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2"/>
  </p:notesMasterIdLst>
  <p:handoutMasterIdLst>
    <p:handoutMasterId r:id="rId43"/>
  </p:handoutMasterIdLst>
  <p:sldIdLst>
    <p:sldId id="303" r:id="rId5"/>
    <p:sldId id="705" r:id="rId6"/>
    <p:sldId id="706" r:id="rId7"/>
    <p:sldId id="874" r:id="rId8"/>
    <p:sldId id="876" r:id="rId9"/>
    <p:sldId id="901" r:id="rId10"/>
    <p:sldId id="906" r:id="rId11"/>
    <p:sldId id="709" r:id="rId12"/>
    <p:sldId id="713" r:id="rId13"/>
    <p:sldId id="898" r:id="rId14"/>
    <p:sldId id="911" r:id="rId15"/>
    <p:sldId id="915" r:id="rId16"/>
    <p:sldId id="903" r:id="rId17"/>
    <p:sldId id="808" r:id="rId18"/>
    <p:sldId id="861" r:id="rId19"/>
    <p:sldId id="885" r:id="rId20"/>
    <p:sldId id="895" r:id="rId21"/>
    <p:sldId id="899" r:id="rId22"/>
    <p:sldId id="912" r:id="rId23"/>
    <p:sldId id="913" r:id="rId24"/>
    <p:sldId id="914" r:id="rId25"/>
    <p:sldId id="862" r:id="rId26"/>
    <p:sldId id="894" r:id="rId27"/>
    <p:sldId id="858" r:id="rId28"/>
    <p:sldId id="865" r:id="rId29"/>
    <p:sldId id="846" r:id="rId30"/>
    <p:sldId id="879" r:id="rId31"/>
    <p:sldId id="888" r:id="rId32"/>
    <p:sldId id="890" r:id="rId33"/>
    <p:sldId id="891" r:id="rId34"/>
    <p:sldId id="896" r:id="rId35"/>
    <p:sldId id="904" r:id="rId36"/>
    <p:sldId id="907" r:id="rId37"/>
    <p:sldId id="833" r:id="rId38"/>
    <p:sldId id="905" r:id="rId39"/>
    <p:sldId id="751" r:id="rId40"/>
    <p:sldId id="735" r:id="rId41"/>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8" autoAdjust="0"/>
    <p:restoredTop sz="96370" autoAdjust="0"/>
  </p:normalViewPr>
  <p:slideViewPr>
    <p:cSldViewPr snapToGrid="0">
      <p:cViewPr varScale="1">
        <p:scale>
          <a:sx n="67" d="100"/>
          <a:sy n="67" d="100"/>
        </p:scale>
        <p:origin x="1098" y="46"/>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9/8/2021</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9/8/2021</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36</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#93-e</a:t>
            </a:r>
          </a:p>
          <a:p>
            <a:pPr eaLnBrk="1" hangingPunct="1">
              <a:defRPr/>
            </a:pPr>
            <a:r>
              <a:rPr lang="en-US" altLang="en-US" sz="1200" b="1" dirty="0">
                <a:latin typeface="Arial "/>
              </a:rPr>
              <a:t>14 - 20 September 2021, Electronic 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SP-210818</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SA#93-e, 14 - 20 September 2021</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‹N°›</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93E_Electronic_2021_09/Docs/SP-210823.zip" TargetMode="External"/><Relationship Id="rId2" Type="http://schemas.openxmlformats.org/officeDocument/2006/relationships/hyperlink" Target="https://www.3gpp.org/ftp/tsg_sa/TSG_SA/TSGS_93E_Electronic_2021_09/Docs/SP-210820.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93E_Electronic_2021_09/Docs/SP-210824.zip" TargetMode="External"/><Relationship Id="rId2" Type="http://schemas.openxmlformats.org/officeDocument/2006/relationships/hyperlink" Target="https://www.3gpp.org/ftp/tsg_sa/TSG_SA/TSGS_93E_Electronic_2021_09/Docs/SP-210821.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3E_Electronic_2021_09/Docs/SP-210822.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93E_Electronic_2021_09/Docs/SP-210826.zip" TargetMode="External"/><Relationship Id="rId2" Type="http://schemas.openxmlformats.org/officeDocument/2006/relationships/hyperlink" Target="https://www.3gpp.org/ftp/tsg_sa/TSG_SA/TSGS_93E_Electronic_2021_09/Docs/SP-210825.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WG4_CODEC/TSGS4_115-e/Docs/S4-211310.zip" TargetMode="External"/><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6/Docs/SP-19121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8E_Electronic/Docs/SP-200398.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2E_Electronic_2021_06/Docs/SP-210381.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urldefense.proofpoint.com/v2/url?u=https-3A__www.3gpp.org_ftp_tsg-5Fsa_WG4-5FCODEC_TSGS4-5F115-2De_Docs_S4-2D211233.zip&amp;d=DwMFAw&amp;c=lI8Zb6TzM3d1tX4iEu7bpg&amp;r=Qunu7V7Ia9GvcnanPK7R7ry2Z-OGP4S2J6WaonVrTrQ&amp;m=lbFbrAT7OqfRz3I7MQdESAhEz1al8hFb6egvovg4_rM&amp;s=-xJTUOiwQKfnaDMxYOSfuPd-QqdYP_lVugRss5-hg3g&amp;e=" TargetMode="External"/><Relationship Id="rId2" Type="http://schemas.openxmlformats.org/officeDocument/2006/relationships/hyperlink" Target="https://www.3gpp.org/ftp/tsg_sa/TSG_SA/TSGs_92E_Electronic_2021_06/Docs/SP-210374.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urldefense.proofpoint.com/v2/url?u=https-3A__www.3gpp.org_ftp_tsg-5Fsa_WG4-5FCODEC_TSGS4-5F115-2De_Docs_S4-2D211220.zip&amp;d=DwMFAw&amp;c=lI8Zb6TzM3d1tX4iEu7bpg&amp;r=Qunu7V7Ia9GvcnanPK7R7ry2Z-OGP4S2J6WaonVrTrQ&amp;m=lbFbrAT7OqfRz3I7MQdESAhEz1al8hFb6egvovg4_rM&amp;s=-NJa7_MIWl124jfiKcGyBDum7zSducjtErBSlFXSNgI&amp;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urldefense.proofpoint.com/v2/url?u=https-3A__www.3gpp.org_ftp_tsg-5Fsa_WG4-5FCODEC_TSGS4-5F115-2De_Docs_S4-2D211231.zip&amp;d=DwMFAw&amp;c=lI8Zb6TzM3d1tX4iEu7bpg&amp;r=Qunu7V7Ia9GvcnanPK7R7ry2Z-OGP4S2J6WaonVrTrQ&amp;m=lbFbrAT7OqfRz3I7MQdESAhEz1al8hFb6egvovg4_rM&amp;s=p-5hErYAfIA3N0r4No1D3sqGaCVY1RuaXbFzg2ZrWIo&amp;e=" TargetMode="External"/><Relationship Id="rId2" Type="http://schemas.openxmlformats.org/officeDocument/2006/relationships/hyperlink" Target="https://www.3gpp.org/ftp/tsg_sa/TSG_SA/TSGs_92E_Electronic_2021_06/Docs/SP-21037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hyperlink" Target="https://urldefense.proofpoint.com/v2/url?u=https-3A__www.3gpp.org_ftp_tsg-5Fsa_WG4-5FCODEC_TSGS4-5F115-2De_Docs_S4-2D211251.zip&amp;d=DwMFAw&amp;c=lI8Zb6TzM3d1tX4iEu7bpg&amp;r=Qunu7V7Ia9GvcnanPK7R7ry2Z-OGP4S2J6WaonVrTrQ&amp;m=lbFbrAT7OqfRz3I7MQdESAhEz1al8hFb6egvovg4_rM&amp;s=IUCV5YpZjQfRoPfBfQlLPC4K-r2oQeLfImz8gGPfRlk&amp;e=" TargetMode="External"/><Relationship Id="rId2" Type="http://schemas.openxmlformats.org/officeDocument/2006/relationships/hyperlink" Target="https://www.3gpp.org/ftp/tsg_sa/TSG_SA/TSGs_92E_Electronic_2021_06/Docs/SP-210376.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urldefense.proofpoint.com/v2/url?u=https-3A__www.3gpp.org_ftp_tsg-5Fsa_WG4-5FCODEC_TSGS4-5F115-2De_Docs_S4-2D211270.zip&amp;d=DwMFAw&amp;c=lI8Zb6TzM3d1tX4iEu7bpg&amp;r=Qunu7V7Ia9GvcnanPK7R7ry2Z-OGP4S2J6WaonVrTrQ&amp;m=lbFbrAT7OqfRz3I7MQdESAhEz1al8hFb6egvovg4_rM&amp;s=H3bpIQzzMiL_87EFoUHmwJSWfmzJEvNnyv2w8wHjUyQ&amp;e="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2E_Electronic_2021_06/Docs/SP-210378.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7E_Electronic/Docs/SP-200053.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8E_Electronic/Docs/SP-200399.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SA#93-e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to completed items in </a:t>
            </a:r>
            <a:r>
              <a:rPr lang="en-US" altLang="en-US" dirty="0"/>
              <a:t>Rel-17</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423950"/>
            <a:ext cx="7962900" cy="4612865"/>
          </a:xfrm>
        </p:spPr>
        <p:txBody>
          <a:bodyPr/>
          <a:lstStyle/>
          <a:p>
            <a:pPr>
              <a:lnSpc>
                <a:spcPct val="85000"/>
              </a:lnSpc>
              <a:spcBef>
                <a:spcPct val="0"/>
              </a:spcBef>
              <a:defRPr/>
            </a:pPr>
            <a:r>
              <a:rPr lang="en-US" altLang="en-US" sz="2000" dirty="0"/>
              <a:t>8K_VR_5G: </a:t>
            </a:r>
            <a:r>
              <a:rPr lang="en-US" altLang="en-US" sz="2000" dirty="0">
                <a:hlinkClick r:id="rId2"/>
              </a:rPr>
              <a:t>SP-210820</a:t>
            </a:r>
            <a:r>
              <a:rPr lang="en-US" altLang="en-US" sz="2000" dirty="0"/>
              <a:t> CR to TR 26.925 on Typical Traffic Characteristics (Rel-17): adds typical traffic characteristics for 8K VR (e.g. typical VR bitrates)</a:t>
            </a:r>
          </a:p>
          <a:p>
            <a:pPr>
              <a:lnSpc>
                <a:spcPct val="85000"/>
              </a:lnSpc>
              <a:spcBef>
                <a:spcPct val="0"/>
              </a:spcBef>
              <a:defRPr/>
            </a:pPr>
            <a:r>
              <a:rPr lang="en-US" altLang="en-US" sz="2000" dirty="0"/>
              <a:t>TEI17: </a:t>
            </a:r>
            <a:r>
              <a:rPr lang="en-US" altLang="en-US" sz="2000" dirty="0">
                <a:hlinkClick r:id="rId3"/>
              </a:rPr>
              <a:t>SP-210823</a:t>
            </a:r>
            <a:r>
              <a:rPr lang="en-US" altLang="en-US" sz="2000" dirty="0"/>
              <a:t> CR to TS 26.131 on Correction of missing figure for WB frequency mask in receiving (Rel-17): missing Figure 10 (to illustrate frequency masks in NB and WB) is introduced and the note indicating that limits are under evaluation is removed. Editorials and </a:t>
            </a:r>
            <a:r>
              <a:rPr lang="en-US" altLang="en-US" sz="2000" dirty="0" err="1"/>
              <a:t>harmonizations</a:t>
            </a:r>
            <a:r>
              <a:rPr lang="en-US" altLang="en-US" sz="2000" dirty="0"/>
              <a:t> are also included in this CR.</a:t>
            </a:r>
          </a:p>
        </p:txBody>
      </p:sp>
    </p:spTree>
    <p:extLst>
      <p:ext uri="{BB962C8B-B14F-4D97-AF65-F5344CB8AC3E}">
        <p14:creationId xmlns:p14="http://schemas.microsoft.com/office/powerpoint/2010/main" val="146375628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to completed items in </a:t>
            </a:r>
            <a:r>
              <a:rPr lang="en-US" altLang="en-US" dirty="0"/>
              <a:t>Rel-16 and earlier - 1</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423950"/>
            <a:ext cx="7962900" cy="4612865"/>
          </a:xfrm>
        </p:spPr>
        <p:txBody>
          <a:bodyPr/>
          <a:lstStyle/>
          <a:p>
            <a:pPr>
              <a:lnSpc>
                <a:spcPct val="85000"/>
              </a:lnSpc>
              <a:spcBef>
                <a:spcPct val="0"/>
              </a:spcBef>
              <a:defRPr/>
            </a:pPr>
            <a:r>
              <a:rPr lang="en-US" altLang="en-US" sz="2000" dirty="0"/>
              <a:t>QOED: </a:t>
            </a:r>
            <a:r>
              <a:rPr lang="en-US" altLang="en-US" sz="2000" dirty="0">
                <a:hlinkClick r:id="rId2"/>
              </a:rPr>
              <a:t>SP-210821</a:t>
            </a:r>
            <a:r>
              <a:rPr lang="en-US" altLang="en-US" sz="2000" dirty="0"/>
              <a:t> CR to TS 26.114 on </a:t>
            </a:r>
            <a:r>
              <a:rPr lang="en-US" altLang="en-US" sz="2000" dirty="0" err="1"/>
              <a:t>QoE</a:t>
            </a:r>
            <a:r>
              <a:rPr lang="en-US" altLang="en-US" sz="2000" dirty="0"/>
              <a:t> configuration release (Rel-16): RAN2/3 and SA5 has supported the functionality of </a:t>
            </a:r>
            <a:r>
              <a:rPr lang="en-US" altLang="en-US" sz="2000" dirty="0" err="1"/>
              <a:t>QoE</a:t>
            </a:r>
            <a:r>
              <a:rPr lang="en-US" altLang="en-US" sz="2000" dirty="0"/>
              <a:t> configuration release in relevant specifications, however, the description of the functionality was missing in SA4 specifications. This CR adds this missing functionality.</a:t>
            </a:r>
          </a:p>
          <a:p>
            <a:pPr>
              <a:lnSpc>
                <a:spcPct val="85000"/>
              </a:lnSpc>
              <a:spcBef>
                <a:spcPct val="0"/>
              </a:spcBef>
              <a:defRPr/>
            </a:pPr>
            <a:endParaRPr lang="en-US" altLang="en-US" sz="2000" dirty="0"/>
          </a:p>
          <a:p>
            <a:pPr>
              <a:lnSpc>
                <a:spcPct val="85000"/>
              </a:lnSpc>
              <a:spcBef>
                <a:spcPct val="0"/>
              </a:spcBef>
              <a:defRPr/>
            </a:pPr>
            <a:r>
              <a:rPr lang="en-US" altLang="en-US" sz="2000" dirty="0" err="1"/>
              <a:t>NR_QoE</a:t>
            </a:r>
            <a:r>
              <a:rPr lang="en-US" altLang="en-US" sz="2000" dirty="0"/>
              <a:t>: </a:t>
            </a:r>
            <a:r>
              <a:rPr lang="en-US" altLang="en-US" sz="2000" dirty="0">
                <a:hlinkClick r:id="rId3"/>
              </a:rPr>
              <a:t>SP-210824</a:t>
            </a:r>
            <a:r>
              <a:rPr lang="en-US" altLang="en-US" sz="2000" dirty="0"/>
              <a:t> CR to TS 26.247 on </a:t>
            </a:r>
            <a:r>
              <a:rPr lang="en-US" altLang="en-US" sz="2000" dirty="0" err="1"/>
              <a:t>QoE</a:t>
            </a:r>
            <a:r>
              <a:rPr lang="en-US" altLang="en-US" sz="2000" dirty="0"/>
              <a:t> configuration release (Rel-16): RAN2/3 has supported the functionality of </a:t>
            </a:r>
            <a:r>
              <a:rPr lang="en-US" altLang="en-US" sz="2000" dirty="0" err="1"/>
              <a:t>QoE</a:t>
            </a:r>
            <a:r>
              <a:rPr lang="en-US" altLang="en-US" sz="2000" dirty="0"/>
              <a:t> configuration release/de-configuration in relevant specifications, however, the description of the functionality is missing in SA4 specifications. This CR adds this missing functionality.</a:t>
            </a:r>
          </a:p>
          <a:p>
            <a:pPr marL="0" indent="0">
              <a:lnSpc>
                <a:spcPct val="85000"/>
              </a:lnSpc>
              <a:spcBef>
                <a:spcPct val="0"/>
              </a:spcBef>
              <a:buNone/>
              <a:defRPr/>
            </a:pPr>
            <a:endParaRPr lang="en-US" altLang="en-US" sz="2000" dirty="0"/>
          </a:p>
          <a:p>
            <a:pPr>
              <a:lnSpc>
                <a:spcPct val="85000"/>
              </a:lnSpc>
              <a:spcBef>
                <a:spcPct val="0"/>
              </a:spcBef>
              <a:defRPr/>
            </a:pPr>
            <a:r>
              <a:rPr lang="en-US" altLang="en-US" sz="2000" dirty="0"/>
              <a:t>TEI16: </a:t>
            </a:r>
            <a:r>
              <a:rPr lang="en-US" altLang="en-US" sz="2000" dirty="0">
                <a:hlinkClick r:id="rId4"/>
              </a:rPr>
              <a:t>SP-210822</a:t>
            </a:r>
            <a:r>
              <a:rPr lang="en-US" altLang="en-US" sz="2000" dirty="0"/>
              <a:t> CR to TS 26.116 on Miscellaneous Fixes to TV Video Profile (Rel-16): New reference in ISO/IEC for Codec Independent Code Point; TV services only use video range, not full range video. That may cause interop problems. Typos and editorial fixes</a:t>
            </a:r>
          </a:p>
          <a:p>
            <a:pPr marL="0" indent="0">
              <a:lnSpc>
                <a:spcPct val="85000"/>
              </a:lnSpc>
              <a:spcBef>
                <a:spcPct val="0"/>
              </a:spcBef>
              <a:buNone/>
              <a:defRPr/>
            </a:pPr>
            <a:endParaRPr lang="en-US" altLang="en-US" sz="2000" dirty="0"/>
          </a:p>
          <a:p>
            <a:pPr marL="0" indent="0">
              <a:lnSpc>
                <a:spcPct val="85000"/>
              </a:lnSpc>
              <a:spcBef>
                <a:spcPct val="0"/>
              </a:spcBef>
              <a:buNone/>
              <a:defRPr/>
            </a:pPr>
            <a:endParaRPr lang="en-US" altLang="en-US" sz="2000" dirty="0"/>
          </a:p>
        </p:txBody>
      </p:sp>
    </p:spTree>
    <p:extLst>
      <p:ext uri="{BB962C8B-B14F-4D97-AF65-F5344CB8AC3E}">
        <p14:creationId xmlns:p14="http://schemas.microsoft.com/office/powerpoint/2010/main" val="187319611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to completed items in </a:t>
            </a:r>
            <a:r>
              <a:rPr lang="en-US" altLang="en-US" dirty="0"/>
              <a:t>Rel-16 and earlier - 2</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423950"/>
            <a:ext cx="7962900" cy="4612865"/>
          </a:xfrm>
        </p:spPr>
        <p:txBody>
          <a:bodyPr/>
          <a:lstStyle/>
          <a:p>
            <a:pPr>
              <a:lnSpc>
                <a:spcPct val="85000"/>
              </a:lnSpc>
              <a:spcBef>
                <a:spcPct val="0"/>
              </a:spcBef>
              <a:defRPr/>
            </a:pPr>
            <a:r>
              <a:rPr lang="en-US" altLang="en-US" sz="2000" dirty="0" err="1"/>
              <a:t>EVS_Codec</a:t>
            </a:r>
            <a:r>
              <a:rPr lang="en-US" altLang="en-US" sz="2000" dirty="0"/>
              <a:t>, </a:t>
            </a:r>
            <a:r>
              <a:rPr lang="en-US" altLang="en-US" sz="2000" dirty="0" err="1"/>
              <a:t>Alt_FX_EVS</a:t>
            </a:r>
            <a:r>
              <a:rPr lang="en-US" altLang="en-US" sz="2000" dirty="0"/>
              <a:t>, EVS_FCNBE: </a:t>
            </a:r>
            <a:r>
              <a:rPr lang="en-US" altLang="en-US" sz="2000" dirty="0">
                <a:hlinkClick r:id="rId2"/>
              </a:rPr>
              <a:t>SP-210825</a:t>
            </a:r>
            <a:r>
              <a:rPr lang="en-US" altLang="en-US" sz="2000" dirty="0"/>
              <a:t> CR Pack to TSs 26.442, 26.443 and 26.444 on EVS Fixed Point and Floating Point source code and update of test vectors (Rel-12/Rel-16): corrects various issues on the different EVS codec source code types (floating point, fixed point, alternative fixed point) and versions. Also includes the necessary corresponding updated test vectors.</a:t>
            </a:r>
          </a:p>
          <a:p>
            <a:pPr marL="0" indent="0">
              <a:lnSpc>
                <a:spcPct val="85000"/>
              </a:lnSpc>
              <a:spcBef>
                <a:spcPct val="0"/>
              </a:spcBef>
              <a:buNone/>
              <a:defRPr/>
            </a:pPr>
            <a:endParaRPr lang="en-US" altLang="en-US" sz="2000" dirty="0"/>
          </a:p>
          <a:p>
            <a:pPr>
              <a:lnSpc>
                <a:spcPct val="85000"/>
              </a:lnSpc>
              <a:spcBef>
                <a:spcPct val="0"/>
              </a:spcBef>
              <a:defRPr/>
            </a:pPr>
            <a:r>
              <a:rPr lang="en-US" altLang="en-US" sz="2000" dirty="0"/>
              <a:t>5GMS3: </a:t>
            </a:r>
            <a:r>
              <a:rPr lang="en-US" altLang="en-US" sz="2000" dirty="0">
                <a:hlinkClick r:id="rId3"/>
              </a:rPr>
              <a:t>SP-210826</a:t>
            </a:r>
            <a:r>
              <a:rPr lang="en-US" altLang="en-US" sz="2000" dirty="0"/>
              <a:t> CR Pack on essential corrections to TS 26.512 (Rel-16): various corrections.</a:t>
            </a:r>
          </a:p>
          <a:p>
            <a:pPr>
              <a:lnSpc>
                <a:spcPct val="85000"/>
              </a:lnSpc>
              <a:spcBef>
                <a:spcPct val="0"/>
              </a:spcBef>
              <a:defRPr/>
            </a:pPr>
            <a:endParaRPr lang="en-US" altLang="en-US" sz="2000" dirty="0"/>
          </a:p>
          <a:p>
            <a:pPr>
              <a:lnSpc>
                <a:spcPct val="85000"/>
              </a:lnSpc>
              <a:spcBef>
                <a:spcPct val="0"/>
              </a:spcBef>
              <a:defRPr/>
            </a:pPr>
            <a:endParaRPr lang="en-US" altLang="en-US" sz="1600" dirty="0"/>
          </a:p>
        </p:txBody>
      </p:sp>
    </p:spTree>
    <p:extLst>
      <p:ext uri="{BB962C8B-B14F-4D97-AF65-F5344CB8AC3E}">
        <p14:creationId xmlns:p14="http://schemas.microsoft.com/office/powerpoint/2010/main" val="133504914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sz="1800" dirty="0" err="1"/>
              <a:t>HaNTE</a:t>
            </a:r>
            <a:r>
              <a:rPr lang="en-US" sz="1800" dirty="0"/>
              <a:t> (Handsets Featuring Non-Traditional Earpieces)</a:t>
            </a:r>
          </a:p>
          <a:p>
            <a:pPr marL="400050" eaLnBrk="1" hangingPunct="1">
              <a:lnSpc>
                <a:spcPct val="90000"/>
              </a:lnSpc>
              <a:buFont typeface="Calibri" panose="020F0502020204030204" pitchFamily="34" charset="0"/>
              <a:buAutoNum type="arabicPeriod"/>
            </a:pPr>
            <a:r>
              <a:rPr lang="en-US" sz="1800" dirty="0" err="1"/>
              <a:t>HInT</a:t>
            </a:r>
            <a:r>
              <a:rPr lang="en-US" sz="1800" dirty="0"/>
              <a:t> (Extension for headset interface tests of UE)</a:t>
            </a:r>
          </a:p>
          <a:p>
            <a:pPr marL="400050" eaLnBrk="1" hangingPunct="1">
              <a:lnSpc>
                <a:spcPct val="90000"/>
              </a:lnSpc>
              <a:buFont typeface="Calibri" panose="020F0502020204030204" pitchFamily="34" charset="0"/>
              <a:buAutoNum type="arabicPeriod"/>
            </a:pPr>
            <a:r>
              <a:rPr lang="da-DK" sz="1800" dirty="0">
                <a:solidFill>
                  <a:schemeClr val="bg1">
                    <a:lumMod val="50000"/>
                  </a:schemeClr>
                </a:solidFill>
              </a:rPr>
              <a:t>8K_VR_5G (Operation Points for 8K VR 360 Video over 5G) – 100% complete !</a:t>
            </a:r>
            <a:r>
              <a:rPr lang="da-DK" sz="1800" dirty="0"/>
              <a:t>	</a:t>
            </a:r>
            <a:endParaRPr lang="en-US" sz="1800" dirty="0"/>
          </a:p>
          <a:p>
            <a:pPr marL="400050" eaLnBrk="1" hangingPunct="1">
              <a:lnSpc>
                <a:spcPct val="90000"/>
              </a:lnSpc>
              <a:buFont typeface="Calibri" panose="020F0502020204030204" pitchFamily="34" charset="0"/>
              <a:buAutoNum type="arabicPeriod"/>
            </a:pPr>
            <a:r>
              <a:rPr lang="en-US" sz="1800" dirty="0"/>
              <a:t>8K_TV_5G (8K Television over 5G)</a:t>
            </a:r>
          </a:p>
          <a:p>
            <a:pPr marL="400050" eaLnBrk="1" hangingPunct="1">
              <a:lnSpc>
                <a:spcPct val="90000"/>
              </a:lnSpc>
              <a:buFont typeface="Calibri" panose="020F0502020204030204" pitchFamily="34" charset="0"/>
              <a:buAutoNum type="arabicPeriod"/>
            </a:pPr>
            <a:r>
              <a:rPr lang="en-US" sz="1800" dirty="0"/>
              <a:t>EVEX (5GMS AF Event Exposure)</a:t>
            </a:r>
          </a:p>
          <a:p>
            <a:pPr marL="400050" eaLnBrk="1" hangingPunct="1">
              <a:lnSpc>
                <a:spcPct val="90000"/>
              </a:lnSpc>
              <a:buFont typeface="Calibri" panose="020F0502020204030204" pitchFamily="34" charset="0"/>
              <a:buAutoNum type="arabicPeriod"/>
            </a:pPr>
            <a:r>
              <a:rPr lang="en-GB" sz="1800" dirty="0"/>
              <a:t>5GMS_EDGE (Edge Extensions to the 5G Media Streaming Architecture</a:t>
            </a:r>
            <a:r>
              <a:rPr lang="en-US" sz="1800" dirty="0"/>
              <a:t>)</a:t>
            </a:r>
          </a:p>
          <a:p>
            <a:pPr marL="400050" eaLnBrk="1" hangingPunct="1">
              <a:lnSpc>
                <a:spcPct val="90000"/>
              </a:lnSpc>
              <a:buFont typeface="Calibri" panose="020F0502020204030204" pitchFamily="34" charset="0"/>
              <a:buAutoNum type="arabicPeriod"/>
            </a:pPr>
            <a:r>
              <a:rPr lang="en-US" sz="1800" dirty="0"/>
              <a:t>5MBUSA (5G Multicast-Broadcast User Service Architecture and related 5GMS Extensions)</a:t>
            </a:r>
            <a:endParaRPr lang="en-US" altLang="en-US" sz="1800" dirty="0"/>
          </a:p>
        </p:txBody>
      </p:sp>
    </p:spTree>
    <p:extLst>
      <p:ext uri="{BB962C8B-B14F-4D97-AF65-F5344CB8AC3E}">
        <p14:creationId xmlns:p14="http://schemas.microsoft.com/office/powerpoint/2010/main" val="19515866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2"/>
            <a:ext cx="8388350" cy="3545332"/>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 WID: </a:t>
            </a:r>
            <a:r>
              <a:rPr lang="en-US" sz="1600" u="sng" dirty="0">
                <a:hlinkClick r:id="rId2"/>
              </a:rPr>
              <a:t>SP-170611</a:t>
            </a:r>
            <a:endParaRPr lang="en-US" altLang="en-US" sz="1600" dirty="0">
              <a:cs typeface="Arial" panose="020B0604020202020204" pitchFamily="34" charset="0"/>
            </a:endParaRPr>
          </a:p>
          <a:p>
            <a:pPr>
              <a:lnSpc>
                <a:spcPct val="90000"/>
              </a:lnSpc>
              <a:spcBef>
                <a:spcPts val="1200"/>
              </a:spcBef>
            </a:pPr>
            <a:r>
              <a:rPr lang="en-US" altLang="en-US" sz="1600" dirty="0"/>
              <a:t>Since SA#92-e, the following progress was achieved:</a:t>
            </a:r>
          </a:p>
          <a:p>
            <a:pPr lvl="1">
              <a:lnSpc>
                <a:spcPct val="90000"/>
              </a:lnSpc>
              <a:spcBef>
                <a:spcPts val="1200"/>
              </a:spcBef>
            </a:pPr>
            <a:r>
              <a:rPr lang="en-US" altLang="en-US" sz="1200" dirty="0"/>
              <a:t>The EVS SWG Chairman recalled the deadline for IVAS proponents to reconfirm their interest to submit a candidate in IVAS standardization. The agreement at #114e meeting was as follows: “The re-confirmations and indications should be made no later than the next SA4#115e meeting in August 2021.” Conclusions agreed at SA4#115-e:</a:t>
            </a:r>
          </a:p>
          <a:p>
            <a:pPr lvl="2">
              <a:lnSpc>
                <a:spcPct val="90000"/>
              </a:lnSpc>
              <a:spcBef>
                <a:spcPts val="1200"/>
              </a:spcBef>
            </a:pPr>
            <a:r>
              <a:rPr lang="en-US" altLang="en-US" sz="1200" dirty="0"/>
              <a:t>The companies that have reconfirmed their interest to submit an IVAS codec candidate by the deadline are as follows: Dolby, Ericsson, Fraunhofer IIS, Huawei, Nokia, NTT, Orange, Panasonic, Philips, Qualcomm, </a:t>
            </a:r>
            <a:r>
              <a:rPr lang="en-US" altLang="en-US" sz="1200" dirty="0" err="1"/>
              <a:t>VoiceAge</a:t>
            </a:r>
            <a:r>
              <a:rPr lang="en-US" altLang="en-US" sz="1200" dirty="0"/>
              <a:t> (total 11).</a:t>
            </a:r>
          </a:p>
          <a:p>
            <a:pPr lvl="2">
              <a:lnSpc>
                <a:spcPct val="90000"/>
              </a:lnSpc>
              <a:spcBef>
                <a:spcPts val="1200"/>
              </a:spcBef>
            </a:pPr>
            <a:r>
              <a:rPr lang="en-US" altLang="en-US" sz="1200" dirty="0"/>
              <a:t>Working assumption is that there will be one single joint candidate (resulting from public collaboration).</a:t>
            </a:r>
          </a:p>
          <a:p>
            <a:pPr lvl="1">
              <a:lnSpc>
                <a:spcPct val="90000"/>
              </a:lnSpc>
              <a:spcBef>
                <a:spcPts val="1200"/>
              </a:spcBef>
            </a:pPr>
            <a:r>
              <a:rPr lang="en-US" altLang="en-US" sz="1200" dirty="0"/>
              <a:t>3GPP SA4 seeks the attention of organizations potentially interested in acting as listening, processing, or analysis laboratories during the IVAS Codec Selection Phase testing. A </a:t>
            </a:r>
            <a:r>
              <a:rPr lang="en-US" altLang="en-US" sz="1200" dirty="0">
                <a:hlinkClick r:id="rId3"/>
              </a:rPr>
              <a:t>call for labs </a:t>
            </a:r>
            <a:r>
              <a:rPr lang="en-US" altLang="en-US" sz="1200" dirty="0"/>
              <a:t>was agreed and published on the SA4 reflector.</a:t>
            </a:r>
          </a:p>
          <a:p>
            <a:pPr lvl="1">
              <a:lnSpc>
                <a:spcPct val="90000"/>
              </a:lnSpc>
              <a:spcBef>
                <a:spcPts val="1200"/>
              </a:spcBef>
            </a:pPr>
            <a:r>
              <a:rPr lang="en-US" altLang="en-US" sz="1400" dirty="0"/>
              <a:t>IVAS-8a (selection test plan) was progressed.</a:t>
            </a: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021761892"/>
              </p:ext>
            </p:extLst>
          </p:nvPr>
        </p:nvGraphicFramePr>
        <p:xfrm>
          <a:off x="590550" y="500757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90464" y="1463040"/>
            <a:ext cx="8388350" cy="3123027"/>
          </a:xfrm>
        </p:spPr>
        <p:txBody>
          <a:bodyPr/>
          <a:lstStyle/>
          <a:p>
            <a:pPr>
              <a:lnSpc>
                <a:spcPct val="90000"/>
              </a:lnSpc>
              <a:spcBef>
                <a:spcPts val="1200"/>
              </a:spcBef>
            </a:pPr>
            <a:r>
              <a:rPr lang="en-US" altLang="en-US" sz="1600" dirty="0"/>
              <a:t>The objective of this Work Item is to specify VR support in MTSI in TS 26.114 and IMS-based Telepresence in TS 26.223 to enable support of an immersive experience for remote terminals joining teleconferencing and telepresence sessions. WID: </a:t>
            </a:r>
            <a:r>
              <a:rPr lang="en-US" sz="1600" u="sng" dirty="0">
                <a:hlinkClick r:id="rId2"/>
              </a:rPr>
              <a:t>SP-180985</a:t>
            </a:r>
            <a:endParaRPr lang="en-US" altLang="en-US" sz="1600" dirty="0"/>
          </a:p>
          <a:p>
            <a:pPr>
              <a:lnSpc>
                <a:spcPct val="90000"/>
              </a:lnSpc>
              <a:spcBef>
                <a:spcPts val="1200"/>
              </a:spcBef>
            </a:pPr>
            <a:r>
              <a:rPr lang="en-US" altLang="en-US" sz="1600" dirty="0"/>
              <a:t>Since SA#92-e, the following progress was achieved:</a:t>
            </a:r>
          </a:p>
          <a:p>
            <a:pPr lvl="1">
              <a:lnSpc>
                <a:spcPct val="90000"/>
              </a:lnSpc>
              <a:spcBef>
                <a:spcPts val="1200"/>
              </a:spcBef>
            </a:pPr>
            <a:r>
              <a:rPr lang="en-US" sz="1200" u="none" strike="noStrike" dirty="0">
                <a:effectLst/>
                <a:ea typeface="Arial" panose="020B0604020202020204" pitchFamily="34" charset="0"/>
              </a:rPr>
              <a:t>The following were agreed to be included into the mega-draft CR collecting all remaining features and updates for Phase 2 of ITT4RT: Clarification of the syntax for the itt4rt_group SDP attribute for supporting multiple 360 videos; Use of HEVC encoded image/image sequences formats for still image support in media, overlays, and background; Formula for calculating the spherical distance between the center of two viewports; Correcting errors in the ABNF of some SDP attributes to align with normative text; Addition of an SDP attribute to enable exclusion of overlays from other participants in a 360-degree video stream; Addition of SDP parameter sphere-locked and viewport-locked VDP; Addition of an SDP attribute and procedures for supporting presentation content replacement in 360-degree video by the MRF or 360-degree video Tx client.</a:t>
            </a:r>
          </a:p>
          <a:p>
            <a:pPr lvl="1">
              <a:lnSpc>
                <a:spcPct val="90000"/>
              </a:lnSpc>
              <a:spcBef>
                <a:spcPts val="1200"/>
              </a:spcBef>
            </a:pPr>
            <a:r>
              <a:rPr lang="en-US" sz="1200" u="none" strike="noStrike" dirty="0">
                <a:effectLst/>
                <a:ea typeface="Times New Roman" panose="02020603050405020304" pitchFamily="18" charset="0"/>
              </a:rPr>
              <a:t>TR 26.862 now includes all agreed use cases from the permanent document and encoder recommendations (adaptive RAP frequency, mode, QP) for viewport-dependent processing.</a:t>
            </a:r>
            <a:endParaRPr lang="en-US" sz="1100" dirty="0"/>
          </a:p>
          <a:p>
            <a:pPr lvl="1">
              <a:lnSpc>
                <a:spcPct val="90000"/>
              </a:lnSpc>
              <a:spcBef>
                <a:spcPts val="1200"/>
              </a:spcBef>
            </a:pPr>
            <a:endParaRPr lang="en-US" sz="1400" dirty="0"/>
          </a:p>
          <a:p>
            <a:pPr lvl="1">
              <a:lnSpc>
                <a:spcPct val="90000"/>
              </a:lnSpc>
              <a:spcBef>
                <a:spcPts val="1200"/>
              </a:spcBef>
            </a:pPr>
            <a:endParaRPr lang="en-US" altLang="en-US" sz="14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05618505"/>
              </p:ext>
            </p:extLst>
          </p:nvPr>
        </p:nvGraphicFramePr>
        <p:xfrm>
          <a:off x="590550" y="4855192"/>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75% </a:t>
                      </a:r>
                      <a:r>
                        <a:rPr lang="en-GB" sz="1000" b="0" kern="1200" noProof="0" dirty="0">
                          <a:solidFill>
                            <a:srgbClr val="0000FF"/>
                          </a:solidFill>
                          <a:latin typeface="Arial "/>
                          <a:ea typeface="+mn-ea"/>
                          <a:cs typeface="Arial" pitchFamily="34" charset="0"/>
                        </a:rPr>
                        <a:t>-&gt; 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SA#95</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HaNTE</a:t>
            </a:r>
            <a:r>
              <a:rPr lang="en-US" sz="2800" dirty="0"/>
              <a:t> (Handsets Featuring Non-Traditional Earpieces)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531655"/>
          </a:xfrm>
        </p:spPr>
        <p:txBody>
          <a:bodyPr/>
          <a:lstStyle/>
          <a:p>
            <a:pPr>
              <a:lnSpc>
                <a:spcPct val="90000"/>
              </a:lnSpc>
              <a:spcBef>
                <a:spcPts val="1200"/>
              </a:spcBef>
            </a:pPr>
            <a:r>
              <a:rPr lang="en-US" altLang="en-US" sz="1600" dirty="0"/>
              <a:t>UEs supporting handset mode communication without a traditional earpiece to produce sound are becoming available in the market, and 3GPP specs require updates to allow for their appropriate testing. WID: </a:t>
            </a:r>
            <a:r>
              <a:rPr lang="fr-FR" sz="1600" dirty="0">
                <a:hlinkClick r:id="rId2"/>
              </a:rPr>
              <a:t>SP-191212</a:t>
            </a:r>
            <a:endParaRPr lang="en-US" sz="1600" u="sng" dirty="0"/>
          </a:p>
          <a:p>
            <a:pPr>
              <a:lnSpc>
                <a:spcPct val="90000"/>
              </a:lnSpc>
              <a:spcBef>
                <a:spcPts val="1200"/>
              </a:spcBef>
            </a:pPr>
            <a:r>
              <a:rPr lang="en-US" altLang="en-US" sz="1600" dirty="0"/>
              <a:t>Since SA#92-e, updated aggregated round-robin results and subjective assessment of DUTs used in the round-robin test were discussed. These reports could potentially be merged to form a formal CR to TR 26.801, a revised </a:t>
            </a:r>
            <a:r>
              <a:rPr lang="en-US" altLang="en-US" sz="1600" dirty="0" err="1"/>
              <a:t>HaNTE</a:t>
            </a:r>
            <a:r>
              <a:rPr lang="en-US" altLang="en-US" sz="1600" dirty="0"/>
              <a:t> WID is expected to be presented at SA4#116-e to extend the scope of the WI to updates to TR 26.801. </a:t>
            </a:r>
          </a:p>
          <a:p>
            <a:pPr>
              <a:lnSpc>
                <a:spcPct val="90000"/>
              </a:lnSpc>
              <a:spcBef>
                <a:spcPts val="1200"/>
              </a:spcBef>
            </a:pPr>
            <a:r>
              <a:rPr lang="en-US" altLang="en-US" sz="1600" dirty="0"/>
              <a:t>The </a:t>
            </a:r>
            <a:r>
              <a:rPr lang="en-US" altLang="en-US" sz="1600" dirty="0" err="1"/>
              <a:t>HaNTE</a:t>
            </a:r>
            <a:r>
              <a:rPr lang="en-US" altLang="en-US" sz="1600" dirty="0"/>
              <a:t> time plan was updated with completion shifted to Dec. 2021.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467742248"/>
              </p:ext>
            </p:extLst>
          </p:nvPr>
        </p:nvGraphicFramePr>
        <p:xfrm>
          <a:off x="581673" y="4198072"/>
          <a:ext cx="7810500" cy="176776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210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52389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70% -&gt; </a:t>
                      </a:r>
                      <a:r>
                        <a:rPr lang="en-GB" sz="1000" b="0" kern="1200" noProof="0" dirty="0">
                          <a:solidFill>
                            <a:srgbClr val="0000FF"/>
                          </a:solidFill>
                          <a:latin typeface="Arial" panose="020B0604020202020204" pitchFamily="34" charset="0"/>
                          <a:ea typeface="+mn-ea"/>
                          <a:cs typeface="Arial" panose="020B0604020202020204" pitchFamily="34" charset="0"/>
                        </a:rPr>
                        <a:t>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 </a:t>
                      </a:r>
                      <a:r>
                        <a:rPr lang="en-GB" sz="1000" b="0" kern="1200" dirty="0">
                          <a:solidFill>
                            <a:srgbClr val="0000FF"/>
                          </a:solidFill>
                          <a:latin typeface="Arial" panose="020B0604020202020204" pitchFamily="34" charset="0"/>
                          <a:ea typeface="+mn-ea"/>
                          <a:cs typeface="Arial" panose="020B0604020202020204" pitchFamily="34" charset="0"/>
                        </a:rPr>
                        <a:t>-&gt;SA#94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4896076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HInT</a:t>
            </a:r>
            <a:r>
              <a:rPr lang="en-US" sz="2800" dirty="0"/>
              <a:t> (Extension for headset interface tests of UE)</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498072"/>
          </a:xfrm>
        </p:spPr>
        <p:txBody>
          <a:bodyPr/>
          <a:lstStyle/>
          <a:p>
            <a:pPr>
              <a:spcBef>
                <a:spcPts val="600"/>
              </a:spcBef>
              <a:defRPr/>
            </a:pPr>
            <a:r>
              <a:rPr lang="en-US" sz="1600" dirty="0" err="1"/>
              <a:t>HInT</a:t>
            </a:r>
            <a:r>
              <a:rPr lang="en-US" sz="1600" dirty="0"/>
              <a:t> (Extension for headset interface tests of UE) Objective (summary): Update of TS 26.131 and TS 26.132 to include standardized analogue (wired) and digital (wired and wireless) headset interfaces definitions, setup of headset interface testing, new headset interface tests and new requirements and objectives of headset interface tests. WID: </a:t>
            </a:r>
            <a:r>
              <a:rPr lang="en-US" sz="1600" dirty="0">
                <a:hlinkClick r:id="rId2"/>
              </a:rPr>
              <a:t>SP-200398</a:t>
            </a:r>
            <a:endParaRPr lang="en-US" sz="1600" dirty="0"/>
          </a:p>
          <a:p>
            <a:pPr>
              <a:spcBef>
                <a:spcPts val="600"/>
              </a:spcBef>
              <a:defRPr/>
            </a:pPr>
            <a:r>
              <a:rPr lang="en-US" sz="1600" dirty="0"/>
              <a:t>Since SA#92-e, the following progress was achieved:</a:t>
            </a:r>
          </a:p>
          <a:p>
            <a:pPr lvl="1">
              <a:spcBef>
                <a:spcPts val="600"/>
              </a:spcBef>
              <a:defRPr/>
            </a:pPr>
            <a:r>
              <a:rPr lang="en-US" sz="1600" dirty="0"/>
              <a:t>Initial measurement results validating the current </a:t>
            </a:r>
            <a:r>
              <a:rPr lang="en-US" sz="1600" dirty="0" err="1"/>
              <a:t>dCRs</a:t>
            </a:r>
            <a:r>
              <a:rPr lang="en-US" sz="1600" dirty="0"/>
              <a:t> on </a:t>
            </a:r>
            <a:r>
              <a:rPr lang="en-US" sz="1600" dirty="0" err="1"/>
              <a:t>HInT</a:t>
            </a:r>
            <a:r>
              <a:rPr lang="en-US" sz="1600" dirty="0"/>
              <a:t> have been reviewed. </a:t>
            </a:r>
          </a:p>
          <a:p>
            <a:pPr lvl="1">
              <a:spcBef>
                <a:spcPts val="600"/>
              </a:spcBef>
              <a:defRPr/>
            </a:pPr>
            <a:r>
              <a:rPr lang="en-US" sz="1600" dirty="0"/>
              <a:t>The </a:t>
            </a:r>
            <a:r>
              <a:rPr lang="en-US" sz="1600" dirty="0" err="1"/>
              <a:t>dCR</a:t>
            </a:r>
            <a:r>
              <a:rPr lang="en-US" sz="1600" dirty="0"/>
              <a:t> to TS 26.132 introducing test methods for the electrical interface has been updated and agreed. </a:t>
            </a:r>
          </a:p>
          <a:p>
            <a:pPr lvl="1">
              <a:spcBef>
                <a:spcPts val="600"/>
              </a:spcBef>
              <a:defRPr/>
            </a:pPr>
            <a:r>
              <a:rPr lang="en-US" sz="1600" dirty="0"/>
              <a:t>There was no update to the </a:t>
            </a:r>
            <a:r>
              <a:rPr lang="en-US" sz="1600" dirty="0" err="1"/>
              <a:t>dCR</a:t>
            </a:r>
            <a:r>
              <a:rPr lang="en-US" sz="1600" dirty="0"/>
              <a:t> to TS 26.131. </a:t>
            </a:r>
          </a:p>
          <a:p>
            <a:pPr lvl="1">
              <a:spcBef>
                <a:spcPts val="600"/>
              </a:spcBef>
              <a:defRPr/>
            </a:pPr>
            <a:r>
              <a:rPr lang="en-US" sz="1600" dirty="0"/>
              <a:t>Completion is shifted to Dec. 2021.</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33330512"/>
              </p:ext>
            </p:extLst>
          </p:nvPr>
        </p:nvGraphicFramePr>
        <p:xfrm>
          <a:off x="581673" y="5162842"/>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70% </a:t>
                      </a:r>
                      <a:r>
                        <a:rPr lang="en-GB" sz="1000" b="0" kern="1200" noProof="0" dirty="0">
                          <a:solidFill>
                            <a:srgbClr val="0000FF"/>
                          </a:solidFill>
                          <a:latin typeface="Arial" panose="020B0604020202020204" pitchFamily="34" charset="0"/>
                          <a:ea typeface="+mn-ea"/>
                          <a:cs typeface="Arial" panose="020B0604020202020204" pitchFamily="34" charset="0"/>
                        </a:rPr>
                        <a:t>-&gt; 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 </a:t>
                      </a:r>
                      <a:r>
                        <a:rPr lang="en-GB" sz="1000" b="0" kern="1200" dirty="0">
                          <a:solidFill>
                            <a:srgbClr val="0000FF"/>
                          </a:solidFill>
                          <a:latin typeface="Arial" panose="020B0604020202020204" pitchFamily="34" charset="0"/>
                          <a:ea typeface="+mn-ea"/>
                          <a:cs typeface="Arial" panose="020B0604020202020204" pitchFamily="34" charset="0"/>
                        </a:rPr>
                        <a:t>-&gt; 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343876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a:t>8K_TV_5G (8K Television over 5G)</a:t>
            </a:r>
            <a:endParaRPr lang="en-US" sz="2800" dirty="0">
              <a:solidFill>
                <a:srgbClr val="00CC0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532972"/>
          </a:xfrm>
        </p:spPr>
        <p:txBody>
          <a:bodyPr/>
          <a:lstStyle/>
          <a:p>
            <a:pPr>
              <a:spcBef>
                <a:spcPts val="600"/>
              </a:spcBef>
              <a:defRPr/>
            </a:pPr>
            <a:r>
              <a:rPr lang="en-US" sz="1800" kern="0" dirty="0"/>
              <a:t>WID: </a:t>
            </a:r>
            <a:r>
              <a:rPr lang="en-US" altLang="en-US" sz="1800" dirty="0">
                <a:cs typeface="Arial" panose="020B0604020202020204" pitchFamily="34" charset="0"/>
                <a:hlinkClick r:id="rId2"/>
              </a:rPr>
              <a:t>SP-210381</a:t>
            </a:r>
            <a:endParaRPr lang="en-US" altLang="en-US" sz="1800" dirty="0">
              <a:cs typeface="Arial" panose="020B0604020202020204" pitchFamily="34" charset="0"/>
            </a:endParaRPr>
          </a:p>
          <a:p>
            <a:pPr>
              <a:spcBef>
                <a:spcPts val="600"/>
              </a:spcBef>
              <a:defRPr/>
            </a:pPr>
            <a:r>
              <a:rPr lang="en-US" sz="1800" kern="0" dirty="0"/>
              <a:t>The objective of this Work Item is to specify an HEVC-based 8K TV operation point in TS 26.116 as well as the corresponding media decoding capabilities for 5GMS in TS 26.511 in order to enable support for up to 8K video.</a:t>
            </a:r>
          </a:p>
          <a:p>
            <a:pPr>
              <a:spcBef>
                <a:spcPts val="600"/>
              </a:spcBef>
              <a:defRPr/>
            </a:pPr>
            <a:r>
              <a:rPr lang="en-US" sz="1800" dirty="0"/>
              <a:t>Since SA#92-e, the following progress was achieved:</a:t>
            </a:r>
          </a:p>
          <a:p>
            <a:pPr lvl="1">
              <a:spcBef>
                <a:spcPts val="600"/>
              </a:spcBef>
              <a:defRPr/>
            </a:pPr>
            <a:r>
              <a:rPr lang="en-US" altLang="en-US" sz="1600" dirty="0"/>
              <a:t>Progressed the definition of the 8K operation point in the TV video profiles specification. </a:t>
            </a:r>
          </a:p>
          <a:p>
            <a:pPr lvl="1">
              <a:spcBef>
                <a:spcPts val="600"/>
              </a:spcBef>
              <a:defRPr/>
            </a:pPr>
            <a:r>
              <a:rPr lang="en-US" altLang="en-US" sz="1600" dirty="0"/>
              <a:t>Agreed the definition of an 8K TV scenario, meant to be added to the TR 26.955 once the ongoing study on 5G Video codec characterization is completed.</a:t>
            </a:r>
          </a:p>
          <a:p>
            <a:pPr lvl="1">
              <a:spcBef>
                <a:spcPts val="600"/>
              </a:spcBef>
              <a:defRPr/>
            </a:pPr>
            <a:r>
              <a:rPr lang="en-US" altLang="en-US" sz="1600" dirty="0"/>
              <a:t>Draft CR agreed as the basis for further work. </a:t>
            </a:r>
          </a:p>
          <a:p>
            <a:pPr lvl="1">
              <a:spcBef>
                <a:spcPts val="600"/>
              </a:spcBef>
              <a:defRPr/>
            </a:pPr>
            <a:endParaRPr lang="en-US" altLang="en-US" sz="1600" dirty="0"/>
          </a:p>
          <a:p>
            <a:pPr>
              <a:spcBef>
                <a:spcPts val="600"/>
              </a:spcBef>
              <a:defRPr/>
            </a:pPr>
            <a:endParaRPr lang="en-US" sz="1600" dirty="0"/>
          </a:p>
          <a:p>
            <a:pPr>
              <a:spcBef>
                <a:spcPts val="600"/>
              </a:spcBef>
              <a:defRPr/>
            </a:pPr>
            <a:endParaRPr lang="fr-FR" sz="1600" dirty="0"/>
          </a:p>
          <a:p>
            <a:pPr>
              <a:lnSpc>
                <a:spcPct val="90000"/>
              </a:lnSpc>
              <a:spcBef>
                <a:spcPts val="1200"/>
              </a:spcBef>
            </a:pPr>
            <a:endParaRPr lang="en-US" alt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755966550"/>
              </p:ext>
            </p:extLst>
          </p:nvPr>
        </p:nvGraphicFramePr>
        <p:xfrm>
          <a:off x="588653" y="5070078"/>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a:latin typeface="Arial" panose="020B0604020202020204" pitchFamily="34" charset="0"/>
                          <a:cs typeface="Arial" panose="020B0604020202020204" pitchFamily="34" charset="0"/>
                        </a:rPr>
                        <a:t>8K_TV_5G (8K Television over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26.116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26.511</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TR 26.925</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00FF"/>
                          </a:solidFill>
                          <a:latin typeface="Arial" panose="020B0604020202020204" pitchFamily="34" charset="0"/>
                          <a:ea typeface="+mn-ea"/>
                          <a:cs typeface="Arial" panose="020B0604020202020204" pitchFamily="34" charset="0"/>
                        </a:rPr>
                        <a:t>0 -&gt;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SA#95</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43908577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a:t>EVEX (5GMS AF Event Exposure)</a:t>
            </a:r>
            <a:endParaRPr lang="en-US" sz="2800" dirty="0">
              <a:solidFill>
                <a:srgbClr val="00CC0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532972"/>
          </a:xfrm>
        </p:spPr>
        <p:txBody>
          <a:bodyPr/>
          <a:lstStyle/>
          <a:p>
            <a:pPr>
              <a:spcBef>
                <a:spcPts val="600"/>
              </a:spcBef>
              <a:defRPr/>
            </a:pPr>
            <a:r>
              <a:rPr lang="en-US" sz="1600" kern="0" dirty="0"/>
              <a:t>Objectives (summarized): define the media related data and formats for the media session data to be exposed by the 5GMS AF. Enhance the 5GMS AF data collection to support direct and indirect collection of UE data pertaining to media sessions. </a:t>
            </a:r>
          </a:p>
          <a:p>
            <a:pPr>
              <a:spcBef>
                <a:spcPts val="600"/>
              </a:spcBef>
              <a:defRPr/>
            </a:pPr>
            <a:r>
              <a:rPr lang="en-US" sz="1600" dirty="0"/>
              <a:t>WID: </a:t>
            </a:r>
            <a:r>
              <a:rPr lang="en-US" altLang="en-US" sz="1600" dirty="0">
                <a:cs typeface="Arial" panose="020B0604020202020204" pitchFamily="34" charset="0"/>
                <a:hlinkClick r:id="rId2"/>
              </a:rPr>
              <a:t>SP-210374</a:t>
            </a:r>
            <a:endParaRPr lang="en-US" sz="1600" kern="0" dirty="0"/>
          </a:p>
          <a:p>
            <a:pPr>
              <a:spcBef>
                <a:spcPts val="600"/>
              </a:spcBef>
              <a:defRPr/>
            </a:pPr>
            <a:r>
              <a:rPr lang="en-US" sz="1600" dirty="0"/>
              <a:t>Since SA#92-e, the following progress was achieved: </a:t>
            </a:r>
            <a:r>
              <a:rPr lang="en-US" sz="1600" dirty="0">
                <a:solidFill>
                  <a:srgbClr val="000000"/>
                </a:solidFill>
                <a:effectLst/>
                <a:ea typeface="Calibri" panose="020F0502020204030204" pitchFamily="34" charset="0"/>
              </a:rPr>
              <a:t>This Work Item was initiated during SA4#115-e and progressed up to 10% completion at this meeting. Two draft specifications were produced:</a:t>
            </a:r>
          </a:p>
          <a:p>
            <a:pPr lvl="1">
              <a:spcBef>
                <a:spcPts val="600"/>
              </a:spcBef>
              <a:defRPr/>
            </a:pPr>
            <a:r>
              <a:rPr lang="en-US" sz="1600" u="sng" dirty="0">
                <a:solidFill>
                  <a:srgbClr val="0563C1"/>
                </a:solidFill>
                <a:effectLst/>
                <a:ea typeface="Calibri" panose="020F0502020204030204" pitchFamily="34" charset="0"/>
                <a:hlinkClick r:id="rId3"/>
              </a:rPr>
              <a:t>TS 26.531</a:t>
            </a:r>
            <a:r>
              <a:rPr lang="en-US" sz="1600" dirty="0">
                <a:effectLst/>
                <a:ea typeface="Calibri" panose="020F0502020204030204" pitchFamily="34" charset="0"/>
              </a:rPr>
              <a:t> v0.1.0 (Rel-17) Data Collection and Reporting; General Description and Architecture</a:t>
            </a:r>
          </a:p>
          <a:p>
            <a:pPr lvl="1">
              <a:spcBef>
                <a:spcPts val="600"/>
              </a:spcBef>
              <a:defRPr/>
            </a:pPr>
            <a:r>
              <a:rPr lang="en-US" sz="1600" u="sng" dirty="0">
                <a:solidFill>
                  <a:srgbClr val="0563C1"/>
                </a:solidFill>
                <a:effectLst/>
                <a:ea typeface="Calibri" panose="020F0502020204030204" pitchFamily="34" charset="0"/>
                <a:hlinkClick r:id="rId4"/>
              </a:rPr>
              <a:t>TS 26.532</a:t>
            </a:r>
            <a:r>
              <a:rPr lang="en-US" sz="1600" dirty="0">
                <a:effectLst/>
                <a:ea typeface="Calibri" panose="020F0502020204030204" pitchFamily="34" charset="0"/>
              </a:rPr>
              <a:t> v0.1.0 (Rel-17) Data Collection and Reporting; Protocols and Formats</a:t>
            </a:r>
          </a:p>
          <a:p>
            <a:pPr>
              <a:lnSpc>
                <a:spcPct val="90000"/>
              </a:lnSpc>
              <a:spcBef>
                <a:spcPts val="1200"/>
              </a:spcBef>
            </a:pPr>
            <a:endParaRPr lang="en-US" alt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91426187"/>
              </p:ext>
            </p:extLst>
          </p:nvPr>
        </p:nvGraphicFramePr>
        <p:xfrm>
          <a:off x="588653" y="5070078"/>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a:latin typeface="Arial" panose="020B0604020202020204" pitchFamily="34" charset="0"/>
                          <a:cs typeface="Arial" panose="020B0604020202020204" pitchFamily="34" charset="0"/>
                        </a:rPr>
                        <a:t>EVEX (5GMS AF Event Exposure)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26.501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26.512</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00FF"/>
                          </a:solidFill>
                          <a:latin typeface="Arial" panose="020B0604020202020204" pitchFamily="34" charset="0"/>
                          <a:ea typeface="+mn-ea"/>
                          <a:cs typeface="Arial" panose="020B0604020202020204" pitchFamily="34" charset="0"/>
                        </a:rPr>
                        <a:t>0 -&gt;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SA#95</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34686267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features to completed items in Rel-17</a:t>
            </a:r>
          </a:p>
          <a:p>
            <a:pPr lvl="1">
              <a:lnSpc>
                <a:spcPct val="90000"/>
              </a:lnSpc>
              <a:spcBef>
                <a:spcPts val="300"/>
              </a:spcBef>
            </a:pPr>
            <a:r>
              <a:rPr lang="en-US" altLang="en-US" sz="1800" dirty="0"/>
              <a:t>CRs to features in Rel-16 and earlier </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Rel-18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IETF Dependencies</a:t>
            </a:r>
            <a:endParaRPr lang="en-US" altLang="en-US" sz="2400" dirty="0"/>
          </a:p>
          <a:p>
            <a:pPr>
              <a:lnSpc>
                <a:spcPct val="90000"/>
              </a:lnSpc>
              <a:spcBef>
                <a:spcPts val="1500"/>
              </a:spcBef>
            </a:pPr>
            <a:r>
              <a:rPr lang="en-US" altLang="en-US" sz="24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GB" sz="2800" dirty="0"/>
              <a:t>5GMS_EDGE (Edge Extensions to the 5G Media Streaming Architecture</a:t>
            </a:r>
            <a:r>
              <a:rPr lang="en-US" sz="2800" dirty="0"/>
              <a:t>)</a:t>
            </a:r>
            <a:endParaRPr lang="en-US" sz="2800" dirty="0">
              <a:solidFill>
                <a:srgbClr val="00CC0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532972"/>
          </a:xfrm>
        </p:spPr>
        <p:txBody>
          <a:bodyPr/>
          <a:lstStyle/>
          <a:p>
            <a:pPr>
              <a:spcBef>
                <a:spcPts val="600"/>
              </a:spcBef>
              <a:defRPr/>
            </a:pPr>
            <a:r>
              <a:rPr lang="en-US" sz="1600" dirty="0"/>
              <a:t>WID: </a:t>
            </a:r>
            <a:r>
              <a:rPr lang="en-US" altLang="en-US" sz="1600" dirty="0">
                <a:cs typeface="Arial" panose="020B0604020202020204" pitchFamily="34" charset="0"/>
                <a:hlinkClick r:id="rId2"/>
              </a:rPr>
              <a:t>SP-210375 </a:t>
            </a:r>
            <a:endParaRPr lang="en-US" altLang="en-US" sz="1600" dirty="0">
              <a:cs typeface="Arial" panose="020B0604020202020204" pitchFamily="34" charset="0"/>
            </a:endParaRPr>
          </a:p>
          <a:p>
            <a:pPr>
              <a:spcBef>
                <a:spcPts val="600"/>
              </a:spcBef>
              <a:defRPr/>
            </a:pPr>
            <a:r>
              <a:rPr lang="en-US" sz="1600" kern="0" dirty="0"/>
              <a:t>Objectives (summarized):Extend the 5GMS architecture to support edge media processing according to the recommended architecture in TR 26.803 clause 6.2.</a:t>
            </a:r>
          </a:p>
          <a:p>
            <a:pPr>
              <a:spcBef>
                <a:spcPts val="600"/>
              </a:spcBef>
              <a:defRPr/>
            </a:pPr>
            <a:r>
              <a:rPr lang="en-US" sz="1600" dirty="0"/>
              <a:t>Since SA#92-e, the following progress was achieved:</a:t>
            </a:r>
          </a:p>
          <a:p>
            <a:pPr lvl="1">
              <a:spcBef>
                <a:spcPts val="600"/>
              </a:spcBef>
              <a:defRPr/>
            </a:pPr>
            <a:r>
              <a:rPr lang="en-US" sz="1600" dirty="0"/>
              <a:t>This Work Item was initiated during SA4#115-e </a:t>
            </a:r>
          </a:p>
          <a:p>
            <a:pPr lvl="1">
              <a:spcBef>
                <a:spcPts val="600"/>
              </a:spcBef>
              <a:defRPr/>
            </a:pPr>
            <a:r>
              <a:rPr lang="en-US" sz="1600" dirty="0">
                <a:solidFill>
                  <a:srgbClr val="000000"/>
                </a:solidFill>
                <a:effectLst/>
                <a:latin typeface="Calibri" panose="020F0502020204030204" pitchFamily="34" charset="0"/>
                <a:ea typeface="Calibri" panose="020F0502020204030204" pitchFamily="34" charset="0"/>
              </a:rPr>
              <a:t>A draft CR to 26.501 on Edge Extensions to 5GMS was agreed in </a:t>
            </a:r>
            <a:r>
              <a:rPr lang="en-US" sz="1600" u="sng" dirty="0">
                <a:solidFill>
                  <a:srgbClr val="0563C1"/>
                </a:solidFill>
                <a:latin typeface="Calibri" panose="020F0502020204030204" pitchFamily="34" charset="0"/>
                <a:ea typeface="Calibri" panose="020F0502020204030204" pitchFamily="34" charset="0"/>
              </a:rPr>
              <a:t>S4-211249</a:t>
            </a:r>
            <a:endParaRPr lang="en-US" sz="1600" u="sng" dirty="0">
              <a:latin typeface="Calibri" panose="020F0502020204030204" pitchFamily="34" charset="0"/>
              <a:ea typeface="Calibri" panose="020F0502020204030204" pitchFamily="34" charset="0"/>
            </a:endParaRPr>
          </a:p>
          <a:p>
            <a:pPr lvl="1">
              <a:spcBef>
                <a:spcPts val="600"/>
              </a:spcBef>
              <a:defRPr/>
            </a:pPr>
            <a:r>
              <a:rPr lang="en-US" sz="1600" dirty="0">
                <a:solidFill>
                  <a:srgbClr val="000000"/>
                </a:solidFill>
                <a:effectLst/>
                <a:latin typeface="Calibri" panose="020F0502020204030204" pitchFamily="34" charset="0"/>
                <a:ea typeface="Calibri" panose="020F0502020204030204" pitchFamily="34" charset="0"/>
              </a:rPr>
              <a:t>An LS was sent to SA6 on 5GMS EDGE in </a:t>
            </a:r>
            <a:r>
              <a:rPr lang="en-US" sz="1600" u="sng" dirty="0">
                <a:solidFill>
                  <a:srgbClr val="0563C1"/>
                </a:solidFill>
                <a:effectLst/>
                <a:latin typeface="Calibri" panose="020F0502020204030204" pitchFamily="34" charset="0"/>
                <a:ea typeface="Calibri" panose="020F0502020204030204" pitchFamily="34" charset="0"/>
                <a:hlinkClick r:id="rId3"/>
              </a:rPr>
              <a:t>S4-211231</a:t>
            </a:r>
            <a:r>
              <a:rPr lang="en-US" sz="1600" dirty="0">
                <a:solidFill>
                  <a:srgbClr val="000000"/>
                </a:solidFill>
                <a:effectLst/>
                <a:latin typeface="Calibri" panose="020F0502020204030204" pitchFamily="34" charset="0"/>
                <a:ea typeface="Calibri" panose="020F0502020204030204" pitchFamily="34" charset="0"/>
              </a:rPr>
              <a:t>.</a:t>
            </a:r>
            <a:endParaRPr lang="en-US" sz="1600" dirty="0">
              <a:effectLst/>
              <a:latin typeface="Calibri" panose="020F0502020204030204" pitchFamily="34" charset="0"/>
              <a:ea typeface="Calibri" panose="020F0502020204030204" pitchFamily="34" charset="0"/>
            </a:endParaRPr>
          </a:p>
          <a:p>
            <a:pPr lvl="1">
              <a:spcBef>
                <a:spcPts val="600"/>
              </a:spcBef>
              <a:defRPr/>
            </a:pPr>
            <a:endParaRPr lang="fr-FR" sz="1600" dirty="0"/>
          </a:p>
          <a:p>
            <a:pPr>
              <a:spcBef>
                <a:spcPts val="600"/>
              </a:spcBef>
              <a:defRPr/>
            </a:pPr>
            <a:endParaRPr lang="en-US" sz="1600" dirty="0"/>
          </a:p>
          <a:p>
            <a:pPr lvl="1">
              <a:spcBef>
                <a:spcPts val="600"/>
              </a:spcBef>
              <a:defRPr/>
            </a:pPr>
            <a:endParaRPr lang="en-US" altLang="en-US" sz="1600" dirty="0"/>
          </a:p>
          <a:p>
            <a:pPr>
              <a:spcBef>
                <a:spcPts val="600"/>
              </a:spcBef>
              <a:defRPr/>
            </a:pPr>
            <a:endParaRPr lang="en-US" sz="1600" dirty="0"/>
          </a:p>
          <a:p>
            <a:pPr>
              <a:spcBef>
                <a:spcPts val="600"/>
              </a:spcBef>
              <a:defRPr/>
            </a:pPr>
            <a:endParaRPr lang="fr-FR" sz="1600" dirty="0"/>
          </a:p>
          <a:p>
            <a:pPr>
              <a:lnSpc>
                <a:spcPct val="90000"/>
              </a:lnSpc>
              <a:spcBef>
                <a:spcPts val="1200"/>
              </a:spcBef>
            </a:pPr>
            <a:endParaRPr lang="en-US" alt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685611154"/>
              </p:ext>
            </p:extLst>
          </p:nvPr>
        </p:nvGraphicFramePr>
        <p:xfrm>
          <a:off x="588653" y="5070078"/>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a:latin typeface="Arial" panose="020B0604020202020204" pitchFamily="34" charset="0"/>
                          <a:cs typeface="Arial" panose="020B0604020202020204" pitchFamily="34" charset="0"/>
                        </a:rPr>
                        <a:t>5GMS_EDGE (Edge Extensions to the 5G Media Streaming Architecture)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26.501</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00FF"/>
                          </a:solidFill>
                          <a:latin typeface="Arial" panose="020B0604020202020204" pitchFamily="34" charset="0"/>
                          <a:ea typeface="+mn-ea"/>
                          <a:cs typeface="Arial" panose="020B0604020202020204" pitchFamily="34" charset="0"/>
                        </a:rPr>
                        <a:t>0 -&gt;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 </a:t>
                      </a:r>
                      <a:r>
                        <a:rPr lang="en-GB" sz="1000" b="0" kern="1200" dirty="0">
                          <a:solidFill>
                            <a:srgbClr val="0000FF"/>
                          </a:solidFill>
                          <a:latin typeface="Arial" panose="020B0604020202020204" pitchFamily="34" charset="0"/>
                          <a:ea typeface="+mn-ea"/>
                          <a:cs typeface="Arial" panose="020B0604020202020204" pitchFamily="34" charset="0"/>
                        </a:rPr>
                        <a:t>-&gt; 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54108308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a:t>5MBUSA (5G Multicast-Broadcast User Service Architecture and related 5GMS Extensions)</a:t>
            </a:r>
            <a:endParaRPr lang="en-US" sz="2800" dirty="0">
              <a:solidFill>
                <a:srgbClr val="00CC0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532972"/>
          </a:xfrm>
        </p:spPr>
        <p:txBody>
          <a:bodyPr/>
          <a:lstStyle/>
          <a:p>
            <a:pPr>
              <a:spcBef>
                <a:spcPts val="600"/>
              </a:spcBef>
              <a:defRPr/>
            </a:pPr>
            <a:r>
              <a:rPr lang="en-US" sz="1600" dirty="0"/>
              <a:t>WID: </a:t>
            </a:r>
            <a:r>
              <a:rPr lang="en-US" altLang="en-US" sz="1600" dirty="0">
                <a:cs typeface="Arial" panose="020B0604020202020204" pitchFamily="34" charset="0"/>
                <a:hlinkClick r:id="rId2"/>
              </a:rPr>
              <a:t>SP-210376</a:t>
            </a:r>
            <a:r>
              <a:rPr lang="en-US" sz="1600" dirty="0"/>
              <a:t> </a:t>
            </a:r>
          </a:p>
          <a:p>
            <a:pPr>
              <a:spcBef>
                <a:spcPts val="600"/>
              </a:spcBef>
              <a:defRPr/>
            </a:pPr>
            <a:r>
              <a:rPr lang="en-US" sz="1600" dirty="0"/>
              <a:t>Objectives (summarized): specify the 5MBS User Service architecture. Define relevant call flows and procedures to support 5GMS over 5MBS; 5GMS hybrid unicast/broadcast services; 5MBS usage independent of 5GMS.</a:t>
            </a:r>
          </a:p>
          <a:p>
            <a:pPr>
              <a:spcBef>
                <a:spcPts val="600"/>
              </a:spcBef>
              <a:defRPr/>
            </a:pPr>
            <a:r>
              <a:rPr lang="en-US" sz="1600" dirty="0"/>
              <a:t>Since SA#92-e, the following progress was achieved:</a:t>
            </a:r>
          </a:p>
          <a:p>
            <a:pPr lvl="1">
              <a:spcBef>
                <a:spcPts val="600"/>
              </a:spcBef>
              <a:defRPr/>
            </a:pPr>
            <a:r>
              <a:rPr lang="en-US" sz="1600" dirty="0">
                <a:solidFill>
                  <a:srgbClr val="000000"/>
                </a:solidFill>
                <a:effectLst/>
                <a:ea typeface="Calibri" panose="020F0502020204030204" pitchFamily="34" charset="0"/>
              </a:rPr>
              <a:t>This Work Item was initiated during SA4#115-e.</a:t>
            </a:r>
          </a:p>
          <a:p>
            <a:pPr lvl="1">
              <a:spcBef>
                <a:spcPts val="600"/>
              </a:spcBef>
              <a:defRPr/>
            </a:pPr>
            <a:r>
              <a:rPr lang="en-US" sz="1600" dirty="0">
                <a:solidFill>
                  <a:srgbClr val="000000"/>
                </a:solidFill>
                <a:effectLst/>
                <a:ea typeface="Calibri" panose="020F0502020204030204" pitchFamily="34" charset="0"/>
              </a:rPr>
              <a:t>A draft specification is produced in </a:t>
            </a:r>
            <a:r>
              <a:rPr lang="en-US" sz="1600" u="sng" dirty="0">
                <a:solidFill>
                  <a:srgbClr val="0563C1"/>
                </a:solidFill>
                <a:effectLst/>
                <a:ea typeface="Calibri" panose="020F0502020204030204" pitchFamily="34" charset="0"/>
                <a:hlinkClick r:id="rId3"/>
              </a:rPr>
              <a:t>TS 26.502 v0.1.0</a:t>
            </a:r>
            <a:r>
              <a:rPr lang="en-US" sz="1600" dirty="0">
                <a:solidFill>
                  <a:srgbClr val="000000"/>
                </a:solidFill>
                <a:effectLst/>
                <a:ea typeface="Calibri" panose="020F0502020204030204" pitchFamily="34" charset="0"/>
              </a:rPr>
              <a:t> (Rel-17) 5G Multicast-Broadcast User Service Architecture</a:t>
            </a:r>
            <a:endParaRPr lang="en-US" sz="1600" dirty="0">
              <a:ea typeface="Calibri" panose="020F0502020204030204" pitchFamily="34" charset="0"/>
            </a:endParaRPr>
          </a:p>
          <a:p>
            <a:pPr lvl="1">
              <a:spcBef>
                <a:spcPts val="600"/>
              </a:spcBef>
              <a:defRPr/>
            </a:pPr>
            <a:r>
              <a:rPr lang="en-US" sz="1600" dirty="0">
                <a:solidFill>
                  <a:srgbClr val="000000"/>
                </a:solidFill>
                <a:effectLst/>
                <a:ea typeface="Calibri" panose="020F0502020204030204" pitchFamily="34" charset="0"/>
              </a:rPr>
              <a:t>A significant number of agreements are provided in a documented generated in offline discussions in </a:t>
            </a:r>
            <a:r>
              <a:rPr lang="en-US" sz="1600" u="sng" dirty="0">
                <a:solidFill>
                  <a:srgbClr val="0563C1"/>
                </a:solidFill>
                <a:effectLst/>
                <a:ea typeface="Calibri" panose="020F0502020204030204" pitchFamily="34" charset="0"/>
                <a:hlinkClick r:id="rId4"/>
              </a:rPr>
              <a:t>S4-211270</a:t>
            </a:r>
            <a:r>
              <a:rPr lang="en-US" sz="1600" dirty="0">
                <a:solidFill>
                  <a:srgbClr val="000000"/>
                </a:solidFill>
                <a:effectLst/>
                <a:ea typeface="Calibri" panose="020F0502020204030204" pitchFamily="34" charset="0"/>
              </a:rPr>
              <a:t>. The information remains to be ported to TS 26.502.</a:t>
            </a:r>
            <a:endParaRPr lang="en-US" sz="1600" dirty="0">
              <a:effectLst/>
              <a:ea typeface="Calibri" panose="020F0502020204030204" pitchFamily="34" charset="0"/>
            </a:endParaRPr>
          </a:p>
          <a:p>
            <a:pPr>
              <a:spcBef>
                <a:spcPts val="600"/>
              </a:spcBef>
              <a:defRPr/>
            </a:pPr>
            <a:endParaRPr lang="en-US" sz="16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372118086"/>
              </p:ext>
            </p:extLst>
          </p:nvPr>
        </p:nvGraphicFramePr>
        <p:xfrm>
          <a:off x="588653" y="5070078"/>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a:latin typeface="Arial" panose="020B0604020202020204" pitchFamily="34" charset="0"/>
                          <a:cs typeface="Arial" panose="020B0604020202020204" pitchFamily="34" charset="0"/>
                        </a:rPr>
                        <a:t>5MBUSA (5G Multicast-Broadcast User Service Architecture and related 5GMS Extensions)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TS 26.502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26.501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00FF"/>
                          </a:solidFill>
                          <a:latin typeface="Arial" panose="020B0604020202020204" pitchFamily="34" charset="0"/>
                          <a:ea typeface="+mn-ea"/>
                          <a:cs typeface="Arial" panose="020B0604020202020204" pitchFamily="34" charset="0"/>
                        </a:rPr>
                        <a:t>0 -&gt;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SA#96</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54579989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928237469"/>
              </p:ext>
            </p:extLst>
          </p:nvPr>
        </p:nvGraphicFramePr>
        <p:xfrm>
          <a:off x="446088" y="1323975"/>
          <a:ext cx="7810500" cy="40540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75% </a:t>
                      </a:r>
                      <a:r>
                        <a:rPr lang="en-GB" sz="1000" b="0" kern="1200" noProof="0" dirty="0">
                          <a:solidFill>
                            <a:srgbClr val="0000FF"/>
                          </a:solidFill>
                          <a:latin typeface="Arial "/>
                          <a:ea typeface="+mn-ea"/>
                          <a:cs typeface="Arial" pitchFamily="34" charset="0"/>
                        </a:rPr>
                        <a:t>-&gt; 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SA#95</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70% -&gt; </a:t>
                      </a:r>
                      <a:r>
                        <a:rPr lang="en-GB" sz="1000" b="0" kern="1200" noProof="0" dirty="0">
                          <a:solidFill>
                            <a:srgbClr val="0000FF"/>
                          </a:solidFill>
                          <a:latin typeface="Arial" panose="020B0604020202020204" pitchFamily="34" charset="0"/>
                          <a:ea typeface="+mn-ea"/>
                          <a:cs typeface="Arial" panose="020B0604020202020204" pitchFamily="34" charset="0"/>
                        </a:rPr>
                        <a:t>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 </a:t>
                      </a:r>
                      <a:r>
                        <a:rPr lang="en-GB" sz="1000" b="0" kern="1200" dirty="0">
                          <a:solidFill>
                            <a:srgbClr val="0000FF"/>
                          </a:solidFill>
                          <a:latin typeface="Arial" panose="020B0604020202020204" pitchFamily="34" charset="0"/>
                          <a:ea typeface="+mn-ea"/>
                          <a:cs typeface="Arial" panose="020B0604020202020204" pitchFamily="34" charset="0"/>
                        </a:rPr>
                        <a:t>-&gt;SA#94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153733710"/>
              </p:ext>
            </p:extLst>
          </p:nvPr>
        </p:nvGraphicFramePr>
        <p:xfrm>
          <a:off x="446088" y="1323975"/>
          <a:ext cx="7810500" cy="393420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70% </a:t>
                      </a:r>
                      <a:r>
                        <a:rPr lang="en-GB" sz="1000" b="0" kern="1200" noProof="0" dirty="0">
                          <a:solidFill>
                            <a:srgbClr val="0000FF"/>
                          </a:solidFill>
                          <a:latin typeface="Arial" panose="020B0604020202020204" pitchFamily="34" charset="0"/>
                          <a:ea typeface="+mn-ea"/>
                          <a:cs typeface="Arial" panose="020B0604020202020204" pitchFamily="34" charset="0"/>
                        </a:rPr>
                        <a:t>-&gt; 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 </a:t>
                      </a:r>
                      <a:r>
                        <a:rPr lang="en-GB" sz="1000" b="0" kern="1200" dirty="0">
                          <a:solidFill>
                            <a:srgbClr val="0000FF"/>
                          </a:solidFill>
                          <a:latin typeface="Arial" panose="020B0604020202020204" pitchFamily="34" charset="0"/>
                          <a:ea typeface="+mn-ea"/>
                          <a:cs typeface="Arial" panose="020B0604020202020204" pitchFamily="34" charset="0"/>
                        </a:rPr>
                        <a:t>-&gt; 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a:latin typeface="Arial" panose="020B0604020202020204" pitchFamily="34" charset="0"/>
                          <a:cs typeface="Arial" panose="020B0604020202020204" pitchFamily="34" charset="0"/>
                        </a:rPr>
                        <a:t>8K_TV_5G (8K Television over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26.116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26.511</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TR 26.925</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00FF"/>
                          </a:solidFill>
                          <a:latin typeface="Arial" panose="020B0604020202020204" pitchFamily="34" charset="0"/>
                          <a:ea typeface="+mn-ea"/>
                          <a:cs typeface="Arial" panose="020B0604020202020204" pitchFamily="34" charset="0"/>
                        </a:rPr>
                        <a:t>0 -&gt;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SA#95</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a:latin typeface="Arial" panose="020B0604020202020204" pitchFamily="34" charset="0"/>
                          <a:cs typeface="Arial" panose="020B0604020202020204" pitchFamily="34" charset="0"/>
                        </a:rPr>
                        <a:t>EVEX (5GMS AF Event Exposure)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26.501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26.512</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00FF"/>
                          </a:solidFill>
                          <a:latin typeface="Arial" panose="020B0604020202020204" pitchFamily="34" charset="0"/>
                          <a:ea typeface="+mn-ea"/>
                          <a:cs typeface="Arial" panose="020B0604020202020204" pitchFamily="34" charset="0"/>
                        </a:rPr>
                        <a:t>0 -&gt;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SA#95</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5326359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a:latin typeface="Arial" panose="020B0604020202020204" pitchFamily="34" charset="0"/>
                          <a:cs typeface="Arial" panose="020B0604020202020204" pitchFamily="34" charset="0"/>
                        </a:rPr>
                        <a:t>5GMS_EDGE (Edge Extensions to the 5G Media Streaming Architecture)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26.501</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00FF"/>
                          </a:solidFill>
                          <a:latin typeface="Arial" panose="020B0604020202020204" pitchFamily="34" charset="0"/>
                          <a:ea typeface="+mn-ea"/>
                          <a:cs typeface="Arial" panose="020B0604020202020204" pitchFamily="34" charset="0"/>
                        </a:rPr>
                        <a:t>0 -&gt;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 </a:t>
                      </a:r>
                      <a:r>
                        <a:rPr lang="en-GB" sz="1000" b="0" kern="1200" dirty="0">
                          <a:solidFill>
                            <a:srgbClr val="0000FF"/>
                          </a:solidFill>
                          <a:latin typeface="Arial" panose="020B0604020202020204" pitchFamily="34" charset="0"/>
                          <a:ea typeface="+mn-ea"/>
                          <a:cs typeface="Arial" panose="020B0604020202020204" pitchFamily="34" charset="0"/>
                        </a:rPr>
                        <a:t>-&gt; 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49353132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a:latin typeface="Arial" panose="020B0604020202020204" pitchFamily="34" charset="0"/>
                          <a:cs typeface="Arial" panose="020B0604020202020204" pitchFamily="34" charset="0"/>
                        </a:rPr>
                        <a:t>5MBUSA (5G Multicast-Broadcast User Service Architecture and related 5GMS Extensions)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TS 26.502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26.501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00FF"/>
                          </a:solidFill>
                          <a:latin typeface="Arial" panose="020B0604020202020204" pitchFamily="34" charset="0"/>
                          <a:ea typeface="+mn-ea"/>
                          <a:cs typeface="Arial" panose="020B0604020202020204" pitchFamily="34" charset="0"/>
                        </a:rPr>
                        <a:t>0 -&gt;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SA#96</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729499468"/>
                  </a:ext>
                </a:extLst>
              </a:tr>
            </a:tbl>
          </a:graphicData>
        </a:graphic>
      </p:graphicFrame>
    </p:spTree>
    <p:extLst>
      <p:ext uri="{BB962C8B-B14F-4D97-AF65-F5344CB8AC3E}">
        <p14:creationId xmlns:p14="http://schemas.microsoft.com/office/powerpoint/2010/main" val="116944993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Rel-18</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Rel-18 Work Items</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a:p>
            <a:pPr marL="57150" indent="0" eaLnBrk="1" hangingPunct="1">
              <a:lnSpc>
                <a:spcPct val="90000"/>
              </a:lnSpc>
              <a:buNone/>
            </a:pPr>
            <a:endParaRPr lang="en-US" sz="1800" dirty="0"/>
          </a:p>
          <a:p>
            <a:pPr marL="400050" eaLnBrk="1" hangingPunct="1">
              <a:lnSpc>
                <a:spcPct val="90000"/>
              </a:lnSpc>
              <a:buFont typeface="Calibri" panose="020F0502020204030204" pitchFamily="34" charset="0"/>
              <a:buAutoNum type="arabicPeriod"/>
            </a:pPr>
            <a:endParaRPr lang="en-US" sz="1800" dirty="0"/>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248672156"/>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6"/>
            <a:ext cx="8388350" cy="2872721"/>
          </a:xfrm>
        </p:spPr>
        <p:txBody>
          <a:bodyPr/>
          <a:lstStyle/>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WID: </a:t>
            </a:r>
            <a:r>
              <a:rPr lang="fr-FR" sz="1600" u="sng" dirty="0">
                <a:hlinkClick r:id="rId2"/>
              </a:rPr>
              <a:t>SP-190040</a:t>
            </a:r>
            <a:endParaRPr lang="en-US" altLang="en-US" sz="1600" dirty="0"/>
          </a:p>
          <a:p>
            <a:pPr>
              <a:lnSpc>
                <a:spcPct val="90000"/>
              </a:lnSpc>
              <a:spcBef>
                <a:spcPts val="1200"/>
              </a:spcBef>
            </a:pPr>
            <a:r>
              <a:rPr lang="en-US" altLang="en-US" sz="1600" dirty="0"/>
              <a:t>Since SA#92-e, there was no progress achieved:</a:t>
            </a: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nvGraphicFramePr>
        <p:xfrm>
          <a:off x="590550" y="4737061"/>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SA#98</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33731345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1800" dirty="0" err="1"/>
              <a:t>FS_VR_CoGui</a:t>
            </a:r>
            <a:r>
              <a:rPr lang="en-US" altLang="en-US" sz="1800" dirty="0"/>
              <a:t> (VR Streaming Conformance and Guidelines)</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FS_5GMS_Multicast (Feasibility Study on Multicast Architecture Enhancements for 5GMSA) </a:t>
            </a:r>
            <a:r>
              <a:rPr lang="da-DK" sz="1800" dirty="0">
                <a:solidFill>
                  <a:schemeClr val="bg1">
                    <a:lumMod val="50000"/>
                  </a:schemeClr>
                </a:solidFill>
              </a:rPr>
              <a:t>– 100% complete !</a:t>
            </a:r>
            <a:endParaRPr lang="en-US" altLang="en-US" sz="1800" dirty="0">
              <a:solidFill>
                <a:schemeClr val="bg1">
                  <a:lumMod val="50000"/>
                </a:schemeClr>
              </a:solidFill>
            </a:endParaRPr>
          </a:p>
          <a:p>
            <a:pPr marL="400050" eaLnBrk="1" hangingPunct="1">
              <a:lnSpc>
                <a:spcPct val="90000"/>
              </a:lnSpc>
              <a:buFont typeface="Calibri" panose="020F0502020204030204" pitchFamily="34" charset="0"/>
              <a:buAutoNum type="arabicPeriod"/>
            </a:pPr>
            <a:r>
              <a:rPr lang="en-US" altLang="en-US" sz="1800" dirty="0" err="1"/>
              <a:t>FS_XRTraffic</a:t>
            </a:r>
            <a:r>
              <a:rPr lang="en-US" altLang="en-US" sz="1800" dirty="0"/>
              <a:t> (Feasibility Study on Typical Traffic Characteristics for XR Services and other Media) </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FS_EMSA (Feasibility Study on Streaming Architecture extensions For Edge processing) </a:t>
            </a:r>
            <a:r>
              <a:rPr lang="da-DK" sz="1800" dirty="0">
                <a:solidFill>
                  <a:schemeClr val="bg1">
                    <a:lumMod val="50000"/>
                  </a:schemeClr>
                </a:solidFill>
              </a:rPr>
              <a:t>– 100% complete !</a:t>
            </a:r>
            <a:endParaRPr lang="en-US" altLang="en-US" sz="1800" dirty="0">
              <a:solidFill>
                <a:schemeClr val="bg1">
                  <a:lumMod val="50000"/>
                </a:schemeClr>
              </a:solidFill>
            </a:endParaRPr>
          </a:p>
          <a:p>
            <a:pPr marL="400050" eaLnBrk="1" hangingPunct="1">
              <a:lnSpc>
                <a:spcPct val="90000"/>
              </a:lnSpc>
              <a:buFont typeface="Calibri" panose="020F0502020204030204" pitchFamily="34" charset="0"/>
              <a:buAutoNum type="arabicPeriod"/>
            </a:pPr>
            <a:r>
              <a:rPr lang="en-US" altLang="en-US" sz="1800" dirty="0"/>
              <a:t>FS_5GVideo (Feasibility Study on 5G Video Codec Characteristics)</a:t>
            </a:r>
          </a:p>
          <a:p>
            <a:pPr marL="400050" eaLnBrk="1" hangingPunct="1">
              <a:lnSpc>
                <a:spcPct val="90000"/>
              </a:lnSpc>
              <a:buFont typeface="Calibri" panose="020F0502020204030204" pitchFamily="34" charset="0"/>
              <a:buAutoNum type="arabicPeriod"/>
            </a:pPr>
            <a:r>
              <a:rPr lang="en-US" altLang="en-US" sz="1800" dirty="0"/>
              <a:t>FS_FLUS_NBMP (Feasibility Study on the use of NBMP in E_FLUS)</a:t>
            </a:r>
            <a:r>
              <a:rPr lang="en-US" altLang="en-US" sz="1800" dirty="0">
                <a:solidFill>
                  <a:srgbClr val="00B050"/>
                </a:solidFill>
              </a:rPr>
              <a:t> – 100% complete !</a:t>
            </a:r>
          </a:p>
          <a:p>
            <a:pPr marL="400050" eaLnBrk="1" hangingPunct="1">
              <a:lnSpc>
                <a:spcPct val="90000"/>
              </a:lnSpc>
              <a:buFont typeface="Calibri" panose="020F0502020204030204" pitchFamily="34" charset="0"/>
              <a:buAutoNum type="arabicPeriod"/>
            </a:pPr>
            <a:r>
              <a:rPr lang="en-US" altLang="en-US" sz="1800" dirty="0"/>
              <a:t>FS_5GSTAR (Feasibility Study on 5G Glass-type AR/MR Devices)</a:t>
            </a:r>
          </a:p>
          <a:p>
            <a:pPr marL="400050" eaLnBrk="1" hangingPunct="1">
              <a:lnSpc>
                <a:spcPct val="90000"/>
              </a:lnSpc>
              <a:buFont typeface="Calibri" panose="020F0502020204030204" pitchFamily="34" charset="0"/>
              <a:buAutoNum type="arabicPeriod"/>
            </a:pPr>
            <a:r>
              <a:rPr lang="en-US" altLang="en-US" sz="1800" dirty="0"/>
              <a:t>FS_5GMS_EXT (5G media streaming extensions)</a:t>
            </a:r>
          </a:p>
          <a:p>
            <a:pPr marL="400050" eaLnBrk="1" hangingPunct="1">
              <a:lnSpc>
                <a:spcPct val="90000"/>
              </a:lnSpc>
              <a:buFont typeface="Calibri" panose="020F0502020204030204" pitchFamily="34" charset="0"/>
              <a:buAutoNum type="arabicPeriod"/>
            </a:pPr>
            <a:r>
              <a:rPr lang="en-US" altLang="en-US" sz="1800" dirty="0"/>
              <a:t>FS_NPN4AVProd (Feasibility Study on Media Production over 5G NPN)</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spcBef>
                <a:spcPts val="600"/>
              </a:spcBef>
              <a:defRPr/>
            </a:pPr>
            <a:r>
              <a:rPr lang="en-US" sz="2800" dirty="0" err="1"/>
              <a:t>FS_VR_CoGui</a:t>
            </a:r>
            <a:r>
              <a:rPr lang="en-US" sz="2800" dirty="0"/>
              <a:t> (Feasibility Study on VR Streaming Conformance and Guidelines)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772529"/>
            <a:ext cx="8388350" cy="4394908"/>
          </a:xfrm>
        </p:spPr>
        <p:txBody>
          <a:bodyPr/>
          <a:lstStyle/>
          <a:p>
            <a:pPr>
              <a:lnSpc>
                <a:spcPct val="90000"/>
              </a:lnSpc>
              <a:spcBef>
                <a:spcPts val="1200"/>
              </a:spcBef>
            </a:pPr>
            <a:r>
              <a:rPr lang="fr-FR" sz="1600" dirty="0"/>
              <a:t>Objective: </a:t>
            </a:r>
            <a:r>
              <a:rPr lang="en-US" sz="1600" dirty="0"/>
              <a:t>provide content generation and usage guidelines for the technologies defined in TS 26.118. </a:t>
            </a:r>
            <a:r>
              <a:rPr lang="en-US" altLang="en-US" sz="1600" dirty="0"/>
              <a:t>WID: </a:t>
            </a:r>
            <a:r>
              <a:rPr lang="fr-FR" sz="1600" b="1" u="sng" dirty="0">
                <a:hlinkClick r:id="rId2"/>
              </a:rPr>
              <a:t>SP-190642</a:t>
            </a:r>
            <a:endParaRPr lang="fr-FR" sz="1600" b="1" u="sng" dirty="0"/>
          </a:p>
          <a:p>
            <a:pPr>
              <a:lnSpc>
                <a:spcPct val="90000"/>
              </a:lnSpc>
              <a:spcBef>
                <a:spcPts val="1200"/>
              </a:spcBef>
            </a:pPr>
            <a:r>
              <a:rPr lang="en-US" altLang="en-US" sz="1600" dirty="0"/>
              <a:t>Since SA#92-e there was n</a:t>
            </a:r>
            <a:r>
              <a:rPr lang="en-US" sz="1600" dirty="0"/>
              <a:t>o progress. The </a:t>
            </a:r>
            <a:r>
              <a:rPr lang="en-US" sz="1600" dirty="0" err="1"/>
              <a:t>timeplan</a:t>
            </a:r>
            <a:r>
              <a:rPr lang="en-US" sz="1600" dirty="0"/>
              <a:t> was extended to allow for the consideration of further inputs. In case of no inputs at SA4#116-e, this Study Item will be closed.</a:t>
            </a: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581364254"/>
              </p:ext>
            </p:extLst>
          </p:nvPr>
        </p:nvGraphicFramePr>
        <p:xfrm>
          <a:off x="590550" y="4994504"/>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SA#94</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00078506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err="1"/>
              <a:t>FS_XRTraffic</a:t>
            </a:r>
            <a:r>
              <a:rPr lang="en-US" sz="2800" dirty="0"/>
              <a:t> (Feasibility Study on Typical Traffic Characteristics for XR Services and other Media)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3404136"/>
          </a:xfrm>
        </p:spPr>
        <p:txBody>
          <a:bodyPr/>
          <a:lstStyle/>
          <a:p>
            <a:pPr>
              <a:lnSpc>
                <a:spcPct val="90000"/>
              </a:lnSpc>
              <a:spcBef>
                <a:spcPts val="1200"/>
              </a:spcBef>
            </a:pPr>
            <a:r>
              <a:rPr lang="fr-FR" sz="1600" dirty="0"/>
              <a:t>Objective: </a:t>
            </a:r>
            <a:r>
              <a:rPr lang="en-US" sz="1600" dirty="0"/>
              <a:t>Collect and document traffic characteristics for different services, and additional information, such as codecs and protocols in use. Identify additional relevant XR and other media services and document their traffic characteristics. </a:t>
            </a:r>
            <a:r>
              <a:rPr lang="en-US" altLang="en-US" sz="1600" dirty="0"/>
              <a:t>WID: </a:t>
            </a:r>
            <a:r>
              <a:rPr lang="en-US" altLang="en-US" sz="1600" dirty="0">
                <a:cs typeface="Arial" panose="020B0604020202020204" pitchFamily="34" charset="0"/>
                <a:hlinkClick r:id="rId2"/>
              </a:rPr>
              <a:t>SP-210043</a:t>
            </a:r>
            <a:endParaRPr lang="fr-FR" sz="1600" b="1" u="sng" dirty="0"/>
          </a:p>
          <a:p>
            <a:pPr>
              <a:lnSpc>
                <a:spcPct val="90000"/>
              </a:lnSpc>
              <a:spcBef>
                <a:spcPts val="1200"/>
              </a:spcBef>
            </a:pPr>
            <a:r>
              <a:rPr lang="en-US" altLang="en-US" sz="1600" dirty="0"/>
              <a:t>Since SA#92-e, </a:t>
            </a:r>
            <a:r>
              <a:rPr lang="en-US" sz="1600" dirty="0"/>
              <a:t>the following progress was achieved:</a:t>
            </a:r>
          </a:p>
          <a:p>
            <a:pPr lvl="1">
              <a:lnSpc>
                <a:spcPct val="90000"/>
              </a:lnSpc>
              <a:spcBef>
                <a:spcPts val="1200"/>
              </a:spcBef>
            </a:pPr>
            <a:r>
              <a:rPr lang="en-US" sz="1600" dirty="0"/>
              <a:t>started the transfer of technical material from the permanent document to TR 26.925</a:t>
            </a:r>
          </a:p>
          <a:p>
            <a:pPr lvl="1">
              <a:lnSpc>
                <a:spcPct val="90000"/>
              </a:lnSpc>
              <a:spcBef>
                <a:spcPts val="1200"/>
              </a:spcBef>
            </a:pPr>
            <a:r>
              <a:rPr lang="en-US" sz="1600" dirty="0"/>
              <a:t>Focus on the description of the methodology and process for the trace generation and the parameters under consideration. </a:t>
            </a:r>
          </a:p>
          <a:p>
            <a:pPr lvl="1">
              <a:lnSpc>
                <a:spcPct val="90000"/>
              </a:lnSpc>
              <a:spcBef>
                <a:spcPts val="1200"/>
              </a:spcBef>
            </a:pPr>
            <a:r>
              <a:rPr lang="en-US" sz="1600" dirty="0"/>
              <a:t>The LS from RAN1 was included into the </a:t>
            </a:r>
            <a:r>
              <a:rPr lang="en-US" sz="1600" dirty="0" err="1"/>
              <a:t>FS_XRTraffic</a:t>
            </a:r>
            <a:r>
              <a:rPr lang="en-US" sz="1600" dirty="0"/>
              <a:t> Permanent document.</a:t>
            </a:r>
          </a:p>
          <a:p>
            <a:pPr>
              <a:lnSpc>
                <a:spcPct val="90000"/>
              </a:lnSpc>
              <a:spcBef>
                <a:spcPts val="1200"/>
              </a:spcBef>
            </a:pPr>
            <a:endParaRPr lang="en-US" sz="1600" dirty="0"/>
          </a:p>
          <a:p>
            <a:pPr lvl="1">
              <a:lnSpc>
                <a:spcPct val="90000"/>
              </a:lnSpc>
              <a:spcBef>
                <a:spcPts val="1200"/>
              </a:spcBef>
            </a:pPr>
            <a:endParaRPr lang="fr-FR" sz="1200"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530405926"/>
              </p:ext>
            </p:extLst>
          </p:nvPr>
        </p:nvGraphicFramePr>
        <p:xfrm>
          <a:off x="581171" y="5179010"/>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65% </a:t>
                      </a:r>
                      <a:r>
                        <a:rPr lang="en-GB" sz="1000" b="0" kern="1200" noProof="0" dirty="0">
                          <a:solidFill>
                            <a:srgbClr val="0000FF"/>
                          </a:solidFill>
                          <a:latin typeface="Arial "/>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 </a:t>
                      </a:r>
                      <a:r>
                        <a:rPr lang="en-GB" sz="1000" b="0" kern="1200" dirty="0">
                          <a:solidFill>
                            <a:srgbClr val="0000FF"/>
                          </a:solidFill>
                          <a:latin typeface="Arial "/>
                          <a:ea typeface="+mn-ea"/>
                          <a:cs typeface="Arial" pitchFamily="34" charset="0"/>
                        </a:rPr>
                        <a:t>-&gt;SA#94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8553723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FS_5GVideo (Feasibility Study on 5G Video Codec Characteristics)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58658"/>
          </a:xfrm>
        </p:spPr>
        <p:txBody>
          <a:bodyPr/>
          <a:lstStyle/>
          <a:p>
            <a:pPr>
              <a:lnSpc>
                <a:spcPct val="90000"/>
              </a:lnSpc>
              <a:spcBef>
                <a:spcPts val="1200"/>
              </a:spcBef>
            </a:pPr>
            <a:r>
              <a:rPr lang="fr-FR" sz="1600" dirty="0"/>
              <a:t>Objective: </a:t>
            </a:r>
            <a:r>
              <a:rPr lang="en-US" sz="1600" dirty="0"/>
              <a:t>primarily to identify relevant interoperability requirements, performance characteristics and implementation constraints of video codecs in 5G services, and to characterize existing 3GPP video codecs, in particular H.264/AVC and H.265/HEVC in order to have a benchmark for the addition of potential future video codecs. </a:t>
            </a:r>
            <a:r>
              <a:rPr lang="en-US" altLang="en-US" sz="1600" dirty="0"/>
              <a:t>WID: </a:t>
            </a:r>
            <a:r>
              <a:rPr lang="en-US" altLang="en-US" sz="1600" dirty="0">
                <a:cs typeface="Arial" panose="020B0604020202020204" pitchFamily="34" charset="0"/>
                <a:hlinkClick r:id="rId2"/>
              </a:rPr>
              <a:t>SP-210378</a:t>
            </a:r>
            <a:endParaRPr lang="en-US" altLang="en-US" sz="1600" dirty="0">
              <a:cs typeface="Arial" panose="020B0604020202020204" pitchFamily="34" charset="0"/>
            </a:endParaRPr>
          </a:p>
          <a:p>
            <a:pPr>
              <a:lnSpc>
                <a:spcPct val="90000"/>
              </a:lnSpc>
              <a:spcBef>
                <a:spcPts val="1200"/>
              </a:spcBef>
            </a:pPr>
            <a:r>
              <a:rPr lang="en-US" altLang="en-US" sz="1600" dirty="0"/>
              <a:t>Since SA#92-e, </a:t>
            </a:r>
          </a:p>
          <a:p>
            <a:pPr lvl="1">
              <a:lnSpc>
                <a:spcPct val="90000"/>
              </a:lnSpc>
              <a:spcBef>
                <a:spcPts val="1200"/>
              </a:spcBef>
            </a:pPr>
            <a:r>
              <a:rPr lang="en-US" altLang="en-US" sz="1600" dirty="0">
                <a:cs typeface="Arial" panose="020B0604020202020204" pitchFamily="34" charset="0"/>
              </a:rPr>
              <a:t>Progressed the HD Streaming scenario for which the source sequences are downscaled from the ones in the 4KTV scenario, following an agreed conversion process. </a:t>
            </a:r>
          </a:p>
          <a:p>
            <a:pPr lvl="1">
              <a:lnSpc>
                <a:spcPct val="90000"/>
              </a:lnSpc>
              <a:spcBef>
                <a:spcPts val="1200"/>
              </a:spcBef>
            </a:pPr>
            <a:r>
              <a:rPr lang="en-US" altLang="en-US" sz="1600" dirty="0">
                <a:cs typeface="Arial" panose="020B0604020202020204" pitchFamily="34" charset="0"/>
              </a:rPr>
              <a:t>Discussed the characterization aspects and how to present the results</a:t>
            </a:r>
          </a:p>
          <a:p>
            <a:pPr lvl="1">
              <a:lnSpc>
                <a:spcPct val="90000"/>
              </a:lnSpc>
              <a:spcBef>
                <a:spcPts val="1200"/>
              </a:spcBef>
            </a:pPr>
            <a:r>
              <a:rPr lang="en-US" altLang="en-US" sz="1600" dirty="0">
                <a:cs typeface="Arial" panose="020B0604020202020204" pitchFamily="34" charset="0"/>
              </a:rPr>
              <a:t>Some adjustments and corrections provided on the intra refresh period to make it consistent for all video codecs under consideration. </a:t>
            </a: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486879910"/>
              </p:ext>
            </p:extLst>
          </p:nvPr>
        </p:nvGraphicFramePr>
        <p:xfrm>
          <a:off x="590550" y="5093330"/>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SA#94</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252358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64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endParaRPr lang="en-GB" sz="1600" dirty="0">
              <a:solidFill>
                <a:srgbClr val="FF0000"/>
              </a:solidFill>
            </a:endParaRPr>
          </a:p>
          <a:p>
            <a:pPr lvl="2">
              <a:lnSpc>
                <a:spcPct val="90000"/>
              </a:lnSpc>
              <a:spcBef>
                <a:spcPts val="200"/>
              </a:spcBef>
              <a:tabLst>
                <a:tab pos="2152650" algn="l"/>
                <a:tab pos="5118100" algn="l"/>
              </a:tabLst>
              <a:defRPr/>
            </a:pPr>
            <a:r>
              <a:rPr lang="en-GB" sz="1600" dirty="0"/>
              <a:t>Jaeyeon Song (Samsung Electronics Co., Ltd, TTA) </a:t>
            </a:r>
            <a:r>
              <a:rPr lang="en-GB" sz="1600" dirty="0">
                <a:solidFill>
                  <a:srgbClr val="FF0000"/>
                </a:solidFill>
              </a:rPr>
              <a:t>– </a:t>
            </a:r>
            <a:r>
              <a:rPr lang="fi-FI" sz="1600" kern="0" dirty="0">
                <a:solidFill>
                  <a:srgbClr val="FF0000"/>
                </a:solidFill>
              </a:rPr>
              <a:t>New! </a:t>
            </a:r>
            <a:r>
              <a:rPr lang="en-GB" sz="1600" dirty="0">
                <a:solidFill>
                  <a:srgbClr val="FF0000"/>
                </a:solidFill>
              </a:rPr>
              <a:t>Elected at SA4#115-e</a:t>
            </a:r>
          </a:p>
          <a:p>
            <a:pPr lvl="3">
              <a:lnSpc>
                <a:spcPct val="90000"/>
              </a:lnSpc>
              <a:spcBef>
                <a:spcPts val="200"/>
              </a:spcBef>
              <a:tabLst>
                <a:tab pos="2152650" algn="l"/>
                <a:tab pos="5118100" algn="l"/>
              </a:tabLst>
              <a:defRPr/>
            </a:pPr>
            <a:r>
              <a:rPr lang="en-GB" sz="1600" kern="0" dirty="0"/>
              <a:t>Many thanks to the outgoing VC, Stefan Bruhn (Dolby Laboratories Inc., ETSI)</a:t>
            </a:r>
            <a:endParaRPr lang="fi-FI" sz="1600" kern="0" dirty="0"/>
          </a:p>
          <a:p>
            <a:pPr lvl="1">
              <a:lnSpc>
                <a:spcPct val="90000"/>
              </a:lnSpc>
              <a:spcBef>
                <a:spcPts val="400"/>
              </a:spcBef>
              <a:tabLst>
                <a:tab pos="2152650" algn="l"/>
                <a:tab pos="5118100" algn="l"/>
              </a:tabLst>
              <a:defRPr/>
            </a:pPr>
            <a:r>
              <a:rPr lang="fi-FI" sz="1800" kern="0" dirty="0"/>
              <a:t>Secretary: Ms Jayeeta Saha (MCC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2066429947"/>
              </p:ext>
            </p:extLst>
          </p:nvPr>
        </p:nvGraphicFramePr>
        <p:xfrm>
          <a:off x="544513" y="4137287"/>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511400">
                  <a:extLst>
                    <a:ext uri="{9D8B030D-6E8A-4147-A177-3AD203B41FA5}">
                      <a16:colId xmlns:a16="http://schemas.microsoft.com/office/drawing/2014/main" val="20003"/>
                    </a:ext>
                  </a:extLst>
                </a:gridCol>
                <a:gridCol w="1325097">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FS_FLUS_NBMP (Feasibility Study on the use of NBMP in E_FLUS) </a:t>
            </a:r>
            <a:r>
              <a:rPr lang="en-US" altLang="en-US" sz="2800" dirty="0">
                <a:solidFill>
                  <a:srgbClr val="00CC00"/>
                </a:solidFill>
              </a:rPr>
              <a:t>– 100% complete !</a:t>
            </a:r>
            <a:endParaRPr lang="en-US" sz="2800" dirty="0">
              <a:solidFill>
                <a:srgbClr val="00CC0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2878941"/>
          </a:xfrm>
        </p:spPr>
        <p:txBody>
          <a:bodyPr/>
          <a:lstStyle/>
          <a:p>
            <a:pPr>
              <a:lnSpc>
                <a:spcPct val="90000"/>
              </a:lnSpc>
              <a:spcBef>
                <a:spcPts val="1200"/>
              </a:spcBef>
            </a:pPr>
            <a:r>
              <a:rPr lang="fr-FR" sz="1600" dirty="0"/>
              <a:t>Objective: </a:t>
            </a:r>
            <a:r>
              <a:rPr lang="en-US" sz="1600" dirty="0"/>
              <a:t>to identify the workflow for NBMP (Network Based Media Processing ) media processing with the TS 26.238. Such workflow should start from a request for the establishment of a FLUS session and then include the instantiation, running and monitoring of media processing application requested by FLUS source on a FLUS sink. </a:t>
            </a:r>
            <a:r>
              <a:rPr lang="en-US" altLang="en-US" sz="1600" dirty="0"/>
              <a:t>WID: </a:t>
            </a:r>
            <a:r>
              <a:rPr lang="fr-FR" sz="1600" dirty="0">
                <a:hlinkClick r:id="rId2"/>
              </a:rPr>
              <a:t>SP-200053</a:t>
            </a:r>
            <a:endParaRPr lang="fr-FR" sz="1600" dirty="0"/>
          </a:p>
          <a:p>
            <a:pPr>
              <a:lnSpc>
                <a:spcPct val="90000"/>
              </a:lnSpc>
              <a:spcBef>
                <a:spcPts val="1200"/>
              </a:spcBef>
            </a:pPr>
            <a:r>
              <a:rPr lang="en-US" altLang="en-US" sz="1600" dirty="0"/>
              <a:t>Since SA#92-e, </a:t>
            </a:r>
            <a:r>
              <a:rPr lang="en-US" sz="1600" dirty="0"/>
              <a:t>the following progress was achieved:</a:t>
            </a:r>
          </a:p>
          <a:p>
            <a:pPr lvl="1">
              <a:lnSpc>
                <a:spcPct val="90000"/>
              </a:lnSpc>
              <a:spcBef>
                <a:spcPts val="1200"/>
              </a:spcBef>
            </a:pPr>
            <a:r>
              <a:rPr lang="en-US" sz="1600" dirty="0"/>
              <a:t>The work on this Study Item was completed</a:t>
            </a:r>
          </a:p>
          <a:p>
            <a:pPr lvl="1">
              <a:lnSpc>
                <a:spcPct val="90000"/>
              </a:lnSpc>
              <a:spcBef>
                <a:spcPts val="1200"/>
              </a:spcBef>
            </a:pPr>
            <a:r>
              <a:rPr lang="en-US" sz="1600" dirty="0"/>
              <a:t>CR to TR 26.939 is ready for approval</a:t>
            </a:r>
          </a:p>
          <a:p>
            <a:pPr lvl="1">
              <a:lnSpc>
                <a:spcPct val="90000"/>
              </a:lnSpc>
              <a:spcBef>
                <a:spcPts val="1200"/>
              </a:spcBef>
            </a:pPr>
            <a:r>
              <a:rPr lang="en-US" sz="1600" dirty="0"/>
              <a:t>SA4 endorsed a Study Item summary </a:t>
            </a:r>
          </a:p>
          <a:p>
            <a:pPr lvl="1">
              <a:lnSpc>
                <a:spcPct val="90000"/>
              </a:lnSpc>
              <a:spcBef>
                <a:spcPts val="1200"/>
              </a:spcBef>
            </a:pPr>
            <a:endParaRPr 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55816394"/>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96%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SP-210827: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CR Pack on Support of Network-Based Media Processing (26.939)</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7893532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FS_5GSTAR (Feasibility Study on 5G Glass-type AR/MR Devices)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3212687"/>
          </a:xfrm>
        </p:spPr>
        <p:txBody>
          <a:bodyPr/>
          <a:lstStyle/>
          <a:p>
            <a:pPr>
              <a:lnSpc>
                <a:spcPct val="90000"/>
              </a:lnSpc>
              <a:spcBef>
                <a:spcPts val="1200"/>
              </a:spcBef>
            </a:pPr>
            <a:r>
              <a:rPr lang="en-US" sz="1600" dirty="0"/>
              <a:t>Objectives (summary): Provide formal definitions for the functional structures of AR glasses, describe key use cases for AR services over 5G, describe the architecture for media flow relevant to the use cases identified and Identify necessary content delivery transport protocols and capability exchange mechanisms, as well as suitable 5G system functionalities (e.g., device, edge, network) and QoS. </a:t>
            </a:r>
            <a:r>
              <a:rPr lang="en-US" altLang="en-US" sz="1600" dirty="0"/>
              <a:t>WID: </a:t>
            </a:r>
            <a:r>
              <a:rPr lang="en-US" sz="1600" dirty="0">
                <a:hlinkClick r:id="rId2"/>
              </a:rPr>
              <a:t>SP-200399</a:t>
            </a:r>
            <a:endParaRPr lang="en-US" altLang="en-US" sz="1600" dirty="0">
              <a:cs typeface="Arial" panose="020B0604020202020204" pitchFamily="34" charset="0"/>
            </a:endParaRPr>
          </a:p>
          <a:p>
            <a:pPr>
              <a:lnSpc>
                <a:spcPct val="90000"/>
              </a:lnSpc>
              <a:spcBef>
                <a:spcPts val="1200"/>
              </a:spcBef>
            </a:pPr>
            <a:r>
              <a:rPr lang="en-US" altLang="en-US" sz="1600" dirty="0"/>
              <a:t>Since SA#92-e, </a:t>
            </a:r>
            <a:r>
              <a:rPr lang="en-US" sz="1600" dirty="0"/>
              <a:t>the following progress was achieved:</a:t>
            </a:r>
          </a:p>
          <a:p>
            <a:pPr lvl="1">
              <a:lnSpc>
                <a:spcPct val="90000"/>
              </a:lnSpc>
              <a:spcBef>
                <a:spcPts val="1200"/>
              </a:spcBef>
            </a:pPr>
            <a:r>
              <a:rPr lang="en-US" sz="1600" dirty="0"/>
              <a:t>Draft TR 26.998 v1.0.0 presented for information: now includes: 5G media delivery in STAR (stand-alone AR devices),  some definitions on the device functions, some refinements on the scene manager definition, a preliminary description of content formats and codecs, a description of WLAR (the Wireless Tethered AR device), media decoders management and coordination aspects, introduction.</a:t>
            </a:r>
          </a:p>
          <a:p>
            <a:pPr lvl="1">
              <a:lnSpc>
                <a:spcPct val="90000"/>
              </a:lnSpc>
              <a:spcBef>
                <a:spcPts val="1200"/>
              </a:spcBef>
            </a:pPr>
            <a:r>
              <a:rPr lang="en-US" sz="1600" dirty="0"/>
              <a:t>Progressed remaining items that are still for further study</a:t>
            </a:r>
          </a:p>
          <a:p>
            <a:pPr marL="457200" lvl="1" indent="0">
              <a:lnSpc>
                <a:spcPct val="90000"/>
              </a:lnSpc>
              <a:spcBef>
                <a:spcPts val="1200"/>
              </a:spcBef>
              <a:buNone/>
            </a:pPr>
            <a:endParaRPr lang="en-US" sz="1600" dirty="0"/>
          </a:p>
          <a:p>
            <a:pPr lvl="1">
              <a:lnSpc>
                <a:spcPct val="90000"/>
              </a:lnSpc>
              <a:spcBef>
                <a:spcPts val="1200"/>
              </a:spcBef>
            </a:pPr>
            <a:endParaRPr lang="en-US" sz="16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299318503"/>
              </p:ext>
            </p:extLst>
          </p:nvPr>
        </p:nvGraphicFramePr>
        <p:xfrm>
          <a:off x="583570" y="5070064"/>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65% </a:t>
                      </a:r>
                      <a:r>
                        <a:rPr lang="en-GB" sz="1000" b="0" kern="1200" noProof="0" dirty="0">
                          <a:solidFill>
                            <a:srgbClr val="0000FF"/>
                          </a:solidFill>
                          <a:latin typeface="Arial "/>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SA#94</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SP-210819: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Submission of the TR 26.998 V 1.0.0 for information</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6270651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FS_5GMS_EXT (5G media streaming extensions)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47940"/>
          </a:xfrm>
        </p:spPr>
        <p:txBody>
          <a:bodyPr/>
          <a:lstStyle/>
          <a:p>
            <a:pPr>
              <a:lnSpc>
                <a:spcPct val="90000"/>
              </a:lnSpc>
              <a:spcBef>
                <a:spcPts val="1200"/>
              </a:spcBef>
            </a:pPr>
            <a:r>
              <a:rPr lang="en-US" sz="1600" dirty="0"/>
              <a:t>The objective of this study is in the context of the following potential improvements and extensions to 5G Media streaming: Content Preparation, Traffic Identification, Additional / New transport protocols, Uplink media streaming, Background traffic, Content Aware Streaming, Network Event usage, Per-application-authorization, Support for encrypted and high-value content, Scalable distribution of unicast Live Services. </a:t>
            </a:r>
          </a:p>
          <a:p>
            <a:pPr>
              <a:lnSpc>
                <a:spcPct val="90000"/>
              </a:lnSpc>
              <a:spcBef>
                <a:spcPts val="1200"/>
              </a:spcBef>
            </a:pPr>
            <a:r>
              <a:rPr lang="en-US" altLang="en-US" sz="1600" dirty="0"/>
              <a:t>Since SA#92-e, t</a:t>
            </a:r>
            <a:r>
              <a:rPr lang="en-US" sz="1600" dirty="0"/>
              <a:t>his Study Item progressed up to 50% completion. It is due to be completed in Dec. 2021. TR 26.804 Study on 5G media streaming extensions (Release 17) progressed to v0.5.0. Several additions were agreed upon: contribution reporting, content preparation, metric reporting for uplink, background data transfer, new transport protocols, </a:t>
            </a:r>
            <a:r>
              <a:rPr lang="en-US" sz="1600" dirty="0" err="1"/>
              <a:t>ToS</a:t>
            </a:r>
            <a:r>
              <a:rPr lang="en-US" sz="1600" dirty="0"/>
              <a:t> based traffic detection, network slicing extensions.</a:t>
            </a:r>
          </a:p>
          <a:p>
            <a:pPr>
              <a:lnSpc>
                <a:spcPct val="90000"/>
              </a:lnSpc>
              <a:spcBef>
                <a:spcPts val="1200"/>
              </a:spcBef>
            </a:pPr>
            <a:endParaRPr lang="en-US" sz="16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78868277"/>
              </p:ext>
            </p:extLst>
          </p:nvPr>
        </p:nvGraphicFramePr>
        <p:xfrm>
          <a:off x="583570" y="5250994"/>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FS_5GMS_EXT (5G media streaming extensions)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26.804 5G Media Streaming Extensions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r>
                        <a:rPr lang="en-GB" sz="1000" b="0" kern="1200" dirty="0">
                          <a:solidFill>
                            <a:srgbClr val="0000FF"/>
                          </a:solidFill>
                          <a:latin typeface="Arial "/>
                          <a:ea typeface="+mn-ea"/>
                          <a:cs typeface="Arial" pitchFamily="34" charset="0"/>
                        </a:rPr>
                        <a:t> -&gt; SA#95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6268518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FS_NPN4AVProd (Feasibility Study on Media Production over 5G NPN)</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47940"/>
          </a:xfrm>
        </p:spPr>
        <p:txBody>
          <a:bodyPr/>
          <a:lstStyle/>
          <a:p>
            <a:pPr>
              <a:lnSpc>
                <a:spcPct val="90000"/>
              </a:lnSpc>
              <a:spcBef>
                <a:spcPts val="1200"/>
              </a:spcBef>
            </a:pPr>
            <a:r>
              <a:rPr lang="en-US" sz="1600" dirty="0"/>
              <a:t>The study will identify the relevant media production use cases (professional, semi-professional, production, contribution); develop one or several reference media production architecture(s); identify relevant QoS requirements for media production workflows; identify relevant 5G System features like NPNs, Network Slicing, QoS classes, network event reporting and assistance, etc. that are useful for media production;</a:t>
            </a:r>
          </a:p>
          <a:p>
            <a:pPr>
              <a:lnSpc>
                <a:spcPct val="90000"/>
              </a:lnSpc>
              <a:spcBef>
                <a:spcPts val="1200"/>
              </a:spcBef>
            </a:pPr>
            <a:r>
              <a:rPr lang="en-US" altLang="en-US" sz="1600" dirty="0"/>
              <a:t>Since SA#92-e: This Study Item progressed up to 30% completion at this meeting. It is due to be completed in Mar. 2022. TR 26.805 Study on Media Production over 5G NPN Systems (Release 17) progressed to v0.3.0. The pseudo CRs that were agreed relate to: Clarification of Cloud vs Remote Production; Media Protocol related Key Issues; Remote Camera Configuration Key Issue; bitrate adaptation related Key Issues; Key Issue around configurable audio channels; new NPN usage related Key Issue.</a:t>
            </a:r>
          </a:p>
          <a:p>
            <a:pPr>
              <a:lnSpc>
                <a:spcPct val="90000"/>
              </a:lnSpc>
              <a:spcBef>
                <a:spcPts val="1200"/>
              </a:spcBef>
            </a:pPr>
            <a:endParaRPr lang="en-US" sz="1600" dirty="0"/>
          </a:p>
          <a:p>
            <a:pPr>
              <a:lnSpc>
                <a:spcPct val="90000"/>
              </a:lnSpc>
              <a:spcBef>
                <a:spcPts val="1200"/>
              </a:spcBef>
            </a:pPr>
            <a:endParaRPr lang="en-US" sz="16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193083410"/>
              </p:ext>
            </p:extLst>
          </p:nvPr>
        </p:nvGraphicFramePr>
        <p:xfrm>
          <a:off x="583570" y="5250994"/>
          <a:ext cx="7810500" cy="9449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FS_NPN4AVProd (Feasibility Study on Media Production over 5G NPN)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26.805 Study on Media Production over 5G NPN Systems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38922104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792460705"/>
              </p:ext>
            </p:extLst>
          </p:nvPr>
        </p:nvGraphicFramePr>
        <p:xfrm>
          <a:off x="550069" y="1322773"/>
          <a:ext cx="7810500" cy="4458799"/>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13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6707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SA#94</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65% </a:t>
                      </a:r>
                      <a:r>
                        <a:rPr lang="en-GB" sz="1000" b="0" kern="1200" noProof="0" dirty="0">
                          <a:solidFill>
                            <a:srgbClr val="0000FF"/>
                          </a:solidFill>
                          <a:latin typeface="Arial "/>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 </a:t>
                      </a:r>
                      <a:r>
                        <a:rPr lang="en-GB" sz="1000" b="0" kern="1200" dirty="0">
                          <a:solidFill>
                            <a:srgbClr val="0000FF"/>
                          </a:solidFill>
                          <a:latin typeface="Arial "/>
                          <a:ea typeface="+mn-ea"/>
                          <a:cs typeface="Arial" pitchFamily="34" charset="0"/>
                        </a:rPr>
                        <a:t>-&gt;SA#94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44754442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SA#94</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17841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96%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SP-210827: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CR Pack on Support of Network-Based Media Processing (26.939)</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531367147"/>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65% </a:t>
                      </a:r>
                      <a:r>
                        <a:rPr lang="en-GB" sz="1000" b="0" kern="1200" noProof="0" dirty="0">
                          <a:solidFill>
                            <a:srgbClr val="0000FF"/>
                          </a:solidFill>
                          <a:latin typeface="Arial "/>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SA#94</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SP-210819: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Submission of the TR 26.998 V 1.0.0 for information</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859290477"/>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FS_5GMS_EXT (5G media streaming extensions)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26.804 5G Media Streaming Extensions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r>
                        <a:rPr lang="en-GB" sz="1000" b="0" kern="1200" dirty="0">
                          <a:solidFill>
                            <a:srgbClr val="0000FF"/>
                          </a:solidFill>
                          <a:latin typeface="Arial "/>
                          <a:ea typeface="+mn-ea"/>
                          <a:cs typeface="Arial" pitchFamily="34" charset="0"/>
                        </a:rPr>
                        <a:t> -&gt; SA#95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948991985"/>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4187115385"/>
              </p:ext>
            </p:extLst>
          </p:nvPr>
        </p:nvGraphicFramePr>
        <p:xfrm>
          <a:off x="550069" y="1322773"/>
          <a:ext cx="7810500" cy="109754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13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6707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FS_NPN4AVProd (Feasibility Study on Media Production over 5G NPN)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26.805 Study on Media Production over 5G NPN Systems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bl>
          </a:graphicData>
        </a:graphic>
      </p:graphicFrame>
    </p:spTree>
    <p:extLst>
      <p:ext uri="{BB962C8B-B14F-4D97-AF65-F5344CB8AC3E}">
        <p14:creationId xmlns:p14="http://schemas.microsoft.com/office/powerpoint/2010/main" val="32811126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3091395649"/>
              </p:ext>
            </p:extLst>
          </p:nvPr>
        </p:nvGraphicFramePr>
        <p:xfrm>
          <a:off x="590550" y="2928938"/>
          <a:ext cx="8281987" cy="55849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SA#92-e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SA#93-e:</a:t>
            </a:r>
          </a:p>
          <a:p>
            <a:pPr lvl="1">
              <a:lnSpc>
                <a:spcPct val="90000"/>
              </a:lnSpc>
              <a:spcBef>
                <a:spcPts val="300"/>
              </a:spcBef>
            </a:pPr>
            <a:r>
              <a:rPr lang="en-US" altLang="en-US" sz="1800" dirty="0"/>
              <a:t>Approve all SA4 agreed CRs.</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SA#92-e </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defRPr/>
            </a:pPr>
            <a:r>
              <a:rPr lang="en-GB" altLang="en-US" sz="2400" dirty="0"/>
              <a:t>SWG conference calls (2 to 3 hours each)</a:t>
            </a:r>
          </a:p>
          <a:p>
            <a:pPr lvl="1">
              <a:lnSpc>
                <a:spcPct val="90000"/>
              </a:lnSpc>
              <a:spcBef>
                <a:spcPts val="200"/>
              </a:spcBef>
              <a:tabLst>
                <a:tab pos="1787525" algn="l"/>
                <a:tab pos="3671888" algn="l"/>
              </a:tabLst>
              <a:defRPr/>
            </a:pPr>
            <a:r>
              <a:rPr lang="en-US" sz="1600" dirty="0"/>
              <a:t>MBS SWG AH </a:t>
            </a:r>
            <a:r>
              <a:rPr lang="en-US" sz="1600" dirty="0" err="1"/>
              <a:t>Telcos</a:t>
            </a:r>
            <a:r>
              <a:rPr lang="en-US" sz="1600" dirty="0"/>
              <a:t>: 24 June, 8 and 22 July, 5 August</a:t>
            </a:r>
          </a:p>
          <a:p>
            <a:pPr lvl="1">
              <a:lnSpc>
                <a:spcPct val="90000"/>
              </a:lnSpc>
              <a:spcBef>
                <a:spcPts val="200"/>
              </a:spcBef>
              <a:tabLst>
                <a:tab pos="1787525" algn="l"/>
                <a:tab pos="3671888" algn="l"/>
              </a:tabLst>
              <a:defRPr/>
            </a:pPr>
            <a:r>
              <a:rPr lang="en-US" sz="1600" dirty="0"/>
              <a:t>Video SWG AH </a:t>
            </a:r>
            <a:r>
              <a:rPr lang="en-US" sz="1600" dirty="0" err="1"/>
              <a:t>Telcos</a:t>
            </a:r>
            <a:r>
              <a:rPr lang="en-US" sz="1600" dirty="0"/>
              <a:t>: 22 June, 6 and 20 July, 3 August</a:t>
            </a:r>
          </a:p>
          <a:p>
            <a:pPr lvl="1">
              <a:lnSpc>
                <a:spcPct val="90000"/>
              </a:lnSpc>
              <a:spcBef>
                <a:spcPts val="200"/>
              </a:spcBef>
              <a:tabLst>
                <a:tab pos="1787525" algn="l"/>
                <a:tab pos="3671888" algn="l"/>
              </a:tabLst>
              <a:defRPr/>
            </a:pPr>
            <a:r>
              <a:rPr lang="en-US" sz="1600" dirty="0"/>
              <a:t>MTSI SWG AH </a:t>
            </a:r>
            <a:r>
              <a:rPr lang="en-US" sz="1600" dirty="0" err="1"/>
              <a:t>Telcos</a:t>
            </a:r>
            <a:r>
              <a:rPr lang="en-US" sz="1600" dirty="0"/>
              <a:t>: 23 and 30 June</a:t>
            </a:r>
          </a:p>
          <a:p>
            <a:pPr lvl="1">
              <a:lnSpc>
                <a:spcPct val="90000"/>
              </a:lnSpc>
              <a:spcBef>
                <a:spcPts val="200"/>
              </a:spcBef>
              <a:tabLst>
                <a:tab pos="1787525" algn="l"/>
                <a:tab pos="3671888" algn="l"/>
              </a:tabLst>
              <a:defRPr/>
            </a:pPr>
            <a:r>
              <a:rPr lang="en-US" sz="1600" dirty="0"/>
              <a:t>SQ SWH AH </a:t>
            </a:r>
            <a:r>
              <a:rPr lang="en-US" sz="1600" dirty="0" err="1"/>
              <a:t>Telcos</a:t>
            </a:r>
            <a:r>
              <a:rPr lang="en-US" sz="1600" dirty="0"/>
              <a:t>: 30 June</a:t>
            </a:r>
          </a:p>
          <a:p>
            <a:pPr lvl="1">
              <a:lnSpc>
                <a:spcPct val="90000"/>
              </a:lnSpc>
              <a:spcBef>
                <a:spcPts val="200"/>
              </a:spcBef>
              <a:tabLst>
                <a:tab pos="1787525" algn="l"/>
                <a:tab pos="3671888" algn="l"/>
              </a:tabLst>
              <a:defRPr/>
            </a:pPr>
            <a:endParaRPr lang="en-US" altLang="en-US" sz="1600" dirty="0"/>
          </a:p>
          <a:p>
            <a:pPr lvl="1">
              <a:lnSpc>
                <a:spcPct val="90000"/>
              </a:lnSpc>
              <a:spcBef>
                <a:spcPts val="200"/>
              </a:spcBef>
              <a:tabLst>
                <a:tab pos="1787525" algn="l"/>
                <a:tab pos="3671888" algn="l"/>
              </a:tabLst>
              <a:defRPr/>
            </a:pPr>
            <a:endParaRPr lang="en-US" altLang="en-US" sz="1600" dirty="0"/>
          </a:p>
          <a:p>
            <a:pPr lvl="1">
              <a:lnSpc>
                <a:spcPct val="90000"/>
              </a:lnSpc>
              <a:spcBef>
                <a:spcPts val="200"/>
              </a:spcBef>
              <a:tabLst>
                <a:tab pos="1787525" algn="l"/>
                <a:tab pos="3671888" algn="l"/>
              </a:tabLst>
              <a:defRPr/>
            </a:pPr>
            <a:endParaRPr lang="en-GB" altLang="en-US" sz="1600" dirty="0"/>
          </a:p>
          <a:p>
            <a:pPr>
              <a:defRPr/>
            </a:pPr>
            <a:r>
              <a:rPr lang="fi-FI" sz="2400" dirty="0"/>
              <a:t>SA4 plenary meeting(s)</a:t>
            </a:r>
          </a:p>
          <a:p>
            <a:pPr>
              <a:defRPr/>
            </a:pPr>
            <a:endParaRPr lang="fi-FI" sz="2400" dirty="0"/>
          </a:p>
          <a:p>
            <a:pPr>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0" indent="0">
              <a:buNone/>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graphicFrame>
        <p:nvGraphicFramePr>
          <p:cNvPr id="5" name="Table 5">
            <a:extLst>
              <a:ext uri="{FF2B5EF4-FFF2-40B4-BE49-F238E27FC236}">
                <a16:creationId xmlns:a16="http://schemas.microsoft.com/office/drawing/2014/main" id="{A7F7D68C-A195-404A-A89A-54FBFE3A470E}"/>
              </a:ext>
            </a:extLst>
          </p:cNvPr>
          <p:cNvGraphicFramePr>
            <a:graphicFrameLocks noGrp="1"/>
          </p:cNvGraphicFramePr>
          <p:nvPr>
            <p:extLst>
              <p:ext uri="{D42A27DB-BD31-4B8C-83A1-F6EECF244321}">
                <p14:modId xmlns:p14="http://schemas.microsoft.com/office/powerpoint/2010/main" val="3564258285"/>
              </p:ext>
            </p:extLst>
          </p:nvPr>
        </p:nvGraphicFramePr>
        <p:xfrm>
          <a:off x="944452" y="4371530"/>
          <a:ext cx="6616700" cy="747600"/>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18 – 27 August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7"/>
            <a:ext cx="8390230" cy="519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a:t>
            </a:r>
            <a:endParaRPr lang="en-GB" altLang="en-US" sz="2000" dirty="0"/>
          </a:p>
          <a:p>
            <a:pPr lvl="1">
              <a:lnSpc>
                <a:spcPct val="90000"/>
              </a:lnSpc>
              <a:spcBef>
                <a:spcPts val="200"/>
              </a:spcBef>
              <a:tabLst>
                <a:tab pos="1787525" algn="l"/>
                <a:tab pos="3671888" algn="l"/>
              </a:tabLst>
              <a:defRPr/>
            </a:pPr>
            <a:r>
              <a:rPr lang="en-US" sz="1600" dirty="0"/>
              <a:t>MBS SWG AH </a:t>
            </a:r>
            <a:r>
              <a:rPr lang="en-US" sz="1600" dirty="0" err="1"/>
              <a:t>Telcos</a:t>
            </a:r>
            <a:r>
              <a:rPr lang="en-US" sz="1600" dirty="0"/>
              <a:t>: 7, 21 and 28 October</a:t>
            </a:r>
          </a:p>
          <a:p>
            <a:pPr lvl="1">
              <a:lnSpc>
                <a:spcPct val="90000"/>
              </a:lnSpc>
              <a:spcBef>
                <a:spcPts val="200"/>
              </a:spcBef>
              <a:tabLst>
                <a:tab pos="1787525" algn="l"/>
                <a:tab pos="3671888" algn="l"/>
              </a:tabLst>
              <a:defRPr/>
            </a:pPr>
            <a:r>
              <a:rPr lang="en-US" sz="1600" dirty="0"/>
              <a:t>Video SWG AH </a:t>
            </a:r>
            <a:r>
              <a:rPr lang="en-US" sz="1600" dirty="0" err="1"/>
              <a:t>Telcos</a:t>
            </a:r>
            <a:r>
              <a:rPr lang="en-US" sz="1600" dirty="0"/>
              <a:t>: 28 September, 5, 19 and 26 October</a:t>
            </a:r>
          </a:p>
          <a:p>
            <a:pPr lvl="1">
              <a:lnSpc>
                <a:spcPct val="90000"/>
              </a:lnSpc>
              <a:spcBef>
                <a:spcPts val="200"/>
              </a:spcBef>
              <a:tabLst>
                <a:tab pos="1787525" algn="l"/>
                <a:tab pos="3671888" algn="l"/>
              </a:tabLst>
              <a:defRPr/>
            </a:pPr>
            <a:r>
              <a:rPr lang="en-US" sz="1600" dirty="0"/>
              <a:t>MTSI SWG AH </a:t>
            </a:r>
            <a:r>
              <a:rPr lang="en-US" sz="1600" dirty="0" err="1"/>
              <a:t>Telcos</a:t>
            </a:r>
            <a:r>
              <a:rPr lang="en-US" sz="1600" dirty="0"/>
              <a:t>: 29 September, 7 October</a:t>
            </a:r>
          </a:p>
          <a:p>
            <a:pPr lvl="1">
              <a:lnSpc>
                <a:spcPct val="90000"/>
              </a:lnSpc>
              <a:spcBef>
                <a:spcPts val="200"/>
              </a:spcBef>
              <a:tabLst>
                <a:tab pos="1787525" algn="l"/>
                <a:tab pos="3671888" algn="l"/>
              </a:tabLst>
              <a:defRPr/>
            </a:pPr>
            <a:r>
              <a:rPr lang="en-US" sz="1600" dirty="0"/>
              <a:t>SQ SWH AH </a:t>
            </a:r>
            <a:r>
              <a:rPr lang="en-US" sz="1600" dirty="0" err="1"/>
              <a:t>Telcos</a:t>
            </a:r>
            <a:r>
              <a:rPr lang="en-US" sz="1600" dirty="0"/>
              <a:t>: 8, 11 and 29 October</a:t>
            </a:r>
          </a:p>
          <a:p>
            <a:pPr>
              <a:lnSpc>
                <a:spcPct val="85000"/>
              </a:lnSpc>
              <a:spcBef>
                <a:spcPts val="3000"/>
              </a:spcBef>
              <a:tabLst>
                <a:tab pos="1787525" algn="l"/>
                <a:tab pos="3671888" algn="l"/>
              </a:tabLst>
              <a:defRPr/>
            </a:pPr>
            <a:r>
              <a:rPr lang="en-GB" altLang="en-US" sz="2400" dirty="0"/>
              <a:t>SA4 plenary meetings (2021)</a:t>
            </a:r>
            <a:endParaRPr lang="en-GB" altLang="en-US" sz="2400" dirty="0">
              <a:solidFill>
                <a:srgbClr val="FF0000"/>
              </a:solidFill>
            </a:endParaRPr>
          </a:p>
          <a:p>
            <a:pPr>
              <a:lnSpc>
                <a:spcPct val="85000"/>
              </a:lnSpc>
              <a:spcBef>
                <a:spcPts val="3000"/>
              </a:spcBef>
              <a:tabLst>
                <a:tab pos="1787525" algn="l"/>
                <a:tab pos="3671888" algn="l"/>
              </a:tabLst>
              <a:defRPr/>
            </a:pPr>
            <a:endParaRPr lang="en-GB" altLang="en-US" sz="2400" dirty="0"/>
          </a:p>
        </p:txBody>
      </p:sp>
      <p:graphicFrame>
        <p:nvGraphicFramePr>
          <p:cNvPr id="4" name="Table 5">
            <a:extLst>
              <a:ext uri="{FF2B5EF4-FFF2-40B4-BE49-F238E27FC236}">
                <a16:creationId xmlns:a16="http://schemas.microsoft.com/office/drawing/2014/main" id="{E75D1568-EBA6-4B76-9F38-D2EBFB33134D}"/>
              </a:ext>
            </a:extLst>
          </p:cNvPr>
          <p:cNvGraphicFramePr>
            <a:graphicFrameLocks noGrp="1"/>
          </p:cNvGraphicFramePr>
          <p:nvPr>
            <p:extLst>
              <p:ext uri="{D42A27DB-BD31-4B8C-83A1-F6EECF244321}">
                <p14:modId xmlns:p14="http://schemas.microsoft.com/office/powerpoint/2010/main" val="1851173434"/>
              </p:ext>
            </p:extLst>
          </p:nvPr>
        </p:nvGraphicFramePr>
        <p:xfrm>
          <a:off x="573996" y="4126853"/>
          <a:ext cx="7559675" cy="79426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10</a:t>
                      </a:r>
                      <a:r>
                        <a:rPr lang="fr-FR" sz="1400" b="0" kern="1200" dirty="0">
                          <a:solidFill>
                            <a:schemeClr val="tx1"/>
                          </a:solidFill>
                          <a:effectLst/>
                          <a:latin typeface="+mn-lt"/>
                          <a:ea typeface="+mn-ea"/>
                          <a:cs typeface="+mn-cs"/>
                        </a:rPr>
                        <a:t> – </a:t>
                      </a:r>
                      <a:r>
                        <a:rPr lang="en-GB" sz="1400" b="0" kern="1200" dirty="0">
                          <a:solidFill>
                            <a:schemeClr val="tx1"/>
                          </a:solidFill>
                          <a:effectLst/>
                          <a:latin typeface="+mn-lt"/>
                          <a:ea typeface="+mn-ea"/>
                          <a:cs typeface="+mn-cs"/>
                        </a:rPr>
                        <a:t>19 November </a:t>
                      </a:r>
                      <a:r>
                        <a:rPr lang="en-US" sz="1400" b="0" kern="1200" dirty="0">
                          <a:solidFill>
                            <a:schemeClr val="tx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0"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a:xfrm>
            <a:off x="488950" y="228600"/>
            <a:ext cx="6827838" cy="879475"/>
          </a:xfrm>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94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(2022)</a:t>
            </a:r>
            <a:endParaRPr lang="en-GB" altLang="en-US" sz="2400" dirty="0">
              <a:solidFill>
                <a:srgbClr val="FF0000"/>
              </a:solidFill>
            </a:endParaRPr>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marL="0" indent="0">
              <a:buNone/>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7" name="Table 5">
            <a:extLst>
              <a:ext uri="{FF2B5EF4-FFF2-40B4-BE49-F238E27FC236}">
                <a16:creationId xmlns:a16="http://schemas.microsoft.com/office/drawing/2014/main" id="{664D568A-9B11-40FF-A9AF-BE8FA2A39172}"/>
              </a:ext>
            </a:extLst>
          </p:cNvPr>
          <p:cNvGraphicFramePr>
            <a:graphicFrameLocks noGrp="1"/>
          </p:cNvGraphicFramePr>
          <p:nvPr>
            <p:extLst>
              <p:ext uri="{D42A27DB-BD31-4B8C-83A1-F6EECF244321}">
                <p14:modId xmlns:p14="http://schemas.microsoft.com/office/powerpoint/2010/main" val="3501978313"/>
              </p:ext>
            </p:extLst>
          </p:nvPr>
        </p:nvGraphicFramePr>
        <p:xfrm>
          <a:off x="699453" y="1798044"/>
          <a:ext cx="7559675" cy="369681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latin typeface="+mn-lt"/>
                        </a:rPr>
                        <a:t>Meetings in 2022</a:t>
                      </a:r>
                      <a:endParaRPr lang="en-US" sz="1400" dirty="0">
                        <a:latin typeface="+mn-lt"/>
                      </a:endParaRPr>
                    </a:p>
                  </a:txBody>
                  <a:tcPr marL="91429" marR="91429" marT="45667" marB="45667" anchor="ctr"/>
                </a:tc>
                <a:tc>
                  <a:txBody>
                    <a:bodyPr/>
                    <a:lstStyle/>
                    <a:p>
                      <a:pPr marL="36000">
                        <a:lnSpc>
                          <a:spcPct val="90000"/>
                        </a:lnSpc>
                      </a:pPr>
                      <a:r>
                        <a:rPr lang="fi-FI" sz="1400" dirty="0">
                          <a:latin typeface="+mn-lt"/>
                        </a:rPr>
                        <a:t>Dates </a:t>
                      </a:r>
                      <a:endParaRPr lang="en-US" sz="1400" dirty="0">
                        <a:latin typeface="+mn-lt"/>
                      </a:endParaRPr>
                    </a:p>
                  </a:txBody>
                  <a:tcPr marL="91429" marR="91429" marT="45667" marB="45667" anchor="ctr"/>
                </a:tc>
                <a:tc>
                  <a:txBody>
                    <a:bodyPr/>
                    <a:lstStyle/>
                    <a:p>
                      <a:pPr marL="36000">
                        <a:lnSpc>
                          <a:spcPct val="90000"/>
                        </a:lnSpc>
                      </a:pPr>
                      <a:r>
                        <a:rPr lang="fi-FI" sz="1400" dirty="0">
                          <a:latin typeface="+mn-lt"/>
                        </a:rPr>
                        <a:t>Venue and Host</a:t>
                      </a:r>
                      <a:endParaRPr lang="en-US" sz="1400" dirty="0">
                        <a:latin typeface="+mn-lt"/>
                      </a:endParaRPr>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F2F: 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 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cs typeface="Arial" panose="020B0604020202020204" pitchFamily="34" charset="0"/>
                        </a:rPr>
                        <a:t>Host: ETSI, Venue: Sophia-Antipolis, France</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cs typeface="Arial" panose="020B0604020202020204" pitchFamily="34" charset="0"/>
                        </a:rPr>
                        <a:t>OR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 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331612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a:xfrm>
            <a:off x="488950" y="228600"/>
            <a:ext cx="6827838" cy="879475"/>
          </a:xfrm>
        </p:spPr>
        <p:txBody>
          <a:bodyPr/>
          <a:lstStyle/>
          <a:p>
            <a:r>
              <a:rPr lang="en-US" altLang="en-US" dirty="0"/>
              <a:t>Calendar of future meetings - 3</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94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(2023)</a:t>
            </a:r>
            <a:endParaRPr lang="en-GB" altLang="en-US" sz="2400" dirty="0">
              <a:solidFill>
                <a:srgbClr val="FF0000"/>
              </a:solidFill>
            </a:endParaRPr>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marL="0" indent="0">
              <a:buNone/>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7" name="Table 5">
            <a:extLst>
              <a:ext uri="{FF2B5EF4-FFF2-40B4-BE49-F238E27FC236}">
                <a16:creationId xmlns:a16="http://schemas.microsoft.com/office/drawing/2014/main" id="{664D568A-9B11-40FF-A9AF-BE8FA2A39172}"/>
              </a:ext>
            </a:extLst>
          </p:cNvPr>
          <p:cNvGraphicFramePr>
            <a:graphicFrameLocks noGrp="1"/>
          </p:cNvGraphicFramePr>
          <p:nvPr>
            <p:extLst>
              <p:ext uri="{D42A27DB-BD31-4B8C-83A1-F6EECF244321}">
                <p14:modId xmlns:p14="http://schemas.microsoft.com/office/powerpoint/2010/main" val="1751263177"/>
              </p:ext>
            </p:extLst>
          </p:nvPr>
        </p:nvGraphicFramePr>
        <p:xfrm>
          <a:off x="699453" y="1798044"/>
          <a:ext cx="7559675" cy="3348759"/>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latin typeface="+mn-lt"/>
                        </a:rPr>
                        <a:t>Meetings in 2023</a:t>
                      </a:r>
                      <a:endParaRPr lang="en-US" sz="1400" dirty="0">
                        <a:latin typeface="+mn-lt"/>
                      </a:endParaRPr>
                    </a:p>
                  </a:txBody>
                  <a:tcPr marL="91429" marR="91429" marT="45667" marB="45667" anchor="ctr"/>
                </a:tc>
                <a:tc>
                  <a:txBody>
                    <a:bodyPr/>
                    <a:lstStyle/>
                    <a:p>
                      <a:pPr marL="36000">
                        <a:lnSpc>
                          <a:spcPct val="90000"/>
                        </a:lnSpc>
                      </a:pPr>
                      <a:r>
                        <a:rPr lang="fi-FI" sz="1400" dirty="0">
                          <a:latin typeface="+mn-lt"/>
                        </a:rPr>
                        <a:t>Dates </a:t>
                      </a:r>
                      <a:endParaRPr lang="en-US" sz="1400" dirty="0">
                        <a:latin typeface="+mn-lt"/>
                      </a:endParaRPr>
                    </a:p>
                  </a:txBody>
                  <a:tcPr marL="91429" marR="91429" marT="45667" marB="45667" anchor="ctr"/>
                </a:tc>
                <a:tc>
                  <a:txBody>
                    <a:bodyPr/>
                    <a:lstStyle/>
                    <a:p>
                      <a:pPr marL="36000">
                        <a:lnSpc>
                          <a:spcPct val="90000"/>
                        </a:lnSpc>
                      </a:pPr>
                      <a:r>
                        <a:rPr lang="fi-FI" sz="1400" dirty="0">
                          <a:latin typeface="+mn-lt"/>
                        </a:rPr>
                        <a:t>Venue and Host</a:t>
                      </a:r>
                      <a:endParaRPr lang="en-US" sz="1400" dirty="0">
                        <a:latin typeface="+mn-lt"/>
                      </a:endParaRPr>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Feb.- 1 Mar.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2" name="Image 1">
            <a:extLst>
              <a:ext uri="{FF2B5EF4-FFF2-40B4-BE49-F238E27FC236}">
                <a16:creationId xmlns:a16="http://schemas.microsoft.com/office/drawing/2014/main" id="{429CA1A3-C49E-4539-BE53-6282D93DE8F2}"/>
              </a:ext>
            </a:extLst>
          </p:cNvPr>
          <p:cNvPicPr>
            <a:picLocks noChangeAspect="1"/>
          </p:cNvPicPr>
          <p:nvPr/>
        </p:nvPicPr>
        <p:blipFill>
          <a:blip r:embed="rId2"/>
          <a:stretch>
            <a:fillRect/>
          </a:stretch>
        </p:blipFill>
        <p:spPr>
          <a:xfrm>
            <a:off x="1710552" y="1348117"/>
            <a:ext cx="4722906" cy="2439362"/>
          </a:xfrm>
          <a:prstGeom prst="rect">
            <a:avLst/>
          </a:prstGeom>
        </p:spPr>
      </p:pic>
      <p:pic>
        <p:nvPicPr>
          <p:cNvPr id="5" name="Image 4">
            <a:extLst>
              <a:ext uri="{FF2B5EF4-FFF2-40B4-BE49-F238E27FC236}">
                <a16:creationId xmlns:a16="http://schemas.microsoft.com/office/drawing/2014/main" id="{E82E6FE7-FDFD-4D88-86B1-2BB131C5830B}"/>
              </a:ext>
            </a:extLst>
          </p:cNvPr>
          <p:cNvPicPr>
            <a:picLocks noChangeAspect="1"/>
          </p:cNvPicPr>
          <p:nvPr/>
        </p:nvPicPr>
        <p:blipFill>
          <a:blip r:embed="rId3"/>
          <a:stretch>
            <a:fillRect/>
          </a:stretch>
        </p:blipFill>
        <p:spPr>
          <a:xfrm>
            <a:off x="1710552" y="3787480"/>
            <a:ext cx="4722906" cy="2450108"/>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600"/>
              </a:spcBef>
            </a:pPr>
            <a:r>
              <a:rPr lang="en-US" altLang="en-US" sz="1800" dirty="0"/>
              <a:t>Important bug fixes to EVS Codec floating point and fixed point source code</a:t>
            </a:r>
          </a:p>
          <a:p>
            <a:pPr>
              <a:lnSpc>
                <a:spcPct val="90000"/>
              </a:lnSpc>
              <a:spcBef>
                <a:spcPts val="600"/>
              </a:spcBef>
            </a:pPr>
            <a:r>
              <a:rPr lang="en-US" altLang="en-US" sz="1800" dirty="0"/>
              <a:t>Several Rel-16 items corrections.</a:t>
            </a:r>
          </a:p>
          <a:p>
            <a:pPr>
              <a:lnSpc>
                <a:spcPct val="90000"/>
              </a:lnSpc>
              <a:spcBef>
                <a:spcPts val="600"/>
              </a:spcBef>
            </a:pPr>
            <a:r>
              <a:rPr lang="en-US" altLang="en-US" sz="1800" dirty="0"/>
              <a:t>Rel-17 Work is progressing according to plan.</a:t>
            </a:r>
          </a:p>
          <a:p>
            <a:pPr>
              <a:lnSpc>
                <a:spcPct val="90000"/>
              </a:lnSpc>
              <a:spcBef>
                <a:spcPts val="600"/>
              </a:spcBef>
            </a:pPr>
            <a:r>
              <a:rPr lang="en-US" altLang="en-US" sz="1800" dirty="0"/>
              <a:t>FS_FLUS_NBMP (Feasibility Study on the use of NBMP in E_FLUS) is 100% complete. CR to TR 26.939 on Support of Network-Based Media Processing for approval.</a:t>
            </a:r>
          </a:p>
          <a:p>
            <a:pPr>
              <a:lnSpc>
                <a:spcPct val="90000"/>
              </a:lnSpc>
              <a:spcBef>
                <a:spcPts val="600"/>
              </a:spcBef>
            </a:pPr>
            <a:r>
              <a:rPr lang="en-US" altLang="en-US" sz="1800" dirty="0"/>
              <a:t>FS_5GSTAR (Feasibility Study on 5G Glass-type AR/MR Devices) TR 26.998 Support of 5G glass-type Augmented Reality / Mixed Reality (AR/MR) devices, version 1.0.0  presented for information.</a:t>
            </a:r>
          </a:p>
          <a:p>
            <a:pPr>
              <a:lnSpc>
                <a:spcPct val="90000"/>
              </a:lnSpc>
              <a:spcBef>
                <a:spcPts val="600"/>
              </a:spcBef>
            </a:pPr>
            <a:r>
              <a:rPr lang="en-US" altLang="en-US" sz="1800" dirty="0"/>
              <a:t>SA4 Rel-18 workshop held 17</a:t>
            </a:r>
            <a:r>
              <a:rPr lang="en-US" altLang="en-US" sz="1800" baseline="30000" dirty="0"/>
              <a:t>th</a:t>
            </a:r>
            <a:r>
              <a:rPr lang="en-US" altLang="en-US" sz="1800" dirty="0"/>
              <a:t> August 2021 to share initial proposals.</a:t>
            </a:r>
          </a:p>
          <a:p>
            <a:pPr>
              <a:lnSpc>
                <a:spcPct val="90000"/>
              </a:lnSpc>
              <a:spcBef>
                <a:spcPts val="600"/>
              </a:spcBef>
            </a:pPr>
            <a:r>
              <a:rPr lang="en-US" altLang="en-US" sz="1800" dirty="0"/>
              <a:t>A call for listening, processing, or analysis laboratories during the IVAS Codec Selection Phase testing was agreed and published. Working assumption is that there will be one single joint candidate (resulting from public collaboration).</a:t>
            </a:r>
          </a:p>
          <a:p>
            <a:pPr>
              <a:lnSpc>
                <a:spcPct val="90000"/>
              </a:lnSpc>
              <a:spcBef>
                <a:spcPts val="600"/>
              </a:spcBef>
            </a:pPr>
            <a:endParaRPr lang="en-US" altLang="en-US" sz="1800" dirty="0"/>
          </a:p>
          <a:p>
            <a:pPr>
              <a:lnSpc>
                <a:spcPct val="90000"/>
              </a:lnSpc>
              <a:spcBef>
                <a:spcPts val="600"/>
              </a:spcBef>
            </a:pPr>
            <a:endParaRPr lang="en-US" altLang="en-US" sz="1800" dirty="0">
              <a:highlight>
                <a:srgbClr val="FFFF00"/>
              </a:highlight>
            </a:endParaRPr>
          </a:p>
          <a:p>
            <a:pPr>
              <a:lnSpc>
                <a:spcPct val="90000"/>
              </a:lnSpc>
              <a:spcBef>
                <a:spcPts val="600"/>
              </a:spcBef>
            </a:pPr>
            <a:endParaRPr lang="en-US" altLang="en-US" sz="1800" dirty="0">
              <a:highlight>
                <a:srgbClr val="FFFF00"/>
              </a:highlight>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3.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86026</TotalTime>
  <Words>5287</Words>
  <Application>Microsoft Office PowerPoint</Application>
  <PresentationFormat>Affichage à l'écran (4:3)</PresentationFormat>
  <Paragraphs>611</Paragraphs>
  <Slides>37</Slides>
  <Notes>3</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37</vt:i4>
      </vt:variant>
    </vt:vector>
  </HeadingPairs>
  <TitlesOfParts>
    <vt:vector size="42" baseType="lpstr">
      <vt:lpstr>Arial</vt:lpstr>
      <vt:lpstr>Arial </vt:lpstr>
      <vt:lpstr>Calibri</vt:lpstr>
      <vt:lpstr>Times New Roman</vt:lpstr>
      <vt:lpstr>Office Theme</vt:lpstr>
      <vt:lpstr>     TSG SA WG4 (SA4) Status Report at TSG SA#93-e    </vt:lpstr>
      <vt:lpstr>Outline</vt:lpstr>
      <vt:lpstr>SA4 leadership and subgroups</vt:lpstr>
      <vt:lpstr>Meetings held since SA#92-e </vt:lpstr>
      <vt:lpstr>Calendar of future meetings - 1</vt:lpstr>
      <vt:lpstr>Calendar of future meetings - 2</vt:lpstr>
      <vt:lpstr>Calendar of future meetings - 3</vt:lpstr>
      <vt:lpstr>SA4 meeting statistics</vt:lpstr>
      <vt:lpstr>SA4 progress highlights </vt:lpstr>
      <vt:lpstr>CRs to features to completed items in Rel-17</vt:lpstr>
      <vt:lpstr>CRs to features to completed items in Rel-16 and earlier - 1</vt:lpstr>
      <vt:lpstr>CRs to features to completed items in Rel-16 and earlier - 2</vt:lpstr>
      <vt:lpstr>List of SA4 Work Items for Rel-17</vt:lpstr>
      <vt:lpstr>IVAS_Codec (EVS Codec Extension for Immersive Voice and Audio Services)</vt:lpstr>
      <vt:lpstr>ITT4RT (Support of Immersive Teleconferencing and Telepresence for Remote Terminals)</vt:lpstr>
      <vt:lpstr>HaNTE (Handsets Featuring Non-Traditional Earpieces)</vt:lpstr>
      <vt:lpstr>HInT (Extension for headset interface tests of UE)</vt:lpstr>
      <vt:lpstr>8K_TV_5G (8K Television over 5G)</vt:lpstr>
      <vt:lpstr>EVEX (5GMS AF Event Exposure)</vt:lpstr>
      <vt:lpstr>5GMS_EDGE (Edge Extensions to the 5G Media Streaming Architecture)</vt:lpstr>
      <vt:lpstr>5MBUSA (5G Multicast-Broadcast User Service Architecture and related 5GMS Extensions)</vt:lpstr>
      <vt:lpstr>Overview of work progress  Rel-17 Work Items</vt:lpstr>
      <vt:lpstr>Overview of work progress  Rel-17 Work Items</vt:lpstr>
      <vt:lpstr>List of SA4 Work Items for Rel-18</vt:lpstr>
      <vt:lpstr>ATIAS (Terminal Audio quality performance and Test methods for Immersive Audio Services)</vt:lpstr>
      <vt:lpstr>List of SA4 Study Items</vt:lpstr>
      <vt:lpstr>FS_VR_CoGui (Feasibility Study on VR Streaming Conformance and Guidelines)</vt:lpstr>
      <vt:lpstr>FS_XRTraffic (Feasibility Study on Typical Traffic Characteristics for XR Services and other Media)</vt:lpstr>
      <vt:lpstr>FS_5GVideo (Feasibility Study on 5G Video Codec Characteristics)</vt:lpstr>
      <vt:lpstr>FS_FLUS_NBMP (Feasibility Study on the use of NBMP in E_FLUS) – 100% complete !</vt:lpstr>
      <vt:lpstr>FS_5GSTAR (Feasibility Study on 5G Glass-type AR/MR Devices)</vt:lpstr>
      <vt:lpstr>FS_5GMS_EXT (5G media streaming extensions)</vt:lpstr>
      <vt:lpstr>FS_NPN4AVProd (Feasibility Study on Media Production over 5G NPN)</vt:lpstr>
      <vt:lpstr>Overview of work progress  Study Items</vt:lpstr>
      <vt:lpstr>Overview of work progress  Study Items</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2523</cp:revision>
  <cp:lastPrinted>2016-09-13T11:31:59Z</cp:lastPrinted>
  <dcterms:created xsi:type="dcterms:W3CDTF">2008-08-30T09:32:10Z</dcterms:created>
  <dcterms:modified xsi:type="dcterms:W3CDTF">2021-09-08T21:53:20Z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