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6"/>
  </p:notesMasterIdLst>
  <p:handoutMasterIdLst>
    <p:handoutMasterId r:id="rId37"/>
  </p:handoutMasterIdLst>
  <p:sldIdLst>
    <p:sldId id="303" r:id="rId5"/>
    <p:sldId id="621" r:id="rId6"/>
    <p:sldId id="922" r:id="rId7"/>
    <p:sldId id="933" r:id="rId8"/>
    <p:sldId id="936" r:id="rId9"/>
    <p:sldId id="636" r:id="rId10"/>
    <p:sldId id="858" r:id="rId11"/>
    <p:sldId id="857" r:id="rId12"/>
    <p:sldId id="846" r:id="rId13"/>
    <p:sldId id="937" r:id="rId14"/>
    <p:sldId id="849" r:id="rId15"/>
    <p:sldId id="850" r:id="rId16"/>
    <p:sldId id="851" r:id="rId17"/>
    <p:sldId id="845" r:id="rId18"/>
    <p:sldId id="938" r:id="rId19"/>
    <p:sldId id="737" r:id="rId20"/>
    <p:sldId id="859" r:id="rId21"/>
    <p:sldId id="627" r:id="rId22"/>
    <p:sldId id="635" r:id="rId23"/>
    <p:sldId id="861" r:id="rId24"/>
    <p:sldId id="863" r:id="rId25"/>
    <p:sldId id="864" r:id="rId26"/>
    <p:sldId id="865" r:id="rId27"/>
    <p:sldId id="866" r:id="rId28"/>
    <p:sldId id="867" r:id="rId29"/>
    <p:sldId id="634" r:id="rId30"/>
    <p:sldId id="931" r:id="rId31"/>
    <p:sldId id="932" r:id="rId32"/>
    <p:sldId id="935" r:id="rId33"/>
    <p:sldId id="878" r:id="rId34"/>
    <p:sldId id="883" r:id="rId3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72AF2F"/>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4C8FE2-02F5-4BF2-952E-09436D4BE959}" v="7" dt="2020-06-24T14:22:41.45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00" autoAdjust="0"/>
    <p:restoredTop sz="92197" autoAdjust="0"/>
  </p:normalViewPr>
  <p:slideViewPr>
    <p:cSldViewPr snapToGrid="0">
      <p:cViewPr varScale="1">
        <p:scale>
          <a:sx n="78" d="100"/>
          <a:sy n="78" d="100"/>
        </p:scale>
        <p:origin x="228"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6/24/2020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6/24/2020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7322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00230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01945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SP-200554, TSG SA#88-e,</a:t>
            </a:r>
            <a:r>
              <a:rPr lang="en-GB" sz="1100" b="1" spc="300" baseline="0" dirty="0">
                <a:ea typeface="+mn-ea"/>
                <a:cs typeface="Arial" panose="020B0604020202020204" pitchFamily="34" charset="0"/>
              </a:rPr>
              <a:t> E-meeting, 30 June – 3 July 2020</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2020</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82/Docs/SP-181073.zip" TargetMode="External"/><Relationship Id="rId2" Type="http://schemas.openxmlformats.org/officeDocument/2006/relationships/hyperlink" Target="https://www.3gpp.org/ftp/TSG_SA/TSG_SA/TSGS_83/Docs/SP-19024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72.zip" TargetMode="External"/><Relationship Id="rId5" Type="http://schemas.openxmlformats.org/officeDocument/2006/relationships/hyperlink" Target="https://www.3gpp.org/ftp/TSG_SA/TSG_SA/TSGS_82/Docs/SP-181069.zip" TargetMode="External"/><Relationship Id="rId4" Type="http://schemas.openxmlformats.org/officeDocument/2006/relationships/hyperlink" Target="https://www.3gpp.org/ftp/TSG_SA/TSG_SA/TSGS_85/Docs/SP-190782.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83/Docs/SP-190137.zip" TargetMode="External"/><Relationship Id="rId2" Type="http://schemas.openxmlformats.org/officeDocument/2006/relationships/hyperlink" Target="https://www.3gpp.org/ftp/TSG_SA/TSG_SA/TSGS_85/Docs/SP-190928.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83/Docs/SP-190138.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85/Docs/SP-190930.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85/Docs/SP-190780.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85/Docs/SP-190788.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11/docs/zip/SP-191187.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3gpp.org/ftp/tsg_sa/TSG_SA/TSGS_11/docs/zip/SP-191188.zip"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11/docs/zip/SP-191189.zip"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3gpp.org/ftp/tsg_sa/TSG_SA/TSGS_88E_Electronic/Docs/SP-200545.zip" TargetMode="Externa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85/Docs/SP-190786.zip" TargetMode="External"/><Relationship Id="rId2" Type="http://schemas.openxmlformats.org/officeDocument/2006/relationships/hyperlink" Target="https://www.3gpp.org/ftp/TSG_SA/TSG_SA/TSGS_85/Docs/SP-190781.zip"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81/Docs/SP-180819.zip" TargetMode="External"/><Relationship Id="rId2" Type="http://schemas.openxmlformats.org/officeDocument/2006/relationships/hyperlink" Target="https://www.3gpp.org/ftp/TSG_SA/TSG_SA/TSGS_85/Docs/SP-190785.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a:t>
            </a:r>
            <a:r>
              <a:rPr lang="en-GB" altLang="zh-CN" sz="4800" b="1"/>
              <a:t>#88-e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078" y="2118624"/>
            <a:ext cx="10225473" cy="4308872"/>
          </a:xfrm>
          <a:prstGeom prst="rect">
            <a:avLst/>
          </a:prstGeom>
          <a:noFill/>
          <a:ln>
            <a:noFill/>
          </a:ln>
        </p:spPr>
        <p:txBody>
          <a:bodyPr wrap="square">
            <a:spAutoFit/>
          </a:bodyPr>
          <a:lstStyle/>
          <a:p>
            <a:pPr lvl="0"/>
            <a:r>
              <a:rPr lang="en-GB" altLang="zh-CN" sz="1800" b="1" dirty="0" err="1">
                <a:solidFill>
                  <a:prstClr val="black"/>
                </a:solidFill>
                <a:latin typeface="Calibri"/>
                <a:cs typeface="Arial" charset="0"/>
              </a:rPr>
              <a:t>eNRM</a:t>
            </a:r>
            <a:r>
              <a:rPr lang="zh-CN" altLang="en-US" sz="1800" b="1" dirty="0">
                <a:solidFill>
                  <a:prstClr val="black"/>
                </a:solidFill>
                <a:latin typeface="Calibri"/>
                <a:cs typeface="Arial" charset="0"/>
              </a:rPr>
              <a:t>：</a:t>
            </a:r>
            <a:r>
              <a:rPr lang="en-US" altLang="zh-CN" sz="1800" b="1" dirty="0">
                <a:solidFill>
                  <a:prstClr val="black"/>
                </a:solidFill>
                <a:latin typeface="Calibri"/>
                <a:cs typeface="Arial" charset="0"/>
              </a:rPr>
              <a:t>The following topics are agreed</a:t>
            </a:r>
            <a:r>
              <a:rPr lang="en-GB" altLang="zh-CN" sz="1800" b="1" dirty="0">
                <a:solidFill>
                  <a:prstClr val="black"/>
                </a:solidFill>
                <a:latin typeface="Calibri"/>
                <a:cs typeface="Arial" charset="0"/>
              </a:rPr>
              <a:t>: </a:t>
            </a:r>
          </a:p>
          <a:p>
            <a:pPr lvl="1">
              <a:buFont typeface="Wingdings" panose="05000000000000000000" pitchFamily="2" charset="2"/>
              <a:buChar char="Ø"/>
            </a:pPr>
            <a:r>
              <a:rPr lang="it-IT" altLang="zh-CN" sz="1600" dirty="0">
                <a:latin typeface="+mj-lt"/>
              </a:rPr>
              <a:t>5GC update support 5QI monitor</a:t>
            </a:r>
          </a:p>
          <a:p>
            <a:pPr lvl="1">
              <a:buFont typeface="Wingdings" panose="05000000000000000000" pitchFamily="2" charset="2"/>
              <a:buChar char="Ø"/>
            </a:pPr>
            <a:r>
              <a:rPr lang="en-US" altLang="zh-CN" sz="1600" dirty="0">
                <a:latin typeface="+mj-lt"/>
              </a:rPr>
              <a:t>IOC for 5QI to DSCP mapping</a:t>
            </a:r>
          </a:p>
          <a:p>
            <a:pPr lvl="1">
              <a:buFont typeface="Wingdings" panose="05000000000000000000" pitchFamily="2" charset="2"/>
              <a:buChar char="Ø"/>
            </a:pPr>
            <a:r>
              <a:rPr lang="en-US" altLang="zh-CN" sz="1600" dirty="0">
                <a:latin typeface="+mj-lt"/>
              </a:rPr>
              <a:t>updating </a:t>
            </a:r>
            <a:r>
              <a:rPr lang="en-US" altLang="zh-CN" sz="1600" dirty="0" err="1">
                <a:latin typeface="+mj-lt"/>
              </a:rPr>
              <a:t>ServiceProfile</a:t>
            </a:r>
            <a:r>
              <a:rPr lang="en-US" altLang="zh-CN" sz="1600" dirty="0">
                <a:latin typeface="+mj-lt"/>
              </a:rPr>
              <a:t> and </a:t>
            </a:r>
            <a:r>
              <a:rPr lang="en-US" altLang="zh-CN" sz="1600" dirty="0" err="1">
                <a:latin typeface="+mj-lt"/>
              </a:rPr>
              <a:t>SliceProfile</a:t>
            </a:r>
            <a:r>
              <a:rPr lang="en-US" altLang="zh-CN" sz="1600" dirty="0">
                <a:latin typeface="+mj-lt"/>
              </a:rPr>
              <a:t> attributes</a:t>
            </a:r>
          </a:p>
          <a:p>
            <a:pPr lvl="1">
              <a:buFont typeface="Wingdings" panose="05000000000000000000" pitchFamily="2" charset="2"/>
              <a:buChar char="Ø"/>
            </a:pPr>
            <a:r>
              <a:rPr lang="en-US" altLang="zh-CN" sz="1600" dirty="0">
                <a:latin typeface="+mj-lt"/>
              </a:rPr>
              <a:t>Transport support of slicing (transport endpoint in NRM, transport information and slice mapping on backhaul endpoints, LS to GSMA and ZSM on mapping with slices of different domains via Cross-domain OAM coordination, LS to IETF for transport support for E2E network slice in 3gpp)</a:t>
            </a:r>
          </a:p>
          <a:p>
            <a:pPr lvl="1">
              <a:buFont typeface="Wingdings" panose="05000000000000000000" pitchFamily="2" charset="2"/>
              <a:buChar char="Ø"/>
            </a:pPr>
            <a:r>
              <a:rPr lang="en-US" altLang="zh-CN" sz="1600" dirty="0">
                <a:latin typeface="+mj-lt"/>
              </a:rPr>
              <a:t>NRM fragment to support RIM</a:t>
            </a:r>
          </a:p>
          <a:p>
            <a:pPr lvl="1">
              <a:buFont typeface="Wingdings" panose="05000000000000000000" pitchFamily="2" charset="2"/>
              <a:buChar char="Ø"/>
            </a:pPr>
            <a:r>
              <a:rPr lang="en-US" altLang="zh-CN" sz="1600" dirty="0">
                <a:latin typeface="+mj-lt"/>
              </a:rPr>
              <a:t>PM control NRM fragment</a:t>
            </a:r>
          </a:p>
          <a:p>
            <a:pPr lvl="1">
              <a:buFont typeface="Wingdings" panose="05000000000000000000" pitchFamily="2" charset="2"/>
              <a:buChar char="Ø"/>
            </a:pPr>
            <a:r>
              <a:rPr lang="en-US" altLang="zh-CN" sz="1600" dirty="0">
                <a:latin typeface="+mj-lt"/>
              </a:rPr>
              <a:t>FM control NRM fragment</a:t>
            </a:r>
          </a:p>
          <a:p>
            <a:pPr lvl="1">
              <a:buFont typeface="Wingdings" panose="05000000000000000000" pitchFamily="2" charset="2"/>
              <a:buChar char="Ø"/>
            </a:pPr>
            <a:r>
              <a:rPr lang="en-US" altLang="zh-CN" sz="1600" dirty="0">
                <a:latin typeface="+mj-lt"/>
              </a:rPr>
              <a:t>Clarify usage of the </a:t>
            </a:r>
            <a:r>
              <a:rPr lang="en-US" altLang="zh-CN" sz="1600" dirty="0" err="1">
                <a:latin typeface="+mj-lt"/>
              </a:rPr>
              <a:t>VsDataContainer</a:t>
            </a:r>
            <a:r>
              <a:rPr lang="en-US" altLang="zh-CN" sz="1600" dirty="0">
                <a:latin typeface="+mj-lt"/>
              </a:rPr>
              <a:t> </a:t>
            </a:r>
          </a:p>
          <a:p>
            <a:pPr lvl="1">
              <a:buFont typeface="Wingdings" panose="05000000000000000000" pitchFamily="2" charset="2"/>
              <a:buChar char="Ø"/>
            </a:pPr>
            <a:r>
              <a:rPr lang="en-US" altLang="zh-CN" sz="1600" dirty="0">
                <a:latin typeface="+mj-lt"/>
              </a:rPr>
              <a:t>subscription and heartbeat NRM control fragments</a:t>
            </a:r>
          </a:p>
          <a:p>
            <a:pPr lvl="1">
              <a:buFont typeface="Wingdings" panose="05000000000000000000" pitchFamily="2" charset="2"/>
              <a:buChar char="Ø"/>
            </a:pPr>
            <a:r>
              <a:rPr lang="en-US" altLang="zh-CN" sz="1600" dirty="0">
                <a:latin typeface="+mj-lt"/>
              </a:rPr>
              <a:t>Add </a:t>
            </a:r>
            <a:r>
              <a:rPr lang="en-US" altLang="zh-CN" sz="1600" dirty="0" err="1">
                <a:latin typeface="+mj-lt"/>
              </a:rPr>
              <a:t>configuredMaxTxEIRP</a:t>
            </a:r>
            <a:r>
              <a:rPr lang="en-US" altLang="zh-CN" sz="1600" dirty="0">
                <a:latin typeface="+mj-lt"/>
              </a:rPr>
              <a:t> on </a:t>
            </a:r>
            <a:r>
              <a:rPr lang="en-US" altLang="zh-CN" sz="1600" dirty="0" err="1">
                <a:latin typeface="+mj-lt"/>
              </a:rPr>
              <a:t>NRSectorCarrier</a:t>
            </a:r>
            <a:endParaRPr lang="en-US" altLang="zh-CN" sz="1600" dirty="0">
              <a:latin typeface="+mj-lt"/>
            </a:endParaRPr>
          </a:p>
          <a:p>
            <a:pPr lvl="1">
              <a:buFont typeface="Wingdings" panose="05000000000000000000" pitchFamily="2" charset="2"/>
              <a:buChar char="Ø"/>
            </a:pPr>
            <a:r>
              <a:rPr lang="en-US" altLang="zh-CN" sz="1600" dirty="0">
                <a:latin typeface="+mj-lt"/>
              </a:rPr>
              <a:t>Update the </a:t>
            </a:r>
            <a:r>
              <a:rPr lang="en-US" altLang="zh-CN" sz="1600" dirty="0" err="1">
                <a:latin typeface="+mj-lt"/>
              </a:rPr>
              <a:t>decription</a:t>
            </a:r>
            <a:r>
              <a:rPr lang="en-US" altLang="zh-CN" sz="1600" dirty="0">
                <a:latin typeface="+mj-lt"/>
              </a:rPr>
              <a:t> for </a:t>
            </a:r>
            <a:r>
              <a:rPr lang="en-US" altLang="zh-CN" sz="1600" dirty="0" err="1">
                <a:latin typeface="+mj-lt"/>
              </a:rPr>
              <a:t>RRMPolicy</a:t>
            </a:r>
            <a:r>
              <a:rPr lang="en-US" altLang="zh-CN" sz="1600" dirty="0">
                <a:latin typeface="+mj-lt"/>
              </a:rPr>
              <a:t>_ and </a:t>
            </a:r>
            <a:r>
              <a:rPr lang="en-US" altLang="zh-CN" sz="1600" dirty="0" err="1">
                <a:latin typeface="+mj-lt"/>
              </a:rPr>
              <a:t>resouceType</a:t>
            </a:r>
            <a:endParaRPr lang="en-US" altLang="zh-CN" sz="1600" dirty="0">
              <a:latin typeface="+mj-lt"/>
            </a:endParaRPr>
          </a:p>
          <a:p>
            <a:pPr lvl="1">
              <a:buFont typeface="Wingdings" panose="05000000000000000000" pitchFamily="2" charset="2"/>
              <a:buChar char="Ø"/>
            </a:pPr>
            <a:r>
              <a:rPr lang="en-US" altLang="zh-CN" sz="1600" dirty="0">
                <a:latin typeface="+mj-lt"/>
              </a:rPr>
              <a:t>Update definition for attribute </a:t>
            </a:r>
            <a:r>
              <a:rPr lang="en-US" altLang="zh-CN" sz="1600" dirty="0" err="1">
                <a:latin typeface="+mj-lt"/>
              </a:rPr>
              <a:t>localAddress</a:t>
            </a:r>
            <a:r>
              <a:rPr lang="en-US" altLang="zh-CN" sz="1600" dirty="0">
                <a:latin typeface="+mj-lt"/>
              </a:rPr>
              <a:t> in EP_RP IOC</a:t>
            </a:r>
          </a:p>
          <a:p>
            <a:pPr lvl="1">
              <a:buFont typeface="Wingdings" panose="05000000000000000000" pitchFamily="2" charset="2"/>
              <a:buChar char="Ø"/>
            </a:pPr>
            <a:r>
              <a:rPr lang="en-US" altLang="zh-CN" sz="1600" dirty="0">
                <a:latin typeface="+mj-lt"/>
              </a:rPr>
              <a:t>Add </a:t>
            </a:r>
            <a:r>
              <a:rPr lang="en-US" altLang="zh-CN" sz="1600" dirty="0" err="1">
                <a:latin typeface="+mj-lt"/>
              </a:rPr>
              <a:t>CommModelList</a:t>
            </a:r>
            <a:r>
              <a:rPr lang="en-US" altLang="zh-CN" sz="1600" dirty="0">
                <a:latin typeface="+mj-lt"/>
              </a:rPr>
              <a:t> NRM</a:t>
            </a:r>
          </a:p>
          <a:p>
            <a:pPr marL="457200" lvl="1" indent="0"/>
            <a:r>
              <a:rPr lang="en-US" altLang="zh-CN" sz="1600" b="1" dirty="0">
                <a:solidFill>
                  <a:srgbClr val="0000FF"/>
                </a:solidFill>
                <a:latin typeface="+mj-lt"/>
              </a:rPr>
              <a:t>The group decided to </a:t>
            </a:r>
            <a:r>
              <a:rPr lang="en-US" altLang="zh-CN" sz="1600" b="1" dirty="0">
                <a:solidFill>
                  <a:srgbClr val="0000FF"/>
                </a:solidFill>
                <a:highlight>
                  <a:srgbClr val="FFFF00"/>
                </a:highlight>
                <a:latin typeface="+mj-lt"/>
              </a:rPr>
              <a:t>ask for exception</a:t>
            </a:r>
            <a:r>
              <a:rPr lang="en-US" altLang="zh-CN" sz="1600" b="1" dirty="0">
                <a:solidFill>
                  <a:srgbClr val="0000FF"/>
                </a:solidFill>
                <a:latin typeface="+mj-lt"/>
              </a:rPr>
              <a:t> to guarantee for the stage2 and stage 3 alignment.</a:t>
            </a: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eNRM</a:t>
            </a:r>
            <a:endParaRPr lang="sv-SE" sz="3200" kern="0" dirty="0"/>
          </a:p>
        </p:txBody>
      </p:sp>
      <p:sp>
        <p:nvSpPr>
          <p:cNvPr id="8" name="文本框 7"/>
          <p:cNvSpPr txBox="1"/>
          <p:nvPr/>
        </p:nvSpPr>
        <p:spPr>
          <a:xfrm>
            <a:off x="229391" y="1907714"/>
            <a:ext cx="11599616"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graphicFrame>
        <p:nvGraphicFramePr>
          <p:cNvPr id="2" name="表格 1"/>
          <p:cNvGraphicFramePr>
            <a:graphicFrameLocks noGrp="1"/>
          </p:cNvGraphicFramePr>
          <p:nvPr/>
        </p:nvGraphicFramePr>
        <p:xfrm>
          <a:off x="229391" y="980891"/>
          <a:ext cx="11644808" cy="79248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val="20000"/>
                    </a:ext>
                  </a:extLst>
                </a:gridCol>
                <a:gridCol w="2249792">
                  <a:extLst>
                    <a:ext uri="{9D8B030D-6E8A-4147-A177-3AD203B41FA5}">
                      <a16:colId xmlns:a16="http://schemas.microsoft.com/office/drawing/2014/main" val="20001"/>
                    </a:ext>
                  </a:extLst>
                </a:gridCol>
                <a:gridCol w="1040463">
                  <a:extLst>
                    <a:ext uri="{9D8B030D-6E8A-4147-A177-3AD203B41FA5}">
                      <a16:colId xmlns:a16="http://schemas.microsoft.com/office/drawing/2014/main" val="20002"/>
                    </a:ext>
                  </a:extLst>
                </a:gridCol>
                <a:gridCol w="1327610">
                  <a:extLst>
                    <a:ext uri="{9D8B030D-6E8A-4147-A177-3AD203B41FA5}">
                      <a16:colId xmlns:a16="http://schemas.microsoft.com/office/drawing/2014/main" val="20003"/>
                    </a:ext>
                  </a:extLst>
                </a:gridCol>
                <a:gridCol w="892593">
                  <a:extLst>
                    <a:ext uri="{9D8B030D-6E8A-4147-A177-3AD203B41FA5}">
                      <a16:colId xmlns:a16="http://schemas.microsoft.com/office/drawing/2014/main" val="20004"/>
                    </a:ext>
                  </a:extLst>
                </a:gridCol>
                <a:gridCol w="1426464">
                  <a:extLst>
                    <a:ext uri="{9D8B030D-6E8A-4147-A177-3AD203B41FA5}">
                      <a16:colId xmlns:a16="http://schemas.microsoft.com/office/drawing/2014/main" val="20005"/>
                    </a:ext>
                  </a:extLst>
                </a:gridCol>
                <a:gridCol w="934476">
                  <a:extLst>
                    <a:ext uri="{9D8B030D-6E8A-4147-A177-3AD203B41FA5}">
                      <a16:colId xmlns:a16="http://schemas.microsoft.com/office/drawing/2014/main" val="20006"/>
                    </a:ext>
                  </a:extLst>
                </a:gridCol>
                <a:gridCol w="1506744">
                  <a:extLst>
                    <a:ext uri="{9D8B030D-6E8A-4147-A177-3AD203B41FA5}">
                      <a16:colId xmlns:a16="http://schemas.microsoft.com/office/drawing/2014/main" val="20007"/>
                    </a:ext>
                  </a:extLst>
                </a:gridCol>
                <a:gridCol w="1261856">
                  <a:extLst>
                    <a:ext uri="{9D8B030D-6E8A-4147-A177-3AD203B41FA5}">
                      <a16:colId xmlns:a16="http://schemas.microsoft.com/office/drawing/2014/main" val="20008"/>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92D050"/>
                    </a:solidFill>
                  </a:tcPr>
                </a:tc>
                <a:extLst>
                  <a:ext uri="{0D108BD9-81ED-4DB2-BD59-A6C34878D82A}">
                    <a16:rowId xmlns:a16="http://schemas.microsoft.com/office/drawing/2014/main" val="10000"/>
                  </a:ext>
                </a:extLst>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92%-&gt;95%-&gt;98%</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SA#88 (06/2020)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49946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423662500"/>
              </p:ext>
            </p:extLst>
          </p:nvPr>
        </p:nvGraphicFramePr>
        <p:xfrm>
          <a:off x="205572" y="1045359"/>
          <a:ext cx="11644808" cy="3840480"/>
        </p:xfrm>
        <a:graphic>
          <a:graphicData uri="http://schemas.openxmlformats.org/drawingml/2006/table">
            <a:tbl>
              <a:tblPr firstRow="1" bandRow="1">
                <a:tableStyleId>{5C22544A-7EE6-4342-B048-85BDC9FD1C3A}</a:tableStyleId>
              </a:tblPr>
              <a:tblGrid>
                <a:gridCol w="1004810">
                  <a:extLst>
                    <a:ext uri="{9D8B030D-6E8A-4147-A177-3AD203B41FA5}">
                      <a16:colId xmlns:a16="http://schemas.microsoft.com/office/drawing/2014/main" val="20000"/>
                    </a:ext>
                  </a:extLst>
                </a:gridCol>
                <a:gridCol w="2249792">
                  <a:extLst>
                    <a:ext uri="{9D8B030D-6E8A-4147-A177-3AD203B41FA5}">
                      <a16:colId xmlns:a16="http://schemas.microsoft.com/office/drawing/2014/main" val="20001"/>
                    </a:ext>
                  </a:extLst>
                </a:gridCol>
                <a:gridCol w="1040463">
                  <a:extLst>
                    <a:ext uri="{9D8B030D-6E8A-4147-A177-3AD203B41FA5}">
                      <a16:colId xmlns:a16="http://schemas.microsoft.com/office/drawing/2014/main" val="20002"/>
                    </a:ext>
                  </a:extLst>
                </a:gridCol>
                <a:gridCol w="1327610">
                  <a:extLst>
                    <a:ext uri="{9D8B030D-6E8A-4147-A177-3AD203B41FA5}">
                      <a16:colId xmlns:a16="http://schemas.microsoft.com/office/drawing/2014/main" val="20006"/>
                    </a:ext>
                  </a:extLst>
                </a:gridCol>
                <a:gridCol w="892593">
                  <a:extLst>
                    <a:ext uri="{9D8B030D-6E8A-4147-A177-3AD203B41FA5}">
                      <a16:colId xmlns:a16="http://schemas.microsoft.com/office/drawing/2014/main" val="20007"/>
                    </a:ext>
                  </a:extLst>
                </a:gridCol>
                <a:gridCol w="1426464">
                  <a:extLst>
                    <a:ext uri="{9D8B030D-6E8A-4147-A177-3AD203B41FA5}">
                      <a16:colId xmlns:a16="http://schemas.microsoft.com/office/drawing/2014/main" val="20003"/>
                    </a:ext>
                  </a:extLst>
                </a:gridCol>
                <a:gridCol w="934476">
                  <a:extLst>
                    <a:ext uri="{9D8B030D-6E8A-4147-A177-3AD203B41FA5}">
                      <a16:colId xmlns:a16="http://schemas.microsoft.com/office/drawing/2014/main" val="20008"/>
                    </a:ext>
                  </a:extLst>
                </a:gridCol>
                <a:gridCol w="1506744">
                  <a:extLst>
                    <a:ext uri="{9D8B030D-6E8A-4147-A177-3AD203B41FA5}">
                      <a16:colId xmlns:a16="http://schemas.microsoft.com/office/drawing/2014/main" val="20004"/>
                    </a:ext>
                  </a:extLst>
                </a:gridCol>
                <a:gridCol w="1261856">
                  <a:extLst>
                    <a:ext uri="{9D8B030D-6E8A-4147-A177-3AD203B41FA5}">
                      <a16:colId xmlns:a16="http://schemas.microsoft.com/office/drawing/2014/main" val="20005"/>
                    </a:ext>
                  </a:extLst>
                </a:gridCol>
              </a:tblGrid>
              <a:tr h="299524">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err="1">
                          <a:solidFill>
                            <a:schemeClr val="lt1"/>
                          </a:solidFill>
                          <a:latin typeface="+mn-lt"/>
                          <a:ea typeface="+mn-ea"/>
                          <a:cs typeface="+mn-cs"/>
                        </a:rPr>
                        <a:t>Completion</a:t>
                      </a:r>
                      <a:r>
                        <a:rPr lang="sv-SE" sz="1400" b="1" kern="1200" dirty="0">
                          <a:solidFill>
                            <a:schemeClr val="lt1"/>
                          </a:solidFill>
                          <a:latin typeface="+mn-lt"/>
                          <a:ea typeface="+mn-ea"/>
                          <a:cs typeface="+mn-cs"/>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a:solidFill>
                            <a:schemeClr val="lt1"/>
                          </a:solidFill>
                          <a:latin typeface="+mn-lt"/>
                          <a:ea typeface="+mn-ea"/>
                          <a:cs typeface="+mn-cs"/>
                        </a:rPr>
                        <a:t>TS/TR</a:t>
                      </a:r>
                    </a:p>
                  </a:txBody>
                  <a:tcPr anchor="ctr">
                    <a:solidFill>
                      <a:srgbClr val="92D050"/>
                    </a:solidFill>
                  </a:tcPr>
                </a:tc>
                <a:tc>
                  <a:txBody>
                    <a:bodyPr/>
                    <a:lstStyle/>
                    <a:p>
                      <a:pPr marL="0" algn="ctr" defTabSz="1219170" rtl="0" eaLnBrk="1" latinLnBrk="0" hangingPunct="1"/>
                      <a:r>
                        <a:rPr lang="sv-SE" sz="1400" b="1" kern="1200" dirty="0">
                          <a:solidFill>
                            <a:schemeClr val="lt1"/>
                          </a:solidFill>
                          <a:latin typeface="+mn-lt"/>
                          <a:ea typeface="+mn-ea"/>
                          <a:cs typeface="+mn-cs"/>
                        </a:rPr>
                        <a:t>reference</a:t>
                      </a:r>
                    </a:p>
                  </a:txBody>
                  <a:tcPr anchor="ctr">
                    <a:solidFill>
                      <a:srgbClr val="92D050"/>
                    </a:solidFill>
                  </a:tcPr>
                </a:tc>
                <a:tc>
                  <a:txBody>
                    <a:bodyPr/>
                    <a:lstStyle/>
                    <a:p>
                      <a:pPr marL="0" algn="ctr" defTabSz="1219170" rtl="0" eaLnBrk="1" latinLnBrk="0" hangingPunct="1"/>
                      <a:r>
                        <a:rPr lang="sv-SE" sz="1400" b="1" kern="1200" dirty="0">
                          <a:solidFill>
                            <a:schemeClr val="lt1"/>
                          </a:solidFill>
                          <a:latin typeface="+mn-lt"/>
                          <a:ea typeface="+mn-ea"/>
                          <a:cs typeface="+mn-cs"/>
                        </a:rPr>
                        <a:t>Target date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Rapporteur</a:t>
                      </a:r>
                    </a:p>
                    <a:p>
                      <a:pPr marL="0" algn="ctr" defTabSz="1219170" rtl="0" eaLnBrk="1" latinLnBrk="0" hangingPunct="1"/>
                      <a:endParaRPr lang="sv-SE" sz="14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400" b="1" kern="1200" dirty="0">
                          <a:solidFill>
                            <a:schemeClr val="lt1"/>
                          </a:solidFill>
                          <a:latin typeface="+mn-lt"/>
                          <a:ea typeface="+mn-ea"/>
                          <a:cs typeface="+mn-cs"/>
                        </a:rPr>
                        <a:t>Related</a:t>
                      </a:r>
                      <a:r>
                        <a:rPr lang="sv-SE" sz="1400" b="1" kern="1200" baseline="0" dirty="0">
                          <a:solidFill>
                            <a:schemeClr val="lt1"/>
                          </a:solidFill>
                          <a:latin typeface="+mn-lt"/>
                          <a:ea typeface="+mn-ea"/>
                          <a:cs typeface="+mn-cs"/>
                        </a:rPr>
                        <a:t> groups</a:t>
                      </a:r>
                      <a:endParaRPr lang="sv-SE" sz="1400" b="1" kern="1200" dirty="0">
                        <a:solidFill>
                          <a:schemeClr val="lt1"/>
                        </a:solidFill>
                        <a:latin typeface="+mn-lt"/>
                        <a:ea typeface="+mn-ea"/>
                        <a:cs typeface="+mn-cs"/>
                      </a:endParaRPr>
                    </a:p>
                  </a:txBody>
                  <a:tcPr anchor="ctr">
                    <a:solidFill>
                      <a:srgbClr val="92D050"/>
                    </a:solidFill>
                  </a:tcPr>
                </a:tc>
                <a:tc>
                  <a:txBody>
                    <a:bodyPr/>
                    <a:lstStyle/>
                    <a:p>
                      <a:pPr marL="0" algn="ctr" defTabSz="1219170" rtl="0" eaLnBrk="1" latinLnBrk="0" hangingPunct="1"/>
                      <a:r>
                        <a:rPr lang="sv-SE" sz="1400" b="1" kern="1200" dirty="0">
                          <a:solidFill>
                            <a:schemeClr val="lt1"/>
                          </a:solidFill>
                          <a:latin typeface="+mn-lt"/>
                          <a:ea typeface="+mn-ea"/>
                          <a:cs typeface="+mn-cs"/>
                        </a:rPr>
                        <a:t>Related </a:t>
                      </a:r>
                      <a:r>
                        <a:rPr lang="en-US" altLang="zh-CN" sz="1400" dirty="0"/>
                        <a:t>topic</a:t>
                      </a:r>
                      <a:endParaRPr lang="sv-SE" sz="1400" b="1" kern="1200" dirty="0">
                        <a:solidFill>
                          <a:schemeClr val="lt1"/>
                        </a:solidFill>
                        <a:latin typeface="+mn-lt"/>
                        <a:ea typeface="+mn-ea"/>
                        <a:cs typeface="+mn-cs"/>
                      </a:endParaRPr>
                    </a:p>
                  </a:txBody>
                  <a:tcPr anchor="ctr">
                    <a:solidFill>
                      <a:srgbClr val="92D050"/>
                    </a:solidFill>
                  </a:tcPr>
                </a:tc>
                <a:extLst>
                  <a:ext uri="{0D108BD9-81ED-4DB2-BD59-A6C34878D82A}">
                    <a16:rowId xmlns:a16="http://schemas.microsoft.com/office/drawing/2014/main" val="10000"/>
                  </a:ext>
                </a:extLst>
              </a:tr>
              <a:tr h="329477">
                <a:tc>
                  <a:txBody>
                    <a:bodyPr/>
                    <a:lstStyle/>
                    <a:p>
                      <a:pPr algn="ctr">
                        <a:spcAft>
                          <a:spcPts val="0"/>
                        </a:spcAft>
                      </a:pPr>
                      <a:r>
                        <a:rPr lang="en-GB" sz="1200" kern="1200" dirty="0">
                          <a:solidFill>
                            <a:schemeClr val="dk1"/>
                          </a:solidFill>
                          <a:effectLst/>
                          <a:latin typeface="Arial" panose="020B0604020202020204" pitchFamily="34" charset="0"/>
                          <a:ea typeface="SimSun" panose="02010600030101010101" pitchFamily="2" charset="-122"/>
                          <a:cs typeface="+mn-cs"/>
                        </a:rPr>
                        <a:t>5G_SLICE_ePA</a:t>
                      </a:r>
                      <a:endParaRPr lang="sv-SE"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2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kern="1200" dirty="0">
                          <a:solidFill>
                            <a:schemeClr val="dk1"/>
                          </a:solidFill>
                          <a:effectLst/>
                          <a:highlight>
                            <a:srgbClr val="00FF00"/>
                          </a:highlight>
                          <a:latin typeface="Arial" panose="020B0604020202020204" pitchFamily="34" charset="0"/>
                          <a:ea typeface="SimSun" panose="02010600030101010101" pitchFamily="2" charset="-122"/>
                          <a:cs typeface="+mn-cs"/>
                        </a:rPr>
                        <a:t>97%-&gt;98%</a:t>
                      </a:r>
                      <a:r>
                        <a:rPr lang="en-US" sz="1200" kern="1200" dirty="0">
                          <a:solidFill>
                            <a:schemeClr val="dk1"/>
                          </a:solidFill>
                          <a:effectLst/>
                          <a:highlight>
                            <a:srgbClr val="00FF00"/>
                          </a:highlight>
                          <a:latin typeface="Arial" panose="020B0604020202020204" pitchFamily="34" charset="0"/>
                          <a:ea typeface="SimSun" panose="02010600030101010101" pitchFamily="2" charset="-122"/>
                          <a:cs typeface="+mn-cs"/>
                        </a:rPr>
                        <a:t>-&gt;100%</a:t>
                      </a:r>
                      <a:endParaRPr lang="sv-SE" sz="1200" kern="1200" dirty="0">
                        <a:solidFill>
                          <a:schemeClr val="dk1"/>
                        </a:solidFill>
                        <a:effectLst/>
                        <a:highlight>
                          <a:srgbClr val="00FF00"/>
                        </a:highligh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kern="1200" dirty="0">
                          <a:solidFill>
                            <a:schemeClr val="dk1"/>
                          </a:solidFill>
                          <a:effectLst/>
                          <a:latin typeface="Arial" panose="020B0604020202020204" pitchFamily="34" charset="0"/>
                          <a:ea typeface="SimSun" panose="02010600030101010101" pitchFamily="2" charset="-122"/>
                          <a:cs typeface="+mn-cs"/>
                        </a:rPr>
                        <a:t>TS 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hlinkClick r:id="rId2"/>
                        </a:rPr>
                        <a:t>SP-190247</a:t>
                      </a:r>
                      <a:endParaRPr lang="sv-SE"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Arial" panose="020B0604020202020204" pitchFamily="34" charset="0"/>
                          <a:ea typeface="+mn-ea"/>
                          <a:cs typeface="Arial" panose="020B0604020202020204" pitchFamily="34" charset="0"/>
                        </a:rPr>
                        <a:t>SA#88 (06/2020)</a:t>
                      </a:r>
                      <a:endParaRPr lang="sv-SE" altLang="zh-CN"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rPr>
                        <a:t>Intel</a:t>
                      </a:r>
                      <a:r>
                        <a:rPr lang="en-US" sz="1200" kern="1200" dirty="0">
                          <a:solidFill>
                            <a:schemeClr val="dk1"/>
                          </a:solidFill>
                          <a:effectLst/>
                          <a:latin typeface="Arial" panose="020B0604020202020204" pitchFamily="34" charset="0"/>
                          <a:ea typeface="SimSun" panose="02010600030101010101" pitchFamily="2" charset="-122"/>
                          <a:cs typeface="+mn-cs"/>
                        </a:rPr>
                        <a:t>,CMCC</a:t>
                      </a:r>
                      <a:endParaRPr lang="sv-SE"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329477">
                <a:tc>
                  <a:txBody>
                    <a:bodyPr/>
                    <a:lstStyle/>
                    <a:p>
                      <a:pPr algn="ctr">
                        <a:spcAft>
                          <a:spcPts val="0"/>
                        </a:spcAft>
                      </a:pPr>
                      <a:r>
                        <a:rPr lang="en-GB" sz="1200" kern="1200" dirty="0">
                          <a:solidFill>
                            <a:schemeClr val="dk1"/>
                          </a:solidFill>
                          <a:effectLst/>
                          <a:latin typeface="Arial" panose="020B0604020202020204" pitchFamily="34" charset="0"/>
                          <a:ea typeface="+mn-ea"/>
                          <a:cs typeface="+mn-cs"/>
                        </a:rPr>
                        <a:t>TM_SBMA</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2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200" kern="1200" dirty="0">
                          <a:solidFill>
                            <a:srgbClr val="000000"/>
                          </a:solidFill>
                          <a:effectLst/>
                          <a:highlight>
                            <a:srgbClr val="00FF00"/>
                          </a:highlight>
                          <a:latin typeface="Arial" panose="020B0604020202020204" pitchFamily="34" charset="0"/>
                          <a:ea typeface="+mn-ea"/>
                          <a:cs typeface="+mn-cs"/>
                        </a:rPr>
                        <a:t>50%-&gt;90%</a:t>
                      </a:r>
                      <a:r>
                        <a:rPr lang="en-US" altLang="zh-CN" sz="1200" kern="1200" dirty="0">
                          <a:solidFill>
                            <a:schemeClr val="dk1"/>
                          </a:solidFill>
                          <a:effectLst/>
                          <a:highlight>
                            <a:srgbClr val="00FF00"/>
                          </a:highlight>
                          <a:latin typeface="Arial" panose="020B0604020202020204" pitchFamily="34" charset="0"/>
                          <a:ea typeface="SimSun" panose="02010600030101010101" pitchFamily="2" charset="-122"/>
                          <a:cs typeface="+mn-cs"/>
                        </a:rPr>
                        <a:t>-&gt;100%</a:t>
                      </a:r>
                      <a:endParaRPr lang="sv-SE" sz="1200" kern="1200" dirty="0">
                        <a:solidFill>
                          <a:srgbClr val="000000"/>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200" kern="1200" dirty="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2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hlinkClick r:id="rId3"/>
                        </a:rPr>
                        <a:t>SP-181073</a:t>
                      </a:r>
                      <a:endParaRPr lang="sv-SE"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Arial" panose="020B0604020202020204" pitchFamily="34" charset="0"/>
                          <a:ea typeface="+mn-ea"/>
                          <a:cs typeface="Arial" panose="020B0604020202020204" pitchFamily="34" charset="0"/>
                        </a:rPr>
                        <a:t>SA#88 (06/2020)</a:t>
                      </a:r>
                      <a:endParaRPr lang="sv-SE" altLang="zh-CN"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a:solidFill>
                            <a:schemeClr val="dk1"/>
                          </a:solidFill>
                          <a:effectLst/>
                          <a:latin typeface="Arial" panose="020B0604020202020204" pitchFamily="34" charset="0"/>
                          <a:ea typeface="SimSun" panose="02010600030101010101" pitchFamily="2" charset="-122"/>
                          <a:cs typeface="+mn-cs"/>
                        </a:rPr>
                        <a:t>RAN3, RAN2, SA2</a:t>
                      </a:r>
                      <a:endParaRPr lang="sv-SE"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477">
                <a:tc>
                  <a:txBody>
                    <a:bodyPr/>
                    <a:lstStyle/>
                    <a:p>
                      <a:pPr marL="0" indent="0" algn="ctr" defTabSz="1219170" rtl="0" eaLnBrk="1" fontAlgn="t" latinLnBrk="0" hangingPunct="1">
                        <a:spcAft>
                          <a:spcPts val="0"/>
                        </a:spcAft>
                      </a:pPr>
                      <a:r>
                        <a:rPr lang="sv-SE" sz="1200" kern="1200" dirty="0">
                          <a:solidFill>
                            <a:schemeClr val="dk1"/>
                          </a:solidFill>
                          <a:effectLst/>
                          <a:latin typeface="Arial" panose="020B0604020202020204" pitchFamily="34" charset="0"/>
                          <a:ea typeface="+mn-ea"/>
                          <a:cs typeface="+mn-cs"/>
                        </a:rPr>
                        <a:t>OAM_RTT</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dk1"/>
                          </a:solidFill>
                          <a:effectLst/>
                          <a:latin typeface="Arial" panose="020B0604020202020204" pitchFamily="34" charset="0"/>
                          <a:ea typeface="+mn-ea"/>
                          <a:cs typeface="+mn-cs"/>
                        </a:rPr>
                        <a:t>Streaming 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highlight>
                            <a:srgbClr val="00FF00"/>
                          </a:highlight>
                          <a:latin typeface="Arial" panose="020B0604020202020204" pitchFamily="34" charset="0"/>
                          <a:ea typeface="+mn-ea"/>
                          <a:cs typeface="+mn-cs"/>
                        </a:rPr>
                        <a:t>25%-&gt;90%-&gt;100%</a:t>
                      </a:r>
                      <a:endParaRPr lang="zh-CN" altLang="en-US" sz="12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Arial" panose="020B0604020202020204" pitchFamily="34" charset="0"/>
                          <a:ea typeface="+mn-ea"/>
                          <a:cs typeface="+mn-cs"/>
                        </a:rPr>
                        <a:t>32.421/32.422/32.423/28.532/28.533</a:t>
                      </a:r>
                      <a:endParaRPr lang="zh-CN" altLang="en-US"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hlinkClick r:id="rId4"/>
                        </a:rPr>
                        <a:t>SP-190782</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Arial" panose="020B0604020202020204" pitchFamily="34" charset="0"/>
                          <a:ea typeface="+mn-ea"/>
                          <a:cs typeface="Arial" panose="020B0604020202020204" pitchFamily="34" charset="0"/>
                        </a:rPr>
                        <a:t>SA#88 (06/2020)</a:t>
                      </a:r>
                      <a:endParaRPr lang="sv-SE" altLang="zh-CN" sz="1200" kern="1200" dirty="0">
                        <a:solidFill>
                          <a:schemeClr val="dk1"/>
                        </a:solidFill>
                        <a:effectLst/>
                        <a:latin typeface="Arial" panose="020B0604020202020204" pitchFamily="34" charset="0"/>
                        <a:ea typeface="SimSun" panose="02010600030101010101" pitchFamily="2" charset="-122"/>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200" kern="1200" dirty="0">
                          <a:solidFill>
                            <a:schemeClr val="dk1"/>
                          </a:solidFill>
                          <a:effectLst/>
                          <a:latin typeface="Arial" panose="020B0604020202020204" pitchFamily="34" charset="0"/>
                          <a:ea typeface="+mn-ea"/>
                          <a:cs typeface="+mn-cs"/>
                        </a:rPr>
                        <a:t> </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Nokia</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2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200" kern="1200" dirty="0">
                          <a:solidFill>
                            <a:schemeClr val="dk1"/>
                          </a:solidFill>
                          <a:effectLst/>
                          <a:latin typeface="Arial" panose="020B0604020202020204" pitchFamily="34" charset="0"/>
                          <a:ea typeface="+mn-ea"/>
                          <a:cs typeface="+mn-cs"/>
                        </a:rPr>
                        <a:t>Trace</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7"/>
                  </a:ext>
                </a:extLst>
              </a:tr>
              <a:tr h="329477">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QOED</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200" b="0" kern="1200" dirty="0">
                          <a:solidFill>
                            <a:schemeClr val="tx1"/>
                          </a:solidFill>
                          <a:effectLst/>
                          <a:latin typeface="Arial" panose="020B0604020202020204" pitchFamily="34" charset="0"/>
                          <a:ea typeface="+mn-ea"/>
                          <a:cs typeface="Arial" panose="020B0604020202020204" pitchFamily="34" charset="0"/>
                        </a:rPr>
                        <a:t>75%-&gt;80%</a:t>
                      </a:r>
                      <a:r>
                        <a:rPr lang="en-US" altLang="zh-CN" sz="1200" b="0" kern="1200" dirty="0">
                          <a:solidFill>
                            <a:schemeClr val="tx1"/>
                          </a:solidFill>
                          <a:effectLst/>
                          <a:latin typeface="Arial" panose="020B0604020202020204" pitchFamily="34" charset="0"/>
                          <a:ea typeface="+mn-ea"/>
                          <a:cs typeface="Arial" panose="020B0604020202020204" pitchFamily="34" charset="0"/>
                        </a:rPr>
                        <a:t>-&gt;95%</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TS 28.404/28.405/28.406/28.307/28.308/28.309</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hlinkClick r:id="rId5"/>
                        </a:rPr>
                        <a:t>SP-181069</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Arial" panose="020B0604020202020204" pitchFamily="34" charset="0"/>
                          <a:ea typeface="+mn-ea"/>
                          <a:cs typeface="Arial" panose="020B0604020202020204" pitchFamily="34" charset="0"/>
                        </a:rPr>
                        <a:t>SA#88 (06/2020)</a:t>
                      </a:r>
                      <a:endParaRPr lang="sv-SE" altLang="zh-CN" sz="1200" kern="1200" dirty="0">
                        <a:solidFill>
                          <a:schemeClr val="dk1"/>
                        </a:solidFill>
                        <a:effectLst/>
                        <a:latin typeface="Arial" panose="020B0604020202020204" pitchFamily="34" charset="0"/>
                        <a:ea typeface="SimSun" panose="02010600030101010101" pitchFamily="2" charset="-122"/>
                        <a:cs typeface="+mn-cs"/>
                      </a:endParaRPr>
                    </a:p>
                    <a:p>
                      <a:pPr algn="ctr">
                        <a:spcAft>
                          <a:spcPts val="0"/>
                        </a:spcAft>
                      </a:pP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algn="ctr">
                        <a:spcAft>
                          <a:spcPts val="0"/>
                        </a:spcAft>
                      </a:pPr>
                      <a:r>
                        <a:rPr lang="en-US" sz="1200" b="0" kern="1200" dirty="0">
                          <a:solidFill>
                            <a:schemeClr val="tx1"/>
                          </a:solidFill>
                          <a:effectLst/>
                          <a:latin typeface="Arial" panose="020B0604020202020204" pitchFamily="34" charset="0"/>
                          <a:ea typeface="+mn-ea"/>
                          <a:cs typeface="Arial" panose="020B0604020202020204" pitchFamily="34" charset="0"/>
                        </a:rPr>
                        <a:t>SA4, CT1, RAN2, RAN3,CT4</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329477">
                <a:tc>
                  <a:txBody>
                    <a:bodyPr/>
                    <a:lstStyle/>
                    <a:p>
                      <a:pPr marL="0" algn="ctr" defTabSz="1219170" rtl="0" eaLnBrk="1" latinLnBrk="0" hangingPunct="1">
                        <a:spcAft>
                          <a:spcPts val="0"/>
                        </a:spcAft>
                      </a:pPr>
                      <a:r>
                        <a:rPr lang="en-GB" sz="1200" kern="1200" dirty="0">
                          <a:solidFill>
                            <a:schemeClr val="dk1"/>
                          </a:solidFill>
                          <a:effectLst/>
                          <a:latin typeface="Arial" panose="020B0604020202020204" pitchFamily="34" charset="0"/>
                          <a:ea typeface="+mn-ea"/>
                          <a:cs typeface="+mn-cs"/>
                        </a:rPr>
                        <a:t>5GDMS</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Arial" panose="020B0604020202020204" pitchFamily="34" charset="0"/>
                          <a:ea typeface="+mn-ea"/>
                          <a:cs typeface="+mn-cs"/>
                        </a:rPr>
                        <a:t>Discovery of management services in 5G</a:t>
                      </a:r>
                      <a:endParaRPr lang="en-GB" altLang="zh-CN"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200" kern="1200" dirty="0">
                          <a:solidFill>
                            <a:schemeClr val="dk1"/>
                          </a:solidFill>
                          <a:effectLst/>
                          <a:latin typeface="Arial" panose="020B0604020202020204" pitchFamily="34" charset="0"/>
                          <a:ea typeface="+mn-ea"/>
                          <a:cs typeface="+mn-cs"/>
                        </a:rPr>
                        <a:t>80%-&gt;90% -&gt; 90%</a:t>
                      </a: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2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hlinkClick r:id="rId6"/>
                        </a:rPr>
                        <a:t>SP-181072</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Arial" panose="020B0604020202020204" pitchFamily="34" charset="0"/>
                          <a:ea typeface="+mn-ea"/>
                          <a:cs typeface="Arial" panose="020B0604020202020204" pitchFamily="34" charset="0"/>
                        </a:rPr>
                        <a:t>SA#88 (06/2020)</a:t>
                      </a:r>
                      <a:endParaRPr lang="sv-SE" altLang="zh-CN" sz="12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19904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5G_SLICE_ePA/QOED/TM_SBMA/OAM_RTT/5GMSD (1/3)</a:t>
            </a:r>
            <a:endParaRPr lang="sv-SE" sz="2800" kern="0" dirty="0"/>
          </a:p>
        </p:txBody>
      </p:sp>
    </p:spTree>
    <p:extLst>
      <p:ext uri="{BB962C8B-B14F-4D97-AF65-F5344CB8AC3E}">
        <p14:creationId xmlns:p14="http://schemas.microsoft.com/office/powerpoint/2010/main" val="3838751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567" y="1519683"/>
            <a:ext cx="4793729" cy="4401205"/>
          </a:xfrm>
          <a:prstGeom prst="rect">
            <a:avLst/>
          </a:prstGeom>
          <a:noFill/>
          <a:ln>
            <a:noFill/>
          </a:ln>
        </p:spPr>
        <p:txBody>
          <a:bodyPr wrap="square">
            <a:spAutoFit/>
          </a:bodyPr>
          <a:lstStyle/>
          <a:p>
            <a:pPr marL="457200" lvl="2" indent="0">
              <a:spcAft>
                <a:spcPts val="300"/>
              </a:spcAft>
            </a:pPr>
            <a:r>
              <a:rPr lang="en-US" altLang="zh-CN" sz="1200" b="1" dirty="0">
                <a:latin typeface="+mj-lt"/>
              </a:rPr>
              <a:t>NR measurements:</a:t>
            </a:r>
          </a:p>
          <a:p>
            <a:pPr marL="628650" lvl="2" indent="-171450">
              <a:spcAft>
                <a:spcPts val="300"/>
              </a:spcAft>
              <a:buFont typeface="Wingdings" panose="05000000000000000000" pitchFamily="2" charset="2"/>
              <a:buChar char="Ø"/>
            </a:pPr>
            <a:r>
              <a:rPr lang="en-US" altLang="zh-CN" sz="1200" dirty="0">
                <a:latin typeface="+mj-lt"/>
              </a:rPr>
              <a:t>Add UE power headroom Measurement</a:t>
            </a:r>
          </a:p>
          <a:p>
            <a:pPr marL="628650" lvl="2" indent="-171450">
              <a:spcAft>
                <a:spcPts val="300"/>
              </a:spcAft>
              <a:buFont typeface="Wingdings" panose="05000000000000000000" pitchFamily="2" charset="2"/>
              <a:buChar char="Ø"/>
            </a:pPr>
            <a:r>
              <a:rPr lang="en-US" altLang="zh-CN" sz="1200" dirty="0">
                <a:latin typeface="+mj-lt"/>
              </a:rPr>
              <a:t>Add Power utilization measurements</a:t>
            </a:r>
          </a:p>
          <a:p>
            <a:pPr marL="628650" lvl="2" indent="-171450">
              <a:spcAft>
                <a:spcPts val="300"/>
              </a:spcAft>
              <a:buFont typeface="Wingdings" panose="05000000000000000000" pitchFamily="2" charset="2"/>
              <a:buChar char="Ø"/>
            </a:pPr>
            <a:r>
              <a:rPr lang="en-US" altLang="zh-CN" sz="1200" dirty="0">
                <a:latin typeface="+mj-lt"/>
              </a:rPr>
              <a:t>Modify UL Cell PDCP SDU Data Volume on </a:t>
            </a:r>
            <a:r>
              <a:rPr lang="en-US" altLang="zh-CN" sz="1200" dirty="0" err="1">
                <a:latin typeface="+mj-lt"/>
              </a:rPr>
              <a:t>Xn</a:t>
            </a:r>
            <a:r>
              <a:rPr lang="en-US" altLang="zh-CN" sz="1200" dirty="0">
                <a:latin typeface="+mj-lt"/>
              </a:rPr>
              <a:t> Interface</a:t>
            </a:r>
          </a:p>
          <a:p>
            <a:pPr marL="628650" lvl="2" indent="-171450">
              <a:spcAft>
                <a:spcPts val="300"/>
              </a:spcAft>
              <a:buFont typeface="Wingdings" panose="05000000000000000000" pitchFamily="2" charset="2"/>
              <a:buChar char="Ø"/>
            </a:pPr>
            <a:r>
              <a:rPr lang="en-US" altLang="zh-CN" sz="1200" dirty="0">
                <a:latin typeface="+mj-lt"/>
              </a:rPr>
              <a:t>Add Number of UE and MAC data volume related SSB beam index Measurements</a:t>
            </a:r>
            <a:endParaRPr lang="zh-CN" altLang="zh-CN" sz="1200" dirty="0">
              <a:latin typeface="+mj-lt"/>
            </a:endParaRPr>
          </a:p>
          <a:p>
            <a:pPr marL="628650" lvl="2" indent="-171450">
              <a:spcAft>
                <a:spcPts val="300"/>
              </a:spcAft>
              <a:buFont typeface="Wingdings" panose="05000000000000000000" pitchFamily="2" charset="2"/>
              <a:buChar char="Ø"/>
            </a:pPr>
            <a:r>
              <a:rPr lang="en-US" altLang="zh-CN" sz="1200" dirty="0">
                <a:latin typeface="+mj-lt"/>
              </a:rPr>
              <a:t>update the descriptions of PRB related measurements</a:t>
            </a:r>
          </a:p>
          <a:p>
            <a:pPr marL="628650" lvl="2" indent="-171450">
              <a:spcAft>
                <a:spcPts val="300"/>
              </a:spcAft>
              <a:buFont typeface="Wingdings" panose="05000000000000000000" pitchFamily="2" charset="2"/>
              <a:buChar char="Ø"/>
            </a:pPr>
            <a:r>
              <a:rPr lang="en-US" altLang="zh-CN" sz="1200" dirty="0">
                <a:latin typeface="+mj-lt"/>
              </a:rPr>
              <a:t>Add measurements on DL packet delay between NG-RAN and UE</a:t>
            </a:r>
          </a:p>
          <a:p>
            <a:pPr marL="628650" lvl="2" indent="-171450">
              <a:spcAft>
                <a:spcPts val="300"/>
              </a:spcAft>
              <a:buFont typeface="Wingdings" panose="05000000000000000000" pitchFamily="2" charset="2"/>
              <a:buChar char="Ø"/>
            </a:pPr>
            <a:r>
              <a:rPr lang="en-US" altLang="zh-CN" sz="1200" dirty="0">
                <a:latin typeface="+mj-lt"/>
              </a:rPr>
              <a:t>Add measurements on UL packet delay between NG-RAN and UE</a:t>
            </a:r>
          </a:p>
          <a:p>
            <a:pPr marL="457200" lvl="2" indent="0">
              <a:spcAft>
                <a:spcPts val="300"/>
              </a:spcAft>
            </a:pPr>
            <a:endParaRPr lang="en-US" altLang="zh-CN" sz="1200" b="1" dirty="0">
              <a:latin typeface="+mj-lt"/>
            </a:endParaRPr>
          </a:p>
          <a:p>
            <a:pPr marL="457200" lvl="2" indent="0">
              <a:spcAft>
                <a:spcPts val="300"/>
              </a:spcAft>
            </a:pPr>
            <a:r>
              <a:rPr lang="en-US" altLang="zh-CN" sz="1200" b="1" dirty="0">
                <a:latin typeface="+mj-lt"/>
              </a:rPr>
              <a:t>5GC measurements</a:t>
            </a:r>
            <a:r>
              <a:rPr lang="zh-CN" altLang="en-US" sz="1200" b="1" dirty="0">
                <a:latin typeface="+mj-lt"/>
              </a:rPr>
              <a:t>：</a:t>
            </a:r>
            <a:endParaRPr lang="en-US" altLang="zh-CN" sz="1200" b="1" dirty="0">
              <a:latin typeface="+mj-lt"/>
            </a:endParaRPr>
          </a:p>
          <a:p>
            <a:pPr marL="628650" lvl="2" indent="-171450">
              <a:spcAft>
                <a:spcPts val="300"/>
              </a:spcAft>
              <a:buFont typeface="Wingdings" panose="05000000000000000000" pitchFamily="2" charset="2"/>
              <a:buChar char="Ø"/>
            </a:pPr>
            <a:r>
              <a:rPr lang="en-US" altLang="zh-CN" sz="1200" dirty="0">
                <a:latin typeface="+mj-lt"/>
              </a:rPr>
              <a:t>Addition of authentication measurements for AMF</a:t>
            </a:r>
          </a:p>
          <a:p>
            <a:pPr marL="628650" lvl="2" indent="-171450">
              <a:spcAft>
                <a:spcPts val="300"/>
              </a:spcAft>
              <a:buFont typeface="Wingdings" panose="05000000000000000000" pitchFamily="2" charset="2"/>
              <a:buChar char="Ø"/>
            </a:pPr>
            <a:r>
              <a:rPr lang="en-US" altLang="zh-CN" sz="1200" dirty="0">
                <a:latin typeface="+mj-lt"/>
              </a:rPr>
              <a:t>Addition of </a:t>
            </a:r>
            <a:r>
              <a:rPr lang="en-US" altLang="zh-CN" sz="1200" dirty="0" err="1">
                <a:latin typeface="+mj-lt"/>
              </a:rPr>
              <a:t>QoS</a:t>
            </a:r>
            <a:r>
              <a:rPr lang="en-US" altLang="zh-CN" sz="1200" dirty="0">
                <a:latin typeface="+mj-lt"/>
              </a:rPr>
              <a:t> flow measurements for UPF</a:t>
            </a:r>
          </a:p>
          <a:p>
            <a:pPr marL="628650" lvl="2" indent="-171450">
              <a:spcAft>
                <a:spcPts val="300"/>
              </a:spcAft>
              <a:buFont typeface="Wingdings" panose="05000000000000000000" pitchFamily="2" charset="2"/>
              <a:buChar char="Ø"/>
            </a:pPr>
            <a:r>
              <a:rPr lang="en-US" altLang="zh-CN" sz="1200" dirty="0">
                <a:latin typeface="+mj-lt"/>
              </a:rPr>
              <a:t>Addition of AM policy association update measurements for PCF</a:t>
            </a:r>
          </a:p>
          <a:p>
            <a:pPr marL="628650" lvl="2" indent="-171450">
              <a:spcAft>
                <a:spcPts val="300"/>
              </a:spcAft>
              <a:buFont typeface="Wingdings" panose="05000000000000000000" pitchFamily="2" charset="2"/>
              <a:buChar char="Ø"/>
            </a:pPr>
            <a:r>
              <a:rPr lang="en-US" altLang="zh-CN" sz="1200" dirty="0">
                <a:latin typeface="+mj-lt"/>
              </a:rPr>
              <a:t>Add measurements on N9 interface for UPF</a:t>
            </a:r>
          </a:p>
          <a:p>
            <a:pPr marL="628650" lvl="2" indent="-171450">
              <a:spcAft>
                <a:spcPts val="300"/>
              </a:spcAft>
              <a:buFont typeface="Wingdings" panose="05000000000000000000" pitchFamily="2" charset="2"/>
              <a:buChar char="Ø"/>
            </a:pPr>
            <a:r>
              <a:rPr lang="en-US" altLang="zh-CN" sz="1200" dirty="0">
                <a:latin typeface="+mj-lt"/>
              </a:rPr>
              <a:t>Add Paging Measurement</a:t>
            </a:r>
          </a:p>
          <a:p>
            <a:pPr marL="628650" lvl="2" indent="-171450">
              <a:spcAft>
                <a:spcPts val="300"/>
              </a:spcAft>
              <a:buFont typeface="Wingdings" panose="05000000000000000000" pitchFamily="2" charset="2"/>
              <a:buChar char="Ø"/>
            </a:pPr>
            <a:endParaRPr lang="en-US" altLang="zh-CN" sz="1200" dirty="0">
              <a:latin typeface="+mj-lt"/>
            </a:endParaRPr>
          </a:p>
          <a:p>
            <a:pPr marL="628650" lvl="2" indent="-171450">
              <a:spcAft>
                <a:spcPts val="300"/>
              </a:spcAft>
              <a:buFont typeface="Wingdings" panose="05000000000000000000" pitchFamily="2" charset="2"/>
              <a:buChar char="Ø"/>
            </a:pPr>
            <a:endParaRPr lang="zh-CN" altLang="zh-CN" sz="1200" dirty="0">
              <a:latin typeface="+mj-lt"/>
            </a:endParaRPr>
          </a:p>
        </p:txBody>
      </p:sp>
      <p:sp>
        <p:nvSpPr>
          <p:cNvPr id="7" name="文本框 6"/>
          <p:cNvSpPr txBox="1"/>
          <p:nvPr/>
        </p:nvSpPr>
        <p:spPr>
          <a:xfrm>
            <a:off x="205572" y="720524"/>
            <a:ext cx="9776628"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sp>
        <p:nvSpPr>
          <p:cNvPr id="9" name="Title 1"/>
          <p:cNvSpPr txBox="1">
            <a:spLocks/>
          </p:cNvSpPr>
          <p:nvPr/>
        </p:nvSpPr>
        <p:spPr>
          <a:xfrm>
            <a:off x="205572" y="9222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5G_SLICE_ePA/QOED/TM_SBMA/OAM_RTT/5GMSD (2/3)</a:t>
            </a:r>
            <a:endParaRPr lang="sv-SE" sz="2800" kern="0" dirty="0"/>
          </a:p>
        </p:txBody>
      </p:sp>
      <p:sp>
        <p:nvSpPr>
          <p:cNvPr id="2" name="矩形 1"/>
          <p:cNvSpPr/>
          <p:nvPr/>
        </p:nvSpPr>
        <p:spPr>
          <a:xfrm>
            <a:off x="5830956" y="1519683"/>
            <a:ext cx="6096000" cy="2954655"/>
          </a:xfrm>
          <a:prstGeom prst="rect">
            <a:avLst/>
          </a:prstGeom>
        </p:spPr>
        <p:txBody>
          <a:bodyPr>
            <a:spAutoFit/>
          </a:bodyPr>
          <a:lstStyle/>
          <a:p>
            <a:pPr marL="457200" lvl="2" indent="0">
              <a:spcAft>
                <a:spcPts val="300"/>
              </a:spcAft>
            </a:pPr>
            <a:r>
              <a:rPr lang="en-US" altLang="zh-CN" sz="1200" b="1" dirty="0">
                <a:latin typeface="+mj-lt"/>
              </a:rPr>
              <a:t>Slicing related measurements</a:t>
            </a:r>
            <a:r>
              <a:rPr lang="zh-CN" altLang="en-US" sz="1200" dirty="0">
                <a:latin typeface="+mj-lt"/>
              </a:rPr>
              <a:t>：</a:t>
            </a:r>
            <a:endParaRPr lang="en-US" altLang="zh-CN" sz="1200" dirty="0">
              <a:latin typeface="+mj-lt"/>
            </a:endParaRPr>
          </a:p>
          <a:p>
            <a:pPr marL="628650" lvl="2" indent="-171450">
              <a:spcAft>
                <a:spcPts val="300"/>
              </a:spcAft>
              <a:buFont typeface="Wingdings" panose="05000000000000000000" pitchFamily="2" charset="2"/>
              <a:buChar char="Ø"/>
            </a:pPr>
            <a:r>
              <a:rPr lang="en-US" altLang="zh-CN" sz="1200" dirty="0">
                <a:latin typeface="+mj-lt"/>
              </a:rPr>
              <a:t>Cleanup network slice instance</a:t>
            </a:r>
          </a:p>
          <a:p>
            <a:pPr marL="457200" lvl="2" indent="0">
              <a:spcAft>
                <a:spcPts val="300"/>
              </a:spcAft>
            </a:pPr>
            <a:endParaRPr lang="en-US" altLang="zh-CN" sz="1200" b="1" dirty="0">
              <a:latin typeface="+mj-lt"/>
            </a:endParaRPr>
          </a:p>
          <a:p>
            <a:pPr marL="457200" lvl="2" indent="0">
              <a:spcAft>
                <a:spcPts val="300"/>
              </a:spcAft>
            </a:pPr>
            <a:r>
              <a:rPr lang="en-US" altLang="zh-CN" sz="1200" b="1" dirty="0">
                <a:latin typeface="+mj-lt"/>
              </a:rPr>
              <a:t>KPI</a:t>
            </a:r>
            <a:r>
              <a:rPr lang="zh-CN" altLang="en-US" sz="1200" b="1" dirty="0">
                <a:latin typeface="+mj-lt"/>
              </a:rPr>
              <a:t>：</a:t>
            </a:r>
            <a:endParaRPr lang="en-US" altLang="zh-CN" sz="1200" b="1" dirty="0">
              <a:latin typeface="+mj-lt"/>
            </a:endParaRPr>
          </a:p>
          <a:p>
            <a:pPr marL="628650" lvl="2" indent="-171450">
              <a:spcAft>
                <a:spcPts val="300"/>
              </a:spcAft>
              <a:buFont typeface="Wingdings" panose="05000000000000000000" pitchFamily="2" charset="2"/>
              <a:buChar char="Ø"/>
            </a:pPr>
            <a:r>
              <a:rPr lang="en-US" altLang="zh-CN" sz="1200" dirty="0">
                <a:latin typeface="+mj-lt"/>
              </a:rPr>
              <a:t>Add KPIs on integrated uplink delay in NG-RAN</a:t>
            </a:r>
          </a:p>
          <a:p>
            <a:pPr marL="628650" lvl="2" indent="-171450">
              <a:spcAft>
                <a:spcPts val="300"/>
              </a:spcAft>
              <a:buFont typeface="Wingdings" panose="05000000000000000000" pitchFamily="2" charset="2"/>
              <a:buChar char="Ø"/>
            </a:pPr>
            <a:r>
              <a:rPr lang="en-US" altLang="zh-CN" sz="1200" dirty="0">
                <a:latin typeface="+mj-lt"/>
              </a:rPr>
              <a:t>Add KPIs on integrated downlink delay in NG-RAN</a:t>
            </a:r>
          </a:p>
          <a:p>
            <a:pPr marL="628650" lvl="2" indent="-171450">
              <a:spcAft>
                <a:spcPts val="300"/>
              </a:spcAft>
              <a:buFont typeface="Wingdings" panose="05000000000000000000" pitchFamily="2" charset="2"/>
              <a:buChar char="Ø"/>
            </a:pPr>
            <a:r>
              <a:rPr lang="en-US" altLang="zh-CN" sz="1200" dirty="0">
                <a:latin typeface="+mj-lt"/>
              </a:rPr>
              <a:t>Add KPIs on e2e UL delay for network slice</a:t>
            </a:r>
          </a:p>
          <a:p>
            <a:pPr marL="628650" lvl="2" indent="-171450">
              <a:spcAft>
                <a:spcPts val="300"/>
              </a:spcAft>
              <a:buFont typeface="Wingdings" panose="05000000000000000000" pitchFamily="2" charset="2"/>
              <a:buChar char="Ø"/>
            </a:pPr>
            <a:r>
              <a:rPr lang="en-US" altLang="zh-CN" sz="1200" dirty="0">
                <a:latin typeface="+mj-lt"/>
              </a:rPr>
              <a:t>Add KPIs on e2e DL delay for network slice</a:t>
            </a:r>
          </a:p>
          <a:p>
            <a:pPr marL="628650" lvl="2" indent="-171450">
              <a:spcAft>
                <a:spcPts val="300"/>
              </a:spcAft>
              <a:buFont typeface="Wingdings" panose="05000000000000000000" pitchFamily="2" charset="2"/>
              <a:buChar char="Ø"/>
            </a:pPr>
            <a:r>
              <a:rPr lang="en-US" altLang="zh-CN" sz="1200" dirty="0">
                <a:latin typeface="+mj-lt"/>
              </a:rPr>
              <a:t>Add KPIs for UL packet delay in NG-RAN</a:t>
            </a:r>
          </a:p>
          <a:p>
            <a:pPr marL="628650" lvl="2" indent="-171450">
              <a:spcAft>
                <a:spcPts val="300"/>
              </a:spcAft>
              <a:buFont typeface="Wingdings" panose="05000000000000000000" pitchFamily="2" charset="2"/>
              <a:buChar char="Ø"/>
            </a:pPr>
            <a:r>
              <a:rPr lang="en-US" altLang="zh-CN" sz="1200" dirty="0">
                <a:latin typeface="+mj-lt"/>
              </a:rPr>
              <a:t>Correction of Integrated downlink delay in RAN KPI</a:t>
            </a:r>
          </a:p>
          <a:p>
            <a:pPr marL="628650" lvl="2" indent="-171450">
              <a:spcAft>
                <a:spcPts val="300"/>
              </a:spcAft>
              <a:buFont typeface="Wingdings" panose="05000000000000000000" pitchFamily="2" charset="2"/>
              <a:buChar char="Ø"/>
            </a:pPr>
            <a:endParaRPr lang="en-US" altLang="zh-CN" sz="1200" dirty="0">
              <a:latin typeface="+mj-lt"/>
            </a:endParaRPr>
          </a:p>
          <a:p>
            <a:pPr marL="628650" lvl="2" indent="-171450">
              <a:spcAft>
                <a:spcPts val="300"/>
              </a:spcAft>
              <a:buFont typeface="Wingdings" panose="05000000000000000000" pitchFamily="2" charset="2"/>
              <a:buChar char="Ø"/>
            </a:pPr>
            <a:endParaRPr lang="en-US" altLang="zh-CN" sz="1200" dirty="0">
              <a:latin typeface="+mj-lt"/>
            </a:endParaRPr>
          </a:p>
          <a:p>
            <a:pPr marL="628650" lvl="2" indent="-171450">
              <a:spcAft>
                <a:spcPts val="300"/>
              </a:spcAft>
              <a:buFont typeface="Wingdings" panose="05000000000000000000" pitchFamily="2" charset="2"/>
              <a:buChar char="Ø"/>
            </a:pPr>
            <a:endParaRPr lang="zh-CN" altLang="zh-CN" sz="1200" dirty="0">
              <a:latin typeface="+mj-lt"/>
            </a:endParaRPr>
          </a:p>
        </p:txBody>
      </p:sp>
      <p:sp>
        <p:nvSpPr>
          <p:cNvPr id="4" name="矩形 3"/>
          <p:cNvSpPr/>
          <p:nvPr/>
        </p:nvSpPr>
        <p:spPr>
          <a:xfrm>
            <a:off x="393474" y="1127798"/>
            <a:ext cx="5271187" cy="276999"/>
          </a:xfrm>
          <a:prstGeom prst="rect">
            <a:avLst/>
          </a:prstGeom>
        </p:spPr>
        <p:txBody>
          <a:bodyPr wrap="none">
            <a:spAutoFit/>
          </a:bodyPr>
          <a:lstStyle/>
          <a:p>
            <a:pPr lvl="0"/>
            <a:r>
              <a:rPr lang="en-GB" altLang="zh-CN" sz="1200" b="1" dirty="0">
                <a:solidFill>
                  <a:prstClr val="black"/>
                </a:solidFill>
                <a:latin typeface="Calibri"/>
                <a:cs typeface="Arial" charset="0"/>
              </a:rPr>
              <a:t>5G_SLICE_ePA: </a:t>
            </a:r>
            <a:r>
              <a:rPr lang="en-GB" altLang="zh-CN" sz="1200" dirty="0">
                <a:solidFill>
                  <a:prstClr val="black"/>
                </a:solidFill>
                <a:latin typeface="Calibri"/>
              </a:rPr>
              <a:t>The group discussed and agreed on the following measurements :</a:t>
            </a:r>
          </a:p>
        </p:txBody>
      </p:sp>
    </p:spTree>
    <p:extLst>
      <p:ext uri="{BB962C8B-B14F-4D97-AF65-F5344CB8AC3E}">
        <p14:creationId xmlns:p14="http://schemas.microsoft.com/office/powerpoint/2010/main" val="7299678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9438" y="1500825"/>
            <a:ext cx="11513880" cy="3785652"/>
          </a:xfrm>
          <a:prstGeom prst="rect">
            <a:avLst/>
          </a:prstGeom>
          <a:noFill/>
          <a:ln>
            <a:noFill/>
          </a:ln>
        </p:spPr>
        <p:txBody>
          <a:bodyPr wrap="square">
            <a:spAutoFit/>
          </a:bodyPr>
          <a:lstStyle/>
          <a:p>
            <a:r>
              <a:rPr lang="en-US" altLang="zh-CN" sz="1600" b="1" dirty="0">
                <a:latin typeface="+mj-lt"/>
              </a:rPr>
              <a:t>QOED: </a:t>
            </a:r>
            <a:r>
              <a:rPr lang="en-US" altLang="zh-CN" sz="1600" dirty="0">
                <a:latin typeface="+mj-lt"/>
              </a:rPr>
              <a:t>The group discussed and agreed on the following topics:</a:t>
            </a:r>
          </a:p>
          <a:p>
            <a:pPr marL="893763" lvl="1" indent="-285750">
              <a:buFont typeface="Wingdings" panose="05000000000000000000" pitchFamily="2" charset="2"/>
              <a:buChar char="Ø"/>
            </a:pPr>
            <a:r>
              <a:rPr lang="en-US" altLang="zh-CN" sz="1600" dirty="0">
                <a:latin typeface="+mj-lt"/>
              </a:rPr>
              <a:t>Addition of QMC operations and notifications</a:t>
            </a:r>
          </a:p>
          <a:p>
            <a:pPr marL="893763" lvl="1" indent="-285750">
              <a:buFont typeface="Wingdings" panose="05000000000000000000" pitchFamily="2" charset="2"/>
              <a:buChar char="Ø"/>
            </a:pPr>
            <a:r>
              <a:rPr lang="en-US" altLang="zh-CN" sz="1600" dirty="0">
                <a:latin typeface="+mj-lt"/>
              </a:rPr>
              <a:t>Alignment of QMC terminology</a:t>
            </a:r>
          </a:p>
          <a:p>
            <a:pPr lvl="1" indent="0"/>
            <a:r>
              <a:rPr lang="en-US" altLang="zh-CN" sz="1600" b="1" dirty="0">
                <a:solidFill>
                  <a:srgbClr val="0000FF"/>
                </a:solidFill>
              </a:rPr>
              <a:t>The group decided to </a:t>
            </a:r>
            <a:r>
              <a:rPr lang="en-US" altLang="zh-CN" sz="1600" b="1" dirty="0">
                <a:solidFill>
                  <a:srgbClr val="0000FF"/>
                </a:solidFill>
                <a:highlight>
                  <a:srgbClr val="FFFF00"/>
                </a:highlight>
              </a:rPr>
              <a:t>ask for exception </a:t>
            </a:r>
            <a:r>
              <a:rPr lang="en-US" altLang="zh-CN" sz="1600" b="1" dirty="0">
                <a:solidFill>
                  <a:srgbClr val="0000FF"/>
                </a:solidFill>
              </a:rPr>
              <a:t>to complete the stage3 work.</a:t>
            </a:r>
          </a:p>
          <a:p>
            <a:pPr lvl="1" indent="0"/>
            <a:endParaRPr lang="en-US" altLang="zh-CN" sz="1600" dirty="0">
              <a:latin typeface="+mj-lt"/>
            </a:endParaRPr>
          </a:p>
          <a:p>
            <a:r>
              <a:rPr lang="zh-CN" altLang="zh-CN" sz="1600" b="1" dirty="0">
                <a:latin typeface="+mj-lt"/>
              </a:rPr>
              <a:t>OAM_RTT</a:t>
            </a:r>
            <a:r>
              <a:rPr lang="en-US" altLang="zh-CN" sz="1600" b="1" dirty="0">
                <a:latin typeface="+mj-lt"/>
              </a:rPr>
              <a:t>: </a:t>
            </a:r>
            <a:r>
              <a:rPr lang="en-US" altLang="zh-CN" sz="1600" dirty="0">
                <a:latin typeface="+mj-lt"/>
              </a:rPr>
              <a:t>The group discussed and agreed on the following topics</a:t>
            </a:r>
          </a:p>
          <a:p>
            <a:pPr marL="893763" lvl="1" indent="-285750">
              <a:buFont typeface="Wingdings" panose="05000000000000000000" pitchFamily="2" charset="2"/>
              <a:buChar char="Ø"/>
            </a:pPr>
            <a:r>
              <a:rPr lang="en-US" altLang="zh-CN" sz="1600" dirty="0">
                <a:latin typeface="+mj-lt"/>
              </a:rPr>
              <a:t>Add streaming data reporting service</a:t>
            </a:r>
          </a:p>
          <a:p>
            <a:pPr marL="893763" lvl="1" indent="-285750">
              <a:buFont typeface="Wingdings" panose="05000000000000000000" pitchFamily="2" charset="2"/>
              <a:buChar char="Ø"/>
            </a:pPr>
            <a:r>
              <a:rPr lang="en-US" altLang="zh-CN" sz="1600" dirty="0">
                <a:latin typeface="+mj-lt"/>
              </a:rPr>
              <a:t>Update Trace Record Schema</a:t>
            </a:r>
            <a:endParaRPr lang="en-GB" altLang="zh-CN" sz="1600" dirty="0">
              <a:latin typeface="+mj-lt"/>
            </a:endParaRPr>
          </a:p>
          <a:p>
            <a:endParaRPr lang="en-GB" altLang="zh-CN" sz="1600" b="1" dirty="0">
              <a:latin typeface="+mj-lt"/>
            </a:endParaRPr>
          </a:p>
          <a:p>
            <a:r>
              <a:rPr lang="en-GB" altLang="zh-CN" sz="1600" b="1" dirty="0">
                <a:latin typeface="+mj-lt"/>
              </a:rPr>
              <a:t>5GMSD: </a:t>
            </a:r>
            <a:r>
              <a:rPr lang="en-US" altLang="zh-CN" sz="1600" dirty="0">
                <a:latin typeface="+mj-lt"/>
              </a:rPr>
              <a:t>The group discussed and the following topics needs more discussion.</a:t>
            </a:r>
            <a:endParaRPr lang="en-GB" altLang="zh-CN" sz="1600" dirty="0">
              <a:latin typeface="+mj-lt"/>
            </a:endParaRPr>
          </a:p>
          <a:p>
            <a:pPr marL="893763" lvl="1" indent="-285750">
              <a:buFont typeface="Wingdings" panose="05000000000000000000" pitchFamily="2" charset="2"/>
              <a:buChar char="Ø"/>
            </a:pPr>
            <a:r>
              <a:rPr lang="en-US" altLang="zh-CN" sz="1600" dirty="0">
                <a:latin typeface="+mj-lt"/>
              </a:rPr>
              <a:t>Clarify the </a:t>
            </a:r>
            <a:r>
              <a:rPr lang="en-US" altLang="zh-CN" sz="1600" dirty="0" err="1">
                <a:latin typeface="+mj-lt"/>
              </a:rPr>
              <a:t>MnS</a:t>
            </a:r>
            <a:r>
              <a:rPr lang="en-US" altLang="zh-CN" sz="1600" dirty="0">
                <a:latin typeface="+mj-lt"/>
              </a:rPr>
              <a:t> producer profile.</a:t>
            </a:r>
          </a:p>
          <a:p>
            <a:pPr marL="893763" lvl="1" indent="-285750">
              <a:buFont typeface="Wingdings" panose="05000000000000000000" pitchFamily="2" charset="2"/>
              <a:buChar char="Ø"/>
            </a:pPr>
            <a:r>
              <a:rPr lang="en-US" altLang="zh-CN" sz="1600" dirty="0">
                <a:latin typeface="+mj-lt"/>
              </a:rPr>
              <a:t>Clarify </a:t>
            </a:r>
            <a:r>
              <a:rPr lang="en-US" altLang="zh-CN" sz="1600" dirty="0" err="1">
                <a:latin typeface="+mj-lt"/>
              </a:rPr>
              <a:t>systemDN</a:t>
            </a:r>
            <a:r>
              <a:rPr lang="en-US" altLang="zh-CN" sz="1600" dirty="0">
                <a:latin typeface="+mj-lt"/>
              </a:rPr>
              <a:t> usage for </a:t>
            </a:r>
            <a:r>
              <a:rPr lang="en-US" altLang="zh-CN" sz="1600" dirty="0" err="1">
                <a:latin typeface="+mj-lt"/>
              </a:rPr>
              <a:t>MnS</a:t>
            </a:r>
            <a:r>
              <a:rPr lang="en-US" altLang="zh-CN" sz="1600" dirty="0">
                <a:latin typeface="+mj-lt"/>
              </a:rPr>
              <a:t> producer profile notification</a:t>
            </a:r>
          </a:p>
          <a:p>
            <a:pPr lvl="1" indent="0"/>
            <a:r>
              <a:rPr lang="en-US" altLang="zh-CN" sz="1600" b="1" dirty="0">
                <a:solidFill>
                  <a:srgbClr val="0000FF"/>
                </a:solidFill>
              </a:rPr>
              <a:t>The group decided to </a:t>
            </a:r>
            <a:r>
              <a:rPr lang="en-US" altLang="zh-CN" sz="1600" b="1" dirty="0">
                <a:solidFill>
                  <a:srgbClr val="0000FF"/>
                </a:solidFill>
                <a:highlight>
                  <a:srgbClr val="FFFF00"/>
                </a:highlight>
              </a:rPr>
              <a:t>ask for exception </a:t>
            </a:r>
            <a:r>
              <a:rPr lang="en-US" altLang="zh-CN" sz="1600" b="1" dirty="0">
                <a:solidFill>
                  <a:srgbClr val="0000FF"/>
                </a:solidFill>
              </a:rPr>
              <a:t>to get consensus on the support to discovery feature.</a:t>
            </a:r>
            <a:endParaRPr lang="en-US" altLang="zh-CN" sz="1600" dirty="0">
              <a:latin typeface="+mj-lt"/>
            </a:endParaRPr>
          </a:p>
          <a:p>
            <a:endParaRPr lang="en-US" altLang="zh-CN" sz="1600" dirty="0">
              <a:latin typeface="+mj-lt"/>
            </a:endParaRPr>
          </a:p>
          <a:p>
            <a:pPr lvl="1" indent="0"/>
            <a:endParaRPr lang="zh-CN" altLang="zh-CN" sz="1600" dirty="0">
              <a:latin typeface="+mj-lt"/>
            </a:endParaRPr>
          </a:p>
        </p:txBody>
      </p:sp>
      <p:sp>
        <p:nvSpPr>
          <p:cNvPr id="7" name="文本框 6"/>
          <p:cNvSpPr txBox="1"/>
          <p:nvPr/>
        </p:nvSpPr>
        <p:spPr>
          <a:xfrm>
            <a:off x="272652" y="1027041"/>
            <a:ext cx="9776628"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sp>
        <p:nvSpPr>
          <p:cNvPr id="9" name="Title 1"/>
          <p:cNvSpPr txBox="1">
            <a:spLocks/>
          </p:cNvSpPr>
          <p:nvPr/>
        </p:nvSpPr>
        <p:spPr>
          <a:xfrm>
            <a:off x="205572" y="92224"/>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5G_SLICE_ePA/QOED/TM_SBMA/OAM_RTT/5GMSD (3/3)</a:t>
            </a:r>
            <a:endParaRPr lang="sv-SE" sz="2800" kern="0" dirty="0"/>
          </a:p>
        </p:txBody>
      </p:sp>
    </p:spTree>
    <p:extLst>
      <p:ext uri="{BB962C8B-B14F-4D97-AF65-F5344CB8AC3E}">
        <p14:creationId xmlns:p14="http://schemas.microsoft.com/office/powerpoint/2010/main" val="962306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FS_ANL/FS_OAM_NPN/</a:t>
            </a:r>
            <a:r>
              <a:rPr lang="en-US" altLang="zh-CN" sz="3200" dirty="0"/>
              <a:t> FS_5GSAT_MO</a:t>
            </a:r>
            <a:endParaRPr lang="sv-SE" sz="3200" kern="0" dirty="0"/>
          </a:p>
        </p:txBody>
      </p:sp>
      <p:graphicFrame>
        <p:nvGraphicFramePr>
          <p:cNvPr id="8" name="Content Placeholder 3"/>
          <p:cNvGraphicFramePr>
            <a:graphicFrameLocks/>
          </p:cNvGraphicFramePr>
          <p:nvPr/>
        </p:nvGraphicFramePr>
        <p:xfrm>
          <a:off x="264727" y="829035"/>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val="23408469"/>
                    </a:ext>
                  </a:extLst>
                </a:gridCol>
                <a:gridCol w="2146370">
                  <a:extLst>
                    <a:ext uri="{9D8B030D-6E8A-4147-A177-3AD203B41FA5}">
                      <a16:colId xmlns:a16="http://schemas.microsoft.com/office/drawing/2014/main" val="1386727148"/>
                    </a:ext>
                  </a:extLst>
                </a:gridCol>
                <a:gridCol w="1444387">
                  <a:extLst>
                    <a:ext uri="{9D8B030D-6E8A-4147-A177-3AD203B41FA5}">
                      <a16:colId xmlns:a16="http://schemas.microsoft.com/office/drawing/2014/main" val="4240727412"/>
                    </a:ext>
                  </a:extLst>
                </a:gridCol>
                <a:gridCol w="1207360">
                  <a:extLst>
                    <a:ext uri="{9D8B030D-6E8A-4147-A177-3AD203B41FA5}">
                      <a16:colId xmlns:a16="http://schemas.microsoft.com/office/drawing/2014/main" val="20003"/>
                    </a:ext>
                  </a:extLst>
                </a:gridCol>
                <a:gridCol w="1133752">
                  <a:extLst>
                    <a:ext uri="{9D8B030D-6E8A-4147-A177-3AD203B41FA5}">
                      <a16:colId xmlns:a16="http://schemas.microsoft.com/office/drawing/2014/main" val="20006"/>
                    </a:ext>
                  </a:extLst>
                </a:gridCol>
                <a:gridCol w="1723833">
                  <a:extLst>
                    <a:ext uri="{9D8B030D-6E8A-4147-A177-3AD203B41FA5}">
                      <a16:colId xmlns:a16="http://schemas.microsoft.com/office/drawing/2014/main" val="1675550634"/>
                    </a:ext>
                  </a:extLst>
                </a:gridCol>
                <a:gridCol w="1066876">
                  <a:extLst>
                    <a:ext uri="{9D8B030D-6E8A-4147-A177-3AD203B41FA5}">
                      <a16:colId xmlns:a16="http://schemas.microsoft.com/office/drawing/2014/main" val="20007"/>
                    </a:ext>
                  </a:extLst>
                </a:gridCol>
                <a:gridCol w="1050620">
                  <a:extLst>
                    <a:ext uri="{9D8B030D-6E8A-4147-A177-3AD203B41FA5}">
                      <a16:colId xmlns:a16="http://schemas.microsoft.com/office/drawing/2014/main" val="20004"/>
                    </a:ext>
                  </a:extLst>
                </a:gridCol>
                <a:gridCol w="1050620">
                  <a:extLst>
                    <a:ext uri="{9D8B030D-6E8A-4147-A177-3AD203B41FA5}">
                      <a16:colId xmlns:a16="http://schemas.microsoft.com/office/drawing/2014/main"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a:t>Rapporteur</a:t>
                      </a:r>
                    </a:p>
                  </a:txBody>
                  <a:tcPr anchor="ctr">
                    <a:solidFill>
                      <a:srgbClr val="92D050"/>
                    </a:solidFill>
                  </a:tcPr>
                </a:tc>
                <a:tc>
                  <a:txBody>
                    <a:bodyPr/>
                    <a:lstStyle/>
                    <a:p>
                      <a:pPr algn="ctr"/>
                      <a:r>
                        <a:rPr lang="sv-SE" sz="1400" dirty="0"/>
                        <a:t>Related</a:t>
                      </a:r>
                      <a:r>
                        <a:rPr lang="sv-SE" sz="1400" baseline="0" dirty="0"/>
                        <a:t> groups</a:t>
                      </a:r>
                      <a:endParaRPr lang="sv-SE" sz="1400" dirty="0"/>
                    </a:p>
                  </a:txBody>
                  <a:tcPr anchor="ctr">
                    <a:solidFill>
                      <a:srgbClr val="92D050"/>
                    </a:solidFill>
                  </a:tcPr>
                </a:tc>
                <a:tc>
                  <a:txBody>
                    <a:bodyPr/>
                    <a:lstStyle/>
                    <a:p>
                      <a:pPr algn="ctr"/>
                      <a:r>
                        <a:rPr lang="sv-SE" sz="1400" dirty="0"/>
                        <a:t>Related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val="2515750895"/>
                  </a:ext>
                </a:extLst>
              </a:tr>
            </a:tbl>
          </a:graphicData>
        </a:graphic>
      </p:graphicFrame>
      <p:sp>
        <p:nvSpPr>
          <p:cNvPr id="9" name="文本框 8"/>
          <p:cNvSpPr txBox="1"/>
          <p:nvPr/>
        </p:nvSpPr>
        <p:spPr>
          <a:xfrm>
            <a:off x="264727" y="3044446"/>
            <a:ext cx="11554138"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graphicFrame>
        <p:nvGraphicFramePr>
          <p:cNvPr id="11" name="Content Placeholder 3"/>
          <p:cNvGraphicFramePr>
            <a:graphicFrameLocks/>
          </p:cNvGraphicFramePr>
          <p:nvPr>
            <p:extLst>
              <p:ext uri="{D42A27DB-BD31-4B8C-83A1-F6EECF244321}">
                <p14:modId xmlns:p14="http://schemas.microsoft.com/office/powerpoint/2010/main" val="2543793792"/>
              </p:ext>
            </p:extLst>
          </p:nvPr>
        </p:nvGraphicFramePr>
        <p:xfrm>
          <a:off x="264727" y="1347195"/>
          <a:ext cx="11573754" cy="167640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val="23408469"/>
                    </a:ext>
                  </a:extLst>
                </a:gridCol>
                <a:gridCol w="2283021">
                  <a:extLst>
                    <a:ext uri="{9D8B030D-6E8A-4147-A177-3AD203B41FA5}">
                      <a16:colId xmlns:a16="http://schemas.microsoft.com/office/drawing/2014/main" val="1386727148"/>
                    </a:ext>
                  </a:extLst>
                </a:gridCol>
                <a:gridCol w="1268749">
                  <a:extLst>
                    <a:ext uri="{9D8B030D-6E8A-4147-A177-3AD203B41FA5}">
                      <a16:colId xmlns:a16="http://schemas.microsoft.com/office/drawing/2014/main" val="4240727412"/>
                    </a:ext>
                  </a:extLst>
                </a:gridCol>
                <a:gridCol w="1268749">
                  <a:extLst>
                    <a:ext uri="{9D8B030D-6E8A-4147-A177-3AD203B41FA5}">
                      <a16:colId xmlns:a16="http://schemas.microsoft.com/office/drawing/2014/main" val="20003"/>
                    </a:ext>
                  </a:extLst>
                </a:gridCol>
                <a:gridCol w="1121443">
                  <a:extLst>
                    <a:ext uri="{9D8B030D-6E8A-4147-A177-3AD203B41FA5}">
                      <a16:colId xmlns:a16="http://schemas.microsoft.com/office/drawing/2014/main" val="20006"/>
                    </a:ext>
                  </a:extLst>
                </a:gridCol>
                <a:gridCol w="1723490">
                  <a:extLst>
                    <a:ext uri="{9D8B030D-6E8A-4147-A177-3AD203B41FA5}">
                      <a16:colId xmlns:a16="http://schemas.microsoft.com/office/drawing/2014/main" val="1675550634"/>
                    </a:ext>
                  </a:extLst>
                </a:gridCol>
                <a:gridCol w="1070919">
                  <a:extLst>
                    <a:ext uri="{9D8B030D-6E8A-4147-A177-3AD203B41FA5}">
                      <a16:colId xmlns:a16="http://schemas.microsoft.com/office/drawing/2014/main" val="20007"/>
                    </a:ext>
                  </a:extLst>
                </a:gridCol>
                <a:gridCol w="1005214">
                  <a:extLst>
                    <a:ext uri="{9D8B030D-6E8A-4147-A177-3AD203B41FA5}">
                      <a16:colId xmlns:a16="http://schemas.microsoft.com/office/drawing/2014/main" val="20004"/>
                    </a:ext>
                  </a:extLst>
                </a:gridCol>
                <a:gridCol w="1039213">
                  <a:extLst>
                    <a:ext uri="{9D8B030D-6E8A-4147-A177-3AD203B41FA5}">
                      <a16:colId xmlns:a16="http://schemas.microsoft.com/office/drawing/2014/main" val="20005"/>
                    </a:ext>
                  </a:extLst>
                </a:gridCol>
              </a:tblGrid>
              <a:tr h="454235">
                <a:tc>
                  <a:txBody>
                    <a:bodyPr/>
                    <a:lstStyle/>
                    <a:p>
                      <a:pPr algn="ctr">
                        <a:spcAft>
                          <a:spcPts val="900"/>
                        </a:spcAft>
                      </a:pPr>
                      <a:r>
                        <a:rPr lang="sv-SE" sz="1100" b="0" kern="1200" dirty="0">
                          <a:solidFill>
                            <a:schemeClr val="dk1"/>
                          </a:solidFill>
                          <a:effectLst/>
                          <a:latin typeface="Arial" panose="020B0604020202020204" pitchFamily="34" charset="0"/>
                          <a:ea typeface="+mn-ea"/>
                          <a:cs typeface="+mn-cs"/>
                        </a:rPr>
                        <a:t>FS_ANL</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levels of autonomous network</a:t>
                      </a:r>
                    </a:p>
                  </a:txBody>
                  <a:tcPr marL="68580" marR="68580" marT="0" marB="0" anchor="ctr">
                    <a:solidFill>
                      <a:srgbClr val="FFFFCC"/>
                    </a:solidFill>
                  </a:tcPr>
                </a:tc>
                <a:tc>
                  <a:txBody>
                    <a:bodyPr/>
                    <a:lstStyle/>
                    <a:p>
                      <a:pPr algn="ctr">
                        <a:spcAft>
                          <a:spcPts val="0"/>
                        </a:spcAft>
                      </a:pPr>
                      <a:r>
                        <a:rPr lang="en-US" altLang="zh-CN" sz="1100" b="0" kern="1200" dirty="0">
                          <a:solidFill>
                            <a:schemeClr val="dk1"/>
                          </a:solidFill>
                          <a:effectLst/>
                          <a:latin typeface="Arial" panose="020B0604020202020204" pitchFamily="34" charset="0"/>
                          <a:ea typeface="+mn-ea"/>
                          <a:cs typeface="+mn-cs"/>
                        </a:rPr>
                        <a:t>50%-&gt;75%-&gt;85%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2"/>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SA#88 (06/2020)</a:t>
                      </a:r>
                      <a:r>
                        <a:rPr lang="en-GB" altLang="zh-CN" sz="1100" b="0" kern="1200" dirty="0">
                          <a:solidFill>
                            <a:schemeClr val="dk1"/>
                          </a:solidFill>
                          <a:effectLst/>
                          <a:latin typeface="Arial" panose="020B0604020202020204" pitchFamily="34" charset="0"/>
                          <a:ea typeface="+mn-ea"/>
                          <a:cs typeface="+mn-cs"/>
                        </a:rPr>
                        <a:t> -&gt;SA#89 (09/2020)</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CMCC,Huawei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0000"/>
                  </a:ext>
                </a:extLst>
              </a:tr>
              <a:tr h="454235">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mn-cs"/>
                        </a:rPr>
                        <a:t>70%-&gt;90%</a:t>
                      </a:r>
                      <a:r>
                        <a:rPr lang="en-US" altLang="zh-CN" sz="1100" kern="1200" dirty="0">
                          <a:solidFill>
                            <a:schemeClr val="dk1"/>
                          </a:solidFill>
                          <a:effectLst/>
                          <a:highlight>
                            <a:srgbClr val="00FF00"/>
                          </a:highlight>
                          <a:latin typeface="Arial" panose="020B0604020202020204" pitchFamily="34" charset="0"/>
                          <a:ea typeface="+mn-ea"/>
                          <a:cs typeface="+mn-cs"/>
                        </a:rPr>
                        <a:t>-&gt;100%</a:t>
                      </a:r>
                      <a:endParaRPr kumimoji="0" lang="en-GB" altLang="zh-CN" sz="11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3"/>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SA#88 (06/2020)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extLst>
                  <a:ext uri="{0D108BD9-81ED-4DB2-BD59-A6C34878D82A}">
                    <a16:rowId xmlns:a16="http://schemas.microsoft.com/office/drawing/2014/main" val="10001"/>
                  </a:ext>
                </a:extLst>
              </a:tr>
              <a:tr h="605647">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altLang="zh-CN" sz="1100" b="0" kern="1200" dirty="0">
                          <a:solidFill>
                            <a:schemeClr val="tx1"/>
                          </a:solidFill>
                          <a:effectLst/>
                          <a:latin typeface="Arial" panose="020B0604020202020204" pitchFamily="34" charset="0"/>
                          <a:ea typeface="+mn-ea"/>
                          <a:cs typeface="Arial" panose="020B0604020202020204" pitchFamily="34" charset="0"/>
                        </a:rPr>
                        <a:t>Study on management and orchestration aspects with integrated satellite components in a 5G network</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60%-&gt;60%-&gt;65%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4"/>
                        </a:rPr>
                        <a:t>SP-190138</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a:t>
                      </a:r>
                      <a:r>
                        <a:rPr lang="en-US" altLang="zh-CN" sz="1100" kern="1200" dirty="0">
                          <a:solidFill>
                            <a:schemeClr val="dk1"/>
                          </a:solidFill>
                          <a:effectLst/>
                          <a:latin typeface="Arial" panose="020B0604020202020204" pitchFamily="34" charset="0"/>
                          <a:ea typeface="+mn-ea"/>
                          <a:cs typeface="+mn-cs"/>
                        </a:rPr>
                        <a:t>#</a:t>
                      </a:r>
                      <a:r>
                        <a:rPr lang="sv-SE" sz="1100" kern="1200" dirty="0">
                          <a:solidFill>
                            <a:schemeClr val="dk1"/>
                          </a:solidFill>
                          <a:effectLst/>
                          <a:latin typeface="Arial" panose="020B0604020202020204" pitchFamily="34" charset="0"/>
                          <a:ea typeface="+mn-ea"/>
                          <a:cs typeface="+mn-cs"/>
                        </a:rPr>
                        <a:t>86(12/2019)</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-&gt;SA#90 (12/2020)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Thales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SA2/RAN3</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Satellite</a:t>
                      </a:r>
                    </a:p>
                  </a:txBody>
                  <a:tcPr marL="68580" marR="68580" marT="0" marB="0" anchor="ctr">
                    <a:solidFill>
                      <a:srgbClr val="FFFFCC"/>
                    </a:solidFill>
                  </a:tcPr>
                </a:tc>
                <a:extLst>
                  <a:ext uri="{0D108BD9-81ED-4DB2-BD59-A6C34878D82A}">
                    <a16:rowId xmlns:a16="http://schemas.microsoft.com/office/drawing/2014/main" val="10002"/>
                  </a:ext>
                </a:extLst>
              </a:tr>
            </a:tbl>
          </a:graphicData>
        </a:graphic>
      </p:graphicFrame>
      <p:sp>
        <p:nvSpPr>
          <p:cNvPr id="12" name="矩形 11"/>
          <p:cNvSpPr/>
          <p:nvPr/>
        </p:nvSpPr>
        <p:spPr>
          <a:xfrm>
            <a:off x="205572" y="3263000"/>
            <a:ext cx="11448459" cy="2862322"/>
          </a:xfrm>
          <a:prstGeom prst="rect">
            <a:avLst/>
          </a:prstGeom>
        </p:spPr>
        <p:txBody>
          <a:bodyPr wrap="square">
            <a:spAutoFit/>
          </a:bodyPr>
          <a:lstStyle/>
          <a:p>
            <a:pPr defTabSz="1219170" eaLnBrk="1" fontAlgn="auto" hangingPunct="1">
              <a:spcBef>
                <a:spcPts val="0"/>
              </a:spcBef>
              <a:spcAft>
                <a:spcPts val="0"/>
              </a:spcAft>
              <a:defRPr/>
            </a:pPr>
            <a:r>
              <a:rPr lang="sv-SE" altLang="zh-CN" sz="1500" b="1" dirty="0">
                <a:solidFill>
                  <a:schemeClr val="dk1"/>
                </a:solidFill>
                <a:latin typeface="+mn-lt"/>
              </a:rPr>
              <a:t>FS_ANL</a:t>
            </a:r>
            <a:r>
              <a:rPr lang="zh-CN" altLang="en-US" sz="1500" b="1" dirty="0">
                <a:solidFill>
                  <a:schemeClr val="dk1"/>
                </a:solidFill>
                <a:latin typeface="+mn-lt"/>
              </a:rPr>
              <a:t>：</a:t>
            </a:r>
            <a:r>
              <a:rPr lang="en-US" altLang="zh-CN" sz="1500" dirty="0">
                <a:solidFill>
                  <a:prstClr val="black"/>
                </a:solidFill>
                <a:latin typeface="Calibri" pitchFamily="34" charset="0"/>
                <a:cs typeface="Arial" charset="0"/>
              </a:rPr>
              <a:t>The following topics are discussed and agreed in the meeting: </a:t>
            </a:r>
            <a:endParaRPr lang="en-US" altLang="zh-CN" sz="1500" b="1" dirty="0">
              <a:solidFill>
                <a:schemeClr val="dk1"/>
              </a:solidFill>
              <a:latin typeface="+mn-lt"/>
            </a:endParaRPr>
          </a:p>
          <a:p>
            <a:pPr marL="285750" lvl="0" indent="-285750">
              <a:buFont typeface="Wingdings" panose="05000000000000000000" pitchFamily="2" charset="2"/>
              <a:buChar char="Ø"/>
            </a:pPr>
            <a:r>
              <a:rPr lang="en-US" altLang="zh-CN" sz="1500" dirty="0">
                <a:solidFill>
                  <a:prstClr val="black"/>
                </a:solidFill>
                <a:latin typeface="Calibri"/>
              </a:rPr>
              <a:t>Update Clause 6.1.2 Framework approach for classification of autonomous</a:t>
            </a:r>
          </a:p>
          <a:p>
            <a:pPr marL="285750" lvl="0" indent="-285750">
              <a:buFont typeface="Wingdings" panose="05000000000000000000" pitchFamily="2" charset="2"/>
              <a:buChar char="Ø"/>
            </a:pPr>
            <a:r>
              <a:rPr lang="en-US" altLang="zh-CN" sz="1500" dirty="0">
                <a:solidFill>
                  <a:prstClr val="black"/>
                </a:solidFill>
                <a:latin typeface="Calibri"/>
              </a:rPr>
              <a:t>Add Clause 6.X Relation with existing standardized features</a:t>
            </a:r>
          </a:p>
          <a:p>
            <a:pPr marL="285750" lvl="0" indent="-285750">
              <a:buFont typeface="Wingdings" panose="05000000000000000000" pitchFamily="2" charset="2"/>
              <a:buChar char="Ø"/>
            </a:pPr>
            <a:r>
              <a:rPr lang="en-US" altLang="zh-CN" sz="1500" dirty="0">
                <a:solidFill>
                  <a:prstClr val="black"/>
                </a:solidFill>
                <a:latin typeface="Calibri"/>
              </a:rPr>
              <a:t>Clean up modification</a:t>
            </a:r>
          </a:p>
          <a:p>
            <a:pPr lvl="0"/>
            <a:r>
              <a:rPr lang="en-US" altLang="zh-CN" sz="1500" b="1" dirty="0">
                <a:solidFill>
                  <a:srgbClr val="0000FF"/>
                </a:solidFill>
                <a:latin typeface="Calibri"/>
              </a:rPr>
              <a:t>The group agreed to send this study to SA for information and decided to continue the study until September 2020 (Rel-17)</a:t>
            </a:r>
            <a:r>
              <a:rPr lang="en-US" altLang="zh-CN" sz="1500" dirty="0">
                <a:solidFill>
                  <a:prstClr val="black"/>
                </a:solidFill>
                <a:latin typeface="Calibri"/>
              </a:rPr>
              <a:t>.</a:t>
            </a:r>
            <a:endParaRPr lang="en-US" altLang="zh-CN" sz="15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500" b="1" dirty="0">
                <a:solidFill>
                  <a:prstClr val="black"/>
                </a:solidFill>
                <a:latin typeface="Calibri" pitchFamily="34" charset="0"/>
                <a:cs typeface="Arial" charset="0"/>
              </a:rPr>
              <a:t>FS_OAM_NPN: </a:t>
            </a:r>
            <a:r>
              <a:rPr lang="en-US" altLang="zh-CN" sz="1500" dirty="0">
                <a:solidFill>
                  <a:prstClr val="black"/>
                </a:solidFill>
                <a:latin typeface="Calibri" pitchFamily="34" charset="0"/>
                <a:cs typeface="Arial" charset="0"/>
              </a:rPr>
              <a:t>The following topics are discussed and agreed in the meeting</a:t>
            </a:r>
          </a:p>
          <a:p>
            <a:pPr marL="285750" indent="-285750" defTabSz="1219170">
              <a:buFont typeface="Wingdings" panose="05000000000000000000" pitchFamily="2" charset="2"/>
              <a:buChar char="Ø"/>
              <a:defRPr/>
            </a:pPr>
            <a:r>
              <a:rPr lang="en-US" altLang="zh-CN" sz="1500" dirty="0">
                <a:solidFill>
                  <a:prstClr val="black"/>
                </a:solidFill>
                <a:latin typeface="Calibri"/>
              </a:rPr>
              <a:t> Rapporteur clean up </a:t>
            </a:r>
          </a:p>
          <a:p>
            <a:pPr marL="285750" indent="-285750" defTabSz="1219170">
              <a:buFont typeface="Wingdings" panose="05000000000000000000" pitchFamily="2" charset="2"/>
              <a:buChar char="Ø"/>
              <a:defRPr/>
            </a:pPr>
            <a:r>
              <a:rPr lang="en-US" altLang="zh-CN" sz="1500" dirty="0">
                <a:solidFill>
                  <a:prstClr val="black"/>
                </a:solidFill>
                <a:latin typeface="Calibri"/>
              </a:rPr>
              <a:t> recommendation for management of PNI-NPN is added</a:t>
            </a:r>
          </a:p>
          <a:p>
            <a:r>
              <a:rPr lang="en-US" altLang="zh-CN" sz="1500" b="1" dirty="0">
                <a:solidFill>
                  <a:prstClr val="black"/>
                </a:solidFill>
                <a:latin typeface="Calibri" pitchFamily="34" charset="0"/>
                <a:cs typeface="Arial" charset="0"/>
              </a:rPr>
              <a:t>FS_5GSAT_MO: </a:t>
            </a:r>
            <a:r>
              <a:rPr lang="en-US" altLang="zh-CN" sz="1500" dirty="0">
                <a:solidFill>
                  <a:prstClr val="black"/>
                </a:solidFill>
                <a:latin typeface="Calibri" pitchFamily="34" charset="0"/>
                <a:cs typeface="Arial" charset="0"/>
              </a:rPr>
              <a:t>The following topics are discussed and agreed in the meeting</a:t>
            </a:r>
            <a:endParaRPr lang="en-US" altLang="zh-CN" sz="1500" b="1" dirty="0">
              <a:solidFill>
                <a:prstClr val="black"/>
              </a:solidFill>
              <a:latin typeface="Calibri" pitchFamily="34" charset="0"/>
              <a:cs typeface="Arial" charset="0"/>
            </a:endParaRPr>
          </a:p>
          <a:p>
            <a:pPr marL="285750" indent="-285750" defTabSz="1219170">
              <a:buFont typeface="Wingdings" panose="05000000000000000000" pitchFamily="2" charset="2"/>
              <a:buChar char="Ø"/>
              <a:defRPr/>
            </a:pPr>
            <a:r>
              <a:rPr lang="en-US" altLang="zh-CN" sz="1500" dirty="0">
                <a:solidFill>
                  <a:prstClr val="black"/>
                </a:solidFill>
                <a:latin typeface="Calibri"/>
              </a:rPr>
              <a:t>use case for management of NGSO transparent satellite components</a:t>
            </a:r>
          </a:p>
          <a:p>
            <a:pPr marL="285750" indent="-285750" defTabSz="1219170">
              <a:buFont typeface="Wingdings" panose="05000000000000000000" pitchFamily="2" charset="2"/>
              <a:buChar char="Ø"/>
              <a:defRPr/>
            </a:pPr>
            <a:r>
              <a:rPr lang="en-US" altLang="zh-CN" sz="1500" dirty="0">
                <a:solidFill>
                  <a:prstClr val="black"/>
                </a:solidFill>
                <a:latin typeface="Calibri"/>
              </a:rPr>
              <a:t>Add potential requirements for management of NGSO transparent satellite components</a:t>
            </a:r>
          </a:p>
          <a:p>
            <a:pPr defTabSz="1219170">
              <a:defRPr/>
            </a:pPr>
            <a:r>
              <a:rPr lang="en-US" altLang="zh-CN" sz="1500" b="1" dirty="0">
                <a:solidFill>
                  <a:srgbClr val="0000FF"/>
                </a:solidFill>
                <a:latin typeface="Calibri"/>
              </a:rPr>
              <a:t>The group agreed to postpone this study to Rel-17.</a:t>
            </a:r>
            <a:endParaRPr lang="en-US" altLang="zh-CN" sz="1500" dirty="0">
              <a:solidFill>
                <a:prstClr val="black"/>
              </a:solidFill>
              <a:latin typeface="Calibri"/>
            </a:endParaRPr>
          </a:p>
        </p:txBody>
      </p:sp>
    </p:spTree>
    <p:extLst>
      <p:ext uri="{BB962C8B-B14F-4D97-AF65-F5344CB8AC3E}">
        <p14:creationId xmlns:p14="http://schemas.microsoft.com/office/powerpoint/2010/main" val="3312262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a:t>FS_eMDAS</a:t>
            </a:r>
            <a:endParaRPr lang="sv-SE" sz="3200" kern="0" dirty="0"/>
          </a:p>
        </p:txBody>
      </p:sp>
      <p:graphicFrame>
        <p:nvGraphicFramePr>
          <p:cNvPr id="8" name="Content Placeholder 3"/>
          <p:cNvGraphicFramePr>
            <a:graphicFrameLocks/>
          </p:cNvGraphicFramePr>
          <p:nvPr/>
        </p:nvGraphicFramePr>
        <p:xfrm>
          <a:off x="264727" y="829035"/>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val="23408469"/>
                    </a:ext>
                  </a:extLst>
                </a:gridCol>
                <a:gridCol w="2146370">
                  <a:extLst>
                    <a:ext uri="{9D8B030D-6E8A-4147-A177-3AD203B41FA5}">
                      <a16:colId xmlns:a16="http://schemas.microsoft.com/office/drawing/2014/main" val="1386727148"/>
                    </a:ext>
                  </a:extLst>
                </a:gridCol>
                <a:gridCol w="1444387">
                  <a:extLst>
                    <a:ext uri="{9D8B030D-6E8A-4147-A177-3AD203B41FA5}">
                      <a16:colId xmlns:a16="http://schemas.microsoft.com/office/drawing/2014/main" val="4240727412"/>
                    </a:ext>
                  </a:extLst>
                </a:gridCol>
                <a:gridCol w="1207360">
                  <a:extLst>
                    <a:ext uri="{9D8B030D-6E8A-4147-A177-3AD203B41FA5}">
                      <a16:colId xmlns:a16="http://schemas.microsoft.com/office/drawing/2014/main" val="20003"/>
                    </a:ext>
                  </a:extLst>
                </a:gridCol>
                <a:gridCol w="1133752">
                  <a:extLst>
                    <a:ext uri="{9D8B030D-6E8A-4147-A177-3AD203B41FA5}">
                      <a16:colId xmlns:a16="http://schemas.microsoft.com/office/drawing/2014/main" val="20006"/>
                    </a:ext>
                  </a:extLst>
                </a:gridCol>
                <a:gridCol w="1723833">
                  <a:extLst>
                    <a:ext uri="{9D8B030D-6E8A-4147-A177-3AD203B41FA5}">
                      <a16:colId xmlns:a16="http://schemas.microsoft.com/office/drawing/2014/main" val="1675550634"/>
                    </a:ext>
                  </a:extLst>
                </a:gridCol>
                <a:gridCol w="1066876">
                  <a:extLst>
                    <a:ext uri="{9D8B030D-6E8A-4147-A177-3AD203B41FA5}">
                      <a16:colId xmlns:a16="http://schemas.microsoft.com/office/drawing/2014/main" val="20007"/>
                    </a:ext>
                  </a:extLst>
                </a:gridCol>
                <a:gridCol w="1050620">
                  <a:extLst>
                    <a:ext uri="{9D8B030D-6E8A-4147-A177-3AD203B41FA5}">
                      <a16:colId xmlns:a16="http://schemas.microsoft.com/office/drawing/2014/main" val="20004"/>
                    </a:ext>
                  </a:extLst>
                </a:gridCol>
                <a:gridCol w="1050620">
                  <a:extLst>
                    <a:ext uri="{9D8B030D-6E8A-4147-A177-3AD203B41FA5}">
                      <a16:colId xmlns:a16="http://schemas.microsoft.com/office/drawing/2014/main"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a:t>Rapporteur</a:t>
                      </a:r>
                    </a:p>
                  </a:txBody>
                  <a:tcPr anchor="ctr">
                    <a:solidFill>
                      <a:srgbClr val="92D050"/>
                    </a:solidFill>
                  </a:tcPr>
                </a:tc>
                <a:tc>
                  <a:txBody>
                    <a:bodyPr/>
                    <a:lstStyle/>
                    <a:p>
                      <a:pPr algn="ctr"/>
                      <a:r>
                        <a:rPr lang="sv-SE" sz="1400" dirty="0"/>
                        <a:t>Related</a:t>
                      </a:r>
                      <a:r>
                        <a:rPr lang="sv-SE" sz="1400" baseline="0" dirty="0"/>
                        <a:t> groups</a:t>
                      </a:r>
                      <a:endParaRPr lang="sv-SE" sz="1400" dirty="0"/>
                    </a:p>
                  </a:txBody>
                  <a:tcPr anchor="ctr">
                    <a:solidFill>
                      <a:srgbClr val="92D050"/>
                    </a:solidFill>
                  </a:tcPr>
                </a:tc>
                <a:tc>
                  <a:txBody>
                    <a:bodyPr/>
                    <a:lstStyle/>
                    <a:p>
                      <a:pPr algn="ctr"/>
                      <a:r>
                        <a:rPr lang="sv-SE" sz="1400" dirty="0"/>
                        <a:t>Related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val="2515750895"/>
                  </a:ext>
                </a:extLst>
              </a:tr>
            </a:tbl>
          </a:graphicData>
        </a:graphic>
      </p:graphicFrame>
      <p:sp>
        <p:nvSpPr>
          <p:cNvPr id="9" name="文本框 8"/>
          <p:cNvSpPr txBox="1"/>
          <p:nvPr/>
        </p:nvSpPr>
        <p:spPr>
          <a:xfrm>
            <a:off x="264727" y="2171627"/>
            <a:ext cx="11554138"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graphicFrame>
        <p:nvGraphicFramePr>
          <p:cNvPr id="11" name="Content Placeholder 3"/>
          <p:cNvGraphicFramePr>
            <a:graphicFrameLocks/>
          </p:cNvGraphicFramePr>
          <p:nvPr/>
        </p:nvGraphicFramePr>
        <p:xfrm>
          <a:off x="264727" y="1347195"/>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val="23408469"/>
                    </a:ext>
                  </a:extLst>
                </a:gridCol>
                <a:gridCol w="2283021">
                  <a:extLst>
                    <a:ext uri="{9D8B030D-6E8A-4147-A177-3AD203B41FA5}">
                      <a16:colId xmlns:a16="http://schemas.microsoft.com/office/drawing/2014/main" val="1386727148"/>
                    </a:ext>
                  </a:extLst>
                </a:gridCol>
                <a:gridCol w="1268749">
                  <a:extLst>
                    <a:ext uri="{9D8B030D-6E8A-4147-A177-3AD203B41FA5}">
                      <a16:colId xmlns:a16="http://schemas.microsoft.com/office/drawing/2014/main" val="4240727412"/>
                    </a:ext>
                  </a:extLst>
                </a:gridCol>
                <a:gridCol w="1268749">
                  <a:extLst>
                    <a:ext uri="{9D8B030D-6E8A-4147-A177-3AD203B41FA5}">
                      <a16:colId xmlns:a16="http://schemas.microsoft.com/office/drawing/2014/main" val="20003"/>
                    </a:ext>
                  </a:extLst>
                </a:gridCol>
                <a:gridCol w="1121443">
                  <a:extLst>
                    <a:ext uri="{9D8B030D-6E8A-4147-A177-3AD203B41FA5}">
                      <a16:colId xmlns:a16="http://schemas.microsoft.com/office/drawing/2014/main" val="20006"/>
                    </a:ext>
                  </a:extLst>
                </a:gridCol>
                <a:gridCol w="1723490">
                  <a:extLst>
                    <a:ext uri="{9D8B030D-6E8A-4147-A177-3AD203B41FA5}">
                      <a16:colId xmlns:a16="http://schemas.microsoft.com/office/drawing/2014/main" val="1675550634"/>
                    </a:ext>
                  </a:extLst>
                </a:gridCol>
                <a:gridCol w="1070919">
                  <a:extLst>
                    <a:ext uri="{9D8B030D-6E8A-4147-A177-3AD203B41FA5}">
                      <a16:colId xmlns:a16="http://schemas.microsoft.com/office/drawing/2014/main" val="20007"/>
                    </a:ext>
                  </a:extLst>
                </a:gridCol>
                <a:gridCol w="1005214">
                  <a:extLst>
                    <a:ext uri="{9D8B030D-6E8A-4147-A177-3AD203B41FA5}">
                      <a16:colId xmlns:a16="http://schemas.microsoft.com/office/drawing/2014/main" val="20004"/>
                    </a:ext>
                  </a:extLst>
                </a:gridCol>
                <a:gridCol w="1039213">
                  <a:extLst>
                    <a:ext uri="{9D8B030D-6E8A-4147-A177-3AD203B41FA5}">
                      <a16:colId xmlns:a16="http://schemas.microsoft.com/office/drawing/2014/main" val="20005"/>
                    </a:ext>
                  </a:extLst>
                </a:gridCol>
              </a:tblGrid>
              <a:tr h="454235">
                <a:tc>
                  <a:txBody>
                    <a:bodyPr/>
                    <a:lstStyle/>
                    <a:p>
                      <a:pPr algn="ctr">
                        <a:spcAft>
                          <a:spcPts val="900"/>
                        </a:spcAft>
                      </a:pPr>
                      <a:r>
                        <a:rPr lang="sv-SE" sz="1100" b="0" kern="1200" dirty="0">
                          <a:solidFill>
                            <a:schemeClr val="dk1"/>
                          </a:solidFill>
                          <a:effectLst/>
                          <a:latin typeface="Arial" panose="020B0604020202020204" pitchFamily="34" charset="0"/>
                          <a:ea typeface="+mn-ea"/>
                          <a:cs typeface="+mn-cs"/>
                        </a:rPr>
                        <a:t>FS_</a:t>
                      </a:r>
                      <a:r>
                        <a:rPr lang="en-US" altLang="zh-CN" sz="1100" b="0" kern="1200" dirty="0">
                          <a:solidFill>
                            <a:schemeClr val="dk1"/>
                          </a:solidFill>
                          <a:effectLst/>
                          <a:latin typeface="Arial" panose="020B0604020202020204" pitchFamily="34" charset="0"/>
                          <a:ea typeface="+mn-ea"/>
                          <a:cs typeface="+mn-cs"/>
                        </a:rPr>
                        <a:t>MDAS</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enhancement of Management Data Analytics Service</a:t>
                      </a:r>
                    </a:p>
                  </a:txBody>
                  <a:tcPr marL="68580" marR="68580" marT="0" marB="0" anchor="ctr">
                    <a:solidFill>
                      <a:srgbClr val="FFFFCC"/>
                    </a:solidFill>
                  </a:tcPr>
                </a:tc>
                <a:tc>
                  <a:txBody>
                    <a:bodyPr/>
                    <a:lstStyle/>
                    <a:p>
                      <a:pPr algn="ctr">
                        <a:spcAft>
                          <a:spcPts val="0"/>
                        </a:spcAft>
                      </a:pPr>
                      <a:r>
                        <a:rPr lang="en-US" altLang="zh-CN" sz="1100" b="0" kern="1200" dirty="0">
                          <a:solidFill>
                            <a:schemeClr val="dk1"/>
                          </a:solidFill>
                          <a:effectLst/>
                          <a:latin typeface="Arial" panose="020B0604020202020204" pitchFamily="34" charset="0"/>
                          <a:ea typeface="+mn-ea"/>
                          <a:cs typeface="+mn-cs"/>
                        </a:rPr>
                        <a:t>30%-&gt;30%-&gt;50%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TR 28.809</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2"/>
                        </a:rPr>
                        <a:t>SP-190930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dk1"/>
                          </a:solidFill>
                          <a:effectLst/>
                          <a:latin typeface="Arial" panose="020B0604020202020204" pitchFamily="34" charset="0"/>
                          <a:ea typeface="+mn-ea"/>
                          <a:cs typeface="+mn-cs"/>
                        </a:rPr>
                        <a:t>SA#89 (09/2020)</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Intel, NEC</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SA2, RAN3</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0000"/>
                  </a:ext>
                </a:extLst>
              </a:tr>
            </a:tbl>
          </a:graphicData>
        </a:graphic>
      </p:graphicFrame>
      <p:sp>
        <p:nvSpPr>
          <p:cNvPr id="12" name="矩形 11"/>
          <p:cNvSpPr/>
          <p:nvPr/>
        </p:nvSpPr>
        <p:spPr>
          <a:xfrm>
            <a:off x="205572" y="2464015"/>
            <a:ext cx="6132753" cy="2631490"/>
          </a:xfrm>
          <a:prstGeom prst="rect">
            <a:avLst/>
          </a:prstGeom>
        </p:spPr>
        <p:txBody>
          <a:bodyPr wrap="square">
            <a:spAutoFit/>
          </a:bodyPr>
          <a:lstStyle/>
          <a:p>
            <a:pPr defTabSz="1219170" eaLnBrk="1" fontAlgn="auto" hangingPunct="1">
              <a:spcBef>
                <a:spcPts val="0"/>
              </a:spcBef>
              <a:spcAft>
                <a:spcPts val="0"/>
              </a:spcAft>
              <a:defRPr/>
            </a:pPr>
            <a:r>
              <a:rPr lang="sv-SE" altLang="zh-CN" sz="1500" b="1" dirty="0">
                <a:solidFill>
                  <a:schemeClr val="dk1"/>
                </a:solidFill>
                <a:latin typeface="+mn-lt"/>
              </a:rPr>
              <a:t>FS_eMDAS</a:t>
            </a:r>
            <a:r>
              <a:rPr lang="zh-CN" altLang="en-US" sz="1500" b="1" dirty="0">
                <a:solidFill>
                  <a:schemeClr val="dk1"/>
                </a:solidFill>
                <a:latin typeface="+mn-lt"/>
              </a:rPr>
              <a:t>：</a:t>
            </a:r>
            <a:r>
              <a:rPr lang="en-US" altLang="zh-CN" sz="1500" dirty="0">
                <a:solidFill>
                  <a:prstClr val="black"/>
                </a:solidFill>
                <a:latin typeface="Calibri" pitchFamily="34" charset="0"/>
                <a:cs typeface="Arial" charset="0"/>
              </a:rPr>
              <a:t>The following topics are discussed and agreed in the meeting: </a:t>
            </a:r>
            <a:endParaRPr lang="en-US" altLang="zh-CN" sz="1500" b="1" dirty="0">
              <a:solidFill>
                <a:schemeClr val="dk1"/>
              </a:solidFill>
              <a:latin typeface="+mn-lt"/>
            </a:endParaRPr>
          </a:p>
          <a:p>
            <a:pPr marL="285750" lvl="0" indent="-285750">
              <a:buFont typeface="Wingdings" panose="05000000000000000000" pitchFamily="2" charset="2"/>
              <a:buChar char="Ø"/>
            </a:pPr>
            <a:r>
              <a:rPr lang="en-US" altLang="zh-CN" sz="1500" dirty="0">
                <a:solidFill>
                  <a:prstClr val="black"/>
                </a:solidFill>
                <a:latin typeface="Calibri"/>
              </a:rPr>
              <a:t>MDA process</a:t>
            </a:r>
          </a:p>
          <a:p>
            <a:pPr marL="285750" lvl="0" indent="-285750">
              <a:buFont typeface="Wingdings" panose="05000000000000000000" pitchFamily="2" charset="2"/>
              <a:buChar char="Ø"/>
            </a:pPr>
            <a:r>
              <a:rPr lang="en-US" altLang="zh-CN" sz="1500" dirty="0">
                <a:solidFill>
                  <a:prstClr val="black"/>
                </a:solidFill>
                <a:latin typeface="Calibri"/>
              </a:rPr>
              <a:t>Add UC on MDA process training</a:t>
            </a:r>
          </a:p>
          <a:p>
            <a:pPr marL="285750" lvl="0" indent="-285750">
              <a:buFont typeface="Wingdings" panose="05000000000000000000" pitchFamily="2" charset="2"/>
              <a:buChar char="Ø"/>
            </a:pPr>
            <a:r>
              <a:rPr lang="en-US" altLang="zh-CN" sz="1500" dirty="0">
                <a:solidFill>
                  <a:prstClr val="black"/>
                </a:solidFill>
                <a:latin typeface="Calibri"/>
              </a:rPr>
              <a:t>Update fault management use case</a:t>
            </a:r>
          </a:p>
          <a:p>
            <a:pPr marL="285750" lvl="0" indent="-285750">
              <a:buFont typeface="Wingdings" panose="05000000000000000000" pitchFamily="2" charset="2"/>
              <a:buChar char="Ø"/>
            </a:pPr>
            <a:r>
              <a:rPr lang="en-US" altLang="zh-CN" sz="1500" dirty="0">
                <a:solidFill>
                  <a:prstClr val="black"/>
                </a:solidFill>
                <a:latin typeface="Calibri"/>
              </a:rPr>
              <a:t>Enhancing the Handover optimization use case and solution</a:t>
            </a:r>
          </a:p>
          <a:p>
            <a:pPr marL="285750" lvl="0" indent="-285750">
              <a:buFont typeface="Wingdings" panose="05000000000000000000" pitchFamily="2" charset="2"/>
              <a:buChar char="Ø"/>
            </a:pPr>
            <a:r>
              <a:rPr lang="en-US" altLang="zh-CN" sz="1500" dirty="0">
                <a:solidFill>
                  <a:prstClr val="black"/>
                </a:solidFill>
                <a:latin typeface="Calibri"/>
              </a:rPr>
              <a:t>Add use case and potential solutions of network slice throughput analysis</a:t>
            </a:r>
          </a:p>
          <a:p>
            <a:pPr marL="285750" lvl="0" indent="-285750">
              <a:buFont typeface="Wingdings" panose="05000000000000000000" pitchFamily="2" charset="2"/>
              <a:buChar char="Ø"/>
            </a:pPr>
            <a:r>
              <a:rPr lang="en-US" altLang="zh-CN" sz="1500" dirty="0">
                <a:solidFill>
                  <a:prstClr val="black"/>
                </a:solidFill>
                <a:latin typeface="Calibri"/>
              </a:rPr>
              <a:t>Add use case of UE uplink/downlink throughput</a:t>
            </a:r>
          </a:p>
          <a:p>
            <a:pPr marL="285750" lvl="0" indent="-285750">
              <a:buFont typeface="Wingdings" panose="05000000000000000000" pitchFamily="2" charset="2"/>
              <a:buChar char="Ø"/>
            </a:pPr>
            <a:r>
              <a:rPr lang="en-US" altLang="zh-CN" sz="1500" dirty="0">
                <a:solidFill>
                  <a:prstClr val="black"/>
                </a:solidFill>
                <a:latin typeface="Calibri"/>
              </a:rPr>
              <a:t>Update resource related use case</a:t>
            </a:r>
          </a:p>
          <a:p>
            <a:pPr marL="285750" lvl="0" indent="-285750">
              <a:buFont typeface="Wingdings" panose="05000000000000000000" pitchFamily="2" charset="2"/>
              <a:buChar char="Ø"/>
            </a:pPr>
            <a:r>
              <a:rPr lang="en-US" altLang="zh-CN" sz="1500" dirty="0">
                <a:solidFill>
                  <a:prstClr val="black"/>
                </a:solidFill>
                <a:latin typeface="Calibri"/>
              </a:rPr>
              <a:t>Modification of the resource utilization analysis use case</a:t>
            </a:r>
          </a:p>
          <a:p>
            <a:pPr marL="285750" lvl="0" indent="-285750">
              <a:buFont typeface="Wingdings" panose="05000000000000000000" pitchFamily="2" charset="2"/>
              <a:buChar char="Ø"/>
            </a:pPr>
            <a:r>
              <a:rPr lang="en-US" altLang="zh-CN" sz="1500" dirty="0">
                <a:solidFill>
                  <a:prstClr val="black"/>
                </a:solidFill>
                <a:latin typeface="Calibri"/>
              </a:rPr>
              <a:t>UC for Paging Optimization</a:t>
            </a:r>
          </a:p>
        </p:txBody>
      </p:sp>
      <p:sp>
        <p:nvSpPr>
          <p:cNvPr id="3" name="矩形 2"/>
          <p:cNvSpPr/>
          <p:nvPr/>
        </p:nvSpPr>
        <p:spPr>
          <a:xfrm>
            <a:off x="5742481" y="2777254"/>
            <a:ext cx="6096000" cy="2169825"/>
          </a:xfrm>
          <a:prstGeom prst="rect">
            <a:avLst/>
          </a:prstGeom>
        </p:spPr>
        <p:txBody>
          <a:bodyPr>
            <a:spAutoFit/>
          </a:bodyPr>
          <a:lstStyle/>
          <a:p>
            <a:pPr marL="285750" lvl="0" indent="-285750">
              <a:buFont typeface="Wingdings" panose="05000000000000000000" pitchFamily="2" charset="2"/>
              <a:buChar char="Ø"/>
            </a:pPr>
            <a:r>
              <a:rPr lang="en-US" altLang="zh-CN" sz="1500" dirty="0">
                <a:solidFill>
                  <a:prstClr val="black"/>
                </a:solidFill>
                <a:latin typeface="Calibri"/>
              </a:rPr>
              <a:t>UC for Performance related issues</a:t>
            </a:r>
          </a:p>
          <a:p>
            <a:pPr marL="285750" lvl="0" indent="-285750">
              <a:buFont typeface="Wingdings" panose="05000000000000000000" pitchFamily="2" charset="2"/>
              <a:buChar char="Ø"/>
            </a:pPr>
            <a:r>
              <a:rPr lang="en-US" altLang="zh-CN" sz="1500" dirty="0">
                <a:solidFill>
                  <a:prstClr val="black"/>
                </a:solidFill>
                <a:latin typeface="Calibri"/>
              </a:rPr>
              <a:t>addition of network slice load analysis requirements and solution</a:t>
            </a:r>
          </a:p>
          <a:p>
            <a:pPr marL="285750" lvl="0" indent="-285750">
              <a:buFont typeface="Wingdings" panose="05000000000000000000" pitchFamily="2" charset="2"/>
              <a:buChar char="Ø"/>
            </a:pPr>
            <a:r>
              <a:rPr lang="en-US" altLang="zh-CN" sz="1500" dirty="0">
                <a:solidFill>
                  <a:prstClr val="black"/>
                </a:solidFill>
                <a:latin typeface="Calibri"/>
              </a:rPr>
              <a:t>Add use case and potential solutions of cross-slice resource optimization analysis</a:t>
            </a:r>
          </a:p>
          <a:p>
            <a:pPr marL="285750" lvl="0" indent="-285750">
              <a:buFont typeface="Wingdings" panose="05000000000000000000" pitchFamily="2" charset="2"/>
              <a:buChar char="Ø"/>
            </a:pPr>
            <a:r>
              <a:rPr lang="en-US" altLang="zh-CN" sz="1500" dirty="0">
                <a:solidFill>
                  <a:prstClr val="black"/>
                </a:solidFill>
                <a:latin typeface="Calibri"/>
              </a:rPr>
              <a:t>Add UC on MDA assisted SON coordination</a:t>
            </a:r>
          </a:p>
          <a:p>
            <a:pPr marL="285750" lvl="0" indent="-285750">
              <a:buFont typeface="Wingdings" panose="05000000000000000000" pitchFamily="2" charset="2"/>
              <a:buChar char="Ø"/>
            </a:pPr>
            <a:r>
              <a:rPr lang="en-US" altLang="zh-CN" sz="1500" dirty="0">
                <a:solidFill>
                  <a:prstClr val="black"/>
                </a:solidFill>
                <a:latin typeface="Calibri"/>
              </a:rPr>
              <a:t>New use case on Inter-</a:t>
            </a:r>
            <a:r>
              <a:rPr lang="en-US" altLang="zh-CN" sz="1500" dirty="0" err="1">
                <a:solidFill>
                  <a:prstClr val="black"/>
                </a:solidFill>
                <a:latin typeface="Calibri"/>
              </a:rPr>
              <a:t>gNB</a:t>
            </a:r>
            <a:r>
              <a:rPr lang="en-US" altLang="zh-CN" sz="1500" dirty="0">
                <a:solidFill>
                  <a:prstClr val="black"/>
                </a:solidFill>
                <a:latin typeface="Calibri"/>
              </a:rPr>
              <a:t> Beam Selection Optimization</a:t>
            </a:r>
          </a:p>
          <a:p>
            <a:pPr marL="285750" lvl="0" indent="-285750">
              <a:buFont typeface="Wingdings" panose="05000000000000000000" pitchFamily="2" charset="2"/>
              <a:buChar char="Ø"/>
            </a:pPr>
            <a:r>
              <a:rPr lang="en-US" altLang="zh-CN" sz="1500" dirty="0">
                <a:solidFill>
                  <a:prstClr val="black"/>
                </a:solidFill>
                <a:latin typeface="Calibri"/>
              </a:rPr>
              <a:t>Add the use case for NAS level congestion control optimization</a:t>
            </a:r>
          </a:p>
          <a:p>
            <a:pPr marL="285750" lvl="0" indent="-285750">
              <a:buFont typeface="Wingdings" panose="05000000000000000000" pitchFamily="2" charset="2"/>
              <a:buChar char="Ø"/>
            </a:pPr>
            <a:r>
              <a:rPr lang="en-US" altLang="zh-CN" sz="1500" dirty="0">
                <a:solidFill>
                  <a:prstClr val="black"/>
                </a:solidFill>
                <a:latin typeface="Calibri"/>
              </a:rPr>
              <a:t>Add use case and potential solutions of KPI anomaly analysis</a:t>
            </a:r>
          </a:p>
          <a:p>
            <a:pPr marL="285750" lvl="0" indent="-285750">
              <a:buFont typeface="Wingdings" panose="05000000000000000000" pitchFamily="2" charset="2"/>
              <a:buChar char="Ø"/>
            </a:pPr>
            <a:r>
              <a:rPr lang="en-US" altLang="zh-CN" sz="1500" dirty="0">
                <a:solidFill>
                  <a:prstClr val="black"/>
                </a:solidFill>
                <a:latin typeface="Calibri"/>
              </a:rPr>
              <a:t>Add use case of jitter analysis</a:t>
            </a:r>
          </a:p>
        </p:txBody>
      </p:sp>
    </p:spTree>
    <p:extLst>
      <p:ext uri="{BB962C8B-B14F-4D97-AF65-F5344CB8AC3E}">
        <p14:creationId xmlns:p14="http://schemas.microsoft.com/office/powerpoint/2010/main" val="3360425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OAM TSs &amp; TRs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65984298"/>
              </p:ext>
            </p:extLst>
          </p:nvPr>
        </p:nvGraphicFramePr>
        <p:xfrm>
          <a:off x="230821" y="795502"/>
          <a:ext cx="10215820" cy="553099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2969">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SP-200474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TS 28.307 Telecommunication management;</a:t>
                      </a:r>
                      <a:br>
                        <a:rPr lang="en-GB" sz="1400" kern="1200" dirty="0">
                          <a:solidFill>
                            <a:schemeClr val="tx1"/>
                          </a:solidFill>
                          <a:effectLst/>
                          <a:latin typeface="Calibri" panose="020F0502020204030204" pitchFamily="34" charset="0"/>
                          <a:cs typeface="Calibri" panose="020F0502020204030204" pitchFamily="34" charset="0"/>
                        </a:rPr>
                      </a:br>
                      <a:r>
                        <a:rPr lang="en-GB" sz="1400" kern="1200" dirty="0">
                          <a:solidFill>
                            <a:schemeClr val="tx1"/>
                          </a:solidFill>
                          <a:effectLst/>
                          <a:latin typeface="Calibri" panose="020F0502020204030204" pitchFamily="34" charset="0"/>
                          <a:cs typeface="Calibri" panose="020F0502020204030204" pitchFamily="34" charset="0"/>
                        </a:rPr>
                        <a:t>Quality of Experience (QoE) measurement collection</a:t>
                      </a:r>
                      <a:br>
                        <a:rPr lang="en-GB" sz="1400" kern="1200" dirty="0">
                          <a:solidFill>
                            <a:schemeClr val="tx1"/>
                          </a:solidFill>
                          <a:effectLst/>
                          <a:latin typeface="Calibri" panose="020F0502020204030204" pitchFamily="34" charset="0"/>
                          <a:cs typeface="Calibri" panose="020F0502020204030204" pitchFamily="34" charset="0"/>
                        </a:rPr>
                      </a:br>
                      <a:r>
                        <a:rPr lang="en-GB" sz="1400" kern="1200" dirty="0">
                          <a:solidFill>
                            <a:schemeClr val="tx1"/>
                          </a:solidFill>
                          <a:effectLst/>
                          <a:latin typeface="Calibri" panose="020F0502020204030204" pitchFamily="34" charset="0"/>
                          <a:cs typeface="Calibri" panose="020F0502020204030204" pitchFamily="34" charset="0"/>
                        </a:rPr>
                        <a:t>Integration Reference Point (IRP);</a:t>
                      </a:r>
                      <a:br>
                        <a:rPr lang="en-GB" sz="1400" kern="1200" dirty="0">
                          <a:solidFill>
                            <a:schemeClr val="tx1"/>
                          </a:solidFill>
                          <a:effectLst/>
                          <a:latin typeface="Calibri" panose="020F0502020204030204" pitchFamily="34" charset="0"/>
                          <a:cs typeface="Calibri" panose="020F0502020204030204" pitchFamily="34" charset="0"/>
                        </a:rPr>
                      </a:br>
                      <a:r>
                        <a:rPr lang="en-GB" sz="1400" kern="1200" dirty="0">
                          <a:solidFill>
                            <a:schemeClr val="tx1"/>
                          </a:solidFill>
                          <a:effectLst/>
                          <a:latin typeface="Calibri" panose="020F0502020204030204" pitchFamily="34" charset="0"/>
                          <a:cs typeface="Calibri" panose="020F0502020204030204" pitchFamily="34" charset="0"/>
                        </a:rPr>
                        <a:t>Requirements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4779">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SP-200475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TS 28.308 </a:t>
                      </a:r>
                      <a:r>
                        <a:rPr lang="en-GB" sz="1400" kern="1200" dirty="0" err="1">
                          <a:solidFill>
                            <a:schemeClr val="tx1"/>
                          </a:solidFill>
                          <a:effectLst/>
                          <a:latin typeface="Calibri" panose="020F0502020204030204" pitchFamily="34" charset="0"/>
                          <a:cs typeface="Calibri" panose="020F0502020204030204" pitchFamily="34" charset="0"/>
                        </a:rPr>
                        <a:t>elecommunication</a:t>
                      </a:r>
                      <a:r>
                        <a:rPr lang="en-GB" sz="1400" kern="1200">
                          <a:solidFill>
                            <a:schemeClr val="tx1"/>
                          </a:solidFill>
                          <a:effectLst/>
                          <a:latin typeface="Calibri" panose="020F0502020204030204" pitchFamily="34" charset="0"/>
                          <a:cs typeface="Calibri" panose="020F0502020204030204" pitchFamily="34" charset="0"/>
                        </a:rPr>
                        <a:t> management;</a:t>
                      </a:r>
                      <a:br>
                        <a:rPr lang="en-GB" sz="1400" kern="1200">
                          <a:solidFill>
                            <a:schemeClr val="tx1"/>
                          </a:solidFill>
                          <a:effectLst/>
                          <a:latin typeface="Calibri" panose="020F0502020204030204" pitchFamily="34" charset="0"/>
                          <a:cs typeface="Calibri" panose="020F0502020204030204" pitchFamily="34" charset="0"/>
                        </a:rPr>
                      </a:br>
                      <a:r>
                        <a:rPr lang="en-GB" sz="1400" kern="1200">
                          <a:solidFill>
                            <a:schemeClr val="tx1"/>
                          </a:solidFill>
                          <a:effectLst/>
                          <a:latin typeface="Calibri" panose="020F0502020204030204" pitchFamily="34" charset="0"/>
                          <a:cs typeface="Calibri" panose="020F0502020204030204" pitchFamily="34" charset="0"/>
                        </a:rPr>
                        <a:t>Quality of Experience (QoE) measurement collection</a:t>
                      </a:r>
                      <a:br>
                        <a:rPr lang="en-GB" sz="1400" kern="1200">
                          <a:solidFill>
                            <a:schemeClr val="tx1"/>
                          </a:solidFill>
                          <a:effectLst/>
                          <a:latin typeface="Calibri" panose="020F0502020204030204" pitchFamily="34" charset="0"/>
                          <a:cs typeface="Calibri" panose="020F0502020204030204" pitchFamily="34" charset="0"/>
                        </a:rPr>
                      </a:br>
                      <a:r>
                        <a:rPr lang="en-GB" sz="1400" kern="1200">
                          <a:solidFill>
                            <a:schemeClr val="tx1"/>
                          </a:solidFill>
                          <a:effectLst/>
                          <a:latin typeface="Calibri" panose="020F0502020204030204" pitchFamily="34" charset="0"/>
                          <a:cs typeface="Calibri" panose="020F0502020204030204" pitchFamily="34" charset="0"/>
                        </a:rPr>
                        <a:t>Integration Reference Point (IRP);</a:t>
                      </a:r>
                      <a:br>
                        <a:rPr lang="en-GB" sz="1400" kern="1200">
                          <a:solidFill>
                            <a:schemeClr val="tx1"/>
                          </a:solidFill>
                          <a:effectLst/>
                          <a:latin typeface="Calibri" panose="020F0502020204030204" pitchFamily="34" charset="0"/>
                          <a:cs typeface="Calibri" panose="020F0502020204030204" pitchFamily="34" charset="0"/>
                        </a:rPr>
                      </a:br>
                      <a:r>
                        <a:rPr lang="en-GB" sz="1400" kern="1200">
                          <a:solidFill>
                            <a:schemeClr val="tx1"/>
                          </a:solidFill>
                          <a:effectLst/>
                          <a:latin typeface="Calibri" panose="020F0502020204030204" pitchFamily="34" charset="0"/>
                          <a:cs typeface="Calibri" panose="020F0502020204030204" pitchFamily="34" charset="0"/>
                        </a:rPr>
                        <a:t>Information Service (IS)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1560">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TS 28.405 Telecommunication management;</a:t>
                      </a:r>
                      <a:br>
                        <a:rPr lang="en-US" sz="1400" kern="1200" dirty="0">
                          <a:solidFill>
                            <a:schemeClr val="tx1"/>
                          </a:solidFill>
                          <a:effectLst/>
                          <a:latin typeface="Calibri" panose="020F0502020204030204" pitchFamily="34" charset="0"/>
                          <a:cs typeface="Calibri" panose="020F0502020204030204" pitchFamily="34" charset="0"/>
                        </a:rPr>
                      </a:br>
                      <a:r>
                        <a:rPr lang="en-US" sz="1400" kern="1200" dirty="0">
                          <a:solidFill>
                            <a:schemeClr val="tx1"/>
                          </a:solidFill>
                          <a:effectLst/>
                          <a:latin typeface="Calibri" panose="020F0502020204030204" pitchFamily="34" charset="0"/>
                          <a:cs typeface="Calibri" panose="020F0502020204030204" pitchFamily="34" charset="0"/>
                        </a:rPr>
                        <a:t>Quality of Experience (QoE) measurement collection;</a:t>
                      </a:r>
                      <a:br>
                        <a:rPr lang="en-US" sz="1400" kern="1200" dirty="0">
                          <a:solidFill>
                            <a:schemeClr val="tx1"/>
                          </a:solidFill>
                          <a:effectLst/>
                          <a:latin typeface="Calibri" panose="020F0502020204030204" pitchFamily="34" charset="0"/>
                          <a:cs typeface="Calibri" panose="020F0502020204030204" pitchFamily="34" charset="0"/>
                        </a:rPr>
                      </a:br>
                      <a:r>
                        <a:rPr lang="en-US" sz="1400" kern="1200" dirty="0">
                          <a:solidFill>
                            <a:schemeClr val="tx1"/>
                          </a:solidFill>
                          <a:effectLst/>
                          <a:latin typeface="Calibri" panose="020F0502020204030204" pitchFamily="34" charset="0"/>
                          <a:cs typeface="Calibri" panose="020F0502020204030204" pitchFamily="34" charset="0"/>
                        </a:rPr>
                        <a:t>Control and configuration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21560">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SP-200477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TS 28.406 Telecommunication management;</a:t>
                      </a:r>
                      <a:br>
                        <a:rPr lang="en-GB" sz="1400" kern="1200" dirty="0">
                          <a:solidFill>
                            <a:schemeClr val="tx1"/>
                          </a:solidFill>
                          <a:effectLst/>
                          <a:latin typeface="Calibri" panose="020F0502020204030204" pitchFamily="34" charset="0"/>
                          <a:cs typeface="Calibri" panose="020F0502020204030204" pitchFamily="34" charset="0"/>
                        </a:rPr>
                      </a:br>
                      <a:r>
                        <a:rPr lang="en-GB" sz="1400" kern="1200" dirty="0">
                          <a:solidFill>
                            <a:schemeClr val="tx1"/>
                          </a:solidFill>
                          <a:effectLst/>
                          <a:latin typeface="Calibri" panose="020F0502020204030204" pitchFamily="34" charset="0"/>
                          <a:cs typeface="Calibri" panose="020F0502020204030204" pitchFamily="34" charset="0"/>
                        </a:rPr>
                        <a:t>Quality of Experience (QoE) measurement collection;</a:t>
                      </a:r>
                      <a:br>
                        <a:rPr lang="en-GB" sz="1400" kern="1200" dirty="0">
                          <a:solidFill>
                            <a:schemeClr val="tx1"/>
                          </a:solidFill>
                          <a:effectLst/>
                          <a:latin typeface="Calibri" panose="020F0502020204030204" pitchFamily="34" charset="0"/>
                          <a:cs typeface="Calibri" panose="020F0502020204030204" pitchFamily="34" charset="0"/>
                        </a:rPr>
                      </a:br>
                      <a:r>
                        <a:rPr lang="en-GB" sz="1400" kern="1200" dirty="0">
                          <a:solidFill>
                            <a:schemeClr val="tx1"/>
                          </a:solidFill>
                          <a:effectLst/>
                          <a:latin typeface="Calibri" panose="020F0502020204030204" pitchFamily="34" charset="0"/>
                          <a:cs typeface="Calibri" panose="020F0502020204030204" pitchFamily="34" charset="0"/>
                        </a:rPr>
                        <a:t>Information definition and transport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21560">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cs typeface="Calibri" panose="020F0502020204030204" pitchFamily="34" charset="0"/>
                        </a:rPr>
                        <a:t>TS 28.535 Management and orchestration; Management Services for Communication Service Assurance; Requirements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21560">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TS 28.536 Management and orchestration; Management Services for Communication Service Assurance; Stage 2 and stage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421560">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TR 28.810 Study on concept, requirements and solutions for levels of autonomous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552871">
                <a:tc>
                  <a:txBody>
                    <a:bodyPr/>
                    <a:lstStyle/>
                    <a:p>
                      <a:pPr algn="l" fontAlgn="t"/>
                      <a:r>
                        <a:rPr lang="en-GB" sz="1400" kern="1200">
                          <a:solidFill>
                            <a:schemeClr val="tx1"/>
                          </a:solidFill>
                          <a:effectLst/>
                          <a:latin typeface="Calibri" panose="020F0502020204030204" pitchFamily="34" charset="0"/>
                          <a:cs typeface="Calibri" panose="020F0502020204030204" pitchFamily="34" charset="0"/>
                        </a:rPr>
                        <a:t>SP-200481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kern="1200" dirty="0">
                          <a:solidFill>
                            <a:schemeClr val="tx1"/>
                          </a:solidFill>
                          <a:effectLst/>
                          <a:latin typeface="Calibri" panose="020F0502020204030204" pitchFamily="34" charset="0"/>
                          <a:cs typeface="Calibri" panose="020F0502020204030204" pitchFamily="34" charset="0"/>
                        </a:rPr>
                        <a:t>TS 28.201 Network Slice Performance and Analytics Charging in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kern="1200" dirty="0">
                          <a:solidFill>
                            <a:schemeClr val="tx1"/>
                          </a:solidFill>
                          <a:effectLst/>
                          <a:latin typeface="Calibri" panose="020F0502020204030204" pitchFamily="34" charset="0"/>
                          <a:ea typeface="+mn-ea"/>
                          <a:cs typeface="Calibri" panose="020F050202020403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651" y="450992"/>
            <a:ext cx="9112251" cy="1143000"/>
          </a:xfrm>
        </p:spPr>
        <p:txBody>
          <a:bodyPr/>
          <a:lstStyle/>
          <a:p>
            <a:r>
              <a:rPr lang="sv-SE" dirty="0"/>
              <a:t>OAM Exception requests</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70304682"/>
              </p:ext>
            </p:extLst>
          </p:nvPr>
        </p:nvGraphicFramePr>
        <p:xfrm>
          <a:off x="1513298" y="1897058"/>
          <a:ext cx="7283434" cy="1837815"/>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val="570476699"/>
                    </a:ext>
                  </a:extLst>
                </a:gridCol>
                <a:gridCol w="4972178">
                  <a:extLst>
                    <a:ext uri="{9D8B030D-6E8A-4147-A177-3AD203B41FA5}">
                      <a16:colId xmlns:a16="http://schemas.microsoft.com/office/drawing/2014/main" val="2618836924"/>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3790">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SP-200468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kern="1200" baseline="0">
                          <a:solidFill>
                            <a:schemeClr val="dk1"/>
                          </a:solidFill>
                          <a:latin typeface="Calibri" panose="020F0502020204030204" pitchFamily="34" charset="0"/>
                          <a:ea typeface="+mn-ea"/>
                          <a:cs typeface="+mn-cs"/>
                        </a:rPr>
                        <a:t>Rel-16 Exception request for QOED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73269">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SP-200469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Rel-16 Exception request for eNRM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759">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SP-200470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Rel-16 Exception request for 5GMSD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87069">
                <a:tc>
                  <a:txBody>
                    <a:bodyPr/>
                    <a:lstStyle/>
                    <a:p>
                      <a:pPr algn="l" fontAlgn="t"/>
                      <a:r>
                        <a:rPr lang="en-GB" sz="1400" b="0" i="0" u="none" strike="noStrike" kern="1200" baseline="0" dirty="0">
                          <a:solidFill>
                            <a:schemeClr val="dk1"/>
                          </a:solidFill>
                          <a:latin typeface="Calibri" panose="020F0502020204030204" pitchFamily="34" charset="0"/>
                          <a:ea typeface="+mn-ea"/>
                          <a:cs typeface="+mn-cs"/>
                        </a:rPr>
                        <a:t>SP-200514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kern="1200" baseline="0" dirty="0">
                          <a:solidFill>
                            <a:schemeClr val="dk1"/>
                          </a:solidFill>
                          <a:latin typeface="Calibri" panose="020F0502020204030204" pitchFamily="34" charset="0"/>
                          <a:ea typeface="+mn-ea"/>
                          <a:cs typeface="+mn-cs"/>
                        </a:rPr>
                        <a:t>Rel-16 Work Item Exception for SON_5G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7543812"/>
                  </a:ext>
                </a:extLst>
              </a:tr>
            </a:tbl>
          </a:graphicData>
        </a:graphic>
      </p:graphicFrame>
    </p:spTree>
    <p:extLst>
      <p:ext uri="{BB962C8B-B14F-4D97-AF65-F5344CB8AC3E}">
        <p14:creationId xmlns:p14="http://schemas.microsoft.com/office/powerpoint/2010/main" val="3041190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en-US" sz="3200" dirty="0"/>
              <a:t>Overview of CH ongoing WIs/SIs progress</a:t>
            </a:r>
            <a:endParaRPr lang="sv-SE" sz="3200" dirty="0"/>
          </a:p>
        </p:txBody>
      </p:sp>
      <p:graphicFrame>
        <p:nvGraphicFramePr>
          <p:cNvPr id="4" name="Content Placeholder 3"/>
          <p:cNvGraphicFramePr>
            <a:graphicFrameLocks noGrp="1"/>
          </p:cNvGraphicFramePr>
          <p:nvPr>
            <p:ph idx="1"/>
          </p:nvPr>
        </p:nvGraphicFramePr>
        <p:xfrm>
          <a:off x="1097280" y="1544659"/>
          <a:ext cx="8924101" cy="4159836"/>
        </p:xfrm>
        <a:graphic>
          <a:graphicData uri="http://schemas.openxmlformats.org/drawingml/2006/table">
            <a:tbl>
              <a:tblPr firstRow="1" bandRow="1">
                <a:tableStyleId>{5C22544A-7EE6-4342-B048-85BDC9FD1C3A}</a:tableStyleId>
              </a:tblPr>
              <a:tblGrid>
                <a:gridCol w="1320800">
                  <a:extLst>
                    <a:ext uri="{9D8B030D-6E8A-4147-A177-3AD203B41FA5}">
                      <a16:colId xmlns:a16="http://schemas.microsoft.com/office/drawing/2014/main" val="23408469"/>
                    </a:ext>
                  </a:extLst>
                </a:gridCol>
                <a:gridCol w="3905905">
                  <a:extLst>
                    <a:ext uri="{9D8B030D-6E8A-4147-A177-3AD203B41FA5}">
                      <a16:colId xmlns:a16="http://schemas.microsoft.com/office/drawing/2014/main" val="1386727148"/>
                    </a:ext>
                  </a:extLst>
                </a:gridCol>
                <a:gridCol w="1652839">
                  <a:extLst>
                    <a:ext uri="{9D8B030D-6E8A-4147-A177-3AD203B41FA5}">
                      <a16:colId xmlns:a16="http://schemas.microsoft.com/office/drawing/2014/main" val="4240727412"/>
                    </a:ext>
                  </a:extLst>
                </a:gridCol>
                <a:gridCol w="2044557">
                  <a:extLst>
                    <a:ext uri="{9D8B030D-6E8A-4147-A177-3AD203B41FA5}">
                      <a16:colId xmlns:a16="http://schemas.microsoft.com/office/drawing/2014/main" val="1675550634"/>
                    </a:ext>
                  </a:extLst>
                </a:gridCol>
              </a:tblGrid>
              <a:tr h="771132">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27136">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30%-&gt;30%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Postponed to Rel-17</a:t>
                      </a:r>
                    </a:p>
                  </a:txBody>
                  <a:tcPr marL="68580" marR="68580" marT="0" marB="0" anchor="ctr">
                    <a:solidFill>
                      <a:srgbClr val="FFFFCC"/>
                    </a:solidFill>
                  </a:tcPr>
                </a:tc>
                <a:extLst>
                  <a:ext uri="{0D108BD9-81ED-4DB2-BD59-A6C34878D82A}">
                    <a16:rowId xmlns:a16="http://schemas.microsoft.com/office/drawing/2014/main" val="2136051932"/>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Performance and Analytics Charging in 5G System</a:t>
                      </a: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 =&gt; </a:t>
                      </a:r>
                      <a:r>
                        <a:rPr kumimoji="0" lang="en-GB" altLang="zh-CN" sz="14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宋体" panose="02010600030101010101" pitchFamily="2" charset="-122"/>
                          <a:cs typeface="Arial" panose="020B0604020202020204" pitchFamily="34" charset="0"/>
                        </a:rPr>
                        <a:t>Rel-16 E.R (Exception request) </a:t>
                      </a:r>
                    </a:p>
                  </a:txBody>
                  <a:tcPr marL="68580" marR="68580" marT="0" marB="0" anchor="ctr">
                    <a:solidFill>
                      <a:srgbClr val="FFFFCC"/>
                    </a:solidFill>
                  </a:tcPr>
                </a:tc>
                <a:extLst>
                  <a:ext uri="{0D108BD9-81ED-4DB2-BD59-A6C34878D82A}">
                    <a16:rowId xmlns:a16="http://schemas.microsoft.com/office/drawing/2014/main" val="3714903681"/>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Network Slice Management Charging in 5G System</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400" b="0" kern="1200" dirty="0">
                          <a:solidFill>
                            <a:schemeClr val="tx1"/>
                          </a:solidFill>
                          <a:effectLst/>
                          <a:latin typeface="Arial" panose="020B0604020202020204" pitchFamily="34" charset="0"/>
                          <a:ea typeface="+mn-ea"/>
                          <a:cs typeface="Arial" panose="020B0604020202020204" pitchFamily="34" charset="0"/>
                        </a:rPr>
                        <a:t>5%-&gt;50%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SA#87 (03/2020) </a:t>
                      </a: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=&gt; </a:t>
                      </a:r>
                      <a:r>
                        <a:rPr kumimoji="0" lang="en-GB" altLang="zh-CN" sz="14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rPr>
                        <a:t>Rel-16 E.R  </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527136">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sv-SE" sz="1400" b="0" kern="1200" dirty="0">
                          <a:solidFill>
                            <a:schemeClr val="tx1"/>
                          </a:solidFill>
                          <a:effectLst/>
                          <a:latin typeface="Arial" panose="020B0604020202020204" pitchFamily="34" charset="0"/>
                          <a:ea typeface="+mn-ea"/>
                          <a:cs typeface="Arial" panose="020B0604020202020204" pitchFamily="34" charset="0"/>
                        </a:rPr>
                        <a:t>ATSSS</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Charging Access Traffic Steering, Switching and Splitting in 5G system architecture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sv-SE" altLang="zh-CN" sz="1400" b="0" kern="1200" dirty="0">
                          <a:solidFill>
                            <a:schemeClr val="tx1"/>
                          </a:solidFill>
                          <a:effectLst/>
                          <a:latin typeface="Arial" panose="020B0604020202020204" pitchFamily="34" charset="0"/>
                          <a:ea typeface="+mn-ea"/>
                          <a:cs typeface="Arial" panose="020B0604020202020204" pitchFamily="34" charset="0"/>
                        </a:rPr>
                        <a:t>15</a:t>
                      </a:r>
                      <a:r>
                        <a:rPr lang="en-US" altLang="zh-CN" sz="1400" b="0" kern="1200" dirty="0">
                          <a:solidFill>
                            <a:schemeClr val="tx1"/>
                          </a:solidFill>
                          <a:effectLst/>
                          <a:latin typeface="Arial" panose="020B0604020202020204" pitchFamily="34" charset="0"/>
                          <a:ea typeface="+mn-ea"/>
                          <a:cs typeface="Arial" panose="020B0604020202020204" pitchFamily="34" charset="0"/>
                        </a:rPr>
                        <a:t>%-&gt;  70%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SA#87 (03/2020) =&gt; </a:t>
                      </a:r>
                      <a:r>
                        <a:rPr kumimoji="0" lang="en-GB" altLang="zh-CN" sz="14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rPr>
                        <a:t>Rel-16 E.R   </a:t>
                      </a:r>
                    </a:p>
                  </a:txBody>
                  <a:tcPr marL="68580" marR="68580" marT="0" marB="0" anchor="ctr">
                    <a:solidFill>
                      <a:srgbClr val="FFFFCC"/>
                    </a:solidFill>
                  </a:tcPr>
                </a:tc>
                <a:extLst>
                  <a:ext uri="{0D108BD9-81ED-4DB2-BD59-A6C34878D82A}">
                    <a16:rowId xmlns:a16="http://schemas.microsoft.com/office/drawing/2014/main" val="3059073200"/>
                  </a:ext>
                </a:extLst>
              </a:tr>
              <a:tr h="527136">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sv-SE" sz="1400" b="0" kern="1200" dirty="0">
                          <a:solidFill>
                            <a:schemeClr val="tx1"/>
                          </a:solidFill>
                          <a:effectLst/>
                          <a:latin typeface="Arial" panose="020B0604020202020204" pitchFamily="34" charset="0"/>
                          <a:ea typeface="+mn-ea"/>
                          <a:cs typeface="Arial" panose="020B0604020202020204" pitchFamily="34" charset="0"/>
                        </a:rPr>
                        <a:t>5WWC</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Charging Aspect for 5WWC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sv-SE" altLang="zh-CN" sz="1400" b="0" kern="1200" dirty="0">
                          <a:solidFill>
                            <a:schemeClr val="tx1"/>
                          </a:solidFill>
                          <a:effectLst/>
                          <a:latin typeface="Arial" panose="020B0604020202020204" pitchFamily="34" charset="0"/>
                          <a:ea typeface="+mn-ea"/>
                          <a:cs typeface="Arial" panose="020B0604020202020204" pitchFamily="34" charset="0"/>
                        </a:rPr>
                        <a:t>35</a:t>
                      </a:r>
                      <a:r>
                        <a:rPr lang="en-US" altLang="zh-CN" sz="1400" b="0" kern="1200" dirty="0">
                          <a:solidFill>
                            <a:schemeClr val="tx1"/>
                          </a:solidFill>
                          <a:effectLst/>
                          <a:latin typeface="Arial" panose="020B0604020202020204" pitchFamily="34" charset="0"/>
                          <a:ea typeface="+mn-ea"/>
                          <a:cs typeface="Arial" panose="020B0604020202020204" pitchFamily="34" charset="0"/>
                        </a:rPr>
                        <a:t>%-&gt;   100%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SA#87 (03/2020)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Completed for SA#88 </a:t>
                      </a:r>
                    </a:p>
                  </a:txBody>
                  <a:tcPr marL="68580" marR="68580" marT="0" marB="0" anchor="ctr">
                    <a:solidFill>
                      <a:srgbClr val="FFFFCC"/>
                    </a:solidFill>
                  </a:tcPr>
                </a:tc>
                <a:extLst>
                  <a:ext uri="{0D108BD9-81ED-4DB2-BD59-A6C34878D82A}">
                    <a16:rowId xmlns:a16="http://schemas.microsoft.com/office/drawing/2014/main" val="2490128544"/>
                  </a:ext>
                </a:extLst>
              </a:tr>
              <a:tr h="527136">
                <a:tc>
                  <a:txBody>
                    <a:bodyPr/>
                    <a:lstStyle/>
                    <a:p>
                      <a:pPr algn="ctr">
                        <a:spcAft>
                          <a:spcPts val="900"/>
                        </a:spcAft>
                      </a:pPr>
                      <a:r>
                        <a:rPr lang="sv-SE" sz="1400" b="0" kern="1200" dirty="0">
                          <a:solidFill>
                            <a:schemeClr val="tx1"/>
                          </a:solidFill>
                          <a:effectLst/>
                          <a:latin typeface="Arial" panose="020B0604020202020204" pitchFamily="34" charset="0"/>
                          <a:ea typeface="+mn-ea"/>
                          <a:cs typeface="Arial" panose="020B0604020202020204" pitchFamily="34" charset="0"/>
                        </a:rPr>
                        <a:t>CHFCQM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CHF-controlled quota management </a:t>
                      </a:r>
                    </a:p>
                  </a:txBody>
                  <a:tcPr marL="68580" marR="68580" marT="0" marB="0" anchor="ctr">
                    <a:solidFill>
                      <a:srgbClr val="FFFFCC"/>
                    </a:solidFill>
                  </a:tcPr>
                </a:tc>
                <a:tc>
                  <a:txBody>
                    <a:bodyPr/>
                    <a:lstStyle/>
                    <a:p>
                      <a:pPr algn="ctr">
                        <a:spcAft>
                          <a:spcPts val="0"/>
                        </a:spcAft>
                      </a:pPr>
                      <a:r>
                        <a:rPr lang="sv-SE" altLang="zh-CN" sz="1400" b="0" kern="1200" dirty="0">
                          <a:solidFill>
                            <a:schemeClr val="tx1"/>
                          </a:solidFill>
                          <a:effectLst/>
                          <a:latin typeface="Arial" panose="020B0604020202020204" pitchFamily="34" charset="0"/>
                          <a:ea typeface="+mn-ea"/>
                          <a:cs typeface="Arial" panose="020B0604020202020204" pitchFamily="34" charset="0"/>
                        </a:rPr>
                        <a:t>50</a:t>
                      </a:r>
                      <a:r>
                        <a:rPr lang="en-US" altLang="zh-CN" sz="1400" b="0" kern="1200" dirty="0">
                          <a:solidFill>
                            <a:schemeClr val="tx1"/>
                          </a:solidFill>
                          <a:effectLst/>
                          <a:latin typeface="Arial" panose="020B0604020202020204" pitchFamily="34" charset="0"/>
                          <a:ea typeface="+mn-ea"/>
                          <a:cs typeface="Arial" panose="020B0604020202020204" pitchFamily="34" charset="0"/>
                        </a:rPr>
                        <a:t>%-&gt;   100%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SA#87 (03/2020)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rPr>
                        <a:t>Completed for SA#88 </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GB" altLang="zh-CN" sz="14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Charging SIDs/WIDs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21625972"/>
              </p:ext>
            </p:extLst>
          </p:nvPr>
        </p:nvGraphicFramePr>
        <p:xfrm>
          <a:off x="995680" y="1899704"/>
          <a:ext cx="10281920" cy="853440"/>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gridCol w="1838960">
                  <a:extLst>
                    <a:ext uri="{9D8B030D-6E8A-4147-A177-3AD203B41FA5}">
                      <a16:colId xmlns:a16="http://schemas.microsoft.com/office/drawing/2014/main" val="1853449902"/>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l" defTabSz="1219170" rtl="0" eaLnBrk="1" fontAlgn="t"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SP-200467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New SID Study on charging aspects of Edge Computing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Intel Corporation (UK) Ltd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79862472"/>
                  </a:ext>
                </a:extLst>
              </a:tr>
            </a:tbl>
          </a:graphicData>
        </a:graphic>
      </p:graphicFrame>
    </p:spTree>
    <p:extLst>
      <p:ext uri="{BB962C8B-B14F-4D97-AF65-F5344CB8AC3E}">
        <p14:creationId xmlns:p14="http://schemas.microsoft.com/office/powerpoint/2010/main" val="4062750734"/>
      </p:ext>
    </p:extLst>
  </p:cSld>
  <p:clrMapOvr>
    <a:overrideClrMapping bg1="lt1" tx1="dk1" bg2="lt2" tx2="dk2" accent1="accent1" accent2="accent2" accent3="accent3" accent4="accent4" accent5="accent5" accent6="accent6" hlink="hlink" folHlink="folHlink"/>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None/>
            </a:pPr>
            <a:endParaRPr lang="en-GB" altLang="zh-CN" sz="2000" dirty="0">
              <a:cs typeface="Times New Roman" pitchFamily="18" charset="0"/>
            </a:endParaRP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1800" dirty="0">
                <a:cs typeface="Times New Roman" pitchFamily="18" charset="0"/>
              </a:rPr>
            </a:br>
            <a:endParaRPr lang="en-GB" altLang="zh-CN" sz="18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373002889"/>
              </p:ext>
            </p:extLst>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SA#87-&gt; SA#91 (03/2021)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T-Mobile US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 (Rel-17)</a:t>
            </a:r>
          </a:p>
        </p:txBody>
      </p:sp>
      <p:sp>
        <p:nvSpPr>
          <p:cNvPr id="9" name="矩形 8"/>
          <p:cNvSpPr/>
          <p:nvPr/>
        </p:nvSpPr>
        <p:spPr>
          <a:xfrm>
            <a:off x="205572" y="4013513"/>
            <a:ext cx="11269350" cy="1754326"/>
          </a:xfrm>
          <a:prstGeom prst="rect">
            <a:avLst/>
          </a:prstGeom>
          <a:noFill/>
          <a:ln>
            <a:noFill/>
          </a:ln>
        </p:spPr>
        <p:txBody>
          <a:bodyPr wrap="square">
            <a:spAutoFit/>
          </a:bodyPr>
          <a:lstStyle/>
          <a:p>
            <a:pPr lvl="0" defTabSz="1219170" eaLnBrk="1" fontAlgn="auto" hangingPunct="1">
              <a:spcBef>
                <a:spcPts val="0"/>
              </a:spcBef>
              <a:spcAft>
                <a:spcPts val="0"/>
              </a:spcAft>
              <a:defRPr/>
            </a:pPr>
            <a:r>
              <a:rPr lang="fr-FR" sz="2400" dirty="0">
                <a:latin typeface="Calibri" pitchFamily="34" charset="0"/>
                <a:ea typeface="宋体" pitchFamily="2" charset="-122"/>
                <a:cs typeface="Arial" charset="0"/>
              </a:rPr>
              <a:t>  </a:t>
            </a:r>
            <a:r>
              <a:rPr lang="fr-FR" sz="1600" dirty="0">
                <a:latin typeface="Calibri" pitchFamily="34" charset="0"/>
                <a:ea typeface="宋体" pitchFamily="2" charset="-122"/>
                <a:cs typeface="Arial" charset="0"/>
              </a:rPr>
              <a:t>(Not </a:t>
            </a:r>
            <a:r>
              <a:rPr lang="fr-FR" sz="1600" dirty="0" err="1">
                <a:latin typeface="Calibri" pitchFamily="34" charset="0"/>
                <a:ea typeface="宋体" pitchFamily="2" charset="-122"/>
                <a:cs typeface="Arial" charset="0"/>
              </a:rPr>
              <a:t>included</a:t>
            </a:r>
            <a:r>
              <a:rPr lang="fr-FR" sz="1600" dirty="0">
                <a:latin typeface="Calibri" pitchFamily="34" charset="0"/>
                <a:ea typeface="宋体" pitchFamily="2" charset="-122"/>
                <a:cs typeface="Arial" charset="0"/>
              </a:rPr>
              <a:t> in the SA5#130/131</a:t>
            </a:r>
            <a:r>
              <a:rPr lang="fr-FR" sz="1600" baseline="30000" dirty="0">
                <a:latin typeface="Calibri" pitchFamily="34" charset="0"/>
                <a:ea typeface="宋体" pitchFamily="2" charset="-122"/>
                <a:cs typeface="Arial" charset="0"/>
              </a:rPr>
              <a:t> </a:t>
            </a:r>
            <a:r>
              <a:rPr lang="fr-FR" sz="1600" dirty="0">
                <a:latin typeface="Calibri" pitchFamily="34" charset="0"/>
                <a:ea typeface="宋体" pitchFamily="2" charset="-122"/>
                <a:cs typeface="Arial" charset="0"/>
              </a:rPr>
              <a:t>e-meeting Agenda )</a:t>
            </a:r>
            <a:endParaRPr lang="en-US" sz="16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28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
        <p:nvSpPr>
          <p:cNvPr id="10" name="文本框 9"/>
          <p:cNvSpPr txBox="1"/>
          <p:nvPr/>
        </p:nvSpPr>
        <p:spPr>
          <a:xfrm>
            <a:off x="38097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868138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55113" y="1327319"/>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5GS_NSPACH </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Performance and Analytics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a:t>
                      </a:r>
                      <a:r>
                        <a:rPr lang="en-US" altLang="zh-CN" sz="1100" kern="1200" dirty="0">
                          <a:solidFill>
                            <a:schemeClr val="dk1"/>
                          </a:solidFill>
                          <a:effectLst/>
                          <a:highlight>
                            <a:srgbClr val="FFFF00"/>
                          </a:highlight>
                          <a:latin typeface="Arial" panose="020B0604020202020204" pitchFamily="34" charset="0"/>
                          <a:ea typeface="+mn-ea"/>
                          <a:cs typeface="+mn-cs"/>
                        </a:rPr>
                        <a:t>60% (E.R)</a:t>
                      </a:r>
                      <a:endParaRPr lang="sv-SE"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 TS 28.201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SP-190780</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5GS_NSPACH </a:t>
            </a:r>
          </a:p>
        </p:txBody>
      </p:sp>
      <p:sp>
        <p:nvSpPr>
          <p:cNvPr id="9" name="矩形 8"/>
          <p:cNvSpPr/>
          <p:nvPr/>
        </p:nvSpPr>
        <p:spPr>
          <a:xfrm>
            <a:off x="205572" y="3400931"/>
            <a:ext cx="11444754" cy="332398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pCRs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approved</a:t>
            </a:r>
            <a:r>
              <a:rPr lang="fr-FR" sz="1400" dirty="0">
                <a:latin typeface="Calibri" pitchFamily="34" charset="0"/>
                <a:ea typeface="宋体" pitchFamily="2" charset="-122"/>
                <a:cs typeface="Arial" charset="0"/>
              </a:rPr>
              <a:t> for draft TS 28.201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Finalization of charging requirements and key performance and analytics high level charging information</a:t>
            </a:r>
            <a:r>
              <a:rPr lang="en-US" sz="1400" b="1"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selection via NRF or per configuration.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Default Triggers definition for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2 set of Message flows separate from PEC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flow to CHF, for :</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"Network Slice data analytics subscription from NWDAF".</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"Network slice performance and analytics subscription using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Charging Data Request/Response structure which includes the “subscriber identifier”.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Network slice performance and analytics CHF CDR description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preliminary structure for NSPA Charging Information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err="1">
                <a:latin typeface="Calibri" pitchFamily="34" charset="0"/>
                <a:ea typeface="宋体" pitchFamily="2" charset="-122"/>
                <a:cs typeface="Arial" charset="0"/>
              </a:rPr>
              <a:t>Bns</a:t>
            </a:r>
            <a:r>
              <a:rPr lang="en-US" sz="1400" dirty="0">
                <a:latin typeface="Calibri" pitchFamily="34" charset="0"/>
                <a:ea typeface="宋体" pitchFamily="2" charset="-122"/>
                <a:cs typeface="Arial" charset="0"/>
              </a:rPr>
              <a:t> Reference point to the Billing system.</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TS 28.201 sent for information (SP-200518)</a:t>
            </a:r>
          </a:p>
          <a:p>
            <a:pPr marL="285750" indent="-285750" defTabSz="1219170" eaLnBrk="1" fontAlgn="auto" hangingPunct="1">
              <a:spcBef>
                <a:spcPts val="0"/>
              </a:spcBef>
              <a:spcAft>
                <a:spcPts val="0"/>
              </a:spcAft>
              <a:buFont typeface="Wingdings" panose="05000000000000000000" pitchFamily="2" charset="2"/>
              <a:buChar char="Ø"/>
              <a:defRPr/>
            </a:pPr>
            <a:r>
              <a:rPr lang="en-US" sz="1400" b="1" dirty="0">
                <a:latin typeface="Calibri" pitchFamily="34" charset="0"/>
                <a:ea typeface="宋体" pitchFamily="2" charset="-122"/>
                <a:cs typeface="Arial" charset="0"/>
              </a:rPr>
              <a:t>Exception request (SP-200471)</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55113" y="3108543"/>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221513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426035"/>
          <a:ext cx="11295212" cy="178122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83046">
                  <a:extLst>
                    <a:ext uri="{9D8B030D-6E8A-4147-A177-3AD203B41FA5}">
                      <a16:colId xmlns:a16="http://schemas.microsoft.com/office/drawing/2014/main" val="1386727148"/>
                    </a:ext>
                  </a:extLst>
                </a:gridCol>
                <a:gridCol w="1102507">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5GS_NSMCH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Network Slice Management Charging in 5G System</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a:t>
                      </a:r>
                      <a:r>
                        <a:rPr lang="en-US" altLang="zh-CN" sz="1100" kern="1200" dirty="0">
                          <a:solidFill>
                            <a:schemeClr val="dk1"/>
                          </a:solidFill>
                          <a:effectLst/>
                          <a:latin typeface="Arial" panose="020B0604020202020204" pitchFamily="34" charset="0"/>
                          <a:ea typeface="+mn-ea"/>
                          <a:cs typeface="+mn-cs"/>
                        </a:rPr>
                        <a:t>%-&gt; </a:t>
                      </a:r>
                      <a:r>
                        <a:rPr lang="en-US" altLang="zh-CN" sz="1100" kern="1200" dirty="0">
                          <a:solidFill>
                            <a:schemeClr val="dk1"/>
                          </a:solidFill>
                          <a:effectLst/>
                          <a:highlight>
                            <a:srgbClr val="FFFF00"/>
                          </a:highlight>
                          <a:latin typeface="Arial" panose="020B0604020202020204" pitchFamily="34" charset="0"/>
                          <a:ea typeface="+mn-ea"/>
                          <a:cs typeface="+mn-cs"/>
                        </a:rPr>
                        <a:t>50%</a:t>
                      </a:r>
                    </a:p>
                    <a:p>
                      <a:pPr algn="ctr">
                        <a:spcAft>
                          <a:spcPts val="0"/>
                        </a:spcAft>
                      </a:pP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32.290, TS 32.291, TS 32.298, TS 32.297, TS 28.202 (New)</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SP-190788</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50534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5GS_NSMCH</a:t>
            </a:r>
          </a:p>
        </p:txBody>
      </p:sp>
      <p:sp>
        <p:nvSpPr>
          <p:cNvPr id="10" name="文本框 9"/>
          <p:cNvSpPr txBox="1"/>
          <p:nvPr/>
        </p:nvSpPr>
        <p:spPr>
          <a:xfrm>
            <a:off x="406837" y="3136612"/>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9" name="矩形 8">
            <a:extLst>
              <a:ext uri="{FF2B5EF4-FFF2-40B4-BE49-F238E27FC236}">
                <a16:creationId xmlns:a16="http://schemas.microsoft.com/office/drawing/2014/main" id="{709A5B14-3902-415B-9C05-6E96FA38AF8F}"/>
              </a:ext>
            </a:extLst>
          </p:cNvPr>
          <p:cNvSpPr/>
          <p:nvPr/>
        </p:nvSpPr>
        <p:spPr>
          <a:xfrm>
            <a:off x="380975" y="3534013"/>
            <a:ext cx="11444754" cy="332398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pCRs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approved</a:t>
            </a:r>
            <a:r>
              <a:rPr lang="fr-FR" sz="1400" dirty="0">
                <a:latin typeface="Calibri" pitchFamily="34" charset="0"/>
                <a:ea typeface="宋体" pitchFamily="2" charset="-122"/>
                <a:cs typeface="Arial" charset="0"/>
              </a:rPr>
              <a:t> for draft TS 28.202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2 options of "Network Slice Management converged charging architecture“:  one with embedded CTF and one with a new function (temporary name is CSIF).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charging principles and requirements (Network Slice Instance (NSI) Creation/Modification/Termination).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selection via NRF or per configuration.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Message flows for PEC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flow to CHF:</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Option with embedded CTF</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Option with CSIF consuming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 Provisioning.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Network slice Management CHF CDR description and CDRs generation by CHF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Charging Data Request/Response structure which includes the “subscriber identifier”.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preliminary structure for NS Management Charging information</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TS 28.202 sent for information (SP-200482)</a:t>
            </a:r>
          </a:p>
          <a:p>
            <a:pPr marL="285750" indent="-285750" defTabSz="1219170" eaLnBrk="1" fontAlgn="auto" hangingPunct="1">
              <a:spcBef>
                <a:spcPts val="0"/>
              </a:spcBef>
              <a:spcAft>
                <a:spcPts val="0"/>
              </a:spcAft>
              <a:buFont typeface="Wingdings" panose="05000000000000000000" pitchFamily="2" charset="2"/>
              <a:buChar char="Ø"/>
              <a:defRPr/>
            </a:pPr>
            <a:r>
              <a:rPr lang="en-US" sz="1400" b="1" dirty="0">
                <a:latin typeface="Calibri" pitchFamily="34" charset="0"/>
                <a:ea typeface="宋体" pitchFamily="2" charset="-122"/>
                <a:cs typeface="Arial" charset="0"/>
              </a:rPr>
              <a:t>Exception request (SP-200472)</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679798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ATSSS</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Access Traffic Steering, Switching and Splitting in 5G system architecture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15</a:t>
                      </a:r>
                      <a:r>
                        <a:rPr lang="en-US" altLang="zh-CN" sz="1100" kern="1200" dirty="0">
                          <a:solidFill>
                            <a:schemeClr val="dk1"/>
                          </a:solidFill>
                          <a:effectLst/>
                          <a:latin typeface="Arial" panose="020B0604020202020204" pitchFamily="34" charset="0"/>
                          <a:ea typeface="+mn-ea"/>
                          <a:cs typeface="+mn-cs"/>
                        </a:rPr>
                        <a:t>%-&gt;  </a:t>
                      </a:r>
                      <a:r>
                        <a:rPr lang="en-US" altLang="zh-CN" sz="1100" kern="1200" dirty="0">
                          <a:solidFill>
                            <a:schemeClr val="dk1"/>
                          </a:solidFill>
                          <a:effectLst/>
                          <a:highlight>
                            <a:srgbClr val="FFFF00"/>
                          </a:highlight>
                          <a:latin typeface="Arial" panose="020B0604020202020204" pitchFamily="34" charset="0"/>
                          <a:ea typeface="+mn-ea"/>
                          <a:cs typeface="+mn-cs"/>
                        </a:rPr>
                        <a:t>70%</a:t>
                      </a:r>
                    </a:p>
                    <a:p>
                      <a:pPr algn="ctr">
                        <a:spcAft>
                          <a:spcPts val="0"/>
                        </a:spcAft>
                      </a:pP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SP-191187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Nokia</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ATSSS</a:t>
            </a:r>
          </a:p>
        </p:txBody>
      </p:sp>
      <p:sp>
        <p:nvSpPr>
          <p:cNvPr id="9" name="矩形 8"/>
          <p:cNvSpPr/>
          <p:nvPr/>
        </p:nvSpPr>
        <p:spPr>
          <a:xfrm>
            <a:off x="297012" y="3527973"/>
            <a:ext cx="11269350" cy="3093154"/>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a:t>
            </a:r>
            <a:r>
              <a:rPr lang="en-US" sz="1400" dirty="0">
                <a:latin typeface="Calibri" pitchFamily="34" charset="0"/>
                <a:ea typeface="宋体" pitchFamily="2" charset="-122"/>
                <a:cs typeface="Arial" charset="0"/>
              </a:rPr>
              <a:t>of ATSSS architectures (including the Hybrid Access architecture of 5G-RG) reference and charging requirements</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of ATSSS flows for:</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Roaming Home Routed Network/UE requested (over 3GPP access or non-3GPP access)</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EPS interworking </a:t>
            </a:r>
          </a:p>
          <a:p>
            <a:pPr marL="1503363" lvl="2" indent="-285750" defTabSz="1219170" eaLnBrk="1" fontAlgn="auto" hangingPunct="1">
              <a:spcBef>
                <a:spcPts val="0"/>
              </a:spcBef>
              <a:spcAft>
                <a:spcPts val="0"/>
              </a:spcAft>
              <a:buFont typeface="Wingdings" panose="05000000000000000000" pitchFamily="2" charset="2"/>
              <a:buChar char="ü"/>
              <a:defRPr/>
            </a:pPr>
            <a:r>
              <a:rPr lang="en-US" sz="1400" dirty="0">
                <a:latin typeface="Calibri" pitchFamily="34" charset="0"/>
                <a:ea typeface="宋体" pitchFamily="2" charset="-122"/>
                <a:cs typeface="Arial" charset="0"/>
              </a:rPr>
              <a:t>Hybrid access NG-RAN and W-5GAN</a:t>
            </a:r>
          </a:p>
          <a:p>
            <a:pPr marL="1503363" lvl="2" indent="-285750" defTabSz="1219170" eaLnBrk="1" fontAlgn="auto" hangingPunct="1">
              <a:spcBef>
                <a:spcPts val="0"/>
              </a:spcBef>
              <a:spcAft>
                <a:spcPts val="0"/>
              </a:spcAft>
              <a:buFont typeface="Wingdings" panose="05000000000000000000" pitchFamily="2" charset="2"/>
              <a:buChar char="ü"/>
              <a:defRPr/>
            </a:pPr>
            <a:r>
              <a:rPr lang="en-GB" dirty="0"/>
              <a:t>Hybrid access EPC and W-5GAN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CDR generation handling based on ATSSS triggers</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New ATSSS specific charging information in “PDU Session Charging Information”: New MA PDU session information and new specific information related to additional access (ULI and RAT Type)</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ATSSS specific charging information in detailed messages</a:t>
            </a:r>
          </a:p>
          <a:p>
            <a:pPr marL="285750" indent="-285750" defTabSz="1219170" eaLnBrk="1" fontAlgn="auto" hangingPunct="1">
              <a:spcBef>
                <a:spcPts val="0"/>
              </a:spcBef>
              <a:spcAft>
                <a:spcPts val="0"/>
              </a:spcAft>
              <a:buFont typeface="Wingdings" panose="05000000000000000000" pitchFamily="2" charset="2"/>
              <a:buChar char="Ø"/>
              <a:defRPr/>
            </a:pPr>
            <a:r>
              <a:rPr lang="en-US" sz="1400" b="1" dirty="0">
                <a:latin typeface="Calibri" pitchFamily="34" charset="0"/>
                <a:ea typeface="宋体" pitchFamily="2" charset="-122"/>
                <a:cs typeface="Arial" charset="0"/>
              </a:rPr>
              <a:t>Exception request (SP-200473)</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040769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76873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5WWC</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Charging Aspect for 5WWC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35</a:t>
                      </a:r>
                      <a:r>
                        <a:rPr lang="en-US" altLang="zh-CN" sz="1100" kern="1200" dirty="0">
                          <a:solidFill>
                            <a:schemeClr val="dk1"/>
                          </a:solidFill>
                          <a:effectLst/>
                          <a:latin typeface="Arial" panose="020B0604020202020204" pitchFamily="34" charset="0"/>
                          <a:ea typeface="+mn-ea"/>
                          <a:cs typeface="+mn-cs"/>
                        </a:rPr>
                        <a:t>%-&gt;   </a:t>
                      </a:r>
                      <a:r>
                        <a:rPr lang="en-US" altLang="zh-CN" sz="1100" kern="1200" dirty="0">
                          <a:solidFill>
                            <a:schemeClr val="dk1"/>
                          </a:solidFill>
                          <a:effectLst/>
                          <a:highlight>
                            <a:srgbClr val="00FF00"/>
                          </a:highlight>
                          <a:latin typeface="Arial" panose="020B0604020202020204" pitchFamily="34" charset="0"/>
                          <a:ea typeface="+mn-ea"/>
                          <a:cs typeface="+mn-cs"/>
                        </a:rPr>
                        <a:t>100%</a:t>
                      </a:r>
                      <a:endParaRPr lang="sv-SE"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SP-191188</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570661"/>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5WWC</a:t>
            </a:r>
          </a:p>
        </p:txBody>
      </p:sp>
      <p:sp>
        <p:nvSpPr>
          <p:cNvPr id="9" name="矩形 8"/>
          <p:cNvSpPr/>
          <p:nvPr/>
        </p:nvSpPr>
        <p:spPr>
          <a:xfrm>
            <a:off x="205572" y="4144141"/>
            <a:ext cx="11269350" cy="246221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on:</a:t>
            </a: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Clarify the SUPI  and PEI extensions for wireline access (GLI, GCI) are applicable for supporting wireline access scenarios (5G-RG and FN-RG).</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Message flows for 5G RG handover of a PDU Session from/to 3GPP access to/from W-5GAN access</a:t>
            </a: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Message flows for Trusted Non-3GPP access network: </a:t>
            </a:r>
            <a:r>
              <a:rPr lang="fr-FR" sz="1400" dirty="0">
                <a:latin typeface="Calibri" pitchFamily="34" charset="0"/>
                <a:ea typeface="宋体" pitchFamily="2" charset="-122"/>
                <a:cs typeface="Arial" charset="0"/>
              </a:rPr>
              <a:t>PDU session establishment/modification/release.</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Stage 3 CR to TS 32.291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a:t>
            </a:r>
            <a:r>
              <a:rPr lang="fr-FR" sz="1400" dirty="0" err="1">
                <a:latin typeface="Calibri" pitchFamily="34" charset="0"/>
                <a:ea typeface="宋体" pitchFamily="2" charset="-122"/>
                <a:cs typeface="Arial" charset="0"/>
              </a:rPr>
              <a:t>extend</a:t>
            </a:r>
            <a:r>
              <a:rPr lang="fr-FR" sz="1400" dirty="0">
                <a:latin typeface="Calibri" pitchFamily="34" charset="0"/>
                <a:ea typeface="宋体" pitchFamily="2" charset="-122"/>
                <a:cs typeface="Arial" charset="0"/>
              </a:rPr>
              <a:t> the </a:t>
            </a:r>
            <a:r>
              <a:rPr lang="fr-FR" sz="1400" dirty="0" err="1">
                <a:latin typeface="Calibri" pitchFamily="34" charset="0"/>
                <a:ea typeface="宋体" pitchFamily="2" charset="-122"/>
                <a:cs typeface="Arial" charset="0"/>
              </a:rPr>
              <a:t>Supi</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with</a:t>
            </a:r>
            <a:r>
              <a:rPr lang="fr-FR" sz="1400" dirty="0">
                <a:latin typeface="Calibri" pitchFamily="34" charset="0"/>
                <a:ea typeface="宋体" pitchFamily="2" charset="-122"/>
                <a:cs typeface="Arial" charset="0"/>
              </a:rPr>
              <a:t> </a:t>
            </a:r>
            <a:r>
              <a:rPr lang="en-US" sz="1400" dirty="0">
                <a:latin typeface="Calibri" pitchFamily="34" charset="0"/>
                <a:ea typeface="宋体" pitchFamily="2" charset="-122"/>
                <a:cs typeface="Arial" charset="0"/>
              </a:rPr>
              <a:t>GLI and GCI  as supported values for wireline access .</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Stage 3 CR to TS 32.298 </a:t>
            </a:r>
            <a:r>
              <a:rPr lang="fr-FR" sz="1400" dirty="0" err="1">
                <a:latin typeface="Calibri" pitchFamily="34" charset="0"/>
                <a:ea typeface="宋体" pitchFamily="2" charset="-122"/>
                <a:cs typeface="Arial" charset="0"/>
              </a:rPr>
              <a:t>was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a:t>
            </a:r>
            <a:r>
              <a:rPr lang="fr-FR" sz="1400" dirty="0" err="1">
                <a:latin typeface="Calibri" pitchFamily="34" charset="0"/>
                <a:ea typeface="宋体" pitchFamily="2" charset="-122"/>
                <a:cs typeface="Arial" charset="0"/>
              </a:rPr>
              <a:t>extend</a:t>
            </a:r>
            <a:r>
              <a:rPr lang="fr-FR" sz="1400" dirty="0">
                <a:latin typeface="Calibri" pitchFamily="34" charset="0"/>
                <a:ea typeface="宋体" pitchFamily="2" charset="-122"/>
                <a:cs typeface="Arial" charset="0"/>
              </a:rPr>
              <a:t> the </a:t>
            </a:r>
            <a:r>
              <a:rPr lang="fr-FR" sz="1400" dirty="0" err="1">
                <a:latin typeface="Calibri" pitchFamily="34" charset="0"/>
                <a:ea typeface="宋体" pitchFamily="2" charset="-122"/>
                <a:cs typeface="Arial" charset="0"/>
              </a:rPr>
              <a:t>SubscriptionID</a:t>
            </a:r>
            <a:r>
              <a:rPr lang="fr-FR" sz="1400" dirty="0">
                <a:latin typeface="Calibri" pitchFamily="34" charset="0"/>
                <a:ea typeface="宋体" pitchFamily="2" charset="-122"/>
                <a:cs typeface="Arial" charset="0"/>
              </a:rPr>
              <a:t> for </a:t>
            </a:r>
            <a:r>
              <a:rPr lang="fr-FR" sz="1400" dirty="0" err="1">
                <a:latin typeface="Calibri" pitchFamily="34" charset="0"/>
                <a:ea typeface="宋体" pitchFamily="2" charset="-122"/>
                <a:cs typeface="Arial" charset="0"/>
              </a:rPr>
              <a:t>supporting</a:t>
            </a:r>
            <a:r>
              <a:rPr lang="fr-FR" sz="1400" dirty="0">
                <a:latin typeface="Calibri" pitchFamily="34" charset="0"/>
                <a:ea typeface="宋体" pitchFamily="2" charset="-122"/>
                <a:cs typeface="Arial" charset="0"/>
              </a:rPr>
              <a:t> 5G BRG and 5G CRG via IMSI type and GLI or GCI via NAI type.</a:t>
            </a:r>
            <a:endParaRPr lang="en-US" sz="14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en-US" sz="1400" dirty="0">
              <a:latin typeface="Calibri" pitchFamily="34" charset="0"/>
              <a:ea typeface="宋体" pitchFamily="2" charset="-122"/>
              <a:cs typeface="Arial" charset="0"/>
            </a:endParaRPr>
          </a:p>
          <a:p>
            <a:pPr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70259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8601702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4293431352"/>
              </p:ext>
            </p:extLst>
          </p:nvPr>
        </p:nvGraphicFramePr>
        <p:xfrm>
          <a:off x="380975" y="1703421"/>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1016306">
                  <a:extLst>
                    <a:ext uri="{9D8B030D-6E8A-4147-A177-3AD203B41FA5}">
                      <a16:colId xmlns:a16="http://schemas.microsoft.com/office/drawing/2014/main" val="20006"/>
                    </a:ext>
                  </a:extLst>
                </a:gridCol>
                <a:gridCol w="1021846">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CHFCQM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CHF-controlled quota management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50</a:t>
                      </a:r>
                      <a:r>
                        <a:rPr lang="en-US" altLang="zh-CN" sz="1100" kern="1200" dirty="0">
                          <a:solidFill>
                            <a:schemeClr val="dk1"/>
                          </a:solidFill>
                          <a:effectLst/>
                          <a:latin typeface="Arial" panose="020B0604020202020204" pitchFamily="34" charset="0"/>
                          <a:ea typeface="+mn-ea"/>
                          <a:cs typeface="+mn-cs"/>
                        </a:rPr>
                        <a:t>%-&gt;  </a:t>
                      </a:r>
                      <a:r>
                        <a:rPr lang="en-US" altLang="zh-CN" sz="1100" kern="1200" dirty="0">
                          <a:solidFill>
                            <a:schemeClr val="dk1"/>
                          </a:solidFill>
                          <a:effectLst/>
                          <a:highlight>
                            <a:srgbClr val="00FF00"/>
                          </a:highlight>
                          <a:latin typeface="Arial" panose="020B0604020202020204" pitchFamily="34" charset="0"/>
                          <a:ea typeface="+mn-ea"/>
                          <a:cs typeface="+mn-cs"/>
                        </a:rPr>
                        <a:t>100%</a:t>
                      </a:r>
                      <a:endParaRPr lang="sv-SE"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a:t>
                      </a:r>
                    </a:p>
                  </a:txBody>
                  <a:tcPr marL="68580" marR="68580" marT="0" marB="0" anchor="ctr">
                    <a:solidFill>
                      <a:srgbClr val="FFFFCC"/>
                    </a:solidFill>
                  </a:tcPr>
                </a:tc>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hlinkClick r:id="rId2"/>
                        </a:rPr>
                        <a:t>SP-191189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err="1">
                          <a:solidFill>
                            <a:schemeClr val="tx1"/>
                          </a:solidFill>
                          <a:effectLst/>
                          <a:latin typeface="+mn-lt"/>
                          <a:ea typeface="+mn-ea"/>
                          <a:cs typeface="+mn-cs"/>
                        </a:rPr>
                        <a:t>Amdocs</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50534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CHFCQM</a:t>
            </a:r>
          </a:p>
        </p:txBody>
      </p:sp>
      <p:sp>
        <p:nvSpPr>
          <p:cNvPr id="9" name="矩形 8"/>
          <p:cNvSpPr/>
          <p:nvPr/>
        </p:nvSpPr>
        <p:spPr>
          <a:xfrm>
            <a:off x="205572" y="4078827"/>
            <a:ext cx="11269350" cy="203132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32.290: </a:t>
            </a:r>
          </a:p>
          <a:p>
            <a:pPr marL="895335"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Introduction of CHF-</a:t>
            </a:r>
            <a:r>
              <a:rPr lang="fr-FR" sz="1400" dirty="0" err="1">
                <a:latin typeface="Calibri" pitchFamily="34" charset="0"/>
                <a:ea typeface="宋体" pitchFamily="2" charset="-122"/>
                <a:cs typeface="Arial" charset="0"/>
              </a:rPr>
              <a:t>controlled</a:t>
            </a:r>
            <a:r>
              <a:rPr lang="fr-FR" sz="1400" dirty="0">
                <a:latin typeface="Calibri" pitchFamily="34" charset="0"/>
                <a:ea typeface="宋体" pitchFamily="2" charset="-122"/>
                <a:cs typeface="Arial" charset="0"/>
              </a:rPr>
              <a:t> quota management </a:t>
            </a:r>
            <a:r>
              <a:rPr lang="fr-FR" sz="1400" dirty="0" err="1">
                <a:latin typeface="Calibri" pitchFamily="34" charset="0"/>
                <a:ea typeface="宋体" pitchFamily="2" charset="-122"/>
                <a:cs typeface="Arial" charset="0"/>
              </a:rPr>
              <a:t>mechanism</a:t>
            </a:r>
            <a:r>
              <a:rPr lang="fr-FR" sz="1400" dirty="0">
                <a:latin typeface="Calibri" pitchFamily="34" charset="0"/>
                <a:ea typeface="宋体" pitchFamily="2" charset="-122"/>
                <a:cs typeface="Arial" charset="0"/>
              </a:rPr>
              <a:t> description for </a:t>
            </a:r>
            <a:r>
              <a:rPr lang="en-US" sz="1400" dirty="0">
                <a:latin typeface="Calibri" pitchFamily="34" charset="0"/>
                <a:ea typeface="宋体" pitchFamily="2" charset="-122"/>
                <a:cs typeface="Arial" charset="0"/>
              </a:rPr>
              <a:t>suspend/resume quota management for a given Rating Group </a:t>
            </a:r>
            <a:endParaRPr lang="fr-FR"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a message flow for Session based charging (SCUR) with switch between quota managed and not quota managed controlled by CHF using appropriate responses to NF consumers</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a:t>
            </a:r>
            <a:r>
              <a:rPr lang="fr-FR" sz="1400" dirty="0" err="1">
                <a:latin typeface="Calibri" pitchFamily="34" charset="0"/>
                <a:ea typeface="宋体" pitchFamily="2" charset="-122"/>
                <a:cs typeface="Arial" charset="0"/>
              </a:rPr>
              <a:t>adding</a:t>
            </a:r>
            <a:r>
              <a:rPr lang="fr-FR" sz="1400" dirty="0">
                <a:latin typeface="Calibri" pitchFamily="34" charset="0"/>
                <a:ea typeface="宋体" pitchFamily="2" charset="-122"/>
                <a:cs typeface="Arial" charset="0"/>
              </a:rPr>
              <a:t> </a:t>
            </a:r>
            <a:r>
              <a:rPr lang="en-GB" sz="1400" dirty="0"/>
              <a:t>“</a:t>
            </a:r>
            <a:r>
              <a:rPr lang="fr-FR" sz="1400" dirty="0" err="1">
                <a:latin typeface="Calibri" pitchFamily="34" charset="0"/>
                <a:ea typeface="宋体" pitchFamily="2" charset="-122"/>
                <a:cs typeface="Arial" charset="0"/>
              </a:rPr>
              <a:t>Supported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Features</a:t>
            </a:r>
            <a:r>
              <a:rPr lang="en-GB" sz="1400" dirty="0"/>
              <a:t>”</a:t>
            </a:r>
            <a:r>
              <a:rPr lang="fr-FR" sz="1400" dirty="0">
                <a:latin typeface="Calibri" pitchFamily="34" charset="0"/>
                <a:ea typeface="宋体" pitchFamily="2" charset="-122"/>
                <a:cs typeface="Arial" charset="0"/>
              </a:rPr>
              <a:t> in Charging Data Request/</a:t>
            </a:r>
            <a:r>
              <a:rPr lang="fr-FR" sz="1400" dirty="0" err="1">
                <a:latin typeface="Calibri" pitchFamily="34" charset="0"/>
                <a:ea typeface="宋体" pitchFamily="2" charset="-122"/>
                <a:cs typeface="Arial" charset="0"/>
              </a:rPr>
              <a:t>Response</a:t>
            </a:r>
            <a:r>
              <a:rPr lang="fr-FR" sz="14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Stage 3 CR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32.291 </a:t>
            </a:r>
            <a:r>
              <a:rPr lang="fr-FR" sz="1400" dirty="0" err="1">
                <a:latin typeface="Calibri" pitchFamily="34" charset="0"/>
                <a:ea typeface="宋体" pitchFamily="2" charset="-122"/>
                <a:cs typeface="Arial" charset="0"/>
              </a:rPr>
              <a:t>adding</a:t>
            </a:r>
            <a:r>
              <a:rPr lang="fr-FR" sz="1400" dirty="0">
                <a:latin typeface="Calibri" pitchFamily="34" charset="0"/>
                <a:ea typeface="宋体" pitchFamily="2" charset="-122"/>
                <a:cs typeface="Arial" charset="0"/>
              </a:rPr>
              <a:t> CHFCQM as </a:t>
            </a:r>
            <a:r>
              <a:rPr lang="fr-FR" sz="1400" dirty="0" err="1">
                <a:latin typeface="Calibri" pitchFamily="34" charset="0"/>
                <a:ea typeface="宋体" pitchFamily="2" charset="-122"/>
                <a:cs typeface="Arial" charset="0"/>
              </a:rPr>
              <a:t>supported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feature</a:t>
            </a:r>
            <a:r>
              <a:rPr lang="fr-FR" sz="1400" dirty="0">
                <a:latin typeface="Calibri" pitchFamily="34" charset="0"/>
                <a:ea typeface="宋体" pitchFamily="2" charset="-122"/>
                <a:cs typeface="Arial" charset="0"/>
              </a:rPr>
              <a:t> in </a:t>
            </a:r>
            <a:r>
              <a:rPr lang="en-GB" dirty="0" err="1"/>
              <a:t>ChargingDataRequest</a:t>
            </a:r>
            <a:r>
              <a:rPr lang="en-GB" dirty="0"/>
              <a:t>/Response</a:t>
            </a:r>
            <a:r>
              <a:rPr lang="fr-FR" dirty="0"/>
              <a:t>.</a:t>
            </a:r>
            <a:endParaRPr lang="fr-FR" sz="1400" dirty="0">
              <a:latin typeface="Calibri" pitchFamily="34" charset="0"/>
              <a:ea typeface="宋体" pitchFamily="2" charset="-122"/>
              <a:cs typeface="Arial" charset="0"/>
            </a:endParaRPr>
          </a:p>
          <a:p>
            <a:pPr lvl="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5335"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637283"/>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020485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7233283"/>
              </p:ext>
            </p:extLst>
          </p:nvPr>
        </p:nvGraphicFramePr>
        <p:xfrm>
          <a:off x="1128524" y="2073555"/>
          <a:ext cx="9230128" cy="1394224"/>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14232">
                <a:tc>
                  <a:txBody>
                    <a:bodyPr/>
                    <a:lstStyle/>
                    <a:p>
                      <a:pPr algn="l" fontAlgn="t"/>
                      <a:r>
                        <a:rPr lang="en-GB" sz="1600" kern="1200" dirty="0">
                          <a:solidFill>
                            <a:schemeClr val="tx1"/>
                          </a:solidFill>
                          <a:effectLst/>
                          <a:latin typeface="Calibri" panose="020F0502020204030204" pitchFamily="34" charset="0"/>
                          <a:cs typeface="Calibri" panose="020F0502020204030204" pitchFamily="34" charset="0"/>
                        </a:rPr>
                        <a:t>SP-200518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a:solidFill>
                            <a:schemeClr val="tx1"/>
                          </a:solidFill>
                          <a:effectLst/>
                          <a:latin typeface="Calibri" panose="020F0502020204030204" pitchFamily="34" charset="0"/>
                          <a:cs typeface="Calibri" panose="020F0502020204030204" pitchFamily="34" charset="0"/>
                        </a:rPr>
                        <a:t>TS 28.201 Network Slice Performance and Analytics Charging in 5G System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5281403"/>
                  </a:ext>
                </a:extLst>
              </a:tr>
              <a:tr h="514232">
                <a:tc>
                  <a:txBody>
                    <a:bodyPr/>
                    <a:lstStyle/>
                    <a:p>
                      <a:pPr algn="l" fontAlgn="t"/>
                      <a:r>
                        <a:rPr lang="en-GB" sz="1600" kern="1200">
                          <a:solidFill>
                            <a:schemeClr val="tx1"/>
                          </a:solidFill>
                          <a:effectLst/>
                          <a:latin typeface="Calibri" panose="020F0502020204030204" pitchFamily="34" charset="0"/>
                          <a:cs typeface="Calibri" panose="020F0502020204030204" pitchFamily="34" charset="0"/>
                        </a:rPr>
                        <a:t>SP-200482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cs typeface="Calibri" panose="020F0502020204030204" pitchFamily="34" charset="0"/>
                        </a:rPr>
                        <a:t>TS 28.202 Charging management; Network slice management charging in the 5G System (5GS); Stage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1384176" y="1899704"/>
          <a:ext cx="8290169" cy="1963959"/>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SP-200471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a:solidFill>
                            <a:schemeClr val="tx1"/>
                          </a:solidFill>
                          <a:effectLst/>
                          <a:latin typeface="Calibri" panose="020F0502020204030204" pitchFamily="34" charset="0"/>
                          <a:ea typeface="DengXian" panose="02010600030101010101" pitchFamily="2" charset="-122"/>
                          <a:cs typeface="+mn-cs"/>
                        </a:rPr>
                        <a:t>Rel-16 WI Exception for Network Slice performance and Analytics Charging in 5GS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r h="486229">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SP-200472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Rel-16 WI Exception for Network Slice Management Charging in 5GS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53736724"/>
                  </a:ext>
                </a:extLst>
              </a:tr>
              <a:tr h="486229">
                <a:tc>
                  <a:txBody>
                    <a:bodyPr/>
                    <a:lstStyle/>
                    <a:p>
                      <a:pPr algn="l" fontAlgn="t"/>
                      <a:r>
                        <a:rPr lang="en-GB" sz="1600" kern="1200">
                          <a:solidFill>
                            <a:schemeClr val="tx1"/>
                          </a:solidFill>
                          <a:effectLst/>
                          <a:latin typeface="Calibri" panose="020F0502020204030204" pitchFamily="34" charset="0"/>
                          <a:ea typeface="DengXian" panose="02010600030101010101" pitchFamily="2" charset="-122"/>
                          <a:cs typeface="+mn-cs"/>
                        </a:rPr>
                        <a:t>SP-200473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Rel-16 WI Exception for ATSSS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6721089"/>
                  </a:ext>
                </a:extLst>
              </a:tr>
            </a:tbl>
          </a:graphicData>
        </a:graphic>
      </p:graphicFrame>
    </p:spTree>
    <p:extLst>
      <p:ext uri="{BB962C8B-B14F-4D97-AF65-F5344CB8AC3E}">
        <p14:creationId xmlns:p14="http://schemas.microsoft.com/office/powerpoint/2010/main" val="173098218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657212578"/>
              </p:ext>
            </p:extLst>
          </p:nvPr>
        </p:nvGraphicFramePr>
        <p:xfrm>
          <a:off x="1050914" y="1994758"/>
          <a:ext cx="9000373" cy="2623089"/>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SP-200484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kern="1200">
                          <a:solidFill>
                            <a:srgbClr val="000000"/>
                          </a:solidFill>
                          <a:effectLst/>
                          <a:latin typeface="Arial" panose="020B0604020202020204" pitchFamily="34" charset="0"/>
                          <a:ea typeface="+mn-ea"/>
                          <a:cs typeface="+mn-cs"/>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SP-200485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kern="1200">
                          <a:solidFill>
                            <a:srgbClr val="000000"/>
                          </a:solidFill>
                          <a:effectLst/>
                          <a:latin typeface="Arial" panose="020B0604020202020204" pitchFamily="34" charset="0"/>
                          <a:ea typeface="+mn-ea"/>
                          <a:cs typeface="+mn-cs"/>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68551646"/>
                  </a:ext>
                </a:extLst>
              </a:tr>
              <a:tr h="425435">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SP-200486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3489639"/>
                  </a:ext>
                </a:extLst>
              </a:tr>
              <a:tr h="425435">
                <a:tc>
                  <a:txBody>
                    <a:bodyPr/>
                    <a:lstStyle/>
                    <a:p>
                      <a:pPr algn="l" fontAlgn="t"/>
                      <a:r>
                        <a:rPr lang="en-GB" sz="1200" b="0" i="0" u="none" strike="noStrike" kern="1200">
                          <a:solidFill>
                            <a:srgbClr val="000000"/>
                          </a:solidFill>
                          <a:effectLst/>
                          <a:latin typeface="Arial" panose="020B0604020202020204" pitchFamily="34" charset="0"/>
                          <a:ea typeface="+mn-ea"/>
                          <a:cs typeface="+mn-cs"/>
                        </a:rPr>
                        <a:t>SP-200487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Rel-12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GB" sz="1200" b="0" i="0" u="none" strike="noStrike" kern="1200">
                          <a:solidFill>
                            <a:srgbClr val="000000"/>
                          </a:solidFill>
                          <a:effectLst/>
                          <a:latin typeface="Arial" panose="020B0604020202020204" pitchFamily="34" charset="0"/>
                          <a:ea typeface="+mn-ea"/>
                          <a:cs typeface="+mn-cs"/>
                        </a:rPr>
                        <a:t>SP-200488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Rel-8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34260366"/>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96" y="-90153"/>
            <a:ext cx="9112251" cy="914400"/>
          </a:xfrm>
        </p:spPr>
        <p:txBody>
          <a:bodyPr/>
          <a:lstStyle/>
          <a:p>
            <a:r>
              <a:rPr lang="sv-SE" sz="3600" dirty="0"/>
              <a:t>OAM CRs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596312539"/>
              </p:ext>
            </p:extLst>
          </p:nvPr>
        </p:nvGraphicFramePr>
        <p:xfrm>
          <a:off x="1836546" y="772732"/>
          <a:ext cx="7290682" cy="5604381"/>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559444">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200" b="0" i="0" u="none" strike="noStrike" dirty="0">
                          <a:solidFill>
                            <a:srgbClr val="000000"/>
                          </a:solidFill>
                          <a:effectLst/>
                          <a:latin typeface="Arial" panose="020B0604020202020204" pitchFamily="34" charset="0"/>
                        </a:rPr>
                        <a:t>SP-200483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Arial" panose="020B0604020202020204" pitchFamily="34" charset="0"/>
                        </a:rPr>
                        <a:t>Rel-16 CRs on Streaming trace reporting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4411">
                <a:tc>
                  <a:txBody>
                    <a:bodyPr/>
                    <a:lstStyle/>
                    <a:p>
                      <a:pPr algn="l" fontAlgn="t"/>
                      <a:r>
                        <a:rPr lang="en-GB" sz="1200" b="0" i="0" u="none" strike="noStrike" dirty="0">
                          <a:solidFill>
                            <a:srgbClr val="000000"/>
                          </a:solidFill>
                          <a:effectLst/>
                          <a:latin typeface="Arial" panose="020B0604020202020204" pitchFamily="34" charset="0"/>
                        </a:rPr>
                        <a:t>SP-200489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200" b="0" i="0" u="none" strike="noStrike">
                          <a:solidFill>
                            <a:srgbClr val="000000"/>
                          </a:solidFill>
                          <a:effectLst/>
                          <a:latin typeface="Arial" panose="020B0604020202020204" pitchFamily="34" charset="0"/>
                        </a:rPr>
                        <a:t>Rel-16 CRs on NRM enhancements batch 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6334">
                <a:tc>
                  <a:txBody>
                    <a:bodyPr/>
                    <a:lstStyle/>
                    <a:p>
                      <a:pPr algn="l" fontAlgn="t"/>
                      <a:r>
                        <a:rPr lang="en-GB" sz="1200" b="0" i="0" u="none" strike="noStrike">
                          <a:solidFill>
                            <a:srgbClr val="000000"/>
                          </a:solidFill>
                          <a:effectLst/>
                          <a:latin typeface="Arial" panose="020B0604020202020204" pitchFamily="34" charset="0"/>
                        </a:rPr>
                        <a:t>SP-200490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200" b="0" i="0" u="none" strike="noStrike">
                          <a:solidFill>
                            <a:srgbClr val="000000"/>
                          </a:solidFill>
                          <a:effectLst/>
                          <a:latin typeface="Arial" panose="020B0604020202020204" pitchFamily="34" charset="0"/>
                        </a:rPr>
                        <a:t>Rel-16 CRs on NRM enhancements batch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82823">
                <a:tc>
                  <a:txBody>
                    <a:bodyPr/>
                    <a:lstStyle/>
                    <a:p>
                      <a:pPr algn="l" fontAlgn="t"/>
                      <a:r>
                        <a:rPr lang="en-GB" sz="1200" b="0" i="0" u="none" strike="noStrike">
                          <a:solidFill>
                            <a:srgbClr val="000000"/>
                          </a:solidFill>
                          <a:effectLst/>
                          <a:latin typeface="Arial" panose="020B0604020202020204" pitchFamily="34" charset="0"/>
                        </a:rPr>
                        <a:t>SP-200491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71945">
                <a:tc>
                  <a:txBody>
                    <a:bodyPr/>
                    <a:lstStyle/>
                    <a:p>
                      <a:pPr algn="l" fontAlgn="t"/>
                      <a:r>
                        <a:rPr lang="en-GB" sz="1200" b="0" i="0" u="none" strike="noStrike">
                          <a:solidFill>
                            <a:srgbClr val="000000"/>
                          </a:solidFill>
                          <a:effectLst/>
                          <a:latin typeface="Arial" panose="020B0604020202020204" pitchFamily="34" charset="0"/>
                        </a:rPr>
                        <a:t>SP-200492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Arial" panose="020B0604020202020204" pitchFamily="34" charset="0"/>
                        </a:rPr>
                        <a:t>Rel-15 CRs on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71944">
                <a:tc>
                  <a:txBody>
                    <a:bodyPr/>
                    <a:lstStyle/>
                    <a:p>
                      <a:pPr algn="l" fontAlgn="t"/>
                      <a:r>
                        <a:rPr lang="en-GB" sz="1200" b="0" i="0" u="none" strike="noStrike">
                          <a:solidFill>
                            <a:srgbClr val="000000"/>
                          </a:solidFill>
                          <a:effectLst/>
                          <a:latin typeface="Arial" panose="020B0604020202020204" pitchFamily="34" charset="0"/>
                        </a:rPr>
                        <a:t>SP-200493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Rel-16 CRs on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71944">
                <a:tc>
                  <a:txBody>
                    <a:bodyPr/>
                    <a:lstStyle/>
                    <a:p>
                      <a:pPr algn="l" fontAlgn="t"/>
                      <a:r>
                        <a:rPr lang="en-GB" sz="1200" b="0" i="0" u="none" strike="noStrike">
                          <a:solidFill>
                            <a:srgbClr val="000000"/>
                          </a:solidFill>
                          <a:effectLst/>
                          <a:latin typeface="Arial" panose="020B0604020202020204" pitchFamily="34" charset="0"/>
                        </a:rPr>
                        <a:t>SP-200494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Arial" panose="020B0604020202020204" pitchFamily="34" charset="0"/>
                        </a:rPr>
                        <a:t>Rel-16 CRs on Management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71944">
                <a:tc>
                  <a:txBody>
                    <a:bodyPr/>
                    <a:lstStyle/>
                    <a:p>
                      <a:pPr algn="l" fontAlgn="t"/>
                      <a:r>
                        <a:rPr lang="en-GB" sz="1200" b="0" i="0" u="none" strike="noStrike" dirty="0">
                          <a:solidFill>
                            <a:srgbClr val="000000"/>
                          </a:solidFill>
                          <a:effectLst/>
                          <a:latin typeface="Arial" panose="020B0604020202020204" pitchFamily="34" charset="0"/>
                        </a:rPr>
                        <a:t>SP-200496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Rel-16 CRs on Energy efficiency of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271944">
                <a:tc>
                  <a:txBody>
                    <a:bodyPr/>
                    <a:lstStyle/>
                    <a:p>
                      <a:pPr algn="l" fontAlgn="t"/>
                      <a:r>
                        <a:rPr lang="en-GB" sz="1200" b="0" i="0" u="none" strike="noStrike">
                          <a:solidFill>
                            <a:srgbClr val="000000"/>
                          </a:solidFill>
                          <a:effectLst/>
                          <a:latin typeface="Arial" panose="020B0604020202020204" pitchFamily="34" charset="0"/>
                        </a:rPr>
                        <a:t>SP-200497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Rel-16 CRs on Enhancement of 3GPP management system for multiple tenant environment support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6126893"/>
                  </a:ext>
                </a:extLst>
              </a:tr>
              <a:tr h="271944">
                <a:tc>
                  <a:txBody>
                    <a:bodyPr/>
                    <a:lstStyle/>
                    <a:p>
                      <a:pPr algn="l" fontAlgn="t"/>
                      <a:r>
                        <a:rPr lang="en-GB" sz="1200" b="0" i="0" u="none" strike="noStrike">
                          <a:solidFill>
                            <a:srgbClr val="000000"/>
                          </a:solidFill>
                          <a:effectLst/>
                          <a:latin typeface="Arial" panose="020B0604020202020204" pitchFamily="34" charset="0"/>
                        </a:rPr>
                        <a:t>SP-200498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Rel-15 CRs on Provisioning of network slicing for 5G networks and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1384281"/>
                  </a:ext>
                </a:extLst>
              </a:tr>
              <a:tr h="271944">
                <a:tc>
                  <a:txBody>
                    <a:bodyPr/>
                    <a:lstStyle/>
                    <a:p>
                      <a:pPr algn="l" fontAlgn="t"/>
                      <a:r>
                        <a:rPr lang="en-GB" sz="1200" b="0" i="0" u="none" strike="noStrike">
                          <a:solidFill>
                            <a:srgbClr val="000000"/>
                          </a:solidFill>
                          <a:effectLst/>
                          <a:latin typeface="Arial" panose="020B0604020202020204" pitchFamily="34" charset="0"/>
                        </a:rPr>
                        <a:t>SP-200499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271944">
                <a:tc>
                  <a:txBody>
                    <a:bodyPr/>
                    <a:lstStyle/>
                    <a:p>
                      <a:pPr algn="l" fontAlgn="t"/>
                      <a:r>
                        <a:rPr lang="en-GB" sz="1200" b="0" i="0" u="none" strike="noStrike">
                          <a:solidFill>
                            <a:srgbClr val="000000"/>
                          </a:solidFill>
                          <a:effectLst/>
                          <a:latin typeface="Arial" panose="020B0604020202020204" pitchFamily="34" charset="0"/>
                        </a:rPr>
                        <a:t>SP-200500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Rel-16 CRs on Integration of ONAP and 3GPP 5G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271944">
                <a:tc>
                  <a:txBody>
                    <a:bodyPr/>
                    <a:lstStyle/>
                    <a:p>
                      <a:pPr algn="l" fontAlgn="t"/>
                      <a:r>
                        <a:rPr lang="en-GB" sz="1200" b="0" i="0" u="none" strike="noStrike">
                          <a:solidFill>
                            <a:srgbClr val="000000"/>
                          </a:solidFill>
                          <a:effectLst/>
                          <a:latin typeface="Arial" panose="020B0604020202020204" pitchFamily="34" charset="0"/>
                        </a:rPr>
                        <a:t>SP-200501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Rel-15 CRs on Fault Supervision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2148943"/>
                  </a:ext>
                </a:extLst>
              </a:tr>
              <a:tr h="271944">
                <a:tc>
                  <a:txBody>
                    <a:bodyPr/>
                    <a:lstStyle/>
                    <a:p>
                      <a:pPr algn="l" fontAlgn="t"/>
                      <a:r>
                        <a:rPr lang="en-GB" sz="1200" b="0" i="0" u="none" strike="noStrike">
                          <a:solidFill>
                            <a:srgbClr val="000000"/>
                          </a:solidFill>
                          <a:effectLst/>
                          <a:latin typeface="Arial" panose="020B0604020202020204" pitchFamily="34" charset="0"/>
                        </a:rPr>
                        <a:t>SP-200502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Arial" panose="020B0604020202020204" pitchFamily="34" charset="0"/>
                        </a:rPr>
                        <a:t>Rel-16 CRs on Enhancement of performance assurance for 5G networks including network slicing batch 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4605436"/>
                  </a:ext>
                </a:extLst>
              </a:tr>
              <a:tr h="271944">
                <a:tc>
                  <a:txBody>
                    <a:bodyPr/>
                    <a:lstStyle/>
                    <a:p>
                      <a:pPr algn="l" fontAlgn="t"/>
                      <a:r>
                        <a:rPr lang="en-GB" sz="1200" b="0" i="0" u="none" strike="noStrike">
                          <a:solidFill>
                            <a:srgbClr val="000000"/>
                          </a:solidFill>
                          <a:effectLst/>
                          <a:latin typeface="Arial" panose="020B0604020202020204" pitchFamily="34" charset="0"/>
                        </a:rPr>
                        <a:t>SP-200503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a:solidFill>
                            <a:srgbClr val="000000"/>
                          </a:solidFill>
                          <a:effectLst/>
                          <a:latin typeface="Arial" panose="020B0604020202020204" pitchFamily="34" charset="0"/>
                        </a:rPr>
                        <a:t>Rel-16 CRs on Enhancement of performance assurance for 5G networks including network slicing batch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2383279"/>
                  </a:ext>
                </a:extLst>
              </a:tr>
              <a:tr h="271944">
                <a:tc>
                  <a:txBody>
                    <a:bodyPr/>
                    <a:lstStyle/>
                    <a:p>
                      <a:pPr algn="l" fontAlgn="t"/>
                      <a:r>
                        <a:rPr lang="en-GB" sz="1200" b="0" i="0" u="none" strike="noStrike">
                          <a:solidFill>
                            <a:srgbClr val="000000"/>
                          </a:solidFill>
                          <a:effectLst/>
                          <a:latin typeface="Arial" panose="020B0604020202020204" pitchFamily="34" charset="0"/>
                        </a:rPr>
                        <a:t>SP-200504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Arial" panose="020B0604020202020204" pitchFamily="34" charset="0"/>
                        </a:rPr>
                        <a:t>Rel-15 CRs on REST Solution Sets (normative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7225543"/>
                  </a:ext>
                </a:extLst>
              </a:tr>
              <a:tr h="271944">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SP-200512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71262549"/>
              </p:ext>
            </p:extLst>
          </p:nvPr>
        </p:nvGraphicFramePr>
        <p:xfrm>
          <a:off x="1378579" y="1398741"/>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2017000">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1001260">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SA5#129e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 Feb – 4 Mar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SA5#130e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20-28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SA5#131e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May – 3 June </a:t>
                      </a: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SA5#132e</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17-28 Aug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SA5#133e</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12-16 Oct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 (TBC)</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SA5#134e</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16-20 Nov </a:t>
                      </a: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2020 (TBC)</a:t>
                      </a:r>
                      <a:endParaRPr kumimoji="0" lang="en-GB" altLang="zh-CN" sz="16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6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42019935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65535510"/>
              </p:ext>
            </p:extLst>
          </p:nvPr>
        </p:nvGraphicFramePr>
        <p:xfrm>
          <a:off x="1581721" y="1608192"/>
          <a:ext cx="7972744" cy="389939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spcAft>
                          <a:spcPts val="0"/>
                        </a:spcAft>
                      </a:pPr>
                      <a:r>
                        <a:rPr lang="en-GB" sz="1200" b="0" i="0" u="none" strike="noStrike" kern="1200" dirty="0">
                          <a:solidFill>
                            <a:srgbClr val="000000"/>
                          </a:solidFill>
                          <a:effectLst/>
                          <a:latin typeface="Arial" panose="020B0604020202020204" pitchFamily="34" charset="0"/>
                          <a:ea typeface="+mn-ea"/>
                          <a:cs typeface="+mn-cs"/>
                        </a:rPr>
                        <a:t>SP-200495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Rel-16 CRs on Charging Access of ATSSS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marL="0" algn="l" defTabSz="1219170" rtl="0" eaLnBrk="1" fontAlgn="t" latinLnBrk="0" hangingPunct="1">
                        <a:spcAft>
                          <a:spcPts val="0"/>
                        </a:spcAft>
                      </a:pPr>
                      <a:r>
                        <a:rPr lang="en-GB" sz="1200" b="0" i="0" u="none" strike="noStrike" kern="1200" dirty="0">
                          <a:solidFill>
                            <a:srgbClr val="000000"/>
                          </a:solidFill>
                          <a:effectLst/>
                          <a:latin typeface="Arial" panose="020B0604020202020204" pitchFamily="34" charset="0"/>
                          <a:ea typeface="+mn-ea"/>
                          <a:cs typeface="+mn-cs"/>
                        </a:rPr>
                        <a:t>SP-200505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a:solidFill>
                            <a:srgbClr val="000000"/>
                          </a:solidFill>
                          <a:effectLst/>
                          <a:latin typeface="Arial" panose="020B0604020202020204" pitchFamily="34" charset="0"/>
                          <a:ea typeface="+mn-ea"/>
                          <a:cs typeface="+mn-cs"/>
                        </a:rPr>
                        <a:t>Rel-16 CRs on Charging Aspect for 5WWC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3739212"/>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SP-200506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Rel-16 CRs on Charging Enhancement of 5GC interworking with EPC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48919151"/>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SP-200507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Rel-16 CRs on Charging aspects of ETSUN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99186045"/>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SP-200508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GB" sz="1200" b="0" i="0" u="none" strike="noStrike" kern="1200" dirty="0">
                          <a:solidFill>
                            <a:srgbClr val="000000"/>
                          </a:solidFill>
                          <a:effectLst/>
                          <a:latin typeface="Arial" panose="020B0604020202020204" pitchFamily="34" charset="0"/>
                          <a:ea typeface="+mn-ea"/>
                          <a:cs typeface="+mn-cs"/>
                        </a:rPr>
                        <a:t>Rel-16 CRs on CHF-controlled quota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5036315"/>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SP-200509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Rel-16 CRs on Charging AMF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16515422"/>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Rel-15 CRs on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marL="0" algn="l" defTabSz="1219170" rtl="0" eaLnBrk="1" fontAlgn="t" latinLnBrk="0" hangingPunct="1">
                        <a:spcAft>
                          <a:spcPts val="0"/>
                        </a:spcAft>
                      </a:pPr>
                      <a:r>
                        <a:rPr lang="en-GB" sz="1200" b="0" i="0" u="none" strike="noStrike" kern="1200">
                          <a:solidFill>
                            <a:srgbClr val="000000"/>
                          </a:solidFill>
                          <a:effectLst/>
                          <a:latin typeface="Arial" panose="020B0604020202020204" pitchFamily="34" charset="0"/>
                          <a:ea typeface="+mn-ea"/>
                          <a:cs typeface="+mn-cs"/>
                        </a:rPr>
                        <a:t>SP-200511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spcAft>
                          <a:spcPts val="0"/>
                        </a:spcAft>
                      </a:pPr>
                      <a:r>
                        <a:rPr lang="en-US" sz="1200" b="0" i="0" u="none" strike="noStrike" kern="1200" dirty="0">
                          <a:solidFill>
                            <a:srgbClr val="000000"/>
                          </a:solidFill>
                          <a:effectLst/>
                          <a:latin typeface="Arial" panose="020B0604020202020204" pitchFamily="34" charset="0"/>
                          <a:ea typeface="+mn-ea"/>
                          <a:cs typeface="+mn-cs"/>
                        </a:rPr>
                        <a:t>Rel-16 CRs on Network Slice Performance and Analytics Charging in 5G System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bl>
          </a:graphicData>
        </a:graphic>
      </p:graphicFrame>
    </p:spTree>
    <p:extLst>
      <p:ext uri="{BB962C8B-B14F-4D97-AF65-F5344CB8AC3E}">
        <p14:creationId xmlns:p14="http://schemas.microsoft.com/office/powerpoint/2010/main" val="96001508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105141" y="201327"/>
            <a:ext cx="5344009" cy="804041"/>
          </a:xfrm>
        </p:spPr>
        <p:txBody>
          <a:bodyPr/>
          <a:lstStyle/>
          <a:p>
            <a:r>
              <a:rPr lang="sv-SE" dirty="0"/>
              <a:t>Thank you!</a:t>
            </a:r>
          </a:p>
        </p:txBody>
      </p:sp>
      <p:pic>
        <p:nvPicPr>
          <p:cNvPr id="4" name="Picture 3">
            <a:extLst>
              <a:ext uri="{FF2B5EF4-FFF2-40B4-BE49-F238E27FC236}">
                <a16:creationId xmlns:a16="http://schemas.microsoft.com/office/drawing/2014/main" id="{BBED938F-9BED-4F1D-9A7D-CFE56A8782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363" y="802640"/>
            <a:ext cx="8260080" cy="5506720"/>
          </a:xfrm>
          <a:prstGeom prst="rect">
            <a:avLst/>
          </a:prstGeom>
        </p:spPr>
      </p:pic>
    </p:spTree>
    <p:extLst>
      <p:ext uri="{BB962C8B-B14F-4D97-AF65-F5344CB8AC3E}">
        <p14:creationId xmlns:p14="http://schemas.microsoft.com/office/powerpoint/2010/main" val="32561172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41860" y="2086378"/>
            <a:ext cx="9715030" cy="1983346"/>
          </a:xfrm>
        </p:spPr>
        <p:txBody>
          <a:bodyPr/>
          <a:lstStyle/>
          <a:p>
            <a:r>
              <a:rPr lang="sv-SE" sz="2000" dirty="0"/>
              <a:t>Latest version for SA5#131e described and agreed in S5-203002</a:t>
            </a:r>
          </a:p>
          <a:p>
            <a:r>
              <a:rPr lang="sv-SE" sz="2000" dirty="0"/>
              <a:t>Based on experiences from the first two e-meetings</a:t>
            </a:r>
          </a:p>
          <a:p>
            <a:r>
              <a:rPr lang="sv-SE" sz="2000" dirty="0"/>
              <a:t>Expected to be ”fine-tuned” for next meeting</a:t>
            </a:r>
            <a:endParaRPr lang="en-US" sz="2000" dirty="0"/>
          </a:p>
        </p:txBody>
      </p:sp>
    </p:spTree>
    <p:extLst>
      <p:ext uri="{BB962C8B-B14F-4D97-AF65-F5344CB8AC3E}">
        <p14:creationId xmlns:p14="http://schemas.microsoft.com/office/powerpoint/2010/main" val="27953106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96" y="0"/>
            <a:ext cx="9112251" cy="1143000"/>
          </a:xfrm>
        </p:spPr>
        <p:txBody>
          <a:bodyPr/>
          <a:lstStyle/>
          <a:p>
            <a:r>
              <a:rPr lang="sv-SE" sz="3600" dirty="0"/>
              <a:t>Revised SA5 Terms of Reference</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09858967"/>
              </p:ext>
            </p:extLst>
          </p:nvPr>
        </p:nvGraphicFramePr>
        <p:xfrm>
          <a:off x="1875182" y="1312087"/>
          <a:ext cx="7290682" cy="1040431"/>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735783">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200" b="1" i="0" u="sng" strike="noStrike">
                          <a:solidFill>
                            <a:srgbClr val="0000FF"/>
                          </a:solidFill>
                          <a:effectLst/>
                          <a:latin typeface="Arial" panose="020B0604020202020204" pitchFamily="34" charset="0"/>
                          <a:hlinkClick r:id="rId2"/>
                        </a:rPr>
                        <a:t>SP-200545</a:t>
                      </a:r>
                      <a:endParaRPr lang="en-GB" sz="1200" b="1" i="0" u="sng" strike="noStrike">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200" b="0" i="0" u="none" strike="noStrike" dirty="0">
                          <a:solidFill>
                            <a:srgbClr val="000000"/>
                          </a:solidFill>
                          <a:effectLst/>
                          <a:latin typeface="Arial" panose="020B0604020202020204" pitchFamily="34" charset="0"/>
                        </a:rPr>
                        <a:t>Revision of SA5 ToR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 name="Content Placeholder 2">
            <a:extLst>
              <a:ext uri="{FF2B5EF4-FFF2-40B4-BE49-F238E27FC236}">
                <a16:creationId xmlns:a16="http://schemas.microsoft.com/office/drawing/2014/main" id="{E86D6B63-7A87-48FE-AE9B-B9A84AE86412}"/>
              </a:ext>
            </a:extLst>
          </p:cNvPr>
          <p:cNvSpPr txBox="1">
            <a:spLocks/>
          </p:cNvSpPr>
          <p:nvPr/>
        </p:nvSpPr>
        <p:spPr bwMode="auto">
          <a:xfrm>
            <a:off x="1238485" y="2704564"/>
            <a:ext cx="9715030" cy="1983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000" kern="0" dirty="0"/>
              <a:t>SA5-agreed; presented to SA for approval (agenda 4.5)</a:t>
            </a:r>
          </a:p>
          <a:p>
            <a:r>
              <a:rPr lang="en-US" sz="2000" kern="0" dirty="0"/>
              <a:t>Reasons: </a:t>
            </a:r>
          </a:p>
          <a:p>
            <a:pPr lvl="1"/>
            <a:r>
              <a:rPr lang="en-US" sz="1500" kern="0" dirty="0"/>
              <a:t>The current ToR is not up to date and does not clearly describe the scope and responsibility  of SA5</a:t>
            </a:r>
          </a:p>
          <a:p>
            <a:pPr lvl="1"/>
            <a:r>
              <a:rPr lang="en-US" sz="1500" kern="0" dirty="0"/>
              <a:t>Need to have an up to date ToR clearly describing the scope and responsibility of SA5, valid for current and future work areas, with good examples to make the work more visible and understandable for external audiences.</a:t>
            </a:r>
          </a:p>
          <a:p>
            <a:pPr lvl="1"/>
            <a:r>
              <a:rPr lang="en-US" sz="1500" kern="0" dirty="0"/>
              <a:t>Crucial for cross-WG/SDO relation/coordination</a:t>
            </a:r>
          </a:p>
          <a:p>
            <a:pPr lvl="1"/>
            <a:r>
              <a:rPr lang="en-US" sz="1500" kern="0" dirty="0"/>
              <a:t>Follow the new ToR template proposed by the TSG leadership</a:t>
            </a:r>
          </a:p>
          <a:p>
            <a:endParaRPr lang="en-US" sz="2000" kern="0" dirty="0"/>
          </a:p>
          <a:p>
            <a:endParaRPr lang="en-US" sz="2000" kern="0" dirty="0"/>
          </a:p>
        </p:txBody>
      </p:sp>
    </p:spTree>
    <p:extLst>
      <p:ext uri="{BB962C8B-B14F-4D97-AF65-F5344CB8AC3E}">
        <p14:creationId xmlns:p14="http://schemas.microsoft.com/office/powerpoint/2010/main" val="1635690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OAM WID/SIDs</a:t>
            </a:r>
          </a:p>
        </p:txBody>
      </p:sp>
      <p:graphicFrame>
        <p:nvGraphicFramePr>
          <p:cNvPr id="6" name="Group 76"/>
          <p:cNvGraphicFramePr>
            <a:graphicFrameLocks/>
          </p:cNvGraphicFramePr>
          <p:nvPr>
            <p:extLst>
              <p:ext uri="{D42A27DB-BD31-4B8C-83A1-F6EECF244321}">
                <p14:modId xmlns:p14="http://schemas.microsoft.com/office/powerpoint/2010/main" val="2997206245"/>
              </p:ext>
            </p:extLst>
          </p:nvPr>
        </p:nvGraphicFramePr>
        <p:xfrm>
          <a:off x="189596" y="1287352"/>
          <a:ext cx="11902965" cy="3839880"/>
        </p:xfrm>
        <a:graphic>
          <a:graphicData uri="http://schemas.openxmlformats.org/drawingml/2006/table">
            <a:tbl>
              <a:tblPr/>
              <a:tblGrid>
                <a:gridCol w="1203025">
                  <a:extLst>
                    <a:ext uri="{9D8B030D-6E8A-4147-A177-3AD203B41FA5}">
                      <a16:colId xmlns:a16="http://schemas.microsoft.com/office/drawing/2014/main" val="20000"/>
                    </a:ext>
                  </a:extLst>
                </a:gridCol>
                <a:gridCol w="1014248">
                  <a:extLst>
                    <a:ext uri="{9D8B030D-6E8A-4147-A177-3AD203B41FA5}">
                      <a16:colId xmlns:a16="http://schemas.microsoft.com/office/drawing/2014/main" val="20002"/>
                    </a:ext>
                  </a:extLst>
                </a:gridCol>
                <a:gridCol w="966952">
                  <a:extLst>
                    <a:ext uri="{9D8B030D-6E8A-4147-A177-3AD203B41FA5}">
                      <a16:colId xmlns:a16="http://schemas.microsoft.com/office/drawing/2014/main" val="20003"/>
                    </a:ext>
                  </a:extLst>
                </a:gridCol>
                <a:gridCol w="5150069">
                  <a:extLst>
                    <a:ext uri="{9D8B030D-6E8A-4147-A177-3AD203B41FA5}">
                      <a16:colId xmlns:a16="http://schemas.microsoft.com/office/drawing/2014/main" val="20001"/>
                    </a:ext>
                  </a:extLst>
                </a:gridCol>
                <a:gridCol w="1665889">
                  <a:extLst>
                    <a:ext uri="{9D8B030D-6E8A-4147-A177-3AD203B41FA5}">
                      <a16:colId xmlns:a16="http://schemas.microsoft.com/office/drawing/2014/main" val="20004"/>
                    </a:ext>
                  </a:extLst>
                </a:gridCol>
                <a:gridCol w="1902782">
                  <a:extLst>
                    <a:ext uri="{9D8B030D-6E8A-4147-A177-3AD203B41FA5}">
                      <a16:colId xmlns:a16="http://schemas.microsoft.com/office/drawing/2014/main" val="20005"/>
                    </a:ext>
                  </a:extLst>
                </a:gridCol>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5150">
                <a:tc>
                  <a:txBody>
                    <a:bodyPr/>
                    <a:lstStyle/>
                    <a:p>
                      <a:pPr algn="l" fontAlgn="t"/>
                      <a:r>
                        <a:rPr lang="en-GB"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Revised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sv-SE"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Rel-16</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Revised WID on Enhancement of 3GPP management system for multiple tenant environment support</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sv-SE"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52316411"/>
                  </a:ext>
                </a:extLst>
              </a:tr>
              <a:tr h="495150">
                <a:tc>
                  <a:txBody>
                    <a:bodyPr/>
                    <a:lstStyle/>
                    <a:p>
                      <a:pPr algn="l" fontAlgn="t"/>
                      <a:r>
                        <a:rPr lang="en-GB" sz="120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on Enhancements of 5G performance measurements and KPIs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Intel, China Telecom, CMCC, Samsung</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SA2(IABARC/5G_AIS/5G_eSBA)</a:t>
                      </a:r>
                    </a:p>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RAN1 (NR_feMIMO)</a:t>
                      </a:r>
                    </a:p>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RAN2 (LTE_NR_DC_enh2)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06804223"/>
                  </a:ext>
                </a:extLst>
              </a:tr>
              <a:tr h="495150">
                <a:tc>
                  <a:txBody>
                    <a:bodyPr/>
                    <a:lstStyle/>
                    <a:p>
                      <a:pPr algn="l" fontAlgn="t"/>
                      <a:r>
                        <a:rPr lang="en-GB" sz="120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on Management of the enhanced tenant concept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Huawei</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79064058"/>
                  </a:ext>
                </a:extLst>
              </a:tr>
              <a:tr h="495150">
                <a:tc>
                  <a:txBody>
                    <a:bodyPr/>
                    <a:lstStyle/>
                    <a:p>
                      <a:pPr algn="l" fontAlgn="t"/>
                      <a:r>
                        <a:rPr lang="en-GB" sz="120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on Autonomous network levels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it-IT"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China Mobile, Huawei, China Telecom, CATT</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RAN3(NR_SON_MDT)</a:t>
                      </a:r>
                    </a:p>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SA2(eNA)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16848048"/>
                  </a:ext>
                </a:extLst>
              </a:tr>
              <a:tr h="495150">
                <a:tc>
                  <a:txBody>
                    <a:bodyPr/>
                    <a:lstStyle/>
                    <a:p>
                      <a:pPr algn="l" fontAlgn="t"/>
                      <a:r>
                        <a:rPr lang="en-GB" sz="1200" kern="120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on Management data collection control and discovery</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Nokia, Nokia Shanghai Bell</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48529564"/>
                  </a:ext>
                </a:extLst>
              </a:tr>
              <a:tr h="495150">
                <a:tc>
                  <a:txBody>
                    <a:bodyPr/>
                    <a:lstStyle/>
                    <a:p>
                      <a:pPr algn="l" fontAlgn="t"/>
                      <a:r>
                        <a:rPr lang="en-GB"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SP-200466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Rel-17</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New WID on Enhancement of Handover Optimization</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US" altLang="zh-CN"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Ericsson</a:t>
                      </a:r>
                      <a:endParaRPr lang="zh-CN" altLang="en-US"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200" kern="1200" dirty="0">
                          <a:solidFill>
                            <a:schemeClr val="dk1"/>
                          </a:solidFill>
                          <a:effectLst/>
                          <a:latin typeface="微软雅黑" panose="020B0503020204020204" pitchFamily="34" charset="-122"/>
                          <a:ea typeface="微软雅黑" panose="020B0503020204020204" pitchFamily="34" charset="-122"/>
                          <a:cs typeface="Arial" panose="020B0604020202020204" pitchFamily="34" charset="0"/>
                        </a:rPr>
                        <a:t>RAN2(NR_Mob_enh-Core/LTE_feMob-Core)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45268077"/>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331076" y="-12879"/>
            <a:ext cx="9759950" cy="1016000"/>
          </a:xfrm>
        </p:spPr>
        <p:txBody>
          <a:bodyPr/>
          <a:lstStyle/>
          <a:p>
            <a:pPr algn="l"/>
            <a:r>
              <a:rPr lang="en-US" sz="3600" dirty="0"/>
              <a:t>Overview of OAM ongoing WIs/SIs progress</a:t>
            </a:r>
          </a:p>
        </p:txBody>
      </p:sp>
      <p:sp>
        <p:nvSpPr>
          <p:cNvPr id="4" name="文本框 3"/>
          <p:cNvSpPr txBox="1"/>
          <p:nvPr/>
        </p:nvSpPr>
        <p:spPr>
          <a:xfrm>
            <a:off x="5875199" y="852431"/>
            <a:ext cx="5679902" cy="954107"/>
          </a:xfrm>
          <a:prstGeom prst="rect">
            <a:avLst/>
          </a:prstGeom>
          <a:noFill/>
        </p:spPr>
        <p:txBody>
          <a:bodyPr wrap="square" rtlCol="0">
            <a:spAutoFit/>
          </a:bodyPr>
          <a:lstStyle/>
          <a:p>
            <a:r>
              <a:rPr lang="en-US" altLang="zh-CN" sz="1400" b="1" dirty="0">
                <a:solidFill>
                  <a:srgbClr val="0000FF"/>
                </a:solidFill>
                <a:highlight>
                  <a:srgbClr val="FF00FF"/>
                </a:highlight>
              </a:rPr>
              <a:t>Rel-17:(14 WI/SI -&gt;21 WI/SI )</a:t>
            </a:r>
          </a:p>
          <a:p>
            <a:pPr marL="285750" indent="-285750">
              <a:buFont typeface="Wingdings" panose="05000000000000000000" pitchFamily="2" charset="2"/>
              <a:buChar char="Ø"/>
            </a:pPr>
            <a:r>
              <a:rPr lang="en-US" altLang="zh-CN" sz="1400" b="1" dirty="0">
                <a:solidFill>
                  <a:srgbClr val="0000FF"/>
                </a:solidFill>
                <a:highlight>
                  <a:srgbClr val="FFFF00"/>
                </a:highlight>
              </a:rPr>
              <a:t>10 ongoing WIs (just  started; 0% </a:t>
            </a:r>
            <a:r>
              <a:rPr lang="en-US" altLang="zh-CN" sz="1400" b="1" dirty="0" err="1">
                <a:solidFill>
                  <a:srgbClr val="0000FF"/>
                </a:solidFill>
                <a:highlight>
                  <a:srgbClr val="FFFF00"/>
                </a:highlight>
              </a:rPr>
              <a:t>compl</a:t>
            </a:r>
            <a:r>
              <a:rPr lang="en-US" altLang="zh-CN" sz="1400" b="1" dirty="0">
                <a:solidFill>
                  <a:srgbClr val="0000FF"/>
                </a:solidFill>
                <a:highlight>
                  <a:srgbClr val="FFFF00"/>
                </a:highlight>
              </a:rPr>
              <a:t>.)</a:t>
            </a:r>
          </a:p>
          <a:p>
            <a:pPr marL="285750" indent="-285750">
              <a:buFont typeface="Wingdings" panose="05000000000000000000" pitchFamily="2" charset="2"/>
              <a:buChar char="Ø"/>
            </a:pPr>
            <a:r>
              <a:rPr lang="en-US" altLang="zh-CN" sz="1400" b="1" dirty="0">
                <a:solidFill>
                  <a:srgbClr val="0000FF"/>
                </a:solidFill>
                <a:highlight>
                  <a:srgbClr val="FFFF00"/>
                </a:highlight>
              </a:rPr>
              <a:t>4 ongoing SIs -&gt; 6 ongoing SIs </a:t>
            </a:r>
          </a:p>
          <a:p>
            <a:pPr marL="285750" indent="-285750">
              <a:buFont typeface="Wingdings" panose="05000000000000000000" pitchFamily="2" charset="2"/>
              <a:buChar char="Ø"/>
            </a:pPr>
            <a:r>
              <a:rPr lang="en-US" altLang="zh-CN" sz="1400" b="1" dirty="0">
                <a:solidFill>
                  <a:srgbClr val="0000FF"/>
                </a:solidFill>
                <a:highlight>
                  <a:srgbClr val="FFFF00"/>
                </a:highlight>
              </a:rPr>
              <a:t>5 new </a:t>
            </a:r>
            <a:r>
              <a:rPr lang="en-US" altLang="zh-CN" sz="1400" b="1" dirty="0" err="1">
                <a:solidFill>
                  <a:srgbClr val="0000FF"/>
                </a:solidFill>
                <a:highlight>
                  <a:srgbClr val="FFFF00"/>
                </a:highlight>
              </a:rPr>
              <a:t>Wis</a:t>
            </a:r>
            <a:r>
              <a:rPr lang="en-US" altLang="zh-CN" sz="1400" b="1" dirty="0">
                <a:solidFill>
                  <a:srgbClr val="0000FF"/>
                </a:solidFill>
                <a:highlight>
                  <a:srgbClr val="FFFF00"/>
                </a:highlight>
              </a:rPr>
              <a:t> (wait for SA approval)</a:t>
            </a:r>
            <a:endParaRPr lang="zh-CN" altLang="en-US" sz="1400" b="1" dirty="0">
              <a:solidFill>
                <a:srgbClr val="0000FF"/>
              </a:solidFill>
              <a:highlight>
                <a:srgbClr val="FFFF00"/>
              </a:highlight>
            </a:endParaRPr>
          </a:p>
        </p:txBody>
      </p:sp>
      <p:graphicFrame>
        <p:nvGraphicFramePr>
          <p:cNvPr id="6" name="表格 5"/>
          <p:cNvGraphicFramePr>
            <a:graphicFrameLocks noGrp="1"/>
          </p:cNvGraphicFramePr>
          <p:nvPr>
            <p:extLst>
              <p:ext uri="{D42A27DB-BD31-4B8C-83A1-F6EECF244321}">
                <p14:modId xmlns:p14="http://schemas.microsoft.com/office/powerpoint/2010/main" val="3059908239"/>
              </p:ext>
            </p:extLst>
          </p:nvPr>
        </p:nvGraphicFramePr>
        <p:xfrm>
          <a:off x="283078" y="2090889"/>
          <a:ext cx="5381696" cy="2815590"/>
        </p:xfrm>
        <a:graphic>
          <a:graphicData uri="http://schemas.openxmlformats.org/drawingml/2006/table">
            <a:tbl>
              <a:tblPr>
                <a:tableStyleId>{5C22544A-7EE6-4342-B048-85BDC9FD1C3A}</a:tableStyleId>
              </a:tblPr>
              <a:tblGrid>
                <a:gridCol w="899336">
                  <a:extLst>
                    <a:ext uri="{9D8B030D-6E8A-4147-A177-3AD203B41FA5}">
                      <a16:colId xmlns:a16="http://schemas.microsoft.com/office/drawing/2014/main" val="20000"/>
                    </a:ext>
                  </a:extLst>
                </a:gridCol>
                <a:gridCol w="3813774">
                  <a:extLst>
                    <a:ext uri="{9D8B030D-6E8A-4147-A177-3AD203B41FA5}">
                      <a16:colId xmlns:a16="http://schemas.microsoft.com/office/drawing/2014/main" val="20001"/>
                    </a:ext>
                  </a:extLst>
                </a:gridCol>
                <a:gridCol w="668586">
                  <a:extLst>
                    <a:ext uri="{9D8B030D-6E8A-4147-A177-3AD203B41FA5}">
                      <a16:colId xmlns:a16="http://schemas.microsoft.com/office/drawing/2014/main" val="20002"/>
                    </a:ext>
                  </a:extLst>
                </a:gridCol>
              </a:tblGrid>
              <a:tr h="316168">
                <a:tc gridSpan="3">
                  <a:txBody>
                    <a:bodyPr/>
                    <a:lstStyle/>
                    <a:p>
                      <a:pPr algn="l">
                        <a:spcAft>
                          <a:spcPts val="0"/>
                        </a:spcAft>
                      </a:pPr>
                      <a:r>
                        <a:rPr lang="en-GB" sz="1400" b="1" dirty="0">
                          <a:effectLst/>
                        </a:rPr>
                        <a:t> Rel-16 Operations, Administration, Maintenance and Provisioning (OAM&amp;P) </a:t>
                      </a:r>
                      <a:endParaRPr lang="zh-CN" sz="24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GB" sz="1100">
                          <a:effectLst/>
                        </a:rPr>
                        <a:t>QOED</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Management of QoE measurement collection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760058</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GB" sz="1100">
                          <a:effectLst/>
                        </a:rPr>
                        <a:t>EE_5G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Energy Efficiency of 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810023</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GB" sz="1100">
                          <a:effectLst/>
                        </a:rPr>
                        <a:t>5G_SLICE_ePA</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dirty="0">
                          <a:effectLst/>
                        </a:rPr>
                        <a:t>Enhancement of performance assurance for 5G networks including network slicing</a:t>
                      </a:r>
                      <a:endParaRPr lang="zh-CN" sz="18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810031</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GB" sz="1100" dirty="0">
                          <a:effectLst/>
                        </a:rPr>
                        <a:t>5GMSD</a:t>
                      </a:r>
                      <a:endParaRPr lang="zh-CN" sz="18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Discovery of management services in 5G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820035</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GB" sz="1100">
                          <a:effectLst/>
                        </a:rPr>
                        <a:t>eNRM</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NRM enhancements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820032</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5"/>
                  </a:ext>
                </a:extLst>
              </a:tr>
              <a:tr h="0">
                <a:tc>
                  <a:txBody>
                    <a:bodyPr/>
                    <a:lstStyle/>
                    <a:p>
                      <a:pPr algn="l">
                        <a:spcAft>
                          <a:spcPts val="0"/>
                        </a:spcAft>
                      </a:pPr>
                      <a:r>
                        <a:rPr lang="en-GB" sz="1100">
                          <a:effectLst/>
                        </a:rPr>
                        <a:t>TM_SBMA </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dirty="0">
                          <a:effectLst/>
                        </a:rPr>
                        <a:t>Trace Management in the context of Services Based Management Architecture</a:t>
                      </a:r>
                      <a:endParaRPr lang="zh-CN" sz="18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820036</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6"/>
                  </a:ext>
                </a:extLst>
              </a:tr>
              <a:tr h="0">
                <a:tc>
                  <a:txBody>
                    <a:bodyPr/>
                    <a:lstStyle/>
                    <a:p>
                      <a:pPr algn="l">
                        <a:spcAft>
                          <a:spcPts val="0"/>
                        </a:spcAft>
                      </a:pPr>
                      <a:r>
                        <a:rPr lang="en-GB" sz="1100">
                          <a:effectLst/>
                        </a:rPr>
                        <a:t>COSLA</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Closed loop SLS Assurance</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850026</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7"/>
                  </a:ext>
                </a:extLst>
              </a:tr>
              <a:tr h="0">
                <a:tc>
                  <a:txBody>
                    <a:bodyPr/>
                    <a:lstStyle/>
                    <a:p>
                      <a:pPr algn="l">
                        <a:spcAft>
                          <a:spcPts val="0"/>
                        </a:spcAft>
                      </a:pPr>
                      <a:r>
                        <a:rPr lang="en-GB" sz="1100">
                          <a:effectLst/>
                        </a:rPr>
                        <a:t>OAM_RTT</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Streaming trace reporting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100">
                          <a:effectLst/>
                        </a:rPr>
                        <a:t>850027</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8"/>
                  </a:ext>
                </a:extLst>
              </a:tr>
              <a:tr h="0">
                <a:tc>
                  <a:txBody>
                    <a:bodyPr/>
                    <a:lstStyle/>
                    <a:p>
                      <a:pPr algn="l">
                        <a:spcAft>
                          <a:spcPts val="0"/>
                        </a:spcAft>
                      </a:pPr>
                      <a:r>
                        <a:rPr lang="en-US" sz="1100">
                          <a:effectLst/>
                        </a:rPr>
                        <a:t>SON_5G</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Self-Organizing Networks (SON) for 5G networks</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850030</a:t>
                      </a:r>
                      <a:endParaRPr lang="zh-CN" sz="18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9"/>
                  </a:ext>
                </a:extLst>
              </a:tr>
              <a:tr h="0">
                <a:tc>
                  <a:txBody>
                    <a:bodyPr/>
                    <a:lstStyle/>
                    <a:p>
                      <a:pPr algn="l">
                        <a:spcAft>
                          <a:spcPts val="0"/>
                        </a:spcAft>
                      </a:pPr>
                      <a:r>
                        <a:rPr lang="en-US" sz="1100">
                          <a:effectLst/>
                        </a:rPr>
                        <a:t>MEMTANE</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a:effectLst/>
                        </a:rPr>
                        <a:t>Enhancement of 3GPP management system for multiple tenant environment support</a:t>
                      </a:r>
                      <a:endParaRPr lang="zh-CN" sz="18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100" dirty="0">
                          <a:effectLst/>
                        </a:rPr>
                        <a:t>850031</a:t>
                      </a:r>
                      <a:endParaRPr lang="zh-CN" sz="18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10"/>
                  </a:ext>
                </a:extLst>
              </a:tr>
            </a:tbl>
          </a:graphicData>
        </a:graphic>
      </p:graphicFrame>
      <p:graphicFrame>
        <p:nvGraphicFramePr>
          <p:cNvPr id="11" name="表格 10"/>
          <p:cNvGraphicFramePr>
            <a:graphicFrameLocks noGrp="1"/>
          </p:cNvGraphicFramePr>
          <p:nvPr/>
        </p:nvGraphicFramePr>
        <p:xfrm>
          <a:off x="283078" y="4970950"/>
          <a:ext cx="5381696" cy="990600"/>
        </p:xfrm>
        <a:graphic>
          <a:graphicData uri="http://schemas.openxmlformats.org/drawingml/2006/table">
            <a:tbl>
              <a:tblPr>
                <a:tableStyleId>{5C22544A-7EE6-4342-B048-85BDC9FD1C3A}</a:tableStyleId>
              </a:tblPr>
              <a:tblGrid>
                <a:gridCol w="920357">
                  <a:extLst>
                    <a:ext uri="{9D8B030D-6E8A-4147-A177-3AD203B41FA5}">
                      <a16:colId xmlns:a16="http://schemas.microsoft.com/office/drawing/2014/main" val="20000"/>
                    </a:ext>
                  </a:extLst>
                </a:gridCol>
                <a:gridCol w="3792753">
                  <a:extLst>
                    <a:ext uri="{9D8B030D-6E8A-4147-A177-3AD203B41FA5}">
                      <a16:colId xmlns:a16="http://schemas.microsoft.com/office/drawing/2014/main" val="20001"/>
                    </a:ext>
                  </a:extLst>
                </a:gridCol>
                <a:gridCol w="668586">
                  <a:extLst>
                    <a:ext uri="{9D8B030D-6E8A-4147-A177-3AD203B41FA5}">
                      <a16:colId xmlns:a16="http://schemas.microsoft.com/office/drawing/2014/main" val="20002"/>
                    </a:ext>
                  </a:extLst>
                </a:gridCol>
              </a:tblGrid>
              <a:tr h="0">
                <a:tc gridSpan="3">
                  <a:txBody>
                    <a:bodyPr/>
                    <a:lstStyle/>
                    <a:p>
                      <a:pPr algn="l">
                        <a:spcAft>
                          <a:spcPts val="0"/>
                        </a:spcAft>
                      </a:pPr>
                      <a:r>
                        <a:rPr lang="en-GB" sz="1200" b="1" dirty="0">
                          <a:effectLst/>
                        </a:rPr>
                        <a:t> OAM&amp;P Studies </a:t>
                      </a: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12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12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sz="1200" dirty="0">
                          <a:effectLst/>
                        </a:rPr>
                        <a:t>FS_OAM_NPN</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non-public networks management</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830024</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sz="1200">
                          <a:effectLst/>
                        </a:rPr>
                        <a:t>FS_5GSAT_MO</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management and orchestration aspects with integrated satellite components in a 5G network</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830025</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sz="1200">
                          <a:effectLst/>
                        </a:rPr>
                        <a:t>FS_ANL</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autonomous network levels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850032</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3"/>
                  </a:ext>
                </a:extLst>
              </a:tr>
            </a:tbl>
          </a:graphicData>
        </a:graphic>
      </p:graphicFrame>
      <p:graphicFrame>
        <p:nvGraphicFramePr>
          <p:cNvPr id="12" name="表格 11"/>
          <p:cNvGraphicFramePr>
            <a:graphicFrameLocks noGrp="1"/>
          </p:cNvGraphicFramePr>
          <p:nvPr/>
        </p:nvGraphicFramePr>
        <p:xfrm>
          <a:off x="5821092" y="2100729"/>
          <a:ext cx="5882175" cy="2827834"/>
        </p:xfrm>
        <a:graphic>
          <a:graphicData uri="http://schemas.openxmlformats.org/drawingml/2006/table">
            <a:tbl>
              <a:tblPr>
                <a:tableStyleId>{5C22544A-7EE6-4342-B048-85BDC9FD1C3A}</a:tableStyleId>
              </a:tblPr>
              <a:tblGrid>
                <a:gridCol w="958080">
                  <a:extLst>
                    <a:ext uri="{9D8B030D-6E8A-4147-A177-3AD203B41FA5}">
                      <a16:colId xmlns:a16="http://schemas.microsoft.com/office/drawing/2014/main" val="20000"/>
                    </a:ext>
                  </a:extLst>
                </a:gridCol>
                <a:gridCol w="4193333">
                  <a:extLst>
                    <a:ext uri="{9D8B030D-6E8A-4147-A177-3AD203B41FA5}">
                      <a16:colId xmlns:a16="http://schemas.microsoft.com/office/drawing/2014/main" val="20001"/>
                    </a:ext>
                  </a:extLst>
                </a:gridCol>
                <a:gridCol w="730762">
                  <a:extLst>
                    <a:ext uri="{9D8B030D-6E8A-4147-A177-3AD203B41FA5}">
                      <a16:colId xmlns:a16="http://schemas.microsoft.com/office/drawing/2014/main" val="20002"/>
                    </a:ext>
                  </a:extLst>
                </a:gridCol>
              </a:tblGrid>
              <a:tr h="442774">
                <a:tc gridSpan="3">
                  <a:txBody>
                    <a:bodyPr/>
                    <a:lstStyle/>
                    <a:p>
                      <a:pPr algn="l">
                        <a:spcAft>
                          <a:spcPts val="0"/>
                        </a:spcAft>
                      </a:pPr>
                      <a:r>
                        <a:rPr lang="en-GB" sz="1200" b="1" dirty="0">
                          <a:effectLst/>
                        </a:rPr>
                        <a:t> </a:t>
                      </a:r>
                      <a:r>
                        <a:rPr lang="en-GB" sz="1400" b="1" kern="1200" dirty="0">
                          <a:solidFill>
                            <a:schemeClr val="dk1"/>
                          </a:solidFill>
                          <a:effectLst/>
                          <a:latin typeface="+mn-lt"/>
                          <a:ea typeface="+mn-ea"/>
                          <a:cs typeface="+mn-cs"/>
                        </a:rPr>
                        <a:t>Rel-17 Operations, Administration, Maintenance and Provisioning (OAM&amp;P)</a:t>
                      </a:r>
                      <a:r>
                        <a:rPr lang="en-GB" sz="1200" b="1" dirty="0">
                          <a:effectLst/>
                        </a:rPr>
                        <a:t> </a:t>
                      </a:r>
                      <a:endParaRPr lang="zh-CN" sz="2000" b="1" dirty="0">
                        <a:effectLst/>
                        <a:latin typeface="Times New Roman" panose="02020603050405020304" pitchFamily="18" charset="0"/>
                        <a:ea typeface="宋体" panose="02010600030101010101" pitchFamily="2" charset="-122"/>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sz="1200">
                          <a:effectLst/>
                        </a:rPr>
                        <a:t>NPM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Network policy management for 5G mobile networks based on NFV scenarios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860024</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GB" sz="1200">
                          <a:effectLst/>
                        </a:rPr>
                        <a:t>IDMS_MN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Intent driven management service for mobile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810027</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GB" sz="1200">
                          <a:effectLst/>
                        </a:rPr>
                        <a:t>EE5GPLUS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Enhancements on EE for 5G networks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870022</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GB" sz="1200">
                          <a:effectLst/>
                        </a:rPr>
                        <a:t>OAM_NPN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Management of non-public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GB" sz="1200">
                          <a:effectLst/>
                        </a:rPr>
                        <a:t>EMA5SLA</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Enhancement on Management Aspects of 5G Service-Level Agreement</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5"/>
                  </a:ext>
                </a:extLst>
              </a:tr>
              <a:tr h="0">
                <a:tc>
                  <a:txBody>
                    <a:bodyPr/>
                    <a:lstStyle/>
                    <a:p>
                      <a:pPr algn="l">
                        <a:spcAft>
                          <a:spcPts val="0"/>
                        </a:spcAft>
                      </a:pPr>
                      <a:r>
                        <a:rPr lang="en-GB" sz="1200">
                          <a:effectLst/>
                        </a:rPr>
                        <a:t>e_5GMDT</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Management of MDT enhancement in 5G</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6"/>
                  </a:ext>
                </a:extLst>
              </a:tr>
              <a:tr h="0">
                <a:tc>
                  <a:txBody>
                    <a:bodyPr/>
                    <a:lstStyle/>
                    <a:p>
                      <a:pPr algn="l">
                        <a:spcAft>
                          <a:spcPts val="0"/>
                        </a:spcAft>
                      </a:pPr>
                      <a:r>
                        <a:rPr lang="en-GB" sz="1200">
                          <a:effectLst/>
                        </a:rPr>
                        <a:t>adNRM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dirty="0">
                          <a:effectLst/>
                        </a:rPr>
                        <a:t>Additional NRM features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7"/>
                  </a:ext>
                </a:extLst>
              </a:tr>
              <a:tr h="0">
                <a:tc>
                  <a:txBody>
                    <a:bodyPr/>
                    <a:lstStyle/>
                    <a:p>
                      <a:pPr algn="l">
                        <a:spcAft>
                          <a:spcPts val="0"/>
                        </a:spcAft>
                      </a:pPr>
                      <a:r>
                        <a:rPr lang="en-GB" sz="1200">
                          <a:effectLst/>
                        </a:rPr>
                        <a:t>eQoE</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Enhancement of QoE Measurement Collection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8"/>
                  </a:ext>
                </a:extLst>
              </a:tr>
              <a:tr h="0">
                <a:tc>
                  <a:txBody>
                    <a:bodyPr/>
                    <a:lstStyle/>
                    <a:p>
                      <a:pPr algn="l">
                        <a:spcAft>
                          <a:spcPts val="0"/>
                        </a:spcAft>
                      </a:pPr>
                      <a:r>
                        <a:rPr lang="en-GB" sz="1200">
                          <a:effectLst/>
                        </a:rPr>
                        <a:t>eSON_5G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Self-Organizing Networks (SON) for 5G networks</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 </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9"/>
                  </a:ext>
                </a:extLst>
              </a:tr>
              <a:tr h="0">
                <a:tc>
                  <a:txBody>
                    <a:bodyPr/>
                    <a:lstStyle/>
                    <a:p>
                      <a:pPr algn="l">
                        <a:spcAft>
                          <a:spcPts val="0"/>
                        </a:spcAft>
                      </a:pPr>
                      <a:r>
                        <a:rPr lang="en-GB" sz="1200">
                          <a:effectLst/>
                        </a:rPr>
                        <a:t>eCOSLA</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GB" sz="1200">
                          <a:effectLst/>
                        </a:rPr>
                        <a:t>Enhanced Closed loop SLS Assurance</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 </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10"/>
                  </a:ext>
                </a:extLst>
              </a:tr>
            </a:tbl>
          </a:graphicData>
        </a:graphic>
      </p:graphicFrame>
      <p:graphicFrame>
        <p:nvGraphicFramePr>
          <p:cNvPr id="13" name="表格 12"/>
          <p:cNvGraphicFramePr>
            <a:graphicFrameLocks noGrp="1"/>
          </p:cNvGraphicFramePr>
          <p:nvPr/>
        </p:nvGraphicFramePr>
        <p:xfrm>
          <a:off x="5821091" y="5000380"/>
          <a:ext cx="5882175" cy="1009650"/>
        </p:xfrm>
        <a:graphic>
          <a:graphicData uri="http://schemas.openxmlformats.org/drawingml/2006/table">
            <a:tbl>
              <a:tblPr>
                <a:tableStyleId>{5C22544A-7EE6-4342-B048-85BDC9FD1C3A}</a:tableStyleId>
              </a:tblPr>
              <a:tblGrid>
                <a:gridCol w="1058667">
                  <a:extLst>
                    <a:ext uri="{9D8B030D-6E8A-4147-A177-3AD203B41FA5}">
                      <a16:colId xmlns:a16="http://schemas.microsoft.com/office/drawing/2014/main" val="20000"/>
                    </a:ext>
                  </a:extLst>
                </a:gridCol>
                <a:gridCol w="4092746">
                  <a:extLst>
                    <a:ext uri="{9D8B030D-6E8A-4147-A177-3AD203B41FA5}">
                      <a16:colId xmlns:a16="http://schemas.microsoft.com/office/drawing/2014/main" val="20001"/>
                    </a:ext>
                  </a:extLst>
                </a:gridCol>
                <a:gridCol w="730762">
                  <a:extLst>
                    <a:ext uri="{9D8B030D-6E8A-4147-A177-3AD203B41FA5}">
                      <a16:colId xmlns:a16="http://schemas.microsoft.com/office/drawing/2014/main" val="20002"/>
                    </a:ext>
                  </a:extLst>
                </a:gridCol>
              </a:tblGrid>
              <a:tr h="0">
                <a:tc gridSpan="3">
                  <a:txBody>
                    <a:bodyPr/>
                    <a:lstStyle/>
                    <a:p>
                      <a:pPr algn="l">
                        <a:spcAft>
                          <a:spcPts val="0"/>
                        </a:spcAft>
                      </a:pPr>
                      <a:r>
                        <a:rPr lang="en-US" altLang="zh-CN" sz="1200" b="1" kern="1200" dirty="0">
                          <a:solidFill>
                            <a:schemeClr val="dk1"/>
                          </a:solidFill>
                          <a:effectLst/>
                          <a:latin typeface="+mn-lt"/>
                          <a:ea typeface="+mn-ea"/>
                          <a:cs typeface="+mn-cs"/>
                        </a:rPr>
                        <a:t>OAM&amp;P Studies </a:t>
                      </a:r>
                      <a:endParaRPr lang="zh-CN" sz="1200" b="1" kern="1200" dirty="0">
                        <a:solidFill>
                          <a:schemeClr val="dk1"/>
                        </a:solidFill>
                        <a:effectLst/>
                        <a:latin typeface="+mn-lt"/>
                        <a:ea typeface="+mn-ea"/>
                        <a:cs typeface="+mn-cs"/>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sz="1200" dirty="0" err="1">
                          <a:effectLst/>
                        </a:rPr>
                        <a:t>FS_eMDAS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enhancement of Management Data Analytics Service</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850028</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sz="1200">
                          <a:effectLst/>
                        </a:rPr>
                        <a:t>FS_NSMEN</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network slice management enhancements </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860022</a:t>
                      </a:r>
                      <a:endParaRPr lang="zh-CN" sz="20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sz="1200">
                          <a:effectLst/>
                        </a:rPr>
                        <a:t>FS_EE5G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Study on new aspects of EE for 5G networks</a:t>
                      </a:r>
                      <a:endParaRPr lang="zh-CN" sz="20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 870021</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US" sz="1200">
                          <a:effectLst/>
                        </a:rPr>
                        <a:t>FS_eECM</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a:effectLst/>
                        </a:rPr>
                        <a:t>Study on management aspects of edge computing</a:t>
                      </a:r>
                      <a:endParaRPr lang="zh-CN" sz="2000">
                        <a:effectLst/>
                        <a:latin typeface="Times New Roman" panose="02020603050405020304" pitchFamily="18" charset="0"/>
                        <a:ea typeface="宋体" panose="02010600030101010101" pitchFamily="2" charset="-122"/>
                      </a:endParaRPr>
                    </a:p>
                  </a:txBody>
                  <a:tcPr marL="9525" marR="9525" marT="9525" marB="9525"/>
                </a:tc>
                <a:tc>
                  <a:txBody>
                    <a:bodyPr/>
                    <a:lstStyle/>
                    <a:p>
                      <a:pPr algn="l">
                        <a:spcAft>
                          <a:spcPts val="0"/>
                        </a:spcAft>
                      </a:pPr>
                      <a:r>
                        <a:rPr lang="en-US" sz="1200" dirty="0">
                          <a:effectLst/>
                        </a:rPr>
                        <a:t> </a:t>
                      </a: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4"/>
                  </a:ext>
                </a:extLst>
              </a:tr>
            </a:tbl>
          </a:graphicData>
        </a:graphic>
      </p:graphicFrame>
      <p:sp>
        <p:nvSpPr>
          <p:cNvPr id="14" name="矩形 13"/>
          <p:cNvSpPr/>
          <p:nvPr/>
        </p:nvSpPr>
        <p:spPr>
          <a:xfrm>
            <a:off x="331076" y="852431"/>
            <a:ext cx="5333698" cy="1169551"/>
          </a:xfrm>
          <a:prstGeom prst="rect">
            <a:avLst/>
          </a:prstGeom>
        </p:spPr>
        <p:txBody>
          <a:bodyPr wrap="square">
            <a:spAutoFit/>
          </a:bodyPr>
          <a:lstStyle/>
          <a:p>
            <a:r>
              <a:rPr lang="en-US" altLang="zh-CN" sz="1400" b="1" dirty="0">
                <a:solidFill>
                  <a:srgbClr val="0000FF"/>
                </a:solidFill>
                <a:highlight>
                  <a:srgbClr val="00FFFF"/>
                </a:highlight>
              </a:rPr>
              <a:t>Rel-16: (13 WI/SI)</a:t>
            </a:r>
          </a:p>
          <a:p>
            <a:pPr marL="285750" indent="-285750">
              <a:buFont typeface="Wingdings" panose="05000000000000000000" pitchFamily="2" charset="2"/>
              <a:buChar char="Ø"/>
            </a:pPr>
            <a:r>
              <a:rPr lang="en-US" altLang="zh-CN" sz="1400" b="1" dirty="0">
                <a:solidFill>
                  <a:srgbClr val="0000FF"/>
                </a:solidFill>
                <a:highlight>
                  <a:srgbClr val="FFFF00"/>
                </a:highlight>
              </a:rPr>
              <a:t>4 WIs (QOED,eNRM,5GMSD,SON_5G) will ask for Rel-16 exception</a:t>
            </a:r>
            <a:r>
              <a:rPr lang="en-US" altLang="zh-CN" sz="1400" b="1" dirty="0">
                <a:solidFill>
                  <a:srgbClr val="0000FF"/>
                </a:solidFill>
                <a:highlight>
                  <a:srgbClr val="00FF00"/>
                </a:highlight>
              </a:rPr>
              <a:t>, 6 WIs are completed</a:t>
            </a:r>
            <a:r>
              <a:rPr lang="en-US" altLang="zh-CN" sz="1400" b="1" dirty="0">
                <a:solidFill>
                  <a:srgbClr val="0000FF"/>
                </a:solidFill>
                <a:highlight>
                  <a:srgbClr val="FFFF00"/>
                </a:highlight>
              </a:rPr>
              <a:t>.</a:t>
            </a:r>
          </a:p>
          <a:p>
            <a:pPr marL="285750" indent="-285750">
              <a:buFont typeface="Wingdings" panose="05000000000000000000" pitchFamily="2" charset="2"/>
              <a:buChar char="Ø"/>
            </a:pPr>
            <a:r>
              <a:rPr lang="en-US" altLang="zh-CN" sz="1400" b="1" dirty="0">
                <a:solidFill>
                  <a:srgbClr val="0000FF"/>
                </a:solidFill>
                <a:highlight>
                  <a:srgbClr val="FFFF00"/>
                </a:highlight>
              </a:rPr>
              <a:t>2 SIs (FS_5GSAT_MO, FS_ANL) will be moved to Rel-17. </a:t>
            </a:r>
            <a:r>
              <a:rPr lang="en-US" altLang="zh-CN" sz="1400" b="1" dirty="0">
                <a:solidFill>
                  <a:srgbClr val="0000FF"/>
                </a:solidFill>
                <a:highlight>
                  <a:srgbClr val="00FF00"/>
                </a:highlight>
              </a:rPr>
              <a:t>1 SI is completed. </a:t>
            </a:r>
          </a:p>
        </p:txBody>
      </p:sp>
    </p:spTree>
    <p:extLst>
      <p:ext uri="{BB962C8B-B14F-4D97-AF65-F5344CB8AC3E}">
        <p14:creationId xmlns:p14="http://schemas.microsoft.com/office/powerpoint/2010/main" val="3612905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COSLA/MEMTANE</a:t>
            </a:r>
            <a:endParaRPr lang="sv-SE" sz="3200" kern="0" dirty="0"/>
          </a:p>
        </p:txBody>
      </p:sp>
      <p:sp>
        <p:nvSpPr>
          <p:cNvPr id="9" name="矩形 8"/>
          <p:cNvSpPr/>
          <p:nvPr/>
        </p:nvSpPr>
        <p:spPr>
          <a:xfrm>
            <a:off x="5433848" y="3036787"/>
            <a:ext cx="6193138" cy="1169551"/>
          </a:xfrm>
          <a:prstGeom prst="rect">
            <a:avLst/>
          </a:prstGeom>
          <a:ln>
            <a:noFill/>
          </a:ln>
        </p:spPr>
        <p:txBody>
          <a:bodyPr wrap="square">
            <a:spAutoFit/>
          </a:bodyPr>
          <a:lstStyle/>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MEMTANE: </a:t>
            </a:r>
            <a:r>
              <a:rPr lang="en-US" altLang="zh-CN" sz="1400" dirty="0">
                <a:solidFill>
                  <a:prstClr val="black"/>
                </a:solidFill>
                <a:latin typeface="Calibri" pitchFamily="34" charset="0"/>
                <a:cs typeface="Arial" charset="0"/>
              </a:rPr>
              <a:t>The following topics are discussed and agreed in the meeting: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clarifications about how to distinguish different tenant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latin typeface="Calibri" pitchFamily="34" charset="0"/>
                <a:cs typeface="Arial" charset="0"/>
              </a:rPr>
              <a:t>Add use case for performance management supporting multiple tenant</a:t>
            </a: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p:txBody>
      </p:sp>
      <p:sp>
        <p:nvSpPr>
          <p:cNvPr id="10" name="文本框 9"/>
          <p:cNvSpPr txBox="1"/>
          <p:nvPr/>
        </p:nvSpPr>
        <p:spPr>
          <a:xfrm>
            <a:off x="205572" y="2812201"/>
            <a:ext cx="11554138"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113771420"/>
              </p:ext>
            </p:extLst>
          </p:nvPr>
        </p:nvGraphicFramePr>
        <p:xfrm>
          <a:off x="205572" y="548808"/>
          <a:ext cx="11554137" cy="1691640"/>
        </p:xfrm>
        <a:graphic>
          <a:graphicData uri="http://schemas.openxmlformats.org/drawingml/2006/table">
            <a:tbl>
              <a:tblPr firstRow="1" bandRow="1">
                <a:tableStyleId>{5C22544A-7EE6-4342-B048-85BDC9FD1C3A}</a:tableStyleId>
              </a:tblPr>
              <a:tblGrid>
                <a:gridCol w="779696">
                  <a:extLst>
                    <a:ext uri="{9D8B030D-6E8A-4147-A177-3AD203B41FA5}">
                      <a16:colId xmlns:a16="http://schemas.microsoft.com/office/drawing/2014/main" val="20000"/>
                    </a:ext>
                  </a:extLst>
                </a:gridCol>
                <a:gridCol w="2370730">
                  <a:extLst>
                    <a:ext uri="{9D8B030D-6E8A-4147-A177-3AD203B41FA5}">
                      <a16:colId xmlns:a16="http://schemas.microsoft.com/office/drawing/2014/main" val="20001"/>
                    </a:ext>
                  </a:extLst>
                </a:gridCol>
                <a:gridCol w="1372310">
                  <a:extLst>
                    <a:ext uri="{9D8B030D-6E8A-4147-A177-3AD203B41FA5}">
                      <a16:colId xmlns:a16="http://schemas.microsoft.com/office/drawing/2014/main" val="20002"/>
                    </a:ext>
                  </a:extLst>
                </a:gridCol>
                <a:gridCol w="1823971">
                  <a:extLst>
                    <a:ext uri="{9D8B030D-6E8A-4147-A177-3AD203B41FA5}">
                      <a16:colId xmlns:a16="http://schemas.microsoft.com/office/drawing/2014/main" val="20003"/>
                    </a:ext>
                  </a:extLst>
                </a:gridCol>
                <a:gridCol w="996779">
                  <a:extLst>
                    <a:ext uri="{9D8B030D-6E8A-4147-A177-3AD203B41FA5}">
                      <a16:colId xmlns:a16="http://schemas.microsoft.com/office/drawing/2014/main" val="20004"/>
                    </a:ext>
                  </a:extLst>
                </a:gridCol>
                <a:gridCol w="1445673">
                  <a:extLst>
                    <a:ext uri="{9D8B030D-6E8A-4147-A177-3AD203B41FA5}">
                      <a16:colId xmlns:a16="http://schemas.microsoft.com/office/drawing/2014/main" val="20005"/>
                    </a:ext>
                  </a:extLst>
                </a:gridCol>
                <a:gridCol w="762777">
                  <a:extLst>
                    <a:ext uri="{9D8B030D-6E8A-4147-A177-3AD203B41FA5}">
                      <a16:colId xmlns:a16="http://schemas.microsoft.com/office/drawing/2014/main" val="20006"/>
                    </a:ext>
                  </a:extLst>
                </a:gridCol>
                <a:gridCol w="1140693">
                  <a:extLst>
                    <a:ext uri="{9D8B030D-6E8A-4147-A177-3AD203B41FA5}">
                      <a16:colId xmlns:a16="http://schemas.microsoft.com/office/drawing/2014/main" val="20007"/>
                    </a:ext>
                  </a:extLst>
                </a:gridCol>
                <a:gridCol w="861508">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val="10000"/>
                  </a:ext>
                </a:extLst>
              </a:tr>
              <a:tr h="526224">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COSLA</a:t>
                      </a: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Closed loop SLS assurance</a:t>
                      </a: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highlight>
                            <a:srgbClr val="00FF00"/>
                          </a:highlight>
                          <a:latin typeface="Arial" panose="020B0604020202020204" pitchFamily="34" charset="0"/>
                          <a:ea typeface="+mn-ea"/>
                          <a:cs typeface="+mn-cs"/>
                        </a:rPr>
                        <a:t>55%-&gt;65%-&gt;100%</a:t>
                      </a:r>
                      <a:endParaRPr lang="sv-SE"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a:solidFill>
                            <a:schemeClr val="dk1"/>
                          </a:solidFill>
                          <a:effectLst/>
                          <a:latin typeface="Arial" panose="020B0604020202020204" pitchFamily="34" charset="0"/>
                          <a:ea typeface="+mn-ea"/>
                          <a:cs typeface="+mn-cs"/>
                        </a:rPr>
                        <a:t>TS 28.535</a:t>
                      </a:r>
                      <a:r>
                        <a:rPr lang="en-US" altLang="zh-CN" sz="1100" kern="1200" dirty="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SP-190781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SA#88 (06/2020)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NWDAF, RAN intelligence</a:t>
                      </a:r>
                      <a:r>
                        <a:rPr lang="sv-SE" altLang="zh-CN" sz="1100" kern="1200" dirty="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MEMTANE</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err="1">
                          <a:solidFill>
                            <a:schemeClr val="dk1"/>
                          </a:solidFill>
                          <a:effectLst/>
                          <a:latin typeface="Arial" panose="020B0604020202020204" pitchFamily="34" charset="0"/>
                          <a:ea typeface="+mn-ea"/>
                          <a:cs typeface="+mn-cs"/>
                        </a:rPr>
                        <a:t>Enhancement</a:t>
                      </a:r>
                      <a:r>
                        <a:rPr lang="fr-FR" sz="1100" kern="1200" dirty="0">
                          <a:solidFill>
                            <a:schemeClr val="dk1"/>
                          </a:solidFill>
                          <a:effectLst/>
                          <a:latin typeface="Arial" panose="020B0604020202020204" pitchFamily="34" charset="0"/>
                          <a:ea typeface="+mn-ea"/>
                          <a:cs typeface="+mn-cs"/>
                        </a:rPr>
                        <a:t> 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highlight>
                            <a:srgbClr val="00FF00"/>
                          </a:highlight>
                          <a:latin typeface="Arial" panose="020B0604020202020204" pitchFamily="34" charset="0"/>
                          <a:ea typeface="+mn-ea"/>
                          <a:cs typeface="+mn-cs"/>
                        </a:rPr>
                        <a:t>35%-&gt;70%-&gt;100%</a:t>
                      </a:r>
                      <a:endParaRPr lang="sv-SE"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3"/>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SA#88 (06/2020)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6" name="矩形 5"/>
          <p:cNvSpPr/>
          <p:nvPr/>
        </p:nvSpPr>
        <p:spPr>
          <a:xfrm>
            <a:off x="271934" y="3245533"/>
            <a:ext cx="5095552" cy="2062103"/>
          </a:xfrm>
          <a:prstGeom prst="rect">
            <a:avLst/>
          </a:prstGeom>
        </p:spPr>
        <p:txBody>
          <a:bodyPr wrap="square">
            <a:spAutoFit/>
          </a:bodyPr>
          <a:lstStyle/>
          <a:p>
            <a:pPr lvl="0" defTabSz="1219170" eaLnBrk="1" fontAlgn="auto" hangingPunct="1">
              <a:spcBef>
                <a:spcPts val="0"/>
              </a:spcBef>
              <a:spcAft>
                <a:spcPts val="0"/>
              </a:spcAft>
              <a:defRPr/>
            </a:pPr>
            <a:r>
              <a:rPr lang="en-US" altLang="zh-CN" sz="1600" b="1" dirty="0">
                <a:solidFill>
                  <a:prstClr val="black"/>
                </a:solidFill>
                <a:latin typeface="Calibri" pitchFamily="34" charset="0"/>
                <a:cs typeface="Arial" charset="0"/>
              </a:rPr>
              <a:t>COSLA: </a:t>
            </a:r>
            <a:r>
              <a:rPr lang="en-US" altLang="zh-CN" sz="1600" dirty="0">
                <a:solidFill>
                  <a:prstClr val="black"/>
                </a:solidFill>
                <a:latin typeface="Calibri" pitchFamily="34" charset="0"/>
                <a:cs typeface="Arial" charset="0"/>
              </a:rPr>
              <a:t>The following topics are discussed and agreed in the meeting.</a:t>
            </a:r>
            <a:endParaRPr lang="en-GB" altLang="zh-CN" sz="1600"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Calibri" pitchFamily="34" charset="0"/>
                <a:cs typeface="Arial" charset="0"/>
              </a:rPr>
              <a:t>Update Clause 4.2 Management control loops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Calibri" pitchFamily="34" charset="0"/>
                <a:cs typeface="Arial" charset="0"/>
              </a:rPr>
              <a:t>use case for 5GC service assurance, use case of SLS assurance control</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Calibri" pitchFamily="34" charset="0"/>
                <a:cs typeface="Arial" charset="0"/>
              </a:rPr>
              <a:t>Remove CSI definition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Calibri" pitchFamily="34" charset="0"/>
                <a:cs typeface="Arial" charset="0"/>
              </a:rPr>
              <a:t>Generic SLS Assurance Procedure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Calibri" pitchFamily="34" charset="0"/>
                <a:cs typeface="Arial" charset="0"/>
              </a:rPr>
              <a:t>attributes to assurance control loop</a:t>
            </a:r>
          </a:p>
        </p:txBody>
      </p:sp>
    </p:spTree>
    <p:extLst>
      <p:ext uri="{BB962C8B-B14F-4D97-AF65-F5344CB8AC3E}">
        <p14:creationId xmlns:p14="http://schemas.microsoft.com/office/powerpoint/2010/main" val="371813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5152" y="3385362"/>
            <a:ext cx="10225473" cy="3046988"/>
          </a:xfrm>
          <a:prstGeom prst="rect">
            <a:avLst/>
          </a:prstGeom>
          <a:noFill/>
          <a:ln>
            <a:noFill/>
          </a:ln>
        </p:spPr>
        <p:txBody>
          <a:bodyPr wrap="square">
            <a:spAutoFit/>
          </a:bodyPr>
          <a:lstStyle/>
          <a:p>
            <a:r>
              <a:rPr lang="en-US" altLang="zh-CN" sz="1600" b="1" dirty="0">
                <a:latin typeface="+mj-lt"/>
              </a:rPr>
              <a:t>SON_5G</a:t>
            </a:r>
            <a:r>
              <a:rPr lang="zh-CN" altLang="en-US" sz="1600" b="1" dirty="0">
                <a:latin typeface="+mj-lt"/>
              </a:rPr>
              <a:t>：</a:t>
            </a:r>
            <a:r>
              <a:rPr lang="en-GB" altLang="zh-CN" sz="1600" b="1" dirty="0">
                <a:latin typeface="+mj-lt"/>
              </a:rPr>
              <a:t>The group discussed and the following topics need more discussion, exception is needed:</a:t>
            </a:r>
            <a:endParaRPr lang="zh-CN" altLang="zh-CN" sz="1600" b="1" dirty="0">
              <a:latin typeface="+mj-lt"/>
            </a:endParaRPr>
          </a:p>
          <a:p>
            <a:pPr lvl="1">
              <a:buFont typeface="Wingdings" panose="05000000000000000000" pitchFamily="2" charset="2"/>
              <a:buChar char="Ø"/>
            </a:pPr>
            <a:r>
              <a:rPr lang="en-US" altLang="zh-CN" sz="1600" dirty="0">
                <a:latin typeface="+mj-lt"/>
              </a:rPr>
              <a:t> Add attributes of related to HO parameter for 28.541 </a:t>
            </a:r>
          </a:p>
          <a:p>
            <a:pPr lvl="1">
              <a:buFont typeface="Wingdings" panose="05000000000000000000" pitchFamily="2" charset="2"/>
              <a:buChar char="Ø"/>
            </a:pPr>
            <a:r>
              <a:rPr lang="en-US" altLang="zh-CN" sz="1600" dirty="0">
                <a:latin typeface="+mj-lt"/>
              </a:rPr>
              <a:t> Handover related parameters for 28.313</a:t>
            </a:r>
          </a:p>
          <a:p>
            <a:pPr lvl="1">
              <a:buFont typeface="Wingdings" panose="05000000000000000000" pitchFamily="2" charset="2"/>
              <a:buChar char="Ø"/>
            </a:pPr>
            <a:r>
              <a:rPr lang="en-US" altLang="zh-CN" sz="1600" dirty="0">
                <a:latin typeface="+mj-lt"/>
              </a:rPr>
              <a:t>LS to RAN3 for clarification to ask “which HO and/or reselection parameters RAN3 likes SA5 to provide ranges</a:t>
            </a:r>
          </a:p>
          <a:p>
            <a:pPr marL="457200" lvl="1" indent="0"/>
            <a:r>
              <a:rPr lang="en-US" altLang="zh-CN" sz="1600" b="1" dirty="0">
                <a:solidFill>
                  <a:srgbClr val="0000FF"/>
                </a:solidFill>
                <a:latin typeface="+mj-lt"/>
              </a:rPr>
              <a:t>The group decided to </a:t>
            </a:r>
            <a:r>
              <a:rPr lang="en-US" altLang="zh-CN" sz="1600" b="1" dirty="0">
                <a:solidFill>
                  <a:srgbClr val="0000FF"/>
                </a:solidFill>
                <a:highlight>
                  <a:srgbClr val="FFFF00"/>
                </a:highlight>
                <a:latin typeface="+mj-lt"/>
              </a:rPr>
              <a:t>ask for exception</a:t>
            </a:r>
            <a:r>
              <a:rPr lang="en-US" altLang="zh-CN" sz="1600" b="1" dirty="0">
                <a:solidFill>
                  <a:srgbClr val="0000FF"/>
                </a:solidFill>
                <a:latin typeface="+mj-lt"/>
              </a:rPr>
              <a:t> to resolve the HO parameters and stage3 work.</a:t>
            </a:r>
            <a:r>
              <a:rPr lang="en-US" altLang="zh-CN" sz="1600" b="1" dirty="0">
                <a:latin typeface="+mj-lt"/>
              </a:rPr>
              <a:t> </a:t>
            </a:r>
            <a:endParaRPr lang="en-GB" altLang="zh-CN" sz="1600" b="1" dirty="0">
              <a:latin typeface="+mj-lt"/>
            </a:endParaRPr>
          </a:p>
          <a:p>
            <a:r>
              <a:rPr lang="en-GB" altLang="zh-CN" sz="1600" b="1" dirty="0">
                <a:latin typeface="+mj-lt"/>
              </a:rPr>
              <a:t>E</a:t>
            </a:r>
            <a:r>
              <a:rPr lang="en-US" altLang="zh-CN" sz="1600" b="1" dirty="0">
                <a:latin typeface="+mj-lt"/>
              </a:rPr>
              <a:t>E</a:t>
            </a:r>
            <a:r>
              <a:rPr lang="en-GB" altLang="zh-CN" sz="1600" b="1" dirty="0">
                <a:latin typeface="+mj-lt"/>
              </a:rPr>
              <a:t>_5G: </a:t>
            </a:r>
            <a:r>
              <a:rPr lang="en-US" altLang="zh-CN" sz="1600" b="1" dirty="0">
                <a:latin typeface="+mj-lt"/>
              </a:rPr>
              <a:t>The group discussed and agreed the following topics:</a:t>
            </a:r>
          </a:p>
          <a:p>
            <a:pPr lvl="1">
              <a:buFont typeface="Wingdings" panose="05000000000000000000" pitchFamily="2" charset="2"/>
              <a:buChar char="Ø"/>
            </a:pPr>
            <a:r>
              <a:rPr lang="fr-FR" altLang="zh-CN" sz="1600" dirty="0">
                <a:latin typeface="+mj-lt"/>
              </a:rPr>
              <a:t>Update on D-SON ES solution management service</a:t>
            </a:r>
          </a:p>
          <a:p>
            <a:pPr lvl="1">
              <a:buFont typeface="Wingdings" panose="05000000000000000000" pitchFamily="2" charset="2"/>
              <a:buChar char="Ø"/>
            </a:pPr>
            <a:r>
              <a:rPr lang="en-US" altLang="zh-CN" sz="1600" dirty="0">
                <a:latin typeface="+mj-lt"/>
              </a:rPr>
              <a:t>Add ES coverage relation in </a:t>
            </a:r>
            <a:r>
              <a:rPr lang="en-US" altLang="zh-CN" sz="1600" dirty="0" err="1">
                <a:latin typeface="+mj-lt"/>
              </a:rPr>
              <a:t>NRCellRelation</a:t>
            </a:r>
            <a:endParaRPr lang="en-US" altLang="zh-CN" sz="1600" dirty="0">
              <a:latin typeface="+mj-lt"/>
            </a:endParaRPr>
          </a:p>
          <a:p>
            <a:pPr lvl="0"/>
            <a:r>
              <a:rPr lang="en-US" altLang="zh-CN" sz="1600" b="1" dirty="0">
                <a:solidFill>
                  <a:prstClr val="black"/>
                </a:solidFill>
                <a:latin typeface="Calibri"/>
              </a:rPr>
              <a:t>FS_EE</a:t>
            </a:r>
            <a:r>
              <a:rPr lang="en-GB" altLang="zh-CN" sz="1600" b="1" dirty="0">
                <a:solidFill>
                  <a:prstClr val="black"/>
                </a:solidFill>
                <a:latin typeface="Calibri"/>
              </a:rPr>
              <a:t>5G: </a:t>
            </a:r>
            <a:r>
              <a:rPr lang="en-US" altLang="zh-CN" sz="1600" b="1" dirty="0">
                <a:solidFill>
                  <a:prstClr val="black"/>
                </a:solidFill>
                <a:latin typeface="Calibri"/>
              </a:rPr>
              <a:t>The group discussed and agreed the following topics:</a:t>
            </a:r>
          </a:p>
          <a:p>
            <a:pPr lvl="1">
              <a:buFont typeface="Wingdings" panose="05000000000000000000" pitchFamily="2" charset="2"/>
              <a:buChar char="Ø"/>
            </a:pPr>
            <a:r>
              <a:rPr lang="en-US" altLang="zh-CN" sz="1600" dirty="0">
                <a:latin typeface="+mj-lt"/>
              </a:rPr>
              <a:t> Key Issues and Potential Solutions</a:t>
            </a:r>
          </a:p>
          <a:p>
            <a:pPr lvl="1">
              <a:buFont typeface="Wingdings" panose="05000000000000000000" pitchFamily="2" charset="2"/>
              <a:buChar char="Ø"/>
            </a:pPr>
            <a:r>
              <a:rPr lang="en-US" altLang="zh-CN" sz="1600" dirty="0">
                <a:latin typeface="+mj-lt"/>
              </a:rPr>
              <a:t> Key Issues: EE KPI for 5GC, EE KPI in case of NG-RAN sharing, Network data analysis assisted energy saving</a:t>
            </a:r>
          </a:p>
          <a:p>
            <a:pPr lvl="1">
              <a:buFont typeface="Wingdings" panose="05000000000000000000" pitchFamily="2" charset="2"/>
              <a:buChar char="Ø"/>
            </a:pPr>
            <a:r>
              <a:rPr lang="en-US" altLang="zh-CN" sz="1600" dirty="0">
                <a:latin typeface="+mj-lt"/>
              </a:rPr>
              <a:t>LS sent to RAN3 to inform the SA5 energy efficiency working progress and also clarify the EE KPI.</a:t>
            </a: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a:t>SON_5G/EE_5G/FS_EE5G</a:t>
            </a:r>
            <a:endParaRPr lang="sv-SE" sz="3200" kern="0" dirty="0"/>
          </a:p>
        </p:txBody>
      </p:sp>
      <p:sp>
        <p:nvSpPr>
          <p:cNvPr id="8" name="文本框 7"/>
          <p:cNvSpPr txBox="1"/>
          <p:nvPr/>
        </p:nvSpPr>
        <p:spPr>
          <a:xfrm>
            <a:off x="269981" y="3153964"/>
            <a:ext cx="11599616" cy="292388"/>
          </a:xfrm>
          <a:prstGeom prst="rect">
            <a:avLst/>
          </a:prstGeom>
          <a:solidFill>
            <a:srgbClr val="92D050"/>
          </a:solidFill>
        </p:spPr>
        <p:txBody>
          <a:bodyPr wrap="square" rtlCol="0">
            <a:spAutoFit/>
          </a:bodyPr>
          <a:lstStyle/>
          <a:p>
            <a:pPr algn="ctr"/>
            <a:r>
              <a:rPr lang="en-US" altLang="zh-CN" b="1" dirty="0"/>
              <a:t>Working Progress</a:t>
            </a:r>
            <a:endParaRPr lang="zh-CN" altLang="en-US" b="1" dirty="0"/>
          </a:p>
        </p:txBody>
      </p:sp>
      <p:graphicFrame>
        <p:nvGraphicFramePr>
          <p:cNvPr id="5" name="Content Placeholder 3"/>
          <p:cNvGraphicFramePr>
            <a:graphicFrameLocks/>
          </p:cNvGraphicFramePr>
          <p:nvPr/>
        </p:nvGraphicFramePr>
        <p:xfrm>
          <a:off x="269982" y="880912"/>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val="23408469"/>
                    </a:ext>
                  </a:extLst>
                </a:gridCol>
                <a:gridCol w="1955906">
                  <a:extLst>
                    <a:ext uri="{9D8B030D-6E8A-4147-A177-3AD203B41FA5}">
                      <a16:colId xmlns:a16="http://schemas.microsoft.com/office/drawing/2014/main" val="1386727148"/>
                    </a:ext>
                  </a:extLst>
                </a:gridCol>
                <a:gridCol w="1634851">
                  <a:extLst>
                    <a:ext uri="{9D8B030D-6E8A-4147-A177-3AD203B41FA5}">
                      <a16:colId xmlns:a16="http://schemas.microsoft.com/office/drawing/2014/main" val="4240727412"/>
                    </a:ext>
                  </a:extLst>
                </a:gridCol>
                <a:gridCol w="1207360">
                  <a:extLst>
                    <a:ext uri="{9D8B030D-6E8A-4147-A177-3AD203B41FA5}">
                      <a16:colId xmlns:a16="http://schemas.microsoft.com/office/drawing/2014/main" val="20003"/>
                    </a:ext>
                  </a:extLst>
                </a:gridCol>
                <a:gridCol w="1133752">
                  <a:extLst>
                    <a:ext uri="{9D8B030D-6E8A-4147-A177-3AD203B41FA5}">
                      <a16:colId xmlns:a16="http://schemas.microsoft.com/office/drawing/2014/main" val="20006"/>
                    </a:ext>
                  </a:extLst>
                </a:gridCol>
                <a:gridCol w="1723833">
                  <a:extLst>
                    <a:ext uri="{9D8B030D-6E8A-4147-A177-3AD203B41FA5}">
                      <a16:colId xmlns:a16="http://schemas.microsoft.com/office/drawing/2014/main" val="1675550634"/>
                    </a:ext>
                  </a:extLst>
                </a:gridCol>
                <a:gridCol w="1066876">
                  <a:extLst>
                    <a:ext uri="{9D8B030D-6E8A-4147-A177-3AD203B41FA5}">
                      <a16:colId xmlns:a16="http://schemas.microsoft.com/office/drawing/2014/main" val="20007"/>
                    </a:ext>
                  </a:extLst>
                </a:gridCol>
                <a:gridCol w="1050620">
                  <a:extLst>
                    <a:ext uri="{9D8B030D-6E8A-4147-A177-3AD203B41FA5}">
                      <a16:colId xmlns:a16="http://schemas.microsoft.com/office/drawing/2014/main" val="20004"/>
                    </a:ext>
                  </a:extLst>
                </a:gridCol>
                <a:gridCol w="1050620">
                  <a:extLst>
                    <a:ext uri="{9D8B030D-6E8A-4147-A177-3AD203B41FA5}">
                      <a16:colId xmlns:a16="http://schemas.microsoft.com/office/drawing/2014/main"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92D050"/>
                    </a:solidFill>
                  </a:tcPr>
                </a:tc>
                <a:tc>
                  <a:txBody>
                    <a:bodyPr/>
                    <a:lstStyle/>
                    <a:p>
                      <a:pPr algn="ctr"/>
                      <a:r>
                        <a:rPr lang="sv-SE" sz="1400" dirty="0"/>
                        <a:t>Target date</a:t>
                      </a:r>
                    </a:p>
                  </a:txBody>
                  <a:tcPr anchor="ctr">
                    <a:solidFill>
                      <a:srgbClr val="92D050"/>
                    </a:solidFill>
                  </a:tcPr>
                </a:tc>
                <a:tc>
                  <a:txBody>
                    <a:bodyPr/>
                    <a:lstStyle/>
                    <a:p>
                      <a:pPr algn="ctr"/>
                      <a:r>
                        <a:rPr lang="sv-SE" sz="1400" dirty="0"/>
                        <a:t>Rapporteur</a:t>
                      </a:r>
                    </a:p>
                  </a:txBody>
                  <a:tcPr anchor="ctr">
                    <a:solidFill>
                      <a:srgbClr val="92D050"/>
                    </a:solidFill>
                  </a:tcPr>
                </a:tc>
                <a:tc>
                  <a:txBody>
                    <a:bodyPr/>
                    <a:lstStyle/>
                    <a:p>
                      <a:pPr algn="ctr"/>
                      <a:r>
                        <a:rPr lang="sv-SE" sz="1400" dirty="0"/>
                        <a:t>Related</a:t>
                      </a:r>
                      <a:r>
                        <a:rPr lang="sv-SE" sz="1400" baseline="0" dirty="0"/>
                        <a:t> groups</a:t>
                      </a:r>
                      <a:endParaRPr lang="sv-SE" sz="1400" dirty="0"/>
                    </a:p>
                  </a:txBody>
                  <a:tcPr anchor="ctr">
                    <a:solidFill>
                      <a:srgbClr val="92D050"/>
                    </a:solidFill>
                  </a:tcPr>
                </a:tc>
                <a:tc>
                  <a:txBody>
                    <a:bodyPr/>
                    <a:lstStyle/>
                    <a:p>
                      <a:pPr algn="ctr"/>
                      <a:r>
                        <a:rPr lang="sv-SE" sz="1400" dirty="0"/>
                        <a:t>Related </a:t>
                      </a:r>
                      <a:r>
                        <a:rPr lang="en-US" altLang="zh-CN" sz="1400" dirty="0"/>
                        <a:t>topic</a:t>
                      </a:r>
                      <a:endParaRPr lang="sv-SE" sz="1400" dirty="0"/>
                    </a:p>
                  </a:txBody>
                  <a:tcPr anchor="ctr">
                    <a:solidFill>
                      <a:srgbClr val="92D050"/>
                    </a:solidFill>
                  </a:tcPr>
                </a:tc>
                <a:extLst>
                  <a:ext uri="{0D108BD9-81ED-4DB2-BD59-A6C34878D82A}">
                    <a16:rowId xmlns:a16="http://schemas.microsoft.com/office/drawing/2014/main"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2324265031"/>
              </p:ext>
            </p:extLst>
          </p:nvPr>
        </p:nvGraphicFramePr>
        <p:xfrm>
          <a:off x="269982" y="1351413"/>
          <a:ext cx="11599615" cy="1802551"/>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val="23408469"/>
                    </a:ext>
                  </a:extLst>
                </a:gridCol>
                <a:gridCol w="1971074">
                  <a:extLst>
                    <a:ext uri="{9D8B030D-6E8A-4147-A177-3AD203B41FA5}">
                      <a16:colId xmlns:a16="http://schemas.microsoft.com/office/drawing/2014/main" val="1386727148"/>
                    </a:ext>
                  </a:extLst>
                </a:gridCol>
                <a:gridCol w="1620298">
                  <a:extLst>
                    <a:ext uri="{9D8B030D-6E8A-4147-A177-3AD203B41FA5}">
                      <a16:colId xmlns:a16="http://schemas.microsoft.com/office/drawing/2014/main" val="4240727412"/>
                    </a:ext>
                  </a:extLst>
                </a:gridCol>
                <a:gridCol w="1239918">
                  <a:extLst>
                    <a:ext uri="{9D8B030D-6E8A-4147-A177-3AD203B41FA5}">
                      <a16:colId xmlns:a16="http://schemas.microsoft.com/office/drawing/2014/main" val="20003"/>
                    </a:ext>
                  </a:extLst>
                </a:gridCol>
                <a:gridCol w="1123949">
                  <a:extLst>
                    <a:ext uri="{9D8B030D-6E8A-4147-A177-3AD203B41FA5}">
                      <a16:colId xmlns:a16="http://schemas.microsoft.com/office/drawing/2014/main" val="20006"/>
                    </a:ext>
                  </a:extLst>
                </a:gridCol>
                <a:gridCol w="1708891">
                  <a:extLst>
                    <a:ext uri="{9D8B030D-6E8A-4147-A177-3AD203B41FA5}">
                      <a16:colId xmlns:a16="http://schemas.microsoft.com/office/drawing/2014/main" val="1675550634"/>
                    </a:ext>
                  </a:extLst>
                </a:gridCol>
                <a:gridCol w="1045780">
                  <a:extLst>
                    <a:ext uri="{9D8B030D-6E8A-4147-A177-3AD203B41FA5}">
                      <a16:colId xmlns:a16="http://schemas.microsoft.com/office/drawing/2014/main" val="20007"/>
                    </a:ext>
                  </a:extLst>
                </a:gridCol>
                <a:gridCol w="1053442">
                  <a:extLst>
                    <a:ext uri="{9D8B030D-6E8A-4147-A177-3AD203B41FA5}">
                      <a16:colId xmlns:a16="http://schemas.microsoft.com/office/drawing/2014/main" val="20004"/>
                    </a:ext>
                  </a:extLst>
                </a:gridCol>
                <a:gridCol w="1041535">
                  <a:extLst>
                    <a:ext uri="{9D8B030D-6E8A-4147-A177-3AD203B41FA5}">
                      <a16:colId xmlns:a16="http://schemas.microsoft.com/office/drawing/2014/main" val="20005"/>
                    </a:ext>
                  </a:extLst>
                </a:gridCol>
              </a:tblGrid>
              <a:tr h="339511">
                <a:tc>
                  <a:txBody>
                    <a:bodyPr/>
                    <a:lstStyle/>
                    <a:p>
                      <a:pPr algn="ctr">
                        <a:spcAft>
                          <a:spcPts val="900"/>
                        </a:spcAft>
                      </a:pPr>
                      <a:r>
                        <a:rPr lang="sv-SE" sz="1100" b="0" kern="1200" dirty="0">
                          <a:solidFill>
                            <a:schemeClr val="dk1"/>
                          </a:solidFill>
                          <a:effectLst/>
                          <a:latin typeface="Arial" panose="020B0604020202020204" pitchFamily="34" charset="0"/>
                          <a:ea typeface="+mn-ea"/>
                          <a:cs typeface="+mn-cs"/>
                        </a:rPr>
                        <a:t>SON_5G</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Self-Organizing Networks (SON) for 5G networks</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dk1"/>
                          </a:solidFill>
                          <a:effectLst/>
                          <a:latin typeface="Arial" panose="020B0604020202020204" pitchFamily="34" charset="0"/>
                          <a:ea typeface="+mn-ea"/>
                          <a:cs typeface="+mn-cs"/>
                        </a:rPr>
                        <a:t>40%-&gt;70%-&gt;75%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TS 28.313/28.544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hlinkClick r:id="rId2"/>
                        </a:rPr>
                        <a:t>SP-190785</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SA#88 (6/2020)</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Intel</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extLst>
                  <a:ext uri="{0D108BD9-81ED-4DB2-BD59-A6C34878D82A}">
                    <a16:rowId xmlns:a16="http://schemas.microsoft.com/office/drawing/2014/main" val="10000"/>
                  </a:ext>
                </a:extLst>
              </a:tr>
              <a:tr h="339511">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highlight>
                            <a:srgbClr val="00FF00"/>
                          </a:highlight>
                          <a:latin typeface="Arial" panose="020B0604020202020204" pitchFamily="34" charset="0"/>
                          <a:ea typeface="+mn-ea"/>
                          <a:cs typeface="Arial" panose="020B0604020202020204" pitchFamily="34" charset="0"/>
                        </a:rPr>
                        <a:t>95%-&gt;95%-&gt;100%</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TS 28.310</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hlinkClick r:id="rId3"/>
                        </a:rPr>
                        <a:t>SP-180819</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39511">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FS_EE5G</a:t>
                      </a: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Study on new aspects of EE for 5G networks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0%-&gt;10%</a:t>
                      </a: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TR 28.813</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SP-200187</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SA#93 (June 2021)</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38417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17752</TotalTime>
  <Words>4090</Words>
  <Application>Microsoft Office PowerPoint</Application>
  <PresentationFormat>Widescreen</PresentationFormat>
  <Paragraphs>860</Paragraphs>
  <Slides>31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微软雅黑</vt:lpstr>
      <vt:lpstr>Arial</vt:lpstr>
      <vt:lpstr>Calibri</vt:lpstr>
      <vt:lpstr>Times New Roman</vt:lpstr>
      <vt:lpstr>Wingdings</vt:lpstr>
      <vt:lpstr>Office Theme</vt:lpstr>
      <vt:lpstr>    SA5 Status Report to SA#88-e  Charging Management (CH) Operation, Administration, Maintenance &amp; Provisioning (OAM&amp;P)  </vt:lpstr>
      <vt:lpstr>SA5 leadership</vt:lpstr>
      <vt:lpstr>2020 meeting calendar</vt:lpstr>
      <vt:lpstr>E-meeting process</vt:lpstr>
      <vt:lpstr>Revised SA5 Terms of Reference</vt:lpstr>
      <vt:lpstr>PowerPoint Presentation</vt:lpstr>
      <vt:lpstr>Overview of OAM ongoing WIs/SIs progress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TSs &amp; TRs </vt:lpstr>
      <vt:lpstr>OAM Exception requests </vt:lpstr>
      <vt:lpstr>Overview of CH ongoing WIs/SIs progress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CRs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150</cp:revision>
  <dcterms:created xsi:type="dcterms:W3CDTF">2019-03-13T01:38:36Z</dcterms:created>
  <dcterms:modified xsi:type="dcterms:W3CDTF">2020-06-24T20:09:52Z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