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8"/>
  </p:notesMasterIdLst>
  <p:handoutMasterIdLst>
    <p:handoutMasterId r:id="rId39"/>
  </p:handoutMasterIdLst>
  <p:sldIdLst>
    <p:sldId id="303" r:id="rId5"/>
    <p:sldId id="705" r:id="rId6"/>
    <p:sldId id="706" r:id="rId7"/>
    <p:sldId id="874" r:id="rId8"/>
    <p:sldId id="876" r:id="rId9"/>
    <p:sldId id="881" r:id="rId10"/>
    <p:sldId id="709" r:id="rId11"/>
    <p:sldId id="713" r:id="rId12"/>
    <p:sldId id="714" r:id="rId13"/>
    <p:sldId id="868" r:id="rId14"/>
    <p:sldId id="886" r:id="rId15"/>
    <p:sldId id="800" r:id="rId16"/>
    <p:sldId id="843" r:id="rId17"/>
    <p:sldId id="870" r:id="rId18"/>
    <p:sldId id="817" r:id="rId19"/>
    <p:sldId id="858" r:id="rId20"/>
    <p:sldId id="808" r:id="rId21"/>
    <p:sldId id="861" r:id="rId22"/>
    <p:sldId id="865" r:id="rId23"/>
    <p:sldId id="885" r:id="rId24"/>
    <p:sldId id="862" r:id="rId25"/>
    <p:sldId id="846" r:id="rId26"/>
    <p:sldId id="879" r:id="rId27"/>
    <p:sldId id="887" r:id="rId28"/>
    <p:sldId id="888" r:id="rId29"/>
    <p:sldId id="889" r:id="rId30"/>
    <p:sldId id="890" r:id="rId31"/>
    <p:sldId id="891" r:id="rId32"/>
    <p:sldId id="833" r:id="rId33"/>
    <p:sldId id="790" r:id="rId34"/>
    <p:sldId id="892" r:id="rId35"/>
    <p:sldId id="751" r:id="rId36"/>
    <p:sldId id="735" r:id="rId37"/>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66"/>
    <a:srgbClr val="0000FF"/>
    <a:srgbClr val="33CC33"/>
    <a:srgbClr val="008000"/>
    <a:srgbClr val="D0D8E8"/>
    <a:srgbClr val="006600"/>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718BFA-26DD-434E-84AE-E11E4977992C}" v="412" dt="2020-06-26T11:12:26.50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0" autoAdjust="0"/>
  </p:normalViewPr>
  <p:slideViewPr>
    <p:cSldViewPr snapToGrid="0">
      <p:cViewPr varScale="1">
        <p:scale>
          <a:sx n="114" d="100"/>
          <a:sy n="114" d="100"/>
        </p:scale>
        <p:origin x="1560" y="102"/>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6/26/2020</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6/26/2020</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32</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#88-e</a:t>
            </a:r>
          </a:p>
          <a:p>
            <a:pPr eaLnBrk="1" hangingPunct="1">
              <a:defRPr/>
            </a:pPr>
            <a:r>
              <a:rPr lang="en-US" altLang="en-US" sz="1200" b="1" dirty="0">
                <a:latin typeface="Arial "/>
              </a:rPr>
              <a:t>30 June - 03 July 2020,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SP-200385</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SA#88, 30 June - 3 July 2020</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464.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specifications/proposed-for-withdrawal"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SA#88</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Chairman (Ericsson LM)</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Rel-16 - 1</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r>
              <a:rPr lang="en-US" altLang="en-US" sz="2400" dirty="0"/>
              <a:t>[</a:t>
            </a:r>
            <a:r>
              <a:rPr lang="en-US" altLang="en-US" sz="2400" dirty="0" err="1"/>
              <a:t>EVS_Codec</a:t>
            </a:r>
            <a:r>
              <a:rPr lang="en-US" altLang="en-US" sz="2400" dirty="0"/>
              <a:t>/</a:t>
            </a:r>
            <a:r>
              <a:rPr lang="en-US" altLang="en-US" sz="2400" dirty="0" err="1"/>
              <a:t>Alt_FX_EVS</a:t>
            </a:r>
            <a:r>
              <a:rPr lang="en-US" altLang="en-US" sz="2400" dirty="0"/>
              <a:t>] Corrections to EVS Alternative </a:t>
            </a:r>
            <a:r>
              <a:rPr lang="en-US" altLang="en-US" sz="1600" dirty="0"/>
              <a:t>Fixed-Point Source Code</a:t>
            </a:r>
          </a:p>
          <a:p>
            <a:pPr lvl="1">
              <a:lnSpc>
                <a:spcPct val="85000"/>
              </a:lnSpc>
              <a:spcBef>
                <a:spcPct val="0"/>
              </a:spcBef>
              <a:defRPr/>
            </a:pPr>
            <a:r>
              <a:rPr lang="en-US" altLang="en-US" sz="1600" dirty="0"/>
              <a:t>Same corrections as the ones done to </a:t>
            </a:r>
            <a:r>
              <a:rPr lang="en-US" altLang="en-US" sz="1600" dirty="0" err="1"/>
              <a:t>EVS_Codec</a:t>
            </a:r>
            <a:r>
              <a:rPr lang="en-US" altLang="en-US" sz="1600" dirty="0"/>
              <a:t> Rel-12 (see previous slide) but to EVS Alternative Fixed-Point Source Code TS 26.452.</a:t>
            </a:r>
          </a:p>
          <a:p>
            <a:pPr lvl="1">
              <a:lnSpc>
                <a:spcPct val="85000"/>
              </a:lnSpc>
              <a:spcBef>
                <a:spcPct val="0"/>
              </a:spcBef>
              <a:defRPr/>
            </a:pPr>
            <a:endParaRPr lang="en-US" altLang="en-US" sz="2000" dirty="0"/>
          </a:p>
          <a:p>
            <a:pPr>
              <a:lnSpc>
                <a:spcPct val="85000"/>
              </a:lnSpc>
              <a:spcBef>
                <a:spcPct val="0"/>
              </a:spcBef>
              <a:defRPr/>
            </a:pPr>
            <a:r>
              <a:rPr lang="en-US" altLang="en-US" sz="2400" dirty="0"/>
              <a:t>5GMSA (5G Media Streaming Architecture)</a:t>
            </a:r>
          </a:p>
          <a:p>
            <a:pPr lvl="1">
              <a:lnSpc>
                <a:spcPct val="85000"/>
              </a:lnSpc>
              <a:spcBef>
                <a:spcPct val="0"/>
              </a:spcBef>
              <a:defRPr/>
            </a:pPr>
            <a:r>
              <a:rPr lang="en-US" altLang="en-US" sz="1600" dirty="0"/>
              <a:t>SP-200388 CRs for consolidated changes to 26.501 [5GMSA]</a:t>
            </a:r>
          </a:p>
          <a:p>
            <a:pPr lvl="2">
              <a:lnSpc>
                <a:spcPct val="85000"/>
              </a:lnSpc>
              <a:spcBef>
                <a:spcPct val="0"/>
              </a:spcBef>
              <a:defRPr/>
            </a:pPr>
            <a:r>
              <a:rPr lang="en-US" altLang="en-US" sz="1200" dirty="0"/>
              <a:t>Corrections to Network Slicing, </a:t>
            </a:r>
          </a:p>
          <a:p>
            <a:pPr lvl="2">
              <a:lnSpc>
                <a:spcPct val="85000"/>
              </a:lnSpc>
              <a:spcBef>
                <a:spcPct val="0"/>
              </a:spcBef>
              <a:defRPr/>
            </a:pPr>
            <a:r>
              <a:rPr lang="en-US" altLang="en-US" sz="1200" dirty="0"/>
              <a:t>Correction to uplink Network Assistance</a:t>
            </a:r>
          </a:p>
          <a:p>
            <a:pPr lvl="2">
              <a:lnSpc>
                <a:spcPct val="85000"/>
              </a:lnSpc>
              <a:spcBef>
                <a:spcPct val="0"/>
              </a:spcBef>
              <a:defRPr/>
            </a:pPr>
            <a:r>
              <a:rPr lang="en-US" altLang="en-US" sz="1200" dirty="0"/>
              <a:t>Adding sample percentage to consumption reporting.</a:t>
            </a:r>
          </a:p>
          <a:p>
            <a:pPr lvl="2">
              <a:lnSpc>
                <a:spcPct val="85000"/>
              </a:lnSpc>
              <a:spcBef>
                <a:spcPct val="0"/>
              </a:spcBef>
              <a:defRPr/>
            </a:pPr>
            <a:r>
              <a:rPr lang="en-US" altLang="en-US" sz="1200" dirty="0"/>
              <a:t>Correction to Network Assistance baseline configuration parameters.</a:t>
            </a:r>
          </a:p>
          <a:p>
            <a:pPr lvl="2">
              <a:lnSpc>
                <a:spcPct val="85000"/>
              </a:lnSpc>
              <a:spcBef>
                <a:spcPct val="0"/>
              </a:spcBef>
              <a:defRPr/>
            </a:pPr>
            <a:r>
              <a:rPr lang="en-US" altLang="en-US" sz="1200" dirty="0"/>
              <a:t>Various </a:t>
            </a:r>
            <a:r>
              <a:rPr lang="en-US" altLang="en-US" sz="1200" dirty="0" err="1"/>
              <a:t>renamings</a:t>
            </a:r>
            <a:endParaRPr lang="en-US" altLang="en-US" sz="1200" dirty="0"/>
          </a:p>
          <a:p>
            <a:pPr lvl="2">
              <a:lnSpc>
                <a:spcPct val="85000"/>
              </a:lnSpc>
              <a:spcBef>
                <a:spcPct val="0"/>
              </a:spcBef>
              <a:defRPr/>
            </a:pPr>
            <a:r>
              <a:rPr lang="en-US" altLang="en-US" sz="1200" dirty="0"/>
              <a:t>Adding multi-MNO collaboration scenarios.</a:t>
            </a:r>
          </a:p>
          <a:p>
            <a:pPr lvl="2">
              <a:lnSpc>
                <a:spcPct val="85000"/>
              </a:lnSpc>
              <a:spcBef>
                <a:spcPct val="0"/>
              </a:spcBef>
              <a:defRPr/>
            </a:pPr>
            <a:r>
              <a:rPr lang="en-US" altLang="en-US" sz="1200" dirty="0"/>
              <a:t>Corrections to Consumption reporting.</a:t>
            </a:r>
          </a:p>
          <a:p>
            <a:pPr lvl="2">
              <a:lnSpc>
                <a:spcPct val="85000"/>
              </a:lnSpc>
              <a:spcBef>
                <a:spcPct val="0"/>
              </a:spcBef>
              <a:defRPr/>
            </a:pPr>
            <a:r>
              <a:rPr lang="en-US" altLang="en-US" sz="1200" dirty="0"/>
              <a:t>Corrections to ingest configuration procedures.</a:t>
            </a:r>
          </a:p>
          <a:p>
            <a:pPr lvl="2">
              <a:lnSpc>
                <a:spcPct val="85000"/>
              </a:lnSpc>
              <a:spcBef>
                <a:spcPct val="0"/>
              </a:spcBef>
              <a:defRPr/>
            </a:pPr>
            <a:r>
              <a:rPr lang="en-US" altLang="en-US" sz="1200" dirty="0"/>
              <a:t>Revised sequence diagrams from consumption reporting to make “consumption reporting” part of Media Session Hander.</a:t>
            </a:r>
          </a:p>
          <a:p>
            <a:pPr lvl="2">
              <a:lnSpc>
                <a:spcPct val="85000"/>
              </a:lnSpc>
              <a:spcBef>
                <a:spcPct val="0"/>
              </a:spcBef>
              <a:defRPr/>
            </a:pPr>
            <a:r>
              <a:rPr lang="en-US" altLang="en-US" sz="1200" dirty="0"/>
              <a:t>Data Network made white in architecture diagrams (clause 4.2.1 and 4.3.1), indicating that it may or may not be part of the 5G System (trusted or untrusted).</a:t>
            </a:r>
          </a:p>
          <a:p>
            <a:pPr lvl="2">
              <a:lnSpc>
                <a:spcPct val="85000"/>
              </a:lnSpc>
              <a:spcBef>
                <a:spcPct val="0"/>
              </a:spcBef>
              <a:defRPr/>
            </a:pPr>
            <a:r>
              <a:rPr lang="en-US" altLang="en-US" sz="1200" dirty="0"/>
              <a:t>Correction to domain model diagrams.</a:t>
            </a:r>
          </a:p>
          <a:p>
            <a:pPr>
              <a:lnSpc>
                <a:spcPct val="85000"/>
              </a:lnSpc>
              <a:spcBef>
                <a:spcPct val="0"/>
              </a:spcBef>
              <a:defRPr/>
            </a:pPr>
            <a:r>
              <a:rPr lang="en-US" altLang="en-US" sz="2000" dirty="0"/>
              <a:t>TEI16: SP-200397 </a:t>
            </a:r>
          </a:p>
          <a:p>
            <a:pPr lvl="1">
              <a:lnSpc>
                <a:spcPct val="85000"/>
              </a:lnSpc>
              <a:spcBef>
                <a:spcPct val="0"/>
              </a:spcBef>
              <a:defRPr/>
            </a:pPr>
            <a:r>
              <a:rPr lang="en-US" altLang="en-US" sz="1600" dirty="0"/>
              <a:t>TS 26.114 editorial improvements</a:t>
            </a:r>
          </a:p>
          <a:p>
            <a:pPr lvl="1">
              <a:lnSpc>
                <a:spcPct val="85000"/>
              </a:lnSpc>
              <a:spcBef>
                <a:spcPct val="0"/>
              </a:spcBef>
              <a:defRPr/>
            </a:pPr>
            <a:r>
              <a:rPr lang="en-US" altLang="en-US" sz="1600" dirty="0"/>
              <a:t>TS 26.346 Correction of MBMS Download Profile</a:t>
            </a:r>
          </a:p>
          <a:p>
            <a:pPr lvl="1">
              <a:lnSpc>
                <a:spcPct val="85000"/>
              </a:lnSpc>
              <a:spcBef>
                <a:spcPct val="0"/>
              </a:spcBef>
              <a:defRPr/>
            </a:pPr>
            <a:endParaRPr lang="en-US" altLang="en-US" sz="1600" dirty="0"/>
          </a:p>
          <a:p>
            <a:pPr lvl="2">
              <a:lnSpc>
                <a:spcPct val="85000"/>
              </a:lnSpc>
              <a:spcBef>
                <a:spcPct val="0"/>
              </a:spcBef>
              <a:defRPr/>
            </a:pPr>
            <a:endParaRPr lang="en-US" altLang="en-US" sz="1200" dirty="0"/>
          </a:p>
          <a:p>
            <a:pPr lvl="1">
              <a:lnSpc>
                <a:spcPct val="85000"/>
              </a:lnSpc>
              <a:spcBef>
                <a:spcPct val="0"/>
              </a:spcBef>
              <a:defRPr/>
            </a:pPr>
            <a:endParaRPr lang="en-US" altLang="en-US" sz="1600" dirty="0"/>
          </a:p>
          <a:p>
            <a:pPr lvl="2">
              <a:lnSpc>
                <a:spcPct val="85000"/>
              </a:lnSpc>
              <a:spcBef>
                <a:spcPct val="0"/>
              </a:spcBef>
              <a:defRPr/>
            </a:pPr>
            <a:endParaRPr lang="en-US" altLang="en-US" sz="1200" dirty="0"/>
          </a:p>
        </p:txBody>
      </p:sp>
    </p:spTree>
    <p:extLst>
      <p:ext uri="{BB962C8B-B14F-4D97-AF65-F5344CB8AC3E}">
        <p14:creationId xmlns:p14="http://schemas.microsoft.com/office/powerpoint/2010/main" val="192968339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Rel-16 - 2</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lvl="2">
              <a:lnSpc>
                <a:spcPct val="85000"/>
              </a:lnSpc>
              <a:spcBef>
                <a:spcPct val="0"/>
              </a:spcBef>
              <a:defRPr/>
            </a:pPr>
            <a:endParaRPr lang="en-US" altLang="en-US" sz="1200" dirty="0"/>
          </a:p>
          <a:p>
            <a:pPr>
              <a:lnSpc>
                <a:spcPct val="85000"/>
              </a:lnSpc>
              <a:spcBef>
                <a:spcPct val="0"/>
              </a:spcBef>
              <a:defRPr/>
            </a:pPr>
            <a:r>
              <a:rPr lang="en-US" altLang="en-US" sz="2000" dirty="0"/>
              <a:t>QOED: SP-200392 CRs to </a:t>
            </a:r>
            <a:r>
              <a:rPr lang="en-US" altLang="en-US" sz="2000" dirty="0" err="1"/>
              <a:t>QoE</a:t>
            </a:r>
            <a:r>
              <a:rPr lang="en-US" altLang="en-US" sz="2000" dirty="0"/>
              <a:t> Measurement Collection</a:t>
            </a:r>
          </a:p>
          <a:p>
            <a:pPr lvl="1">
              <a:lnSpc>
                <a:spcPct val="85000"/>
              </a:lnSpc>
              <a:spcBef>
                <a:spcPct val="0"/>
              </a:spcBef>
              <a:defRPr/>
            </a:pPr>
            <a:r>
              <a:rPr lang="en-US" altLang="en-US" sz="1600" dirty="0"/>
              <a:t>TS 26.114, TS 26.247</a:t>
            </a:r>
          </a:p>
          <a:p>
            <a:pPr lvl="1">
              <a:lnSpc>
                <a:spcPct val="85000"/>
              </a:lnSpc>
              <a:spcBef>
                <a:spcPct val="0"/>
              </a:spcBef>
              <a:defRPr/>
            </a:pPr>
            <a:r>
              <a:rPr lang="en-US" altLang="en-US" sz="1600" dirty="0"/>
              <a:t>In LS S4-200721 SA5 requested SA4 to implement certain </a:t>
            </a:r>
            <a:r>
              <a:rPr lang="en-US" altLang="en-US" sz="1600" dirty="0" err="1"/>
              <a:t>QoE</a:t>
            </a:r>
            <a:r>
              <a:rPr lang="en-US" altLang="en-US" sz="1600" dirty="0"/>
              <a:t> measurement functionalities:</a:t>
            </a:r>
          </a:p>
          <a:p>
            <a:pPr lvl="2">
              <a:lnSpc>
                <a:spcPct val="85000"/>
              </a:lnSpc>
              <a:spcBef>
                <a:spcPct val="0"/>
              </a:spcBef>
              <a:defRPr/>
            </a:pPr>
            <a:r>
              <a:rPr lang="en-US" altLang="en-US" sz="1200" dirty="0" err="1"/>
              <a:t>QoE</a:t>
            </a:r>
            <a:r>
              <a:rPr lang="en-US" altLang="en-US" sz="1200" dirty="0"/>
              <a:t> Reference Id</a:t>
            </a:r>
          </a:p>
          <a:p>
            <a:pPr lvl="2">
              <a:lnSpc>
                <a:spcPct val="85000"/>
              </a:lnSpc>
              <a:spcBef>
                <a:spcPct val="0"/>
              </a:spcBef>
              <a:defRPr/>
            </a:pPr>
            <a:r>
              <a:rPr lang="en-US" altLang="en-US" sz="1200" dirty="0"/>
              <a:t>Recording Session Id</a:t>
            </a:r>
          </a:p>
          <a:p>
            <a:pPr lvl="2">
              <a:lnSpc>
                <a:spcPct val="85000"/>
              </a:lnSpc>
              <a:spcBef>
                <a:spcPct val="0"/>
              </a:spcBef>
              <a:defRPr/>
            </a:pPr>
            <a:r>
              <a:rPr lang="en-US" altLang="en-US" sz="1200" dirty="0"/>
              <a:t>Recording Session Indication</a:t>
            </a:r>
          </a:p>
          <a:p>
            <a:pPr lvl="2">
              <a:lnSpc>
                <a:spcPct val="85000"/>
              </a:lnSpc>
              <a:spcBef>
                <a:spcPct val="0"/>
              </a:spcBef>
              <a:defRPr/>
            </a:pPr>
            <a:r>
              <a:rPr lang="en-US" altLang="en-US" sz="1200" dirty="0"/>
              <a:t>Within-area Indication</a:t>
            </a:r>
          </a:p>
          <a:p>
            <a:pPr lvl="2">
              <a:lnSpc>
                <a:spcPct val="85000"/>
              </a:lnSpc>
              <a:spcBef>
                <a:spcPct val="0"/>
              </a:spcBef>
              <a:defRPr/>
            </a:pPr>
            <a:r>
              <a:rPr lang="en-US" altLang="en-US" sz="1200" dirty="0"/>
              <a:t>Temporary stop of reporting</a:t>
            </a:r>
          </a:p>
          <a:p>
            <a:pPr>
              <a:lnSpc>
                <a:spcPct val="85000"/>
              </a:lnSpc>
              <a:spcBef>
                <a:spcPct val="0"/>
              </a:spcBef>
              <a:defRPr/>
            </a:pPr>
            <a:endParaRPr lang="en-US" altLang="en-US" sz="2000" dirty="0"/>
          </a:p>
          <a:p>
            <a:pPr>
              <a:lnSpc>
                <a:spcPct val="85000"/>
              </a:lnSpc>
              <a:spcBef>
                <a:spcPct val="0"/>
              </a:spcBef>
              <a:defRPr/>
            </a:pPr>
            <a:r>
              <a:rPr lang="en-US" altLang="en-US" sz="2000" dirty="0"/>
              <a:t>MC_XMB,TEI16: SP-200393 CRs to Service Announcement API for </a:t>
            </a:r>
            <a:r>
              <a:rPr lang="en-US" altLang="en-US" sz="2000" dirty="0" err="1"/>
              <a:t>enTV</a:t>
            </a:r>
            <a:r>
              <a:rPr lang="en-US" altLang="en-US" sz="2000" dirty="0"/>
              <a:t> </a:t>
            </a:r>
          </a:p>
          <a:p>
            <a:pPr lvl="1">
              <a:lnSpc>
                <a:spcPct val="85000"/>
              </a:lnSpc>
              <a:spcBef>
                <a:spcPct val="0"/>
              </a:spcBef>
              <a:defRPr/>
            </a:pPr>
            <a:r>
              <a:rPr lang="en-US" altLang="en-US" sz="1600" dirty="0"/>
              <a:t>TS 26.347</a:t>
            </a:r>
          </a:p>
          <a:p>
            <a:pPr lvl="1">
              <a:lnSpc>
                <a:spcPct val="85000"/>
              </a:lnSpc>
              <a:spcBef>
                <a:spcPct val="0"/>
              </a:spcBef>
              <a:defRPr/>
            </a:pPr>
            <a:r>
              <a:rPr lang="en-US" altLang="en-US" sz="1600" dirty="0"/>
              <a:t>In Rel-16 for </a:t>
            </a:r>
            <a:r>
              <a:rPr lang="en-US" altLang="en-US" sz="1600" dirty="0" err="1"/>
              <a:t>MCData</a:t>
            </a:r>
            <a:r>
              <a:rPr lang="en-US" altLang="en-US" sz="1600" dirty="0"/>
              <a:t>, the </a:t>
            </a:r>
            <a:r>
              <a:rPr lang="en-US" altLang="en-US" sz="1600" dirty="0" err="1"/>
              <a:t>addSA</a:t>
            </a:r>
            <a:r>
              <a:rPr lang="en-US" altLang="en-US" sz="1600" dirty="0"/>
              <a:t> functionality was added, but only for file delivery. It is believed that a generic way for any API should be available to initialize the MBMS client with Service information or to update SA information through the app.</a:t>
            </a:r>
          </a:p>
          <a:p>
            <a:pPr lvl="1">
              <a:lnSpc>
                <a:spcPct val="85000"/>
              </a:lnSpc>
              <a:spcBef>
                <a:spcPct val="0"/>
              </a:spcBef>
              <a:defRPr/>
            </a:pPr>
            <a:endParaRPr lang="en-US" altLang="en-US" sz="1600" dirty="0"/>
          </a:p>
          <a:p>
            <a:pPr>
              <a:lnSpc>
                <a:spcPct val="85000"/>
              </a:lnSpc>
              <a:spcBef>
                <a:spcPct val="0"/>
              </a:spcBef>
              <a:defRPr/>
            </a:pPr>
            <a:r>
              <a:rPr lang="en-US" altLang="en-US" sz="2000" dirty="0"/>
              <a:t>5G_MEDIA_MTSI_EXT:</a:t>
            </a:r>
          </a:p>
          <a:p>
            <a:pPr lvl="1">
              <a:lnSpc>
                <a:spcPct val="85000"/>
              </a:lnSpc>
              <a:spcBef>
                <a:spcPct val="0"/>
              </a:spcBef>
              <a:defRPr/>
            </a:pPr>
            <a:r>
              <a:rPr lang="en-US" altLang="en-US" sz="1600" dirty="0"/>
              <a:t>TS 26.114</a:t>
            </a:r>
          </a:p>
          <a:p>
            <a:pPr lvl="1">
              <a:lnSpc>
                <a:spcPct val="85000"/>
              </a:lnSpc>
              <a:spcBef>
                <a:spcPct val="0"/>
              </a:spcBef>
              <a:defRPr/>
            </a:pPr>
            <a:r>
              <a:rPr lang="en-US" altLang="en-US" sz="1600" dirty="0"/>
              <a:t>SP-200394 Correcting "a=3gpp-qos-hint" loss values. Correcting the Figure references.</a:t>
            </a:r>
          </a:p>
          <a:p>
            <a:pPr lvl="1">
              <a:lnSpc>
                <a:spcPct val="85000"/>
              </a:lnSpc>
              <a:spcBef>
                <a:spcPct val="0"/>
              </a:spcBef>
              <a:defRPr/>
            </a:pPr>
            <a:r>
              <a:rPr lang="en-US" altLang="en-US" sz="1600" dirty="0">
                <a:highlight>
                  <a:srgbClr val="FFFF00"/>
                </a:highlight>
              </a:rPr>
              <a:t>S4-200905 Adding Media Feature Tag for IMS Data Channel (SA#88 </a:t>
            </a:r>
            <a:r>
              <a:rPr lang="en-US" altLang="en-US" sz="1600" dirty="0" err="1">
                <a:highlight>
                  <a:srgbClr val="FFFF00"/>
                </a:highlight>
              </a:rPr>
              <a:t>Tdoc</a:t>
            </a:r>
            <a:r>
              <a:rPr lang="en-US" altLang="en-US" sz="1600" dirty="0">
                <a:highlight>
                  <a:srgbClr val="FFFF00"/>
                </a:highlight>
              </a:rPr>
              <a:t> missing at time of writing)</a:t>
            </a:r>
          </a:p>
        </p:txBody>
      </p:sp>
    </p:spTree>
    <p:extLst>
      <p:ext uri="{BB962C8B-B14F-4D97-AF65-F5344CB8AC3E}">
        <p14:creationId xmlns:p14="http://schemas.microsoft.com/office/powerpoint/2010/main" val="406346023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1800" dirty="0"/>
              <a:t> Rel-16 Work Items</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CAPIF4xMB (New WID on Usage of CAPIF for </a:t>
            </a:r>
            <a:r>
              <a:rPr lang="en-US" altLang="en-US" sz="1400" dirty="0" err="1">
                <a:solidFill>
                  <a:schemeClr val="bg1">
                    <a:lumMod val="50000"/>
                  </a:schemeClr>
                </a:solidFill>
              </a:rPr>
              <a:t>xMB</a:t>
            </a:r>
            <a:r>
              <a:rPr lang="en-US" altLang="en-US" sz="1400" dirty="0">
                <a:solidFill>
                  <a:schemeClr val="bg1">
                    <a:lumMod val="50000"/>
                  </a:schemeClr>
                </a:solidFill>
              </a:rPr>
              <a:t> API) – completed at SA#82</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SerInter</a:t>
            </a:r>
            <a:r>
              <a:rPr lang="en-US" altLang="en-US" sz="1400" dirty="0">
                <a:solidFill>
                  <a:schemeClr val="bg1">
                    <a:lumMod val="50000"/>
                  </a:schemeClr>
                </a:solidFill>
              </a:rPr>
              <a:t> (Service Interactivity) – completed at SA#86</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Alt_FX_EVS</a:t>
            </a:r>
            <a:r>
              <a:rPr lang="en-US" altLang="en-US" sz="1400" dirty="0">
                <a:solidFill>
                  <a:schemeClr val="bg1">
                    <a:lumMod val="50000"/>
                  </a:schemeClr>
                </a:solidFill>
              </a:rPr>
              <a:t> (Alternative EVS implementation using updated fixed-point basic operators) – completed at SA#83</a:t>
            </a:r>
          </a:p>
          <a:p>
            <a:pPr marL="400050" eaLnBrk="1" hangingPunct="1">
              <a:lnSpc>
                <a:spcPct val="90000"/>
              </a:lnSpc>
              <a:buFont typeface="Calibri" panose="020F0502020204030204" pitchFamily="34" charset="0"/>
              <a:buAutoNum type="arabicPeriod"/>
            </a:pPr>
            <a:r>
              <a:rPr lang="en-US" altLang="en-US" sz="1400" dirty="0"/>
              <a:t>E_FLUS (Enhancements to Framework for Live Uplink Streaming) –</a:t>
            </a:r>
            <a:r>
              <a:rPr lang="en-US" altLang="en-US" sz="1400" dirty="0">
                <a:solidFill>
                  <a:srgbClr val="FFC000"/>
                </a:solidFill>
              </a:rPr>
              <a:t> </a:t>
            </a:r>
            <a:r>
              <a:rPr lang="en-US" altLang="en-US" sz="1400" dirty="0">
                <a:solidFill>
                  <a:srgbClr val="00B050"/>
                </a:solidFill>
              </a:rPr>
              <a:t>complete !</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E2E_DELAY (Media Handling Aspects of RAN Delay Budget Reporting in MTSI)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5G_MEDIA_MTSI_ext (Media Handling Extensions for 5G Conversational Services) – completed at SA#87</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CHEM (Coverage and Handoff Enhancements for Multimedia) – completed at SA#85</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MC_XMB (</a:t>
            </a:r>
            <a:r>
              <a:rPr lang="en-US" altLang="en-US" sz="1400" dirty="0" err="1">
                <a:solidFill>
                  <a:schemeClr val="bg1">
                    <a:lumMod val="50000"/>
                  </a:schemeClr>
                </a:solidFill>
              </a:rPr>
              <a:t>MCData</a:t>
            </a:r>
            <a:r>
              <a:rPr lang="en-US" altLang="en-US" sz="1400" dirty="0">
                <a:solidFill>
                  <a:schemeClr val="bg1">
                    <a:lumMod val="50000"/>
                  </a:schemeClr>
                </a:solidFill>
              </a:rPr>
              <a:t> File Distribution support over </a:t>
            </a:r>
            <a:r>
              <a:rPr lang="en-US" altLang="en-US" sz="1400" dirty="0" err="1">
                <a:solidFill>
                  <a:schemeClr val="bg1">
                    <a:lumMod val="50000"/>
                  </a:schemeClr>
                </a:solidFill>
              </a:rPr>
              <a:t>xMB</a:t>
            </a:r>
            <a:r>
              <a:rPr lang="en-US" altLang="en-US" sz="1400" dirty="0">
                <a:solidFill>
                  <a:schemeClr val="bg1">
                    <a:lumMod val="50000"/>
                  </a:schemeClr>
                </a:solidFill>
              </a:rPr>
              <a:t>)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5GMSA (5G Media streaming architecture)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EVS_FCNBE (EVS Floating-point Conformance for Non Bit-Exact) – completed at SA#86</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VRQoE</a:t>
            </a:r>
            <a:r>
              <a:rPr lang="en-US" altLang="en-US" sz="1400" dirty="0">
                <a:solidFill>
                  <a:schemeClr val="bg1">
                    <a:lumMod val="50000"/>
                  </a:schemeClr>
                </a:solidFill>
              </a:rPr>
              <a:t> (VR </a:t>
            </a:r>
            <a:r>
              <a:rPr lang="en-US" altLang="en-US" sz="1400" dirty="0" err="1">
                <a:solidFill>
                  <a:schemeClr val="bg1">
                    <a:lumMod val="50000"/>
                  </a:schemeClr>
                </a:solidFill>
              </a:rPr>
              <a:t>QoE</a:t>
            </a:r>
            <a:r>
              <a:rPr lang="en-US" altLang="en-US" sz="1400" dirty="0">
                <a:solidFill>
                  <a:schemeClr val="bg1">
                    <a:lumMod val="50000"/>
                  </a:schemeClr>
                </a:solidFill>
              </a:rPr>
              <a:t> metrics) – completed at SA#87</a:t>
            </a:r>
          </a:p>
          <a:p>
            <a:pPr marL="400050" eaLnBrk="1" hangingPunct="1">
              <a:lnSpc>
                <a:spcPct val="90000"/>
              </a:lnSpc>
              <a:buFont typeface="Calibri" panose="020F0502020204030204" pitchFamily="34" charset="0"/>
              <a:buAutoNum type="arabicPeriod"/>
            </a:pPr>
            <a:r>
              <a:rPr lang="en-US" altLang="en-US" sz="1400" dirty="0"/>
              <a:t>5GMS3 (</a:t>
            </a:r>
            <a:r>
              <a:rPr lang="en-US" sz="1400" dirty="0"/>
              <a:t>5G Media Streaming stage 3</a:t>
            </a:r>
            <a:r>
              <a:rPr lang="en-US" altLang="en-US" sz="1400" dirty="0"/>
              <a:t>) - </a:t>
            </a:r>
            <a:r>
              <a:rPr lang="en-US" altLang="en-US" sz="1400" dirty="0">
                <a:solidFill>
                  <a:srgbClr val="FFC000"/>
                </a:solidFill>
              </a:rPr>
              <a:t>exception requested</a:t>
            </a:r>
            <a:endParaRPr lang="en-US" altLang="en-US" sz="1400" dirty="0"/>
          </a:p>
          <a:p>
            <a:pPr marL="400050" eaLnBrk="1" hangingPunct="1">
              <a:lnSpc>
                <a:spcPct val="90000"/>
              </a:lnSpc>
              <a:buFont typeface="Calibri" panose="020F0502020204030204" pitchFamily="34" charset="0"/>
              <a:buAutoNum type="arabicPeriod"/>
            </a:pPr>
            <a:r>
              <a:rPr lang="en-GB" sz="1400" dirty="0" err="1">
                <a:solidFill>
                  <a:schemeClr val="bg1">
                    <a:lumMod val="50000"/>
                  </a:schemeClr>
                </a:solidFill>
              </a:rPr>
              <a:t>RTCPVer</a:t>
            </a:r>
            <a:r>
              <a:rPr lang="en-US" altLang="en-US" sz="1400" dirty="0">
                <a:solidFill>
                  <a:schemeClr val="bg1">
                    <a:lumMod val="50000"/>
                  </a:schemeClr>
                </a:solidFill>
              </a:rPr>
              <a:t> (</a:t>
            </a:r>
            <a:r>
              <a:rPr lang="en-GB" sz="1400" dirty="0">
                <a:solidFill>
                  <a:schemeClr val="bg1">
                    <a:lumMod val="50000"/>
                  </a:schemeClr>
                </a:solidFill>
              </a:rPr>
              <a:t>RTP/RTCP Verification for Real-Time Services</a:t>
            </a:r>
            <a:r>
              <a:rPr lang="en-US" altLang="en-US" sz="1400" dirty="0">
                <a:solidFill>
                  <a:schemeClr val="bg1">
                    <a:lumMod val="50000"/>
                  </a:schemeClr>
                </a:solidFill>
              </a:rPr>
              <a:t>) – completed at SA#87</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DAHOE (Support of Hybrid DASH/HLS over </a:t>
            </a:r>
            <a:r>
              <a:rPr lang="en-US" altLang="en-US" sz="1400" dirty="0" err="1">
                <a:solidFill>
                  <a:schemeClr val="bg1">
                    <a:lumMod val="50000"/>
                  </a:schemeClr>
                </a:solidFill>
              </a:rPr>
              <a:t>eMBMS</a:t>
            </a:r>
            <a:r>
              <a:rPr lang="en-US" altLang="en-US" sz="1400" dirty="0">
                <a:solidFill>
                  <a:schemeClr val="bg1">
                    <a:lumMod val="50000"/>
                  </a:schemeClr>
                </a:solidFill>
              </a:rPr>
              <a:t>) – completed at SA#87</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ANTeM</a:t>
            </a:r>
            <a:r>
              <a:rPr lang="en-US" altLang="en-US" sz="1400" dirty="0">
                <a:solidFill>
                  <a:schemeClr val="bg1">
                    <a:lumMod val="50000"/>
                  </a:schemeClr>
                </a:solidFill>
              </a:rPr>
              <a:t> (Ambient noise test methodology for evaluation of acoustic UE performance) – completed at SA#87</a:t>
            </a:r>
          </a:p>
          <a:p>
            <a:pPr marL="400050" eaLnBrk="1" hangingPunct="1">
              <a:lnSpc>
                <a:spcPct val="90000"/>
              </a:lnSpc>
              <a:buFont typeface="Calibri" panose="020F0502020204030204" pitchFamily="34" charset="0"/>
              <a:buAutoNum type="arabicPeriod"/>
            </a:pPr>
            <a:r>
              <a:rPr lang="en-US" altLang="en-US" sz="1400" dirty="0"/>
              <a:t>Removal of H.263 and MPEG-4 Visual from 3GPP Services – </a:t>
            </a:r>
            <a:r>
              <a:rPr lang="en-US" altLang="en-US" sz="1400" dirty="0">
                <a:solidFill>
                  <a:srgbClr val="FFC000"/>
                </a:solidFill>
              </a:rPr>
              <a:t>New and exception requested</a:t>
            </a:r>
          </a:p>
          <a:p>
            <a:pPr marL="400050" eaLnBrk="1" hangingPunct="1">
              <a:lnSpc>
                <a:spcPct val="90000"/>
              </a:lnSpc>
              <a:buFont typeface="Calibri" panose="020F0502020204030204" pitchFamily="34" charset="0"/>
              <a:buAutoNum type="arabicPeriod"/>
            </a:pPr>
            <a:r>
              <a:rPr lang="en-US" altLang="en-US" sz="1400" dirty="0"/>
              <a:t>TEI16 (Technical Enhancements and Improvements Rel-16 )</a:t>
            </a:r>
          </a:p>
          <a:p>
            <a:pPr marL="457200" lvl="1" indent="0" eaLnBrk="1" hangingPunct="1">
              <a:lnSpc>
                <a:spcPct val="90000"/>
              </a:lnSpc>
              <a:buNone/>
            </a:pPr>
            <a:endParaRPr lang="en-US" altLang="en-US" sz="1100" dirty="0"/>
          </a:p>
        </p:txBody>
      </p:sp>
    </p:spTree>
    <p:extLst>
      <p:ext uri="{BB962C8B-B14F-4D97-AF65-F5344CB8AC3E}">
        <p14:creationId xmlns:p14="http://schemas.microsoft.com/office/powerpoint/2010/main" val="168592682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E_FLUS (Enhancements to Framework for Live Uplink Streaming) </a:t>
            </a:r>
            <a:r>
              <a:rPr lang="en-US" altLang="en-US" sz="2800" dirty="0">
                <a:solidFill>
                  <a:srgbClr val="00CC66"/>
                </a:solidFill>
              </a:rPr>
              <a:t>– completed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Specify means to leverage existing interfaces and contribute to evolving 5G interfaces; Specify the necessary control plane functionality to support downstream media distribution; Define or leverage definitions of network-based media processing functions (e.g., video stitching, media transcoding and content reformatting), and enablers (e.g. network APIs); Define 3GPP media codec profile(s) for FLUS services </a:t>
            </a:r>
          </a:p>
          <a:p>
            <a:pPr>
              <a:lnSpc>
                <a:spcPct val="90000"/>
              </a:lnSpc>
              <a:spcBef>
                <a:spcPts val="1200"/>
              </a:spcBef>
            </a:pPr>
            <a:r>
              <a:rPr lang="en-US" altLang="en-US" sz="1600" dirty="0"/>
              <a:t>Since SA#87 TS 26.238 has been updated and corrected with</a:t>
            </a:r>
          </a:p>
          <a:p>
            <a:pPr lvl="1">
              <a:lnSpc>
                <a:spcPct val="90000"/>
              </a:lnSpc>
              <a:spcBef>
                <a:spcPts val="1200"/>
              </a:spcBef>
            </a:pPr>
            <a:r>
              <a:rPr lang="en-US" altLang="en-US" sz="1200" dirty="0"/>
              <a:t>Update, correction and clarification of text</a:t>
            </a:r>
          </a:p>
          <a:p>
            <a:pPr lvl="1">
              <a:lnSpc>
                <a:spcPct val="90000"/>
              </a:lnSpc>
              <a:spcBef>
                <a:spcPts val="1200"/>
              </a:spcBef>
            </a:pPr>
            <a:r>
              <a:rPr lang="en-US" altLang="en-US" sz="1200" dirty="0"/>
              <a:t>Correction of References</a:t>
            </a:r>
          </a:p>
          <a:p>
            <a:pPr lvl="1">
              <a:lnSpc>
                <a:spcPct val="90000"/>
              </a:lnSpc>
              <a:spcBef>
                <a:spcPts val="1200"/>
              </a:spcBef>
            </a:pPr>
            <a:r>
              <a:rPr lang="it-IT" altLang="en-US" sz="1200" dirty="0"/>
              <a:t>Media Codec Profile for E_FLUS</a:t>
            </a:r>
          </a:p>
          <a:p>
            <a:pPr lvl="1">
              <a:lnSpc>
                <a:spcPct val="90000"/>
              </a:lnSpc>
              <a:spcBef>
                <a:spcPts val="1200"/>
              </a:spcBef>
            </a:pPr>
            <a:r>
              <a:rPr lang="en-US" altLang="en-US" sz="1200" dirty="0"/>
              <a:t>Clarification on uplink assistance</a:t>
            </a:r>
          </a:p>
          <a:p>
            <a:pPr lvl="1">
              <a:lnSpc>
                <a:spcPct val="90000"/>
              </a:lnSpc>
              <a:spcBef>
                <a:spcPts val="1200"/>
              </a:spcBef>
            </a:pPr>
            <a:r>
              <a:rPr lang="en-US" altLang="en-US" sz="1200" dirty="0"/>
              <a:t>Adding Support for Remote Control</a:t>
            </a:r>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646524263"/>
              </p:ext>
            </p:extLst>
          </p:nvPr>
        </p:nvGraphicFramePr>
        <p:xfrm>
          <a:off x="590550" y="5253315"/>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90% -&gt; </a:t>
                      </a:r>
                      <a:r>
                        <a:rPr lang="en-GB" sz="1000" b="0" kern="1200" noProof="0" dirty="0">
                          <a:solidFill>
                            <a:srgbClr val="0000FF"/>
                          </a:solidFill>
                          <a:latin typeface="Arial "/>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SA#88</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SP-200389 CRs to TS 26.238</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5GMS3 (</a:t>
            </a:r>
            <a:r>
              <a:rPr lang="en-US" sz="2800" dirty="0"/>
              <a:t>5G Media Streaming stage 3</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346084"/>
          </a:xfrm>
        </p:spPr>
        <p:txBody>
          <a:bodyPr/>
          <a:lstStyle/>
          <a:p>
            <a:pPr>
              <a:spcBef>
                <a:spcPts val="600"/>
              </a:spcBef>
              <a:defRPr/>
            </a:pPr>
            <a:r>
              <a:rPr lang="en-US" sz="1600" dirty="0"/>
              <a:t>Objective: </a:t>
            </a:r>
          </a:p>
          <a:p>
            <a:pPr lvl="1">
              <a:spcBef>
                <a:spcPts val="600"/>
              </a:spcBef>
              <a:defRPr/>
            </a:pPr>
            <a:r>
              <a:rPr lang="en-US" sz="1200" dirty="0"/>
              <a:t>Based on the 5GMS Architecture specified in TS 26.501, create new 5G Media Streaming (5GMS) stage 3 specifications and update existing ones to come up with a modular but consistent set of specifications enabling deployment of multimedia services.</a:t>
            </a:r>
          </a:p>
          <a:p>
            <a:pPr>
              <a:lnSpc>
                <a:spcPct val="90000"/>
              </a:lnSpc>
              <a:spcBef>
                <a:spcPts val="1200"/>
              </a:spcBef>
            </a:pPr>
            <a:r>
              <a:rPr lang="en-US" altLang="en-US" sz="1600" dirty="0"/>
              <a:t>Since SA#87, at SA4#108-e, SA4#109-e and during several </a:t>
            </a:r>
            <a:r>
              <a:rPr lang="en-US" altLang="en-US" sz="1600" dirty="0" err="1"/>
              <a:t>telcos</a:t>
            </a:r>
            <a:r>
              <a:rPr lang="en-US" altLang="en-US" sz="1600" dirty="0"/>
              <a:t> progress was made on</a:t>
            </a:r>
          </a:p>
          <a:p>
            <a:pPr lvl="2">
              <a:lnSpc>
                <a:spcPct val="90000"/>
              </a:lnSpc>
              <a:spcBef>
                <a:spcPts val="1200"/>
              </a:spcBef>
            </a:pPr>
            <a:r>
              <a:rPr lang="en-US" altLang="en-US" sz="1200" dirty="0"/>
              <a:t>TS 26.511 5G Media Streaming (5GMS); Speech and audio profiles was progressed to v1.4.1 and agreed to be presented for approval at SA#88. In particular, a video media presentation capability, namely HD-HDR, has been defined so as to identify the minimum capability under which HEVC decoding support is mandatory on top of AVC. </a:t>
            </a:r>
          </a:p>
          <a:p>
            <a:pPr lvl="2">
              <a:lnSpc>
                <a:spcPct val="90000"/>
              </a:lnSpc>
              <a:spcBef>
                <a:spcPts val="1200"/>
              </a:spcBef>
            </a:pPr>
            <a:r>
              <a:rPr lang="en-US" altLang="en-US" sz="1200" dirty="0"/>
              <a:t>TS 26.512 5G Media Streaming (5GMS); Protocols was significantly progressed but is not complete. An exception sheet was agreed to allow for 3 more months to finalize the feature</a:t>
            </a:r>
          </a:p>
          <a:p>
            <a:pPr>
              <a:spcBef>
                <a:spcPts val="600"/>
              </a:spcBef>
              <a:defRPr/>
            </a:pPr>
            <a:r>
              <a:rPr lang="en-US" altLang="en-US" sz="1600" dirty="0"/>
              <a:t>WID: </a:t>
            </a:r>
            <a:r>
              <a:rPr lang="fr-FR" sz="1600" b="1" u="sng" dirty="0">
                <a:hlinkClick r:id="rId2"/>
              </a:rPr>
              <a:t>SP-190464</a:t>
            </a:r>
            <a:r>
              <a:rPr lang="fr-FR" sz="16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321465051"/>
              </p:ext>
            </p:extLst>
          </p:nvPr>
        </p:nvGraphicFramePr>
        <p:xfrm>
          <a:off x="599428" y="4603852"/>
          <a:ext cx="7810500" cy="156358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06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30296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-&gt; </a:t>
                      </a:r>
                      <a:r>
                        <a:rPr lang="en-GB" sz="1000" b="0" kern="1200" noProof="0" dirty="0">
                          <a:solidFill>
                            <a:srgbClr val="0000FF"/>
                          </a:solidFill>
                          <a:latin typeface="Arial "/>
                          <a:ea typeface="+mn-ea"/>
                          <a:cs typeface="Arial" pitchFamily="34" charset="0"/>
                        </a:rPr>
                        <a:t>85%</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SA#88 </a:t>
                      </a:r>
                      <a:r>
                        <a:rPr lang="en-GB" sz="1000" b="0" kern="1200" dirty="0">
                          <a:solidFill>
                            <a:srgbClr val="0000FF"/>
                          </a:solidFill>
                          <a:latin typeface="Arial "/>
                          <a:ea typeface="+mn-ea"/>
                          <a:cs typeface="Arial" panose="020B0604020202020204" pitchFamily="34" charset="0"/>
                        </a:rPr>
                        <a:t>-&gt; SA#89</a:t>
                      </a: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0" u="none" dirty="0">
                          <a:latin typeface="Arial "/>
                        </a:rPr>
                        <a:t>SP-200401 5GMS3 Exception sheet</a:t>
                      </a:r>
                    </a:p>
                    <a:p>
                      <a:pPr marL="171450" indent="-171450">
                        <a:lnSpc>
                          <a:spcPct val="90000"/>
                        </a:lnSpc>
                        <a:spcBef>
                          <a:spcPts val="1200"/>
                        </a:spcBef>
                        <a:buFont typeface="Arial" panose="020B0604020202020204" pitchFamily="34" charset="0"/>
                        <a:buChar char="•"/>
                      </a:pPr>
                      <a:r>
                        <a:rPr lang="en-US" sz="1000" b="0" u="none" dirty="0">
                          <a:latin typeface="Arial "/>
                        </a:rPr>
                        <a:t>SP-200404 TS 26.511 5G Media Streaming (5GMS); Profiles, Codecs and Formats</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455254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341021672"/>
              </p:ext>
            </p:extLst>
          </p:nvPr>
        </p:nvGraphicFramePr>
        <p:xfrm>
          <a:off x="446088" y="1323975"/>
          <a:ext cx="7810500" cy="323149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SA#88</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90% -&gt; </a:t>
                      </a:r>
                      <a:r>
                        <a:rPr lang="en-GB" sz="1000" b="0" kern="1200" noProof="0" dirty="0">
                          <a:solidFill>
                            <a:srgbClr val="0000FF"/>
                          </a:solidFill>
                          <a:latin typeface="Arial "/>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SA#88</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SP-200389 CRs to TS 26.238</a:t>
                      </a: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-&gt; </a:t>
                      </a:r>
                      <a:r>
                        <a:rPr lang="en-GB" sz="1000" b="0" kern="1200" noProof="0" dirty="0">
                          <a:solidFill>
                            <a:srgbClr val="0000FF"/>
                          </a:solidFill>
                          <a:latin typeface="Arial "/>
                          <a:ea typeface="+mn-ea"/>
                          <a:cs typeface="Arial" pitchFamily="34" charset="0"/>
                        </a:rPr>
                        <a:t>85%</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SA#88 </a:t>
                      </a:r>
                      <a:r>
                        <a:rPr lang="en-GB" sz="1000" b="0" kern="1200" dirty="0">
                          <a:solidFill>
                            <a:srgbClr val="0000FF"/>
                          </a:solidFill>
                          <a:latin typeface="Arial "/>
                          <a:ea typeface="+mn-ea"/>
                          <a:cs typeface="Arial" panose="020B0604020202020204" pitchFamily="34" charset="0"/>
                        </a:rPr>
                        <a:t>-&gt; SA#89</a:t>
                      </a: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0" u="none" dirty="0">
                          <a:latin typeface="Arial "/>
                        </a:rPr>
                        <a:t>SP-200401 5GMS3 Exception sheet</a:t>
                      </a:r>
                    </a:p>
                    <a:p>
                      <a:pPr marL="171450" indent="-171450">
                        <a:lnSpc>
                          <a:spcPct val="90000"/>
                        </a:lnSpc>
                        <a:spcBef>
                          <a:spcPts val="1200"/>
                        </a:spcBef>
                        <a:buFont typeface="Arial" panose="020B0604020202020204" pitchFamily="34" charset="0"/>
                        <a:buChar char="•"/>
                      </a:pPr>
                      <a:r>
                        <a:rPr lang="en-US" sz="1000" b="0" u="none" dirty="0">
                          <a:latin typeface="Arial "/>
                        </a:rPr>
                        <a:t>SP-200404 TS 26.511 5G Media Streaming (5GMS); Profiles, Codecs and Formats</a:t>
                      </a:r>
                    </a:p>
                  </a:txBody>
                  <a:tcPr marL="45733" marR="45733" marT="45742" marB="45742" anchor="ctr" horzOverflow="overflow"/>
                </a:tc>
                <a:extLst>
                  <a:ext uri="{0D108BD9-81ED-4DB2-BD59-A6C34878D82A}">
                    <a16:rowId xmlns:a16="http://schemas.microsoft.com/office/drawing/2014/main" val="180007762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RM_H263_MP4V (Removal of H.263 and MPEG-4 Visual from 3GPP Services) </a:t>
                      </a:r>
                      <a:r>
                        <a:rPr lang="en-US" altLang="en-US" sz="1000" dirty="0">
                          <a:solidFill>
                            <a:srgbClr val="FF0000"/>
                          </a:solidFill>
                          <a:latin typeface="Arial "/>
                        </a:rPr>
                        <a:t>New WID</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26.140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26.114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26.244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26.346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26.234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00FF"/>
                          </a:solidFill>
                          <a:latin typeface="Arial" panose="020B0604020202020204" pitchFamily="34" charset="0"/>
                          <a:ea typeface="+mn-ea"/>
                          <a:cs typeface="Arial" panose="020B0604020202020204" pitchFamily="34" charset="0"/>
                        </a:rPr>
                        <a:t>0 -&gt; 60%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rgbClr val="0000FF"/>
                          </a:solidFill>
                          <a:latin typeface="Arial "/>
                          <a:ea typeface="+mn-ea"/>
                          <a:cs typeface="Arial" panose="020B0604020202020204" pitchFamily="34" charset="0"/>
                        </a:rPr>
                        <a:t>SA#89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SP-200400 New WID on Removal of H.263 and MPEG-4 Visual from 3GPP Services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SP-200402 CRs to Remove H.263 and MPEG-4 Visual from 3GPP Services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SP-200406 Exception on Removal of H.263 and MPEG-4 Visual from 3GPP Services</a:t>
                      </a:r>
                    </a:p>
                  </a:txBody>
                  <a:tcPr marL="45733" marR="45733" marT="45742" marB="45742" anchor="ctr" horzOverflow="overflow"/>
                </a:tc>
                <a:extLst>
                  <a:ext uri="{0D108BD9-81ED-4DB2-BD59-A6C34878D82A}">
                    <a16:rowId xmlns:a16="http://schemas.microsoft.com/office/drawing/2014/main" val="1514994151"/>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381841379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1"/>
            <a:ext cx="8388350" cy="5069149"/>
          </a:xfrm>
        </p:spPr>
        <p:txBody>
          <a:bodyPr/>
          <a:lstStyle/>
          <a:p>
            <a:pPr>
              <a:lnSpc>
                <a:spcPct val="90000"/>
              </a:lnSpc>
              <a:spcBef>
                <a:spcPts val="1200"/>
              </a:spcBef>
            </a:pPr>
            <a:r>
              <a:rPr lang="en-US" altLang="en-US" sz="14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400" dirty="0"/>
              <a:t>Since SA#87,</a:t>
            </a:r>
          </a:p>
          <a:p>
            <a:pPr lvl="1">
              <a:lnSpc>
                <a:spcPct val="90000"/>
              </a:lnSpc>
              <a:spcBef>
                <a:spcPts val="1200"/>
              </a:spcBef>
            </a:pPr>
            <a:r>
              <a:rPr lang="en-US" altLang="en-US" sz="1400" dirty="0"/>
              <a:t>At SA4#108-e: The EVS SWG Chairman provided information on the on-going off-line discussions to solve the deadlock situation; experts explore the possibility of an initial baseline merge based on pre-defined components, followed by a public collaboration phase to introduce enhancements and to develop a single joint candidate on collaborative way. Contribution discussed on the process focused on discussion on public collaboration. There has been a presentation of Acoustics Research Institute (ARI) of the Austrian Academy of Sciences (</a:t>
            </a:r>
            <a:r>
              <a:rPr lang="en-US" altLang="en-US" sz="1400" dirty="0" err="1"/>
              <a:t>OeAW</a:t>
            </a:r>
            <a:r>
              <a:rPr lang="en-US" altLang="en-US" sz="1400" dirty="0"/>
              <a:t>) and its capabilities to perform tests with respect to spatial-audio applications of 3GPP.</a:t>
            </a:r>
          </a:p>
          <a:p>
            <a:pPr lvl="1">
              <a:lnSpc>
                <a:spcPct val="90000"/>
              </a:lnSpc>
              <a:spcBef>
                <a:spcPts val="1200"/>
              </a:spcBef>
            </a:pPr>
            <a:r>
              <a:rPr lang="en-US" altLang="en-US" sz="1400" dirty="0"/>
              <a:t>At SA4#109-e: Public collaboration principles co-sourced by 11 source companies were presented (S4-200817)</a:t>
            </a:r>
          </a:p>
          <a:p>
            <a:pPr>
              <a:lnSpc>
                <a:spcPct val="90000"/>
              </a:lnSpc>
              <a:spcBef>
                <a:spcPts val="1200"/>
              </a:spcBef>
            </a:pPr>
            <a:r>
              <a:rPr lang="en-US" altLang="en-US" sz="1400" dirty="0"/>
              <a:t>WID: </a:t>
            </a:r>
            <a:r>
              <a:rPr lang="en-US" sz="1400" u="sng" dirty="0">
                <a:hlinkClick r:id="rId2"/>
              </a:rPr>
              <a:t>SP-170611</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285383261"/>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60629"/>
            <a:ext cx="8388350" cy="3378664"/>
          </a:xfrm>
        </p:spPr>
        <p:txBody>
          <a:bodyPr/>
          <a:lstStyle/>
          <a:p>
            <a:pPr>
              <a:lnSpc>
                <a:spcPct val="90000"/>
              </a:lnSpc>
              <a:spcBef>
                <a:spcPts val="1200"/>
              </a:spcBef>
            </a:pPr>
            <a:r>
              <a:rPr lang="en-US" altLang="en-US" sz="1800" dirty="0"/>
              <a:t>The objective of this Work Item is </a:t>
            </a:r>
          </a:p>
          <a:p>
            <a:pPr lvl="1">
              <a:lnSpc>
                <a:spcPct val="90000"/>
              </a:lnSpc>
              <a:spcBef>
                <a:spcPts val="1200"/>
              </a:spcBef>
            </a:pPr>
            <a:r>
              <a:rPr lang="en-US" altLang="en-US" sz="1400" dirty="0"/>
              <a:t>to specify VR support in MTSI in TS 26.114 and IMS-based Telepresence in TS 26.223 to enable support of an immersive experience for remote terminals joining teleconferencing and telepresence sessions. For MTSI, the work is expected to enable scenarios with two-way audio and one-way immersive video, e.g., a remote single user wearing an HMD participating to a conference will send audio and optionally 2D video (e.g., of a presentation, screen sharing and/or a capture of the user itself), but receives stereo or immersive voice/audio and immersive video captured by an omnidirectional camera in a conference room connected to a fixed network.</a:t>
            </a:r>
          </a:p>
          <a:p>
            <a:pPr>
              <a:lnSpc>
                <a:spcPct val="90000"/>
              </a:lnSpc>
              <a:spcBef>
                <a:spcPts val="1200"/>
              </a:spcBef>
            </a:pPr>
            <a:r>
              <a:rPr lang="en-US" altLang="en-US" sz="1800" dirty="0"/>
              <a:t>Since SA#86, at SA4#108 and SA4#109, </a:t>
            </a:r>
          </a:p>
          <a:p>
            <a:pPr lvl="1">
              <a:lnSpc>
                <a:spcPct val="90000"/>
              </a:lnSpc>
              <a:spcBef>
                <a:spcPts val="1200"/>
              </a:spcBef>
            </a:pPr>
            <a:r>
              <a:rPr lang="en-US" altLang="en-US" sz="1400" dirty="0"/>
              <a:t>Agreed updates to the Permanent Document (S4-200840) and a </a:t>
            </a:r>
            <a:r>
              <a:rPr lang="en-US" altLang="en-US" sz="1400" dirty="0" err="1"/>
              <a:t>timeplan</a:t>
            </a:r>
            <a:r>
              <a:rPr lang="en-US" altLang="en-US" sz="1400" dirty="0"/>
              <a:t> that scheduled four </a:t>
            </a:r>
            <a:r>
              <a:rPr lang="en-US" altLang="en-US" sz="1400" dirty="0" err="1"/>
              <a:t>telcos</a:t>
            </a:r>
            <a:r>
              <a:rPr lang="en-US" altLang="en-US" sz="1400" dirty="0"/>
              <a:t> prior to SA4#110-e.</a:t>
            </a:r>
          </a:p>
          <a:p>
            <a:pPr>
              <a:lnSpc>
                <a:spcPct val="90000"/>
              </a:lnSpc>
              <a:spcBef>
                <a:spcPts val="1200"/>
              </a:spcBef>
            </a:pPr>
            <a:r>
              <a:rPr lang="en-US" altLang="en-US" sz="1800" dirty="0"/>
              <a:t>WID: </a:t>
            </a:r>
            <a:r>
              <a:rPr lang="en-US" sz="1800" u="sng" dirty="0">
                <a:hlinkClick r:id="rId2"/>
              </a:rPr>
              <a:t>SP-180985</a:t>
            </a:r>
            <a:endParaRPr lang="en-US" altLang="en-US" sz="18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119740961"/>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35%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467992"/>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a:t>
            </a:r>
          </a:p>
          <a:p>
            <a:pPr>
              <a:lnSpc>
                <a:spcPct val="90000"/>
              </a:lnSpc>
              <a:spcBef>
                <a:spcPts val="1200"/>
              </a:spcBef>
            </a:pPr>
            <a:r>
              <a:rPr lang="en-US" altLang="en-US" sz="1600" dirty="0"/>
              <a:t>Since SA#87 there has been no progress.</a:t>
            </a:r>
          </a:p>
          <a:p>
            <a:pPr>
              <a:lnSpc>
                <a:spcPct val="90000"/>
              </a:lnSpc>
              <a:spcBef>
                <a:spcPts val="1200"/>
              </a:spcBef>
            </a:pPr>
            <a:r>
              <a:rPr lang="en-US" altLang="en-US" sz="1600" dirty="0"/>
              <a:t>WID: </a:t>
            </a:r>
            <a:r>
              <a:rPr lang="fr-FR" sz="1600" u="sng" dirty="0">
                <a:hlinkClick r:id="rId2"/>
              </a:rPr>
              <a:t>SP-190040</a:t>
            </a:r>
            <a:endParaRPr lang="en-US" altLang="en-US" sz="1600"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906110194"/>
              </p:ext>
            </p:extLst>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6856824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Rel-15 and earlier</a:t>
            </a:r>
          </a:p>
          <a:p>
            <a:pPr lvl="1">
              <a:lnSpc>
                <a:spcPct val="90000"/>
              </a:lnSpc>
              <a:spcBef>
                <a:spcPts val="300"/>
              </a:spcBef>
            </a:pPr>
            <a:r>
              <a:rPr lang="en-US" altLang="en-US" sz="1800" dirty="0"/>
              <a:t>CRs to completed features in Rel-16</a:t>
            </a:r>
            <a:endParaRPr lang="fi-FI" altLang="en-US" sz="1200" dirty="0"/>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24299"/>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Two main objectives are 1) to update 3GPP TS 26.132 with reference to the appropriate version of ITU-T P.64 that addresses </a:t>
            </a:r>
            <a:r>
              <a:rPr lang="en-US" altLang="en-US" sz="1600" dirty="0" err="1"/>
              <a:t>HaNTE</a:t>
            </a:r>
            <a:r>
              <a:rPr lang="en-US" altLang="en-US" sz="1600" dirty="0"/>
              <a:t> devices and 2) review performance of </a:t>
            </a:r>
            <a:r>
              <a:rPr lang="en-US" altLang="en-US" sz="1600" dirty="0" err="1"/>
              <a:t>HaNTE</a:t>
            </a:r>
            <a:r>
              <a:rPr lang="en-US" altLang="en-US" sz="1600" dirty="0"/>
              <a:t> devices and update requirements in 3GPP TS 26.131 if necessary, to ensure an adequate user experience.</a:t>
            </a:r>
          </a:p>
          <a:p>
            <a:pPr>
              <a:lnSpc>
                <a:spcPct val="90000"/>
              </a:lnSpc>
              <a:spcBef>
                <a:spcPts val="1200"/>
              </a:spcBef>
            </a:pPr>
            <a:r>
              <a:rPr lang="en-US" altLang="en-US" sz="1600" dirty="0"/>
              <a:t>Since SA#87,</a:t>
            </a:r>
          </a:p>
          <a:p>
            <a:pPr lvl="1">
              <a:lnSpc>
                <a:spcPct val="90000"/>
              </a:lnSpc>
              <a:spcBef>
                <a:spcPts val="1200"/>
              </a:spcBef>
            </a:pPr>
            <a:r>
              <a:rPr lang="en-US" altLang="en-US" sz="1600" dirty="0"/>
              <a:t>At SA4#108-e and SA4#109-e : A round Robin test plan was progressed and agreed. The test is ongoing.</a:t>
            </a:r>
          </a:p>
          <a:p>
            <a:pPr>
              <a:lnSpc>
                <a:spcPct val="90000"/>
              </a:lnSpc>
              <a:spcBef>
                <a:spcPts val="1200"/>
              </a:spcBef>
            </a:pPr>
            <a:r>
              <a:rPr lang="en-US" altLang="en-US" sz="1600" dirty="0"/>
              <a:t>WID: </a:t>
            </a:r>
            <a:r>
              <a:rPr lang="fr-FR" sz="1600" dirty="0">
                <a:hlinkClick r:id="rId2"/>
              </a:rPr>
              <a:t>SP-191212</a:t>
            </a: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569719710"/>
              </p:ext>
            </p:extLst>
          </p:nvPr>
        </p:nvGraphicFramePr>
        <p:xfrm>
          <a:off x="581673" y="4198072"/>
          <a:ext cx="7810500" cy="20117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t>HaNTE</a:t>
                      </a:r>
                      <a:r>
                        <a:rPr lang="en-US" sz="1000" dirty="0"/>
                        <a:t> (Handsets Featuring Non-Traditional Earpieces)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26.131 on </a:t>
                      </a:r>
                      <a:r>
                        <a:rPr lang="en-GB" sz="1000" dirty="0">
                          <a:effectLst/>
                          <a:latin typeface="+mn-lt"/>
                        </a:rPr>
                        <a:t>update of receive direction requirements</a:t>
                      </a:r>
                      <a:endParaRPr lang="en-US" sz="1000" b="0" kern="1200" baseline="0" noProof="0" dirty="0">
                        <a:solidFill>
                          <a:schemeClr val="dk1"/>
                        </a:solidFill>
                        <a:effectLst/>
                        <a:latin typeface="+mn-lt"/>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26.801 on update with new findings </a:t>
                      </a:r>
                      <a:endParaRPr lang="en-US"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108200218"/>
              </p:ext>
            </p:extLst>
          </p:nvPr>
        </p:nvGraphicFramePr>
        <p:xfrm>
          <a:off x="446088" y="1323975"/>
          <a:ext cx="7810500" cy="505999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SA#88</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35%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t>HaNTE</a:t>
                      </a:r>
                      <a:r>
                        <a:rPr lang="en-US" sz="1000" dirty="0"/>
                        <a:t> (Handsets Featuring Non-Traditional Earpieces)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26.131 on </a:t>
                      </a:r>
                      <a:r>
                        <a:rPr lang="en-GB" sz="1000" dirty="0">
                          <a:effectLst/>
                          <a:latin typeface="+mn-lt"/>
                        </a:rPr>
                        <a:t>update of receive direction requirements</a:t>
                      </a:r>
                      <a:endParaRPr lang="en-US" sz="1000" b="0" kern="1200" baseline="0" noProof="0" dirty="0">
                        <a:solidFill>
                          <a:schemeClr val="dk1"/>
                        </a:solidFill>
                        <a:effectLst/>
                        <a:latin typeface="+mn-lt"/>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26.801 on update with new findings </a:t>
                      </a:r>
                      <a:endParaRPr lang="en-US"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5 -&gt; </a:t>
                      </a:r>
                      <a:r>
                        <a:rPr lang="en-GB" sz="1000" b="0" kern="1200" noProof="0" dirty="0">
                          <a:solidFill>
                            <a:srgbClr val="0000FF"/>
                          </a:solidFill>
                          <a:latin typeface="Arial "/>
                          <a:ea typeface="+mn-ea"/>
                          <a:cs typeface="Arial" pitchFamily="34" charset="0"/>
                        </a:rPr>
                        <a:t>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89045220"/>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1800" dirty="0" err="1">
                <a:solidFill>
                  <a:schemeClr val="bg1">
                    <a:lumMod val="50000"/>
                  </a:schemeClr>
                </a:solidFill>
              </a:rPr>
              <a:t>FS_TyTraC</a:t>
            </a:r>
            <a:r>
              <a:rPr lang="en-US" altLang="en-US" sz="1800" dirty="0">
                <a:solidFill>
                  <a:schemeClr val="bg1">
                    <a:lumMod val="50000"/>
                  </a:schemeClr>
                </a:solidFill>
              </a:rPr>
              <a:t> (Typical Traffic Characteristics of Media Services) – completed at SA#87</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FS_5GXR (Study Item on </a:t>
            </a:r>
            <a:r>
              <a:rPr lang="en-US" altLang="en-US" sz="1800" dirty="0" err="1">
                <a:solidFill>
                  <a:schemeClr val="bg1">
                    <a:lumMod val="50000"/>
                  </a:schemeClr>
                </a:solidFill>
              </a:rPr>
              <a:t>eXtended</a:t>
            </a:r>
            <a:r>
              <a:rPr lang="en-US" altLang="en-US" sz="1800" dirty="0">
                <a:solidFill>
                  <a:schemeClr val="bg1">
                    <a:lumMod val="50000"/>
                  </a:schemeClr>
                </a:solidFill>
              </a:rPr>
              <a:t> Reality (XR) in 5G) – completed at SA#87</a:t>
            </a:r>
          </a:p>
          <a:p>
            <a:pPr marL="400050" eaLnBrk="1" hangingPunct="1">
              <a:lnSpc>
                <a:spcPct val="90000"/>
              </a:lnSpc>
              <a:buFont typeface="Calibri" panose="020F0502020204030204" pitchFamily="34" charset="0"/>
              <a:buAutoNum type="arabicPeriod"/>
            </a:pPr>
            <a:r>
              <a:rPr lang="en-US" altLang="en-US" sz="1800" dirty="0" err="1">
                <a:solidFill>
                  <a:schemeClr val="bg1">
                    <a:lumMod val="50000"/>
                  </a:schemeClr>
                </a:solidFill>
              </a:rPr>
              <a:t>FS_ANTeM</a:t>
            </a:r>
            <a:r>
              <a:rPr lang="en-US" altLang="en-US" sz="1800" dirty="0">
                <a:solidFill>
                  <a:schemeClr val="bg1">
                    <a:lumMod val="50000"/>
                  </a:schemeClr>
                </a:solidFill>
              </a:rPr>
              <a:t> (Study on ambient noise test methodology for evaluation of acoustic UE performance) – completed at SA#87</a:t>
            </a:r>
          </a:p>
          <a:p>
            <a:pPr marL="400050" eaLnBrk="1" hangingPunct="1">
              <a:lnSpc>
                <a:spcPct val="90000"/>
              </a:lnSpc>
              <a:buFont typeface="Calibri" panose="020F0502020204030204" pitchFamily="34" charset="0"/>
              <a:buAutoNum type="arabicPeriod"/>
            </a:pPr>
            <a:r>
              <a:rPr lang="en-US" altLang="en-US" sz="1800" dirty="0" err="1"/>
              <a:t>FS_VR_CoGui</a:t>
            </a:r>
            <a:r>
              <a:rPr lang="en-US" altLang="en-US" sz="1800" dirty="0"/>
              <a:t> (VR Streaming Conformance and Guidelines)</a:t>
            </a:r>
          </a:p>
          <a:p>
            <a:pPr marL="400050" eaLnBrk="1" hangingPunct="1">
              <a:lnSpc>
                <a:spcPct val="90000"/>
              </a:lnSpc>
              <a:buFont typeface="Calibri" panose="020F0502020204030204" pitchFamily="34" charset="0"/>
              <a:buAutoNum type="arabicPeriod"/>
            </a:pPr>
            <a:r>
              <a:rPr lang="en-US" altLang="en-US" sz="1800" dirty="0"/>
              <a:t>FS_5GMS_Multicast (Feasibility Study on Multicast Architecture Enhancements for 5GMSA)</a:t>
            </a:r>
          </a:p>
          <a:p>
            <a:pPr marL="400050" eaLnBrk="1" hangingPunct="1">
              <a:lnSpc>
                <a:spcPct val="90000"/>
              </a:lnSpc>
              <a:buFont typeface="Calibri" panose="020F0502020204030204" pitchFamily="34" charset="0"/>
              <a:buAutoNum type="arabicPeriod"/>
            </a:pPr>
            <a:r>
              <a:rPr lang="en-US" altLang="en-US" sz="1800" dirty="0" err="1"/>
              <a:t>FS_XRTraffic</a:t>
            </a:r>
            <a:r>
              <a:rPr lang="en-US" altLang="en-US" sz="1800" dirty="0"/>
              <a:t> (Feasibility Study on Typical Traffic Characteristics for XR Services and other Media)</a:t>
            </a:r>
          </a:p>
          <a:p>
            <a:pPr marL="400050" eaLnBrk="1" hangingPunct="1">
              <a:lnSpc>
                <a:spcPct val="90000"/>
              </a:lnSpc>
              <a:buFont typeface="Calibri" panose="020F0502020204030204" pitchFamily="34" charset="0"/>
              <a:buAutoNum type="arabicPeriod"/>
            </a:pPr>
            <a:r>
              <a:rPr lang="en-US" altLang="en-US" sz="1800" dirty="0"/>
              <a:t>FS_EMSA (Feasibility Study on Streaming Architecture extensions For Edge processing)</a:t>
            </a:r>
          </a:p>
          <a:p>
            <a:pPr marL="400050" eaLnBrk="1" hangingPunct="1">
              <a:lnSpc>
                <a:spcPct val="90000"/>
              </a:lnSpc>
              <a:buFont typeface="Calibri" panose="020F0502020204030204" pitchFamily="34" charset="0"/>
              <a:buAutoNum type="arabicPeriod"/>
            </a:pPr>
            <a:r>
              <a:rPr lang="en-US" altLang="en-US" sz="1800" dirty="0"/>
              <a:t>FS_5GVideo (Feasibility Study on 5G Video Codec Characteristics)</a:t>
            </a:r>
          </a:p>
          <a:p>
            <a:pPr marL="400050" eaLnBrk="1" hangingPunct="1">
              <a:lnSpc>
                <a:spcPct val="90000"/>
              </a:lnSpc>
              <a:buFont typeface="Calibri" panose="020F0502020204030204" pitchFamily="34" charset="0"/>
              <a:buAutoNum type="arabicPeriod"/>
            </a:pPr>
            <a:r>
              <a:rPr lang="en-US" altLang="en-US" sz="1800" dirty="0"/>
              <a:t>FS_FLUS_NBMP (Feasibility Study on the use of NBMP in E_FLUS)</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25118"/>
            <a:ext cx="8388350" cy="4942319"/>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a:t>
            </a:r>
            <a:endParaRPr lang="fr-FR" sz="1600" dirty="0"/>
          </a:p>
          <a:p>
            <a:pPr>
              <a:lnSpc>
                <a:spcPct val="90000"/>
              </a:lnSpc>
              <a:spcBef>
                <a:spcPts val="1200"/>
              </a:spcBef>
            </a:pPr>
            <a:r>
              <a:rPr lang="fr-FR" sz="1600" dirty="0" err="1"/>
              <a:t>Since</a:t>
            </a:r>
            <a:r>
              <a:rPr lang="fr-FR" sz="1600" dirty="0"/>
              <a:t> SA#87 </a:t>
            </a:r>
            <a:r>
              <a:rPr lang="fr-FR" sz="1600" dirty="0" err="1"/>
              <a:t>there</a:t>
            </a:r>
            <a:r>
              <a:rPr lang="fr-FR" sz="1600" dirty="0"/>
              <a:t> has been no </a:t>
            </a:r>
            <a:r>
              <a:rPr lang="fr-FR" sz="1600" dirty="0" err="1"/>
              <a:t>progress</a:t>
            </a:r>
            <a:r>
              <a:rPr lang="fr-FR" sz="1600" dirty="0"/>
              <a:t>.</a:t>
            </a:r>
          </a:p>
          <a:p>
            <a:pPr>
              <a:spcBef>
                <a:spcPts val="600"/>
              </a:spcBef>
              <a:defRPr/>
            </a:pPr>
            <a:r>
              <a:rPr lang="en-US" altLang="en-US" sz="1600" dirty="0"/>
              <a:t>WID: </a:t>
            </a:r>
            <a:r>
              <a:rPr lang="fr-FR" sz="1600" b="1" u="sng" dirty="0">
                <a:hlinkClick r:id="rId2"/>
              </a:rPr>
              <a:t>SP-190642</a:t>
            </a:r>
            <a:endParaRPr lang="fr-FR" sz="1600" b="1" u="sng"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727677229"/>
              </p:ext>
            </p:extLst>
          </p:nvPr>
        </p:nvGraphicFramePr>
        <p:xfrm>
          <a:off x="590550" y="4765263"/>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a:t>FS_5GMS_Multicast (Feasibility Study on Multicast Architecture Enhancements for 5GMSA)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600" dirty="0"/>
              <a:t>Objective: </a:t>
            </a:r>
            <a:r>
              <a:rPr lang="en-US" sz="1600" dirty="0"/>
              <a:t>The goal of this study item is to identify and evaluate potential enhancements to the 5G Media Streaming Architecture to provide multicast-broadcast media streaming services. </a:t>
            </a:r>
          </a:p>
          <a:p>
            <a:pPr>
              <a:lnSpc>
                <a:spcPct val="90000"/>
              </a:lnSpc>
              <a:spcBef>
                <a:spcPts val="1200"/>
              </a:spcBef>
            </a:pPr>
            <a:r>
              <a:rPr lang="fr-FR" sz="1600" dirty="0" err="1"/>
              <a:t>Since</a:t>
            </a:r>
            <a:r>
              <a:rPr lang="fr-FR" sz="1600" dirty="0"/>
              <a:t> SA#87, at SA4#109-e and </a:t>
            </a:r>
            <a:r>
              <a:rPr lang="fr-FR" sz="1600" dirty="0" err="1"/>
              <a:t>during</a:t>
            </a:r>
            <a:r>
              <a:rPr lang="fr-FR" sz="1600" dirty="0"/>
              <a:t> Ad Hoc </a:t>
            </a:r>
            <a:r>
              <a:rPr lang="fr-FR" sz="1600" dirty="0" err="1"/>
              <a:t>telcos</a:t>
            </a:r>
            <a:r>
              <a:rPr lang="fr-FR" sz="1600" dirty="0"/>
              <a:t> a draft skeleton TR 26.802 </a:t>
            </a:r>
            <a:r>
              <a:rPr lang="fr-FR" sz="1600" dirty="0" err="1"/>
              <a:t>was</a:t>
            </a:r>
            <a:r>
              <a:rPr lang="fr-FR" sz="1600" dirty="0"/>
              <a:t> </a:t>
            </a:r>
            <a:r>
              <a:rPr lang="fr-FR" sz="1600" dirty="0" err="1"/>
              <a:t>agreed</a:t>
            </a:r>
            <a:r>
              <a:rPr lang="fr-FR" sz="1600" dirty="0"/>
              <a:t>, initial use cases and key issues </a:t>
            </a:r>
            <a:r>
              <a:rPr lang="fr-FR" sz="1600" dirty="0" err="1"/>
              <a:t>were</a:t>
            </a:r>
            <a:r>
              <a:rPr lang="fr-FR" sz="1600" dirty="0"/>
              <a:t> </a:t>
            </a:r>
            <a:r>
              <a:rPr lang="fr-FR" sz="1600" dirty="0" err="1"/>
              <a:t>discussed</a:t>
            </a:r>
            <a:r>
              <a:rPr lang="fr-FR" sz="1600" dirty="0"/>
              <a:t> and background info </a:t>
            </a:r>
            <a:r>
              <a:rPr lang="fr-FR" sz="1600" dirty="0" err="1"/>
              <a:t>from</a:t>
            </a:r>
            <a:r>
              <a:rPr lang="fr-FR" sz="1600" dirty="0"/>
              <a:t> SA2 </a:t>
            </a:r>
            <a:r>
              <a:rPr lang="fr-FR" sz="1600" dirty="0" err="1"/>
              <a:t>related</a:t>
            </a:r>
            <a:r>
              <a:rPr lang="fr-FR" sz="1600" dirty="0"/>
              <a:t> </a:t>
            </a:r>
            <a:r>
              <a:rPr lang="fr-FR" sz="1600" dirty="0" err="1"/>
              <a:t>study</a:t>
            </a:r>
            <a:r>
              <a:rPr lang="fr-FR" sz="1600" dirty="0"/>
              <a:t> item </a:t>
            </a:r>
            <a:r>
              <a:rPr lang="fr-FR" sz="1600" dirty="0" err="1"/>
              <a:t>presented</a:t>
            </a:r>
            <a:r>
              <a:rPr lang="fr-FR" sz="1600" dirty="0"/>
              <a:t>.</a:t>
            </a:r>
          </a:p>
          <a:p>
            <a:pPr>
              <a:lnSpc>
                <a:spcPct val="90000"/>
              </a:lnSpc>
              <a:spcBef>
                <a:spcPts val="1200"/>
              </a:spcBef>
            </a:pPr>
            <a:endParaRPr lang="fr-FR" sz="1600" dirty="0"/>
          </a:p>
          <a:p>
            <a:pPr>
              <a:spcBef>
                <a:spcPts val="600"/>
              </a:spcBef>
              <a:defRPr/>
            </a:pPr>
            <a:r>
              <a:rPr lang="en-US" altLang="en-US" sz="1600" dirty="0"/>
              <a:t>WID: </a:t>
            </a:r>
            <a:r>
              <a:rPr lang="fr-FR" sz="1600" dirty="0"/>
              <a:t>SP-200055</a:t>
            </a:r>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47569174"/>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3298479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err="1"/>
              <a:t>FS_XRTraffic</a:t>
            </a:r>
            <a:r>
              <a:rPr lang="en-US" sz="2800" dirty="0"/>
              <a:t> (Feasibility Study on Typical Traffic Characteristics for XR Services and other 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600" dirty="0"/>
              <a:t>Objective: </a:t>
            </a:r>
            <a:r>
              <a:rPr lang="en-US" sz="1600" dirty="0"/>
              <a:t>Collect and document traffic characteristics for different services, and additional information, such as codecs and protocols in use. Identify additional relevant XR and other media services and document their traffic characteristics. Document additional developments in the industry that impact traffic characteristics in future networks. Identify the applicability of existing 5QIs/PQIs for such services and potentially identify requirements for new 5QIs/PQIs or QoS related parameters. Communicate with other 3GPP groups and external organizations on relevant aspects related to the study.</a:t>
            </a:r>
          </a:p>
          <a:p>
            <a:pPr>
              <a:lnSpc>
                <a:spcPct val="90000"/>
              </a:lnSpc>
              <a:spcBef>
                <a:spcPts val="1200"/>
              </a:spcBef>
            </a:pPr>
            <a:r>
              <a:rPr lang="fr-FR" sz="1600" dirty="0" err="1"/>
              <a:t>Since</a:t>
            </a:r>
            <a:r>
              <a:rPr lang="fr-FR" sz="1600" dirty="0"/>
              <a:t> SA#87, at SA4#109-e the time plan has been </a:t>
            </a:r>
            <a:r>
              <a:rPr lang="fr-FR" sz="1600" dirty="0" err="1"/>
              <a:t>updated</a:t>
            </a:r>
            <a:r>
              <a:rPr lang="fr-FR" sz="1600" dirty="0"/>
              <a:t>, a permanent document </a:t>
            </a:r>
            <a:r>
              <a:rPr lang="fr-FR" sz="1600" dirty="0" err="1"/>
              <a:t>created</a:t>
            </a:r>
            <a:r>
              <a:rPr lang="fr-FR" sz="1600" dirty="0"/>
              <a:t> and </a:t>
            </a:r>
            <a:r>
              <a:rPr lang="fr-FR" sz="1600" dirty="0" err="1"/>
              <a:t>updated</a:t>
            </a:r>
            <a:r>
              <a:rPr lang="fr-FR" sz="1600" dirty="0"/>
              <a:t> (S4-200895) and a draft CR to 26.925 </a:t>
            </a:r>
            <a:r>
              <a:rPr lang="fr-FR" sz="1600" dirty="0" err="1"/>
              <a:t>was</a:t>
            </a:r>
            <a:r>
              <a:rPr lang="fr-FR" sz="1600" dirty="0"/>
              <a:t> </a:t>
            </a:r>
            <a:r>
              <a:rPr lang="fr-FR" sz="1600" dirty="0" err="1"/>
              <a:t>agreed</a:t>
            </a:r>
            <a:r>
              <a:rPr lang="fr-FR" sz="1600" dirty="0"/>
              <a:t> as basis for the future CR. </a:t>
            </a:r>
          </a:p>
          <a:p>
            <a:pPr>
              <a:lnSpc>
                <a:spcPct val="90000"/>
              </a:lnSpc>
              <a:spcBef>
                <a:spcPts val="1200"/>
              </a:spcBef>
            </a:pPr>
            <a:r>
              <a:rPr lang="en-US" altLang="en-US" sz="1600" dirty="0"/>
              <a:t>WID: </a:t>
            </a:r>
            <a:r>
              <a:rPr lang="fr-FR" sz="1600" dirty="0"/>
              <a:t>SP-200054</a:t>
            </a:r>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557033539"/>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8553723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FS_EMSA (Feasibility Study on Streaming Architecture extensions For Edge processing)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600" dirty="0"/>
              <a:t>Objective: </a:t>
            </a:r>
            <a:r>
              <a:rPr lang="en-US" sz="1600" dirty="0"/>
              <a:t>determine the processes for discovering, configuring, running, and managing media processing workflows on the 5G edge and network. Study the mapping of the new processes into the 5GMSA architecture. How to leverage architecture and functions defined by SA2 and SA6 for edge computing and applications. Validate the architecture extensions against the identified key use cases and recommendations from XR5G and E-FLUS (e.g. split rendering, VR stitching). Document architectural extensions for edge media processing to support other 5GMSA features </a:t>
            </a:r>
          </a:p>
          <a:p>
            <a:pPr>
              <a:lnSpc>
                <a:spcPct val="90000"/>
              </a:lnSpc>
              <a:spcBef>
                <a:spcPts val="1200"/>
              </a:spcBef>
            </a:pPr>
            <a:r>
              <a:rPr lang="fr-FR" sz="1600" dirty="0" err="1"/>
              <a:t>Since</a:t>
            </a:r>
            <a:r>
              <a:rPr lang="fr-FR" sz="1600" dirty="0"/>
              <a:t> SA#87, at SA4#109-e a </a:t>
            </a:r>
            <a:r>
              <a:rPr lang="en-US" sz="1600" dirty="0"/>
              <a:t>Use Case Template and Definitions were agreed. The </a:t>
            </a:r>
            <a:r>
              <a:rPr lang="en-US" sz="1600" dirty="0" err="1"/>
              <a:t>timeplan</a:t>
            </a:r>
            <a:r>
              <a:rPr lang="en-US" sz="1600" dirty="0"/>
              <a:t> was agreed and includes several </a:t>
            </a:r>
            <a:r>
              <a:rPr lang="en-US" sz="1600" dirty="0" err="1"/>
              <a:t>telcos</a:t>
            </a:r>
            <a:r>
              <a:rPr lang="en-US" sz="1600" dirty="0"/>
              <a:t>.</a:t>
            </a:r>
            <a:endParaRPr lang="fr-FR" sz="1600" dirty="0"/>
          </a:p>
          <a:p>
            <a:pPr>
              <a:lnSpc>
                <a:spcPct val="90000"/>
              </a:lnSpc>
              <a:spcBef>
                <a:spcPts val="1200"/>
              </a:spcBef>
            </a:pPr>
            <a:r>
              <a:rPr lang="en-US" altLang="en-US" sz="1600" dirty="0"/>
              <a:t>WID: </a:t>
            </a:r>
            <a:r>
              <a:rPr lang="fr-FR" sz="1600" dirty="0"/>
              <a:t>SP-200056</a:t>
            </a:r>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914924702"/>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9863591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FS_5GVideo (Feasibility Study on 5G Video Codec Characteristics)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638056"/>
          </a:xfrm>
        </p:spPr>
        <p:txBody>
          <a:bodyPr/>
          <a:lstStyle/>
          <a:p>
            <a:pPr>
              <a:lnSpc>
                <a:spcPct val="90000"/>
              </a:lnSpc>
              <a:spcBef>
                <a:spcPts val="1200"/>
              </a:spcBef>
            </a:pPr>
            <a:r>
              <a:rPr lang="fr-FR" sz="1600" dirty="0"/>
              <a:t>Objective: </a:t>
            </a:r>
            <a:r>
              <a:rPr lang="en-US" sz="16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a:t>
            </a:r>
          </a:p>
          <a:p>
            <a:pPr>
              <a:lnSpc>
                <a:spcPct val="90000"/>
              </a:lnSpc>
              <a:spcBef>
                <a:spcPts val="1200"/>
              </a:spcBef>
            </a:pPr>
            <a:r>
              <a:rPr lang="fr-FR" sz="1600" dirty="0" err="1"/>
              <a:t>Since</a:t>
            </a:r>
            <a:r>
              <a:rPr lang="fr-FR" sz="1600" dirty="0"/>
              <a:t> SA#87, at SA4#109-e the TR 26.955 </a:t>
            </a:r>
            <a:r>
              <a:rPr lang="fr-FR" sz="1600" dirty="0" err="1"/>
              <a:t>was</a:t>
            </a:r>
            <a:r>
              <a:rPr lang="fr-FR" sz="1600" dirty="0"/>
              <a:t> </a:t>
            </a:r>
            <a:r>
              <a:rPr lang="fr-FR" sz="1600" dirty="0" err="1"/>
              <a:t>progressed</a:t>
            </a:r>
            <a:r>
              <a:rPr lang="fr-FR" sz="1600" dirty="0"/>
              <a:t> to v0.2.0 </a:t>
            </a:r>
            <a:r>
              <a:rPr lang="fr-FR" sz="1600" dirty="0" err="1"/>
              <a:t>including</a:t>
            </a:r>
            <a:r>
              <a:rPr lang="fr-FR" sz="1600" dirty="0"/>
              <a:t> in </a:t>
            </a:r>
            <a:r>
              <a:rPr lang="fr-FR" sz="1600" dirty="0" err="1"/>
              <a:t>particular</a:t>
            </a:r>
            <a:r>
              <a:rPr lang="fr-FR" sz="1600" dirty="0"/>
              <a:t> relevant scenarios for </a:t>
            </a:r>
            <a:r>
              <a:rPr lang="fr-FR" sz="1600" dirty="0" err="1"/>
              <a:t>evaluation</a:t>
            </a:r>
            <a:r>
              <a:rPr lang="fr-FR" sz="1600" dirty="0"/>
              <a:t>.</a:t>
            </a:r>
          </a:p>
          <a:p>
            <a:pPr>
              <a:lnSpc>
                <a:spcPct val="90000"/>
              </a:lnSpc>
              <a:spcBef>
                <a:spcPts val="1200"/>
              </a:spcBef>
            </a:pPr>
            <a:r>
              <a:rPr lang="en-US" altLang="en-US" sz="1600" dirty="0"/>
              <a:t>WID: </a:t>
            </a:r>
            <a:r>
              <a:rPr lang="fr-FR" sz="1600" dirty="0"/>
              <a:t>SP-200052</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770941282"/>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252358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FS_FLUS_NBMP (Feasibility Study on the use of NBMP in E_FLUS)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638056"/>
          </a:xfrm>
        </p:spPr>
        <p:txBody>
          <a:bodyPr/>
          <a:lstStyle/>
          <a:p>
            <a:pPr>
              <a:lnSpc>
                <a:spcPct val="90000"/>
              </a:lnSpc>
              <a:spcBef>
                <a:spcPts val="1200"/>
              </a:spcBef>
            </a:pPr>
            <a:r>
              <a:rPr lang="fr-FR" sz="1600" dirty="0"/>
              <a:t>Objective: </a:t>
            </a:r>
            <a:r>
              <a:rPr lang="en-US" sz="1600" dirty="0"/>
              <a:t>to identify the workflow for NBMP (Network Based Media Processing ) media processing with the TS 26.238. Such workflow should start from a request for the establishment of a FLUS session and then include the instantiation, running and monitoring of media processing application requested by FLUS source on a FLUS sink. </a:t>
            </a:r>
            <a:endParaRPr lang="fr-FR" sz="1600" dirty="0"/>
          </a:p>
          <a:p>
            <a:pPr>
              <a:lnSpc>
                <a:spcPct val="90000"/>
              </a:lnSpc>
              <a:spcBef>
                <a:spcPts val="1200"/>
              </a:spcBef>
            </a:pPr>
            <a:r>
              <a:rPr lang="fr-FR" sz="1600" dirty="0" err="1"/>
              <a:t>Since</a:t>
            </a:r>
            <a:r>
              <a:rPr lang="fr-FR" sz="1600" dirty="0"/>
              <a:t> SA#87, at SA4#109-e a draft permanent document </a:t>
            </a:r>
            <a:r>
              <a:rPr lang="fr-FR" sz="1600" dirty="0" err="1"/>
              <a:t>including</a:t>
            </a:r>
            <a:r>
              <a:rPr lang="fr-FR" sz="1600" dirty="0"/>
              <a:t> initial </a:t>
            </a:r>
            <a:r>
              <a:rPr lang="fr-FR" sz="1600" dirty="0" err="1"/>
              <a:t>considerations</a:t>
            </a:r>
            <a:r>
              <a:rPr lang="fr-FR" sz="1600" dirty="0"/>
              <a:t> </a:t>
            </a:r>
            <a:r>
              <a:rPr lang="fr-FR" sz="1600" dirty="0" err="1"/>
              <a:t>was</a:t>
            </a:r>
            <a:r>
              <a:rPr lang="fr-FR" sz="1600" dirty="0"/>
              <a:t> </a:t>
            </a:r>
            <a:r>
              <a:rPr lang="fr-FR" sz="1600" dirty="0" err="1"/>
              <a:t>agreed</a:t>
            </a:r>
            <a:r>
              <a:rPr lang="fr-FR" sz="1600" dirty="0"/>
              <a:t> as basis for </a:t>
            </a:r>
            <a:r>
              <a:rPr lang="fr-FR" sz="1600" dirty="0" err="1"/>
              <a:t>further</a:t>
            </a:r>
            <a:r>
              <a:rPr lang="fr-FR" sz="1600" dirty="0"/>
              <a:t> </a:t>
            </a:r>
            <a:r>
              <a:rPr lang="fr-FR" sz="1600" dirty="0" err="1"/>
              <a:t>work</a:t>
            </a:r>
            <a:r>
              <a:rPr lang="fr-FR" sz="1600" dirty="0"/>
              <a:t>. </a:t>
            </a:r>
          </a:p>
          <a:p>
            <a:pPr>
              <a:lnSpc>
                <a:spcPct val="90000"/>
              </a:lnSpc>
              <a:spcBef>
                <a:spcPts val="1200"/>
              </a:spcBef>
            </a:pPr>
            <a:r>
              <a:rPr lang="en-US" altLang="en-US" sz="1600" dirty="0"/>
              <a:t>WID: </a:t>
            </a:r>
            <a:r>
              <a:rPr lang="fr-FR" sz="1600" dirty="0"/>
              <a:t>SP-200053</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39584232"/>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7893532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872901040"/>
              </p:ext>
            </p:extLst>
          </p:nvPr>
        </p:nvGraphicFramePr>
        <p:xfrm>
          <a:off x="550069" y="1322773"/>
          <a:ext cx="7810500" cy="41989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SA#88</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5003558"/>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387958083"/>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then Dolby Laboratories Inc. , ETSI - from 29</a:t>
            </a:r>
            <a:r>
              <a:rPr lang="en-GB" sz="1800" kern="0" baseline="30000" dirty="0"/>
              <a:t>th</a:t>
            </a:r>
            <a:r>
              <a:rPr lang="en-GB" sz="1800" kern="0" dirty="0"/>
              <a:t> June 2020)</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then Tencent, TBD </a:t>
            </a:r>
            <a:r>
              <a:rPr lang="en-GB" sz="1600" kern="0" dirty="0"/>
              <a:t>- from 1</a:t>
            </a:r>
            <a:r>
              <a:rPr lang="en-GB" sz="1600" kern="0" baseline="30000" dirty="0"/>
              <a:t>st</a:t>
            </a:r>
            <a:r>
              <a:rPr lang="en-GB" sz="1600" kern="0" dirty="0"/>
              <a:t>  July 2020</a:t>
            </a:r>
            <a:r>
              <a:rPr lang="en-GB" sz="1600" dirty="0"/>
              <a:t>)</a:t>
            </a:r>
          </a:p>
          <a:p>
            <a:pPr lvl="2">
              <a:lnSpc>
                <a:spcPct val="90000"/>
              </a:lnSpc>
              <a:spcBef>
                <a:spcPts val="200"/>
              </a:spcBef>
              <a:tabLst>
                <a:tab pos="2152650" algn="l"/>
                <a:tab pos="5118100" algn="l"/>
              </a:tabLst>
              <a:defRPr/>
            </a:pPr>
            <a:r>
              <a:rPr lang="en-GB" sz="1600" dirty="0"/>
              <a:t>Stefan Bruhn (Dolby Laboratories Inc., ETSI)</a:t>
            </a:r>
            <a:endParaRPr lang="fi-FI" sz="1600" kern="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3737319557"/>
              </p:ext>
            </p:extLst>
          </p:nvPr>
        </p:nvGraphicFramePr>
        <p:xfrm>
          <a:off x="635000" y="4494372"/>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 interim chairman</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a:t>
                      </a:r>
                      <a:r>
                        <a:rPr lang="en-US" sz="1200" b="0" dirty="0" err="1">
                          <a:latin typeface="+mn-lt"/>
                          <a:cs typeface="Arial" panose="020B0604020202020204" pitchFamily="34" charset="0"/>
                        </a:rPr>
                        <a:t>Teniou</a:t>
                      </a:r>
                      <a:r>
                        <a:rPr lang="en-US" sz="1200" b="0" dirty="0">
                          <a:latin typeface="+mn-lt"/>
                          <a:cs typeface="Arial" panose="020B0604020202020204" pitchFamily="34" charset="0"/>
                        </a:rPr>
                        <a:t> (Tencent</a:t>
                      </a:r>
                      <a:r>
                        <a:rPr lang="en-US" sz="1200" b="0">
                          <a:latin typeface="+mn-lt"/>
                          <a:cs typeface="Arial" panose="020B0604020202020204" pitchFamily="34" charset="0"/>
                        </a:rPr>
                        <a: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WIDs/SIDs - 1</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sz="1600" kern="0" dirty="0"/>
              <a:t>SP-200399 FS_5GSTAR (Feasibility Study on 5G Glass-type AR/MR Devices)</a:t>
            </a:r>
          </a:p>
          <a:p>
            <a:pPr lvl="1">
              <a:spcBef>
                <a:spcPts val="600"/>
              </a:spcBef>
              <a:defRPr/>
            </a:pPr>
            <a:r>
              <a:rPr lang="en-US" sz="1200" kern="0" dirty="0"/>
              <a:t>Rel-17 Study</a:t>
            </a:r>
          </a:p>
          <a:p>
            <a:pPr lvl="1">
              <a:spcBef>
                <a:spcPts val="600"/>
              </a:spcBef>
              <a:defRPr/>
            </a:pPr>
            <a:r>
              <a:rPr lang="en-US" sz="1200" kern="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a:t>
            </a:r>
          </a:p>
          <a:p>
            <a:pPr lvl="1">
              <a:spcBef>
                <a:spcPts val="600"/>
              </a:spcBef>
              <a:defRPr/>
            </a:pPr>
            <a:r>
              <a:rPr lang="en-US" sz="1200" kern="0" dirty="0"/>
              <a:t>Output: New TR 26.9xx Support of 5G Glass-type AR/MR Devices</a:t>
            </a:r>
          </a:p>
          <a:p>
            <a:pPr lvl="1">
              <a:spcBef>
                <a:spcPts val="600"/>
              </a:spcBef>
              <a:defRPr/>
            </a:pPr>
            <a:r>
              <a:rPr lang="en-US" sz="1200" kern="0" dirty="0"/>
              <a:t>Target date: SA#92</a:t>
            </a:r>
          </a:p>
          <a:p>
            <a:pPr>
              <a:spcBef>
                <a:spcPts val="600"/>
              </a:spcBef>
              <a:defRPr/>
            </a:pPr>
            <a:r>
              <a:rPr lang="en-US" sz="1600" kern="0" dirty="0"/>
              <a:t>SP-200398 </a:t>
            </a:r>
            <a:r>
              <a:rPr lang="en-US" sz="1600" kern="0" dirty="0" err="1"/>
              <a:t>HInT</a:t>
            </a:r>
            <a:r>
              <a:rPr lang="en-US" sz="1600" kern="0" dirty="0"/>
              <a:t> (Extension for headset interface tests of UE)</a:t>
            </a:r>
          </a:p>
          <a:p>
            <a:pPr lvl="1">
              <a:spcBef>
                <a:spcPts val="600"/>
              </a:spcBef>
              <a:defRPr/>
            </a:pPr>
            <a:r>
              <a:rPr lang="en-US" sz="1200" kern="0" dirty="0"/>
              <a:t>Target release: Rel-17</a:t>
            </a:r>
          </a:p>
          <a:p>
            <a:pPr lvl="1">
              <a:spcBef>
                <a:spcPts val="600"/>
              </a:spcBef>
              <a:defRPr/>
            </a:pPr>
            <a:r>
              <a:rPr lang="en-US" sz="1200" kern="0" dirty="0"/>
              <a:t>Objective (summary): Update of TS 26.131 and TS 26.132 to include standardized analogue (wired) and digital (wired and wireless) headset interfaces definitions, setup of headset interface testing, new headset interface tests and new requirements and objectives of headset interface tests.</a:t>
            </a:r>
          </a:p>
          <a:p>
            <a:pPr lvl="1">
              <a:spcBef>
                <a:spcPts val="600"/>
              </a:spcBef>
              <a:defRPr/>
            </a:pPr>
            <a:r>
              <a:rPr lang="en-US" sz="1200" kern="0" dirty="0"/>
              <a:t>Output: CRs to TS 26.131 and TS 26.132</a:t>
            </a:r>
          </a:p>
          <a:p>
            <a:pPr lvl="1">
              <a:spcBef>
                <a:spcPts val="600"/>
              </a:spcBef>
              <a:defRPr/>
            </a:pPr>
            <a:r>
              <a:rPr lang="en-US" sz="1200" kern="0" dirty="0"/>
              <a:t>Target date: SA#93</a:t>
            </a:r>
            <a:endParaRPr lang="fr-FR" sz="1200" kern="0" dirty="0"/>
          </a:p>
          <a:p>
            <a:pPr>
              <a:spcBef>
                <a:spcPts val="600"/>
              </a:spcBef>
              <a:defRPr/>
            </a:pPr>
            <a:endParaRPr lang="en-US" altLang="en-US" sz="1400" kern="0" dirty="0"/>
          </a:p>
          <a:p>
            <a:pPr>
              <a:lnSpc>
                <a:spcPct val="90000"/>
              </a:lnSpc>
              <a:spcBef>
                <a:spcPts val="1200"/>
              </a:spcBef>
            </a:pPr>
            <a:endParaRPr lang="en-US" altLang="en-US" sz="1600" kern="0" dirty="0">
              <a:cs typeface="Arial" panose="020B0604020202020204" pitchFamily="34" charset="0"/>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WIDs/SIDs - 2</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altLang="en-US" sz="1600" kern="0" dirty="0"/>
              <a:t>SP-200400 RM_H263_MP4V (Removal of H.263 and MPEG-4 Visual from 3GPP Services)</a:t>
            </a:r>
          </a:p>
          <a:p>
            <a:pPr lvl="1">
              <a:spcBef>
                <a:spcPts val="600"/>
              </a:spcBef>
              <a:defRPr/>
            </a:pPr>
            <a:r>
              <a:rPr lang="en-US" sz="1200" kern="0" dirty="0"/>
              <a:t>Target release: Rel-16</a:t>
            </a:r>
          </a:p>
          <a:p>
            <a:pPr lvl="1">
              <a:spcBef>
                <a:spcPts val="600"/>
              </a:spcBef>
              <a:defRPr/>
            </a:pPr>
            <a:r>
              <a:rPr lang="en-US" sz="1200" kern="0" dirty="0"/>
              <a:t>Objective (summary): remove any normative (shall, should, may) statements related to H.263 and related to MPEG-4 Visual from Rel-16 service specifications and related unnecessary or confusing statements. Identify other 3GPP service specifications (under SA4 control and outside SA4) that reference H.263 or MPEG-4 Visual and provide relevant updates, if necessary.</a:t>
            </a:r>
          </a:p>
          <a:p>
            <a:pPr lvl="1">
              <a:spcBef>
                <a:spcPts val="600"/>
              </a:spcBef>
              <a:defRPr/>
            </a:pPr>
            <a:r>
              <a:rPr lang="en-US" sz="1200" kern="0" dirty="0"/>
              <a:t>Output: CRs to TSs 26.140, 26.114, 26.244, 26.346, 26.234</a:t>
            </a:r>
          </a:p>
          <a:p>
            <a:pPr lvl="1">
              <a:spcBef>
                <a:spcPts val="600"/>
              </a:spcBef>
              <a:defRPr/>
            </a:pPr>
            <a:r>
              <a:rPr lang="en-US" sz="1200" kern="0" dirty="0"/>
              <a:t>Target date: SA#89</a:t>
            </a:r>
          </a:p>
          <a:p>
            <a:pPr lvl="1">
              <a:spcBef>
                <a:spcPts val="600"/>
              </a:spcBef>
              <a:defRPr/>
            </a:pPr>
            <a:r>
              <a:rPr lang="en-US" sz="1200" kern="0" dirty="0"/>
              <a:t>See proposal dated 2020-06-04 at </a:t>
            </a:r>
            <a:r>
              <a:rPr lang="en-US" sz="1200" kern="0" dirty="0">
                <a:hlinkClick r:id="rId3"/>
              </a:rPr>
              <a:t>https://www.3gpp.org/specifications/proposed-for-withdrawal</a:t>
            </a:r>
            <a:r>
              <a:rPr lang="en-US" sz="1200" kern="0" dirty="0"/>
              <a:t> </a:t>
            </a:r>
          </a:p>
          <a:p>
            <a:pPr lvl="1">
              <a:spcBef>
                <a:spcPts val="600"/>
              </a:spcBef>
              <a:defRPr/>
            </a:pPr>
            <a:r>
              <a:rPr lang="en-US" sz="1200" u="sng" kern="0" dirty="0"/>
              <a:t>See related Exception sheet in SP-200406</a:t>
            </a:r>
            <a:endParaRPr lang="fr-FR" sz="1200" u="sng" kern="0" dirty="0"/>
          </a:p>
          <a:p>
            <a:pPr lvl="1">
              <a:lnSpc>
                <a:spcPct val="90000"/>
              </a:lnSpc>
              <a:spcBef>
                <a:spcPts val="1200"/>
              </a:spcBef>
            </a:pPr>
            <a:endParaRPr lang="en-US" altLang="en-US" sz="1200" kern="0" dirty="0">
              <a:cs typeface="Arial" panose="020B0604020202020204" pitchFamily="34" charset="0"/>
            </a:endParaRPr>
          </a:p>
        </p:txBody>
      </p:sp>
    </p:spTree>
    <p:extLst>
      <p:ext uri="{BB962C8B-B14F-4D97-AF65-F5344CB8AC3E}">
        <p14:creationId xmlns:p14="http://schemas.microsoft.com/office/powerpoint/2010/main" val="137412688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590550" y="2928938"/>
          <a:ext cx="8281987" cy="3008314"/>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SA#87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SA#88:</a:t>
            </a:r>
          </a:p>
          <a:p>
            <a:pPr lvl="1">
              <a:lnSpc>
                <a:spcPct val="90000"/>
              </a:lnSpc>
              <a:spcBef>
                <a:spcPts val="300"/>
              </a:spcBef>
            </a:pPr>
            <a:r>
              <a:rPr lang="en-US" altLang="en-US" sz="1800" dirty="0"/>
              <a:t>Approve all CRs, new WIDs and new TR/TSs</a:t>
            </a:r>
          </a:p>
          <a:p>
            <a:pPr lvl="1">
              <a:lnSpc>
                <a:spcPct val="90000"/>
              </a:lnSpc>
              <a:spcBef>
                <a:spcPts val="300"/>
              </a:spcBef>
            </a:pPr>
            <a:r>
              <a:rPr lang="en-US" altLang="en-US" sz="1800" dirty="0"/>
              <a:t>Approve 2 Exception Sheets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SA#87-e </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 (2 hours each)</a:t>
            </a:r>
          </a:p>
          <a:p>
            <a:pPr lvl="1">
              <a:lnSpc>
                <a:spcPct val="90000"/>
              </a:lnSpc>
              <a:spcBef>
                <a:spcPts val="200"/>
              </a:spcBef>
              <a:tabLst>
                <a:tab pos="1787525" algn="l"/>
                <a:tab pos="3671888" algn="l"/>
              </a:tabLst>
              <a:defRPr/>
            </a:pPr>
            <a:r>
              <a:rPr lang="en-US" sz="1600" dirty="0"/>
              <a:t>3GPP SA4 telco on FS_5GMS_Multicast: 7 May</a:t>
            </a:r>
          </a:p>
          <a:p>
            <a:pPr lvl="1">
              <a:lnSpc>
                <a:spcPct val="90000"/>
              </a:lnSpc>
              <a:spcBef>
                <a:spcPts val="200"/>
              </a:spcBef>
              <a:tabLst>
                <a:tab pos="1787525" algn="l"/>
                <a:tab pos="3671888" algn="l"/>
              </a:tabLst>
              <a:defRPr/>
            </a:pPr>
            <a:r>
              <a:rPr lang="en-US" sz="1600" dirty="0"/>
              <a:t>3GPP SA4 telco on FS_EMSA : 7 May</a:t>
            </a:r>
          </a:p>
          <a:p>
            <a:pPr lvl="1">
              <a:lnSpc>
                <a:spcPct val="90000"/>
              </a:lnSpc>
              <a:spcBef>
                <a:spcPts val="200"/>
              </a:spcBef>
              <a:tabLst>
                <a:tab pos="1787525" algn="l"/>
                <a:tab pos="3671888" algn="l"/>
              </a:tabLst>
              <a:defRPr/>
            </a:pPr>
            <a:r>
              <a:rPr lang="en-US" sz="1600" dirty="0"/>
              <a:t>3GPP SA4 telco on ITT4RT: 20 March, 17 and 29 April, 13 May, 17 June</a:t>
            </a:r>
          </a:p>
          <a:p>
            <a:pPr lvl="1">
              <a:lnSpc>
                <a:spcPct val="90000"/>
              </a:lnSpc>
              <a:spcBef>
                <a:spcPts val="200"/>
              </a:spcBef>
              <a:tabLst>
                <a:tab pos="1787525" algn="l"/>
                <a:tab pos="3671888" algn="l"/>
              </a:tabLst>
              <a:defRPr/>
            </a:pPr>
            <a:r>
              <a:rPr lang="en-US" sz="1600" dirty="0"/>
              <a:t>3GPP SA4 telco on 5GMS3: 27 March, 30 April, 5 and 14 May</a:t>
            </a:r>
          </a:p>
          <a:p>
            <a:pPr lvl="1">
              <a:lnSpc>
                <a:spcPct val="90000"/>
              </a:lnSpc>
              <a:spcBef>
                <a:spcPts val="200"/>
              </a:spcBef>
              <a:tabLst>
                <a:tab pos="1787525" algn="l"/>
                <a:tab pos="3671888" algn="l"/>
              </a:tabLst>
              <a:defRPr/>
            </a:pPr>
            <a:r>
              <a:rPr lang="en-US" sz="1600" dirty="0"/>
              <a:t>3GPP SA4 telco on FS_5G_Video: 14 and 28 April, 12 May, 23 June</a:t>
            </a:r>
          </a:p>
          <a:p>
            <a:pPr lvl="1">
              <a:lnSpc>
                <a:spcPct val="90000"/>
              </a:lnSpc>
              <a:spcBef>
                <a:spcPts val="200"/>
              </a:spcBef>
              <a:tabLst>
                <a:tab pos="1787525" algn="l"/>
                <a:tab pos="3671888" algn="l"/>
              </a:tabLst>
              <a:defRPr/>
            </a:pPr>
            <a:r>
              <a:rPr lang="en-US" sz="1600" dirty="0"/>
              <a:t>3GPP SA4 telco on FS_NBMP_FLUS: 22 April</a:t>
            </a:r>
          </a:p>
          <a:p>
            <a:pPr lvl="1">
              <a:lnSpc>
                <a:spcPct val="90000"/>
              </a:lnSpc>
              <a:spcBef>
                <a:spcPts val="200"/>
              </a:spcBef>
              <a:tabLst>
                <a:tab pos="1787525" algn="l"/>
                <a:tab pos="3671888" algn="l"/>
              </a:tabLst>
              <a:defRPr/>
            </a:pPr>
            <a:r>
              <a:rPr lang="en-US" sz="1600" dirty="0"/>
              <a:t>3GPP SA4 telco on </a:t>
            </a:r>
            <a:r>
              <a:rPr lang="en-US" sz="1600" dirty="0" err="1"/>
              <a:t>FS_XRTraffic</a:t>
            </a:r>
            <a:r>
              <a:rPr lang="en-US" sz="1600" dirty="0"/>
              <a:t>: 12 May, 23 June</a:t>
            </a:r>
          </a:p>
          <a:p>
            <a:pPr lvl="1">
              <a:lnSpc>
                <a:spcPct val="90000"/>
              </a:lnSpc>
              <a:spcBef>
                <a:spcPts val="200"/>
              </a:spcBef>
              <a:tabLst>
                <a:tab pos="1787525" algn="l"/>
                <a:tab pos="3671888" algn="l"/>
              </a:tabLst>
              <a:defRPr/>
            </a:pPr>
            <a:r>
              <a:rPr lang="en-US" sz="1600" dirty="0"/>
              <a:t>3GPP SA4 telco on E_FLUS: 6 and 13 May</a:t>
            </a:r>
          </a:p>
          <a:p>
            <a:pPr>
              <a:defRPr/>
            </a:pPr>
            <a:r>
              <a:rPr lang="fi-FI" sz="2400" dirty="0"/>
              <a:t>SA4 plenary meetings</a:t>
            </a:r>
          </a:p>
          <a:p>
            <a:pPr>
              <a:defRPr/>
            </a:pPr>
            <a:endParaRPr lang="fi-FI" sz="2400" dirty="0"/>
          </a:p>
          <a:p>
            <a:pPr>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6" name="Table 5">
            <a:extLst>
              <a:ext uri="{FF2B5EF4-FFF2-40B4-BE49-F238E27FC236}">
                <a16:creationId xmlns:a16="http://schemas.microsoft.com/office/drawing/2014/main" id="{88F36C70-38B2-4906-A6CA-8D0F978B6F02}"/>
              </a:ext>
            </a:extLst>
          </p:cNvPr>
          <p:cNvGraphicFramePr>
            <a:graphicFrameLocks noGrp="1"/>
          </p:cNvGraphicFramePr>
          <p:nvPr>
            <p:extLst>
              <p:ext uri="{D42A27DB-BD31-4B8C-83A1-F6EECF244321}">
                <p14:modId xmlns:p14="http://schemas.microsoft.com/office/powerpoint/2010/main" val="976958224"/>
              </p:ext>
            </p:extLst>
          </p:nvPr>
        </p:nvGraphicFramePr>
        <p:xfrm>
          <a:off x="959142" y="4450741"/>
          <a:ext cx="6616700" cy="1092809"/>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SA4#108-e</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2 - 9 April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rPr>
                        <a:t>E-Meeting</a:t>
                      </a:r>
                    </a:p>
                  </a:txBody>
                  <a:tcPr marL="91443" marR="91443" marT="45715" marB="45715"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SA4#109-e</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strike="noStrike" dirty="0">
                          <a:solidFill>
                            <a:schemeClr val="tx1"/>
                          </a:solidFill>
                          <a:latin typeface="+mn-lt"/>
                        </a:rPr>
                        <a:t>20 May – 3 June </a:t>
                      </a:r>
                      <a:r>
                        <a:rPr lang="en-US" sz="1400" b="0" dirty="0">
                          <a:solidFill>
                            <a:schemeClr val="tx1"/>
                          </a:solidFill>
                          <a:latin typeface="+mn-lt"/>
                        </a:rPr>
                        <a:t>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rPr>
                        <a:t>E-Meeting</a:t>
                      </a:r>
                    </a:p>
                  </a:txBody>
                  <a:tcPr marL="91443" marR="91443" marT="45715" marB="45715"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7"/>
            <a:ext cx="8390230" cy="3295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 (2 hours each)</a:t>
            </a:r>
          </a:p>
          <a:p>
            <a:pPr lvl="1">
              <a:lnSpc>
                <a:spcPct val="90000"/>
              </a:lnSpc>
              <a:spcBef>
                <a:spcPts val="200"/>
              </a:spcBef>
              <a:tabLst>
                <a:tab pos="1787525" algn="l"/>
                <a:tab pos="3671888" algn="l"/>
              </a:tabLst>
              <a:defRPr/>
            </a:pPr>
            <a:r>
              <a:rPr lang="en-US" sz="1600" dirty="0"/>
              <a:t>3GPP SA4 telco on FS_5GMS_Multicast: 30 July</a:t>
            </a:r>
          </a:p>
          <a:p>
            <a:pPr lvl="1">
              <a:lnSpc>
                <a:spcPct val="90000"/>
              </a:lnSpc>
              <a:spcBef>
                <a:spcPts val="200"/>
              </a:spcBef>
              <a:tabLst>
                <a:tab pos="1787525" algn="l"/>
                <a:tab pos="3671888" algn="l"/>
              </a:tabLst>
              <a:defRPr/>
            </a:pPr>
            <a:r>
              <a:rPr lang="en-US" sz="1600" dirty="0"/>
              <a:t>3GPP SA4 telco on FS_EMSA: 16 July</a:t>
            </a:r>
          </a:p>
          <a:p>
            <a:pPr lvl="1">
              <a:lnSpc>
                <a:spcPct val="90000"/>
              </a:lnSpc>
              <a:spcBef>
                <a:spcPts val="200"/>
              </a:spcBef>
              <a:tabLst>
                <a:tab pos="1787525" algn="l"/>
                <a:tab pos="3671888" algn="l"/>
              </a:tabLst>
              <a:defRPr/>
            </a:pPr>
            <a:r>
              <a:rPr lang="en-US" sz="1600" dirty="0"/>
              <a:t>3GPP SA4 telco on ITT4RT: 8 and 22 July, 5 August</a:t>
            </a:r>
          </a:p>
          <a:p>
            <a:pPr lvl="1">
              <a:lnSpc>
                <a:spcPct val="90000"/>
              </a:lnSpc>
              <a:spcBef>
                <a:spcPts val="200"/>
              </a:spcBef>
              <a:tabLst>
                <a:tab pos="1787525" algn="l"/>
                <a:tab pos="3671888" algn="l"/>
              </a:tabLst>
              <a:defRPr/>
            </a:pPr>
            <a:r>
              <a:rPr lang="en-US" sz="1600" dirty="0"/>
              <a:t>3GPP SA4 telco on FS_5G_Video: 7 and 21 July, 4 August</a:t>
            </a:r>
          </a:p>
          <a:p>
            <a:pPr lvl="1">
              <a:lnSpc>
                <a:spcPct val="90000"/>
              </a:lnSpc>
              <a:spcBef>
                <a:spcPts val="200"/>
              </a:spcBef>
              <a:tabLst>
                <a:tab pos="1787525" algn="l"/>
                <a:tab pos="3671888" algn="l"/>
              </a:tabLst>
              <a:defRPr/>
            </a:pPr>
            <a:r>
              <a:rPr lang="en-US" sz="1600" dirty="0"/>
              <a:t>3GPP SA4 telco on FS_FLUS_NBMP: 15 and 29 July</a:t>
            </a:r>
          </a:p>
          <a:p>
            <a:pPr lvl="1">
              <a:lnSpc>
                <a:spcPct val="90000"/>
              </a:lnSpc>
              <a:spcBef>
                <a:spcPts val="200"/>
              </a:spcBef>
              <a:tabLst>
                <a:tab pos="1787525" algn="l"/>
                <a:tab pos="3671888" algn="l"/>
              </a:tabLst>
              <a:defRPr/>
            </a:pPr>
            <a:r>
              <a:rPr lang="en-US" sz="1600" dirty="0"/>
              <a:t>3GPP SA4 telco on </a:t>
            </a:r>
            <a:r>
              <a:rPr lang="en-US" sz="1600" dirty="0" err="1"/>
              <a:t>FS_XRTraffic</a:t>
            </a:r>
            <a:r>
              <a:rPr lang="en-US" sz="1600" dirty="0"/>
              <a:t>: 7 and 21 July, 4 August</a:t>
            </a:r>
          </a:p>
          <a:p>
            <a:pPr lvl="1">
              <a:lnSpc>
                <a:spcPct val="90000"/>
              </a:lnSpc>
              <a:spcBef>
                <a:spcPts val="200"/>
              </a:spcBef>
              <a:tabLst>
                <a:tab pos="1787525" algn="l"/>
                <a:tab pos="3671888" algn="l"/>
              </a:tabLst>
              <a:defRPr/>
            </a:pPr>
            <a:r>
              <a:rPr lang="en-US" sz="1600" dirty="0"/>
              <a:t>3GPP SA4 telco on IVAS: 30 June</a:t>
            </a:r>
          </a:p>
          <a:p>
            <a:pPr lvl="1">
              <a:lnSpc>
                <a:spcPct val="90000"/>
              </a:lnSpc>
              <a:spcBef>
                <a:spcPts val="200"/>
              </a:spcBef>
              <a:tabLst>
                <a:tab pos="1787525" algn="l"/>
                <a:tab pos="3671888" algn="l"/>
              </a:tabLst>
              <a:defRPr/>
            </a:pPr>
            <a:r>
              <a:rPr lang="en-US" sz="1600" dirty="0"/>
              <a:t>3GPP SA4 telco on 5GMS3: 9 and 23 July, 6 August</a:t>
            </a:r>
          </a:p>
          <a:p>
            <a:pPr>
              <a:spcBef>
                <a:spcPts val="2800"/>
              </a:spcBef>
              <a:defRPr/>
            </a:pPr>
            <a:r>
              <a:rPr lang="en-GB" altLang="en-US" sz="2400" dirty="0"/>
              <a:t>SA4 plenary meetings (2020)</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603389927"/>
              </p:ext>
            </p:extLst>
          </p:nvPr>
        </p:nvGraphicFramePr>
        <p:xfrm>
          <a:off x="1145574" y="4566668"/>
          <a:ext cx="6616700" cy="1334638"/>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a:t>
                      </a:r>
                      <a:r>
                        <a:rPr lang="fi-FI" sz="1400" b="0" dirty="0">
                          <a:solidFill>
                            <a:srgbClr val="FF0000"/>
                          </a:solidFill>
                          <a:latin typeface="+mn-lt"/>
                        </a:rPr>
                        <a:t>-e</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rgbClr val="FF0000"/>
                          </a:solidFill>
                          <a:latin typeface="+mn-lt"/>
                        </a:rPr>
                        <a:t>19</a:t>
                      </a:r>
                      <a:r>
                        <a:rPr lang="en-US" sz="1400" b="0" strike="sngStrike" dirty="0">
                          <a:solidFill>
                            <a:schemeClr val="tx1"/>
                          </a:solidFill>
                          <a:latin typeface="+mn-lt"/>
                        </a:rPr>
                        <a:t>24</a:t>
                      </a:r>
                      <a:r>
                        <a:rPr lang="en-US" sz="1400" b="0" dirty="0">
                          <a:solidFill>
                            <a:schemeClr val="tx1"/>
                          </a:solidFill>
                          <a:latin typeface="+mn-lt"/>
                        </a:rPr>
                        <a:t>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rgbClr val="FF0000"/>
                          </a:solidFill>
                          <a:latin typeface="+mn-lt"/>
                        </a:rPr>
                        <a:t>E-Meeting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Host: NAF3, Venue: TBD</a:t>
                      </a:r>
                      <a:endParaRPr lang="en-US" sz="1400" b="1" strike="sngStrike"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a:t>
                      </a:r>
                      <a:r>
                        <a:rPr lang="fi-FI" sz="1400" b="0" dirty="0">
                          <a:solidFill>
                            <a:srgbClr val="FF0000"/>
                          </a:solidFill>
                          <a:latin typeface="+mn-lt"/>
                        </a:rPr>
                        <a:t>-e</a:t>
                      </a:r>
                      <a:endParaRPr lang="en-US" sz="1400" b="0" dirty="0">
                        <a:solidFill>
                          <a:srgbClr val="FF0000"/>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rgbClr val="FF0000"/>
                          </a:solidFill>
                          <a:latin typeface="+mn-lt"/>
                        </a:rPr>
                        <a:t>[</a:t>
                      </a:r>
                      <a:r>
                        <a:rPr lang="en-US" sz="1400" b="0" dirty="0">
                          <a:solidFill>
                            <a:schemeClr val="tx1"/>
                          </a:solidFill>
                          <a:latin typeface="+mn-lt"/>
                        </a:rPr>
                        <a:t>9 – 13</a:t>
                      </a:r>
                      <a:r>
                        <a:rPr lang="en-US" sz="1400" b="0" dirty="0">
                          <a:solidFill>
                            <a:srgbClr val="FF0000"/>
                          </a:solidFill>
                          <a:latin typeface="+mn-lt"/>
                        </a:rPr>
                        <a:t>]</a:t>
                      </a:r>
                      <a:r>
                        <a:rPr lang="en-US" sz="1400" b="0" dirty="0">
                          <a:solidFill>
                            <a:schemeClr val="tx1"/>
                          </a:solidFill>
                          <a:latin typeface="+mn-lt"/>
                        </a:rPr>
                        <a:t> November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rgbClr val="FF0000"/>
                          </a:solidFill>
                          <a:latin typeface="+mn-lt"/>
                        </a:rPr>
                        <a:t>E-Meeting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Host: IF3, Venue: TBD</a:t>
                      </a: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(2021)</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3898590070"/>
              </p:ext>
            </p:extLst>
          </p:nvPr>
        </p:nvGraphicFramePr>
        <p:xfrm>
          <a:off x="1065675" y="2054309"/>
          <a:ext cx="6616700" cy="213663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SA4#112</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1 - 5 February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a:t>
                      </a:r>
                      <a:r>
                        <a:rPr lang="en-US" sz="1400" dirty="0">
                          <a:solidFill>
                            <a:srgbClr val="FF0000"/>
                          </a:solidFill>
                          <a:effectLst/>
                          <a:latin typeface="+mn-lt"/>
                          <a:ea typeface="Times New Roman" panose="02020603050405020304" pitchFamily="18" charset="0"/>
                          <a:cs typeface="Times New Roman" panose="02020603050405020304" pitchFamily="18" charset="0"/>
                        </a:rPr>
                        <a:t>TBD</a:t>
                      </a:r>
                      <a:r>
                        <a:rPr lang="en-US" sz="1400" dirty="0">
                          <a:effectLst/>
                          <a:latin typeface="+mn-lt"/>
                          <a:ea typeface="Times New Roman" panose="02020603050405020304" pitchFamily="18" charset="0"/>
                          <a:cs typeface="Times New Roman" panose="02020603050405020304" pitchFamily="18" charset="0"/>
                        </a:rPr>
                        <a:t> </a:t>
                      </a:r>
                      <a:r>
                        <a:rPr lang="en-US" sz="1400" strike="sngStrike" dirty="0">
                          <a:effectLst/>
                          <a:latin typeface="+mn-lt"/>
                          <a:ea typeface="Times New Roman" panose="02020603050405020304" pitchFamily="18" charset="0"/>
                          <a:cs typeface="Times New Roman" panose="02020603050405020304" pitchFamily="18" charset="0"/>
                        </a:rPr>
                        <a:t>Dolby</a:t>
                      </a:r>
                      <a:r>
                        <a:rPr lang="en-US" sz="1400" dirty="0">
                          <a:effectLst/>
                          <a:latin typeface="+mn-lt"/>
                          <a:ea typeface="Times New Roman" panose="02020603050405020304" pitchFamily="18" charset="0"/>
                          <a:cs typeface="Times New Roman" panose="02020603050405020304" pitchFamily="18" charset="0"/>
                        </a:rPr>
                        <a:t>, Venue: </a:t>
                      </a:r>
                      <a:r>
                        <a:rPr lang="en-US" sz="1400" dirty="0">
                          <a:solidFill>
                            <a:srgbClr val="FF0000"/>
                          </a:solidFill>
                          <a:effectLst/>
                          <a:latin typeface="+mn-lt"/>
                          <a:ea typeface="Times New Roman" panose="02020603050405020304" pitchFamily="18" charset="0"/>
                          <a:cs typeface="Times New Roman" panose="02020603050405020304" pitchFamily="18" charset="0"/>
                        </a:rPr>
                        <a:t>TBD</a:t>
                      </a:r>
                      <a:r>
                        <a:rPr lang="en-US" sz="1400" dirty="0">
                          <a:effectLst/>
                          <a:latin typeface="+mn-lt"/>
                          <a:ea typeface="Times New Roman" panose="02020603050405020304" pitchFamily="18" charset="0"/>
                          <a:cs typeface="Times New Roman" panose="02020603050405020304" pitchFamily="18" charset="0"/>
                        </a:rPr>
                        <a:t> </a:t>
                      </a:r>
                      <a:r>
                        <a:rPr lang="en-US" sz="1400" strike="sngStrike" dirty="0">
                          <a:effectLst/>
                          <a:latin typeface="+mn-lt"/>
                          <a:ea typeface="Times New Roman" panose="02020603050405020304" pitchFamily="18" charset="0"/>
                          <a:cs typeface="Times New Roman" panose="02020603050405020304" pitchFamily="18" charset="0"/>
                        </a:rPr>
                        <a:t>San Francisco, US</a:t>
                      </a:r>
                      <a:endParaRPr lang="fr-FR" sz="1400" strike="sngStrike"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363918">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SA4#113</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12 - 16 April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TBD, Venue: TBD</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345209">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SA4#114</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24 - 28 May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Samsung, Venue: TBD, Korea</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319377">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SA4#115</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GB" sz="1400">
                          <a:solidFill>
                            <a:srgbClr val="000000"/>
                          </a:solidFill>
                          <a:effectLst/>
                          <a:latin typeface="+mn-lt"/>
                          <a:ea typeface="Times New Roman" panose="02020603050405020304" pitchFamily="18" charset="0"/>
                          <a:cs typeface="Times New Roman" panose="02020603050405020304" pitchFamily="18" charset="0"/>
                        </a:rPr>
                        <a:t>23 – 27 August </a:t>
                      </a:r>
                      <a:r>
                        <a:rPr lang="en-US" sz="1400">
                          <a:solidFill>
                            <a:srgbClr val="000000"/>
                          </a:solidFill>
                          <a:effectLst/>
                          <a:latin typeface="+mn-lt"/>
                          <a:ea typeface="Times New Roman" panose="02020603050405020304" pitchFamily="18" charset="0"/>
                          <a:cs typeface="Times New Roman" panose="02020603050405020304" pitchFamily="18" charset="0"/>
                        </a:rPr>
                        <a:t>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TBD, Venue: TBD</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319377">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SA4#116</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GB" sz="1400">
                          <a:effectLst/>
                          <a:latin typeface="+mn-lt"/>
                          <a:ea typeface="Times New Roman" panose="02020603050405020304" pitchFamily="18" charset="0"/>
                          <a:cs typeface="Times New Roman" panose="02020603050405020304" pitchFamily="18" charset="0"/>
                        </a:rPr>
                        <a:t>15 - 19 November </a:t>
                      </a:r>
                      <a:r>
                        <a:rPr lang="en-US" sz="1400">
                          <a:effectLst/>
                          <a:latin typeface="+mn-lt"/>
                          <a:ea typeface="Times New Roman" panose="02020603050405020304" pitchFamily="18" charset="0"/>
                          <a:cs typeface="Times New Roman" panose="02020603050405020304" pitchFamily="18" charset="0"/>
                        </a:rPr>
                        <a:t>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EF3, Venue: Marbella</a:t>
                      </a:r>
                      <a:r>
                        <a:rPr lang="en-US" sz="1400">
                          <a:effectLst/>
                          <a:latin typeface="+mn-lt"/>
                          <a:ea typeface="Times New Roman" panose="02020603050405020304" pitchFamily="18" charset="0"/>
                          <a:cs typeface="Times New Roman" panose="02020603050405020304" pitchFamily="18" charset="0"/>
                        </a:rPr>
                        <a:t>, Spain</a:t>
                      </a:r>
                      <a:endParaRPr lang="fr-FR" sz="1400" dirty="0">
                        <a:solidFill>
                          <a:srgbClr val="FF0000"/>
                        </a:solidFill>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399902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3" name="Picture 2">
            <a:extLst>
              <a:ext uri="{FF2B5EF4-FFF2-40B4-BE49-F238E27FC236}">
                <a16:creationId xmlns:a16="http://schemas.microsoft.com/office/drawing/2014/main" id="{FCBDF3E3-9D27-4ACE-BF25-DB8B47913743}"/>
              </a:ext>
            </a:extLst>
          </p:cNvPr>
          <p:cNvPicPr>
            <a:picLocks noChangeAspect="1"/>
          </p:cNvPicPr>
          <p:nvPr/>
        </p:nvPicPr>
        <p:blipFill>
          <a:blip r:embed="rId2"/>
          <a:stretch>
            <a:fillRect/>
          </a:stretch>
        </p:blipFill>
        <p:spPr>
          <a:xfrm>
            <a:off x="1482166" y="1077899"/>
            <a:ext cx="5608806" cy="2609314"/>
          </a:xfrm>
          <a:prstGeom prst="rect">
            <a:avLst/>
          </a:prstGeom>
        </p:spPr>
      </p:pic>
      <p:pic>
        <p:nvPicPr>
          <p:cNvPr id="4" name="Picture 3">
            <a:extLst>
              <a:ext uri="{FF2B5EF4-FFF2-40B4-BE49-F238E27FC236}">
                <a16:creationId xmlns:a16="http://schemas.microsoft.com/office/drawing/2014/main" id="{5D23AFAD-34FC-4616-998A-EBB45F8F094B}"/>
              </a:ext>
            </a:extLst>
          </p:cNvPr>
          <p:cNvPicPr>
            <a:picLocks noChangeAspect="1"/>
          </p:cNvPicPr>
          <p:nvPr/>
        </p:nvPicPr>
        <p:blipFill>
          <a:blip r:embed="rId3"/>
          <a:stretch>
            <a:fillRect/>
          </a:stretch>
        </p:blipFill>
        <p:spPr>
          <a:xfrm>
            <a:off x="1482166" y="3687213"/>
            <a:ext cx="5614903" cy="2615411"/>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2400"/>
              </a:spcBef>
            </a:pPr>
            <a:r>
              <a:rPr lang="en-US" altLang="en-US" sz="1800" dirty="0"/>
              <a:t>E-meetings have slowed progress. Prioritized maintenance and Rel-16 completion over Rel-17.</a:t>
            </a:r>
          </a:p>
          <a:p>
            <a:pPr>
              <a:lnSpc>
                <a:spcPct val="90000"/>
              </a:lnSpc>
              <a:spcBef>
                <a:spcPts val="2400"/>
              </a:spcBef>
            </a:pPr>
            <a:r>
              <a:rPr lang="en-US" altLang="en-US" sz="1800" dirty="0"/>
              <a:t>Important corrections to EVS Codec (Rel-12)</a:t>
            </a:r>
          </a:p>
          <a:p>
            <a:pPr>
              <a:lnSpc>
                <a:spcPct val="90000"/>
              </a:lnSpc>
              <a:spcBef>
                <a:spcPts val="2400"/>
              </a:spcBef>
            </a:pPr>
            <a:r>
              <a:rPr lang="en-US" altLang="en-US" sz="1800" dirty="0"/>
              <a:t>Important corrections to 5G Media Streaming Architecture TS 26.501 (Rel-16)</a:t>
            </a:r>
          </a:p>
          <a:p>
            <a:pPr>
              <a:lnSpc>
                <a:spcPct val="90000"/>
              </a:lnSpc>
              <a:spcBef>
                <a:spcPts val="2400"/>
              </a:spcBef>
            </a:pPr>
            <a:r>
              <a:rPr lang="en-US" altLang="en-US" sz="1800" dirty="0"/>
              <a:t>Rel-16 E_FLUS (Enhancements to Framework for Live Uplink Streaming) completed.</a:t>
            </a:r>
          </a:p>
          <a:p>
            <a:pPr>
              <a:lnSpc>
                <a:spcPct val="90000"/>
              </a:lnSpc>
              <a:spcBef>
                <a:spcPts val="2400"/>
              </a:spcBef>
            </a:pPr>
            <a:r>
              <a:rPr lang="en-US" altLang="en-US" sz="1800" dirty="0"/>
              <a:t>Exception requested for Rel-16 5GMS3 (5G Media Streaming stage 3) to complete TS 26.512. TS 26.511 presented for approval.</a:t>
            </a:r>
          </a:p>
          <a:p>
            <a:pPr>
              <a:lnSpc>
                <a:spcPct val="90000"/>
              </a:lnSpc>
              <a:spcBef>
                <a:spcPts val="2400"/>
              </a:spcBef>
            </a:pPr>
            <a:r>
              <a:rPr lang="en-US" altLang="en-US" sz="1800" dirty="0"/>
              <a:t>New Rel-16 Work Item on removal of H.263 and MPEG-4 Visual from 3GPP Services. Exception requested.</a:t>
            </a:r>
          </a:p>
          <a:p>
            <a:pPr>
              <a:lnSpc>
                <a:spcPct val="90000"/>
              </a:lnSpc>
              <a:spcBef>
                <a:spcPts val="2400"/>
              </a:spcBef>
            </a:pPr>
            <a:r>
              <a:rPr lang="en-US" altLang="en-US" sz="1800" dirty="0"/>
              <a:t>New Rel-17 Work item </a:t>
            </a:r>
            <a:r>
              <a:rPr lang="en-US" altLang="en-US" sz="1800" dirty="0" err="1"/>
              <a:t>HInT</a:t>
            </a:r>
            <a:r>
              <a:rPr lang="en-US" altLang="en-US" sz="1800" dirty="0"/>
              <a:t> (Extension for headset interface tests of UE)</a:t>
            </a:r>
          </a:p>
          <a:p>
            <a:pPr>
              <a:lnSpc>
                <a:spcPct val="90000"/>
              </a:lnSpc>
              <a:spcBef>
                <a:spcPts val="2400"/>
              </a:spcBef>
            </a:pPr>
            <a:r>
              <a:rPr lang="en-US" altLang="en-US" sz="1800" dirty="0"/>
              <a:t>New Rel-17 Study Item FS_5GSTAR (Feasibility Study on 5G Glass-type AR/MR Devices)</a:t>
            </a:r>
          </a:p>
          <a:p>
            <a:pPr>
              <a:lnSpc>
                <a:spcPct val="90000"/>
              </a:lnSpc>
              <a:spcBef>
                <a:spcPts val="2400"/>
              </a:spcBef>
            </a:pPr>
            <a:endParaRPr lang="en-US" altLang="en-US" sz="2000" dirty="0"/>
          </a:p>
          <a:p>
            <a:pPr>
              <a:lnSpc>
                <a:spcPct val="90000"/>
              </a:lnSpc>
              <a:spcBef>
                <a:spcPts val="2400"/>
              </a:spcBef>
            </a:pPr>
            <a:endParaRPr lang="en-US" altLang="en-US" sz="20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90000"/>
              </a:lnSpc>
              <a:spcBef>
                <a:spcPts val="1200"/>
              </a:spcBef>
              <a:defRPr/>
            </a:pPr>
            <a:r>
              <a:rPr lang="en-US" altLang="en-US" sz="2400" dirty="0"/>
              <a:t>CRs </a:t>
            </a:r>
          </a:p>
          <a:p>
            <a:pPr lvl="1">
              <a:lnSpc>
                <a:spcPct val="85000"/>
              </a:lnSpc>
              <a:spcBef>
                <a:spcPct val="0"/>
              </a:spcBef>
              <a:defRPr/>
            </a:pPr>
            <a:r>
              <a:rPr lang="en-US" altLang="en-US" sz="2000" dirty="0"/>
              <a:t>[eDASH,TEI15] SP-200390 CRs to Correction on Partial File Handling</a:t>
            </a:r>
          </a:p>
          <a:p>
            <a:pPr lvl="2">
              <a:lnSpc>
                <a:spcPct val="85000"/>
              </a:lnSpc>
              <a:spcBef>
                <a:spcPct val="0"/>
              </a:spcBef>
              <a:defRPr/>
            </a:pPr>
            <a:r>
              <a:rPr lang="en-US" altLang="en-US" sz="1600" dirty="0"/>
              <a:t>TS 26.247, TS 26.347, TS 26.346</a:t>
            </a:r>
          </a:p>
          <a:p>
            <a:pPr lvl="2">
              <a:lnSpc>
                <a:spcPct val="85000"/>
              </a:lnSpc>
              <a:spcBef>
                <a:spcPct val="0"/>
              </a:spcBef>
              <a:defRPr/>
            </a:pPr>
            <a:r>
              <a:rPr lang="en-US" altLang="en-US" sz="1600" dirty="0"/>
              <a:t>to permit a partial file handling capable MBMS application to initially request strictly the full file, and upon receiving a signal from the MBMS client that only a partial file is available, may lead to a subsequent file request that contains indication of its acceptance of partial file content. </a:t>
            </a:r>
          </a:p>
          <a:p>
            <a:pPr lvl="1">
              <a:lnSpc>
                <a:spcPct val="85000"/>
              </a:lnSpc>
              <a:spcBef>
                <a:spcPct val="0"/>
              </a:spcBef>
              <a:defRPr/>
            </a:pPr>
            <a:r>
              <a:rPr lang="en-US" altLang="en-US" sz="2000" dirty="0" err="1"/>
              <a:t>EVS_Codec</a:t>
            </a:r>
            <a:r>
              <a:rPr lang="en-US" altLang="en-US" sz="2000" dirty="0"/>
              <a:t> (Rel-12) SP-200585 CRs to Update the test vectors, Corrections of algorithmic description, EVS Fixed-Point Source Code and </a:t>
            </a:r>
            <a:r>
              <a:rPr lang="en-US" altLang="en-US" sz="2000" dirty="0" err="1"/>
              <a:t>ch</a:t>
            </a:r>
            <a:r>
              <a:rPr lang="en-US" altLang="en-US" sz="2000" dirty="0"/>
              <a:t>-aw-</a:t>
            </a:r>
            <a:r>
              <a:rPr lang="en-US" altLang="en-US" sz="2000" dirty="0" err="1"/>
              <a:t>recv</a:t>
            </a:r>
            <a:r>
              <a:rPr lang="en-US" altLang="en-US" sz="2000" dirty="0"/>
              <a:t> specification [EVS codec]</a:t>
            </a:r>
          </a:p>
          <a:p>
            <a:pPr lvl="2">
              <a:lnSpc>
                <a:spcPct val="85000"/>
              </a:lnSpc>
              <a:spcBef>
                <a:spcPct val="0"/>
              </a:spcBef>
              <a:defRPr/>
            </a:pPr>
            <a:r>
              <a:rPr lang="en-US" altLang="en-US" sz="1600" dirty="0"/>
              <a:t>TS 26.442, TS 26.443, TS 26.444</a:t>
            </a:r>
          </a:p>
          <a:p>
            <a:pPr lvl="2">
              <a:lnSpc>
                <a:spcPct val="85000"/>
              </a:lnSpc>
              <a:spcBef>
                <a:spcPct val="0"/>
              </a:spcBef>
              <a:defRPr/>
            </a:pPr>
            <a:r>
              <a:rPr lang="en-US" altLang="en-US" sz="1600" dirty="0"/>
              <a:t>Correct following reported issues e.g.: </a:t>
            </a:r>
          </a:p>
          <a:p>
            <a:pPr lvl="3">
              <a:lnSpc>
                <a:spcPct val="85000"/>
              </a:lnSpc>
              <a:spcBef>
                <a:spcPct val="0"/>
              </a:spcBef>
              <a:defRPr/>
            </a:pPr>
            <a:r>
              <a:rPr lang="en-US" altLang="en-US" sz="1600" dirty="0"/>
              <a:t>Handling of possible corrupt SID frames in AMR-WB IO/EVS modes</a:t>
            </a:r>
          </a:p>
          <a:p>
            <a:pPr lvl="3">
              <a:lnSpc>
                <a:spcPct val="85000"/>
              </a:lnSpc>
              <a:spcBef>
                <a:spcPct val="0"/>
              </a:spcBef>
              <a:defRPr/>
            </a:pPr>
            <a:r>
              <a:rPr lang="en-US" altLang="en-US" sz="1600" dirty="0"/>
              <a:t>Wrong arithmetic in MSLVQ encoder module</a:t>
            </a:r>
          </a:p>
          <a:p>
            <a:pPr lvl="3">
              <a:lnSpc>
                <a:spcPct val="85000"/>
              </a:lnSpc>
              <a:spcBef>
                <a:spcPct val="0"/>
              </a:spcBef>
              <a:defRPr/>
            </a:pPr>
            <a:r>
              <a:rPr lang="en-US" altLang="en-US" sz="1600" dirty="0"/>
              <a:t>Improvements in decoder robustness based on torture testing</a:t>
            </a:r>
          </a:p>
          <a:p>
            <a:pPr lvl="3">
              <a:lnSpc>
                <a:spcPct val="85000"/>
              </a:lnSpc>
              <a:spcBef>
                <a:spcPct val="0"/>
              </a:spcBef>
              <a:defRPr/>
            </a:pPr>
            <a:r>
              <a:rPr lang="en-US" altLang="en-US" sz="1600" dirty="0"/>
              <a:t>Hardening of code</a:t>
            </a:r>
          </a:p>
          <a:p>
            <a:pPr lvl="3">
              <a:lnSpc>
                <a:spcPct val="85000"/>
              </a:lnSpc>
              <a:spcBef>
                <a:spcPct val="0"/>
              </a:spcBef>
              <a:defRPr/>
            </a:pPr>
            <a:r>
              <a:rPr lang="en-US" altLang="en-US" sz="1600" dirty="0"/>
              <a:t>Editorial changes (Wrong </a:t>
            </a:r>
            <a:r>
              <a:rPr lang="en-US" altLang="en-US" sz="1600" dirty="0" err="1"/>
              <a:t>commandline</a:t>
            </a:r>
            <a:r>
              <a:rPr lang="en-US" altLang="en-US" sz="1600" dirty="0"/>
              <a:t> help)</a:t>
            </a:r>
          </a:p>
          <a:p>
            <a:pPr lvl="2">
              <a:lnSpc>
                <a:spcPct val="85000"/>
              </a:lnSpc>
              <a:spcBef>
                <a:spcPct val="0"/>
              </a:spcBef>
              <a:defRPr/>
            </a:pPr>
            <a:r>
              <a:rPr lang="en-US" altLang="en-US" sz="1600" dirty="0"/>
              <a:t>Update of the test vectors for the fixed point and floating point conformance testing.</a:t>
            </a:r>
          </a:p>
          <a:p>
            <a:pPr lvl="1">
              <a:lnSpc>
                <a:spcPct val="85000"/>
              </a:lnSpc>
              <a:spcBef>
                <a:spcPct val="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DC490C70896FE44B585B27042C1902E" ma:contentTypeVersion="11" ma:contentTypeDescription="Create a new document." ma:contentTypeScope="" ma:versionID="48e2d2c49b40cdff5a805ec882f2ee93">
  <xsd:schema xmlns:xsd="http://www.w3.org/2001/XMLSchema" xmlns:xs="http://www.w3.org/2001/XMLSchema" xmlns:p="http://schemas.microsoft.com/office/2006/metadata/properties" xmlns:ns3="01a3db25-9c56-43f5-a31f-91ff564fea28" xmlns:ns4="0a7eee33-d5a7-4cb2-80c8-11a0b9466fa1" targetNamespace="http://schemas.microsoft.com/office/2006/metadata/properties" ma:root="true" ma:fieldsID="3b5bc45c85958c9d3ccb056483681ac6" ns3:_="" ns4:_="">
    <xsd:import namespace="01a3db25-9c56-43f5-a31f-91ff564fea28"/>
    <xsd:import namespace="0a7eee33-d5a7-4cb2-80c8-11a0b9466fa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a3db25-9c56-43f5-a31f-91ff564fea28"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7eee33-d5a7-4cb2-80c8-11a0b9466fa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83A382C1-8D34-41E2-AE7D-C7A1F0A6CDFD}">
  <ds:schemaRefs>
    <ds:schemaRef ds:uri="http://schemas.microsoft.com/office/2006/metadata/properties"/>
    <ds:schemaRef ds:uri="0a7eee33-d5a7-4cb2-80c8-11a0b9466fa1"/>
    <ds:schemaRef ds:uri="http://purl.org/dc/terms/"/>
    <ds:schemaRef ds:uri="http://schemas.microsoft.com/office/2006/documentManagement/types"/>
    <ds:schemaRef ds:uri="01a3db25-9c56-43f5-a31f-91ff564fea28"/>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48FFB79-BDE0-4A5C-A4E9-D119E7E9F8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a3db25-9c56-43f5-a31f-91ff564fea28"/>
    <ds:schemaRef ds:uri="0a7eee33-d5a7-4cb2-80c8-11a0b9466f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80547</TotalTime>
  <Words>5179</Words>
  <Application>Microsoft Office PowerPoint</Application>
  <PresentationFormat>On-screen Show (4:3)</PresentationFormat>
  <Paragraphs>625</Paragraphs>
  <Slides>33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Arial </vt:lpstr>
      <vt:lpstr>Calibri</vt:lpstr>
      <vt:lpstr>Times New Roman</vt:lpstr>
      <vt:lpstr>Office Theme</vt:lpstr>
      <vt:lpstr>     TSG SA WG4 (SA4) Status Report at TSG SA#88    </vt:lpstr>
      <vt:lpstr>Outline</vt:lpstr>
      <vt:lpstr>SA4 leadership and subgroups</vt:lpstr>
      <vt:lpstr>Meetings held since SA#87-e </vt:lpstr>
      <vt:lpstr>Calendar of future meetings - 1</vt:lpstr>
      <vt:lpstr>Calendar of future meetings - 2</vt:lpstr>
      <vt:lpstr>SA4 meeting statistics</vt:lpstr>
      <vt:lpstr>SA4 progress highlights </vt:lpstr>
      <vt:lpstr>CRs to Rel-15 and earlier</vt:lpstr>
      <vt:lpstr>CRs to completed features in Rel-16 - 1</vt:lpstr>
      <vt:lpstr>CRs to completed features in Rel-16 - 2</vt:lpstr>
      <vt:lpstr>List of SA4 Work Items for Rel-16</vt:lpstr>
      <vt:lpstr>E_FLUS (Enhancements to Framework for Live Uplink Streaming) – completed !</vt:lpstr>
      <vt:lpstr>5GMS3 (5G Media Streaming stage 3) </vt:lpstr>
      <vt:lpstr>Overview of work progress  Rel-16 Work Items </vt:lpstr>
      <vt:lpstr>List of SA4 Work Items for Rel-17</vt:lpstr>
      <vt:lpstr>IVAS_Codec (EVS Codec Extension for Immersive Voice and Audio Services)</vt:lpstr>
      <vt:lpstr>ITT4RT (Support of Immersive Teleconferencing and Telepresence for Remote Terminals)</vt:lpstr>
      <vt:lpstr>ATIAS (Terminal Audio quality performance and Test methods for Immersive Audio Services)</vt:lpstr>
      <vt:lpstr>HaNTE (Handsets Featuring Non-Traditional Earpieces)</vt:lpstr>
      <vt:lpstr>Overview of work progress  Rel-17 Work Items</vt:lpstr>
      <vt:lpstr>List of SA4 Study Items</vt:lpstr>
      <vt:lpstr>FS_VR_CoGui (Feasibility Study on VR Streaming Conformance and Guidelines)</vt:lpstr>
      <vt:lpstr>FS_5GMS_Multicast (Feasibility Study on Multicast Architecture Enhancements for 5GMSA)</vt:lpstr>
      <vt:lpstr>FS_XRTraffic (Feasibility Study on Typical Traffic Characteristics for XR Services and other Media)</vt:lpstr>
      <vt:lpstr>FS_EMSA (Feasibility Study on Streaming Architecture extensions For Edge processing)</vt:lpstr>
      <vt:lpstr>FS_5GVideo (Feasibility Study on 5G Video Codec Characteristics)</vt:lpstr>
      <vt:lpstr>FS_FLUS_NBMP (Feasibility Study on the use of NBMP in E_FLUS)</vt:lpstr>
      <vt:lpstr>Overview of work progress  Study Items</vt:lpstr>
      <vt:lpstr>Proposed new WIDs/SIDs - 1</vt:lpstr>
      <vt:lpstr>Proposed new WIDs/SIDs - 2</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S4-200644_CR-0018</cp:lastModifiedBy>
  <cp:revision>2308</cp:revision>
  <cp:lastPrinted>2016-09-13T11:31:59Z</cp:lastPrinted>
  <dcterms:created xsi:type="dcterms:W3CDTF">2008-08-30T09:32:10Z</dcterms:created>
  <dcterms:modified xsi:type="dcterms:W3CDTF">2020-06-26T13:20:59Z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0x010100EDC490C70896FE44B585B27042C1902E</vt:lpwstr>
  </property>
</Properties>
</file>