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54"/>
  </p:notesMasterIdLst>
  <p:handoutMasterIdLst>
    <p:handoutMasterId r:id="rId55"/>
  </p:handoutMasterIdLst>
  <p:sldIdLst>
    <p:sldId id="445" r:id="rId5"/>
    <p:sldId id="493" r:id="rId6"/>
    <p:sldId id="499" r:id="rId7"/>
    <p:sldId id="444" r:id="rId8"/>
    <p:sldId id="500" r:id="rId9"/>
    <p:sldId id="501" r:id="rId10"/>
    <p:sldId id="446" r:id="rId11"/>
    <p:sldId id="447" r:id="rId12"/>
    <p:sldId id="448" r:id="rId13"/>
    <p:sldId id="494" r:id="rId14"/>
    <p:sldId id="449" r:id="rId15"/>
    <p:sldId id="451" r:id="rId16"/>
    <p:sldId id="452" r:id="rId17"/>
    <p:sldId id="453" r:id="rId18"/>
    <p:sldId id="457" r:id="rId19"/>
    <p:sldId id="481" r:id="rId20"/>
    <p:sldId id="450" r:id="rId21"/>
    <p:sldId id="483" r:id="rId22"/>
    <p:sldId id="484" r:id="rId23"/>
    <p:sldId id="515" r:id="rId24"/>
    <p:sldId id="459" r:id="rId25"/>
    <p:sldId id="462" r:id="rId26"/>
    <p:sldId id="460" r:id="rId27"/>
    <p:sldId id="498" r:id="rId28"/>
    <p:sldId id="502" r:id="rId29"/>
    <p:sldId id="503" r:id="rId30"/>
    <p:sldId id="470" r:id="rId31"/>
    <p:sldId id="473" r:id="rId32"/>
    <p:sldId id="504" r:id="rId33"/>
    <p:sldId id="505" r:id="rId34"/>
    <p:sldId id="506" r:id="rId35"/>
    <p:sldId id="507" r:id="rId36"/>
    <p:sldId id="477" r:id="rId37"/>
    <p:sldId id="514" r:id="rId38"/>
    <p:sldId id="464" r:id="rId39"/>
    <p:sldId id="513" r:id="rId40"/>
    <p:sldId id="511" r:id="rId41"/>
    <p:sldId id="512" r:id="rId42"/>
    <p:sldId id="509" r:id="rId43"/>
    <p:sldId id="508" r:id="rId44"/>
    <p:sldId id="510" r:id="rId45"/>
    <p:sldId id="465" r:id="rId46"/>
    <p:sldId id="466" r:id="rId47"/>
    <p:sldId id="472" r:id="rId48"/>
    <p:sldId id="490" r:id="rId49"/>
    <p:sldId id="489" r:id="rId50"/>
    <p:sldId id="488" r:id="rId51"/>
    <p:sldId id="497" r:id="rId52"/>
    <p:sldId id="439" r:id="rId5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6DB3537D-8A38-4ECC-83E0-AECD7023785B}">
          <p14:sldIdLst>
            <p14:sldId id="445"/>
            <p14:sldId id="493"/>
            <p14:sldId id="499"/>
            <p14:sldId id="444"/>
            <p14:sldId id="500"/>
            <p14:sldId id="501"/>
            <p14:sldId id="446"/>
            <p14:sldId id="447"/>
            <p14:sldId id="448"/>
            <p14:sldId id="494"/>
            <p14:sldId id="449"/>
            <p14:sldId id="451"/>
            <p14:sldId id="452"/>
            <p14:sldId id="453"/>
            <p14:sldId id="457"/>
            <p14:sldId id="481"/>
            <p14:sldId id="450"/>
            <p14:sldId id="483"/>
            <p14:sldId id="484"/>
            <p14:sldId id="515"/>
          </p14:sldIdLst>
        </p14:section>
        <p14:section name="Pre Rel-17 topics" id="{1EF8425E-62E1-48F1-8D8C-D9544C24DB83}">
          <p14:sldIdLst>
            <p14:sldId id="459"/>
            <p14:sldId id="462"/>
            <p14:sldId id="460"/>
            <p14:sldId id="498"/>
            <p14:sldId id="502"/>
            <p14:sldId id="503"/>
            <p14:sldId id="470"/>
            <p14:sldId id="473"/>
            <p14:sldId id="504"/>
            <p14:sldId id="505"/>
            <p14:sldId id="506"/>
            <p14:sldId id="507"/>
            <p14:sldId id="477"/>
            <p14:sldId id="514"/>
            <p14:sldId id="464"/>
          </p14:sldIdLst>
        </p14:section>
        <p14:section name="Rel-17 topics" id="{A00AF6B0-C339-4E4D-998C-6EB3E7048D5B}">
          <p14:sldIdLst>
            <p14:sldId id="513"/>
            <p14:sldId id="511"/>
            <p14:sldId id="512"/>
            <p14:sldId id="509"/>
            <p14:sldId id="508"/>
            <p14:sldId id="510"/>
            <p14:sldId id="465"/>
            <p14:sldId id="466"/>
            <p14:sldId id="472"/>
            <p14:sldId id="490"/>
            <p14:sldId id="489"/>
            <p14:sldId id="488"/>
            <p14:sldId id="497"/>
            <p14:sldId id="439"/>
          </p14:sldIdLst>
        </p14:section>
      </p14:sectionLst>
    </p:ext>
    <p:ext uri="{EFAFB233-063F-42B5-8137-9DF3F51BA10A}">
      <p15:sldGuideLst xmlns:p15="http://schemas.microsoft.com/office/powerpoint/2012/main">
        <p15:guide id="1" orient="horz" pos="2160">
          <p15:clr>
            <a:srgbClr val="A4A3A4"/>
          </p15:clr>
        </p15:guide>
        <p15:guide id="2" pos="381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EDEDED"/>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361F6D-D97C-4C1F-8F7B-08B3F92F55D4}" v="7" dt="2020-06-23T11:19:59.0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121" d="100"/>
          <a:sy n="121" d="100"/>
        </p:scale>
        <p:origin x="378" y="102"/>
      </p:cViewPr>
      <p:guideLst>
        <p:guide orient="horz" pos="2160"/>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draft_SP-19wxyz-SA3_Status_Report%204"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sheet%20in%20draft_SP-19wxyz-SA3_Status_Report%203"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705565464024893E-2"/>
          <c:y val="4.9960839515993463E-2"/>
          <c:w val="0.90945113953398771"/>
          <c:h val="0.75700971399193662"/>
        </c:manualLayout>
      </c:layout>
      <c:barChart>
        <c:barDir val="col"/>
        <c:grouping val="clustered"/>
        <c:varyColors val="0"/>
        <c:ser>
          <c:idx val="0"/>
          <c:order val="0"/>
          <c:tx>
            <c:strRef>
              <c:f>'[Worksheet in draft_SP-19wxyz-SA3_Status_Report 4]Sheet1'!$B$1</c:f>
              <c:strCache>
                <c:ptCount val="1"/>
                <c:pt idx="0">
                  <c:v>Number of Documents</c:v>
                </c:pt>
              </c:strCache>
            </c:strRef>
          </c:tx>
          <c:invertIfNegative val="0"/>
          <c:cat>
            <c:strRef>
              <c:f>'[Worksheet in draft_SP-19wxyz-SA3_Status_Report 4]Sheet1'!$A$2:$A$42</c:f>
              <c:strCache>
                <c:ptCount val="41"/>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pt idx="38">
                  <c:v>SA3#98-e</c:v>
                </c:pt>
                <c:pt idx="39">
                  <c:v>SA3#98bis-e</c:v>
                </c:pt>
                <c:pt idx="40">
                  <c:v>SA3#99-e</c:v>
                </c:pt>
              </c:strCache>
            </c:strRef>
          </c:cat>
          <c:val>
            <c:numRef>
              <c:f>'[Worksheet in draft_SP-19wxyz-SA3_Status_Report 4]Sheet1'!$B$2:$B$42</c:f>
              <c:numCache>
                <c:formatCode>General</c:formatCode>
                <c:ptCount val="41"/>
                <c:pt idx="0">
                  <c:v>264</c:v>
                </c:pt>
                <c:pt idx="1">
                  <c:v>284</c:v>
                </c:pt>
                <c:pt idx="2">
                  <c:v>288</c:v>
                </c:pt>
                <c:pt idx="3">
                  <c:v>298</c:v>
                </c:pt>
                <c:pt idx="4">
                  <c:v>272</c:v>
                </c:pt>
                <c:pt idx="5">
                  <c:v>347</c:v>
                </c:pt>
                <c:pt idx="6">
                  <c:v>356</c:v>
                </c:pt>
                <c:pt idx="7">
                  <c:v>230</c:v>
                </c:pt>
                <c:pt idx="8">
                  <c:v>212</c:v>
                </c:pt>
                <c:pt idx="9">
                  <c:v>324</c:v>
                </c:pt>
                <c:pt idx="10">
                  <c:v>94</c:v>
                </c:pt>
                <c:pt idx="11">
                  <c:v>418</c:v>
                </c:pt>
                <c:pt idx="12">
                  <c:v>396</c:v>
                </c:pt>
                <c:pt idx="13">
                  <c:v>329</c:v>
                </c:pt>
                <c:pt idx="14">
                  <c:v>441</c:v>
                </c:pt>
                <c:pt idx="15">
                  <c:v>390</c:v>
                </c:pt>
                <c:pt idx="16">
                  <c:v>224</c:v>
                </c:pt>
                <c:pt idx="17">
                  <c:v>509</c:v>
                </c:pt>
                <c:pt idx="18">
                  <c:v>495</c:v>
                </c:pt>
                <c:pt idx="19">
                  <c:v>340</c:v>
                </c:pt>
                <c:pt idx="20">
                  <c:v>557</c:v>
                </c:pt>
                <c:pt idx="21">
                  <c:v>477</c:v>
                </c:pt>
                <c:pt idx="22">
                  <c:v>376</c:v>
                </c:pt>
                <c:pt idx="23">
                  <c:v>507</c:v>
                </c:pt>
                <c:pt idx="24">
                  <c:v>445</c:v>
                </c:pt>
                <c:pt idx="25">
                  <c:v>446</c:v>
                </c:pt>
                <c:pt idx="26">
                  <c:v>481</c:v>
                </c:pt>
                <c:pt idx="27">
                  <c:v>477</c:v>
                </c:pt>
                <c:pt idx="28">
                  <c:v>585</c:v>
                </c:pt>
                <c:pt idx="29">
                  <c:v>370</c:v>
                </c:pt>
                <c:pt idx="30">
                  <c:v>616</c:v>
                </c:pt>
                <c:pt idx="31">
                  <c:v>548</c:v>
                </c:pt>
                <c:pt idx="32">
                  <c:v>436</c:v>
                </c:pt>
                <c:pt idx="33">
                  <c:v>685</c:v>
                </c:pt>
                <c:pt idx="34">
                  <c:v>646</c:v>
                </c:pt>
                <c:pt idx="35">
                  <c:v>683</c:v>
                </c:pt>
                <c:pt idx="36">
                  <c:v>550</c:v>
                </c:pt>
                <c:pt idx="37">
                  <c:v>772</c:v>
                </c:pt>
                <c:pt idx="38">
                  <c:v>481</c:v>
                </c:pt>
                <c:pt idx="39">
                  <c:v>235</c:v>
                </c:pt>
                <c:pt idx="40">
                  <c:v>580</c:v>
                </c:pt>
              </c:numCache>
            </c:numRef>
          </c:val>
          <c:extLst>
            <c:ext xmlns:c16="http://schemas.microsoft.com/office/drawing/2014/chart" uri="{C3380CC4-5D6E-409C-BE32-E72D297353CC}">
              <c16:uniqueId val="{00000000-E9F4-4936-B835-D8310B724DA9}"/>
            </c:ext>
          </c:extLst>
        </c:ser>
        <c:ser>
          <c:idx val="1"/>
          <c:order val="1"/>
          <c:tx>
            <c:strRef>
              <c:f>'[Worksheet in draft_SP-19wxyz-SA3_Status_Report 4]Sheet1'!$C$1</c:f>
              <c:strCache>
                <c:ptCount val="1"/>
                <c:pt idx="0">
                  <c:v>CRs Agreed</c:v>
                </c:pt>
              </c:strCache>
            </c:strRef>
          </c:tx>
          <c:invertIfNegative val="0"/>
          <c:cat>
            <c:strRef>
              <c:f>'[Worksheet in draft_SP-19wxyz-SA3_Status_Report 4]Sheet1'!$A$2:$A$42</c:f>
              <c:strCache>
                <c:ptCount val="41"/>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pt idx="38">
                  <c:v>SA3#98-e</c:v>
                </c:pt>
                <c:pt idx="39">
                  <c:v>SA3#98bis-e</c:v>
                </c:pt>
                <c:pt idx="40">
                  <c:v>SA3#99-e</c:v>
                </c:pt>
              </c:strCache>
            </c:strRef>
          </c:cat>
          <c:val>
            <c:numRef>
              <c:f>'[Worksheet in draft_SP-19wxyz-SA3_Status_Report 4]Sheet1'!$C$2:$C$42</c:f>
              <c:numCache>
                <c:formatCode>General</c:formatCode>
                <c:ptCount val="41"/>
                <c:pt idx="0">
                  <c:v>27</c:v>
                </c:pt>
                <c:pt idx="1">
                  <c:v>10</c:v>
                </c:pt>
                <c:pt idx="2">
                  <c:v>13</c:v>
                </c:pt>
                <c:pt idx="3">
                  <c:v>17</c:v>
                </c:pt>
                <c:pt idx="4">
                  <c:v>0</c:v>
                </c:pt>
                <c:pt idx="5">
                  <c:v>39</c:v>
                </c:pt>
                <c:pt idx="6">
                  <c:v>78</c:v>
                </c:pt>
                <c:pt idx="7">
                  <c:v>62</c:v>
                </c:pt>
                <c:pt idx="8">
                  <c:v>22</c:v>
                </c:pt>
                <c:pt idx="9">
                  <c:v>35</c:v>
                </c:pt>
                <c:pt idx="10">
                  <c:v>0</c:v>
                </c:pt>
                <c:pt idx="11">
                  <c:v>42</c:v>
                </c:pt>
                <c:pt idx="12">
                  <c:v>52</c:v>
                </c:pt>
                <c:pt idx="13">
                  <c:v>26</c:v>
                </c:pt>
                <c:pt idx="14">
                  <c:v>59</c:v>
                </c:pt>
                <c:pt idx="15">
                  <c:v>17</c:v>
                </c:pt>
                <c:pt idx="16">
                  <c:v>0</c:v>
                </c:pt>
                <c:pt idx="17">
                  <c:v>26</c:v>
                </c:pt>
                <c:pt idx="18">
                  <c:v>14</c:v>
                </c:pt>
                <c:pt idx="19">
                  <c:v>2</c:v>
                </c:pt>
                <c:pt idx="20">
                  <c:v>24</c:v>
                </c:pt>
                <c:pt idx="21">
                  <c:v>26</c:v>
                </c:pt>
                <c:pt idx="22">
                  <c:v>17</c:v>
                </c:pt>
                <c:pt idx="23">
                  <c:v>23</c:v>
                </c:pt>
                <c:pt idx="24">
                  <c:v>10</c:v>
                </c:pt>
                <c:pt idx="25">
                  <c:v>14</c:v>
                </c:pt>
                <c:pt idx="26">
                  <c:v>58</c:v>
                </c:pt>
                <c:pt idx="27">
                  <c:v>68</c:v>
                </c:pt>
                <c:pt idx="28">
                  <c:v>116</c:v>
                </c:pt>
                <c:pt idx="29">
                  <c:v>0</c:v>
                </c:pt>
                <c:pt idx="30">
                  <c:v>110</c:v>
                </c:pt>
                <c:pt idx="31">
                  <c:v>64</c:v>
                </c:pt>
                <c:pt idx="32">
                  <c:v>0</c:v>
                </c:pt>
                <c:pt idx="33">
                  <c:v>44</c:v>
                </c:pt>
                <c:pt idx="34">
                  <c:v>30</c:v>
                </c:pt>
                <c:pt idx="35">
                  <c:v>54</c:v>
                </c:pt>
                <c:pt idx="36">
                  <c:v>0</c:v>
                </c:pt>
                <c:pt idx="37">
                  <c:v>67</c:v>
                </c:pt>
                <c:pt idx="38">
                  <c:v>44</c:v>
                </c:pt>
                <c:pt idx="39">
                  <c:v>0</c:v>
                </c:pt>
                <c:pt idx="40">
                  <c:v>67</c:v>
                </c:pt>
              </c:numCache>
            </c:numRef>
          </c:val>
          <c:extLst>
            <c:ext xmlns:c16="http://schemas.microsoft.com/office/drawing/2014/chart" uri="{C3380CC4-5D6E-409C-BE32-E72D297353CC}">
              <c16:uniqueId val="{00000001-E9F4-4936-B835-D8310B724DA9}"/>
            </c:ext>
          </c:extLst>
        </c:ser>
        <c:dLbls>
          <c:showLegendKey val="0"/>
          <c:showVal val="0"/>
          <c:showCatName val="0"/>
          <c:showSerName val="0"/>
          <c:showPercent val="0"/>
          <c:showBubbleSize val="0"/>
        </c:dLbls>
        <c:gapWidth val="150"/>
        <c:axId val="246726440"/>
        <c:axId val="1"/>
      </c:barChart>
      <c:catAx>
        <c:axId val="246726440"/>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246726440"/>
        <c:crosses val="autoZero"/>
        <c:crossBetween val="between"/>
      </c:valAx>
    </c:plotArea>
    <c:legend>
      <c:legendPos val="r"/>
      <c:layout>
        <c:manualLayout>
          <c:xMode val="edge"/>
          <c:yMode val="edge"/>
          <c:x val="0.26377120550116351"/>
          <c:y val="0.23400035003792077"/>
          <c:w val="0.2997881569678375"/>
          <c:h val="0.15384620448846612"/>
        </c:manualLayout>
      </c:layout>
      <c:overlay val="0"/>
      <c:txPr>
        <a:bodyPr/>
        <a:lstStyle/>
        <a:p>
          <a:pPr>
            <a:defRPr sz="1400" b="0" i="0" u="none" strike="noStrike" baseline="0">
              <a:solidFill>
                <a:srgbClr val="000000"/>
              </a:solidFill>
              <a:latin typeface="Calibri"/>
              <a:ea typeface="Calibri"/>
              <a:cs typeface="Calibri"/>
            </a:defRPr>
          </a:pPr>
          <a:endParaRPr lang="sv-SE"/>
        </a:p>
      </c:txPr>
    </c:legend>
    <c:plotVisOnly val="1"/>
    <c:dispBlanksAs val="gap"/>
    <c:showDLblsOverMax val="0"/>
  </c:chart>
  <c:spPr>
    <a:noFill/>
  </c:spPr>
  <c:txPr>
    <a:bodyPr/>
    <a:lstStyle/>
    <a:p>
      <a:pPr>
        <a:defRPr sz="1805" b="0" i="0" u="none" strike="noStrike" baseline="0">
          <a:solidFill>
            <a:srgbClr val="000000"/>
          </a:solidFill>
          <a:latin typeface="Calibri"/>
          <a:ea typeface="Calibri"/>
          <a:cs typeface="Calibri"/>
        </a:defRPr>
      </a:pPr>
      <a:endParaRPr lang="sv-S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72150661333868E-2"/>
          <c:y val="0.13500496712424104"/>
          <c:w val="0.90677379937651625"/>
          <c:h val="0.61503803850447636"/>
        </c:manualLayout>
      </c:layout>
      <c:barChart>
        <c:barDir val="col"/>
        <c:grouping val="clustered"/>
        <c:varyColors val="0"/>
        <c:ser>
          <c:idx val="0"/>
          <c:order val="0"/>
          <c:tx>
            <c:strRef>
              <c:f>'[Worksheet in draft_SP-19wxyz-SA3_Status_Report 3]Sheet1'!$B$1</c:f>
              <c:strCache>
                <c:ptCount val="1"/>
                <c:pt idx="0">
                  <c:v>Number of Delegates</c:v>
                </c:pt>
              </c:strCache>
            </c:strRef>
          </c:tx>
          <c:invertIfNegative val="0"/>
          <c:cat>
            <c:strRef>
              <c:f>'[Worksheet in draft_SP-19wxyz-SA3_Status_Report 3]Sheet1'!$A$2:$A$42</c:f>
              <c:strCache>
                <c:ptCount val="41"/>
                <c:pt idx="0">
                  <c:v>SA3 #71</c:v>
                </c:pt>
                <c:pt idx="1">
                  <c:v>SA3 #72</c:v>
                </c:pt>
                <c:pt idx="2">
                  <c:v>SA3 #73</c:v>
                </c:pt>
                <c:pt idx="3">
                  <c:v>SA3#74</c:v>
                </c:pt>
                <c:pt idx="4">
                  <c:v>SA3#74bis</c:v>
                </c:pt>
                <c:pt idx="5">
                  <c:v>SA3#75</c:v>
                </c:pt>
                <c:pt idx="6">
                  <c:v>SA3#76</c:v>
                </c:pt>
                <c:pt idx="7">
                  <c:v>SA3#77</c:v>
                </c:pt>
                <c:pt idx="8">
                  <c:v>SA3#78</c:v>
                </c:pt>
                <c:pt idx="9">
                  <c:v>SA3#79</c:v>
                </c:pt>
                <c:pt idx="10">
                  <c:v>SA3#79bis</c:v>
                </c:pt>
                <c:pt idx="11">
                  <c:v>SA3#80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pt idx="38">
                  <c:v>SA3#98-e</c:v>
                </c:pt>
                <c:pt idx="39">
                  <c:v>SA3#98bis-e</c:v>
                </c:pt>
                <c:pt idx="40">
                  <c:v>SA3#99-e</c:v>
                </c:pt>
              </c:strCache>
            </c:strRef>
          </c:cat>
          <c:val>
            <c:numRef>
              <c:f>'[Worksheet in draft_SP-19wxyz-SA3_Status_Report 3]Sheet1'!$B$2:$B$42</c:f>
              <c:numCache>
                <c:formatCode>General</c:formatCode>
                <c:ptCount val="41"/>
                <c:pt idx="0">
                  <c:v>55</c:v>
                </c:pt>
                <c:pt idx="1">
                  <c:v>62</c:v>
                </c:pt>
                <c:pt idx="2">
                  <c:v>95</c:v>
                </c:pt>
                <c:pt idx="3">
                  <c:v>56</c:v>
                </c:pt>
                <c:pt idx="4">
                  <c:v>45</c:v>
                </c:pt>
                <c:pt idx="5">
                  <c:v>69</c:v>
                </c:pt>
                <c:pt idx="6">
                  <c:v>52</c:v>
                </c:pt>
                <c:pt idx="7">
                  <c:v>88</c:v>
                </c:pt>
                <c:pt idx="8">
                  <c:v>77</c:v>
                </c:pt>
                <c:pt idx="9">
                  <c:v>54</c:v>
                </c:pt>
                <c:pt idx="10">
                  <c:v>14</c:v>
                </c:pt>
                <c:pt idx="11">
                  <c:v>58</c:v>
                </c:pt>
                <c:pt idx="12">
                  <c:v>52</c:v>
                </c:pt>
                <c:pt idx="13">
                  <c:v>54</c:v>
                </c:pt>
                <c:pt idx="14">
                  <c:v>48</c:v>
                </c:pt>
                <c:pt idx="15">
                  <c:v>51</c:v>
                </c:pt>
                <c:pt idx="16">
                  <c:v>53</c:v>
                </c:pt>
                <c:pt idx="17">
                  <c:v>65</c:v>
                </c:pt>
                <c:pt idx="18">
                  <c:v>61</c:v>
                </c:pt>
                <c:pt idx="19">
                  <c:v>58</c:v>
                </c:pt>
                <c:pt idx="20">
                  <c:v>57</c:v>
                </c:pt>
                <c:pt idx="21">
                  <c:v>66</c:v>
                </c:pt>
                <c:pt idx="22">
                  <c:v>54</c:v>
                </c:pt>
                <c:pt idx="23">
                  <c:v>125</c:v>
                </c:pt>
                <c:pt idx="24">
                  <c:v>95</c:v>
                </c:pt>
                <c:pt idx="25">
                  <c:v>52</c:v>
                </c:pt>
                <c:pt idx="26">
                  <c:v>67</c:v>
                </c:pt>
                <c:pt idx="27">
                  <c:v>58</c:v>
                </c:pt>
                <c:pt idx="28">
                  <c:v>68</c:v>
                </c:pt>
                <c:pt idx="29">
                  <c:v>59</c:v>
                </c:pt>
                <c:pt idx="30">
                  <c:v>106</c:v>
                </c:pt>
                <c:pt idx="31">
                  <c:v>73</c:v>
                </c:pt>
                <c:pt idx="32">
                  <c:v>67</c:v>
                </c:pt>
                <c:pt idx="33">
                  <c:v>67</c:v>
                </c:pt>
                <c:pt idx="34">
                  <c:v>154</c:v>
                </c:pt>
                <c:pt idx="35">
                  <c:v>97</c:v>
                </c:pt>
                <c:pt idx="36">
                  <c:v>57</c:v>
                </c:pt>
                <c:pt idx="37">
                  <c:v>175</c:v>
                </c:pt>
                <c:pt idx="38">
                  <c:v>78</c:v>
                </c:pt>
                <c:pt idx="39">
                  <c:v>35</c:v>
                </c:pt>
                <c:pt idx="40">
                  <c:v>92</c:v>
                </c:pt>
              </c:numCache>
            </c:numRef>
          </c:val>
          <c:extLst>
            <c:ext xmlns:c16="http://schemas.microsoft.com/office/drawing/2014/chart" uri="{C3380CC4-5D6E-409C-BE32-E72D297353CC}">
              <c16:uniqueId val="{00000000-CE1D-450A-A97F-01F112A23529}"/>
            </c:ext>
          </c:extLst>
        </c:ser>
        <c:dLbls>
          <c:showLegendKey val="0"/>
          <c:showVal val="0"/>
          <c:showCatName val="0"/>
          <c:showSerName val="0"/>
          <c:showPercent val="0"/>
          <c:showBubbleSize val="0"/>
        </c:dLbls>
        <c:gapWidth val="150"/>
        <c:axId val="630825800"/>
        <c:axId val="1"/>
      </c:barChart>
      <c:catAx>
        <c:axId val="630825800"/>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30825800"/>
        <c:crosses val="autoZero"/>
        <c:crossBetween val="between"/>
      </c:valAx>
      <c:spPr>
        <a:noFill/>
        <a:ln w="25400">
          <a:noFill/>
        </a:ln>
      </c:spPr>
    </c:plotArea>
    <c:plotVisOnly val="1"/>
    <c:dispBlanksAs val="gap"/>
    <c:showDLblsOverMax val="0"/>
  </c:chart>
  <c:txPr>
    <a:bodyPr/>
    <a:lstStyle/>
    <a:p>
      <a:pPr>
        <a:defRPr sz="1780" b="0" i="0" u="none" strike="noStrike" baseline="0">
          <a:solidFill>
            <a:srgbClr val="000000"/>
          </a:solidFill>
          <a:latin typeface="Calibri"/>
          <a:ea typeface="Calibri"/>
          <a:cs typeface="Calibri"/>
        </a:defRPr>
      </a:pPr>
      <a:endParaRPr lang="sv-S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F2F72396-069F-4C14-91E7-CEC9F6CA2C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31613854-09B5-42A5-93EA-05B31C546A14}"/>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0CE6D722-8AC5-4F92-BAD8-FFCF831A9C3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43101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5744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3962202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246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FB0FE93A-C5D7-4348-916B-BD659C112164}"/>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0E8DAF74-0A82-4476-BE6C-D901FC58B36D}"/>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7C90D66D-CDF0-40AC-8CC4-56074BB8E306}" type="slidenum">
              <a:rPr lang="en-GB" altLang="en-US"/>
              <a:pPr>
                <a:defRPr/>
              </a:pPr>
              <a:t>‹#›</a:t>
            </a:fld>
            <a:endParaRPr lang="en-GB" altLang="en-US" dirty="0"/>
          </a:p>
        </p:txBody>
      </p:sp>
    </p:spTree>
    <p:extLst>
      <p:ext uri="{BB962C8B-B14F-4D97-AF65-F5344CB8AC3E}">
        <p14:creationId xmlns:p14="http://schemas.microsoft.com/office/powerpoint/2010/main" val="135773240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31291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4A6DC2A2-C49B-44AB-B7D0-411607A7EA79}"/>
              </a:ext>
            </a:extLst>
          </p:cNvPr>
          <p:cNvSpPr>
            <a:spLocks noGrp="1"/>
          </p:cNvSpPr>
          <p:nvPr>
            <p:ph idx="10"/>
          </p:nvPr>
        </p:nvSpPr>
        <p:spPr>
          <a:xfrm>
            <a:off x="6272981"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20038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77D24182-54B7-434C-B0E6-6ED76F65A2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A73F332-35E1-4209-B2DB-F2884EB6D7A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2020</a:t>
            </a:r>
          </a:p>
        </p:txBody>
      </p:sp>
      <p:pic>
        <p:nvPicPr>
          <p:cNvPr id="1031" name="Picture 1">
            <a:extLst>
              <a:ext uri="{FF2B5EF4-FFF2-40B4-BE49-F238E27FC236}">
                <a16:creationId xmlns:a16="http://schemas.microsoft.com/office/drawing/2014/main" id="{3410826E-1EDC-4B8C-B56A-F895F02481EA}"/>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20B66678-CBD7-4194-AF02-6791FF682AA3}"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SP-200346 TSG SA WG3 Report to TSG SA#88-e</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8" r:id="rId5"/>
    <p:sldLayoutId id="2147485417" r:id="rId6"/>
    <p:sldLayoutId id="2147485419"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8FBE-69DB-4798-A669-DD87FB9E122E}"/>
              </a:ext>
            </a:extLst>
          </p:cNvPr>
          <p:cNvSpPr>
            <a:spLocks noGrp="1"/>
          </p:cNvSpPr>
          <p:nvPr>
            <p:ph type="ctrTitle"/>
          </p:nvPr>
        </p:nvSpPr>
        <p:spPr/>
        <p:txBody>
          <a:bodyPr/>
          <a:lstStyle/>
          <a:p>
            <a:r>
              <a:rPr lang="sv-SE" altLang="sv-SE"/>
              <a:t>SA3 Status Report</a:t>
            </a:r>
          </a:p>
        </p:txBody>
      </p:sp>
      <p:sp>
        <p:nvSpPr>
          <p:cNvPr id="5123" name="Subtitle 2">
            <a:extLst>
              <a:ext uri="{FF2B5EF4-FFF2-40B4-BE49-F238E27FC236}">
                <a16:creationId xmlns:a16="http://schemas.microsoft.com/office/drawing/2014/main" id="{08C7280A-3D5E-4F37-BEAF-CC4302920BD4}"/>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Noamen Ben Henda, </a:t>
            </a:r>
            <a:r>
              <a:rPr lang="en-US" altLang="en-US" sz="2000" dirty="0">
                <a:latin typeface="Arial" panose="020B0604020202020204" pitchFamily="34" charset="0"/>
              </a:rPr>
              <a:t>SA3 Chairman, Ericsson</a:t>
            </a:r>
          </a:p>
          <a:p>
            <a:pPr>
              <a:lnSpc>
                <a:spcPct val="80000"/>
              </a:lnSpc>
              <a:buFontTx/>
              <a:buNone/>
            </a:pPr>
            <a:r>
              <a:rPr lang="en-US" altLang="en-US" sz="2000" b="1" dirty="0">
                <a:latin typeface="Arial" panose="020B0604020202020204" pitchFamily="34" charset="0"/>
              </a:rPr>
              <a:t>Mirko Cano Soveri, </a:t>
            </a:r>
            <a:r>
              <a:rPr lang="en-US" altLang="en-US" sz="2000" dirty="0">
                <a:latin typeface="Arial" panose="020B0604020202020204" pitchFamily="34" charset="0"/>
              </a:rPr>
              <a:t>SA3 Secretary, MCC</a:t>
            </a:r>
          </a:p>
          <a:p>
            <a:pPr>
              <a:lnSpc>
                <a:spcPct val="80000"/>
              </a:lnSpc>
              <a:buFontTx/>
              <a:buNone/>
            </a:pPr>
            <a:r>
              <a:rPr lang="en-US" altLang="en-US" sz="2000" b="1" dirty="0">
                <a:latin typeface="Arial" panose="020B0604020202020204" pitchFamily="34" charset="0"/>
              </a:rPr>
              <a:t>Alex Leadbeater, </a:t>
            </a:r>
            <a:r>
              <a:rPr lang="en-US" altLang="en-US" sz="2000" dirty="0">
                <a:latin typeface="Arial" panose="020B0604020202020204" pitchFamily="34" charset="0"/>
              </a:rPr>
              <a:t>SA3-LI Chairman, BT</a:t>
            </a:r>
          </a:p>
          <a:p>
            <a:pPr>
              <a:lnSpc>
                <a:spcPct val="80000"/>
              </a:lnSpc>
              <a:buFontTx/>
              <a:buNone/>
            </a:pPr>
            <a:r>
              <a:rPr lang="en-US" altLang="en-US" sz="2000" b="1" dirty="0">
                <a:latin typeface="Arial" panose="020B0604020202020204" pitchFamily="34" charset="0"/>
              </a:rPr>
              <a:t>Carmine Rizzo,</a:t>
            </a:r>
            <a:r>
              <a:rPr lang="en-US" altLang="en-US" sz="2000" dirty="0">
                <a:latin typeface="Arial" panose="020B0604020202020204" pitchFamily="34" charset="0"/>
              </a:rPr>
              <a:t> SA3-LI Secretary, MCC</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949441875"/>
              </p:ext>
            </p:extLst>
          </p:nvPr>
        </p:nvGraphicFramePr>
        <p:xfrm>
          <a:off x="401844" y="1837001"/>
          <a:ext cx="10951958" cy="4119318"/>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latin typeface="+mn-lt"/>
                          <a:cs typeface="Arial" panose="020B0604020202020204" pitchFamily="34" charset="0"/>
                        </a:rPr>
                        <a:t>WI Title</a:t>
                      </a:r>
                    </a:p>
                  </a:txBody>
                  <a:tcPr marT="45724" marB="45724"/>
                </a:tc>
                <a:tc>
                  <a:txBody>
                    <a:bodyPr/>
                    <a:lstStyle/>
                    <a:p>
                      <a:pPr algn="ctr"/>
                      <a:r>
                        <a:rPr lang="sv-SE" sz="1100" dirty="0">
                          <a:latin typeface="+mn-lt"/>
                          <a:cs typeface="Arial" panose="020B0604020202020204" pitchFamily="34" charset="0"/>
                        </a:rPr>
                        <a:t>SA3 rapporteur</a:t>
                      </a:r>
                    </a:p>
                  </a:txBody>
                  <a:tcPr marT="45724" marB="45724"/>
                </a:tc>
                <a:tc>
                  <a:txBody>
                    <a:bodyPr/>
                    <a:lstStyle/>
                    <a:p>
                      <a:pPr algn="ctr"/>
                      <a:r>
                        <a:rPr lang="sv-SE" sz="1100" dirty="0">
                          <a:latin typeface="+mn-lt"/>
                          <a:cs typeface="Arial" panose="020B0604020202020204" pitchFamily="34" charset="0"/>
                        </a:rPr>
                        <a:t>WI code</a:t>
                      </a:r>
                    </a:p>
                  </a:txBody>
                  <a:tcPr marT="45724" marB="45724"/>
                </a:tc>
                <a:tc>
                  <a:txBody>
                    <a:bodyPr/>
                    <a:lstStyle/>
                    <a:p>
                      <a:pPr algn="ctr"/>
                      <a:r>
                        <a:rPr lang="sv-SE" sz="1100" dirty="0">
                          <a:latin typeface="+mn-lt"/>
                          <a:cs typeface="Arial" panose="020B0604020202020204" pitchFamily="34" charset="0"/>
                        </a:rPr>
                        <a:t>Current % completion</a:t>
                      </a:r>
                    </a:p>
                  </a:txBody>
                  <a:tcPr marT="45724" marB="45724"/>
                </a:tc>
                <a:tc>
                  <a:txBody>
                    <a:bodyPr/>
                    <a:lstStyle/>
                    <a:p>
                      <a:pPr algn="ctr"/>
                      <a:r>
                        <a:rPr lang="sv-SE" sz="1100" dirty="0">
                          <a:latin typeface="+mn-lt"/>
                          <a:cs typeface="Arial" panose="020B0604020202020204" pitchFamily="34" charset="0"/>
                        </a:rPr>
                        <a:t>New % completion</a:t>
                      </a:r>
                    </a:p>
                  </a:txBody>
                  <a:tcPr marT="45724" marB="45724"/>
                </a:tc>
                <a:tc>
                  <a:txBody>
                    <a:bodyPr/>
                    <a:lstStyle/>
                    <a:p>
                      <a:pPr algn="ctr"/>
                      <a:r>
                        <a:rPr lang="sv-SE" sz="1100" dirty="0">
                          <a:latin typeface="+mn-lt"/>
                          <a:cs typeface="Arial" panose="020B0604020202020204" pitchFamily="34" charset="0"/>
                        </a:rPr>
                        <a:t>Current target</a:t>
                      </a:r>
                    </a:p>
                  </a:txBody>
                  <a:tcPr marT="45724" marB="45724"/>
                </a:tc>
                <a:tc>
                  <a:txBody>
                    <a:bodyPr/>
                    <a:lstStyle/>
                    <a:p>
                      <a:pPr algn="ctr"/>
                      <a:r>
                        <a:rPr lang="sv-SE" sz="1100" dirty="0">
                          <a:latin typeface="+mn-lt"/>
                          <a:cs typeface="Arial" panose="020B0604020202020204" pitchFamily="34" charset="0"/>
                        </a:rPr>
                        <a:t>New target</a:t>
                      </a:r>
                    </a:p>
                  </a:txBody>
                  <a:tcPr marT="45724" marB="45724"/>
                </a:tc>
                <a:tc>
                  <a:txBody>
                    <a:bodyPr/>
                    <a:lstStyle/>
                    <a:p>
                      <a:pPr algn="ctr"/>
                      <a:r>
                        <a:rPr lang="sv-SE" sz="1100" dirty="0">
                          <a:latin typeface="+mn-lt"/>
                          <a:cs typeface="Arial" panose="020B0604020202020204" pitchFamily="34" charset="0"/>
                        </a:rPr>
                        <a:t>Current WID</a:t>
                      </a:r>
                    </a:p>
                  </a:txBody>
                  <a:tcPr marT="45724" marB="45724"/>
                </a:tc>
                <a:tc>
                  <a:txBody>
                    <a:bodyPr/>
                    <a:lstStyle/>
                    <a:p>
                      <a:pPr algn="ctr"/>
                      <a:r>
                        <a:rPr lang="sv-SE" sz="1100" dirty="0">
                          <a:latin typeface="+mn-lt"/>
                          <a:cs typeface="Arial" panose="020B0604020202020204" pitchFamily="34" charset="0"/>
                        </a:rPr>
                        <a:t>TR/TS</a:t>
                      </a:r>
                    </a:p>
                  </a:txBody>
                  <a:tcPr marT="45724" marB="45724"/>
                </a:tc>
                <a:tc>
                  <a:txBody>
                    <a:bodyPr/>
                    <a:lstStyle/>
                    <a:p>
                      <a:pPr algn="ctr"/>
                      <a:r>
                        <a:rPr lang="sv-SE" sz="1100" dirty="0">
                          <a:latin typeface="+mn-lt"/>
                          <a:cs typeface="Arial" panose="020B0604020202020204" pitchFamily="34" charset="0"/>
                        </a:rPr>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of Cellular IoT for 5GS</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Henrik Normann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(Ericsson)</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5G_CIoT</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90%</a:t>
                      </a:r>
                    </a:p>
                  </a:txBody>
                  <a:tcPr marL="17780" marR="17780" marT="17781" marB="17781">
                    <a:solidFill>
                      <a:schemeClr val="accent6">
                        <a:lumMod val="40000"/>
                        <a:lumOff val="60000"/>
                      </a:schemeClr>
                    </a:solidFill>
                  </a:tcPr>
                </a:tc>
                <a:tc>
                  <a:txBody>
                    <a:bodyPr/>
                    <a:lstStyle/>
                    <a:p>
                      <a:pPr algn="ctr"/>
                      <a:r>
                        <a:rPr lang="sv-SE" sz="1000" b="0" dirty="0">
                          <a:solidFill>
                            <a:srgbClr val="FF0000"/>
                          </a:solidFill>
                          <a:latin typeface="+mn-lt"/>
                          <a:cs typeface="Arial" panose="020B0604020202020204" pitchFamily="34" charset="0"/>
                        </a:rPr>
                        <a:t>100%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solidFill>
                      <a:schemeClr val="accent6">
                        <a:lumMod val="40000"/>
                        <a:lumOff val="60000"/>
                      </a:schemeClr>
                    </a:solidFill>
                  </a:tcPr>
                </a:tc>
                <a:tc>
                  <a:txBody>
                    <a:bodyPr/>
                    <a:lstStyle/>
                    <a:p>
                      <a:pPr algn="ctr"/>
                      <a:endParaRPr lang="sv-SE" sz="1000" b="0" dirty="0">
                        <a:solidFill>
                          <a:srgbClr val="FF0000"/>
                        </a:solidFill>
                        <a:latin typeface="+mn-lt"/>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SP-190897</a:t>
                      </a:r>
                    </a:p>
                    <a:p>
                      <a:pPr marL="0" indent="-349885" algn="ctr">
                        <a:lnSpc>
                          <a:spcPts val="1200"/>
                        </a:lnSpc>
                        <a:spcAft>
                          <a:spcPts val="0"/>
                        </a:spcAft>
                      </a:pP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TS 33.501</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of the Wireless and Wireline Convergence for the 5G system architecture</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He Li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(Huawei)</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5WWC</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95%</a:t>
                      </a:r>
                    </a:p>
                  </a:txBody>
                  <a:tcPr marL="17780" marR="17780" marT="17781" marB="17781">
                    <a:solidFill>
                      <a:schemeClr val="accent6">
                        <a:lumMod val="40000"/>
                        <a:lumOff val="60000"/>
                      </a:schemeClr>
                    </a:solidFill>
                  </a:tcPr>
                </a:tc>
                <a:tc>
                  <a:txBody>
                    <a:bodyPr/>
                    <a:lstStyle/>
                    <a:p>
                      <a:pPr algn="ctr"/>
                      <a:r>
                        <a:rPr lang="sv-SE" sz="1000" b="0" dirty="0">
                          <a:solidFill>
                            <a:srgbClr val="FF0000"/>
                          </a:solidFill>
                          <a:latin typeface="+mn-lt"/>
                          <a:cs typeface="Arial" panose="020B0604020202020204" pitchFamily="34" charset="0"/>
                        </a:rPr>
                        <a:t>100%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solidFill>
                      <a:schemeClr val="accent6">
                        <a:lumMod val="40000"/>
                        <a:lumOff val="60000"/>
                      </a:schemeClr>
                    </a:solidFill>
                  </a:tcPr>
                </a:tc>
                <a:tc>
                  <a:txBody>
                    <a:bodyPr/>
                    <a:lstStyle/>
                    <a:p>
                      <a:pPr algn="ctr"/>
                      <a:endParaRPr lang="sv-SE" sz="1000" b="0" dirty="0">
                        <a:solidFill>
                          <a:srgbClr val="FF0000"/>
                        </a:solidFill>
                        <a:latin typeface="+mn-lt"/>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SP-190898</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TS 33.501</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of the enhancement to the 5GC Location Services</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Wei Zhou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(CATT)</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5G_eLCS</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75%</a:t>
                      </a:r>
                    </a:p>
                  </a:txBody>
                  <a:tcPr marL="17780" marR="17780" marT="17781" marB="17781">
                    <a:solidFill>
                      <a:schemeClr val="accent6">
                        <a:lumMod val="40000"/>
                        <a:lumOff val="60000"/>
                      </a:schemeClr>
                    </a:solidFill>
                  </a:tcPr>
                </a:tc>
                <a:tc>
                  <a:txBody>
                    <a:bodyPr/>
                    <a:lstStyle/>
                    <a:p>
                      <a:pPr algn="ctr"/>
                      <a:r>
                        <a:rPr lang="sv-SE" sz="1000" b="0" dirty="0">
                          <a:solidFill>
                            <a:srgbClr val="FF0000"/>
                          </a:solidFill>
                          <a:latin typeface="+mn-lt"/>
                          <a:cs typeface="Arial" panose="020B0604020202020204" pitchFamily="34" charset="0"/>
                        </a:rPr>
                        <a:t>100%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solidFill>
                      <a:schemeClr val="accent6">
                        <a:lumMod val="40000"/>
                        <a:lumOff val="60000"/>
                      </a:schemeClr>
                    </a:solidFill>
                  </a:tcPr>
                </a:tc>
                <a:tc>
                  <a:txBody>
                    <a:bodyPr/>
                    <a:lstStyle/>
                    <a:p>
                      <a:pPr algn="ctr"/>
                      <a:endParaRPr lang="sv-SE" sz="1000" b="0" kern="1200" dirty="0">
                        <a:solidFill>
                          <a:srgbClr val="FF0000"/>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SP-190900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TS 33.501</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en-GB" sz="1000" b="0" kern="1200" dirty="0">
                          <a:solidFill>
                            <a:schemeClr val="dk1"/>
                          </a:solidFill>
                          <a:effectLst/>
                          <a:latin typeface="+mn-lt"/>
                          <a:ea typeface="MS Mincho" panose="02020609040205080304" pitchFamily="49" charset="-128"/>
                          <a:cs typeface="Arial" panose="020B0604020202020204" pitchFamily="34" charset="0"/>
                        </a:rPr>
                        <a:t>Study on storage and transport of 5GC security parameters for ARPF authentication</a:t>
                      </a:r>
                      <a:endParaRPr lang="sv-SE" sz="1000" b="0" kern="1200" dirty="0">
                        <a:solidFill>
                          <a:schemeClr val="dk1"/>
                        </a:solidFill>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Tim Evans </a:t>
                      </a:r>
                    </a:p>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(Vodafone)</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FS_5GC_SEC_ARPF</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30%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mn-lt"/>
                          <a:ea typeface="MS Mincho" panose="02020609040205080304" pitchFamily="49" charset="-128"/>
                          <a:cs typeface="Arial" panose="020B0604020202020204" pitchFamily="34" charset="0"/>
                        </a:rPr>
                        <a:t>60%</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mn-lt"/>
                          <a:ea typeface="MS Mincho" panose="02020609040205080304" pitchFamily="49" charset="-128"/>
                          <a:cs typeface="Arial" panose="020B0604020202020204" pitchFamily="34" charset="0"/>
                        </a:rPr>
                        <a:t>Sep 20</a:t>
                      </a: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SP-190708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TR 33.845</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 </a:t>
                      </a:r>
                      <a:r>
                        <a:rPr lang="en-US" altLang="ja-JP" sz="1000" dirty="0">
                          <a:latin typeface="+mn-lt"/>
                          <a:cs typeface="Arial" panose="020B0604020202020204" pitchFamily="34" charset="0"/>
                          <a:sym typeface="Wingdings" panose="05000000000000000000" pitchFamily="2" charset="2"/>
                        </a:rPr>
                        <a:t> 17</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gn="l" defTabSz="914400" rtl="0" eaLnBrk="1" latinLnBrk="0" hangingPunct="1">
                        <a:lnSpc>
                          <a:spcPts val="1200"/>
                        </a:lnSpc>
                        <a:spcAft>
                          <a:spcPts val="0"/>
                        </a:spcAft>
                      </a:pPr>
                      <a:r>
                        <a:rPr lang="en-US" sz="1000" b="0" kern="1200" dirty="0">
                          <a:solidFill>
                            <a:schemeClr val="dk1"/>
                          </a:solidFill>
                          <a:effectLst/>
                          <a:latin typeface="+mn-lt"/>
                          <a:ea typeface="MS Mincho" panose="02020609040205080304" pitchFamily="49" charset="-128"/>
                          <a:cs typeface="Arial" panose="020B0604020202020204" pitchFamily="34" charset="0"/>
                        </a:rPr>
                        <a:t>Security aspects of Service Enabler Architecture Layer for Verticals</a:t>
                      </a:r>
                      <a:endParaRPr lang="sv-SE" sz="1000" b="0" kern="1200" dirty="0">
                        <a:solidFill>
                          <a:schemeClr val="dk1"/>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(Samsung)</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SEAL</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65%</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mn-lt"/>
                          <a:ea typeface="MS Mincho" panose="02020609040205080304" pitchFamily="49" charset="-128"/>
                          <a:cs typeface="Arial" panose="020B0604020202020204" pitchFamily="34" charset="0"/>
                        </a:rPr>
                        <a:t>100%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SP-190901</a:t>
                      </a:r>
                    </a:p>
                  </a:txBody>
                  <a:tcPr marL="17780" marR="17780" marT="17781" marB="17781">
                    <a:solidFill>
                      <a:schemeClr val="accent6">
                        <a:lumMod val="40000"/>
                        <a:lumOff val="6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mn-lt"/>
                          <a:ea typeface="MS Mincho" panose="02020609040205080304" pitchFamily="49" charset="-128"/>
                          <a:cs typeface="Arial" panose="020B0604020202020204" pitchFamily="34" charset="0"/>
                        </a:rPr>
                        <a:t>TS 33.434</a:t>
                      </a:r>
                    </a:p>
                    <a:p>
                      <a:pPr marL="0" indent="-349885" algn="ctr">
                        <a:lnSpc>
                          <a:spcPts val="1200"/>
                        </a:lnSpc>
                        <a:spcAft>
                          <a:spcPts val="0"/>
                        </a:spcAft>
                      </a:pP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4006240667"/>
                  </a:ext>
                </a:extLst>
              </a:tr>
              <a:tr h="491146">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for enhancements to the Service Based 5G System Architecture</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Nagendra Bykampadi (Nokia)</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5G_eSBA</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70%</a:t>
                      </a:r>
                    </a:p>
                  </a:txBody>
                  <a:tcPr marL="17780" marR="17780" marT="17781" marB="17781"/>
                </a:tc>
                <a:tc>
                  <a:txBody>
                    <a:bodyPr/>
                    <a:lstStyle/>
                    <a:p>
                      <a:pPr algn="ctr"/>
                      <a:r>
                        <a:rPr lang="sv-SE" sz="1000" b="0" dirty="0">
                          <a:solidFill>
                            <a:srgbClr val="FF0000"/>
                          </a:solidFill>
                          <a:latin typeface="+mn-lt"/>
                          <a:cs typeface="Arial" panose="020B0604020202020204" pitchFamily="34" charset="0"/>
                        </a:rPr>
                        <a:t>95%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SP-190899</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TS 33.501</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for NR Integrated Access and Backhaul</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(Samsung)</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NR_IAB</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65%</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mn-lt"/>
                          <a:ea typeface="MS Mincho" panose="02020609040205080304" pitchFamily="49" charset="-128"/>
                          <a:cs typeface="Arial" panose="020B0604020202020204" pitchFamily="34" charset="0"/>
                        </a:rPr>
                        <a:t>100%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SP-190902</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TS 33.501 TS 33.401</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solidFill>
                      <a:schemeClr val="accent6">
                        <a:lumMod val="40000"/>
                        <a:lumOff val="60000"/>
                      </a:schemeClr>
                    </a:solidFill>
                  </a:tcPr>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Authentication and key management for applications based on 3GPP credential in 5G</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Xiaoting Huang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(China Mobile)</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AKMA</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60%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mn-lt"/>
                          <a:ea typeface="MS Mincho" panose="02020609040205080304" pitchFamily="49" charset="-128"/>
                          <a:cs typeface="Arial" panose="020B0604020202020204" pitchFamily="34" charset="0"/>
                        </a:rPr>
                        <a:t>95%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SP-190711</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TS 33.535</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tc>
                <a:extLst>
                  <a:ext uri="{0D108BD9-81ED-4DB2-BD59-A6C34878D82A}">
                    <a16:rowId xmlns:a16="http://schemas.microsoft.com/office/drawing/2014/main" val="3644472477"/>
                  </a:ext>
                </a:extLst>
              </a:tr>
            </a:tbl>
          </a:graphicData>
        </a:graphic>
      </p:graphicFrame>
    </p:spTree>
    <p:extLst>
      <p:ext uri="{BB962C8B-B14F-4D97-AF65-F5344CB8AC3E}">
        <p14:creationId xmlns:p14="http://schemas.microsoft.com/office/powerpoint/2010/main" val="137204324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DE8DF69-6F5B-43E7-91E0-5A596F0FBBF4}"/>
              </a:ext>
            </a:extLst>
          </p:cNvPr>
          <p:cNvSpPr>
            <a:spLocks noGrp="1"/>
          </p:cNvSpPr>
          <p:nvPr>
            <p:ph type="title"/>
          </p:nvPr>
        </p:nvSpPr>
        <p:spPr/>
        <p:txBody>
          <a:bodyPr/>
          <a:lstStyle/>
          <a:p>
            <a:r>
              <a:rPr lang="sv-SE" altLang="sv-SE"/>
              <a:t>3GPP SA3 and SA3-LI officials</a:t>
            </a:r>
          </a:p>
        </p:txBody>
      </p:sp>
      <p:sp>
        <p:nvSpPr>
          <p:cNvPr id="9219" name="Content Placeholder 2">
            <a:extLst>
              <a:ext uri="{FF2B5EF4-FFF2-40B4-BE49-F238E27FC236}">
                <a16:creationId xmlns:a16="http://schemas.microsoft.com/office/drawing/2014/main" id="{6FCD0A2E-639E-4767-8B23-EC74310A8B3A}"/>
              </a:ext>
            </a:extLst>
          </p:cNvPr>
          <p:cNvSpPr>
            <a:spLocks noGrp="1"/>
          </p:cNvSpPr>
          <p:nvPr>
            <p:ph idx="1"/>
          </p:nvPr>
        </p:nvSpPr>
        <p:spPr/>
        <p:txBody>
          <a:bodyPr/>
          <a:lstStyle/>
          <a:p>
            <a:r>
              <a:rPr lang="en-US" altLang="en-US" sz="2400" dirty="0"/>
              <a:t>SA3 Officials</a:t>
            </a:r>
          </a:p>
          <a:p>
            <a:pPr lvl="1"/>
            <a:r>
              <a:rPr lang="en-US" altLang="en-US" sz="2000" dirty="0"/>
              <a:t>Chair: Noamen Ben Henda (Ericsson)</a:t>
            </a:r>
          </a:p>
          <a:p>
            <a:pPr lvl="1"/>
            <a:r>
              <a:rPr lang="en-US" altLang="en-US" sz="2000" dirty="0"/>
              <a:t>Vice-chairs:</a:t>
            </a:r>
          </a:p>
          <a:p>
            <a:pPr lvl="2"/>
            <a:r>
              <a:rPr lang="en-US" altLang="ja-JP" dirty="0"/>
              <a:t>Rajavelsamy Rajadurai (Samsung)</a:t>
            </a:r>
          </a:p>
          <a:p>
            <a:pPr lvl="2"/>
            <a:r>
              <a:rPr lang="en-US" altLang="ja-JP" dirty="0"/>
              <a:t>Minpeng Qi (China Mobile) </a:t>
            </a:r>
          </a:p>
          <a:p>
            <a:pPr lvl="1"/>
            <a:r>
              <a:rPr lang="en-US" altLang="en-US" sz="2000" dirty="0"/>
              <a:t>Secretary: Mirko Cano Soveri (MCC)</a:t>
            </a:r>
          </a:p>
          <a:p>
            <a:pPr lvl="1"/>
            <a:endParaRPr lang="en-US" altLang="en-US" sz="2000" dirty="0"/>
          </a:p>
          <a:p>
            <a:r>
              <a:rPr lang="en-US" altLang="en-US" sz="2400" dirty="0"/>
              <a:t>SA3 LI Officials</a:t>
            </a:r>
          </a:p>
          <a:p>
            <a:pPr lvl="1"/>
            <a:r>
              <a:rPr lang="en-US" altLang="en-US" sz="2000" dirty="0"/>
              <a:t>Chair: Alex Leadbeater (BT)</a:t>
            </a:r>
          </a:p>
          <a:p>
            <a:pPr lvl="1"/>
            <a:r>
              <a:rPr lang="en-US" altLang="en-US" sz="2000" dirty="0"/>
              <a:t>Vice-chair: Maurizio Iovieno (Ericsson)</a:t>
            </a:r>
          </a:p>
          <a:p>
            <a:pPr lvl="1"/>
            <a:r>
              <a:rPr lang="en-US" altLang="en-US" sz="2000" dirty="0"/>
              <a:t>Secretary:</a:t>
            </a:r>
            <a:r>
              <a:rPr lang="ja-JP" altLang="en-US" sz="2000" dirty="0"/>
              <a:t> </a:t>
            </a:r>
            <a:r>
              <a:rPr lang="en-US" altLang="ja-JP" sz="2000" dirty="0"/>
              <a:t>Carmine Rizzo (MCC)</a:t>
            </a:r>
            <a:endParaRPr lang="en-US" altLang="en-US" sz="2000" dirty="0"/>
          </a:p>
          <a:p>
            <a:endParaRPr lang="sv-SE" altLang="sv-SE"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9F95F65-9C31-446B-B416-783D50ED6245}"/>
              </a:ext>
            </a:extLst>
          </p:cNvPr>
          <p:cNvSpPr>
            <a:spLocks noGrp="1"/>
          </p:cNvSpPr>
          <p:nvPr>
            <p:ph type="title"/>
          </p:nvPr>
        </p:nvSpPr>
        <p:spPr/>
        <p:txBody>
          <a:bodyPr/>
          <a:lstStyle/>
          <a:p>
            <a:r>
              <a:rPr lang="sv-SE" altLang="sv-SE" dirty="0"/>
              <a:t>Meetings since previous SA</a:t>
            </a:r>
          </a:p>
        </p:txBody>
      </p:sp>
      <p:sp>
        <p:nvSpPr>
          <p:cNvPr id="10243" name="Content Placeholder 2">
            <a:extLst>
              <a:ext uri="{FF2B5EF4-FFF2-40B4-BE49-F238E27FC236}">
                <a16:creationId xmlns:a16="http://schemas.microsoft.com/office/drawing/2014/main" id="{0726B3E7-43F2-4F53-BCB0-816C6D0C9D35}"/>
              </a:ext>
            </a:extLst>
          </p:cNvPr>
          <p:cNvSpPr>
            <a:spLocks noGrp="1"/>
          </p:cNvSpPr>
          <p:nvPr>
            <p:ph idx="1"/>
          </p:nvPr>
        </p:nvSpPr>
        <p:spPr/>
        <p:txBody>
          <a:bodyPr/>
          <a:lstStyle/>
          <a:p>
            <a:endParaRPr lang="en-US" altLang="en-US" dirty="0"/>
          </a:p>
          <a:p>
            <a:r>
              <a:rPr lang="en-US" altLang="en-US" dirty="0"/>
              <a:t>SA3</a:t>
            </a:r>
          </a:p>
          <a:p>
            <a:pPr lvl="1"/>
            <a:r>
              <a:rPr lang="en-US" altLang="en-US" dirty="0"/>
              <a:t>SA3#98bis-e:		14</a:t>
            </a:r>
            <a:r>
              <a:rPr lang="en-US" altLang="en-US" baseline="30000" dirty="0"/>
              <a:t>th</a:t>
            </a:r>
            <a:r>
              <a:rPr lang="en-US" altLang="en-US" dirty="0"/>
              <a:t> – 17</a:t>
            </a:r>
            <a:r>
              <a:rPr lang="en-US" altLang="en-US" baseline="30000" dirty="0"/>
              <a:t>th</a:t>
            </a:r>
            <a:r>
              <a:rPr lang="en-US" altLang="en-US" dirty="0"/>
              <a:t> April 2020, online.</a:t>
            </a:r>
          </a:p>
          <a:p>
            <a:pPr lvl="1"/>
            <a:r>
              <a:rPr lang="en-US" altLang="en-US" dirty="0"/>
              <a:t>SA3#99-e:		11</a:t>
            </a:r>
            <a:r>
              <a:rPr lang="en-US" altLang="en-US" baseline="30000" dirty="0"/>
              <a:t>th</a:t>
            </a:r>
            <a:r>
              <a:rPr lang="en-US" altLang="en-US" dirty="0"/>
              <a:t> – 15</a:t>
            </a:r>
            <a:r>
              <a:rPr lang="en-US" altLang="en-US" baseline="30000" dirty="0"/>
              <a:t>th</a:t>
            </a:r>
            <a:r>
              <a:rPr lang="en-US" altLang="en-US" dirty="0"/>
              <a:t> May 2020, online.</a:t>
            </a:r>
          </a:p>
          <a:p>
            <a:pPr lvl="1"/>
            <a:endParaRPr lang="en-US" altLang="en-US" dirty="0"/>
          </a:p>
          <a:p>
            <a:r>
              <a:rPr lang="en-US" altLang="en-US" dirty="0"/>
              <a:t>SA3-LI</a:t>
            </a:r>
          </a:p>
          <a:p>
            <a:pPr lvl="1"/>
            <a:r>
              <a:rPr lang="sv-SE" altLang="sv-SE" dirty="0"/>
              <a:t>SA3-LI#77-e		21st – 24th April 2020, online</a:t>
            </a:r>
          </a:p>
          <a:p>
            <a:pPr lvl="1"/>
            <a:r>
              <a:rPr lang="sv-SE" altLang="sv-SE" dirty="0"/>
              <a:t>SA3-LI#77-e-bis		5th – 6th May 2020, online</a:t>
            </a:r>
          </a:p>
          <a:p>
            <a:pPr lvl="1"/>
            <a:r>
              <a:rPr lang="sv-SE" altLang="sv-SE" dirty="0"/>
              <a:t>SA3-LI#77-e-ter		19th – 20th May 2020, online</a:t>
            </a:r>
          </a:p>
          <a:p>
            <a:pPr lvl="1"/>
            <a:r>
              <a:rPr lang="sv-SE" altLang="sv-SE" dirty="0"/>
              <a:t>SA3-LI#77-e-quater	2nd – 3rd June 2020, online</a:t>
            </a:r>
          </a:p>
          <a:p>
            <a:endParaRPr lang="en-US" altLang="en-US" dirty="0">
              <a:highlight>
                <a:srgbClr val="FFFF00"/>
              </a:highlight>
            </a:endParaRPr>
          </a:p>
          <a:p>
            <a:pPr lvl="1"/>
            <a:endParaRPr lang="sv-SE" altLang="sv-SE"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D2E22A7-3349-407C-9A51-D2EEDD170031}"/>
              </a:ext>
            </a:extLst>
          </p:cNvPr>
          <p:cNvSpPr>
            <a:spLocks noGrp="1"/>
          </p:cNvSpPr>
          <p:nvPr>
            <p:ph type="title"/>
          </p:nvPr>
        </p:nvSpPr>
        <p:spPr/>
        <p:txBody>
          <a:bodyPr/>
          <a:lstStyle/>
          <a:p>
            <a:r>
              <a:rPr lang="sv-SE" altLang="sv-SE" dirty="0"/>
              <a:t>Next SA3 and SA3-LI meetings</a:t>
            </a:r>
          </a:p>
        </p:txBody>
      </p:sp>
      <p:sp>
        <p:nvSpPr>
          <p:cNvPr id="11267" name="Content Placeholder 2">
            <a:extLst>
              <a:ext uri="{FF2B5EF4-FFF2-40B4-BE49-F238E27FC236}">
                <a16:creationId xmlns:a16="http://schemas.microsoft.com/office/drawing/2014/main" id="{4B086B12-4B08-416D-99D3-D40008E7A313}"/>
              </a:ext>
            </a:extLst>
          </p:cNvPr>
          <p:cNvSpPr>
            <a:spLocks noGrp="1"/>
          </p:cNvSpPr>
          <p:nvPr>
            <p:ph idx="1"/>
          </p:nvPr>
        </p:nvSpPr>
        <p:spPr>
          <a:xfrm>
            <a:off x="634483" y="1825625"/>
            <a:ext cx="11206064" cy="4351338"/>
          </a:xfrm>
        </p:spPr>
        <p:txBody>
          <a:bodyPr/>
          <a:lstStyle/>
          <a:p>
            <a:r>
              <a:rPr lang="en-US" altLang="ja-JP" dirty="0"/>
              <a:t>SA3</a:t>
            </a:r>
            <a:endParaRPr lang="en-US" altLang="en-US" dirty="0"/>
          </a:p>
          <a:p>
            <a:pPr lvl="1"/>
            <a:r>
              <a:rPr lang="en-US" altLang="en-US" dirty="0"/>
              <a:t>SA3#100-e:		17</a:t>
            </a:r>
            <a:r>
              <a:rPr lang="en-US" altLang="en-US" baseline="30000" dirty="0"/>
              <a:t>th</a:t>
            </a:r>
            <a:r>
              <a:rPr lang="en-US" altLang="en-US" dirty="0"/>
              <a:t> –  28</a:t>
            </a:r>
            <a:r>
              <a:rPr lang="en-US" altLang="en-US" baseline="30000" dirty="0"/>
              <a:t>th</a:t>
            </a:r>
            <a:r>
              <a:rPr lang="en-US" altLang="en-US" dirty="0"/>
              <a:t> August 2020, Online.</a:t>
            </a:r>
          </a:p>
          <a:p>
            <a:endParaRPr lang="en-US" altLang="ja-JP" dirty="0"/>
          </a:p>
          <a:p>
            <a:r>
              <a:rPr lang="en-US" altLang="ja-JP" dirty="0"/>
              <a:t>SA3-LI</a:t>
            </a:r>
          </a:p>
          <a:p>
            <a:pPr lvl="1"/>
            <a:r>
              <a:rPr lang="en-US" altLang="en-US" dirty="0">
                <a:ea typeface="MS PGothic" panose="020B0600070205080204" pitchFamily="34" charset="-128"/>
              </a:rPr>
              <a:t>SA3-LI#78-LI-e-a		14</a:t>
            </a:r>
            <a:r>
              <a:rPr lang="en-US" altLang="en-US" baseline="30000" dirty="0">
                <a:ea typeface="MS PGothic" panose="020B0600070205080204" pitchFamily="34" charset="-128"/>
              </a:rPr>
              <a:t>th</a:t>
            </a:r>
            <a:r>
              <a:rPr lang="en-US" altLang="en-US" dirty="0">
                <a:ea typeface="MS PGothic" panose="020B0600070205080204" pitchFamily="34" charset="-128"/>
              </a:rPr>
              <a:t> – 17</a:t>
            </a:r>
            <a:r>
              <a:rPr lang="en-US" altLang="en-US" baseline="30000" dirty="0">
                <a:ea typeface="MS PGothic" panose="020B0600070205080204" pitchFamily="34" charset="-128"/>
              </a:rPr>
              <a:t>th</a:t>
            </a:r>
            <a:r>
              <a:rPr lang="en-US" altLang="en-US" dirty="0">
                <a:ea typeface="MS PGothic" panose="020B0600070205080204" pitchFamily="34" charset="-128"/>
              </a:rPr>
              <a:t> July 2020, Online.</a:t>
            </a:r>
          </a:p>
          <a:p>
            <a:pPr lvl="1"/>
            <a:r>
              <a:rPr lang="en-US" altLang="en-US" dirty="0">
                <a:ea typeface="MS PGothic" panose="020B0600070205080204" pitchFamily="34" charset="-128"/>
              </a:rPr>
              <a:t>SA3-LI#78-LI-e-b		28</a:t>
            </a:r>
            <a:r>
              <a:rPr lang="en-US" altLang="en-US" baseline="30000" dirty="0">
                <a:ea typeface="MS PGothic" panose="020B0600070205080204" pitchFamily="34" charset="-128"/>
              </a:rPr>
              <a:t>th</a:t>
            </a:r>
            <a:r>
              <a:rPr lang="en-US" altLang="en-US" dirty="0">
                <a:ea typeface="MS PGothic" panose="020B0600070205080204" pitchFamily="34" charset="-128"/>
              </a:rPr>
              <a:t> – 29</a:t>
            </a:r>
            <a:r>
              <a:rPr lang="en-US" altLang="en-US" baseline="30000" dirty="0">
                <a:ea typeface="MS PGothic" panose="020B0600070205080204" pitchFamily="34" charset="-128"/>
              </a:rPr>
              <a:t>th</a:t>
            </a:r>
            <a:r>
              <a:rPr lang="en-US" altLang="en-US" dirty="0">
                <a:ea typeface="MS PGothic" panose="020B0600070205080204" pitchFamily="34" charset="-128"/>
              </a:rPr>
              <a:t> July 2020, Online.</a:t>
            </a:r>
          </a:p>
          <a:p>
            <a:pPr lvl="1"/>
            <a:r>
              <a:rPr lang="en-US" altLang="en-US" dirty="0">
                <a:ea typeface="MS PGothic" panose="020B0600070205080204" pitchFamily="34" charset="-128"/>
              </a:rPr>
              <a:t>SA3-LI#78-LI-e-c		11</a:t>
            </a:r>
            <a:r>
              <a:rPr lang="en-US" altLang="en-US" baseline="30000" dirty="0">
                <a:ea typeface="MS PGothic" panose="020B0600070205080204" pitchFamily="34" charset="-128"/>
              </a:rPr>
              <a:t>th</a:t>
            </a:r>
            <a:r>
              <a:rPr lang="en-US" altLang="en-US" dirty="0">
                <a:ea typeface="MS PGothic" panose="020B0600070205080204" pitchFamily="34" charset="-128"/>
              </a:rPr>
              <a:t> – 12</a:t>
            </a:r>
            <a:r>
              <a:rPr lang="en-US" altLang="en-US" baseline="30000" dirty="0">
                <a:ea typeface="MS PGothic" panose="020B0600070205080204" pitchFamily="34" charset="-128"/>
              </a:rPr>
              <a:t>th</a:t>
            </a:r>
            <a:r>
              <a:rPr lang="en-US" altLang="en-US" dirty="0">
                <a:ea typeface="MS PGothic" panose="020B0600070205080204" pitchFamily="34" charset="-128"/>
              </a:rPr>
              <a:t> August 2020, Online.</a:t>
            </a:r>
          </a:p>
          <a:p>
            <a:pPr lvl="1"/>
            <a:r>
              <a:rPr lang="en-US" altLang="en-US" dirty="0">
                <a:ea typeface="MS PGothic" panose="020B0600070205080204" pitchFamily="34" charset="-128"/>
              </a:rPr>
              <a:t>SA3-LI#78-LI-e-d		25</a:t>
            </a:r>
            <a:r>
              <a:rPr lang="en-US" altLang="en-US" baseline="30000" dirty="0">
                <a:ea typeface="MS PGothic" panose="020B0600070205080204" pitchFamily="34" charset="-128"/>
              </a:rPr>
              <a:t>th</a:t>
            </a:r>
            <a:r>
              <a:rPr lang="en-US" altLang="en-US" dirty="0">
                <a:ea typeface="MS PGothic" panose="020B0600070205080204" pitchFamily="34" charset="-128"/>
              </a:rPr>
              <a:t> – 26</a:t>
            </a:r>
            <a:r>
              <a:rPr lang="en-US" altLang="en-US" baseline="30000" dirty="0">
                <a:ea typeface="MS PGothic" panose="020B0600070205080204" pitchFamily="34" charset="-128"/>
              </a:rPr>
              <a:t>th</a:t>
            </a:r>
            <a:r>
              <a:rPr lang="en-US" altLang="en-US" dirty="0">
                <a:ea typeface="MS PGothic" panose="020B0600070205080204" pitchFamily="34" charset="-128"/>
              </a:rPr>
              <a:t> August 2020, Online.</a:t>
            </a:r>
          </a:p>
          <a:p>
            <a:endParaRPr lang="sv-SE" altLang="ja-JP" dirty="0">
              <a:highlight>
                <a:srgbClr val="FFFF00"/>
              </a:highlight>
            </a:endParaRPr>
          </a:p>
          <a:p>
            <a:pPr lvl="1"/>
            <a:endParaRPr lang="en-US" altLang="en-US" dirty="0">
              <a:ea typeface="MS PGothic" panose="020B0600070205080204" pitchFamily="34" charset="-128"/>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A6AC563-40DB-483F-A022-6F25DFCC38CB}"/>
              </a:ext>
            </a:extLst>
          </p:cNvPr>
          <p:cNvSpPr>
            <a:spLocks noGrp="1"/>
          </p:cNvSpPr>
          <p:nvPr>
            <p:ph type="title"/>
          </p:nvPr>
        </p:nvSpPr>
        <p:spPr/>
        <p:txBody>
          <a:bodyPr/>
          <a:lstStyle/>
          <a:p>
            <a:r>
              <a:rPr lang="sv-SE" altLang="sv-SE" dirty="0"/>
              <a:t>SA3 statistics</a:t>
            </a:r>
          </a:p>
        </p:txBody>
      </p:sp>
      <p:sp>
        <p:nvSpPr>
          <p:cNvPr id="12291" name="Content Placeholder 2">
            <a:extLst>
              <a:ext uri="{FF2B5EF4-FFF2-40B4-BE49-F238E27FC236}">
                <a16:creationId xmlns:a16="http://schemas.microsoft.com/office/drawing/2014/main" id="{31A321A9-967A-431C-B09E-B77EF9224406}"/>
              </a:ext>
            </a:extLst>
          </p:cNvPr>
          <p:cNvSpPr>
            <a:spLocks noGrp="1"/>
          </p:cNvSpPr>
          <p:nvPr>
            <p:ph idx="1"/>
          </p:nvPr>
        </p:nvSpPr>
        <p:spPr/>
        <p:txBody>
          <a:bodyPr/>
          <a:lstStyle/>
          <a:p>
            <a:r>
              <a:rPr lang="en-US" altLang="en-US" dirty="0"/>
              <a:t>SA3#98bis-e: 14</a:t>
            </a:r>
            <a:r>
              <a:rPr lang="en-US" altLang="en-US" baseline="30000" dirty="0"/>
              <a:t>th</a:t>
            </a:r>
            <a:r>
              <a:rPr lang="en-US" altLang="en-US" dirty="0"/>
              <a:t> – 17</a:t>
            </a:r>
            <a:r>
              <a:rPr lang="en-US" altLang="en-US" baseline="30000" dirty="0"/>
              <a:t>th</a:t>
            </a:r>
            <a:r>
              <a:rPr lang="en-US" altLang="en-US" dirty="0"/>
              <a:t> April 2020, Online</a:t>
            </a:r>
          </a:p>
          <a:p>
            <a:pPr lvl="1"/>
            <a:endParaRPr lang="en-GB" altLang="zh-CN" dirty="0"/>
          </a:p>
          <a:p>
            <a:pPr lvl="1"/>
            <a:r>
              <a:rPr lang="en-GB" altLang="zh-CN" dirty="0"/>
              <a:t>Registered 35 delegates </a:t>
            </a:r>
          </a:p>
          <a:p>
            <a:pPr lvl="1"/>
            <a:r>
              <a:rPr lang="en-GB" altLang="zh-CN" dirty="0"/>
              <a:t>235 temporary documents </a:t>
            </a:r>
          </a:p>
          <a:p>
            <a:pPr lvl="1"/>
            <a:r>
              <a:rPr lang="en-GB" altLang="ja-JP" dirty="0"/>
              <a:t>14 incoming LS</a:t>
            </a:r>
          </a:p>
          <a:p>
            <a:pPr lvl="1"/>
            <a:r>
              <a:rPr lang="en-GB" altLang="ja-JP" dirty="0">
                <a:ea typeface="SimSun" panose="02010600030101010101" pitchFamily="2" charset="-122"/>
              </a:rPr>
              <a:t>4</a:t>
            </a:r>
            <a:r>
              <a:rPr lang="en-GB" altLang="ja-JP" dirty="0"/>
              <a:t> outgoing LS</a:t>
            </a:r>
          </a:p>
          <a:p>
            <a:pPr lvl="1"/>
            <a:r>
              <a:rPr lang="en-GB" altLang="ja-JP" dirty="0"/>
              <a:t>0 agreed CRs (not in scope of agenda)</a:t>
            </a:r>
          </a:p>
          <a:p>
            <a:endParaRPr lang="sv-SE" altLang="sv-SE" sz="3200" dirty="0"/>
          </a:p>
        </p:txBody>
      </p:sp>
      <p:sp>
        <p:nvSpPr>
          <p:cNvPr id="2" name="Content Placeholder 1">
            <a:extLst>
              <a:ext uri="{FF2B5EF4-FFF2-40B4-BE49-F238E27FC236}">
                <a16:creationId xmlns:a16="http://schemas.microsoft.com/office/drawing/2014/main" id="{D092AA60-B41D-4647-9B1A-7535D6CAF492}"/>
              </a:ext>
            </a:extLst>
          </p:cNvPr>
          <p:cNvSpPr>
            <a:spLocks noGrp="1"/>
          </p:cNvSpPr>
          <p:nvPr>
            <p:ph idx="10"/>
          </p:nvPr>
        </p:nvSpPr>
        <p:spPr/>
        <p:txBody>
          <a:bodyPr/>
          <a:lstStyle/>
          <a:p>
            <a:r>
              <a:rPr lang="en-US" altLang="en-US" dirty="0"/>
              <a:t>SA3#99-e: 11</a:t>
            </a:r>
            <a:r>
              <a:rPr lang="en-US" altLang="en-US" baseline="30000" dirty="0"/>
              <a:t>th</a:t>
            </a:r>
            <a:r>
              <a:rPr lang="en-US" altLang="en-US" dirty="0"/>
              <a:t> – 15</a:t>
            </a:r>
            <a:r>
              <a:rPr lang="en-US" altLang="en-US" baseline="30000" dirty="0"/>
              <a:t>th</a:t>
            </a:r>
            <a:r>
              <a:rPr lang="en-US" altLang="en-US" dirty="0"/>
              <a:t> May 2020, Online</a:t>
            </a:r>
          </a:p>
          <a:p>
            <a:pPr lvl="1"/>
            <a:endParaRPr lang="en-GB" altLang="zh-CN" dirty="0"/>
          </a:p>
          <a:p>
            <a:pPr lvl="1"/>
            <a:r>
              <a:rPr lang="en-GB" altLang="zh-CN" dirty="0"/>
              <a:t>Registered 92 delegates </a:t>
            </a:r>
          </a:p>
          <a:p>
            <a:pPr lvl="1"/>
            <a:r>
              <a:rPr lang="en-GB" altLang="zh-CN" dirty="0"/>
              <a:t>580 temporary documents </a:t>
            </a:r>
          </a:p>
          <a:p>
            <a:pPr lvl="1"/>
            <a:r>
              <a:rPr lang="en-GB" altLang="ja-JP" dirty="0"/>
              <a:t>36 incoming LS</a:t>
            </a:r>
          </a:p>
          <a:p>
            <a:pPr lvl="1"/>
            <a:r>
              <a:rPr lang="en-GB" altLang="ja-JP" dirty="0">
                <a:ea typeface="SimSun" panose="02010600030101010101" pitchFamily="2" charset="-122"/>
              </a:rPr>
              <a:t>15</a:t>
            </a:r>
            <a:r>
              <a:rPr lang="en-GB" altLang="ja-JP" dirty="0"/>
              <a:t> outgoing LS</a:t>
            </a:r>
          </a:p>
          <a:p>
            <a:pPr lvl="1"/>
            <a:r>
              <a:rPr lang="en-GB" altLang="ja-JP" dirty="0"/>
              <a:t>67 agreed CRs</a:t>
            </a:r>
          </a:p>
          <a:p>
            <a:pPr marL="0" indent="0">
              <a:buNone/>
            </a:pPr>
            <a:endParaRPr lang="sv-SE"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748C07E-6378-43E7-BCB8-1628993510E7}"/>
              </a:ext>
            </a:extLst>
          </p:cNvPr>
          <p:cNvSpPr>
            <a:spLocks noGrp="1"/>
          </p:cNvSpPr>
          <p:nvPr>
            <p:ph type="title"/>
          </p:nvPr>
        </p:nvSpPr>
        <p:spPr/>
        <p:txBody>
          <a:bodyPr/>
          <a:lstStyle/>
          <a:p>
            <a:r>
              <a:rPr lang="sv-SE" altLang="sv-SE" dirty="0"/>
              <a:t>Document statistics</a:t>
            </a:r>
          </a:p>
        </p:txBody>
      </p:sp>
      <p:sp>
        <p:nvSpPr>
          <p:cNvPr id="13315" name="テキスト ボックス 9">
            <a:extLst>
              <a:ext uri="{FF2B5EF4-FFF2-40B4-BE49-F238E27FC236}">
                <a16:creationId xmlns:a16="http://schemas.microsoft.com/office/drawing/2014/main" id="{4F372886-FDE2-4E9D-9FED-689BF5BF63A8}"/>
              </a:ext>
            </a:extLst>
          </p:cNvPr>
          <p:cNvSpPr txBox="1">
            <a:spLocks noChangeArrowheads="1"/>
          </p:cNvSpPr>
          <p:nvPr/>
        </p:nvSpPr>
        <p:spPr bwMode="auto">
          <a:xfrm>
            <a:off x="9912410" y="5401901"/>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dirty="0">
                <a:latin typeface="Arial" panose="020B0604020202020204" pitchFamily="34" charset="0"/>
                <a:ea typeface="MS PGothic" panose="020B0600070205080204" pitchFamily="34" charset="-128"/>
                <a:cs typeface="Arial" panose="020B0604020202020204" pitchFamily="34" charset="0"/>
              </a:rPr>
              <a:t>Meetings</a:t>
            </a:r>
            <a:endParaRPr lang="en-GB" altLang="en-US" sz="1400" dirty="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7" name="Chart 6">
            <a:extLst>
              <a:ext uri="{FF2B5EF4-FFF2-40B4-BE49-F238E27FC236}">
                <a16:creationId xmlns:a16="http://schemas.microsoft.com/office/drawing/2014/main" id="{291BB903-AB93-4229-9B78-42E16EC75740}"/>
              </a:ext>
            </a:extLst>
          </p:cNvPr>
          <p:cNvGraphicFramePr>
            <a:graphicFrameLocks noGrp="1"/>
          </p:cNvGraphicFramePr>
          <p:nvPr>
            <p:extLst>
              <p:ext uri="{D42A27DB-BD31-4B8C-83A1-F6EECF244321}">
                <p14:modId xmlns:p14="http://schemas.microsoft.com/office/powerpoint/2010/main" val="3861814626"/>
              </p:ext>
            </p:extLst>
          </p:nvPr>
        </p:nvGraphicFramePr>
        <p:xfrm>
          <a:off x="1080907" y="1690688"/>
          <a:ext cx="9059029" cy="458522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139CDD-033F-4D57-BA9B-45D957FA0B3F}"/>
              </a:ext>
            </a:extLst>
          </p:cNvPr>
          <p:cNvSpPr/>
          <p:nvPr/>
        </p:nvSpPr>
        <p:spPr>
          <a:xfrm>
            <a:off x="8727789" y="3252428"/>
            <a:ext cx="2263929" cy="1887132"/>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38" name="Title 1">
            <a:extLst>
              <a:ext uri="{FF2B5EF4-FFF2-40B4-BE49-F238E27FC236}">
                <a16:creationId xmlns:a16="http://schemas.microsoft.com/office/drawing/2014/main" id="{129E5489-0D7D-4ECC-9DEF-485AAF8AEEDF}"/>
              </a:ext>
            </a:extLst>
          </p:cNvPr>
          <p:cNvSpPr>
            <a:spLocks noGrp="1"/>
          </p:cNvSpPr>
          <p:nvPr>
            <p:ph type="title"/>
          </p:nvPr>
        </p:nvSpPr>
        <p:spPr/>
        <p:txBody>
          <a:bodyPr/>
          <a:lstStyle/>
          <a:p>
            <a:r>
              <a:rPr lang="sv-SE" altLang="sv-SE" dirty="0"/>
              <a:t>Delegate statistics</a:t>
            </a:r>
          </a:p>
        </p:txBody>
      </p:sp>
      <p:sp>
        <p:nvSpPr>
          <p:cNvPr id="14339" name="テキスト ボックス 7">
            <a:extLst>
              <a:ext uri="{FF2B5EF4-FFF2-40B4-BE49-F238E27FC236}">
                <a16:creationId xmlns:a16="http://schemas.microsoft.com/office/drawing/2014/main" id="{E693512B-4CAB-4E4A-B020-CF2DACC3865A}"/>
              </a:ext>
            </a:extLst>
          </p:cNvPr>
          <p:cNvSpPr txBox="1">
            <a:spLocks noChangeArrowheads="1"/>
          </p:cNvSpPr>
          <p:nvPr/>
        </p:nvSpPr>
        <p:spPr bwMode="auto">
          <a:xfrm>
            <a:off x="598488" y="1981200"/>
            <a:ext cx="18462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Number of delegates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sp>
        <p:nvSpPr>
          <p:cNvPr id="14340" name="テキスト ボックス 9">
            <a:extLst>
              <a:ext uri="{FF2B5EF4-FFF2-40B4-BE49-F238E27FC236}">
                <a16:creationId xmlns:a16="http://schemas.microsoft.com/office/drawing/2014/main" id="{A43F5E27-BAC6-4B21-98E1-20093E44F32E}"/>
              </a:ext>
            </a:extLst>
          </p:cNvPr>
          <p:cNvSpPr txBox="1">
            <a:spLocks noChangeArrowheads="1"/>
          </p:cNvSpPr>
          <p:nvPr/>
        </p:nvSpPr>
        <p:spPr bwMode="auto">
          <a:xfrm>
            <a:off x="9170988" y="5059363"/>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dirty="0">
                <a:latin typeface="Arial" panose="020B0604020202020204" pitchFamily="34" charset="0"/>
                <a:ea typeface="MS PGothic" panose="020B0600070205080204" pitchFamily="34" charset="-128"/>
                <a:cs typeface="Arial" panose="020B0604020202020204" pitchFamily="34" charset="0"/>
              </a:rPr>
              <a:t>Meetings</a:t>
            </a:r>
            <a:endParaRPr lang="en-GB" altLang="en-US" sz="1400" dirty="0">
              <a:latin typeface="Arial" panose="020B0604020202020204" pitchFamily="34" charset="0"/>
              <a:ea typeface="MS PGothic" panose="020B0600070205080204" pitchFamily="34" charset="-128"/>
              <a:cs typeface="Arial" panose="020B0604020202020204" pitchFamily="34" charset="0"/>
            </a:endParaRPr>
          </a:p>
        </p:txBody>
      </p:sp>
      <p:sp>
        <p:nvSpPr>
          <p:cNvPr id="8" name="テキスト ボックス 9">
            <a:extLst>
              <a:ext uri="{FF2B5EF4-FFF2-40B4-BE49-F238E27FC236}">
                <a16:creationId xmlns:a16="http://schemas.microsoft.com/office/drawing/2014/main" id="{C8016456-E6CE-4EAC-807B-A1FC1985D716}"/>
              </a:ext>
            </a:extLst>
          </p:cNvPr>
          <p:cNvSpPr txBox="1">
            <a:spLocks noChangeArrowheads="1"/>
          </p:cNvSpPr>
          <p:nvPr/>
        </p:nvSpPr>
        <p:spPr bwMode="auto">
          <a:xfrm>
            <a:off x="8727789" y="3252428"/>
            <a:ext cx="226392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100" i="1" dirty="0">
                <a:latin typeface="Arial" panose="020B0604020202020204" pitchFamily="34" charset="0"/>
                <a:ea typeface="MS PGothic" panose="020B0600070205080204" pitchFamily="34" charset="-128"/>
                <a:cs typeface="Arial" panose="020B0604020202020204" pitchFamily="34" charset="0"/>
              </a:rPr>
              <a:t>For electronic meetings only registrations are tracked</a:t>
            </a:r>
            <a:endParaRPr lang="en-GB" altLang="en-US" sz="1100" i="1" dirty="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9" name="Chart 8">
            <a:extLst>
              <a:ext uri="{FF2B5EF4-FFF2-40B4-BE49-F238E27FC236}">
                <a16:creationId xmlns:a16="http://schemas.microsoft.com/office/drawing/2014/main" id="{A4F2A6B2-80C8-4F6D-90B9-B8E1F78F5F71}"/>
              </a:ext>
            </a:extLst>
          </p:cNvPr>
          <p:cNvGraphicFramePr>
            <a:graphicFrameLocks noGrp="1"/>
          </p:cNvGraphicFramePr>
          <p:nvPr>
            <p:extLst>
              <p:ext uri="{D42A27DB-BD31-4B8C-83A1-F6EECF244321}">
                <p14:modId xmlns:p14="http://schemas.microsoft.com/office/powerpoint/2010/main" val="1656194046"/>
              </p:ext>
            </p:extLst>
          </p:nvPr>
        </p:nvGraphicFramePr>
        <p:xfrm>
          <a:off x="1521619" y="1798637"/>
          <a:ext cx="7871901" cy="436103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a:extLst>
              <a:ext uri="{FF2B5EF4-FFF2-40B4-BE49-F238E27FC236}">
                <a16:creationId xmlns:a16="http://schemas.microsoft.com/office/drawing/2014/main" id="{DE6131B3-0905-4FD4-BD88-4E540AD2AB09}"/>
              </a:ext>
            </a:extLst>
          </p:cNvPr>
          <p:cNvSpPr>
            <a:spLocks noGrp="1"/>
          </p:cNvSpPr>
          <p:nvPr>
            <p:ph type="title"/>
          </p:nvPr>
        </p:nvSpPr>
        <p:spPr/>
        <p:txBody>
          <a:bodyPr/>
          <a:lstStyle/>
          <a:p>
            <a:r>
              <a:rPr lang="sv-SE" altLang="sv-SE" dirty="0"/>
              <a:t>Status Report on SA3-LI</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7EC485BE-77B7-414D-989F-26E6C4E69693}"/>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General</a:t>
            </a:r>
          </a:p>
        </p:txBody>
      </p:sp>
      <p:sp>
        <p:nvSpPr>
          <p:cNvPr id="16387" name="Content Placeholder 4">
            <a:extLst>
              <a:ext uri="{FF2B5EF4-FFF2-40B4-BE49-F238E27FC236}">
                <a16:creationId xmlns:a16="http://schemas.microsoft.com/office/drawing/2014/main" id="{1E6CD892-9FE2-40E9-A007-7B5F090BCAE1}"/>
              </a:ext>
            </a:extLst>
          </p:cNvPr>
          <p:cNvSpPr>
            <a:spLocks noGrp="1"/>
          </p:cNvSpPr>
          <p:nvPr>
            <p:ph idx="1"/>
          </p:nvPr>
        </p:nvSpPr>
        <p:spPr>
          <a:xfrm>
            <a:off x="838200" y="1825625"/>
            <a:ext cx="5081588" cy="4351338"/>
          </a:xfrm>
        </p:spPr>
        <p:txBody>
          <a:bodyPr/>
          <a:lstStyle/>
          <a:p>
            <a:r>
              <a:rPr lang="en-GB" altLang="en-US" dirty="0"/>
              <a:t>Stage 1 - TS 33.126 </a:t>
            </a:r>
          </a:p>
          <a:p>
            <a:pPr lvl="1"/>
            <a:r>
              <a:rPr lang="en-GB" altLang="en-US" sz="2000" dirty="0"/>
              <a:t>R16 Complete. </a:t>
            </a:r>
          </a:p>
          <a:p>
            <a:pPr lvl="1"/>
            <a:r>
              <a:rPr lang="en-GB" altLang="en-US" sz="2000" dirty="0"/>
              <a:t>R17 now starting.</a:t>
            </a:r>
          </a:p>
          <a:p>
            <a:pPr lvl="1"/>
            <a:endParaRPr lang="en-GB" altLang="en-US" sz="2000" dirty="0"/>
          </a:p>
          <a:p>
            <a:r>
              <a:rPr lang="en-GB" altLang="en-US" dirty="0"/>
              <a:t>Stage 2 - TS 33.127 &amp; 33.107.</a:t>
            </a:r>
          </a:p>
          <a:p>
            <a:pPr lvl="1"/>
            <a:r>
              <a:rPr lang="en-GB" altLang="en-US" sz="2000" dirty="0"/>
              <a:t>R16 </a:t>
            </a:r>
          </a:p>
          <a:p>
            <a:pPr lvl="2"/>
            <a:r>
              <a:rPr lang="en-GB" altLang="en-US" sz="1800" dirty="0"/>
              <a:t>95% complete at SA#88</a:t>
            </a:r>
          </a:p>
          <a:p>
            <a:pPr lvl="3"/>
            <a:r>
              <a:rPr lang="en-GB" altLang="en-US" sz="1600" dirty="0"/>
              <a:t>Only minor fixes left to complete.</a:t>
            </a:r>
            <a:endParaRPr lang="en-GB" altLang="en-US" sz="2800" dirty="0"/>
          </a:p>
          <a:p>
            <a:pPr lvl="2"/>
            <a:endParaRPr lang="en-GB" altLang="en-US" sz="2800" dirty="0"/>
          </a:p>
          <a:p>
            <a:pPr lvl="2"/>
            <a:endParaRPr lang="en-GB" altLang="en-US" sz="2800" dirty="0"/>
          </a:p>
          <a:p>
            <a:pPr lvl="2"/>
            <a:endParaRPr lang="en-GB" altLang="en-US" sz="2800" dirty="0"/>
          </a:p>
          <a:p>
            <a:endParaRPr lang="sv-SE" altLang="en-US" sz="4000" dirty="0"/>
          </a:p>
        </p:txBody>
      </p:sp>
      <p:sp>
        <p:nvSpPr>
          <p:cNvPr id="16388" name="Content Placeholder 5">
            <a:extLst>
              <a:ext uri="{FF2B5EF4-FFF2-40B4-BE49-F238E27FC236}">
                <a16:creationId xmlns:a16="http://schemas.microsoft.com/office/drawing/2014/main" id="{DAAA817F-72AD-42D4-A455-8C166613C72A}"/>
              </a:ext>
            </a:extLst>
          </p:cNvPr>
          <p:cNvSpPr>
            <a:spLocks noGrp="1"/>
          </p:cNvSpPr>
          <p:nvPr>
            <p:ph idx="10"/>
          </p:nvPr>
        </p:nvSpPr>
        <p:spPr>
          <a:xfrm>
            <a:off x="6272213" y="1825625"/>
            <a:ext cx="5081587" cy="4351338"/>
          </a:xfrm>
        </p:spPr>
        <p:txBody>
          <a:bodyPr/>
          <a:lstStyle/>
          <a:p>
            <a:r>
              <a:rPr lang="en-GB" altLang="en-US" sz="2400" dirty="0"/>
              <a:t>Stage 3 – TS 33.128 &amp; 33.108.</a:t>
            </a:r>
          </a:p>
          <a:p>
            <a:pPr lvl="1"/>
            <a:r>
              <a:rPr lang="en-GB" altLang="en-US" sz="2000" dirty="0"/>
              <a:t>R16 </a:t>
            </a:r>
          </a:p>
          <a:p>
            <a:pPr lvl="2"/>
            <a:r>
              <a:rPr lang="en-GB" altLang="en-US" sz="1800" dirty="0"/>
              <a:t>On target for completion Sep 2020.</a:t>
            </a:r>
          </a:p>
          <a:p>
            <a:r>
              <a:rPr lang="en-GB" altLang="en-US" sz="2400" dirty="0"/>
              <a:t>LI R16 completion slipping</a:t>
            </a:r>
          </a:p>
          <a:p>
            <a:pPr lvl="1"/>
            <a:r>
              <a:rPr lang="en-GB" altLang="en-US" sz="2000" dirty="0"/>
              <a:t>No further slip since SA#87.</a:t>
            </a:r>
          </a:p>
          <a:p>
            <a:pPr lvl="1"/>
            <a:r>
              <a:rPr lang="en-GB" altLang="en-US" sz="2000" dirty="0"/>
              <a:t>All CAT Bs and Cs by SA#89.</a:t>
            </a:r>
          </a:p>
          <a:p>
            <a:pPr lvl="1"/>
            <a:r>
              <a:rPr lang="en-GB" altLang="en-US" sz="2000" dirty="0"/>
              <a:t>Does not materially impact other groups.</a:t>
            </a:r>
          </a:p>
          <a:p>
            <a:endParaRPr lang="en-GB" altLang="en-US" sz="2400"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CF479EE-3AC6-4440-9CF5-B76A18C6D21D}"/>
              </a:ext>
            </a:extLst>
          </p:cNvPr>
          <p:cNvSpPr>
            <a:spLocks noGrp="1"/>
          </p:cNvSpPr>
          <p:nvPr>
            <p:ph type="title"/>
          </p:nvPr>
        </p:nvSpPr>
        <p:spPr/>
        <p:txBody>
          <a:bodyPr/>
          <a:lstStyle/>
          <a:p>
            <a:r>
              <a:rPr lang="sv-SE" altLang="sv-SE" dirty="0"/>
              <a:t>Lawful Interception (LI) </a:t>
            </a:r>
            <a:br>
              <a:rPr lang="sv-SE" altLang="sv-SE" dirty="0"/>
            </a:br>
            <a:r>
              <a:rPr lang="sv-SE" altLang="sv-SE" dirty="0"/>
              <a:t>SA3-LI#77</a:t>
            </a:r>
          </a:p>
        </p:txBody>
      </p:sp>
      <p:sp>
        <p:nvSpPr>
          <p:cNvPr id="2" name="Content Placeholder 1">
            <a:extLst>
              <a:ext uri="{FF2B5EF4-FFF2-40B4-BE49-F238E27FC236}">
                <a16:creationId xmlns:a16="http://schemas.microsoft.com/office/drawing/2014/main" id="{068DFDE8-5B7C-4AE6-9E7D-56AD69B96F72}"/>
              </a:ext>
            </a:extLst>
          </p:cNvPr>
          <p:cNvSpPr>
            <a:spLocks noGrp="1"/>
          </p:cNvSpPr>
          <p:nvPr>
            <p:ph idx="1"/>
          </p:nvPr>
        </p:nvSpPr>
        <p:spPr/>
        <p:txBody>
          <a:bodyPr/>
          <a:lstStyle/>
          <a:p>
            <a:r>
              <a:rPr lang="en-US" altLang="en-US" dirty="0"/>
              <a:t>Packs of agreed CRs submitted to SA#87-e: </a:t>
            </a:r>
          </a:p>
          <a:p>
            <a:pPr lvl="1"/>
            <a:r>
              <a:rPr lang="en-US" altLang="ja-JP" dirty="0">
                <a:sym typeface="Wingdings" panose="05000000000000000000" pitchFamily="2" charset="2"/>
              </a:rPr>
              <a:t>SP-2000407 Rel-16</a:t>
            </a:r>
          </a:p>
          <a:p>
            <a:pPr lvl="1"/>
            <a:endParaRPr lang="en-US" altLang="en-US" sz="2800" dirty="0">
              <a:sym typeface="Wingdings" panose="05000000000000000000" pitchFamily="2" charset="2"/>
            </a:endParaRPr>
          </a:p>
          <a:p>
            <a:r>
              <a:rPr lang="en-US" altLang="en-US" dirty="0">
                <a:sym typeface="Wingdings" panose="05000000000000000000" pitchFamily="2" charset="2"/>
              </a:rPr>
              <a:t>TR 33.929 v0.0.4, available on portal </a:t>
            </a:r>
            <a:r>
              <a:rPr lang="en-GB" altLang="en-US" dirty="0">
                <a:sym typeface="Wingdings" panose="05000000000000000000" pitchFamily="2" charset="2"/>
              </a:rPr>
              <a:t> </a:t>
            </a:r>
            <a:endParaRPr lang="en-US" altLang="en-US" dirty="0">
              <a:sym typeface="Wingdings" panose="05000000000000000000" pitchFamily="2" charset="2"/>
            </a:endParaRPr>
          </a:p>
          <a:p>
            <a:pPr lvl="1"/>
            <a:r>
              <a:rPr lang="fr-FR" i="1" dirty="0" err="1"/>
              <a:t>Lawful</a:t>
            </a:r>
            <a:r>
              <a:rPr lang="fr-FR" i="1" dirty="0"/>
              <a:t> Interception (LI) </a:t>
            </a:r>
            <a:r>
              <a:rPr lang="fr-FR" i="1" dirty="0" err="1"/>
              <a:t>implementation</a:t>
            </a:r>
            <a:r>
              <a:rPr lang="fr-FR" i="1" dirty="0"/>
              <a:t> guidance</a:t>
            </a:r>
          </a:p>
          <a:p>
            <a:pPr lvl="1"/>
            <a:r>
              <a:rPr lang="fr-FR" altLang="ja-JP" i="1" dirty="0" err="1">
                <a:sym typeface="Wingdings" panose="05000000000000000000" pitchFamily="2" charset="2"/>
              </a:rPr>
              <a:t>Expected</a:t>
            </a:r>
            <a:r>
              <a:rPr lang="fr-FR" altLang="ja-JP" i="1" dirty="0">
                <a:sym typeface="Wingdings" panose="05000000000000000000" pitchFamily="2" charset="2"/>
              </a:rPr>
              <a:t> for R17 </a:t>
            </a:r>
            <a:r>
              <a:rPr lang="fr-FR" altLang="ja-JP" i="1" dirty="0" err="1">
                <a:sym typeface="Wingdings" panose="05000000000000000000" pitchFamily="2" charset="2"/>
              </a:rPr>
              <a:t>Approval</a:t>
            </a:r>
            <a:r>
              <a:rPr lang="fr-FR" altLang="ja-JP" i="1" dirty="0">
                <a:sym typeface="Wingdings" panose="05000000000000000000" pitchFamily="2" charset="2"/>
              </a:rPr>
              <a:t>.</a:t>
            </a:r>
            <a:endParaRPr lang="en-US" altLang="ja-JP" i="1" dirty="0">
              <a:sym typeface="Wingdings" panose="05000000000000000000" pitchFamily="2" charset="2"/>
            </a:endParaRPr>
          </a:p>
          <a:p>
            <a:endParaRPr lang="sv-SE"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Highlights!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dirty="0"/>
              <a:t>SA3 meeting schedule</a:t>
            </a:r>
          </a:p>
          <a:p>
            <a:pPr lvl="1"/>
            <a:r>
              <a:rPr lang="en-US" altLang="ja-JP" dirty="0"/>
              <a:t>Q3 meeting schedule impacted by the June plenary shift</a:t>
            </a:r>
          </a:p>
          <a:p>
            <a:pPr lvl="1"/>
            <a:r>
              <a:rPr lang="en-US" altLang="ja-JP" dirty="0"/>
              <a:t>Q4 meetings are converted to e-meetings</a:t>
            </a:r>
          </a:p>
          <a:p>
            <a:pPr lvl="1"/>
            <a:endParaRPr lang="en-US" altLang="ja-JP" sz="1800" b="1" dirty="0"/>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r>
              <a:rPr lang="sv-SE" dirty="0"/>
              <a:t>Completed Rel-16 WIDs</a:t>
            </a:r>
          </a:p>
          <a:p>
            <a:pPr lvl="1"/>
            <a:r>
              <a:rPr lang="en-GB" sz="2000" dirty="0">
                <a:solidFill>
                  <a:schemeClr val="dk1"/>
                </a:solidFill>
                <a:latin typeface="Arial" panose="020B0604020202020204" pitchFamily="34" charset="0"/>
                <a:ea typeface="Batang" panose="02030600000101010101" pitchFamily="18" charset="-127"/>
              </a:rPr>
              <a:t>Study on authentication and key management for applications based on 3GPP credential in 5G IoT</a:t>
            </a:r>
          </a:p>
          <a:p>
            <a:pPr lvl="1"/>
            <a:r>
              <a:rPr lang="en-GB" sz="2000" dirty="0">
                <a:latin typeface="Arial" panose="020B0604020202020204" pitchFamily="34" charset="0"/>
                <a:ea typeface="Batang" panose="02030600000101010101" pitchFamily="18" charset="-127"/>
              </a:rPr>
              <a:t>Study on Security Aspects of the 5G Service Based Architecture</a:t>
            </a:r>
          </a:p>
          <a:p>
            <a:pPr lvl="1"/>
            <a:r>
              <a:rPr lang="en-GB" sz="2000" dirty="0">
                <a:latin typeface="Arial" panose="020B0604020202020204" pitchFamily="34" charset="0"/>
                <a:ea typeface="Batang" panose="02030600000101010101" pitchFamily="18" charset="-127"/>
              </a:rPr>
              <a:t>Study on evolution of Cellular IoT security for the 5G System</a:t>
            </a:r>
          </a:p>
          <a:p>
            <a:pPr lvl="1"/>
            <a:r>
              <a:rPr lang="en-US" sz="2000" dirty="0">
                <a:latin typeface="Arial" panose="020B0604020202020204" pitchFamily="34" charset="0"/>
                <a:ea typeface="MS Mincho" panose="02020609040205080304" pitchFamily="49" charset="-128"/>
              </a:rPr>
              <a:t>Security of Cellular IoT for 5GS</a:t>
            </a:r>
            <a:endParaRPr lang="sv-SE" sz="2000" dirty="0">
              <a:latin typeface="Arial" panose="020B0604020202020204" pitchFamily="34" charset="0"/>
              <a:ea typeface="MS Mincho" panose="02020609040205080304" pitchFamily="49" charset="-128"/>
            </a:endParaRPr>
          </a:p>
          <a:p>
            <a:pPr lvl="1"/>
            <a:r>
              <a:rPr lang="sv-SE" sz="2000" dirty="0">
                <a:latin typeface="Arial" panose="020B0604020202020204" pitchFamily="34" charset="0"/>
                <a:ea typeface="MS Mincho" panose="02020609040205080304" pitchFamily="49" charset="-128"/>
              </a:rPr>
              <a:t>Study on Security aspects of Enhancement of Network Slicing</a:t>
            </a:r>
          </a:p>
          <a:p>
            <a:pPr lvl="1"/>
            <a:r>
              <a:rPr lang="sv-SE" sz="2000" dirty="0">
                <a:latin typeface="Arial" panose="020B0604020202020204" pitchFamily="34" charset="0"/>
                <a:ea typeface="MS Mincho" panose="02020609040205080304" pitchFamily="49" charset="-128"/>
              </a:rPr>
              <a:t>Study on LTKUP Detailed solutions</a:t>
            </a:r>
            <a:endParaRPr lang="sv-SE" sz="2000" b="1" dirty="0">
              <a:latin typeface="Arial" panose="020B0604020202020204" pitchFamily="34" charset="0"/>
              <a:ea typeface="MS Mincho" panose="02020609040205080304" pitchFamily="49" charset="-128"/>
            </a:endParaRPr>
          </a:p>
          <a:p>
            <a:pPr lvl="1"/>
            <a:endParaRPr lang="sv-SE" sz="2000" b="1" dirty="0">
              <a:latin typeface="Arial" panose="020B0604020202020204" pitchFamily="34" charset="0"/>
              <a:ea typeface="MS Mincho" panose="02020609040205080304" pitchFamily="49" charset="-128"/>
            </a:endParaRPr>
          </a:p>
          <a:p>
            <a:pPr lvl="1"/>
            <a:endParaRPr lang="sv-SE" sz="2000" b="1" dirty="0">
              <a:latin typeface="Arial" panose="020B0604020202020204" pitchFamily="34" charset="0"/>
              <a:ea typeface="MS Mincho" panose="02020609040205080304" pitchFamily="49" charset="-128"/>
            </a:endParaRPr>
          </a:p>
          <a:p>
            <a:pPr lvl="1"/>
            <a:endParaRPr lang="sv-SE" sz="2000" b="1" dirty="0">
              <a:latin typeface="Arial" panose="020B0604020202020204" pitchFamily="34" charset="0"/>
              <a:ea typeface="MS Mincho" panose="02020609040205080304" pitchFamily="49" charset="-128"/>
            </a:endParaRPr>
          </a:p>
          <a:p>
            <a:pPr lvl="1"/>
            <a:endParaRPr lang="sv-SE" dirty="0">
              <a:solidFill>
                <a:schemeClr val="dk1"/>
              </a:solidFill>
              <a:latin typeface="Arial" panose="020B0604020202020204" pitchFamily="34" charset="0"/>
              <a:ea typeface="Batang" panose="02030600000101010101" pitchFamily="18" charset="-127"/>
            </a:endParaRPr>
          </a:p>
          <a:p>
            <a:pPr lvl="1"/>
            <a:endParaRPr lang="sv-SE" dirty="0"/>
          </a:p>
          <a:p>
            <a:pPr lvl="1"/>
            <a:endParaRPr lang="sv-SE" dirty="0"/>
          </a:p>
          <a:p>
            <a:pPr lvl="1"/>
            <a:endParaRPr lang="en-GB" dirty="0"/>
          </a:p>
          <a:p>
            <a:pPr lvl="1"/>
            <a:endParaRPr lang="sv-SE" dirty="0"/>
          </a:p>
          <a:p>
            <a:pPr lvl="1"/>
            <a:endParaRPr lang="sv-SE" dirty="0"/>
          </a:p>
        </p:txBody>
      </p:sp>
    </p:spTree>
    <p:extLst>
      <p:ext uri="{BB962C8B-B14F-4D97-AF65-F5344CB8AC3E}">
        <p14:creationId xmlns:p14="http://schemas.microsoft.com/office/powerpoint/2010/main" val="9978782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9BB02-AB54-4336-A00A-71330CB768A5}"/>
              </a:ext>
            </a:extLst>
          </p:cNvPr>
          <p:cNvSpPr>
            <a:spLocks noGrp="1"/>
          </p:cNvSpPr>
          <p:nvPr>
            <p:ph type="title"/>
          </p:nvPr>
        </p:nvSpPr>
        <p:spPr/>
        <p:txBody>
          <a:bodyPr/>
          <a:lstStyle/>
          <a:p>
            <a:r>
              <a:rPr lang="en-GB" dirty="0"/>
              <a:t>SA3-LI Processes Update</a:t>
            </a:r>
          </a:p>
        </p:txBody>
      </p:sp>
      <p:sp>
        <p:nvSpPr>
          <p:cNvPr id="3" name="Content Placeholder 2">
            <a:extLst>
              <a:ext uri="{FF2B5EF4-FFF2-40B4-BE49-F238E27FC236}">
                <a16:creationId xmlns:a16="http://schemas.microsoft.com/office/drawing/2014/main" id="{ABF02EA2-E7FC-4A37-B42D-6F4061FDF473}"/>
              </a:ext>
            </a:extLst>
          </p:cNvPr>
          <p:cNvSpPr>
            <a:spLocks noGrp="1"/>
          </p:cNvSpPr>
          <p:nvPr>
            <p:ph idx="1"/>
          </p:nvPr>
        </p:nvSpPr>
        <p:spPr>
          <a:xfrm>
            <a:off x="838200" y="1804252"/>
            <a:ext cx="10901714" cy="4372711"/>
          </a:xfrm>
        </p:spPr>
        <p:txBody>
          <a:bodyPr/>
          <a:lstStyle/>
          <a:p>
            <a:r>
              <a:rPr lang="en-GB" altLang="en-US" sz="2000" dirty="0"/>
              <a:t>New CR process based on ETSI / 3GPP Forge under discussion.</a:t>
            </a:r>
          </a:p>
          <a:p>
            <a:endParaRPr lang="en-GB" altLang="en-US" sz="2000" dirty="0"/>
          </a:p>
          <a:p>
            <a:r>
              <a:rPr lang="en-GB" altLang="en-US" sz="2000" dirty="0"/>
              <a:t>Formal recommendations expected by SA#89.</a:t>
            </a:r>
          </a:p>
          <a:p>
            <a:endParaRPr lang="en-GB" altLang="en-US" sz="2000" dirty="0"/>
          </a:p>
          <a:p>
            <a:r>
              <a:rPr lang="en-GB" altLang="en-US" sz="2000" dirty="0"/>
              <a:t>Ideally Forge will be used within SA3-LI to handle all ASN.1 and XML code applicable to TS 33.128.</a:t>
            </a:r>
          </a:p>
          <a:p>
            <a:r>
              <a:rPr lang="en-GB" altLang="en-US" sz="2000" dirty="0"/>
              <a:t>SA3-LI Forge repository already being used in parallel with normal CR processes.</a:t>
            </a:r>
          </a:p>
          <a:p>
            <a:r>
              <a:rPr lang="en-GB" altLang="en-US" sz="2000" dirty="0"/>
              <a:t>SA3-LI Forge includes automated ASN.1 quality checks.</a:t>
            </a:r>
          </a:p>
          <a:p>
            <a:r>
              <a:rPr lang="en-GB" altLang="en-US" sz="2000" dirty="0"/>
              <a:t>Proposals being discussed jointly with SA6 and CT groups.</a:t>
            </a:r>
          </a:p>
          <a:p>
            <a:endParaRPr lang="en-GB" altLang="en-US" sz="2000" dirty="0"/>
          </a:p>
          <a:p>
            <a:r>
              <a:rPr lang="en-GB" altLang="en-US" sz="2000" dirty="0"/>
              <a:t>Ideally SA3-LI looking to remove all code handling from TS 33.128, subject to regional access to Forge and Regulatory Requirements.</a:t>
            </a:r>
          </a:p>
        </p:txBody>
      </p:sp>
    </p:spTree>
    <p:extLst>
      <p:ext uri="{BB962C8B-B14F-4D97-AF65-F5344CB8AC3E}">
        <p14:creationId xmlns:p14="http://schemas.microsoft.com/office/powerpoint/2010/main" val="71632654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F75A4A87-AECA-436F-8449-2A7CC23E1941}"/>
              </a:ext>
            </a:extLst>
          </p:cNvPr>
          <p:cNvSpPr>
            <a:spLocks noGrp="1"/>
          </p:cNvSpPr>
          <p:nvPr>
            <p:ph type="title"/>
          </p:nvPr>
        </p:nvSpPr>
        <p:spPr/>
        <p:txBody>
          <a:bodyPr/>
          <a:lstStyle/>
          <a:p>
            <a:r>
              <a:rPr lang="sv-SE" altLang="sv-SE" dirty="0"/>
              <a:t>Status Report on SA3 Work Items</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14A9882D-3C3D-4A55-BD83-4385F74145F5}"/>
              </a:ext>
            </a:extLst>
          </p:cNvPr>
          <p:cNvSpPr>
            <a:spLocks noGrp="1"/>
          </p:cNvSpPr>
          <p:nvPr>
            <p:ph type="title"/>
          </p:nvPr>
        </p:nvSpPr>
        <p:spPr>
          <a:xfrm>
            <a:off x="838200" y="279400"/>
            <a:ext cx="10515600" cy="1325563"/>
          </a:xfrm>
        </p:spPr>
        <p:txBody>
          <a:bodyPr/>
          <a:lstStyle/>
          <a:p>
            <a:r>
              <a:rPr lang="sv-SE" altLang="sv-SE" sz="4000" dirty="0"/>
              <a:t>5G System Security</a:t>
            </a:r>
            <a:br>
              <a:rPr lang="sv-SE" altLang="sv-SE" sz="4000" dirty="0"/>
            </a:br>
            <a:r>
              <a:rPr lang="sv-SE" altLang="sv-SE" sz="3200" dirty="0"/>
              <a:t>(5GS_Ph1-SEC)</a:t>
            </a:r>
          </a:p>
        </p:txBody>
      </p:sp>
      <p:sp>
        <p:nvSpPr>
          <p:cNvPr id="22531" name="Content Placeholder 3">
            <a:extLst>
              <a:ext uri="{FF2B5EF4-FFF2-40B4-BE49-F238E27FC236}">
                <a16:creationId xmlns:a16="http://schemas.microsoft.com/office/drawing/2014/main" id="{110DBC1C-610F-4504-9EB5-F8381501BFF1}"/>
              </a:ext>
            </a:extLst>
          </p:cNvPr>
          <p:cNvSpPr>
            <a:spLocks noGrp="1"/>
          </p:cNvSpPr>
          <p:nvPr>
            <p:ph idx="1"/>
          </p:nvPr>
        </p:nvSpPr>
        <p:spPr/>
        <p:txBody>
          <a:bodyPr/>
          <a:lstStyle/>
          <a:p>
            <a:endParaRPr lang="en-US" altLang="en-US" dirty="0"/>
          </a:p>
          <a:p>
            <a:r>
              <a:rPr lang="en-US" altLang="en-US" dirty="0"/>
              <a:t>5 CR to TS 33.501 submitted for approval in SP-200370</a:t>
            </a:r>
          </a:p>
          <a:p>
            <a:pPr lvl="1"/>
            <a:r>
              <a:rPr lang="en-US" altLang="en-US" dirty="0"/>
              <a:t>Corrections to SUPI privacy and secondary authentication and other SBA related corrections</a:t>
            </a:r>
            <a:endParaRPr lang="en-US" altLang="en-US" dirty="0">
              <a:highlight>
                <a:srgbClr val="FFFF00"/>
              </a:highlight>
            </a:endParaRPr>
          </a:p>
          <a:p>
            <a:pPr lvl="1"/>
            <a:endParaRPr lang="en-US" altLang="en-US" dirty="0"/>
          </a:p>
          <a:p>
            <a:pPr lvl="1"/>
            <a:endParaRPr lang="en-US" altLang="en-US" dirty="0"/>
          </a:p>
          <a:p>
            <a:endParaRPr lang="en-US" altLang="en-US" dirty="0"/>
          </a:p>
          <a:p>
            <a:endParaRPr lang="sv-SE" altLang="sv-SE"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a:extLst>
              <a:ext uri="{FF2B5EF4-FFF2-40B4-BE49-F238E27FC236}">
                <a16:creationId xmlns:a16="http://schemas.microsoft.com/office/drawing/2014/main" id="{EE5B4F66-EC57-4D26-825B-AA648CE88872}"/>
              </a:ext>
            </a:extLst>
          </p:cNvPr>
          <p:cNvSpPr>
            <a:spLocks noGrp="1"/>
          </p:cNvSpPr>
          <p:nvPr>
            <p:ph type="title"/>
          </p:nvPr>
        </p:nvSpPr>
        <p:spPr/>
        <p:txBody>
          <a:bodyPr/>
          <a:lstStyle/>
          <a:p>
            <a:r>
              <a:rPr lang="sv-SE" altLang="sv-SE" sz="4000" dirty="0"/>
              <a:t>Mission Critical</a:t>
            </a:r>
            <a:br>
              <a:rPr lang="sv-SE" altLang="sv-SE" sz="4000" dirty="0"/>
            </a:br>
            <a:r>
              <a:rPr lang="sv-SE" altLang="sv-SE" sz="3200" dirty="0"/>
              <a:t>(MCXSec)</a:t>
            </a:r>
            <a:endParaRPr lang="sv-SE" altLang="sv-SE" sz="4000" dirty="0"/>
          </a:p>
        </p:txBody>
      </p:sp>
      <p:sp>
        <p:nvSpPr>
          <p:cNvPr id="20483" name="Content Placeholder 3">
            <a:extLst>
              <a:ext uri="{FF2B5EF4-FFF2-40B4-BE49-F238E27FC236}">
                <a16:creationId xmlns:a16="http://schemas.microsoft.com/office/drawing/2014/main" id="{1FABEECB-69D4-46F2-9459-826A8DC574AC}"/>
              </a:ext>
            </a:extLst>
          </p:cNvPr>
          <p:cNvSpPr>
            <a:spLocks noGrp="1"/>
          </p:cNvSpPr>
          <p:nvPr>
            <p:ph idx="1"/>
          </p:nvPr>
        </p:nvSpPr>
        <p:spPr/>
        <p:txBody>
          <a:bodyPr/>
          <a:lstStyle/>
          <a:p>
            <a:r>
              <a:rPr lang="en-US" altLang="en-US" dirty="0"/>
              <a:t>Completion rate: </a:t>
            </a:r>
          </a:p>
          <a:p>
            <a:pPr lvl="1"/>
            <a:r>
              <a:rPr lang="en-US" altLang="en-US" dirty="0"/>
              <a:t>75% </a:t>
            </a:r>
            <a:r>
              <a:rPr lang="en-US" altLang="ja-JP" dirty="0">
                <a:sym typeface="Wingdings" panose="05000000000000000000" pitchFamily="2" charset="2"/>
              </a:rPr>
              <a:t> 80%</a:t>
            </a:r>
          </a:p>
          <a:p>
            <a:pPr lvl="1"/>
            <a:endParaRPr lang="en-US" altLang="en-US" dirty="0">
              <a:sym typeface="Wingdings" panose="05000000000000000000" pitchFamily="2" charset="2"/>
            </a:endParaRPr>
          </a:p>
          <a:p>
            <a:r>
              <a:rPr lang="en-US" altLang="en-US" dirty="0">
                <a:sym typeface="Wingdings" panose="05000000000000000000" pitchFamily="2" charset="2"/>
              </a:rPr>
              <a:t>Target: </a:t>
            </a:r>
          </a:p>
          <a:p>
            <a:pPr lvl="1"/>
            <a:r>
              <a:rPr lang="en-US" altLang="ja-JP" dirty="0">
                <a:sym typeface="Wingdings" panose="05000000000000000000" pitchFamily="2" charset="2"/>
              </a:rPr>
              <a:t>Jun 20</a:t>
            </a:r>
          </a:p>
          <a:p>
            <a:pPr lvl="1"/>
            <a:endParaRPr lang="en-US" altLang="en-US" dirty="0"/>
          </a:p>
          <a:p>
            <a:r>
              <a:rPr lang="en-US" altLang="en-US" dirty="0"/>
              <a:t>Documents: </a:t>
            </a:r>
          </a:p>
          <a:p>
            <a:pPr lvl="1"/>
            <a:r>
              <a:rPr lang="en-US" altLang="en-US" dirty="0"/>
              <a:t>Rel-16 CRs to TS 33.180 for approval in SP-200362</a:t>
            </a:r>
          </a:p>
          <a:p>
            <a:pPr lvl="2"/>
            <a:r>
              <a:rPr lang="en-US" altLang="en-US" dirty="0"/>
              <a:t>General corrections</a:t>
            </a:r>
          </a:p>
          <a:p>
            <a:pPr lvl="1"/>
            <a:endParaRPr lang="en-US" altLang="en-US" dirty="0"/>
          </a:p>
          <a:p>
            <a:pPr lvl="1"/>
            <a:endParaRPr lang="en-US" altLang="en-US" dirty="0"/>
          </a:p>
          <a:p>
            <a:pPr lvl="1"/>
            <a:endParaRPr lang="en-US" altLang="en-US"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p:txBody>
          <a:bodyPr/>
          <a:lstStyle/>
          <a:p>
            <a:r>
              <a:rPr lang="en-US" altLang="sv-SE" sz="4000" dirty="0"/>
              <a:t>Security aspects of Service Enabler </a:t>
            </a:r>
            <a:br>
              <a:rPr lang="en-US" altLang="sv-SE" sz="4000" dirty="0"/>
            </a:br>
            <a:r>
              <a:rPr lang="en-US" altLang="sv-SE" sz="4000" dirty="0"/>
              <a:t>Architecture Layer for Verticals </a:t>
            </a:r>
            <a:r>
              <a:rPr lang="en-US" altLang="sv-SE" sz="3200" dirty="0"/>
              <a:t>(SEAL)</a:t>
            </a:r>
            <a:endParaRPr lang="sv-SE" altLang="sv-SE" sz="3200"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dirty="0"/>
              <a:t>Completion rate: </a:t>
            </a:r>
          </a:p>
          <a:p>
            <a:pPr lvl="1"/>
            <a:r>
              <a:rPr lang="en-US" altLang="en-US" dirty="0"/>
              <a:t>65% </a:t>
            </a:r>
            <a:r>
              <a:rPr lang="en-US" altLang="ja-JP" dirty="0">
                <a:sym typeface="Wingdings" panose="05000000000000000000" pitchFamily="2" charset="2"/>
              </a:rPr>
              <a:t> 100%</a:t>
            </a:r>
          </a:p>
          <a:p>
            <a:endParaRPr lang="en-US" altLang="ja-JP"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Jun 20</a:t>
            </a:r>
          </a:p>
          <a:p>
            <a:pPr lvl="1"/>
            <a:endParaRPr lang="en-US" altLang="en-US" dirty="0"/>
          </a:p>
          <a:p>
            <a:r>
              <a:rPr lang="en-US" altLang="en-US" dirty="0"/>
              <a:t>Documents:</a:t>
            </a:r>
          </a:p>
          <a:p>
            <a:pPr lvl="1"/>
            <a:r>
              <a:rPr lang="en-US" altLang="en-US" dirty="0"/>
              <a:t>TS 33.434 Service Enabler Architecture Layer for Verticals (SEAL); Security Aspects for approval in SP-200383</a:t>
            </a:r>
          </a:p>
          <a:p>
            <a:pPr lvl="1"/>
            <a:endParaRPr lang="en-US" altLang="en-US" dirty="0"/>
          </a:p>
          <a:p>
            <a:endParaRPr lang="en-US" altLang="en-US" dirty="0"/>
          </a:p>
          <a:p>
            <a:endParaRPr lang="sv-SE" altLang="sv-SE" dirty="0"/>
          </a:p>
        </p:txBody>
      </p:sp>
    </p:spTree>
    <p:extLst>
      <p:ext uri="{BB962C8B-B14F-4D97-AF65-F5344CB8AC3E}">
        <p14:creationId xmlns:p14="http://schemas.microsoft.com/office/powerpoint/2010/main" val="363742683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1C5FD03F-9F8A-4F4F-B631-92AE002E9DFE}"/>
              </a:ext>
            </a:extLst>
          </p:cNvPr>
          <p:cNvSpPr>
            <a:spLocks noGrp="1"/>
          </p:cNvSpPr>
          <p:nvPr>
            <p:ph type="title"/>
          </p:nvPr>
        </p:nvSpPr>
        <p:spPr>
          <a:xfrm>
            <a:off x="514109" y="185879"/>
            <a:ext cx="10515600" cy="1325563"/>
          </a:xfrm>
        </p:spPr>
        <p:txBody>
          <a:bodyPr/>
          <a:lstStyle/>
          <a:p>
            <a:r>
              <a:rPr lang="en-US" altLang="sv-SE" sz="4000" dirty="0"/>
              <a:t>Cellular IoT security for the </a:t>
            </a:r>
            <a:br>
              <a:rPr lang="en-US" altLang="sv-SE" sz="4000" dirty="0"/>
            </a:br>
            <a:r>
              <a:rPr lang="en-US" altLang="sv-SE" sz="4000" dirty="0"/>
              <a:t>5G System</a:t>
            </a:r>
            <a:endParaRPr lang="sv-SE" altLang="sv-SE" sz="4000" dirty="0"/>
          </a:p>
        </p:txBody>
      </p:sp>
      <p:sp>
        <p:nvSpPr>
          <p:cNvPr id="27651" name="Content Placeholder 3">
            <a:extLst>
              <a:ext uri="{FF2B5EF4-FFF2-40B4-BE49-F238E27FC236}">
                <a16:creationId xmlns:a16="http://schemas.microsoft.com/office/drawing/2014/main" id="{95EBC92D-1EB9-448C-BB09-3890D53D8017}"/>
              </a:ext>
            </a:extLst>
          </p:cNvPr>
          <p:cNvSpPr>
            <a:spLocks noGrp="1"/>
          </p:cNvSpPr>
          <p:nvPr>
            <p:ph idx="1"/>
          </p:nvPr>
        </p:nvSpPr>
        <p:spPr>
          <a:xfrm>
            <a:off x="838200" y="1825625"/>
            <a:ext cx="5081588" cy="4351338"/>
          </a:xfrm>
        </p:spPr>
        <p:txBody>
          <a:bodyPr/>
          <a:lstStyle/>
          <a:p>
            <a:r>
              <a:rPr lang="sv-SE" altLang="sv-SE" sz="2000" dirty="0"/>
              <a:t>SI code:</a:t>
            </a:r>
          </a:p>
          <a:p>
            <a:pPr lvl="1"/>
            <a:r>
              <a:rPr lang="sv-SE" altLang="sv-SE" sz="1600" dirty="0"/>
              <a:t>FS_CIoT_sec_5G</a:t>
            </a:r>
            <a:endParaRPr lang="sv-SE" altLang="sv-SE" sz="2000" dirty="0"/>
          </a:p>
          <a:p>
            <a:r>
              <a:rPr lang="sv-SE" altLang="sv-SE" sz="2000" dirty="0"/>
              <a:t>Completion rate: </a:t>
            </a:r>
          </a:p>
          <a:p>
            <a:pPr lvl="1"/>
            <a:r>
              <a:rPr lang="sv-SE" altLang="sv-SE" sz="1800" dirty="0"/>
              <a:t>95%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a:t>
            </a:r>
          </a:p>
          <a:p>
            <a:r>
              <a:rPr lang="en-US" altLang="sv-SE" sz="2000" dirty="0">
                <a:ea typeface="MS PGothic" panose="020B0600070205080204" pitchFamily="34" charset="-128"/>
                <a:sym typeface="Wingdings" panose="05000000000000000000" pitchFamily="2" charset="2"/>
              </a:rPr>
              <a:t>Documents:</a:t>
            </a:r>
          </a:p>
          <a:p>
            <a:pPr lvl="1"/>
            <a:r>
              <a:rPr lang="en-US" altLang="sv-SE" sz="1800" dirty="0">
                <a:ea typeface="MS PGothic" panose="020B0600070205080204" pitchFamily="34" charset="-128"/>
                <a:sym typeface="Wingdings" panose="05000000000000000000" pitchFamily="2" charset="2"/>
              </a:rPr>
              <a:t>TR 33.861 </a:t>
            </a:r>
            <a:r>
              <a:rPr lang="en-GB" altLang="ja-JP" sz="1800" dirty="0">
                <a:solidFill>
                  <a:srgbClr val="000000"/>
                </a:solidFill>
              </a:rPr>
              <a:t>Study on evolution of Cellular IoT security for the 5G System</a:t>
            </a:r>
            <a:r>
              <a:rPr lang="en-US" altLang="sv-SE" sz="1800" dirty="0">
                <a:ea typeface="MS PGothic" panose="020B0600070205080204" pitchFamily="34" charset="-128"/>
                <a:sym typeface="Wingdings" panose="05000000000000000000" pitchFamily="2" charset="2"/>
              </a:rPr>
              <a:t> for approval in SP-200376</a:t>
            </a:r>
            <a:endParaRPr lang="sv-SE" altLang="sv-SE" sz="2200" dirty="0"/>
          </a:p>
        </p:txBody>
      </p:sp>
      <p:sp>
        <p:nvSpPr>
          <p:cNvPr id="27652" name="Content Placeholder 4">
            <a:extLst>
              <a:ext uri="{FF2B5EF4-FFF2-40B4-BE49-F238E27FC236}">
                <a16:creationId xmlns:a16="http://schemas.microsoft.com/office/drawing/2014/main" id="{FE5FD82F-4908-4560-B946-65C90F8B6B2B}"/>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5G_CIoT</a:t>
            </a:r>
          </a:p>
          <a:p>
            <a:r>
              <a:rPr lang="sv-SE" altLang="sv-SE" sz="2000" dirty="0"/>
              <a:t>Completion rate: </a:t>
            </a:r>
          </a:p>
          <a:p>
            <a:pPr lvl="1"/>
            <a:r>
              <a:rPr lang="sv-SE" altLang="sv-SE" sz="1800" dirty="0"/>
              <a:t>90%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Jun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Rel 16 CRs to TS 33.401 and TS 33.501 in SP-200366 </a:t>
            </a:r>
          </a:p>
          <a:p>
            <a:pPr lvl="2"/>
            <a:r>
              <a:rPr lang="sv-SE" altLang="sv-SE" sz="1600" dirty="0"/>
              <a:t>Resolved the UE capability transfer protection issue for CP optimization in LTE and 5G</a:t>
            </a:r>
          </a:p>
          <a:p>
            <a:endParaRPr lang="sv-SE" altLang="sv-SE" sz="1600" dirty="0"/>
          </a:p>
          <a:p>
            <a:pPr lvl="1"/>
            <a:endParaRPr lang="sv-SE" altLang="sv-SE" sz="1200" dirty="0"/>
          </a:p>
        </p:txBody>
      </p:sp>
    </p:spTree>
    <p:extLst>
      <p:ext uri="{BB962C8B-B14F-4D97-AF65-F5344CB8AC3E}">
        <p14:creationId xmlns:p14="http://schemas.microsoft.com/office/powerpoint/2010/main" val="3565259384"/>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06388"/>
            <a:ext cx="10515600" cy="1325562"/>
          </a:xfrm>
        </p:spPr>
        <p:txBody>
          <a:bodyPr/>
          <a:lstStyle/>
          <a:p>
            <a:r>
              <a:rPr lang="en-US" altLang="ja-JP" sz="4000" dirty="0"/>
              <a:t>Security Aspects of the 5G Service </a:t>
            </a:r>
            <a:br>
              <a:rPr lang="en-US" altLang="ja-JP" sz="4000" dirty="0"/>
            </a:br>
            <a:r>
              <a:rPr lang="en-US" altLang="ja-JP" sz="4000" dirty="0"/>
              <a:t>Based Architecture</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FS_SBA-Sec</a:t>
            </a:r>
          </a:p>
          <a:p>
            <a:r>
              <a:rPr lang="sv-SE" altLang="sv-SE" sz="2000" dirty="0"/>
              <a:t>Completion rate: </a:t>
            </a:r>
          </a:p>
          <a:p>
            <a:pPr lvl="1"/>
            <a:r>
              <a:rPr lang="sv-SE" altLang="sv-SE" sz="1800" dirty="0"/>
              <a:t>85%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a:t>
            </a:r>
          </a:p>
          <a:p>
            <a:r>
              <a:rPr lang="en-US" altLang="sv-SE" sz="2000" dirty="0">
                <a:ea typeface="MS PGothic" panose="020B0600070205080204" pitchFamily="34" charset="-128"/>
                <a:sym typeface="Wingdings" panose="05000000000000000000" pitchFamily="2" charset="2"/>
              </a:rPr>
              <a:t>Documents:</a:t>
            </a:r>
          </a:p>
          <a:p>
            <a:pPr lvl="1"/>
            <a:r>
              <a:rPr lang="en-US" altLang="ja-JP" sz="1800" dirty="0"/>
              <a:t>TR 33.855 Study on Security Aspects of the 5G Service Based Architecture</a:t>
            </a:r>
            <a:r>
              <a:rPr lang="en-US" altLang="sv-SE" sz="1800" dirty="0">
                <a:ea typeface="MS PGothic" panose="020B0600070205080204" pitchFamily="34" charset="-128"/>
                <a:sym typeface="Wingdings" panose="05000000000000000000" pitchFamily="2" charset="2"/>
              </a:rPr>
              <a:t> for approval in SP-200384</a:t>
            </a:r>
            <a:endParaRPr lang="sv-SE" altLang="sv-SE" sz="1800" dirty="0"/>
          </a:p>
          <a:p>
            <a:pPr marL="0" indent="0">
              <a:buNone/>
            </a:pPr>
            <a:endParaRPr lang="sv-SE" altLang="sv-SE" sz="2400"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10"/>
          </p:nvPr>
        </p:nvSpPr>
        <p:spPr>
          <a:xfrm>
            <a:off x="6272213" y="1825625"/>
            <a:ext cx="5081587" cy="4351338"/>
          </a:xfrm>
        </p:spPr>
        <p:txBody>
          <a:bodyPr/>
          <a:lstStyle/>
          <a:p>
            <a:r>
              <a:rPr lang="en-US" altLang="sv-SE" sz="2000" dirty="0"/>
              <a:t>WI code</a:t>
            </a:r>
          </a:p>
          <a:p>
            <a:pPr lvl="1"/>
            <a:r>
              <a:rPr lang="en-US" altLang="sv-SE" sz="1800" dirty="0"/>
              <a:t>eSBA</a:t>
            </a:r>
          </a:p>
          <a:p>
            <a:r>
              <a:rPr lang="en-US" altLang="sv-SE" sz="2000" dirty="0"/>
              <a:t>Completion rate:</a:t>
            </a:r>
          </a:p>
          <a:p>
            <a:pPr lvl="1"/>
            <a:r>
              <a:rPr lang="sv-SE" altLang="sv-SE" sz="1800" dirty="0"/>
              <a:t>70% </a:t>
            </a:r>
            <a:r>
              <a:rPr lang="en-US" altLang="ja-JP" sz="1800" dirty="0">
                <a:sym typeface="Wingdings" panose="05000000000000000000" pitchFamily="2" charset="2"/>
              </a:rPr>
              <a:t> 95%</a:t>
            </a:r>
          </a:p>
          <a:p>
            <a:r>
              <a:rPr lang="en-US" altLang="sv-SE" sz="2000" dirty="0"/>
              <a:t>Target</a:t>
            </a:r>
          </a:p>
          <a:p>
            <a:pPr lvl="1"/>
            <a:r>
              <a:rPr lang="en-US" altLang="ja-JP" sz="1800" dirty="0">
                <a:sym typeface="Wingdings" panose="05000000000000000000" pitchFamily="2" charset="2"/>
              </a:rPr>
              <a:t>Jun</a:t>
            </a:r>
            <a:r>
              <a:rPr lang="en-US" altLang="sv-SE" sz="1800" dirty="0"/>
              <a:t> 20</a:t>
            </a:r>
            <a:endParaRPr lang="en-US" altLang="sv-SE" sz="1600" dirty="0"/>
          </a:p>
          <a:p>
            <a:r>
              <a:rPr lang="en-US" altLang="sv-SE" sz="2000" dirty="0"/>
              <a:t>Documents</a:t>
            </a:r>
          </a:p>
          <a:p>
            <a:pPr lvl="1"/>
            <a:r>
              <a:rPr lang="en-US" altLang="en-US" sz="1800" dirty="0"/>
              <a:t>Rel-16 CR to TS 33.501 for approval in SP-200365 and as a company contribution for approval in SP-200584</a:t>
            </a:r>
          </a:p>
          <a:p>
            <a:pPr lvl="2"/>
            <a:r>
              <a:rPr lang="en-US" altLang="en-US" sz="1600" dirty="0"/>
              <a:t>Resolved issues related to authentication over indirect communication</a:t>
            </a:r>
            <a:endParaRPr lang="sv-SE" altLang="sv-SE" sz="1800" dirty="0">
              <a:highlight>
                <a:srgbClr val="FFFF00"/>
              </a:highlight>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a:extLst>
              <a:ext uri="{FF2B5EF4-FFF2-40B4-BE49-F238E27FC236}">
                <a16:creationId xmlns:a16="http://schemas.microsoft.com/office/drawing/2014/main" id="{344D619B-EA0B-4FAB-94F6-72BB01035D33}"/>
              </a:ext>
            </a:extLst>
          </p:cNvPr>
          <p:cNvSpPr>
            <a:spLocks noGrp="1"/>
          </p:cNvSpPr>
          <p:nvPr>
            <p:ph type="title"/>
          </p:nvPr>
        </p:nvSpPr>
        <p:spPr>
          <a:xfrm>
            <a:off x="838200" y="333595"/>
            <a:ext cx="10515600" cy="1325563"/>
          </a:xfrm>
        </p:spPr>
        <p:txBody>
          <a:bodyPr/>
          <a:lstStyle/>
          <a:p>
            <a:r>
              <a:rPr lang="en-US" altLang="ja-JP" sz="4000" dirty="0"/>
              <a:t>Security of the WWC for the 5G system architecture </a:t>
            </a:r>
            <a:r>
              <a:rPr lang="en-US" altLang="ja-JP" sz="3200" dirty="0"/>
              <a:t>(5WWC)</a:t>
            </a:r>
            <a:endParaRPr lang="sv-SE" altLang="sv-SE" sz="3600" dirty="0"/>
          </a:p>
        </p:txBody>
      </p:sp>
      <p:sp>
        <p:nvSpPr>
          <p:cNvPr id="29699" name="Content Placeholder 3">
            <a:extLst>
              <a:ext uri="{FF2B5EF4-FFF2-40B4-BE49-F238E27FC236}">
                <a16:creationId xmlns:a16="http://schemas.microsoft.com/office/drawing/2014/main" id="{DF969863-E61E-4EE9-9D01-882F8945EE6F}"/>
              </a:ext>
            </a:extLst>
          </p:cNvPr>
          <p:cNvSpPr>
            <a:spLocks noGrp="1"/>
          </p:cNvSpPr>
          <p:nvPr>
            <p:ph idx="1"/>
          </p:nvPr>
        </p:nvSpPr>
        <p:spPr/>
        <p:txBody>
          <a:bodyPr/>
          <a:lstStyle/>
          <a:p>
            <a:r>
              <a:rPr lang="sv-SE" altLang="sv-SE" dirty="0"/>
              <a:t>Completion rate: </a:t>
            </a:r>
          </a:p>
          <a:p>
            <a:pPr lvl="1"/>
            <a:r>
              <a:rPr lang="sv-SE" altLang="sv-SE" dirty="0"/>
              <a:t>95% </a:t>
            </a:r>
            <a:r>
              <a:rPr lang="en-US" altLang="ja-JP" dirty="0">
                <a:sym typeface="Wingdings" panose="05000000000000000000" pitchFamily="2" charset="2"/>
              </a:rPr>
              <a:t> 100%</a:t>
            </a:r>
          </a:p>
          <a:p>
            <a:pPr lvl="1"/>
            <a:endParaRPr lang="en-US" altLang="ja-JP" sz="2800" dirty="0">
              <a:sym typeface="Wingdings" panose="05000000000000000000" pitchFamily="2" charset="2"/>
            </a:endParaRPr>
          </a:p>
          <a:p>
            <a:r>
              <a:rPr lang="en-US" altLang="ja-JP" dirty="0">
                <a:sym typeface="Wingdings" panose="05000000000000000000" pitchFamily="2" charset="2"/>
              </a:rPr>
              <a:t>Target: </a:t>
            </a:r>
          </a:p>
          <a:p>
            <a:pPr lvl="1"/>
            <a:r>
              <a:rPr lang="en-US" altLang="ja-JP" dirty="0">
                <a:sym typeface="Wingdings" panose="05000000000000000000" pitchFamily="2" charset="2"/>
              </a:rPr>
              <a:t>Jun 20</a:t>
            </a:r>
          </a:p>
          <a:p>
            <a:pPr lvl="1"/>
            <a:endParaRPr lang="en-US" altLang="sv-SE" sz="2800" dirty="0">
              <a:ea typeface="MS PGothic" panose="020B0600070205080204" pitchFamily="34" charset="-128"/>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Rel-16 CR to TS 33.501 in SP-200372</a:t>
            </a:r>
          </a:p>
          <a:p>
            <a:pPr lvl="2"/>
            <a:r>
              <a:rPr lang="sv-SE" altLang="sv-SE" dirty="0"/>
              <a:t>No ERP procedure for TNAP mobility</a:t>
            </a:r>
          </a:p>
          <a:p>
            <a:pPr lvl="1"/>
            <a:endParaRPr lang="sv-SE" altLang="sv-SE" dirty="0"/>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a:extLst>
              <a:ext uri="{FF2B5EF4-FFF2-40B4-BE49-F238E27FC236}">
                <a16:creationId xmlns:a16="http://schemas.microsoft.com/office/drawing/2014/main" id="{00E743F2-852C-43DC-8A4E-232110227513}"/>
              </a:ext>
            </a:extLst>
          </p:cNvPr>
          <p:cNvSpPr>
            <a:spLocks noGrp="1"/>
          </p:cNvSpPr>
          <p:nvPr>
            <p:ph type="title"/>
          </p:nvPr>
        </p:nvSpPr>
        <p:spPr>
          <a:xfrm>
            <a:off x="838200" y="333595"/>
            <a:ext cx="10515600" cy="1325563"/>
          </a:xfrm>
        </p:spPr>
        <p:txBody>
          <a:bodyPr/>
          <a:lstStyle/>
          <a:p>
            <a:r>
              <a:rPr lang="ja-JP" altLang="en-US" sz="4000" dirty="0"/>
              <a:t>Security of the enhancement </a:t>
            </a:r>
            <a:br>
              <a:rPr lang="sv-SE" altLang="ja-JP" sz="4000" dirty="0"/>
            </a:br>
            <a:r>
              <a:rPr lang="ja-JP" altLang="en-US" sz="4000" dirty="0"/>
              <a:t>to the 5GC Location</a:t>
            </a:r>
            <a:r>
              <a:rPr lang="ja-JP" altLang="sv-SE" sz="4000" dirty="0"/>
              <a:t> </a:t>
            </a:r>
            <a:r>
              <a:rPr lang="ja-JP" altLang="en-US" sz="4000" dirty="0"/>
              <a:t>Services</a:t>
            </a:r>
            <a:r>
              <a:rPr lang="ja-JP" altLang="sv-SE" sz="4000" dirty="0"/>
              <a:t> </a:t>
            </a:r>
            <a:r>
              <a:rPr lang="sv-SE" altLang="ja-JP" sz="3200" dirty="0"/>
              <a:t>(eLCS)</a:t>
            </a:r>
            <a:endParaRPr lang="sv-SE" altLang="sv-SE" sz="4000" dirty="0"/>
          </a:p>
        </p:txBody>
      </p:sp>
      <p:sp>
        <p:nvSpPr>
          <p:cNvPr id="32771" name="Content Placeholder 3">
            <a:extLst>
              <a:ext uri="{FF2B5EF4-FFF2-40B4-BE49-F238E27FC236}">
                <a16:creationId xmlns:a16="http://schemas.microsoft.com/office/drawing/2014/main" id="{FEA5573C-5230-408C-AF74-F18576778178}"/>
              </a:ext>
            </a:extLst>
          </p:cNvPr>
          <p:cNvSpPr>
            <a:spLocks noGrp="1"/>
          </p:cNvSpPr>
          <p:nvPr>
            <p:ph idx="1"/>
          </p:nvPr>
        </p:nvSpPr>
        <p:spPr/>
        <p:txBody>
          <a:bodyPr/>
          <a:lstStyle/>
          <a:p>
            <a:r>
              <a:rPr lang="sv-SE" altLang="sv-SE" dirty="0"/>
              <a:t>Completion rate: </a:t>
            </a:r>
          </a:p>
          <a:p>
            <a:pPr lvl="1"/>
            <a:r>
              <a:rPr lang="sv-SE" altLang="sv-SE" dirty="0"/>
              <a:t>75% </a:t>
            </a:r>
            <a:r>
              <a:rPr lang="en-US" altLang="ja-JP" dirty="0">
                <a:sym typeface="Wingdings" panose="05000000000000000000" pitchFamily="2" charset="2"/>
              </a:rPr>
              <a:t> 100%</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Jun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Rel-16 CR to TS 33.501 in SP-200373</a:t>
            </a:r>
          </a:p>
          <a:p>
            <a:pPr lvl="2"/>
            <a:r>
              <a:rPr lang="sv-SE" altLang="sv-SE" dirty="0"/>
              <a:t>No agreement on a new privacy mechanism</a:t>
            </a:r>
          </a:p>
          <a:p>
            <a:pPr lvl="1"/>
            <a:endParaRPr lang="sv-SE" altLang="sv-SE" dirty="0"/>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a:extLst>
              <a:ext uri="{FF2B5EF4-FFF2-40B4-BE49-F238E27FC236}">
                <a16:creationId xmlns:a16="http://schemas.microsoft.com/office/drawing/2014/main" id="{586FB3A6-5FED-41FD-8F88-426BE862D750}"/>
              </a:ext>
            </a:extLst>
          </p:cNvPr>
          <p:cNvSpPr>
            <a:spLocks noGrp="1"/>
          </p:cNvSpPr>
          <p:nvPr>
            <p:ph type="title"/>
          </p:nvPr>
        </p:nvSpPr>
        <p:spPr>
          <a:xfrm>
            <a:off x="838200" y="314325"/>
            <a:ext cx="10515600" cy="1325563"/>
          </a:xfrm>
        </p:spPr>
        <p:txBody>
          <a:bodyPr/>
          <a:lstStyle/>
          <a:p>
            <a:r>
              <a:rPr lang="en-US" altLang="ja-JP" sz="4000" dirty="0"/>
              <a:t>Security aspects of </a:t>
            </a:r>
            <a:br>
              <a:rPr lang="en-US" altLang="ja-JP" sz="4000" dirty="0"/>
            </a:br>
            <a:r>
              <a:rPr lang="en-US" altLang="ja-JP" sz="4000" dirty="0"/>
              <a:t>Enhancement of Network Slicing</a:t>
            </a:r>
            <a:endParaRPr lang="sv-SE" altLang="sv-SE" sz="4000" dirty="0"/>
          </a:p>
        </p:txBody>
      </p:sp>
      <p:sp>
        <p:nvSpPr>
          <p:cNvPr id="35843" name="Content Placeholder 3">
            <a:extLst>
              <a:ext uri="{FF2B5EF4-FFF2-40B4-BE49-F238E27FC236}">
                <a16:creationId xmlns:a16="http://schemas.microsoft.com/office/drawing/2014/main" id="{27909FED-44C5-49BE-8552-94E24A2CC9AF}"/>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FS_eNS_SEC</a:t>
            </a:r>
          </a:p>
          <a:p>
            <a:r>
              <a:rPr lang="sv-SE" altLang="sv-SE" sz="2000" dirty="0"/>
              <a:t>Completion rate: </a:t>
            </a:r>
          </a:p>
          <a:p>
            <a:pPr lvl="1"/>
            <a:r>
              <a:rPr lang="sv-SE" altLang="sv-SE" sz="1800" dirty="0"/>
              <a:t>85%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33.813 </a:t>
            </a:r>
            <a:r>
              <a:rPr lang="ja-JP" altLang="en-US" sz="1800" dirty="0"/>
              <a:t>Study on Security aspects of Enhancement of Network Slicing</a:t>
            </a:r>
            <a:r>
              <a:rPr lang="ja-JP" altLang="sv-SE" sz="1800" dirty="0"/>
              <a:t> </a:t>
            </a:r>
            <a:r>
              <a:rPr lang="sv-SE" altLang="ja-JP" sz="1800" dirty="0"/>
              <a:t>for approval in SP-200382</a:t>
            </a:r>
            <a:r>
              <a:rPr lang="en-GB" altLang="ja-JP" sz="1800" dirty="0"/>
              <a:t> </a:t>
            </a:r>
            <a:r>
              <a:rPr lang="en-US" altLang="sv-SE" sz="1800" dirty="0">
                <a:ea typeface="MS PGothic" panose="020B0600070205080204" pitchFamily="34" charset="-128"/>
                <a:sym typeface="Wingdings" panose="05000000000000000000" pitchFamily="2" charset="2"/>
              </a:rPr>
              <a:t> </a:t>
            </a:r>
            <a:endParaRPr lang="sv-SE" altLang="sv-SE" sz="1800" dirty="0"/>
          </a:p>
        </p:txBody>
      </p:sp>
      <p:sp>
        <p:nvSpPr>
          <p:cNvPr id="35844" name="Content Placeholder 4">
            <a:extLst>
              <a:ext uri="{FF2B5EF4-FFF2-40B4-BE49-F238E27FC236}">
                <a16:creationId xmlns:a16="http://schemas.microsoft.com/office/drawing/2014/main" id="{6F514D47-3E79-4CEA-B780-57F5DCEB6DAC}"/>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eNS_SEC</a:t>
            </a:r>
          </a:p>
          <a:p>
            <a:r>
              <a:rPr lang="sv-SE" altLang="sv-SE" sz="2000" dirty="0"/>
              <a:t>Completion rate: </a:t>
            </a:r>
          </a:p>
          <a:p>
            <a:pPr lvl="1"/>
            <a:r>
              <a:rPr lang="en-US" altLang="ja-JP" sz="1800" dirty="0">
                <a:sym typeface="Wingdings" panose="05000000000000000000" pitchFamily="2" charset="2"/>
              </a:rPr>
              <a:t>30% 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Jun 20</a:t>
            </a:r>
          </a:p>
          <a:p>
            <a:r>
              <a:rPr lang="en-US" altLang="sv-SE" sz="2000" dirty="0">
                <a:ea typeface="MS PGothic" panose="020B0600070205080204" pitchFamily="34" charset="-128"/>
                <a:sym typeface="Wingdings" panose="05000000000000000000" pitchFamily="2" charset="2"/>
              </a:rPr>
              <a:t>Documents:</a:t>
            </a:r>
          </a:p>
          <a:p>
            <a:pPr lvl="1"/>
            <a:r>
              <a:rPr lang="sv-SE" altLang="sv-SE" sz="1600" dirty="0"/>
              <a:t>Rel-16 CR to TS 33.501 submitted as a company contribution for approval in </a:t>
            </a:r>
            <a:r>
              <a:rPr lang="sv-SE" altLang="sv-SE" sz="1600" dirty="0">
                <a:highlight>
                  <a:srgbClr val="FFFF00"/>
                </a:highlight>
              </a:rPr>
              <a:t>SP-200xyz</a:t>
            </a:r>
          </a:p>
          <a:p>
            <a:pPr lvl="2"/>
            <a:r>
              <a:rPr lang="sv-SE" altLang="sv-SE" sz="1200" dirty="0"/>
              <a:t>Resolved issue related to role of AUSF</a:t>
            </a:r>
          </a:p>
          <a:p>
            <a:pPr marL="0" indent="0">
              <a:buNone/>
            </a:pPr>
            <a:endParaRPr lang="sv-SE" altLang="sv-SE" sz="20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Highlights!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sv-SE" dirty="0"/>
              <a:t>Completed Rel-16 WIDs</a:t>
            </a:r>
          </a:p>
          <a:p>
            <a:pPr lvl="1"/>
            <a:r>
              <a:rPr lang="en-US" sz="2000" dirty="0">
                <a:solidFill>
                  <a:schemeClr val="dk1"/>
                </a:solidFill>
                <a:latin typeface="Arial" panose="020B0604020202020204" pitchFamily="34" charset="0"/>
                <a:ea typeface="Batang" panose="02030600000101010101" pitchFamily="18" charset="-127"/>
              </a:rPr>
              <a:t>Security aspects of Service Enabler Architecture Layer for Verticals</a:t>
            </a:r>
          </a:p>
          <a:p>
            <a:pPr lvl="1"/>
            <a:r>
              <a:rPr lang="en-US" sz="2000" dirty="0">
                <a:latin typeface="Arial" panose="020B0604020202020204" pitchFamily="34" charset="0"/>
                <a:ea typeface="MS Mincho" panose="02020609040205080304" pitchFamily="49" charset="-128"/>
              </a:rPr>
              <a:t>Security for NR Integrated Access and Backhaul</a:t>
            </a:r>
          </a:p>
          <a:p>
            <a:pPr lvl="1"/>
            <a:r>
              <a:rPr lang="en-US" sz="2000" dirty="0">
                <a:latin typeface="Arial" panose="020B0604020202020204" pitchFamily="34" charset="0"/>
                <a:ea typeface="MS Mincho" panose="02020609040205080304" pitchFamily="49" charset="-128"/>
              </a:rPr>
              <a:t>Normative updates of User Plane Integrity Protection for Release 16</a:t>
            </a:r>
          </a:p>
          <a:p>
            <a:pPr lvl="1"/>
            <a:r>
              <a:rPr lang="en-US" sz="2000" dirty="0">
                <a:latin typeface="Arial" panose="020B0604020202020204" pitchFamily="34" charset="0"/>
                <a:ea typeface="MS Mincho" panose="02020609040205080304" pitchFamily="49" charset="-128"/>
              </a:rPr>
              <a:t>Security of the Wireless and Wireline Convergence for the 5G system architecture</a:t>
            </a:r>
          </a:p>
          <a:p>
            <a:pPr lvl="1"/>
            <a:r>
              <a:rPr lang="en-US" sz="2000" dirty="0">
                <a:latin typeface="Arial" panose="020B0604020202020204" pitchFamily="34" charset="0"/>
                <a:ea typeface="MS Mincho" panose="02020609040205080304" pitchFamily="49" charset="-128"/>
              </a:rPr>
              <a:t>Security of the enhancement to the 5GC Location Services</a:t>
            </a:r>
            <a:endParaRPr lang="sv-SE" sz="2000" dirty="0">
              <a:latin typeface="Arial" panose="020B0604020202020204" pitchFamily="34" charset="0"/>
              <a:ea typeface="MS Mincho" panose="02020609040205080304" pitchFamily="49" charset="-128"/>
            </a:endParaRPr>
          </a:p>
          <a:p>
            <a:pPr lvl="1"/>
            <a:endParaRPr lang="sv-SE" sz="2000" dirty="0">
              <a:latin typeface="Arial" panose="020B0604020202020204" pitchFamily="34" charset="0"/>
              <a:ea typeface="MS Mincho" panose="02020609040205080304" pitchFamily="49" charset="-128"/>
            </a:endParaRPr>
          </a:p>
          <a:p>
            <a:pPr lvl="1"/>
            <a:endParaRPr lang="sv-SE" sz="2000" dirty="0">
              <a:latin typeface="Arial" panose="020B0604020202020204" pitchFamily="34" charset="0"/>
              <a:ea typeface="MS Mincho" panose="02020609040205080304" pitchFamily="49" charset="-128"/>
            </a:endParaRPr>
          </a:p>
          <a:p>
            <a:pPr lvl="1"/>
            <a:endParaRPr lang="en-US" sz="2000" dirty="0">
              <a:solidFill>
                <a:schemeClr val="dk1"/>
              </a:solidFill>
              <a:latin typeface="Arial" panose="020B0604020202020204" pitchFamily="34" charset="0"/>
              <a:ea typeface="Batang" panose="02030600000101010101" pitchFamily="18" charset="-127"/>
            </a:endParaRPr>
          </a:p>
          <a:p>
            <a:endParaRPr lang="en-US" altLang="ja-JP" dirty="0"/>
          </a:p>
          <a:p>
            <a:pPr lvl="1"/>
            <a:endParaRPr lang="en-US" altLang="ja-JP" sz="1800" b="1" dirty="0"/>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pPr lvl="1"/>
            <a:endParaRPr lang="sv-SE" sz="2000" b="1" dirty="0">
              <a:latin typeface="Arial" panose="020B0604020202020204" pitchFamily="34" charset="0"/>
              <a:ea typeface="MS Mincho" panose="02020609040205080304" pitchFamily="49" charset="-128"/>
            </a:endParaRPr>
          </a:p>
          <a:p>
            <a:pPr lvl="1"/>
            <a:endParaRPr lang="sv-SE" sz="2000" b="1" dirty="0">
              <a:latin typeface="Arial" panose="020B0604020202020204" pitchFamily="34" charset="0"/>
              <a:ea typeface="MS Mincho" panose="02020609040205080304" pitchFamily="49" charset="-128"/>
            </a:endParaRPr>
          </a:p>
          <a:p>
            <a:pPr lvl="1"/>
            <a:endParaRPr lang="sv-SE" sz="2000" b="1" dirty="0">
              <a:latin typeface="Arial" panose="020B0604020202020204" pitchFamily="34" charset="0"/>
              <a:ea typeface="MS Mincho" panose="02020609040205080304" pitchFamily="49" charset="-128"/>
            </a:endParaRPr>
          </a:p>
          <a:p>
            <a:pPr lvl="1"/>
            <a:endParaRPr lang="sv-SE" dirty="0">
              <a:solidFill>
                <a:schemeClr val="dk1"/>
              </a:solidFill>
              <a:latin typeface="Arial" panose="020B0604020202020204" pitchFamily="34" charset="0"/>
              <a:ea typeface="Batang" panose="02030600000101010101" pitchFamily="18" charset="-127"/>
            </a:endParaRPr>
          </a:p>
          <a:p>
            <a:pPr lvl="1"/>
            <a:endParaRPr lang="sv-SE" dirty="0"/>
          </a:p>
          <a:p>
            <a:pPr lvl="1"/>
            <a:endParaRPr lang="sv-SE" dirty="0"/>
          </a:p>
          <a:p>
            <a:pPr lvl="1"/>
            <a:endParaRPr lang="en-GB" dirty="0"/>
          </a:p>
          <a:p>
            <a:pPr lvl="1"/>
            <a:endParaRPr lang="sv-SE" dirty="0"/>
          </a:p>
          <a:p>
            <a:pPr lvl="1"/>
            <a:endParaRPr lang="sv-SE" dirty="0"/>
          </a:p>
        </p:txBody>
      </p:sp>
    </p:spTree>
    <p:extLst>
      <p:ext uri="{BB962C8B-B14F-4D97-AF65-F5344CB8AC3E}">
        <p14:creationId xmlns:p14="http://schemas.microsoft.com/office/powerpoint/2010/main" val="265018606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a:extLst>
              <a:ext uri="{FF2B5EF4-FFF2-40B4-BE49-F238E27FC236}">
                <a16:creationId xmlns:a16="http://schemas.microsoft.com/office/drawing/2014/main" id="{43F37F5C-6C46-44C9-BABE-6B7078F5633F}"/>
              </a:ext>
            </a:extLst>
          </p:cNvPr>
          <p:cNvSpPr>
            <a:spLocks noGrp="1"/>
          </p:cNvSpPr>
          <p:nvPr>
            <p:ph type="title"/>
          </p:nvPr>
        </p:nvSpPr>
        <p:spPr>
          <a:xfrm>
            <a:off x="838200" y="314325"/>
            <a:ext cx="10515600" cy="1325563"/>
          </a:xfrm>
        </p:spPr>
        <p:txBody>
          <a:bodyPr/>
          <a:lstStyle/>
          <a:p>
            <a:r>
              <a:rPr lang="en-US" altLang="ja-JP" dirty="0"/>
              <a:t>Security for NR Integrated </a:t>
            </a:r>
            <a:br>
              <a:rPr lang="en-US" altLang="ja-JP" dirty="0"/>
            </a:br>
            <a:r>
              <a:rPr lang="en-US" altLang="ja-JP" dirty="0"/>
              <a:t>Access and Backhaul</a:t>
            </a:r>
            <a:endParaRPr lang="sv-SE" altLang="sv-SE" dirty="0"/>
          </a:p>
        </p:txBody>
      </p:sp>
      <p:sp>
        <p:nvSpPr>
          <p:cNvPr id="38915" name="Content Placeholder 3">
            <a:extLst>
              <a:ext uri="{FF2B5EF4-FFF2-40B4-BE49-F238E27FC236}">
                <a16:creationId xmlns:a16="http://schemas.microsoft.com/office/drawing/2014/main" id="{75E3DEE9-609C-4ABA-8E06-22CB6481D719}"/>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FS_NR_IAB_Sec</a:t>
            </a:r>
          </a:p>
          <a:p>
            <a:r>
              <a:rPr lang="sv-SE" altLang="sv-SE" sz="2000" dirty="0"/>
              <a:t>Completion rate: </a:t>
            </a:r>
          </a:p>
          <a:p>
            <a:pPr lvl="1"/>
            <a:r>
              <a:rPr lang="en-US" altLang="ja-JP" sz="1800" dirty="0">
                <a:sym typeface="Wingdings" panose="05000000000000000000" pitchFamily="2" charset="2"/>
              </a:rPr>
              <a:t>65%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  Sep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33.824 </a:t>
            </a:r>
            <a:r>
              <a:rPr lang="en-US" altLang="ja-JP" sz="1800" dirty="0"/>
              <a:t>Study on Security for NR Integrated Access and Backhaul</a:t>
            </a:r>
            <a:r>
              <a:rPr lang="en-GB" altLang="ja-JP" sz="1800" dirty="0"/>
              <a:t> </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Status of TR 33.824:</a:t>
            </a:r>
          </a:p>
          <a:p>
            <a:pPr lvl="1"/>
            <a:r>
              <a:rPr lang="en-US" altLang="ja-JP" sz="1800" dirty="0">
                <a:sym typeface="Wingdings" panose="05000000000000000000" pitchFamily="2" charset="2"/>
              </a:rPr>
              <a:t>5 </a:t>
            </a:r>
            <a:r>
              <a:rPr lang="sv-SE" altLang="sv-SE" sz="1800" dirty="0"/>
              <a:t>Key issues</a:t>
            </a:r>
          </a:p>
          <a:p>
            <a:pPr lvl="1"/>
            <a:r>
              <a:rPr lang="en-US" altLang="ja-JP" sz="1800" dirty="0">
                <a:sym typeface="Wingdings" panose="05000000000000000000" pitchFamily="2" charset="2"/>
              </a:rPr>
              <a:t>4 </a:t>
            </a:r>
            <a:r>
              <a:rPr lang="sv-SE" altLang="sv-SE" sz="1800" dirty="0"/>
              <a:t>Solutions</a:t>
            </a:r>
          </a:p>
          <a:p>
            <a:pPr lvl="1"/>
            <a:r>
              <a:rPr lang="en-US" altLang="ja-JP" sz="1800" dirty="0">
                <a:sym typeface="Wingdings" panose="05000000000000000000" pitchFamily="2" charset="2"/>
              </a:rPr>
              <a:t>3 </a:t>
            </a:r>
            <a:r>
              <a:rPr lang="sv-SE" altLang="sv-SE" sz="1800" dirty="0"/>
              <a:t>Conclusions</a:t>
            </a:r>
          </a:p>
          <a:p>
            <a:endParaRPr lang="sv-SE" altLang="sv-SE" sz="2200" dirty="0"/>
          </a:p>
        </p:txBody>
      </p:sp>
      <p:sp>
        <p:nvSpPr>
          <p:cNvPr id="38916" name="Content Placeholder 4">
            <a:extLst>
              <a:ext uri="{FF2B5EF4-FFF2-40B4-BE49-F238E27FC236}">
                <a16:creationId xmlns:a16="http://schemas.microsoft.com/office/drawing/2014/main" id="{FB38DFC7-0B2B-45B3-9871-1113D45C22BE}"/>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NR_IAB</a:t>
            </a:r>
          </a:p>
          <a:p>
            <a:r>
              <a:rPr lang="sv-SE" altLang="sv-SE" sz="2000" dirty="0"/>
              <a:t>Completion rate: </a:t>
            </a:r>
          </a:p>
          <a:p>
            <a:pPr lvl="1"/>
            <a:r>
              <a:rPr lang="sv-SE" altLang="sv-SE" sz="1800" dirty="0"/>
              <a:t>65%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Jun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CRs to TS 33.501 and 33.401 for approval in SP-200368</a:t>
            </a:r>
          </a:p>
          <a:p>
            <a:pPr lvl="2"/>
            <a:r>
              <a:rPr lang="sv-SE" altLang="sv-SE" sz="1600" dirty="0"/>
              <a:t>Resolved issues related to F1 interface security setup</a:t>
            </a:r>
          </a:p>
          <a:p>
            <a:pPr marL="0" indent="0">
              <a:buNone/>
            </a:pPr>
            <a:endParaRPr lang="sv-SE" altLang="sv-SE" sz="2000" dirty="0"/>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a:extLst>
              <a:ext uri="{FF2B5EF4-FFF2-40B4-BE49-F238E27FC236}">
                <a16:creationId xmlns:a16="http://schemas.microsoft.com/office/drawing/2014/main" id="{1A53A4FF-8856-4823-87A2-6600214C54E4}"/>
              </a:ext>
            </a:extLst>
          </p:cNvPr>
          <p:cNvSpPr>
            <a:spLocks noGrp="1"/>
          </p:cNvSpPr>
          <p:nvPr>
            <p:ph type="title"/>
          </p:nvPr>
        </p:nvSpPr>
        <p:spPr>
          <a:xfrm>
            <a:off x="838200" y="311150"/>
            <a:ext cx="10515600" cy="1325563"/>
          </a:xfrm>
        </p:spPr>
        <p:txBody>
          <a:bodyPr/>
          <a:lstStyle/>
          <a:p>
            <a:r>
              <a:rPr lang="en-US" altLang="ja-JP" sz="4000" dirty="0"/>
              <a:t>Security Aspects of 3GPP support </a:t>
            </a:r>
            <a:br>
              <a:rPr lang="en-US" altLang="ja-JP" sz="4000" dirty="0"/>
            </a:br>
            <a:r>
              <a:rPr lang="en-US" altLang="ja-JP" sz="4000" dirty="0"/>
              <a:t>for Advanced V2X Services</a:t>
            </a:r>
            <a:endParaRPr lang="sv-SE" altLang="sv-SE" sz="4000" dirty="0"/>
          </a:p>
        </p:txBody>
      </p:sp>
      <p:sp>
        <p:nvSpPr>
          <p:cNvPr id="39939" name="Content Placeholder 3">
            <a:extLst>
              <a:ext uri="{FF2B5EF4-FFF2-40B4-BE49-F238E27FC236}">
                <a16:creationId xmlns:a16="http://schemas.microsoft.com/office/drawing/2014/main" id="{C3875276-DD9D-4A09-A87B-313D3F134069}"/>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FS_eV2X_Sec</a:t>
            </a:r>
          </a:p>
          <a:p>
            <a:r>
              <a:rPr lang="sv-SE" altLang="sv-SE" sz="2000" dirty="0"/>
              <a:t>Completion rate: </a:t>
            </a:r>
          </a:p>
          <a:p>
            <a:pPr lvl="1"/>
            <a:r>
              <a:rPr lang="sv-SE" altLang="sv-SE" sz="1800" dirty="0"/>
              <a:t>75%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33.836 </a:t>
            </a:r>
            <a:r>
              <a:rPr lang="en-US" altLang="ja-JP" sz="1800" dirty="0"/>
              <a:t>Study on Security Aspects of 3GPP support for Advanced V2X Services</a:t>
            </a:r>
            <a:r>
              <a:rPr lang="sv-SE" altLang="ja-JP" sz="1800" dirty="0"/>
              <a:t> for approval in SP-200380</a:t>
            </a:r>
            <a:endParaRPr lang="en-US" altLang="ja-JP" sz="1800" dirty="0"/>
          </a:p>
        </p:txBody>
      </p:sp>
      <p:sp>
        <p:nvSpPr>
          <p:cNvPr id="39940" name="Content Placeholder 4">
            <a:extLst>
              <a:ext uri="{FF2B5EF4-FFF2-40B4-BE49-F238E27FC236}">
                <a16:creationId xmlns:a16="http://schemas.microsoft.com/office/drawing/2014/main" id="{9931A01B-815D-46CA-9994-E1B688EF7E85}"/>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eV2XARC</a:t>
            </a:r>
          </a:p>
          <a:p>
            <a:r>
              <a:rPr lang="sv-SE" altLang="sv-SE" sz="2000" dirty="0"/>
              <a:t>Completion rate: </a:t>
            </a:r>
          </a:p>
          <a:p>
            <a:pPr lvl="1"/>
            <a:r>
              <a:rPr lang="sv-SE" altLang="sv-SE" sz="1800" dirty="0"/>
              <a:t>70% </a:t>
            </a:r>
            <a:r>
              <a:rPr lang="en-US" altLang="ja-JP" sz="1800" dirty="0">
                <a:sym typeface="Wingdings" panose="05000000000000000000" pitchFamily="2" charset="2"/>
              </a:rPr>
              <a:t>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 Jun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TS 33.536 </a:t>
            </a:r>
            <a:r>
              <a:rPr lang="en-US" altLang="sv-SE" sz="1800" dirty="0"/>
              <a:t>Security Aspect of 3GPP Support for Advanced V2X Services for approval in SP-200379</a:t>
            </a:r>
          </a:p>
          <a:p>
            <a:pPr lvl="1"/>
            <a:r>
              <a:rPr lang="en-US" altLang="sv-SE" sz="1800" dirty="0"/>
              <a:t>CR to TS 33.356 for approval in SP-200364</a:t>
            </a:r>
          </a:p>
          <a:p>
            <a:pPr lvl="2"/>
            <a:r>
              <a:rPr lang="en-US" altLang="sv-SE" sz="1400" dirty="0"/>
              <a:t>FC values allocation</a:t>
            </a:r>
            <a:endParaRPr lang="sv-SE" altLang="sv-SE" sz="1400"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257800" cy="4351338"/>
          </a:xfrm>
        </p:spPr>
        <p:txBody>
          <a:bodyPr/>
          <a:lstStyle/>
          <a:p>
            <a:r>
              <a:rPr lang="sv-SE" altLang="sv-SE" sz="2000" dirty="0"/>
              <a:t>SI code: </a:t>
            </a:r>
          </a:p>
          <a:p>
            <a:pPr lvl="1"/>
            <a:r>
              <a:rPr lang="sv-SE" altLang="sv-SE" sz="1800" dirty="0"/>
              <a:t>FS_AKMA</a:t>
            </a:r>
          </a:p>
          <a:p>
            <a:r>
              <a:rPr lang="sv-SE" altLang="sv-SE" sz="2000" dirty="0"/>
              <a:t>Completion rate: </a:t>
            </a:r>
          </a:p>
          <a:p>
            <a:pPr lvl="1"/>
            <a:r>
              <a:rPr lang="sv-SE" altLang="sv-SE" sz="1800" dirty="0"/>
              <a:t>95% </a:t>
            </a:r>
            <a:r>
              <a:rPr lang="en-US" altLang="ja-JP" sz="1800" dirty="0">
                <a:sym typeface="Wingdings" panose="05000000000000000000" pitchFamily="2" charset="2"/>
              </a:rPr>
              <a:t> 100%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CR to TR 33.835 </a:t>
            </a:r>
            <a:r>
              <a:rPr lang="en-US" sz="1800" dirty="0"/>
              <a:t>for approval in SP-200375</a:t>
            </a:r>
            <a:endParaRPr lang="sv-SE" dirty="0"/>
          </a:p>
          <a:p>
            <a:pPr lvl="2"/>
            <a:r>
              <a:rPr lang="sv-SE" altLang="sv-SE" sz="1400" dirty="0"/>
              <a:t>Cleanup</a:t>
            </a:r>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sz="1800" dirty="0"/>
              <a:t>WI code: </a:t>
            </a:r>
          </a:p>
          <a:p>
            <a:pPr lvl="1"/>
            <a:r>
              <a:rPr lang="sv-SE" altLang="sv-SE" sz="1600" dirty="0"/>
              <a:t>AKMA</a:t>
            </a:r>
          </a:p>
          <a:p>
            <a:r>
              <a:rPr lang="sv-SE" altLang="sv-SE" sz="2000" dirty="0"/>
              <a:t>Completion rate: </a:t>
            </a:r>
          </a:p>
          <a:p>
            <a:pPr lvl="1"/>
            <a:r>
              <a:rPr lang="sv-SE" altLang="sv-SE" sz="1800" dirty="0"/>
              <a:t>60% </a:t>
            </a:r>
            <a:r>
              <a:rPr lang="en-US" altLang="ja-JP" sz="1800" dirty="0">
                <a:sym typeface="Wingdings" panose="05000000000000000000" pitchFamily="2" charset="2"/>
              </a:rPr>
              <a:t>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Jun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TS 33.535 </a:t>
            </a:r>
            <a:r>
              <a:rPr lang="en-US" altLang="sv-SE" sz="1800" dirty="0"/>
              <a:t>Authentication and key management for applications based on 3GPP credentials in the 5G System for approval in SP-200381 </a:t>
            </a:r>
          </a:p>
          <a:p>
            <a:pPr lvl="1"/>
            <a:r>
              <a:rPr lang="en-US" altLang="sv-SE" sz="1800" dirty="0"/>
              <a:t>CR to TS 33.501 for approval in SP-200369</a:t>
            </a:r>
            <a:endParaRPr lang="sv-SE" altLang="sv-SE" dirty="0">
              <a:highlight>
                <a:srgbClr val="FFFF00"/>
              </a:highlight>
            </a:endParaRPr>
          </a:p>
        </p:txBody>
      </p:sp>
      <p:sp>
        <p:nvSpPr>
          <p:cNvPr id="7" name="Title 3">
            <a:extLst>
              <a:ext uri="{FF2B5EF4-FFF2-40B4-BE49-F238E27FC236}">
                <a16:creationId xmlns:a16="http://schemas.microsoft.com/office/drawing/2014/main" id="{B3E7FB24-70ED-4509-ADDA-71CE3D2E3393}"/>
              </a:ext>
            </a:extLst>
          </p:cNvPr>
          <p:cNvSpPr>
            <a:spLocks noGrp="1"/>
          </p:cNvSpPr>
          <p:nvPr>
            <p:ph type="title"/>
          </p:nvPr>
        </p:nvSpPr>
        <p:spPr>
          <a:xfrm>
            <a:off x="479426" y="263605"/>
            <a:ext cx="9602123" cy="1420901"/>
          </a:xfrm>
        </p:spPr>
        <p:txBody>
          <a:bodyPr/>
          <a:lstStyle/>
          <a:p>
            <a:r>
              <a:rPr lang="en-US" sz="3600" dirty="0"/>
              <a:t>Authentication and key management for applications based on 3GPP credential in 5G</a:t>
            </a:r>
            <a:endParaRPr lang="sv-SE" sz="3600" dirty="0"/>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a:extLst>
              <a:ext uri="{FF2B5EF4-FFF2-40B4-BE49-F238E27FC236}">
                <a16:creationId xmlns:a16="http://schemas.microsoft.com/office/drawing/2014/main" id="{EC7272D3-6354-4EE3-8C01-74C97DCE29ED}"/>
              </a:ext>
            </a:extLst>
          </p:cNvPr>
          <p:cNvSpPr>
            <a:spLocks noGrp="1"/>
          </p:cNvSpPr>
          <p:nvPr>
            <p:ph type="title"/>
          </p:nvPr>
        </p:nvSpPr>
        <p:spPr/>
        <p:txBody>
          <a:bodyPr/>
          <a:lstStyle/>
          <a:p>
            <a:r>
              <a:rPr lang="en-US" altLang="ja-JP" sz="4000" dirty="0"/>
              <a:t>User Plane Integrity Protection (1/2)</a:t>
            </a:r>
            <a:endParaRPr lang="sv-SE" altLang="sv-SE" sz="4000" dirty="0"/>
          </a:p>
        </p:txBody>
      </p:sp>
      <p:sp>
        <p:nvSpPr>
          <p:cNvPr id="36867" name="Content Placeholder 3">
            <a:extLst>
              <a:ext uri="{FF2B5EF4-FFF2-40B4-BE49-F238E27FC236}">
                <a16:creationId xmlns:a16="http://schemas.microsoft.com/office/drawing/2014/main" id="{4CE39F7E-9B3C-4FAD-9903-DDDF3628753E}"/>
              </a:ext>
            </a:extLst>
          </p:cNvPr>
          <p:cNvSpPr>
            <a:spLocks noGrp="1"/>
          </p:cNvSpPr>
          <p:nvPr>
            <p:ph idx="1"/>
          </p:nvPr>
        </p:nvSpPr>
        <p:spPr>
          <a:xfrm>
            <a:off x="838200" y="1825625"/>
            <a:ext cx="5081588" cy="4351338"/>
          </a:xfrm>
        </p:spPr>
        <p:txBody>
          <a:bodyPr/>
          <a:lstStyle/>
          <a:p>
            <a:r>
              <a:rPr lang="sv-SE" altLang="sv-SE" sz="2000" dirty="0"/>
              <a:t>Background: </a:t>
            </a:r>
          </a:p>
          <a:p>
            <a:pPr lvl="1"/>
            <a:r>
              <a:rPr lang="sv-SE" altLang="sv-SE" sz="1600" dirty="0"/>
              <a:t>During SA#87-e SA3 was given the following tasks following the discussion on the </a:t>
            </a:r>
            <a:r>
              <a:rPr lang="en-US" altLang="sv-SE" sz="1400" dirty="0"/>
              <a:t>LS from GSMA (SP-200021)</a:t>
            </a:r>
          </a:p>
          <a:p>
            <a:pPr lvl="2"/>
            <a:r>
              <a:rPr lang="en-US" altLang="sv-SE" sz="1400" i="1" dirty="0"/>
              <a:t>SA tasks SA3 to determine how to mitigate identified security problems associated with user plane integrity from Release 16 onwards for UEs supporting Standalone NR connected to 5GC, including the proposal to mandate the support of full rate user plane integrity protection for those UEs, and report their progress at the next plenary.</a:t>
            </a:r>
          </a:p>
          <a:p>
            <a:pPr lvl="2"/>
            <a:r>
              <a:rPr lang="en-US" altLang="sv-SE" sz="1400" i="1" dirty="0"/>
              <a:t>SA3 should make necessary arrangements including coordination with other groups to complete the work in R16.</a:t>
            </a:r>
          </a:p>
          <a:p>
            <a:pPr lvl="1"/>
            <a:endParaRPr lang="sv-SE" altLang="sv-SE" sz="1800" dirty="0"/>
          </a:p>
        </p:txBody>
      </p:sp>
      <p:sp>
        <p:nvSpPr>
          <p:cNvPr id="36868" name="Content Placeholder 4">
            <a:extLst>
              <a:ext uri="{FF2B5EF4-FFF2-40B4-BE49-F238E27FC236}">
                <a16:creationId xmlns:a16="http://schemas.microsoft.com/office/drawing/2014/main" id="{776B8B07-D91F-4A14-9906-A95509476727}"/>
              </a:ext>
            </a:extLst>
          </p:cNvPr>
          <p:cNvSpPr>
            <a:spLocks noGrp="1"/>
          </p:cNvSpPr>
          <p:nvPr>
            <p:ph idx="10"/>
          </p:nvPr>
        </p:nvSpPr>
        <p:spPr>
          <a:xfrm>
            <a:off x="6272213" y="1825625"/>
            <a:ext cx="5081587" cy="4351338"/>
          </a:xfrm>
        </p:spPr>
        <p:txBody>
          <a:bodyPr/>
          <a:lstStyle/>
          <a:p>
            <a:r>
              <a:rPr lang="sv-SE" altLang="sv-SE" sz="2000" dirty="0"/>
              <a:t>Outcome: </a:t>
            </a:r>
          </a:p>
          <a:p>
            <a:pPr lvl="1"/>
            <a:r>
              <a:rPr lang="sv-SE" altLang="sv-SE" sz="1800" dirty="0"/>
              <a:t>No agreement on mandating </a:t>
            </a:r>
            <a:r>
              <a:rPr lang="en-US" altLang="sv-SE" sz="1800" dirty="0"/>
              <a:t>the support of full rate user plane integrity protection</a:t>
            </a:r>
          </a:p>
          <a:p>
            <a:pPr lvl="1"/>
            <a:r>
              <a:rPr lang="en-US" altLang="sv-SE" sz="1800" dirty="0"/>
              <a:t>Agreement on new mechanisms for DNS and ICMP to mitigate identified attacks </a:t>
            </a:r>
            <a:r>
              <a:rPr kumimoji="1" lang="sv-SE" altLang="ja-JP" sz="1800" dirty="0"/>
              <a:t>in SP-200367</a:t>
            </a:r>
            <a:endParaRPr lang="sv-SE" altLang="sv-SE" sz="1800" dirty="0"/>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a:extLst>
              <a:ext uri="{FF2B5EF4-FFF2-40B4-BE49-F238E27FC236}">
                <a16:creationId xmlns:a16="http://schemas.microsoft.com/office/drawing/2014/main" id="{EC7272D3-6354-4EE3-8C01-74C97DCE29ED}"/>
              </a:ext>
            </a:extLst>
          </p:cNvPr>
          <p:cNvSpPr>
            <a:spLocks noGrp="1"/>
          </p:cNvSpPr>
          <p:nvPr>
            <p:ph type="title"/>
          </p:nvPr>
        </p:nvSpPr>
        <p:spPr/>
        <p:txBody>
          <a:bodyPr/>
          <a:lstStyle/>
          <a:p>
            <a:r>
              <a:rPr lang="en-US" altLang="ja-JP" sz="4000" dirty="0"/>
              <a:t>User Plane Integrity Protection (2/2)</a:t>
            </a:r>
            <a:endParaRPr lang="sv-SE" altLang="sv-SE" sz="4000" dirty="0"/>
          </a:p>
        </p:txBody>
      </p:sp>
      <p:sp>
        <p:nvSpPr>
          <p:cNvPr id="36867" name="Content Placeholder 3">
            <a:extLst>
              <a:ext uri="{FF2B5EF4-FFF2-40B4-BE49-F238E27FC236}">
                <a16:creationId xmlns:a16="http://schemas.microsoft.com/office/drawing/2014/main" id="{4CE39F7E-9B3C-4FAD-9903-DDDF3628753E}"/>
              </a:ext>
            </a:extLst>
          </p:cNvPr>
          <p:cNvSpPr>
            <a:spLocks noGrp="1"/>
          </p:cNvSpPr>
          <p:nvPr>
            <p:ph idx="1"/>
          </p:nvPr>
        </p:nvSpPr>
        <p:spPr>
          <a:xfrm>
            <a:off x="838200" y="1825625"/>
            <a:ext cx="5081588" cy="4351338"/>
          </a:xfrm>
        </p:spPr>
        <p:txBody>
          <a:bodyPr/>
          <a:lstStyle/>
          <a:p>
            <a:r>
              <a:rPr lang="sv-SE" altLang="sv-SE" sz="1800" dirty="0"/>
              <a:t>SI code: </a:t>
            </a:r>
          </a:p>
          <a:p>
            <a:pPr lvl="1"/>
            <a:r>
              <a:rPr lang="sv-SE" altLang="sv-SE" sz="1600" dirty="0"/>
              <a:t>FS_UP_IP_Sec</a:t>
            </a:r>
          </a:p>
          <a:p>
            <a:r>
              <a:rPr lang="sv-SE" altLang="sv-SE" sz="1800" dirty="0"/>
              <a:t>Completion rate: </a:t>
            </a:r>
          </a:p>
          <a:p>
            <a:pPr lvl="1"/>
            <a:r>
              <a:rPr lang="sv-SE" altLang="sv-SE" sz="1600" dirty="0"/>
              <a:t>65% </a:t>
            </a:r>
            <a:r>
              <a:rPr lang="en-US" altLang="ja-JP" sz="1600" dirty="0">
                <a:sym typeface="Wingdings" panose="05000000000000000000" pitchFamily="2" charset="2"/>
              </a:rPr>
              <a:t> 75%</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Mar 20  Dec 20</a:t>
            </a:r>
          </a:p>
          <a:p>
            <a:r>
              <a:rPr lang="en-US" altLang="sv-SE" sz="1800" dirty="0">
                <a:ea typeface="MS PGothic" panose="020B0600070205080204" pitchFamily="34" charset="-128"/>
                <a:sym typeface="Wingdings" panose="05000000000000000000" pitchFamily="2" charset="2"/>
              </a:rPr>
              <a:t>Documents:</a:t>
            </a:r>
          </a:p>
          <a:p>
            <a:pPr lvl="1"/>
            <a:r>
              <a:rPr kumimoji="1" lang="en-US" altLang="ja-JP" sz="1600" dirty="0"/>
              <a:t>TR 33.853 </a:t>
            </a:r>
            <a:r>
              <a:rPr lang="en-US" altLang="ja-JP" sz="1600" dirty="0"/>
              <a:t>Technical report on key issues and potential solutions for Integrity protection of the User Plane</a:t>
            </a:r>
            <a:r>
              <a:rPr lang="en-GB" altLang="ja-JP" sz="1600" dirty="0"/>
              <a:t> </a:t>
            </a:r>
            <a:r>
              <a:rPr lang="en-US" altLang="sv-SE" sz="1600" dirty="0">
                <a:ea typeface="MS PGothic" panose="020B0600070205080204" pitchFamily="34" charset="-128"/>
                <a:sym typeface="Wingdings" panose="05000000000000000000" pitchFamily="2" charset="2"/>
              </a:rPr>
              <a:t> for information in SP-200377</a:t>
            </a:r>
            <a:endParaRPr lang="sv-SE" altLang="sv-SE" sz="1600" dirty="0"/>
          </a:p>
          <a:p>
            <a:r>
              <a:rPr lang="en-US" altLang="sv-SE" sz="1800" dirty="0"/>
              <a:t>TR 33.853:</a:t>
            </a:r>
          </a:p>
          <a:p>
            <a:pPr lvl="1"/>
            <a:r>
              <a:rPr lang="en-US" altLang="sv-SE" sz="1600" dirty="0"/>
              <a:t>6 </a:t>
            </a:r>
            <a:r>
              <a:rPr lang="en-US" altLang="ja-JP" sz="1600" dirty="0">
                <a:sym typeface="Wingdings" panose="05000000000000000000" pitchFamily="2" charset="2"/>
              </a:rPr>
              <a:t></a:t>
            </a:r>
            <a:r>
              <a:rPr lang="en-US" altLang="sv-SE" sz="1600" dirty="0"/>
              <a:t> 7 Key issues</a:t>
            </a:r>
          </a:p>
          <a:p>
            <a:pPr lvl="1"/>
            <a:r>
              <a:rPr lang="en-US" altLang="sv-SE" sz="1600" dirty="0"/>
              <a:t>10 </a:t>
            </a:r>
            <a:r>
              <a:rPr lang="en-US" altLang="ja-JP" sz="1600" dirty="0">
                <a:sym typeface="Wingdings" panose="05000000000000000000" pitchFamily="2" charset="2"/>
              </a:rPr>
              <a:t></a:t>
            </a:r>
            <a:r>
              <a:rPr lang="en-US" altLang="sv-SE" sz="1600" dirty="0"/>
              <a:t> 13 Solutions</a:t>
            </a:r>
          </a:p>
          <a:p>
            <a:pPr lvl="1"/>
            <a:r>
              <a:rPr lang="en-US" altLang="sv-SE" sz="1600" dirty="0"/>
              <a:t>1 Conclusions</a:t>
            </a:r>
            <a:endParaRPr lang="sv-SE" altLang="sv-SE" sz="1600" dirty="0"/>
          </a:p>
        </p:txBody>
      </p:sp>
      <p:sp>
        <p:nvSpPr>
          <p:cNvPr id="36868" name="Content Placeholder 4">
            <a:extLst>
              <a:ext uri="{FF2B5EF4-FFF2-40B4-BE49-F238E27FC236}">
                <a16:creationId xmlns:a16="http://schemas.microsoft.com/office/drawing/2014/main" id="{776B8B07-D91F-4A14-9906-A95509476727}"/>
              </a:ext>
            </a:extLst>
          </p:cNvPr>
          <p:cNvSpPr>
            <a:spLocks noGrp="1"/>
          </p:cNvSpPr>
          <p:nvPr>
            <p:ph idx="10"/>
          </p:nvPr>
        </p:nvSpPr>
        <p:spPr>
          <a:xfrm>
            <a:off x="6272213" y="1825625"/>
            <a:ext cx="5081587" cy="4351338"/>
          </a:xfrm>
        </p:spPr>
        <p:txBody>
          <a:bodyPr/>
          <a:lstStyle/>
          <a:p>
            <a:r>
              <a:rPr lang="sv-SE" altLang="sv-SE" sz="1800" dirty="0"/>
              <a:t>WI code: </a:t>
            </a:r>
          </a:p>
          <a:p>
            <a:pPr lvl="1"/>
            <a:r>
              <a:rPr lang="sv-SE" altLang="sv-SE" sz="1600" dirty="0"/>
              <a:t>UPIP_Sec</a:t>
            </a:r>
          </a:p>
          <a:p>
            <a:r>
              <a:rPr lang="sv-SE" altLang="sv-SE" sz="1800" dirty="0"/>
              <a:t>Completion rate: </a:t>
            </a:r>
          </a:p>
          <a:p>
            <a:pPr lvl="1"/>
            <a:r>
              <a:rPr lang="en-US" altLang="ja-JP" sz="1600" dirty="0">
                <a:sym typeface="Wingdings" panose="05000000000000000000" pitchFamily="2" charset="2"/>
              </a:rPr>
              <a:t>100%</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Jun 20</a:t>
            </a:r>
          </a:p>
          <a:p>
            <a:r>
              <a:rPr lang="en-US" altLang="sv-SE" sz="1800" dirty="0">
                <a:ea typeface="MS PGothic" panose="020B0600070205080204" pitchFamily="34" charset="-128"/>
                <a:sym typeface="Wingdings" panose="05000000000000000000" pitchFamily="2" charset="2"/>
              </a:rPr>
              <a:t>Documents:</a:t>
            </a:r>
          </a:p>
          <a:p>
            <a:pPr lvl="1"/>
            <a:r>
              <a:rPr kumimoji="1" lang="en-US" altLang="ja-JP" sz="1600" dirty="0"/>
              <a:t>New WID on User Plane Integrity Protection in SP-200354</a:t>
            </a:r>
          </a:p>
          <a:p>
            <a:pPr lvl="1"/>
            <a:r>
              <a:rPr kumimoji="1" lang="sv-SE" altLang="ja-JP" sz="1600" dirty="0"/>
              <a:t>Rel-16 CRs to TS 33.501 and TS 33.401 in SP-200367</a:t>
            </a:r>
            <a:endParaRPr lang="sv-SE" altLang="sv-SE" dirty="0"/>
          </a:p>
        </p:txBody>
      </p:sp>
    </p:spTree>
    <p:extLst>
      <p:ext uri="{BB962C8B-B14F-4D97-AF65-F5344CB8AC3E}">
        <p14:creationId xmlns:p14="http://schemas.microsoft.com/office/powerpoint/2010/main" val="2312793884"/>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799ADD9-4BB8-4842-BF80-14D8C0B2B1AF}"/>
              </a:ext>
            </a:extLst>
          </p:cNvPr>
          <p:cNvSpPr>
            <a:spLocks noGrp="1"/>
          </p:cNvSpPr>
          <p:nvPr>
            <p:ph type="title"/>
          </p:nvPr>
        </p:nvSpPr>
        <p:spPr/>
        <p:txBody>
          <a:bodyPr/>
          <a:lstStyle/>
          <a:p>
            <a:r>
              <a:rPr lang="sv-SE" altLang="sv-SE" dirty="0"/>
              <a:t>Other CRs for approval</a:t>
            </a:r>
          </a:p>
        </p:txBody>
      </p:sp>
      <p:sp>
        <p:nvSpPr>
          <p:cNvPr id="24579" name="Content Placeholder 2">
            <a:extLst>
              <a:ext uri="{FF2B5EF4-FFF2-40B4-BE49-F238E27FC236}">
                <a16:creationId xmlns:a16="http://schemas.microsoft.com/office/drawing/2014/main" id="{B2600771-65E4-4D4A-BC2E-1E6B6E8FDAAD}"/>
              </a:ext>
            </a:extLst>
          </p:cNvPr>
          <p:cNvSpPr>
            <a:spLocks noGrp="1"/>
          </p:cNvSpPr>
          <p:nvPr>
            <p:ph idx="1"/>
          </p:nvPr>
        </p:nvSpPr>
        <p:spPr/>
        <p:txBody>
          <a:bodyPr/>
          <a:lstStyle/>
          <a:p>
            <a:r>
              <a:rPr lang="sv-SE" altLang="sv-SE" sz="1800" dirty="0"/>
              <a:t>Security Assurance Specificationsfor 5G (SCAS_5G)</a:t>
            </a:r>
          </a:p>
          <a:p>
            <a:pPr lvl="1"/>
            <a:r>
              <a:rPr lang="sv-SE" altLang="sv-SE" sz="1600" dirty="0"/>
              <a:t>Rel-16 CRs for approval in SP-200358</a:t>
            </a:r>
          </a:p>
          <a:p>
            <a:pPr lvl="2"/>
            <a:r>
              <a:rPr lang="sv-SE" altLang="sv-SE" sz="1200" dirty="0"/>
              <a:t>Corrections and clarifications, example related to the authentication failure handling</a:t>
            </a:r>
          </a:p>
          <a:p>
            <a:r>
              <a:rPr lang="en-US" sz="1800" dirty="0"/>
              <a:t>Security Assurance Specification for eNB network product class (</a:t>
            </a:r>
            <a:r>
              <a:rPr lang="en-US" sz="1800" dirty="0" err="1"/>
              <a:t>SCAS_eNB</a:t>
            </a:r>
            <a:r>
              <a:rPr lang="en-US" sz="1800" dirty="0"/>
              <a:t>)</a:t>
            </a:r>
          </a:p>
          <a:p>
            <a:pPr lvl="1"/>
            <a:r>
              <a:rPr lang="en-US" sz="1600" dirty="0"/>
              <a:t>Rel-15 CRs for approval in SP-200375</a:t>
            </a:r>
          </a:p>
          <a:p>
            <a:r>
              <a:rPr lang="en-US" sz="1800" dirty="0"/>
              <a:t>Security aspects of </a:t>
            </a:r>
            <a:r>
              <a:rPr lang="en-US" sz="1800" dirty="0" err="1"/>
              <a:t>eCAPIF</a:t>
            </a:r>
            <a:r>
              <a:rPr lang="en-US" sz="1800" dirty="0"/>
              <a:t> (</a:t>
            </a:r>
            <a:r>
              <a:rPr lang="en-US" sz="1800" dirty="0" err="1"/>
              <a:t>eCAPIF</a:t>
            </a:r>
            <a:r>
              <a:rPr lang="en-US" sz="1800" dirty="0"/>
              <a:t>)</a:t>
            </a:r>
          </a:p>
          <a:p>
            <a:pPr lvl="1"/>
            <a:r>
              <a:rPr lang="en-US" sz="1600" dirty="0"/>
              <a:t>Rel-16 CR to TS 33.122</a:t>
            </a:r>
          </a:p>
          <a:p>
            <a:pPr lvl="2"/>
            <a:r>
              <a:rPr lang="en-US" sz="1200" dirty="0"/>
              <a:t>TLS profile reference clarification</a:t>
            </a:r>
          </a:p>
          <a:p>
            <a:r>
              <a:rPr lang="sv-SE" altLang="sv-SE" sz="1800" dirty="0"/>
              <a:t>MC Security Enhancements (MCSec)</a:t>
            </a:r>
          </a:p>
          <a:p>
            <a:pPr lvl="1"/>
            <a:r>
              <a:rPr lang="sv-SE" altLang="sv-SE" sz="1600" dirty="0"/>
              <a:t>Rel-15 CRs to TS 33.180 in SP-200361</a:t>
            </a:r>
          </a:p>
          <a:p>
            <a:r>
              <a:rPr lang="sv-SE" altLang="sv-SE" sz="1800" dirty="0"/>
              <a:t>Security of MCPTT (MCPTT)</a:t>
            </a:r>
          </a:p>
          <a:p>
            <a:pPr lvl="1"/>
            <a:r>
              <a:rPr lang="sv-SE" altLang="sv-SE" sz="1600" dirty="0"/>
              <a:t>Rel-13 CRs to TS 33.179 in SP-200360</a:t>
            </a:r>
            <a:endParaRPr lang="en-US" sz="2000" dirty="0"/>
          </a:p>
        </p:txBody>
      </p:sp>
      <p:sp>
        <p:nvSpPr>
          <p:cNvPr id="2" name="Content Placeholder 1">
            <a:extLst>
              <a:ext uri="{FF2B5EF4-FFF2-40B4-BE49-F238E27FC236}">
                <a16:creationId xmlns:a16="http://schemas.microsoft.com/office/drawing/2014/main" id="{61C96FBB-21F8-46A5-B38C-1646F6F85DF8}"/>
              </a:ext>
            </a:extLst>
          </p:cNvPr>
          <p:cNvSpPr>
            <a:spLocks noGrp="1"/>
          </p:cNvSpPr>
          <p:nvPr>
            <p:ph idx="10"/>
          </p:nvPr>
        </p:nvSpPr>
        <p:spPr/>
        <p:txBody>
          <a:bodyPr/>
          <a:lstStyle/>
          <a:p>
            <a:r>
              <a:rPr lang="sv-SE" altLang="sv-SE" sz="1800" dirty="0"/>
              <a:t>Rel-16 maintenance (TEI16)</a:t>
            </a:r>
          </a:p>
          <a:p>
            <a:pPr lvl="1"/>
            <a:r>
              <a:rPr lang="sv-SE" sz="1600" dirty="0"/>
              <a:t>Rel-16 CRs to TS 33.501 in SP-200356</a:t>
            </a:r>
          </a:p>
          <a:p>
            <a:pPr lvl="2"/>
            <a:r>
              <a:rPr lang="sv-SE" sz="1200" dirty="0"/>
              <a:t>Test data, clarifications and editorial corrections</a:t>
            </a:r>
          </a:p>
          <a:p>
            <a:r>
              <a:rPr lang="en-US" sz="1800" dirty="0"/>
              <a:t>GPP profiles for cryptographic algorithms and security protocols (CryptPr)</a:t>
            </a:r>
          </a:p>
          <a:p>
            <a:pPr lvl="1"/>
            <a:r>
              <a:rPr lang="en-US" sz="1600" dirty="0"/>
              <a:t>Rel-16 CRs to TS 33.110 and 33.210 in SP-200363</a:t>
            </a:r>
          </a:p>
          <a:p>
            <a:r>
              <a:rPr lang="en-US" sz="2000" dirty="0"/>
              <a:t>User Plane Gateway Function for Inter-PLMN Security (UPGF)</a:t>
            </a:r>
          </a:p>
          <a:p>
            <a:pPr lvl="1"/>
            <a:r>
              <a:rPr lang="en-US" sz="1600" dirty="0"/>
              <a:t>Rel-16 CR to TS 33.501 in SP-200371</a:t>
            </a:r>
          </a:p>
          <a:p>
            <a:r>
              <a:rPr lang="en-US" sz="2000" dirty="0"/>
              <a:t>Study on Security for 5GS Enhanced support of Vertical and LAN Services</a:t>
            </a:r>
          </a:p>
          <a:p>
            <a:pPr lvl="1"/>
            <a:r>
              <a:rPr lang="en-US" sz="1600" dirty="0"/>
              <a:t>Rel-16 CRs to TR 33.819 for approval in SP-200374</a:t>
            </a:r>
          </a:p>
          <a:p>
            <a:endParaRPr lang="sv-SE" sz="2000" dirty="0"/>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CFAD3-8C25-4CF6-861A-2DF4558EBBF3}"/>
              </a:ext>
            </a:extLst>
          </p:cNvPr>
          <p:cNvSpPr>
            <a:spLocks noGrp="1"/>
          </p:cNvSpPr>
          <p:nvPr>
            <p:ph type="title"/>
          </p:nvPr>
        </p:nvSpPr>
        <p:spPr/>
        <p:txBody>
          <a:bodyPr/>
          <a:lstStyle/>
          <a:p>
            <a:r>
              <a:rPr lang="en-US" dirty="0"/>
              <a:t>Rel-17 Integration of GBA into 5GC</a:t>
            </a:r>
            <a:br>
              <a:rPr lang="en-US" dirty="0"/>
            </a:br>
            <a:r>
              <a:rPr lang="en-US" sz="3200" dirty="0"/>
              <a:t>(GBA_5G)</a:t>
            </a:r>
            <a:endParaRPr lang="en-US" dirty="0"/>
          </a:p>
        </p:txBody>
      </p:sp>
      <p:sp>
        <p:nvSpPr>
          <p:cNvPr id="3" name="Content Placeholder 2">
            <a:extLst>
              <a:ext uri="{FF2B5EF4-FFF2-40B4-BE49-F238E27FC236}">
                <a16:creationId xmlns:a16="http://schemas.microsoft.com/office/drawing/2014/main" id="{E90F4142-79F9-4BFD-9624-5900A61F6499}"/>
              </a:ext>
            </a:extLst>
          </p:cNvPr>
          <p:cNvSpPr>
            <a:spLocks noGrp="1"/>
          </p:cNvSpPr>
          <p:nvPr>
            <p:ph idx="1"/>
          </p:nvPr>
        </p:nvSpPr>
        <p:spPr/>
        <p:txBody>
          <a:bodyPr/>
          <a:lstStyle/>
          <a:p>
            <a:r>
              <a:rPr lang="sv-SE" altLang="sv-SE" dirty="0"/>
              <a:t>Completion rate: </a:t>
            </a:r>
          </a:p>
          <a:p>
            <a:pPr lvl="1"/>
            <a:r>
              <a:rPr lang="sv-SE" altLang="sv-SE" dirty="0"/>
              <a:t>0% </a:t>
            </a:r>
            <a:r>
              <a:rPr lang="en-US" altLang="ja-JP" dirty="0">
                <a:sym typeface="Wingdings" panose="05000000000000000000" pitchFamily="2" charset="2"/>
              </a:rPr>
              <a:t> 5%</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Sep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Progress recorded in draft CRs to TS 33.223 and TS 33.220</a:t>
            </a:r>
          </a:p>
        </p:txBody>
      </p:sp>
    </p:spTree>
    <p:extLst>
      <p:ext uri="{BB962C8B-B14F-4D97-AF65-F5344CB8AC3E}">
        <p14:creationId xmlns:p14="http://schemas.microsoft.com/office/powerpoint/2010/main" val="237733713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B62D81-BE32-47DA-9A78-0B036E519303}"/>
              </a:ext>
            </a:extLst>
          </p:cNvPr>
          <p:cNvSpPr>
            <a:spLocks noGrp="1"/>
          </p:cNvSpPr>
          <p:nvPr>
            <p:ph type="title"/>
          </p:nvPr>
        </p:nvSpPr>
        <p:spPr>
          <a:xfrm>
            <a:off x="838200" y="295759"/>
            <a:ext cx="10515600" cy="1325563"/>
          </a:xfrm>
        </p:spPr>
        <p:txBody>
          <a:bodyPr/>
          <a:lstStyle/>
          <a:p>
            <a:r>
              <a:rPr lang="en-US" dirty="0"/>
              <a:t>Rel-17 Security Assurance Specification </a:t>
            </a:r>
            <a:br>
              <a:rPr lang="en-US" dirty="0"/>
            </a:br>
            <a:r>
              <a:rPr lang="en-US" dirty="0"/>
              <a:t>for IMS </a:t>
            </a:r>
            <a:r>
              <a:rPr lang="en-US" sz="3200" dirty="0"/>
              <a:t>(SCAS_IMS)</a:t>
            </a:r>
            <a:endParaRPr lang="en-US" dirty="0"/>
          </a:p>
        </p:txBody>
      </p:sp>
      <p:sp>
        <p:nvSpPr>
          <p:cNvPr id="6" name="Content Placeholder 5">
            <a:extLst>
              <a:ext uri="{FF2B5EF4-FFF2-40B4-BE49-F238E27FC236}">
                <a16:creationId xmlns:a16="http://schemas.microsoft.com/office/drawing/2014/main" id="{71A4986A-14B1-4CA1-9FDD-EC51FD61CA97}"/>
              </a:ext>
            </a:extLst>
          </p:cNvPr>
          <p:cNvSpPr>
            <a:spLocks noGrp="1"/>
          </p:cNvSpPr>
          <p:nvPr>
            <p:ph idx="1"/>
          </p:nvPr>
        </p:nvSpPr>
        <p:spPr/>
        <p:txBody>
          <a:bodyPr/>
          <a:lstStyle/>
          <a:p>
            <a:r>
              <a:rPr lang="sv-SE" altLang="sv-SE" dirty="0"/>
              <a:t>Completion rate: </a:t>
            </a:r>
          </a:p>
          <a:p>
            <a:pPr lvl="1"/>
            <a:r>
              <a:rPr lang="sv-SE" altLang="sv-SE" dirty="0"/>
              <a:t>0% </a:t>
            </a:r>
            <a:r>
              <a:rPr lang="en-US" altLang="ja-JP" dirty="0">
                <a:sym typeface="Wingdings" panose="05000000000000000000" pitchFamily="2" charset="2"/>
              </a:rPr>
              <a:t> 15%</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Dec 20</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Draft TS 33.226 </a:t>
            </a:r>
            <a:r>
              <a:rPr lang="en-US" altLang="sv-SE" dirty="0"/>
              <a:t>Security assurance for IP Multimedia Subsystem (IMS)</a:t>
            </a:r>
            <a:endParaRPr lang="sv-SE" altLang="sv-SE" dirty="0"/>
          </a:p>
          <a:p>
            <a:endParaRPr lang="en-US" dirty="0"/>
          </a:p>
        </p:txBody>
      </p:sp>
    </p:spTree>
    <p:extLst>
      <p:ext uri="{BB962C8B-B14F-4D97-AF65-F5344CB8AC3E}">
        <p14:creationId xmlns:p14="http://schemas.microsoft.com/office/powerpoint/2010/main" val="2431871778"/>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B62D81-BE32-47DA-9A78-0B036E519303}"/>
              </a:ext>
            </a:extLst>
          </p:cNvPr>
          <p:cNvSpPr>
            <a:spLocks noGrp="1"/>
          </p:cNvSpPr>
          <p:nvPr>
            <p:ph type="title"/>
          </p:nvPr>
        </p:nvSpPr>
        <p:spPr>
          <a:xfrm>
            <a:off x="838200" y="295759"/>
            <a:ext cx="10515600" cy="1325563"/>
          </a:xfrm>
        </p:spPr>
        <p:txBody>
          <a:bodyPr/>
          <a:lstStyle/>
          <a:p>
            <a:r>
              <a:rPr lang="en-US" dirty="0"/>
              <a:t>Rel-17 Security Assurance Specification Enhancements for 5G </a:t>
            </a:r>
            <a:r>
              <a:rPr lang="en-US" sz="3200" dirty="0"/>
              <a:t>(eSCAS_5G)</a:t>
            </a:r>
            <a:endParaRPr lang="en-US" dirty="0"/>
          </a:p>
        </p:txBody>
      </p:sp>
      <p:sp>
        <p:nvSpPr>
          <p:cNvPr id="6" name="Content Placeholder 5">
            <a:extLst>
              <a:ext uri="{FF2B5EF4-FFF2-40B4-BE49-F238E27FC236}">
                <a16:creationId xmlns:a16="http://schemas.microsoft.com/office/drawing/2014/main" id="{71A4986A-14B1-4CA1-9FDD-EC51FD61CA97}"/>
              </a:ext>
            </a:extLst>
          </p:cNvPr>
          <p:cNvSpPr>
            <a:spLocks noGrp="1"/>
          </p:cNvSpPr>
          <p:nvPr>
            <p:ph idx="1"/>
          </p:nvPr>
        </p:nvSpPr>
        <p:spPr/>
        <p:txBody>
          <a:bodyPr/>
          <a:lstStyle/>
          <a:p>
            <a:r>
              <a:rPr lang="sv-SE" altLang="sv-SE" dirty="0"/>
              <a:t>Completion rate: </a:t>
            </a:r>
          </a:p>
          <a:p>
            <a:pPr lvl="1"/>
            <a:r>
              <a:rPr lang="sv-SE" altLang="sv-SE" dirty="0"/>
              <a:t>0% </a:t>
            </a:r>
            <a:r>
              <a:rPr lang="en-US" altLang="ja-JP" dirty="0">
                <a:sym typeface="Wingdings" panose="05000000000000000000" pitchFamily="2" charset="2"/>
              </a:rPr>
              <a:t> 5%</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Mar 21</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Progress recorded in a draft CR to TS 33.117</a:t>
            </a:r>
          </a:p>
          <a:p>
            <a:endParaRPr lang="en-US" dirty="0"/>
          </a:p>
        </p:txBody>
      </p:sp>
    </p:spTree>
    <p:extLst>
      <p:ext uri="{BB962C8B-B14F-4D97-AF65-F5344CB8AC3E}">
        <p14:creationId xmlns:p14="http://schemas.microsoft.com/office/powerpoint/2010/main" val="4067984243"/>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B62D81-BE32-47DA-9A78-0B036E519303}"/>
              </a:ext>
            </a:extLst>
          </p:cNvPr>
          <p:cNvSpPr>
            <a:spLocks noGrp="1"/>
          </p:cNvSpPr>
          <p:nvPr>
            <p:ph type="title"/>
          </p:nvPr>
        </p:nvSpPr>
        <p:spPr>
          <a:xfrm>
            <a:off x="838200" y="295759"/>
            <a:ext cx="10515600" cy="1325563"/>
          </a:xfrm>
        </p:spPr>
        <p:txBody>
          <a:bodyPr/>
          <a:lstStyle/>
          <a:p>
            <a:r>
              <a:rPr lang="en-US" dirty="0"/>
              <a:t>Rel-17 Security Assurance Specification </a:t>
            </a:r>
            <a:br>
              <a:rPr lang="en-US" dirty="0"/>
            </a:br>
            <a:r>
              <a:rPr lang="en-US" dirty="0"/>
              <a:t>for N3IWF </a:t>
            </a:r>
            <a:r>
              <a:rPr lang="en-US" sz="3200" dirty="0"/>
              <a:t>(SCAS_5G_N3IWF)</a:t>
            </a:r>
            <a:endParaRPr lang="en-US" dirty="0"/>
          </a:p>
        </p:txBody>
      </p:sp>
      <p:sp>
        <p:nvSpPr>
          <p:cNvPr id="6" name="Content Placeholder 5">
            <a:extLst>
              <a:ext uri="{FF2B5EF4-FFF2-40B4-BE49-F238E27FC236}">
                <a16:creationId xmlns:a16="http://schemas.microsoft.com/office/drawing/2014/main" id="{71A4986A-14B1-4CA1-9FDD-EC51FD61CA97}"/>
              </a:ext>
            </a:extLst>
          </p:cNvPr>
          <p:cNvSpPr>
            <a:spLocks noGrp="1"/>
          </p:cNvSpPr>
          <p:nvPr>
            <p:ph idx="1"/>
          </p:nvPr>
        </p:nvSpPr>
        <p:spPr/>
        <p:txBody>
          <a:bodyPr/>
          <a:lstStyle/>
          <a:p>
            <a:r>
              <a:rPr lang="sv-SE" altLang="sv-SE" dirty="0"/>
              <a:t>Completion rate: </a:t>
            </a:r>
          </a:p>
          <a:p>
            <a:pPr lvl="1"/>
            <a:r>
              <a:rPr lang="sv-SE" altLang="sv-SE" dirty="0"/>
              <a:t>0% </a:t>
            </a:r>
            <a:r>
              <a:rPr lang="en-US" altLang="ja-JP" dirty="0">
                <a:sym typeface="Wingdings" panose="05000000000000000000" pitchFamily="2" charset="2"/>
              </a:rPr>
              <a:t> 10%</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Mar 21</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Draft TS 33.520 </a:t>
            </a:r>
            <a:r>
              <a:rPr lang="en-US" altLang="sv-SE" dirty="0"/>
              <a:t>Security Assurance Specification for Non-3GPP InterWorking Function (N3IWF)</a:t>
            </a:r>
            <a:endParaRPr lang="sv-SE" altLang="sv-SE" dirty="0"/>
          </a:p>
          <a:p>
            <a:endParaRPr lang="en-US" dirty="0"/>
          </a:p>
        </p:txBody>
      </p:sp>
    </p:spTree>
    <p:extLst>
      <p:ext uri="{BB962C8B-B14F-4D97-AF65-F5344CB8AC3E}">
        <p14:creationId xmlns:p14="http://schemas.microsoft.com/office/powerpoint/2010/main" val="59485974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8858C8-EC54-49FD-95A8-33728CE9D9AC}"/>
              </a:ext>
            </a:extLst>
          </p:cNvPr>
          <p:cNvSpPr>
            <a:spLocks noGrp="1"/>
          </p:cNvSpPr>
          <p:nvPr>
            <p:ph type="title"/>
          </p:nvPr>
        </p:nvSpPr>
        <p:spPr/>
        <p:txBody>
          <a:bodyPr/>
          <a:lstStyle/>
          <a:p>
            <a:r>
              <a:rPr lang="sv-SE" altLang="sv-SE" dirty="0"/>
              <a:t>Summary</a:t>
            </a:r>
          </a:p>
        </p:txBody>
      </p:sp>
      <p:sp>
        <p:nvSpPr>
          <p:cNvPr id="5123" name="Content Placeholder 2">
            <a:extLst>
              <a:ext uri="{FF2B5EF4-FFF2-40B4-BE49-F238E27FC236}">
                <a16:creationId xmlns:a16="http://schemas.microsoft.com/office/drawing/2014/main" id="{217E6A27-06FC-4FB7-BB5A-034788D74C35}"/>
              </a:ext>
            </a:extLst>
          </p:cNvPr>
          <p:cNvSpPr>
            <a:spLocks noGrp="1"/>
          </p:cNvSpPr>
          <p:nvPr>
            <p:ph idx="1"/>
          </p:nvPr>
        </p:nvSpPr>
        <p:spPr/>
        <p:txBody>
          <a:bodyPr/>
          <a:lstStyle/>
          <a:p>
            <a:r>
              <a:rPr lang="en-GB" altLang="ja-JP" sz="2400" dirty="0"/>
              <a:t>Specifications/Reports for approval</a:t>
            </a:r>
          </a:p>
          <a:p>
            <a:pPr lvl="1"/>
            <a:r>
              <a:rPr lang="en-US" altLang="ja-JP" sz="1800" dirty="0"/>
              <a:t>TR 33.855 "Study on security aspects of the 5G Service Based Architecture (SBA)“ in SP-200384</a:t>
            </a:r>
          </a:p>
          <a:p>
            <a:pPr lvl="1"/>
            <a:r>
              <a:rPr lang="en-US" altLang="ja-JP" sz="1800" dirty="0"/>
              <a:t>TS 33.434 "Service Enabler Architecture Layer (SEAL); Security aspects for Verticals“ in SP-200383</a:t>
            </a:r>
          </a:p>
          <a:p>
            <a:pPr lvl="1"/>
            <a:r>
              <a:rPr lang="en-US" altLang="ja-JP" sz="1800" dirty="0"/>
              <a:t>TR 33.813 "Study on security aspects of network slicing enhancement“ in SP-200382</a:t>
            </a:r>
          </a:p>
          <a:p>
            <a:pPr lvl="1"/>
            <a:r>
              <a:rPr lang="en-US" altLang="ja-JP" sz="1800" dirty="0"/>
              <a:t>TS 33.535 "Authentication and key management for applications based on 3GPP credentials in the 5G System (5GS)“ in SP-200381</a:t>
            </a:r>
          </a:p>
          <a:p>
            <a:pPr lvl="1"/>
            <a:r>
              <a:rPr lang="en-US" altLang="ja-JP" sz="1800" dirty="0"/>
              <a:t>TR 33.836 "Study on Security Aspects of 3GPP support for Advanced V2X Services“ in SP-200380</a:t>
            </a:r>
          </a:p>
          <a:p>
            <a:pPr lvl="1"/>
            <a:r>
              <a:rPr lang="en-US" altLang="ja-JP" sz="1800" dirty="0"/>
              <a:t>TS 33.536 "Security aspects of 3GPP support for advanced Vehicle-to-Everything (V2X) services“ in SP-200379</a:t>
            </a:r>
          </a:p>
          <a:p>
            <a:pPr lvl="1"/>
            <a:r>
              <a:rPr lang="en-US" altLang="ja-JP" sz="1800" dirty="0"/>
              <a:t>TR 33.935 "Detailed long term key update solutions“ in SP-200378</a:t>
            </a:r>
          </a:p>
          <a:p>
            <a:pPr lvl="1"/>
            <a:r>
              <a:rPr lang="en-US" altLang="ja-JP" sz="1800" dirty="0"/>
              <a:t>TR 33.861 "Study on evolution of Cellular IoT security for the 5G System“ in SP-200376</a:t>
            </a:r>
            <a:endParaRPr lang="en-GB" altLang="ja-JP" sz="2000" dirty="0">
              <a:highlight>
                <a:srgbClr val="FFFF00"/>
              </a:highlight>
            </a:endParaRPr>
          </a:p>
          <a:p>
            <a:pPr lvl="1"/>
            <a:endParaRPr lang="en-US" altLang="ja-JP" sz="2000" dirty="0">
              <a:highlight>
                <a:srgbClr val="FFFF00"/>
              </a:highlight>
            </a:endParaRPr>
          </a:p>
          <a:p>
            <a:pPr lvl="1"/>
            <a:endParaRPr lang="en-US" altLang="ja-JP" sz="2000" dirty="0">
              <a:highlight>
                <a:srgbClr val="FFFF00"/>
              </a:highlight>
            </a:endParaRPr>
          </a:p>
          <a:p>
            <a:pPr lvl="1"/>
            <a:endParaRPr lang="en-US" altLang="ja-JP" sz="2000" dirty="0"/>
          </a:p>
          <a:p>
            <a:pPr lvl="1"/>
            <a:endParaRPr lang="en-GB" altLang="ja-JP" sz="2000" dirty="0">
              <a:highlight>
                <a:srgbClr val="FFFF00"/>
              </a:highlight>
            </a:endParaRPr>
          </a:p>
          <a:p>
            <a:pPr marL="0" indent="0">
              <a:buNone/>
            </a:pPr>
            <a:endParaRPr lang="sv-SE" altLang="sv-SE"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B62D81-BE32-47DA-9A78-0B036E519303}"/>
              </a:ext>
            </a:extLst>
          </p:cNvPr>
          <p:cNvSpPr>
            <a:spLocks noGrp="1"/>
          </p:cNvSpPr>
          <p:nvPr>
            <p:ph type="title"/>
          </p:nvPr>
        </p:nvSpPr>
        <p:spPr>
          <a:xfrm>
            <a:off x="838200" y="276841"/>
            <a:ext cx="10515600" cy="1325563"/>
          </a:xfrm>
        </p:spPr>
        <p:txBody>
          <a:bodyPr/>
          <a:lstStyle/>
          <a:p>
            <a:r>
              <a:rPr lang="en-US" dirty="0"/>
              <a:t>Rel-17 Security Assurance Specification </a:t>
            </a:r>
            <a:br>
              <a:rPr lang="en-US" dirty="0"/>
            </a:br>
            <a:r>
              <a:rPr lang="en-US" dirty="0"/>
              <a:t>for 5G NWDAF </a:t>
            </a:r>
            <a:r>
              <a:rPr lang="en-US" sz="3200" dirty="0"/>
              <a:t>(SCAS_5G_NWDAF)</a:t>
            </a:r>
            <a:endParaRPr lang="en-US" dirty="0"/>
          </a:p>
        </p:txBody>
      </p:sp>
      <p:sp>
        <p:nvSpPr>
          <p:cNvPr id="6" name="Content Placeholder 5">
            <a:extLst>
              <a:ext uri="{FF2B5EF4-FFF2-40B4-BE49-F238E27FC236}">
                <a16:creationId xmlns:a16="http://schemas.microsoft.com/office/drawing/2014/main" id="{71A4986A-14B1-4CA1-9FDD-EC51FD61CA97}"/>
              </a:ext>
            </a:extLst>
          </p:cNvPr>
          <p:cNvSpPr>
            <a:spLocks noGrp="1"/>
          </p:cNvSpPr>
          <p:nvPr>
            <p:ph idx="1"/>
          </p:nvPr>
        </p:nvSpPr>
        <p:spPr/>
        <p:txBody>
          <a:bodyPr/>
          <a:lstStyle/>
          <a:p>
            <a:r>
              <a:rPr lang="sv-SE" altLang="sv-SE" dirty="0"/>
              <a:t>Completion rate: </a:t>
            </a:r>
          </a:p>
          <a:p>
            <a:pPr lvl="1"/>
            <a:r>
              <a:rPr lang="sv-SE" altLang="sv-SE" dirty="0"/>
              <a:t>0% </a:t>
            </a:r>
            <a:r>
              <a:rPr lang="en-US" altLang="ja-JP" dirty="0">
                <a:sym typeface="Wingdings" panose="05000000000000000000" pitchFamily="2" charset="2"/>
              </a:rPr>
              <a:t> 10%</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Mar 21</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Draft TS 33.521 </a:t>
            </a:r>
            <a:r>
              <a:rPr lang="en-US" altLang="sv-SE" dirty="0"/>
              <a:t>Security Assurance Specification (SCAS) for the Network Data Analytics Function (NWDAF) network product class</a:t>
            </a:r>
          </a:p>
          <a:p>
            <a:endParaRPr lang="en-US" dirty="0"/>
          </a:p>
        </p:txBody>
      </p:sp>
    </p:spTree>
    <p:extLst>
      <p:ext uri="{BB962C8B-B14F-4D97-AF65-F5344CB8AC3E}">
        <p14:creationId xmlns:p14="http://schemas.microsoft.com/office/powerpoint/2010/main" val="809913061"/>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B62D81-BE32-47DA-9A78-0B036E519303}"/>
              </a:ext>
            </a:extLst>
          </p:cNvPr>
          <p:cNvSpPr>
            <a:spLocks noGrp="1"/>
          </p:cNvSpPr>
          <p:nvPr>
            <p:ph type="title"/>
          </p:nvPr>
        </p:nvSpPr>
        <p:spPr>
          <a:xfrm>
            <a:off x="838200" y="106574"/>
            <a:ext cx="10515600" cy="1325563"/>
          </a:xfrm>
        </p:spPr>
        <p:txBody>
          <a:bodyPr/>
          <a:lstStyle/>
          <a:p>
            <a:r>
              <a:rPr lang="en-US" dirty="0"/>
              <a:t>Rel-17 Security Assurance Specification </a:t>
            </a:r>
            <a:br>
              <a:rPr lang="en-US" dirty="0"/>
            </a:br>
            <a:r>
              <a:rPr lang="en-US" dirty="0"/>
              <a:t>for Service Communication Proxy </a:t>
            </a:r>
            <a:br>
              <a:rPr lang="en-US" dirty="0"/>
            </a:br>
            <a:r>
              <a:rPr lang="en-US" sz="3200" dirty="0"/>
              <a:t>(SCAS_5G_SECOP)</a:t>
            </a:r>
            <a:endParaRPr lang="en-US" dirty="0"/>
          </a:p>
        </p:txBody>
      </p:sp>
      <p:sp>
        <p:nvSpPr>
          <p:cNvPr id="6" name="Content Placeholder 5">
            <a:extLst>
              <a:ext uri="{FF2B5EF4-FFF2-40B4-BE49-F238E27FC236}">
                <a16:creationId xmlns:a16="http://schemas.microsoft.com/office/drawing/2014/main" id="{71A4986A-14B1-4CA1-9FDD-EC51FD61CA97}"/>
              </a:ext>
            </a:extLst>
          </p:cNvPr>
          <p:cNvSpPr>
            <a:spLocks noGrp="1"/>
          </p:cNvSpPr>
          <p:nvPr>
            <p:ph idx="1"/>
          </p:nvPr>
        </p:nvSpPr>
        <p:spPr/>
        <p:txBody>
          <a:bodyPr/>
          <a:lstStyle/>
          <a:p>
            <a:r>
              <a:rPr lang="sv-SE" altLang="sv-SE" dirty="0"/>
              <a:t>Completion rate: </a:t>
            </a:r>
          </a:p>
          <a:p>
            <a:pPr lvl="1"/>
            <a:r>
              <a:rPr lang="sv-SE" altLang="sv-SE" dirty="0"/>
              <a:t>0% </a:t>
            </a:r>
            <a:r>
              <a:rPr lang="en-US" altLang="ja-JP" dirty="0">
                <a:sym typeface="Wingdings" panose="05000000000000000000" pitchFamily="2" charset="2"/>
              </a:rPr>
              <a:t> 10%</a:t>
            </a:r>
            <a:endParaRPr lang="sv-SE" altLang="sv-SE" dirty="0"/>
          </a:p>
          <a:p>
            <a:pPr lvl="1"/>
            <a:endParaRPr lang="sv-SE" altLang="sv-SE" dirty="0"/>
          </a:p>
          <a:p>
            <a:r>
              <a:rPr lang="en-US" altLang="ja-JP" dirty="0">
                <a:sym typeface="Wingdings" panose="05000000000000000000" pitchFamily="2" charset="2"/>
              </a:rPr>
              <a:t>Target: </a:t>
            </a:r>
          </a:p>
          <a:p>
            <a:pPr lvl="1"/>
            <a:r>
              <a:rPr lang="en-US" altLang="ja-JP" dirty="0">
                <a:sym typeface="Wingdings" panose="05000000000000000000" pitchFamily="2" charset="2"/>
              </a:rPr>
              <a:t>Mar 21</a:t>
            </a:r>
          </a:p>
          <a:p>
            <a:pPr lvl="1"/>
            <a:endParaRPr lang="en-US" altLang="ja-JP" dirty="0">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lang="sv-SE" altLang="sv-SE" dirty="0"/>
              <a:t>Draft TS 33.522 </a:t>
            </a:r>
            <a:r>
              <a:rPr lang="en-US" altLang="sv-SE" dirty="0"/>
              <a:t>5G Security Assurance Specification (SCAS) Service Communication Proxy (SCP) </a:t>
            </a:r>
          </a:p>
          <a:p>
            <a:pPr lvl="1"/>
            <a:endParaRPr lang="en-US" altLang="sv-SE" dirty="0"/>
          </a:p>
          <a:p>
            <a:endParaRPr lang="en-US" dirty="0"/>
          </a:p>
        </p:txBody>
      </p:sp>
    </p:spTree>
    <p:extLst>
      <p:ext uri="{BB962C8B-B14F-4D97-AF65-F5344CB8AC3E}">
        <p14:creationId xmlns:p14="http://schemas.microsoft.com/office/powerpoint/2010/main" val="1604314846"/>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dirty="0"/>
              <a:t>New/Revised WIDs</a:t>
            </a:r>
            <a:endParaRPr lang="sv-SE" altLang="sv-SE" dirty="0"/>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endParaRPr lang="en-US" altLang="ja-JP" dirty="0"/>
          </a:p>
          <a:p>
            <a:r>
              <a:rPr lang="en-US" altLang="ja-JP" dirty="0"/>
              <a:t>New WIDs for approval:</a:t>
            </a:r>
          </a:p>
          <a:p>
            <a:pPr lvl="1"/>
            <a:r>
              <a:rPr lang="en-US" altLang="ja-JP" dirty="0"/>
              <a:t>New WID on Security Assurance Specification for Inter PLMN UP Security (IPUPS) in SP-200348</a:t>
            </a:r>
          </a:p>
          <a:p>
            <a:pPr lvl="1"/>
            <a:r>
              <a:rPr lang="en-US" altLang="ja-JP" dirty="0"/>
              <a:t>New WID on User Plane Integrity Protection in SP-200354 </a:t>
            </a:r>
          </a:p>
          <a:p>
            <a:pPr lvl="1"/>
            <a:endParaRPr lang="en-US" altLang="ja-JP" dirty="0"/>
          </a:p>
          <a:p>
            <a:pPr lvl="1"/>
            <a:endParaRPr lang="en-US" altLang="ja-JP" dirty="0">
              <a:highlight>
                <a:srgbClr val="FFFF00"/>
              </a:highlight>
            </a:endParaRPr>
          </a:p>
          <a:p>
            <a:pPr lvl="1"/>
            <a:endParaRPr lang="sv-SE" altLang="sv-SE" dirty="0"/>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a:extLst>
              <a:ext uri="{FF2B5EF4-FFF2-40B4-BE49-F238E27FC236}">
                <a16:creationId xmlns:a16="http://schemas.microsoft.com/office/drawing/2014/main" id="{E89A129E-7D73-49B6-A07B-624EFB5E203E}"/>
              </a:ext>
            </a:extLst>
          </p:cNvPr>
          <p:cNvSpPr>
            <a:spLocks noGrp="1"/>
          </p:cNvSpPr>
          <p:nvPr>
            <p:ph type="title"/>
          </p:nvPr>
        </p:nvSpPr>
        <p:spPr/>
        <p:txBody>
          <a:bodyPr/>
          <a:lstStyle/>
          <a:p>
            <a:r>
              <a:rPr lang="en-US" altLang="en-US" dirty="0"/>
              <a:t>Status Report on SA3 Study Items</a:t>
            </a:r>
            <a:endParaRPr lang="sv-SE" altLang="sv-SE" dirty="0"/>
          </a:p>
        </p:txBody>
      </p:sp>
      <p:sp>
        <p:nvSpPr>
          <p:cNvPr id="2" name="Text Placeholder 1">
            <a:extLst>
              <a:ext uri="{FF2B5EF4-FFF2-40B4-BE49-F238E27FC236}">
                <a16:creationId xmlns:a16="http://schemas.microsoft.com/office/drawing/2014/main" id="{51CF5E54-D0A6-4ABD-997E-733FA9BB812D}"/>
              </a:ext>
            </a:extLst>
          </p:cNvPr>
          <p:cNvSpPr>
            <a:spLocks noGrp="1"/>
          </p:cNvSpPr>
          <p:nvPr>
            <p:ph type="body" idx="1"/>
          </p:nvPr>
        </p:nvSpPr>
        <p:spPr/>
        <p:txBody>
          <a:bodyPr/>
          <a:lstStyle/>
          <a:p>
            <a:pPr>
              <a:defRPr/>
            </a:pPr>
            <a:r>
              <a:rPr lang="en-US" altLang="en-US" dirty="0"/>
              <a:t>Note: Study items associated with specific work item are reported under work item</a:t>
            </a:r>
            <a:endParaRPr lang="sv-SE" dirty="0"/>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a:extLst>
              <a:ext uri="{FF2B5EF4-FFF2-40B4-BE49-F238E27FC236}">
                <a16:creationId xmlns:a16="http://schemas.microsoft.com/office/drawing/2014/main" id="{1EB03B1D-E454-4C69-840D-4365DD00F9FB}"/>
              </a:ext>
            </a:extLst>
          </p:cNvPr>
          <p:cNvSpPr>
            <a:spLocks noGrp="1"/>
          </p:cNvSpPr>
          <p:nvPr>
            <p:ph type="title"/>
          </p:nvPr>
        </p:nvSpPr>
        <p:spPr>
          <a:xfrm>
            <a:off x="838200" y="200025"/>
            <a:ext cx="10515600" cy="1325563"/>
          </a:xfrm>
        </p:spPr>
        <p:txBody>
          <a:bodyPr/>
          <a:lstStyle/>
          <a:p>
            <a:r>
              <a:rPr lang="en-US" altLang="sv-SE" sz="4000" dirty="0"/>
              <a:t>Study on 5G security enhancements </a:t>
            </a:r>
            <a:br>
              <a:rPr lang="en-US" altLang="sv-SE" sz="4000" dirty="0"/>
            </a:br>
            <a:r>
              <a:rPr lang="en-US" altLang="sv-SE" sz="4000" dirty="0"/>
              <a:t>against false base stations</a:t>
            </a:r>
            <a:endParaRPr lang="sv-SE" altLang="sv-SE" sz="4000" dirty="0"/>
          </a:p>
        </p:txBody>
      </p:sp>
      <p:sp>
        <p:nvSpPr>
          <p:cNvPr id="31747" name="Content Placeholder 3">
            <a:extLst>
              <a:ext uri="{FF2B5EF4-FFF2-40B4-BE49-F238E27FC236}">
                <a16:creationId xmlns:a16="http://schemas.microsoft.com/office/drawing/2014/main" id="{BDA64400-EDD8-43F0-85CA-D46D7BF993B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FS_5GFBS</a:t>
            </a:r>
          </a:p>
          <a:p>
            <a:r>
              <a:rPr lang="sv-SE" altLang="sv-SE" dirty="0"/>
              <a:t>Completion rate: </a:t>
            </a:r>
          </a:p>
          <a:p>
            <a:pPr lvl="1"/>
            <a:r>
              <a:rPr lang="sv-SE" altLang="sv-SE" dirty="0"/>
              <a:t>75% </a:t>
            </a:r>
            <a:r>
              <a:rPr lang="en-US" altLang="ja-JP" dirty="0">
                <a:sym typeface="Wingdings" panose="05000000000000000000" pitchFamily="2" charset="2"/>
              </a:rPr>
              <a:t> 80%</a:t>
            </a:r>
          </a:p>
          <a:p>
            <a:r>
              <a:rPr lang="en-US" altLang="ja-JP" dirty="0">
                <a:sym typeface="Wingdings" panose="05000000000000000000" pitchFamily="2" charset="2"/>
              </a:rPr>
              <a:t>Target: </a:t>
            </a:r>
          </a:p>
          <a:p>
            <a:pPr lvl="1"/>
            <a:r>
              <a:rPr lang="en-US" altLang="ja-JP" dirty="0">
                <a:sym typeface="Wingdings" panose="05000000000000000000" pitchFamily="2" charset="2"/>
              </a:rPr>
              <a:t>Mar 20  Dec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33.809 </a:t>
            </a:r>
            <a:r>
              <a:rPr lang="en-US" altLang="ja-JP" dirty="0"/>
              <a:t>Study on 5G security enhancements against false base stations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1748" name="Content Placeholder 4">
            <a:extLst>
              <a:ext uri="{FF2B5EF4-FFF2-40B4-BE49-F238E27FC236}">
                <a16:creationId xmlns:a16="http://schemas.microsoft.com/office/drawing/2014/main" id="{4FAA343A-8207-429A-8ABA-E992B8454332}"/>
              </a:ext>
            </a:extLst>
          </p:cNvPr>
          <p:cNvSpPr>
            <a:spLocks noGrp="1"/>
          </p:cNvSpPr>
          <p:nvPr>
            <p:ph idx="10"/>
          </p:nvPr>
        </p:nvSpPr>
        <p:spPr>
          <a:xfrm>
            <a:off x="6272213" y="1825625"/>
            <a:ext cx="5081587" cy="4351338"/>
          </a:xfrm>
        </p:spPr>
        <p:txBody>
          <a:bodyPr/>
          <a:lstStyle/>
          <a:p>
            <a:r>
              <a:rPr lang="sv-SE" altLang="sv-SE" dirty="0"/>
              <a:t>TR 33.809:</a:t>
            </a:r>
          </a:p>
          <a:p>
            <a:pPr lvl="1"/>
            <a:r>
              <a:rPr lang="sv-SE" altLang="sv-SE" dirty="0"/>
              <a:t>7 Key issues</a:t>
            </a:r>
          </a:p>
          <a:p>
            <a:pPr lvl="1"/>
            <a:r>
              <a:rPr lang="sv-SE" altLang="sv-SE" dirty="0"/>
              <a:t>19 </a:t>
            </a:r>
            <a:r>
              <a:rPr lang="en-US" altLang="ja-JP" dirty="0">
                <a:sym typeface="Wingdings" panose="05000000000000000000" pitchFamily="2" charset="2"/>
              </a:rPr>
              <a:t> 20 </a:t>
            </a:r>
            <a:r>
              <a:rPr lang="sv-SE" altLang="sv-SE" dirty="0"/>
              <a:t>Solutions</a:t>
            </a:r>
          </a:p>
          <a:p>
            <a:pPr lvl="1"/>
            <a:r>
              <a:rPr lang="en-US" altLang="ja-JP" dirty="0">
                <a:sym typeface="Wingdings" panose="05000000000000000000" pitchFamily="2" charset="2"/>
              </a:rPr>
              <a:t>2 </a:t>
            </a:r>
            <a:r>
              <a:rPr lang="sv-SE" altLang="sv-SE" dirty="0"/>
              <a:t>Conclusions</a:t>
            </a:r>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738909" y="1825625"/>
            <a:ext cx="5180879" cy="4351338"/>
          </a:xfrm>
        </p:spPr>
        <p:txBody>
          <a:bodyPr/>
          <a:lstStyle/>
          <a:p>
            <a:r>
              <a:rPr lang="sv-SE" altLang="sv-SE" dirty="0"/>
              <a:t>WI code: </a:t>
            </a:r>
          </a:p>
          <a:p>
            <a:pPr lvl="1"/>
            <a:r>
              <a:rPr lang="sv-SE" altLang="sv-SE" dirty="0"/>
              <a:t>FS_AUTH_ENH</a:t>
            </a:r>
          </a:p>
          <a:p>
            <a:r>
              <a:rPr lang="sv-SE" altLang="sv-SE" dirty="0"/>
              <a:t>Completion rate: </a:t>
            </a:r>
          </a:p>
          <a:p>
            <a:pPr lvl="1"/>
            <a:r>
              <a:rPr lang="sv-SE" altLang="sv-SE" dirty="0"/>
              <a:t>40% </a:t>
            </a:r>
            <a:r>
              <a:rPr lang="en-US" altLang="ja-JP" dirty="0">
                <a:sym typeface="Wingdings" panose="05000000000000000000" pitchFamily="2" charset="2"/>
              </a:rPr>
              <a:t> 50%</a:t>
            </a:r>
          </a:p>
          <a:p>
            <a:r>
              <a:rPr lang="en-US" altLang="ja-JP" dirty="0">
                <a:sym typeface="Wingdings" panose="05000000000000000000" pitchFamily="2" charset="2"/>
              </a:rPr>
              <a:t>Target: </a:t>
            </a:r>
          </a:p>
          <a:p>
            <a:pPr lvl="1"/>
            <a:r>
              <a:rPr lang="en-US" altLang="ja-JP" dirty="0">
                <a:sym typeface="Wingdings" panose="05000000000000000000" pitchFamily="2" charset="2"/>
              </a:rPr>
              <a:t>Mar 20  Dec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33.846 </a:t>
            </a:r>
            <a:r>
              <a:rPr lang="en-US" dirty="0"/>
              <a:t>Study on authentication enhancements in 5GS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33.846:</a:t>
            </a:r>
          </a:p>
          <a:p>
            <a:pPr lvl="1"/>
            <a:r>
              <a:rPr lang="en-US" altLang="ja-JP" dirty="0">
                <a:sym typeface="Wingdings" panose="05000000000000000000" pitchFamily="2" charset="2"/>
              </a:rPr>
              <a:t>4</a:t>
            </a:r>
            <a:r>
              <a:rPr lang="sv-SE" altLang="sv-SE" dirty="0"/>
              <a:t> Key issues</a:t>
            </a:r>
          </a:p>
          <a:p>
            <a:pPr lvl="1"/>
            <a:r>
              <a:rPr lang="en-US" altLang="ja-JP" dirty="0">
                <a:sym typeface="Wingdings" panose="05000000000000000000" pitchFamily="2" charset="2"/>
              </a:rPr>
              <a:t>7 </a:t>
            </a:r>
            <a:r>
              <a:rPr lang="sv-SE" altLang="sv-SE" dirty="0"/>
              <a:t>Solutions</a:t>
            </a:r>
          </a:p>
          <a:p>
            <a:pPr lvl="1"/>
            <a:r>
              <a:rPr lang="sv-SE" altLang="sv-SE" dirty="0"/>
              <a:t>0 Conclusions</a:t>
            </a:r>
          </a:p>
        </p:txBody>
      </p:sp>
      <p:sp>
        <p:nvSpPr>
          <p:cNvPr id="7" name="Title 3">
            <a:extLst>
              <a:ext uri="{FF2B5EF4-FFF2-40B4-BE49-F238E27FC236}">
                <a16:creationId xmlns:a16="http://schemas.microsoft.com/office/drawing/2014/main" id="{1AF72CF9-8732-40F2-BADA-B80FF7538FA3}"/>
              </a:ext>
            </a:extLst>
          </p:cNvPr>
          <p:cNvSpPr>
            <a:spLocks noGrp="1"/>
          </p:cNvSpPr>
          <p:nvPr>
            <p:ph type="title"/>
          </p:nvPr>
        </p:nvSpPr>
        <p:spPr>
          <a:xfrm>
            <a:off x="479425" y="320076"/>
            <a:ext cx="8353426" cy="1081088"/>
          </a:xfrm>
        </p:spPr>
        <p:txBody>
          <a:bodyPr/>
          <a:lstStyle/>
          <a:p>
            <a:r>
              <a:rPr lang="en-US" sz="4000" dirty="0"/>
              <a:t>Study on authentication enhancements in 5GS - Status</a:t>
            </a:r>
            <a:endParaRPr lang="sv-SE" sz="4000" dirty="0"/>
          </a:p>
        </p:txBody>
      </p:sp>
    </p:spTree>
    <p:extLst>
      <p:ext uri="{BB962C8B-B14F-4D97-AF65-F5344CB8AC3E}">
        <p14:creationId xmlns:p14="http://schemas.microsoft.com/office/powerpoint/2010/main" val="2916555874"/>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Study on Security Impacts of </a:t>
            </a:r>
            <a:br>
              <a:rPr lang="en-US" altLang="ja-JP" dirty="0"/>
            </a:br>
            <a:r>
              <a:rPr lang="en-US" altLang="ja-JP" dirty="0"/>
              <a:t>Virtualisation</a:t>
            </a:r>
            <a:endParaRPr lang="sv-SE" altLang="sv-SE" dirty="0"/>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FS_SIV</a:t>
            </a:r>
          </a:p>
          <a:p>
            <a:r>
              <a:rPr lang="sv-SE" altLang="sv-SE" dirty="0"/>
              <a:t>Completion rate: </a:t>
            </a:r>
          </a:p>
          <a:p>
            <a:pPr lvl="1"/>
            <a:r>
              <a:rPr lang="en-US" altLang="ja-JP" dirty="0">
                <a:sym typeface="Wingdings" panose="05000000000000000000" pitchFamily="2" charset="2"/>
              </a:rPr>
              <a:t>45%</a:t>
            </a:r>
          </a:p>
          <a:p>
            <a:r>
              <a:rPr lang="en-US" altLang="ja-JP" dirty="0">
                <a:sym typeface="Wingdings" panose="05000000000000000000" pitchFamily="2" charset="2"/>
              </a:rPr>
              <a:t>Target: </a:t>
            </a:r>
          </a:p>
          <a:p>
            <a:pPr lvl="1"/>
            <a:r>
              <a:rPr lang="en-US" altLang="ja-JP" dirty="0">
                <a:sym typeface="Wingdings" panose="05000000000000000000" pitchFamily="2" charset="2"/>
              </a:rPr>
              <a:t>Mar 20  Dec 20</a:t>
            </a:r>
            <a:endParaRPr lang="en-US" altLang="ja-JP" dirty="0">
              <a:highlight>
                <a:srgbClr val="FFFF00"/>
              </a:highlight>
              <a:sym typeface="Wingdings" panose="05000000000000000000" pitchFamily="2" charset="2"/>
            </a:endParaRP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33.848 </a:t>
            </a:r>
            <a:r>
              <a:rPr lang="en-US" altLang="ja-JP" dirty="0"/>
              <a:t>Study on Security Impacts of Virtualisation</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33.848:</a:t>
            </a:r>
          </a:p>
          <a:p>
            <a:pPr lvl="1"/>
            <a:r>
              <a:rPr lang="sv-SE" altLang="sv-SE" dirty="0"/>
              <a:t>21 Key issues</a:t>
            </a:r>
          </a:p>
          <a:p>
            <a:pPr lvl="1"/>
            <a:r>
              <a:rPr lang="sv-SE" altLang="sv-SE" dirty="0"/>
              <a:t>2 Solutions</a:t>
            </a:r>
          </a:p>
          <a:p>
            <a:pPr lvl="1"/>
            <a:r>
              <a:rPr lang="sv-SE" altLang="sv-SE" dirty="0"/>
              <a:t>0 Conclusions</a:t>
            </a:r>
          </a:p>
          <a:p>
            <a:r>
              <a:rPr lang="sv-SE" altLang="sv-SE" dirty="0"/>
              <a:t>Study on hold as it has been de-priorisied in SA3 and moved to R17</a:t>
            </a:r>
          </a:p>
        </p:txBody>
      </p:sp>
    </p:spTree>
    <p:extLst>
      <p:ext uri="{BB962C8B-B14F-4D97-AF65-F5344CB8AC3E}">
        <p14:creationId xmlns:p14="http://schemas.microsoft.com/office/powerpoint/2010/main" val="2685791513"/>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New SID on SECAM and SCAS for 3GPP virtualized network products</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dirty="0">
                <a:latin typeface="Arial" panose="020B0604020202020204" pitchFamily="34" charset="0"/>
                <a:ea typeface="MS Mincho" panose="02020609040205080304" pitchFamily="49" charset="-128"/>
              </a:rPr>
              <a:t>FS_VNP_SECAM_SCAS</a:t>
            </a:r>
            <a:endParaRPr lang="sv-SE" b="1" dirty="0">
              <a:latin typeface="Arial" panose="020B0604020202020204" pitchFamily="34" charset="0"/>
              <a:ea typeface="MS Mincho" panose="02020609040205080304" pitchFamily="49" charset="-128"/>
            </a:endParaRPr>
          </a:p>
          <a:p>
            <a:r>
              <a:rPr lang="sv-SE" altLang="sv-SE" dirty="0"/>
              <a:t>Completion rate: </a:t>
            </a:r>
          </a:p>
          <a:p>
            <a:pPr lvl="1"/>
            <a:r>
              <a:rPr lang="sv-SE" altLang="sv-SE" dirty="0"/>
              <a:t>35% </a:t>
            </a:r>
            <a:r>
              <a:rPr lang="en-US" altLang="ja-JP" dirty="0">
                <a:sym typeface="Wingdings" panose="05000000000000000000" pitchFamily="2" charset="2"/>
              </a:rPr>
              <a:t> 60%</a:t>
            </a:r>
          </a:p>
          <a:p>
            <a:r>
              <a:rPr lang="en-US" altLang="ja-JP" dirty="0">
                <a:sym typeface="Wingdings" panose="05000000000000000000" pitchFamily="2" charset="2"/>
              </a:rPr>
              <a:t>Target: </a:t>
            </a:r>
          </a:p>
          <a:p>
            <a:pPr lvl="1"/>
            <a:r>
              <a:rPr lang="en-US" altLang="ja-JP" dirty="0">
                <a:sym typeface="Wingdings" panose="05000000000000000000" pitchFamily="2" charset="2"/>
              </a:rPr>
              <a:t>Mar 20  Dec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33.818 </a:t>
            </a:r>
            <a:r>
              <a:rPr lang="en-US" dirty="0"/>
              <a:t>Security Assurance Methodology (SECAM) and Security Assurance Specification (SCAS) for 3GPP virtualized network products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33.818:</a:t>
            </a:r>
          </a:p>
          <a:p>
            <a:pPr lvl="1"/>
            <a:r>
              <a:rPr lang="sv-SE" altLang="sv-SE" dirty="0"/>
              <a:t>Different type of skeleton to accomodate process description rather than technical features</a:t>
            </a:r>
          </a:p>
          <a:p>
            <a:pPr lvl="1"/>
            <a:r>
              <a:rPr lang="sv-SE" altLang="sv-SE" dirty="0"/>
              <a:t>35 </a:t>
            </a:r>
            <a:r>
              <a:rPr lang="en-US" altLang="ja-JP" dirty="0">
                <a:sym typeface="Wingdings" panose="05000000000000000000" pitchFamily="2" charset="2"/>
              </a:rPr>
              <a:t> 39 </a:t>
            </a:r>
            <a:r>
              <a:rPr lang="sv-SE" altLang="sv-SE" dirty="0"/>
              <a:t>Editor’s Notes</a:t>
            </a:r>
          </a:p>
          <a:p>
            <a:pPr lvl="1"/>
            <a:endParaRPr lang="sv-SE" altLang="sv-SE" dirty="0">
              <a:highlight>
                <a:srgbClr val="FFFF00"/>
              </a:highlight>
            </a:endParaRPr>
          </a:p>
        </p:txBody>
      </p:sp>
    </p:spTree>
    <p:extLst>
      <p:ext uri="{BB962C8B-B14F-4D97-AF65-F5344CB8AC3E}">
        <p14:creationId xmlns:p14="http://schemas.microsoft.com/office/powerpoint/2010/main" val="4041890708"/>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9168114" cy="1325563"/>
          </a:xfrm>
        </p:spPr>
        <p:txBody>
          <a:bodyPr/>
          <a:lstStyle/>
          <a:p>
            <a:r>
              <a:rPr lang="en-US" altLang="ja-JP" sz="3600" dirty="0"/>
              <a:t>Study on storage and transport of 5GC security parameters for ARPF authentication</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altLang="sv-SE" dirty="0"/>
              <a:t>FS_5GC_SEC_ARPF</a:t>
            </a:r>
          </a:p>
          <a:p>
            <a:r>
              <a:rPr lang="sv-SE" altLang="sv-SE" dirty="0"/>
              <a:t>Completion rate: </a:t>
            </a:r>
          </a:p>
          <a:p>
            <a:pPr lvl="1"/>
            <a:r>
              <a:rPr lang="sv-SE" altLang="sv-SE" dirty="0"/>
              <a:t>30% </a:t>
            </a:r>
            <a:r>
              <a:rPr lang="en-US" altLang="ja-JP" dirty="0">
                <a:sym typeface="Wingdings" panose="05000000000000000000" pitchFamily="2" charset="2"/>
              </a:rPr>
              <a:t> 60%</a:t>
            </a:r>
          </a:p>
          <a:p>
            <a:r>
              <a:rPr lang="en-US" altLang="ja-JP" dirty="0">
                <a:sym typeface="Wingdings" panose="05000000000000000000" pitchFamily="2" charset="2"/>
              </a:rPr>
              <a:t>Target: </a:t>
            </a:r>
          </a:p>
          <a:p>
            <a:pPr lvl="1"/>
            <a:r>
              <a:rPr lang="en-US" altLang="ja-JP" dirty="0">
                <a:sym typeface="Wingdings" panose="05000000000000000000" pitchFamily="2" charset="2"/>
              </a:rPr>
              <a:t>Mar 20  Sep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33.845 </a:t>
            </a:r>
            <a:r>
              <a:rPr lang="en-US" dirty="0"/>
              <a:t>Study on storage and transport of 5GC security parameters for ARPF authentication</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33.845:</a:t>
            </a:r>
          </a:p>
          <a:p>
            <a:pPr lvl="1"/>
            <a:r>
              <a:rPr lang="sv-SE" altLang="sv-SE" dirty="0"/>
              <a:t>3 </a:t>
            </a:r>
            <a:r>
              <a:rPr lang="en-US" altLang="ja-JP" dirty="0">
                <a:sym typeface="Wingdings" panose="05000000000000000000" pitchFamily="2" charset="2"/>
              </a:rPr>
              <a:t></a:t>
            </a:r>
            <a:r>
              <a:rPr lang="sv-SE" altLang="sv-SE" dirty="0"/>
              <a:t> 9 Key issues</a:t>
            </a:r>
          </a:p>
          <a:p>
            <a:pPr lvl="1"/>
            <a:r>
              <a:rPr lang="sv-SE" altLang="sv-SE" dirty="0"/>
              <a:t>0 </a:t>
            </a:r>
            <a:r>
              <a:rPr lang="en-US" altLang="ja-JP" dirty="0">
                <a:sym typeface="Wingdings" panose="05000000000000000000" pitchFamily="2" charset="2"/>
              </a:rPr>
              <a:t></a:t>
            </a:r>
            <a:r>
              <a:rPr lang="sv-SE" altLang="sv-SE" dirty="0"/>
              <a:t> 3 Solutions</a:t>
            </a:r>
          </a:p>
          <a:p>
            <a:pPr lvl="1"/>
            <a:r>
              <a:rPr lang="sv-SE" altLang="sv-SE" dirty="0"/>
              <a:t>0 Conclusions</a:t>
            </a:r>
          </a:p>
        </p:txBody>
      </p:sp>
    </p:spTree>
    <p:extLst>
      <p:ext uri="{BB962C8B-B14F-4D97-AF65-F5344CB8AC3E}">
        <p14:creationId xmlns:p14="http://schemas.microsoft.com/office/powerpoint/2010/main" val="372541459"/>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230365-BE61-438F-A983-A2BEBDE640BC}"/>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3ADEF568-B996-41B4-BE7D-0BF2BC333E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1144" y="1955402"/>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D3A66-F726-4275-BF15-22FC83CD491D}"/>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A87D56B2-7237-4776-BD0D-DC44FAC83397}"/>
              </a:ext>
            </a:extLst>
          </p:cNvPr>
          <p:cNvSpPr>
            <a:spLocks noGrp="1"/>
          </p:cNvSpPr>
          <p:nvPr>
            <p:ph idx="1"/>
          </p:nvPr>
        </p:nvSpPr>
        <p:spPr/>
        <p:txBody>
          <a:bodyPr/>
          <a:lstStyle/>
          <a:p>
            <a:r>
              <a:rPr lang="en-US" altLang="ja-JP" sz="2400" dirty="0"/>
              <a:t>Specifications/Reports for information</a:t>
            </a:r>
          </a:p>
          <a:p>
            <a:pPr lvl="1"/>
            <a:r>
              <a:rPr lang="en-US" altLang="ja-JP" sz="1800" dirty="0"/>
              <a:t>TR 33.853 "Key issues and potential solutions for Integrity protection of the user plane“ in SP-200377</a:t>
            </a:r>
          </a:p>
          <a:p>
            <a:endParaRPr lang="en-US" sz="2400" dirty="0"/>
          </a:p>
        </p:txBody>
      </p:sp>
    </p:spTree>
    <p:extLst>
      <p:ext uri="{BB962C8B-B14F-4D97-AF65-F5344CB8AC3E}">
        <p14:creationId xmlns:p14="http://schemas.microsoft.com/office/powerpoint/2010/main" val="426788873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CF581-829B-442E-B13B-7D6929CDF781}"/>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24277614-C093-4BB9-92B2-2262844F9899}"/>
              </a:ext>
            </a:extLst>
          </p:cNvPr>
          <p:cNvSpPr>
            <a:spLocks noGrp="1"/>
          </p:cNvSpPr>
          <p:nvPr>
            <p:ph idx="1"/>
          </p:nvPr>
        </p:nvSpPr>
        <p:spPr/>
        <p:txBody>
          <a:bodyPr/>
          <a:lstStyle/>
          <a:p>
            <a:r>
              <a:rPr lang="en-US" altLang="ja-JP" sz="2400" dirty="0"/>
              <a:t>WIDs/SIDs for approval</a:t>
            </a:r>
          </a:p>
          <a:p>
            <a:pPr lvl="1"/>
            <a:r>
              <a:rPr lang="en-US" altLang="ja-JP" sz="1800" dirty="0"/>
              <a:t>Study on security for enhanced support of Industrial IoT in SP-200355Study on enhanced security support for Non-Public Networks in SP-200353</a:t>
            </a:r>
          </a:p>
          <a:p>
            <a:pPr lvl="2"/>
            <a:r>
              <a:rPr lang="en-US" altLang="ja-JP" sz="1600" dirty="0"/>
              <a:t>Sent for approval with 3 sustained objections</a:t>
            </a:r>
          </a:p>
          <a:p>
            <a:pPr lvl="1"/>
            <a:r>
              <a:rPr lang="en-US" altLang="ja-JP" sz="1800" dirty="0"/>
              <a:t>Study on security aspects of Unmanned Aerial Systems (UAS) in SP-200352</a:t>
            </a:r>
          </a:p>
          <a:p>
            <a:pPr lvl="1"/>
            <a:r>
              <a:rPr lang="en-US" altLang="ja-JP" sz="1800" dirty="0"/>
              <a:t>Study on Security Aspects of Enhancements for 5G Multicast-Broadcast Services in SP-200351</a:t>
            </a:r>
          </a:p>
          <a:p>
            <a:pPr lvl="1"/>
            <a:r>
              <a:rPr lang="en-US" altLang="ja-JP" sz="1800" dirty="0"/>
              <a:t>Study on Security Aspects of Enhancement for Proximity Based Services in 5GS in SP-200350</a:t>
            </a:r>
          </a:p>
          <a:p>
            <a:pPr lvl="1"/>
            <a:r>
              <a:rPr lang="en-US" sz="1800" dirty="0"/>
              <a:t>Study on security aspects of the Disaggregated gNB Architecture in SP-200349</a:t>
            </a:r>
          </a:p>
          <a:p>
            <a:pPr lvl="2"/>
            <a:r>
              <a:rPr lang="en-US" altLang="ja-JP" sz="1600" dirty="0"/>
              <a:t>Sent for approval with 1 sustained objection</a:t>
            </a:r>
          </a:p>
          <a:p>
            <a:pPr lvl="1"/>
            <a:r>
              <a:rPr lang="en-US" altLang="ja-JP" sz="1800" dirty="0"/>
              <a:t>Study on Security Aspects of Enhancement of Support for Edge Computing in 5GC in SP-200347</a:t>
            </a:r>
          </a:p>
          <a:p>
            <a:pPr lvl="1"/>
            <a:r>
              <a:rPr lang="en-US" altLang="ja-JP" sz="1800" dirty="0"/>
              <a:t>New WID on Security Assurance Specification for Inter PLMN UP Security (IPUPS) in SP-200348</a:t>
            </a:r>
          </a:p>
          <a:p>
            <a:pPr lvl="1"/>
            <a:r>
              <a:rPr lang="en-US" altLang="ja-JP" sz="1800" dirty="0"/>
              <a:t>New WID on User Plane Integrity Protection in SP-200354</a:t>
            </a:r>
          </a:p>
          <a:p>
            <a:pPr lvl="1"/>
            <a:endParaRPr lang="en-US" altLang="ja-JP" sz="1800" dirty="0"/>
          </a:p>
          <a:p>
            <a:endParaRPr lang="en-US" dirty="0"/>
          </a:p>
        </p:txBody>
      </p:sp>
    </p:spTree>
    <p:extLst>
      <p:ext uri="{BB962C8B-B14F-4D97-AF65-F5344CB8AC3E}">
        <p14:creationId xmlns:p14="http://schemas.microsoft.com/office/powerpoint/2010/main" val="364574558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260FE65-9329-4DFC-AF27-6CD9F254BE6E}"/>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652407361"/>
              </p:ext>
            </p:extLst>
          </p:nvPr>
        </p:nvGraphicFramePr>
        <p:xfrm>
          <a:off x="414144" y="1779205"/>
          <a:ext cx="10939656" cy="4099344"/>
        </p:xfrm>
        <a:graphic>
          <a:graphicData uri="http://schemas.openxmlformats.org/drawingml/2006/table">
            <a:tbl>
              <a:tblPr firstRow="1" bandRow="1">
                <a:tableStyleId>{5C22544A-7EE6-4342-B048-85BDC9FD1C3A}</a:tableStyleId>
              </a:tblPr>
              <a:tblGrid>
                <a:gridCol w="1855808">
                  <a:extLst>
                    <a:ext uri="{9D8B030D-6E8A-4147-A177-3AD203B41FA5}">
                      <a16:colId xmlns:a16="http://schemas.microsoft.com/office/drawing/2014/main" val="1671951344"/>
                    </a:ext>
                  </a:extLst>
                </a:gridCol>
                <a:gridCol w="1180952">
                  <a:extLst>
                    <a:ext uri="{9D8B030D-6E8A-4147-A177-3AD203B41FA5}">
                      <a16:colId xmlns:a16="http://schemas.microsoft.com/office/drawing/2014/main" val="2472883386"/>
                    </a:ext>
                  </a:extLst>
                </a:gridCol>
                <a:gridCol w="1066278">
                  <a:extLst>
                    <a:ext uri="{9D8B030D-6E8A-4147-A177-3AD203B41FA5}">
                      <a16:colId xmlns:a16="http://schemas.microsoft.com/office/drawing/2014/main" val="1642402025"/>
                    </a:ext>
                  </a:extLst>
                </a:gridCol>
                <a:gridCol w="910095">
                  <a:extLst>
                    <a:ext uri="{9D8B030D-6E8A-4147-A177-3AD203B41FA5}">
                      <a16:colId xmlns:a16="http://schemas.microsoft.com/office/drawing/2014/main" val="716484714"/>
                    </a:ext>
                  </a:extLst>
                </a:gridCol>
                <a:gridCol w="931510">
                  <a:extLst>
                    <a:ext uri="{9D8B030D-6E8A-4147-A177-3AD203B41FA5}">
                      <a16:colId xmlns:a16="http://schemas.microsoft.com/office/drawing/2014/main" val="1341460600"/>
                    </a:ext>
                  </a:extLst>
                </a:gridCol>
                <a:gridCol w="897190">
                  <a:extLst>
                    <a:ext uri="{9D8B030D-6E8A-4147-A177-3AD203B41FA5}">
                      <a16:colId xmlns:a16="http://schemas.microsoft.com/office/drawing/2014/main" val="3435354498"/>
                    </a:ext>
                  </a:extLst>
                </a:gridCol>
                <a:gridCol w="816460">
                  <a:extLst>
                    <a:ext uri="{9D8B030D-6E8A-4147-A177-3AD203B41FA5}">
                      <a16:colId xmlns:a16="http://schemas.microsoft.com/office/drawing/2014/main" val="1010587454"/>
                    </a:ext>
                  </a:extLst>
                </a:gridCol>
                <a:gridCol w="1093788">
                  <a:extLst>
                    <a:ext uri="{9D8B030D-6E8A-4147-A177-3AD203B41FA5}">
                      <a16:colId xmlns:a16="http://schemas.microsoft.com/office/drawing/2014/main" val="2513750454"/>
                    </a:ext>
                  </a:extLst>
                </a:gridCol>
                <a:gridCol w="1556694">
                  <a:extLst>
                    <a:ext uri="{9D8B030D-6E8A-4147-A177-3AD203B41FA5}">
                      <a16:colId xmlns:a16="http://schemas.microsoft.com/office/drawing/2014/main" val="3263316054"/>
                    </a:ext>
                  </a:extLst>
                </a:gridCol>
                <a:gridCol w="630881">
                  <a:extLst>
                    <a:ext uri="{9D8B030D-6E8A-4147-A177-3AD203B41FA5}">
                      <a16:colId xmlns:a16="http://schemas.microsoft.com/office/drawing/2014/main" val="593387059"/>
                    </a:ext>
                  </a:extLst>
                </a:gridCol>
              </a:tblGrid>
              <a:tr h="420311">
                <a:tc>
                  <a:txBody>
                    <a:bodyPr/>
                    <a:lstStyle/>
                    <a:p>
                      <a:pPr algn="ctr"/>
                      <a:r>
                        <a:rPr lang="sv-SE" sz="1100" dirty="0">
                          <a:latin typeface="+mn-lt"/>
                          <a:cs typeface="Arial" panose="020B0604020202020204" pitchFamily="34" charset="0"/>
                        </a:rPr>
                        <a:t>WI Title</a:t>
                      </a:r>
                    </a:p>
                  </a:txBody>
                  <a:tcPr marT="45711" marB="45711"/>
                </a:tc>
                <a:tc>
                  <a:txBody>
                    <a:bodyPr/>
                    <a:lstStyle/>
                    <a:p>
                      <a:pPr algn="ctr"/>
                      <a:r>
                        <a:rPr lang="sv-SE" sz="1100" dirty="0">
                          <a:latin typeface="+mn-lt"/>
                          <a:cs typeface="Arial" panose="020B0604020202020204" pitchFamily="34" charset="0"/>
                        </a:rPr>
                        <a:t>SA3 rapporteur</a:t>
                      </a:r>
                    </a:p>
                  </a:txBody>
                  <a:tcPr marT="45711" marB="45711"/>
                </a:tc>
                <a:tc>
                  <a:txBody>
                    <a:bodyPr/>
                    <a:lstStyle/>
                    <a:p>
                      <a:pPr algn="ctr"/>
                      <a:r>
                        <a:rPr lang="sv-SE" sz="1100" dirty="0">
                          <a:latin typeface="+mn-lt"/>
                          <a:cs typeface="Arial" panose="020B0604020202020204" pitchFamily="34" charset="0"/>
                        </a:rPr>
                        <a:t>WI code</a:t>
                      </a:r>
                    </a:p>
                  </a:txBody>
                  <a:tcPr marT="45711" marB="45711"/>
                </a:tc>
                <a:tc>
                  <a:txBody>
                    <a:bodyPr/>
                    <a:lstStyle/>
                    <a:p>
                      <a:pPr algn="ctr"/>
                      <a:r>
                        <a:rPr lang="sv-SE" sz="1100" dirty="0">
                          <a:latin typeface="+mn-lt"/>
                          <a:cs typeface="Arial" panose="020B0604020202020204" pitchFamily="34" charset="0"/>
                        </a:rPr>
                        <a:t>Current % completion</a:t>
                      </a:r>
                    </a:p>
                  </a:txBody>
                  <a:tcPr marT="45711" marB="45711"/>
                </a:tc>
                <a:tc>
                  <a:txBody>
                    <a:bodyPr/>
                    <a:lstStyle/>
                    <a:p>
                      <a:pPr algn="ctr"/>
                      <a:r>
                        <a:rPr lang="sv-SE" sz="1100" dirty="0">
                          <a:latin typeface="+mn-lt"/>
                          <a:cs typeface="Arial" panose="020B0604020202020204" pitchFamily="34" charset="0"/>
                        </a:rPr>
                        <a:t>New % completion</a:t>
                      </a:r>
                    </a:p>
                  </a:txBody>
                  <a:tcPr marT="45711" marB="45711"/>
                </a:tc>
                <a:tc>
                  <a:txBody>
                    <a:bodyPr/>
                    <a:lstStyle/>
                    <a:p>
                      <a:pPr algn="ctr"/>
                      <a:r>
                        <a:rPr lang="sv-SE" sz="1100" dirty="0">
                          <a:latin typeface="+mn-lt"/>
                          <a:cs typeface="Arial" panose="020B0604020202020204" pitchFamily="34" charset="0"/>
                        </a:rPr>
                        <a:t>Current target</a:t>
                      </a:r>
                    </a:p>
                  </a:txBody>
                  <a:tcPr marT="45711" marB="45711"/>
                </a:tc>
                <a:tc>
                  <a:txBody>
                    <a:bodyPr/>
                    <a:lstStyle/>
                    <a:p>
                      <a:pPr algn="ctr"/>
                      <a:r>
                        <a:rPr lang="sv-SE" sz="1100" dirty="0">
                          <a:latin typeface="+mn-lt"/>
                          <a:cs typeface="Arial" panose="020B0604020202020204" pitchFamily="34" charset="0"/>
                        </a:rPr>
                        <a:t>New target</a:t>
                      </a:r>
                    </a:p>
                  </a:txBody>
                  <a:tcPr marT="45711" marB="45711"/>
                </a:tc>
                <a:tc>
                  <a:txBody>
                    <a:bodyPr/>
                    <a:lstStyle/>
                    <a:p>
                      <a:pPr algn="ctr"/>
                      <a:r>
                        <a:rPr lang="sv-SE" sz="1100" dirty="0">
                          <a:latin typeface="+mn-lt"/>
                          <a:cs typeface="Arial" panose="020B0604020202020204" pitchFamily="34" charset="0"/>
                        </a:rPr>
                        <a:t>Current WID</a:t>
                      </a:r>
                    </a:p>
                  </a:txBody>
                  <a:tcPr marT="45711" marB="45711"/>
                </a:tc>
                <a:tc>
                  <a:txBody>
                    <a:bodyPr/>
                    <a:lstStyle/>
                    <a:p>
                      <a:pPr algn="ctr"/>
                      <a:r>
                        <a:rPr lang="sv-SE" sz="1100" dirty="0">
                          <a:latin typeface="+mn-lt"/>
                          <a:cs typeface="Arial" panose="020B0604020202020204" pitchFamily="34" charset="0"/>
                        </a:rPr>
                        <a:t>TR/TS</a:t>
                      </a:r>
                    </a:p>
                  </a:txBody>
                  <a:tcPr marT="45711" marB="45711"/>
                </a:tc>
                <a:tc>
                  <a:txBody>
                    <a:bodyPr/>
                    <a:lstStyle/>
                    <a:p>
                      <a:pPr algn="ctr"/>
                      <a:r>
                        <a:rPr lang="sv-SE" sz="1100" dirty="0">
                          <a:latin typeface="+mn-lt"/>
                          <a:cs typeface="Arial" panose="020B0604020202020204" pitchFamily="34" charset="0"/>
                        </a:rPr>
                        <a:t>Rel</a:t>
                      </a:r>
                    </a:p>
                  </a:txBody>
                  <a:tcPr marT="45711" marB="45711"/>
                </a:tc>
                <a:extLst>
                  <a:ext uri="{0D108BD9-81ED-4DB2-BD59-A6C34878D82A}">
                    <a16:rowId xmlns:a16="http://schemas.microsoft.com/office/drawing/2014/main" val="1379591223"/>
                  </a:ext>
                </a:extLst>
              </a:tr>
              <a:tr h="365218">
                <a:tc>
                  <a:txBody>
                    <a:bodyPr/>
                    <a:lstStyle/>
                    <a:p>
                      <a:pPr marL="0" indent="0" algn="l" defTabSz="914400" rtl="0" eaLnBrk="1" latinLnBrk="0" hangingPunct="1">
                        <a:lnSpc>
                          <a:spcPts val="1200"/>
                        </a:lnSpc>
                        <a:spcAft>
                          <a:spcPts val="0"/>
                        </a:spcAft>
                      </a:pPr>
                      <a:r>
                        <a:rPr lang="sv-SE" sz="1000" b="0" kern="1200" dirty="0">
                          <a:solidFill>
                            <a:schemeClr val="dk1"/>
                          </a:solidFill>
                          <a:effectLst/>
                          <a:latin typeface="+mn-lt"/>
                          <a:ea typeface="Batang" panose="02030600000101010101" pitchFamily="18" charset="-127"/>
                          <a:cs typeface="Arial" panose="020B0604020202020204" pitchFamily="34" charset="0"/>
                        </a:rPr>
                        <a:t>Normative work on Lawful Interception Rel-1</a:t>
                      </a:r>
                      <a:r>
                        <a:rPr lang="en-GB" sz="1000" b="0" kern="1200" dirty="0">
                          <a:solidFill>
                            <a:schemeClr val="dk1"/>
                          </a:solidFill>
                          <a:effectLst/>
                          <a:latin typeface="+mn-lt"/>
                          <a:ea typeface="Batang" panose="02030600000101010101" pitchFamily="18" charset="-127"/>
                          <a:cs typeface="Arial" panose="020B0604020202020204" pitchFamily="34" charset="0"/>
                        </a:rPr>
                        <a:t>6</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Alex Leadbeater (BT)</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en-GB" sz="1000" b="0" kern="1200" dirty="0">
                          <a:solidFill>
                            <a:schemeClr val="dk1"/>
                          </a:solidFill>
                          <a:effectLst/>
                          <a:latin typeface="+mn-lt"/>
                          <a:ea typeface="Batang" panose="02030600000101010101" pitchFamily="18" charset="-127"/>
                          <a:cs typeface="Arial" panose="020B0604020202020204" pitchFamily="34" charset="0"/>
                        </a:rPr>
                        <a:t>LI16</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sv-SE" sz="1000" dirty="0">
                          <a:solidFill>
                            <a:schemeClr val="tx1"/>
                          </a:solidFill>
                          <a:latin typeface="+mn-lt"/>
                          <a:cs typeface="Arial" panose="020B0604020202020204" pitchFamily="34" charset="0"/>
                        </a:rPr>
                        <a:t>60%</a:t>
                      </a:r>
                    </a:p>
                  </a:txBody>
                  <a:tcPr marL="17780" marR="17780" marT="17777" marB="17777"/>
                </a:tc>
                <a:tc>
                  <a:txBody>
                    <a:bodyPr/>
                    <a:lstStyle/>
                    <a:p>
                      <a:pPr algn="ctr"/>
                      <a:r>
                        <a:rPr lang="sv-SE" sz="1000" dirty="0">
                          <a:solidFill>
                            <a:srgbClr val="FF0000"/>
                          </a:solidFill>
                          <a:latin typeface="+mn-lt"/>
                          <a:cs typeface="Arial" panose="020B0604020202020204" pitchFamily="34" charset="0"/>
                        </a:rPr>
                        <a:t>85%</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Mar 20</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rgbClr val="FF0000"/>
                          </a:solidFill>
                          <a:effectLst/>
                          <a:latin typeface="+mn-lt"/>
                          <a:ea typeface="Batang" panose="02030600000101010101" pitchFamily="18" charset="-127"/>
                          <a:cs typeface="Arial" panose="020B0604020202020204" pitchFamily="34" charset="0"/>
                        </a:rPr>
                        <a:t>Sep 20</a:t>
                      </a:r>
                      <a:r>
                        <a:rPr lang="en-US" sz="1000" b="0" kern="1200" dirty="0">
                          <a:solidFill>
                            <a:schemeClr val="dk1"/>
                          </a:solidFill>
                          <a:effectLst/>
                          <a:latin typeface="+mn-lt"/>
                          <a:ea typeface="Batang" panose="02030600000101010101" pitchFamily="18" charset="-127"/>
                          <a:cs typeface="Arial" panose="020B0604020202020204" pitchFamily="34" charset="0"/>
                        </a:rPr>
                        <a:t> </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 </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 </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16</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tc>
                <a:extLst>
                  <a:ext uri="{0D108BD9-81ED-4DB2-BD59-A6C34878D82A}">
                    <a16:rowId xmlns:a16="http://schemas.microsoft.com/office/drawing/2014/main" val="163315320"/>
                  </a:ext>
                </a:extLst>
              </a:tr>
              <a:tr h="635492">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mn-lt"/>
                          <a:ea typeface="Batang" panose="02030600000101010101" pitchFamily="18" charset="-127"/>
                          <a:cs typeface="Arial" panose="020B0604020202020204" pitchFamily="34" charset="0"/>
                        </a:rPr>
                        <a:t>Study on authentication and key management for applications based on 3GPP credential in 5G </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Xiaoting Huang </a:t>
                      </a:r>
                    </a:p>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(China Mobile)</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mn-lt"/>
                          <a:ea typeface="Batang" panose="02030600000101010101" pitchFamily="18" charset="-127"/>
                          <a:cs typeface="Arial" panose="020B0604020202020204" pitchFamily="34" charset="0"/>
                        </a:rPr>
                        <a:t>FS_AKMA</a:t>
                      </a: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mn-lt"/>
                          <a:ea typeface="Batang" panose="02030600000101010101" pitchFamily="18" charset="-127"/>
                          <a:cs typeface="Arial" panose="020B0604020202020204" pitchFamily="34" charset="0"/>
                        </a:rPr>
                        <a:t>95%</a:t>
                      </a:r>
                      <a:endParaRPr lang="sv-SE" sz="1000" b="0" kern="1200" dirty="0">
                        <a:solidFill>
                          <a:schemeClr val="tx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algn="ctr"/>
                      <a:r>
                        <a:rPr lang="sv-SE" sz="1000" dirty="0">
                          <a:solidFill>
                            <a:srgbClr val="FF0000"/>
                          </a:solidFill>
                          <a:latin typeface="+mn-lt"/>
                          <a:cs typeface="Arial" panose="020B0604020202020204" pitchFamily="34" charset="0"/>
                        </a:rPr>
                        <a:t>100%</a:t>
                      </a: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mn-lt"/>
                          <a:ea typeface="Batang" panose="02030600000101010101" pitchFamily="18" charset="-127"/>
                          <a:cs typeface="Arial" panose="020B0604020202020204" pitchFamily="34" charset="0"/>
                        </a:rPr>
                        <a:t>Dec 19 </a:t>
                      </a:r>
                      <a:endParaRPr lang="sv-SE" sz="1000" b="0" kern="1200" dirty="0">
                        <a:solidFill>
                          <a:schemeClr val="tx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algn="ctr"/>
                      <a:endParaRPr lang="sv-SE" sz="1000" dirty="0">
                        <a:solidFill>
                          <a:srgbClr val="FF0000"/>
                        </a:solidFill>
                        <a:latin typeface="+mn-lt"/>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SP-180443</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TR 33.835</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mn-lt"/>
                          <a:ea typeface="Batang" panose="02030600000101010101" pitchFamily="18" charset="-127"/>
                          <a:cs typeface="Arial" panose="020B0604020202020204" pitchFamily="34" charset="0"/>
                        </a:rPr>
                        <a:t>16</a:t>
                      </a:r>
                      <a:endParaRPr lang="sv-SE" sz="1000" b="0" kern="1200" dirty="0">
                        <a:solidFill>
                          <a:schemeClr val="dk1"/>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extLst>
                  <a:ext uri="{0D108BD9-81ED-4DB2-BD59-A6C34878D82A}">
                    <a16:rowId xmlns:a16="http://schemas.microsoft.com/office/drawing/2014/main" val="435848687"/>
                  </a:ext>
                </a:extLst>
              </a:tr>
              <a:tr h="365218">
                <a:tc>
                  <a:txBody>
                    <a:bodyPr/>
                    <a:lstStyle/>
                    <a:p>
                      <a:pPr marL="0" lvl="0" indent="0" algn="l">
                        <a:lnSpc>
                          <a:spcPts val="1200"/>
                        </a:lnSpc>
                        <a:spcAft>
                          <a:spcPts val="0"/>
                        </a:spcAft>
                      </a:pPr>
                      <a:r>
                        <a:rPr lang="en-GB" sz="1000" b="0" dirty="0">
                          <a:effectLst/>
                          <a:latin typeface="+mn-lt"/>
                          <a:ea typeface="Batang" panose="02030600000101010101" pitchFamily="18" charset="-127"/>
                          <a:cs typeface="Arial" panose="020B0604020202020204" pitchFamily="34" charset="0"/>
                        </a:rPr>
                        <a:t>Study on evolution of Cellular IoT security for the 5G System  </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0"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Henrik Normann </a:t>
                      </a:r>
                    </a:p>
                    <a:p>
                      <a:pPr marL="0" lvl="0" indent="0"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(Ericsson)</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0" algn="ctr">
                        <a:lnSpc>
                          <a:spcPts val="1200"/>
                        </a:lnSpc>
                        <a:spcAft>
                          <a:spcPts val="0"/>
                        </a:spcAft>
                      </a:pPr>
                      <a:r>
                        <a:rPr lang="en-GB" sz="1000" b="0" dirty="0">
                          <a:effectLst/>
                          <a:latin typeface="+mn-lt"/>
                          <a:ea typeface="Batang" panose="02030600000101010101" pitchFamily="18" charset="-127"/>
                          <a:cs typeface="Arial" panose="020B0604020202020204" pitchFamily="34" charset="0"/>
                        </a:rPr>
                        <a:t>FS_CIoT_sec_5G</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95%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latin typeface="+mn-lt"/>
                          <a:cs typeface="Arial" panose="020B0604020202020204" pitchFamily="34" charset="0"/>
                        </a:rPr>
                        <a:t>100%</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Mar 20</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algn="ctr"/>
                      <a:endParaRPr lang="sv-SE" sz="1000" b="0" kern="1200" dirty="0">
                        <a:solidFill>
                          <a:srgbClr val="FF0000"/>
                        </a:solidFill>
                        <a:effectLst/>
                        <a:latin typeface="+mn-lt"/>
                        <a:ea typeface="Batang" panose="02030600000101010101" pitchFamily="18" charset="-127"/>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SP-180440</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TR 33.861</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extLst>
                  <a:ext uri="{0D108BD9-81ED-4DB2-BD59-A6C34878D82A}">
                    <a16:rowId xmlns:a16="http://schemas.microsoft.com/office/drawing/2014/main" val="2254922684"/>
                  </a:ext>
                </a:extLst>
              </a:tr>
              <a:tr h="365218">
                <a:tc>
                  <a:txBody>
                    <a:bodyPr/>
                    <a:lstStyle/>
                    <a:p>
                      <a:pPr marL="0" lvl="0" indent="0" algn="l" defTabSz="895350">
                        <a:lnSpc>
                          <a:spcPts val="1200"/>
                        </a:lnSpc>
                        <a:spcAft>
                          <a:spcPts val="0"/>
                        </a:spcAft>
                        <a:tabLst>
                          <a:tab pos="895350" algn="l"/>
                        </a:tabLst>
                      </a:pPr>
                      <a:r>
                        <a:rPr lang="en-GB" sz="1000" b="0" dirty="0">
                          <a:effectLst/>
                          <a:latin typeface="+mn-lt"/>
                          <a:ea typeface="Batang" panose="02030600000101010101" pitchFamily="18" charset="-127"/>
                          <a:cs typeface="Arial" panose="020B0604020202020204" pitchFamily="34" charset="0"/>
                        </a:rPr>
                        <a:t>MCXSec R16 security</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Tim Woodward</a:t>
                      </a:r>
                    </a:p>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(Motorola)</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0" algn="ctr">
                        <a:lnSpc>
                          <a:spcPts val="1200"/>
                        </a:lnSpc>
                        <a:spcAft>
                          <a:spcPts val="0"/>
                        </a:spcAft>
                      </a:pPr>
                      <a:r>
                        <a:rPr lang="en-GB" sz="1000" b="0" dirty="0">
                          <a:effectLst/>
                          <a:latin typeface="+mn-lt"/>
                          <a:ea typeface="Batang" panose="02030600000101010101" pitchFamily="18" charset="-127"/>
                          <a:cs typeface="Arial" panose="020B0604020202020204" pitchFamily="34" charset="0"/>
                        </a:rPr>
                        <a:t>MCXSec</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75%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latin typeface="+mn-lt"/>
                          <a:cs typeface="Arial" panose="020B0604020202020204" pitchFamily="34" charset="0"/>
                        </a:rPr>
                        <a:t>80%</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Jun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algn="ctr"/>
                      <a:endParaRPr lang="sv-SE" sz="1000" dirty="0">
                        <a:solidFill>
                          <a:srgbClr val="FF0000"/>
                        </a:solidFill>
                        <a:latin typeface="+mn-lt"/>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SP-180439</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CRs to TS 33.180</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extLst>
                  <a:ext uri="{0D108BD9-81ED-4DB2-BD59-A6C34878D82A}">
                    <a16:rowId xmlns:a16="http://schemas.microsoft.com/office/drawing/2014/main" val="4006240667"/>
                  </a:ext>
                </a:extLst>
              </a:tr>
              <a:tr h="485374">
                <a:tc>
                  <a:txBody>
                    <a:bodyPr/>
                    <a:lstStyle/>
                    <a:p>
                      <a:pPr marL="0" lvl="0" indent="0" algn="l">
                        <a:lnSpc>
                          <a:spcPts val="1200"/>
                        </a:lnSpc>
                        <a:spcAft>
                          <a:spcPts val="0"/>
                        </a:spcAft>
                      </a:pPr>
                      <a:r>
                        <a:rPr lang="en-GB" sz="1000" b="0" dirty="0">
                          <a:effectLst/>
                          <a:latin typeface="+mn-lt"/>
                          <a:ea typeface="Batang" panose="02030600000101010101" pitchFamily="18" charset="-127"/>
                          <a:cs typeface="Arial" panose="020B0604020202020204" pitchFamily="34" charset="0"/>
                        </a:rPr>
                        <a:t>Study on Security Aspects of the 5G Service Based Architecture</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Christine Jost</a:t>
                      </a:r>
                    </a:p>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(Ericsson)</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GB" sz="1000" b="0" dirty="0">
                          <a:effectLst/>
                          <a:latin typeface="+mn-lt"/>
                          <a:ea typeface="Batang" panose="02030600000101010101" pitchFamily="18" charset="-127"/>
                          <a:cs typeface="Arial" panose="020B0604020202020204" pitchFamily="34" charset="0"/>
                        </a:rPr>
                        <a:t>FS_SBA-Sec</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85%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algn="ctr"/>
                      <a:r>
                        <a:rPr lang="sv-SE" sz="1000" dirty="0">
                          <a:solidFill>
                            <a:srgbClr val="FF0000"/>
                          </a:solidFill>
                          <a:latin typeface="+mn-lt"/>
                          <a:cs typeface="Arial" panose="020B0604020202020204" pitchFamily="34" charset="0"/>
                        </a:rPr>
                        <a:t>100%</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algn="ctr"/>
                      <a:endParaRPr lang="sv-SE" sz="1000" dirty="0">
                        <a:solidFill>
                          <a:srgbClr val="FF0000"/>
                        </a:solidFill>
                        <a:latin typeface="+mn-lt"/>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a:effectLst/>
                          <a:latin typeface="+mn-lt"/>
                          <a:ea typeface="MS Mincho" panose="02020609040205080304" pitchFamily="49" charset="-128"/>
                          <a:cs typeface="Arial" panose="020B0604020202020204" pitchFamily="34" charset="0"/>
                        </a:rPr>
                        <a:t>SP-180441</a:t>
                      </a:r>
                      <a:endParaRPr lang="sv-SE" sz="1000" b="1">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TR 33.855</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extLst>
                  <a:ext uri="{0D108BD9-81ED-4DB2-BD59-A6C34878D82A}">
                    <a16:rowId xmlns:a16="http://schemas.microsoft.com/office/drawing/2014/main" val="2026368276"/>
                  </a:ext>
                </a:extLst>
              </a:tr>
              <a:tr h="485374">
                <a:tc>
                  <a:txBody>
                    <a:bodyPr/>
                    <a:lstStyle/>
                    <a:p>
                      <a:pPr marL="0" lvl="0" indent="0" algn="l">
                        <a:lnSpc>
                          <a:spcPts val="1200"/>
                        </a:lnSpc>
                        <a:spcAft>
                          <a:spcPts val="0"/>
                        </a:spcAft>
                      </a:pPr>
                      <a:r>
                        <a:rPr lang="en-US" sz="1000" b="0" dirty="0">
                          <a:solidFill>
                            <a:srgbClr val="FF0000"/>
                          </a:solidFill>
                          <a:effectLst/>
                          <a:latin typeface="+mn-lt"/>
                          <a:ea typeface="MS Mincho" panose="02020609040205080304" pitchFamily="49" charset="-128"/>
                          <a:cs typeface="Arial" panose="020B0604020202020204" pitchFamily="34" charset="0"/>
                        </a:rPr>
                        <a:t>Normative updates of User Plane Integrity Protection for Release 16</a:t>
                      </a:r>
                      <a:endParaRPr lang="sv-SE" sz="1000" b="0" dirty="0">
                        <a:solidFill>
                          <a:srgbClr val="FF0000"/>
                        </a:solidFill>
                        <a:effectLst/>
                        <a:latin typeface="+mn-lt"/>
                        <a:ea typeface="MS Mincho" panose="02020609040205080304" pitchFamily="49" charset="-128"/>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Tim Evans</a:t>
                      </a:r>
                    </a:p>
                    <a:p>
                      <a:pPr mar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(Vodafone)</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UPIP_SEC</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0%</a:t>
                      </a:r>
                    </a:p>
                  </a:txBody>
                  <a:tcPr marL="17780" marR="17780" marT="17777" marB="17777">
                    <a:solidFill>
                      <a:schemeClr val="accent6">
                        <a:lumMod val="40000"/>
                        <a:lumOff val="60000"/>
                      </a:schemeClr>
                    </a:solidFill>
                  </a:tcPr>
                </a:tc>
                <a:tc>
                  <a:txBody>
                    <a:bodyPr/>
                    <a:lstStyle/>
                    <a:p>
                      <a:pPr algn="ctr"/>
                      <a:r>
                        <a:rPr lang="sv-SE" sz="1000" b="0" dirty="0">
                          <a:solidFill>
                            <a:srgbClr val="FF0000"/>
                          </a:solidFill>
                          <a:latin typeface="+mn-lt"/>
                          <a:cs typeface="Arial" panose="020B0604020202020204" pitchFamily="34" charset="0"/>
                        </a:rPr>
                        <a:t>100%</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Jun 20</a:t>
                      </a:r>
                    </a:p>
                  </a:txBody>
                  <a:tcPr marL="17780" marR="17780" marT="17777" marB="17777">
                    <a:solidFill>
                      <a:schemeClr val="accent6">
                        <a:lumMod val="40000"/>
                        <a:lumOff val="60000"/>
                      </a:schemeClr>
                    </a:solidFill>
                  </a:tcPr>
                </a:tc>
                <a:tc>
                  <a:txBody>
                    <a:bodyPr/>
                    <a:lstStyle/>
                    <a:p>
                      <a:pPr algn="ctr"/>
                      <a:endParaRPr lang="sv-SE" sz="1000" b="0" dirty="0">
                        <a:solidFill>
                          <a:srgbClr val="FF0000"/>
                        </a:solidFill>
                        <a:latin typeface="+mn-lt"/>
                        <a:cs typeface="Arial" panose="020B0604020202020204" pitchFamily="34" charset="0"/>
                      </a:endParaRP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SP-200354</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CRs to TS 33.501, TS 33.401</a:t>
                      </a:r>
                    </a:p>
                  </a:txBody>
                  <a:tcPr marL="17780" marR="17780" marT="17777" marB="17777">
                    <a:solidFill>
                      <a:schemeClr val="accent6">
                        <a:lumMod val="40000"/>
                        <a:lumOff val="60000"/>
                      </a:schemeClr>
                    </a:solidFill>
                  </a:tcPr>
                </a:tc>
                <a:tc>
                  <a:txBody>
                    <a:bodyPr/>
                    <a:lstStyle/>
                    <a:p>
                      <a:pPr marL="0" lvl="0" indent="-349885" algn="ctr">
                        <a:lnSpc>
                          <a:spcPts val="1200"/>
                        </a:lnSpc>
                        <a:spcAft>
                          <a:spcPts val="0"/>
                        </a:spcAft>
                      </a:pPr>
                      <a:r>
                        <a:rPr lang="sv-SE" sz="1000" b="0" dirty="0">
                          <a:solidFill>
                            <a:srgbClr val="FF0000"/>
                          </a:solidFill>
                          <a:effectLst/>
                          <a:latin typeface="+mn-lt"/>
                          <a:ea typeface="MS Mincho" panose="02020609040205080304" pitchFamily="49" charset="-128"/>
                          <a:cs typeface="Arial" panose="020B0604020202020204" pitchFamily="34" charset="0"/>
                        </a:rPr>
                        <a:t>16</a:t>
                      </a:r>
                    </a:p>
                  </a:txBody>
                  <a:tcPr marL="17780" marR="17780" marT="17777" marB="17777">
                    <a:solidFill>
                      <a:schemeClr val="accent6">
                        <a:lumMod val="40000"/>
                        <a:lumOff val="60000"/>
                      </a:schemeClr>
                    </a:solidFill>
                  </a:tcPr>
                </a:tc>
                <a:extLst>
                  <a:ext uri="{0D108BD9-81ED-4DB2-BD59-A6C34878D82A}">
                    <a16:rowId xmlns:a16="http://schemas.microsoft.com/office/drawing/2014/main" val="691989207"/>
                  </a:ext>
                </a:extLst>
              </a:tr>
              <a:tr h="485374">
                <a:tc>
                  <a:txBody>
                    <a:bodyPr/>
                    <a:lstStyle/>
                    <a:p>
                      <a:pPr marL="0" lvl="0" indent="0" algn="l">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Security Assurance Specification for 5G NWDAF</a:t>
                      </a:r>
                      <a:endParaRPr lang="sv-SE" sz="1000" b="0"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Minpeng Qi</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(China Mobile)</a:t>
                      </a:r>
                      <a:endParaRPr lang="sv-SE" sz="1000" b="1" dirty="0">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solidFill>
                            <a:schemeClr val="tx1"/>
                          </a:solidFill>
                          <a:effectLst/>
                          <a:latin typeface="+mn-lt"/>
                          <a:ea typeface="MS Mincho" panose="02020609040205080304" pitchFamily="49" charset="-128"/>
                          <a:cs typeface="Arial" panose="020B0604020202020204" pitchFamily="34" charset="0"/>
                        </a:rPr>
                        <a:t>SCAS_5G_NWDAF</a:t>
                      </a: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0%</a:t>
                      </a:r>
                    </a:p>
                  </a:txBody>
                  <a:tcPr marL="17780" marR="17780" marT="17777" marB="17777"/>
                </a:tc>
                <a:tc>
                  <a:txBody>
                    <a:bodyPr/>
                    <a:lstStyle/>
                    <a:p>
                      <a:pPr algn="ctr"/>
                      <a:r>
                        <a:rPr lang="sv-SE" sz="1000" b="0" dirty="0">
                          <a:solidFill>
                            <a:srgbClr val="FF0000"/>
                          </a:solidFill>
                          <a:latin typeface="+mn-lt"/>
                          <a:cs typeface="Arial" panose="020B0604020202020204" pitchFamily="34" charset="0"/>
                        </a:rPr>
                        <a:t>10%</a:t>
                      </a: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21</a:t>
                      </a:r>
                    </a:p>
                  </a:txBody>
                  <a:tcPr marL="17780" marR="17780" marT="17777" marB="17777"/>
                </a:tc>
                <a:tc>
                  <a:txBody>
                    <a:bodyPr/>
                    <a:lstStyle/>
                    <a:p>
                      <a:pPr algn="ctr"/>
                      <a:endParaRPr lang="sv-SE" sz="1000" b="0" dirty="0">
                        <a:solidFill>
                          <a:schemeClr val="tx1"/>
                        </a:solidFill>
                        <a:latin typeface="+mn-lt"/>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SP-200147</a:t>
                      </a:r>
                    </a:p>
                  </a:txBody>
                  <a:tcPr marL="17780" marR="17780" marT="17777" marB="17777"/>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mn-lt"/>
                          <a:ea typeface="MS Mincho" panose="02020609040205080304" pitchFamily="49" charset="-128"/>
                          <a:cs typeface="Arial" panose="020B0604020202020204" pitchFamily="34" charset="0"/>
                        </a:rPr>
                        <a:t>TS 33.</a:t>
                      </a:r>
                      <a:r>
                        <a:rPr lang="sv-SE" sz="1000" b="0" dirty="0">
                          <a:solidFill>
                            <a:srgbClr val="FF0000"/>
                          </a:solidFill>
                          <a:effectLst/>
                          <a:latin typeface="+mn-lt"/>
                          <a:ea typeface="MS Mincho" panose="02020609040205080304" pitchFamily="49" charset="-128"/>
                          <a:cs typeface="Arial" panose="020B0604020202020204" pitchFamily="34" charset="0"/>
                        </a:rPr>
                        <a:t>521</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TR 33.926</a:t>
                      </a:r>
                      <a:endParaRPr lang="sv-SE" sz="1000" b="0"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17</a:t>
                      </a:r>
                    </a:p>
                  </a:txBody>
                  <a:tcPr marL="17780" marR="17780" marT="17777" marB="17777"/>
                </a:tc>
                <a:extLst>
                  <a:ext uri="{0D108BD9-81ED-4DB2-BD59-A6C34878D82A}">
                    <a16:rowId xmlns:a16="http://schemas.microsoft.com/office/drawing/2014/main" val="2474450580"/>
                  </a:ext>
                </a:extLst>
              </a:tr>
              <a:tr h="485374">
                <a:tc>
                  <a:txBody>
                    <a:bodyPr/>
                    <a:lstStyle/>
                    <a:p>
                      <a:pPr marL="0" lvl="0" indent="0" algn="l">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Security Assurance Specification for Service Communication Proxy</a:t>
                      </a:r>
                    </a:p>
                  </a:txBody>
                  <a:tcPr marL="17780" marR="17780" marT="17777" marB="17777"/>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Wei Lu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(Nokia)</a:t>
                      </a:r>
                    </a:p>
                  </a:txBody>
                  <a:tcPr marL="17780" marR="17780" marT="17777" marB="17777"/>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solidFill>
                            <a:schemeClr val="tx1"/>
                          </a:solidFill>
                          <a:effectLst/>
                          <a:latin typeface="+mn-lt"/>
                          <a:ea typeface="MS Mincho" panose="02020609040205080304" pitchFamily="49" charset="-128"/>
                          <a:cs typeface="Arial" panose="020B0604020202020204" pitchFamily="34" charset="0"/>
                        </a:rPr>
                        <a:t>SCAS_5G_SECOP </a:t>
                      </a: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0%</a:t>
                      </a:r>
                    </a:p>
                  </a:txBody>
                  <a:tcPr marL="17780" marR="17780" marT="17777" marB="17777"/>
                </a:tc>
                <a:tc>
                  <a:txBody>
                    <a:bodyPr/>
                    <a:lstStyle/>
                    <a:p>
                      <a:pPr algn="ctr"/>
                      <a:r>
                        <a:rPr lang="sv-SE" sz="1000" b="0" dirty="0">
                          <a:solidFill>
                            <a:srgbClr val="FF0000"/>
                          </a:solidFill>
                          <a:latin typeface="+mn-lt"/>
                          <a:cs typeface="Arial" panose="020B0604020202020204" pitchFamily="34" charset="0"/>
                        </a:rPr>
                        <a:t>10%</a:t>
                      </a: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21</a:t>
                      </a:r>
                    </a:p>
                  </a:txBody>
                  <a:tcPr marL="17780" marR="17780" marT="17777" marB="17777"/>
                </a:tc>
                <a:tc>
                  <a:txBody>
                    <a:bodyPr/>
                    <a:lstStyle/>
                    <a:p>
                      <a:pPr algn="ctr"/>
                      <a:endParaRPr lang="sv-SE" sz="1000" b="0" dirty="0">
                        <a:solidFill>
                          <a:schemeClr val="tx1"/>
                        </a:solidFill>
                        <a:latin typeface="+mn-lt"/>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SP-200148</a:t>
                      </a:r>
                    </a:p>
                  </a:txBody>
                  <a:tcPr marL="17780" marR="17780" marT="17777" marB="17777"/>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mn-lt"/>
                          <a:ea typeface="MS Mincho" panose="02020609040205080304" pitchFamily="49" charset="-128"/>
                          <a:cs typeface="Arial" panose="020B0604020202020204" pitchFamily="34" charset="0"/>
                        </a:rPr>
                        <a:t>TS 33.</a:t>
                      </a:r>
                      <a:r>
                        <a:rPr lang="sv-SE" sz="1000" b="0" dirty="0">
                          <a:solidFill>
                            <a:srgbClr val="FF0000"/>
                          </a:solidFill>
                          <a:effectLst/>
                          <a:latin typeface="+mn-lt"/>
                          <a:ea typeface="MS Mincho" panose="02020609040205080304" pitchFamily="49" charset="-128"/>
                          <a:cs typeface="Arial" panose="020B0604020202020204" pitchFamily="34" charset="0"/>
                        </a:rPr>
                        <a:t>522</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TR 33.926</a:t>
                      </a:r>
                      <a:endParaRPr lang="sv-SE" sz="1000" b="0" dirty="0">
                        <a:solidFill>
                          <a:schemeClr val="tx1"/>
                        </a:solidFill>
                        <a:effectLst/>
                        <a:latin typeface="+mn-lt"/>
                        <a:ea typeface="MS Mincho" panose="02020609040205080304" pitchFamily="49" charset="-128"/>
                        <a:cs typeface="Arial" panose="020B0604020202020204" pitchFamily="34" charset="0"/>
                      </a:endParaRPr>
                    </a:p>
                  </a:txBody>
                  <a:tcPr marL="17780" marR="17780" marT="17777" marB="17777"/>
                </a:tc>
                <a:tc>
                  <a:txBody>
                    <a:bodyPr/>
                    <a:lstStyle/>
                    <a:p>
                      <a:pPr marL="0" lv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17</a:t>
                      </a:r>
                    </a:p>
                  </a:txBody>
                  <a:tcPr marL="17780" marR="17780" marT="17777" marB="17777"/>
                </a:tc>
                <a:extLst>
                  <a:ext uri="{0D108BD9-81ED-4DB2-BD59-A6C34878D82A}">
                    <a16:rowId xmlns:a16="http://schemas.microsoft.com/office/drawing/2014/main" val="2191189811"/>
                  </a:ext>
                </a:extLst>
              </a:tr>
            </a:tbl>
          </a:graphicData>
        </a:graphic>
      </p:graphicFrame>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C44D13-6235-402C-96D1-8582DCCDEC46}"/>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2151927381"/>
              </p:ext>
            </p:extLst>
          </p:nvPr>
        </p:nvGraphicFramePr>
        <p:xfrm>
          <a:off x="446949" y="1828799"/>
          <a:ext cx="10906850" cy="4234888"/>
        </p:xfrm>
        <a:graphic>
          <a:graphicData uri="http://schemas.openxmlformats.org/drawingml/2006/table">
            <a:tbl>
              <a:tblPr firstRow="1" bandRow="1">
                <a:tableStyleId>{5C22544A-7EE6-4342-B048-85BDC9FD1C3A}</a:tableStyleId>
              </a:tblPr>
              <a:tblGrid>
                <a:gridCol w="1848771">
                  <a:extLst>
                    <a:ext uri="{9D8B030D-6E8A-4147-A177-3AD203B41FA5}">
                      <a16:colId xmlns:a16="http://schemas.microsoft.com/office/drawing/2014/main" val="1671951344"/>
                    </a:ext>
                  </a:extLst>
                </a:gridCol>
                <a:gridCol w="1251525">
                  <a:extLst>
                    <a:ext uri="{9D8B030D-6E8A-4147-A177-3AD203B41FA5}">
                      <a16:colId xmlns:a16="http://schemas.microsoft.com/office/drawing/2014/main" val="2472883386"/>
                    </a:ext>
                  </a:extLst>
                </a:gridCol>
                <a:gridCol w="992421">
                  <a:extLst>
                    <a:ext uri="{9D8B030D-6E8A-4147-A177-3AD203B41FA5}">
                      <a16:colId xmlns:a16="http://schemas.microsoft.com/office/drawing/2014/main" val="1642402025"/>
                    </a:ext>
                  </a:extLst>
                </a:gridCol>
                <a:gridCol w="904422">
                  <a:extLst>
                    <a:ext uri="{9D8B030D-6E8A-4147-A177-3AD203B41FA5}">
                      <a16:colId xmlns:a16="http://schemas.microsoft.com/office/drawing/2014/main" val="716484714"/>
                    </a:ext>
                  </a:extLst>
                </a:gridCol>
                <a:gridCol w="928867">
                  <a:extLst>
                    <a:ext uri="{9D8B030D-6E8A-4147-A177-3AD203B41FA5}">
                      <a16:colId xmlns:a16="http://schemas.microsoft.com/office/drawing/2014/main" val="1341460600"/>
                    </a:ext>
                  </a:extLst>
                </a:gridCol>
                <a:gridCol w="894645">
                  <a:extLst>
                    <a:ext uri="{9D8B030D-6E8A-4147-A177-3AD203B41FA5}">
                      <a16:colId xmlns:a16="http://schemas.microsoft.com/office/drawing/2014/main" val="3435354498"/>
                    </a:ext>
                  </a:extLst>
                </a:gridCol>
                <a:gridCol w="814144">
                  <a:extLst>
                    <a:ext uri="{9D8B030D-6E8A-4147-A177-3AD203B41FA5}">
                      <a16:colId xmlns:a16="http://schemas.microsoft.com/office/drawing/2014/main" val="1010587454"/>
                    </a:ext>
                  </a:extLst>
                </a:gridCol>
                <a:gridCol w="1090685">
                  <a:extLst>
                    <a:ext uri="{9D8B030D-6E8A-4147-A177-3AD203B41FA5}">
                      <a16:colId xmlns:a16="http://schemas.microsoft.com/office/drawing/2014/main" val="2513750454"/>
                    </a:ext>
                  </a:extLst>
                </a:gridCol>
                <a:gridCol w="1615851">
                  <a:extLst>
                    <a:ext uri="{9D8B030D-6E8A-4147-A177-3AD203B41FA5}">
                      <a16:colId xmlns:a16="http://schemas.microsoft.com/office/drawing/2014/main" val="3263316054"/>
                    </a:ext>
                  </a:extLst>
                </a:gridCol>
                <a:gridCol w="565519">
                  <a:extLst>
                    <a:ext uri="{9D8B030D-6E8A-4147-A177-3AD203B41FA5}">
                      <a16:colId xmlns:a16="http://schemas.microsoft.com/office/drawing/2014/main" val="593387059"/>
                    </a:ext>
                  </a:extLst>
                </a:gridCol>
              </a:tblGrid>
              <a:tr h="426308">
                <a:tc>
                  <a:txBody>
                    <a:bodyPr/>
                    <a:lstStyle/>
                    <a:p>
                      <a:pPr algn="ctr"/>
                      <a:r>
                        <a:rPr lang="sv-SE" sz="1100" dirty="0">
                          <a:latin typeface="+mn-lt"/>
                          <a:cs typeface="Arial" panose="020B0604020202020204" pitchFamily="34" charset="0"/>
                        </a:rPr>
                        <a:t>WI Title</a:t>
                      </a:r>
                    </a:p>
                  </a:txBody>
                  <a:tcPr marT="45695" marB="45695"/>
                </a:tc>
                <a:tc>
                  <a:txBody>
                    <a:bodyPr/>
                    <a:lstStyle/>
                    <a:p>
                      <a:pPr algn="ctr"/>
                      <a:r>
                        <a:rPr lang="sv-SE" sz="1100" dirty="0">
                          <a:latin typeface="+mn-lt"/>
                          <a:cs typeface="Arial" panose="020B0604020202020204" pitchFamily="34" charset="0"/>
                        </a:rPr>
                        <a:t>SA3 rapporteur</a:t>
                      </a:r>
                    </a:p>
                  </a:txBody>
                  <a:tcPr marT="45695" marB="45695"/>
                </a:tc>
                <a:tc>
                  <a:txBody>
                    <a:bodyPr/>
                    <a:lstStyle/>
                    <a:p>
                      <a:pPr algn="ctr"/>
                      <a:r>
                        <a:rPr lang="sv-SE" sz="1100" dirty="0">
                          <a:latin typeface="+mn-lt"/>
                          <a:cs typeface="Arial" panose="020B0604020202020204" pitchFamily="34" charset="0"/>
                        </a:rPr>
                        <a:t>WI code</a:t>
                      </a:r>
                    </a:p>
                  </a:txBody>
                  <a:tcPr marT="45695" marB="45695"/>
                </a:tc>
                <a:tc>
                  <a:txBody>
                    <a:bodyPr/>
                    <a:lstStyle/>
                    <a:p>
                      <a:pPr algn="ctr"/>
                      <a:r>
                        <a:rPr lang="sv-SE" sz="1100" dirty="0">
                          <a:latin typeface="+mn-lt"/>
                          <a:cs typeface="Arial" panose="020B0604020202020204" pitchFamily="34" charset="0"/>
                        </a:rPr>
                        <a:t>Current % completion</a:t>
                      </a:r>
                    </a:p>
                  </a:txBody>
                  <a:tcPr marT="45695" marB="45695"/>
                </a:tc>
                <a:tc>
                  <a:txBody>
                    <a:bodyPr/>
                    <a:lstStyle/>
                    <a:p>
                      <a:pPr algn="ctr"/>
                      <a:r>
                        <a:rPr lang="sv-SE" sz="1100" dirty="0">
                          <a:latin typeface="+mn-lt"/>
                          <a:cs typeface="Arial" panose="020B0604020202020204" pitchFamily="34" charset="0"/>
                        </a:rPr>
                        <a:t>New % completion</a:t>
                      </a:r>
                    </a:p>
                  </a:txBody>
                  <a:tcPr marT="45695" marB="45695"/>
                </a:tc>
                <a:tc>
                  <a:txBody>
                    <a:bodyPr/>
                    <a:lstStyle/>
                    <a:p>
                      <a:pPr algn="ctr"/>
                      <a:r>
                        <a:rPr lang="sv-SE" sz="1100" dirty="0">
                          <a:latin typeface="+mn-lt"/>
                          <a:cs typeface="Arial" panose="020B0604020202020204" pitchFamily="34" charset="0"/>
                        </a:rPr>
                        <a:t>Current target</a:t>
                      </a:r>
                    </a:p>
                  </a:txBody>
                  <a:tcPr marT="45695" marB="45695"/>
                </a:tc>
                <a:tc>
                  <a:txBody>
                    <a:bodyPr/>
                    <a:lstStyle/>
                    <a:p>
                      <a:pPr algn="ctr"/>
                      <a:r>
                        <a:rPr lang="sv-SE" sz="1100" dirty="0">
                          <a:latin typeface="+mn-lt"/>
                          <a:cs typeface="Arial" panose="020B0604020202020204" pitchFamily="34" charset="0"/>
                        </a:rPr>
                        <a:t>New target</a:t>
                      </a:r>
                    </a:p>
                  </a:txBody>
                  <a:tcPr marT="45695" marB="45695"/>
                </a:tc>
                <a:tc>
                  <a:txBody>
                    <a:bodyPr/>
                    <a:lstStyle/>
                    <a:p>
                      <a:pPr algn="ctr"/>
                      <a:r>
                        <a:rPr lang="sv-SE" sz="1100" dirty="0">
                          <a:latin typeface="+mn-lt"/>
                          <a:cs typeface="Arial" panose="020B0604020202020204" pitchFamily="34" charset="0"/>
                        </a:rPr>
                        <a:t>Current WID</a:t>
                      </a:r>
                    </a:p>
                  </a:txBody>
                  <a:tcPr marT="45695" marB="45695"/>
                </a:tc>
                <a:tc>
                  <a:txBody>
                    <a:bodyPr/>
                    <a:lstStyle/>
                    <a:p>
                      <a:pPr algn="ctr"/>
                      <a:r>
                        <a:rPr lang="sv-SE" sz="1100" dirty="0">
                          <a:latin typeface="+mn-lt"/>
                          <a:cs typeface="Arial" panose="020B0604020202020204" pitchFamily="34" charset="0"/>
                        </a:rPr>
                        <a:t>TR/TS</a:t>
                      </a:r>
                    </a:p>
                  </a:txBody>
                  <a:tcPr marT="45695" marB="45695"/>
                </a:tc>
                <a:tc>
                  <a:txBody>
                    <a:bodyPr/>
                    <a:lstStyle/>
                    <a:p>
                      <a:pPr algn="ctr"/>
                      <a:r>
                        <a:rPr lang="sv-SE" sz="1100" dirty="0">
                          <a:latin typeface="+mn-lt"/>
                          <a:cs typeface="Arial" panose="020B0604020202020204" pitchFamily="34" charset="0"/>
                        </a:rPr>
                        <a:t>Rel</a:t>
                      </a:r>
                    </a:p>
                  </a:txBody>
                  <a:tcPr marT="45695" marB="45695"/>
                </a:tc>
                <a:extLst>
                  <a:ext uri="{0D108BD9-81ED-4DB2-BD59-A6C34878D82A}">
                    <a16:rowId xmlns:a16="http://schemas.microsoft.com/office/drawing/2014/main" val="1379591223"/>
                  </a:ext>
                </a:extLst>
              </a:tr>
              <a:tr h="426301">
                <a:tc>
                  <a:txBody>
                    <a:bodyPr/>
                    <a:lstStyle/>
                    <a:p>
                      <a:pPr marL="0" indent="-349885" algn="l">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Security Aspects of eV2XARC</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Dongjoo Kim </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(LG Electronics)</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eV2XARC</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70%</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algn="ctr"/>
                      <a:r>
                        <a:rPr lang="sv-SE" sz="1000" dirty="0">
                          <a:solidFill>
                            <a:srgbClr val="FF0000"/>
                          </a:solidFill>
                          <a:latin typeface="+mn-lt"/>
                          <a:cs typeface="Arial" panose="020B0604020202020204" pitchFamily="34" charset="0"/>
                        </a:rPr>
                        <a:t>95%</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Jun 20</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Batang" panose="02030600000101010101" pitchFamily="18" charset="-127"/>
                        <a:cs typeface="Arial" panose="020B0604020202020204" pitchFamily="34" charset="0"/>
                      </a:endParaRPr>
                    </a:p>
                    <a:p>
                      <a:pPr algn="ctr"/>
                      <a:endParaRPr lang="sv-SE" sz="1000" dirty="0">
                        <a:latin typeface="+mn-lt"/>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SP-191125</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TS </a:t>
                      </a:r>
                      <a:r>
                        <a:rPr lang="en-US" sz="1000" b="0" dirty="0">
                          <a:solidFill>
                            <a:schemeClr val="tx1"/>
                          </a:solidFill>
                          <a:effectLst/>
                          <a:latin typeface="+mn-lt"/>
                          <a:ea typeface="MS Mincho" panose="02020609040205080304" pitchFamily="49" charset="-128"/>
                          <a:cs typeface="Arial" panose="020B0604020202020204" pitchFamily="34" charset="0"/>
                        </a:rPr>
                        <a:t>33.536</a:t>
                      </a:r>
                      <a:endParaRPr lang="sv-SE" sz="1000" b="1" dirty="0">
                        <a:solidFill>
                          <a:schemeClr val="tx1"/>
                        </a:solidFill>
                        <a:effectLst/>
                        <a:latin typeface="+mn-lt"/>
                        <a:ea typeface="MS Mincho" panose="02020609040205080304" pitchFamily="49" charset="-128"/>
                        <a:cs typeface="Arial" panose="020B0604020202020204" pitchFamily="34" charset="0"/>
                      </a:endParaRP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CRs to TS 33.220</a:t>
                      </a:r>
                    </a:p>
                  </a:txBody>
                  <a:tcPr marL="17780" marR="17780" marT="17771" marB="1777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extLst>
                  <a:ext uri="{0D108BD9-81ED-4DB2-BD59-A6C34878D82A}">
                    <a16:rowId xmlns:a16="http://schemas.microsoft.com/office/drawing/2014/main" val="3521418170"/>
                  </a:ext>
                </a:extLst>
              </a:tr>
              <a:tr h="426301">
                <a:tc>
                  <a:txBody>
                    <a:bodyPr/>
                    <a:lstStyle/>
                    <a:p>
                      <a:pPr marL="0" indent="-349885" algn="l">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Assurance Specification for IMS </a:t>
                      </a:r>
                      <a:endParaRPr lang="sv-SE" sz="1000" b="0"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Bo Zhang</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(Huawei)</a:t>
                      </a:r>
                    </a:p>
                  </a:txBody>
                  <a:tcPr marL="17780" marR="17780" marT="17771" marB="1777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SCAS_IMS</a:t>
                      </a: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0%</a:t>
                      </a:r>
                    </a:p>
                  </a:txBody>
                  <a:tcPr marL="17780" marR="17780" marT="17771" marB="17771"/>
                </a:tc>
                <a:tc>
                  <a:txBody>
                    <a:bodyPr/>
                    <a:lstStyle/>
                    <a:p>
                      <a:pPr algn="ctr"/>
                      <a:r>
                        <a:rPr lang="sv-SE" sz="1000" b="0" dirty="0">
                          <a:solidFill>
                            <a:srgbClr val="FF0000"/>
                          </a:solidFill>
                          <a:latin typeface="+mn-lt"/>
                          <a:cs typeface="Arial" panose="020B0604020202020204" pitchFamily="34" charset="0"/>
                        </a:rPr>
                        <a:t>15%</a:t>
                      </a: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Dec 20</a:t>
                      </a:r>
                    </a:p>
                  </a:txBody>
                  <a:tcPr marL="17780" marR="17780" marT="17771" marB="17771"/>
                </a:tc>
                <a:tc>
                  <a:txBody>
                    <a:bodyPr/>
                    <a:lstStyle/>
                    <a:p>
                      <a:pPr algn="ctr"/>
                      <a:endParaRPr lang="sv-SE" sz="1000" b="0" dirty="0">
                        <a:latin typeface="+mn-lt"/>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SP-191128</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mn-lt"/>
                          <a:ea typeface="MS Mincho" panose="02020609040205080304" pitchFamily="49" charset="-128"/>
                          <a:cs typeface="Arial" panose="020B0604020202020204" pitchFamily="34" charset="0"/>
                        </a:rPr>
                        <a:t>TS 33.</a:t>
                      </a:r>
                      <a:r>
                        <a:rPr lang="sv-SE" sz="1000" b="0" dirty="0">
                          <a:solidFill>
                            <a:srgbClr val="FF0000"/>
                          </a:solidFill>
                          <a:effectLst/>
                          <a:latin typeface="+mn-lt"/>
                          <a:ea typeface="MS Mincho" panose="02020609040205080304" pitchFamily="49" charset="-128"/>
                          <a:cs typeface="Arial" panose="020B0604020202020204" pitchFamily="34" charset="0"/>
                        </a:rPr>
                        <a:t>226</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TR 33.926</a:t>
                      </a:r>
                    </a:p>
                  </a:txBody>
                  <a:tcPr marL="17780" marR="17780" marT="17771" marB="1777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17</a:t>
                      </a:r>
                    </a:p>
                  </a:txBody>
                  <a:tcPr marL="17780" marR="17780" marT="17771" marB="17771"/>
                </a:tc>
                <a:extLst>
                  <a:ext uri="{0D108BD9-81ED-4DB2-BD59-A6C34878D82A}">
                    <a16:rowId xmlns:a16="http://schemas.microsoft.com/office/drawing/2014/main" val="226258930"/>
                  </a:ext>
                </a:extLst>
              </a:tr>
              <a:tr h="492324">
                <a:tc>
                  <a:txBody>
                    <a:bodyPr/>
                    <a:lstStyle/>
                    <a:p>
                      <a:pPr marL="0" indent="-349885" algn="l">
                        <a:lnSpc>
                          <a:spcPts val="1200"/>
                        </a:lnSpc>
                        <a:spcAft>
                          <a:spcPts val="0"/>
                        </a:spcAft>
                      </a:pPr>
                      <a:r>
                        <a:rPr lang="en-GB" sz="1000" b="0" dirty="0">
                          <a:effectLst/>
                          <a:latin typeface="+mn-lt"/>
                          <a:ea typeface="Batang" panose="02030600000101010101" pitchFamily="18" charset="-127"/>
                          <a:cs typeface="Arial" panose="020B0604020202020204" pitchFamily="34" charset="0"/>
                        </a:rPr>
                        <a:t>Study on 5G security enhancements against false base stations</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Ivy Guo</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(Apple)</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FS_5GFBS</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75%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algn="ctr"/>
                      <a:r>
                        <a:rPr lang="sv-SE" sz="1000" dirty="0">
                          <a:solidFill>
                            <a:srgbClr val="FF0000"/>
                          </a:solidFill>
                          <a:latin typeface="+mn-lt"/>
                          <a:cs typeface="Arial" panose="020B0604020202020204" pitchFamily="34" charset="0"/>
                        </a:rPr>
                        <a:t>80%</a:t>
                      </a: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Mar 20</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algn="ctr"/>
                      <a:r>
                        <a:rPr lang="sv-SE" sz="1000" dirty="0">
                          <a:solidFill>
                            <a:srgbClr val="FF0000"/>
                          </a:solidFill>
                          <a:latin typeface="+mn-lt"/>
                          <a:cs typeface="Arial" panose="020B0604020202020204" pitchFamily="34" charset="0"/>
                        </a:rPr>
                        <a:t>Dec 20</a:t>
                      </a: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SP-180690</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marL="0" indent="-349885" algn="ctr">
                        <a:lnSpc>
                          <a:spcPts val="1200"/>
                        </a:lnSpc>
                        <a:spcAft>
                          <a:spcPts val="0"/>
                        </a:spcAft>
                      </a:pPr>
                      <a:r>
                        <a:rPr lang="en-US" sz="1000" b="0">
                          <a:effectLst/>
                          <a:latin typeface="+mn-lt"/>
                          <a:ea typeface="MS Mincho" panose="02020609040205080304" pitchFamily="49" charset="-128"/>
                          <a:cs typeface="Arial" panose="020B0604020202020204" pitchFamily="34" charset="0"/>
                        </a:rPr>
                        <a:t>TR 33.809</a:t>
                      </a:r>
                      <a:endParaRPr lang="sv-SE" sz="1000" b="1">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17</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rgbClr val="EAEFF7"/>
                    </a:solidFill>
                  </a:tcPr>
                </a:tc>
                <a:extLst>
                  <a:ext uri="{0D108BD9-81ED-4DB2-BD59-A6C34878D82A}">
                    <a16:rowId xmlns:a16="http://schemas.microsoft.com/office/drawing/2014/main" val="1126446884"/>
                  </a:ext>
                </a:extLst>
              </a:tr>
              <a:tr h="492324">
                <a:tc>
                  <a:txBody>
                    <a:bodyPr/>
                    <a:lstStyle/>
                    <a:p>
                      <a:pPr marL="0" indent="-349885" algn="l">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Study on Security for 5GS Enhanced support of Vertical and LAN Services</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Jerichow Anja</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(Nokia)</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fr-FR" sz="1000" b="0" dirty="0">
                          <a:effectLst/>
                          <a:latin typeface="+mn-lt"/>
                          <a:ea typeface="MS Mincho" panose="02020609040205080304" pitchFamily="49" charset="-128"/>
                          <a:cs typeface="Arial" panose="020B0604020202020204" pitchFamily="34" charset="0"/>
                        </a:rPr>
                        <a:t>FS_Vertical_LAN_SEC</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92%</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algn="ctr"/>
                      <a:r>
                        <a:rPr lang="sv-SE" sz="1000" dirty="0">
                          <a:solidFill>
                            <a:srgbClr val="FF0000"/>
                          </a:solidFill>
                          <a:latin typeface="+mn-lt"/>
                          <a:cs typeface="Arial" panose="020B0604020202020204" pitchFamily="34" charset="0"/>
                        </a:rPr>
                        <a:t>100%</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Dec 19</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algn="ctr"/>
                      <a:endParaRPr lang="sv-SE" sz="1000" dirty="0">
                        <a:latin typeface="+mn-lt"/>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a:effectLst/>
                          <a:latin typeface="+mn-lt"/>
                          <a:ea typeface="MS Mincho" panose="02020609040205080304" pitchFamily="49" charset="-128"/>
                          <a:cs typeface="Arial" panose="020B0604020202020204" pitchFamily="34" charset="0"/>
                        </a:rPr>
                        <a:t>SP-180697</a:t>
                      </a:r>
                      <a:endParaRPr lang="sv-SE" sz="1000" b="1">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TR 33.819</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tc>
                <a:extLst>
                  <a:ext uri="{0D108BD9-81ED-4DB2-BD59-A6C34878D82A}">
                    <a16:rowId xmlns:a16="http://schemas.microsoft.com/office/drawing/2014/main" val="4006240667"/>
                  </a:ext>
                </a:extLst>
              </a:tr>
              <a:tr h="492324">
                <a:tc>
                  <a:txBody>
                    <a:bodyPr/>
                    <a:lstStyle/>
                    <a:p>
                      <a:pPr marL="0" indent="-349885">
                        <a:lnSpc>
                          <a:spcPts val="1200"/>
                        </a:lnSpc>
                        <a:spcAft>
                          <a:spcPts val="0"/>
                        </a:spcAft>
                      </a:pPr>
                      <a:r>
                        <a:rPr lang="sv-SE" sz="1000" b="0">
                          <a:effectLst/>
                          <a:latin typeface="+mn-lt"/>
                          <a:ea typeface="MS Mincho" panose="02020609040205080304" pitchFamily="49" charset="-128"/>
                          <a:cs typeface="Arial" panose="020B0604020202020204" pitchFamily="34" charset="0"/>
                        </a:rPr>
                        <a:t>SECAM </a:t>
                      </a:r>
                      <a:r>
                        <a:rPr lang="sv-SE" sz="1000" b="0" dirty="0">
                          <a:effectLst/>
                          <a:latin typeface="+mn-lt"/>
                          <a:ea typeface="MS Mincho" panose="02020609040205080304" pitchFamily="49" charset="-128"/>
                          <a:cs typeface="Arial" panose="020B0604020202020204" pitchFamily="34" charset="0"/>
                        </a:rPr>
                        <a:t>and SCAS for 3GPP virtualized network products</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Minpeng Qi</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(China Mobile)</a:t>
                      </a:r>
                      <a:endParaRPr lang="sv-SE" sz="1000" b="1" dirty="0">
                        <a:effectLst/>
                        <a:latin typeface="+mn-lt"/>
                        <a:ea typeface="MS Mincho" panose="02020609040205080304" pitchFamily="49" charset="-128"/>
                        <a:cs typeface="Arial" panose="020B0604020202020204" pitchFamily="34" charset="0"/>
                      </a:endParaRPr>
                    </a:p>
                    <a:p>
                      <a:pPr marL="0" algn="ctr">
                        <a:spcAft>
                          <a:spcPts val="900"/>
                        </a:spcAft>
                      </a:pPr>
                      <a:r>
                        <a:rPr lang="en-US" sz="1000" dirty="0">
                          <a:effectLst/>
                          <a:latin typeface="+mn-lt"/>
                          <a:ea typeface="MS Mincho" panose="02020609040205080304" pitchFamily="49" charset="-128"/>
                          <a:cs typeface="Arial" panose="020B0604020202020204" pitchFamily="34" charset="0"/>
                        </a:rPr>
                        <a:t> </a:t>
                      </a:r>
                      <a:endParaRPr lang="sv-SE" sz="1000"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FS_VNP_SECAM_SCAS</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35%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algn="ctr"/>
                      <a:r>
                        <a:rPr lang="sv-SE" sz="1000" dirty="0">
                          <a:solidFill>
                            <a:srgbClr val="FF0000"/>
                          </a:solidFill>
                          <a:latin typeface="+mn-lt"/>
                          <a:cs typeface="Arial" panose="020B0604020202020204" pitchFamily="34" charset="0"/>
                        </a:rPr>
                        <a:t>60%</a:t>
                      </a: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mn-lt"/>
                          <a:ea typeface="Batang" panose="02030600000101010101" pitchFamily="18" charset="-127"/>
                          <a:cs typeface="Arial" panose="020B0604020202020204" pitchFamily="34" charset="0"/>
                        </a:rPr>
                        <a:t>Dec 20</a:t>
                      </a:r>
                    </a:p>
                    <a:p>
                      <a:pPr algn="ctr"/>
                      <a:endParaRPr lang="sv-SE" sz="1000" dirty="0">
                        <a:latin typeface="+mn-lt"/>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SP-180696</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TR 33.818</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sym typeface="Wingdings" panose="05000000000000000000" pitchFamily="2" charset="2"/>
                        </a:rPr>
                        <a:t>17</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extLst>
                  <a:ext uri="{0D108BD9-81ED-4DB2-BD59-A6C34878D82A}">
                    <a16:rowId xmlns:a16="http://schemas.microsoft.com/office/drawing/2014/main" val="4061911825"/>
                  </a:ext>
                </a:extLst>
              </a:tr>
              <a:tr h="492324">
                <a:tc>
                  <a:txBody>
                    <a:bodyPr/>
                    <a:lstStyle/>
                    <a:p>
                      <a:pPr marL="0" indent="-349885" algn="l">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Study on Security aspects of Enhancement of Network Slicing</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Suresh Nair</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(Nokia)</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FS_eNS_SEC</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85%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algn="ctr"/>
                      <a:r>
                        <a:rPr lang="sv-SE" sz="1000" dirty="0">
                          <a:solidFill>
                            <a:srgbClr val="FF0000"/>
                          </a:solidFill>
                          <a:latin typeface="+mn-lt"/>
                          <a:cs typeface="Arial" panose="020B0604020202020204" pitchFamily="34" charset="0"/>
                        </a:rPr>
                        <a:t>100%</a:t>
                      </a: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chemeClr val="tx1"/>
                          </a:solidFill>
                          <a:effectLst/>
                          <a:latin typeface="+mn-lt"/>
                          <a:ea typeface="MS Mincho" panose="02020609040205080304" pitchFamily="49" charset="-128"/>
                          <a:cs typeface="Arial" panose="020B0604020202020204" pitchFamily="34" charset="0"/>
                        </a:rPr>
                        <a:t>Mar 20</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Batang" panose="02030600000101010101" pitchFamily="18" charset="-127"/>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a:effectLst/>
                          <a:latin typeface="+mn-lt"/>
                          <a:ea typeface="MS Mincho" panose="02020609040205080304" pitchFamily="49" charset="-128"/>
                          <a:cs typeface="Arial" panose="020B0604020202020204" pitchFamily="34" charset="0"/>
                        </a:rPr>
                        <a:t>SP-180692</a:t>
                      </a:r>
                      <a:endParaRPr lang="sv-SE" sz="1000" b="1">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TR 33.813</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991216652"/>
                  </a:ext>
                </a:extLst>
              </a:tr>
              <a:tr h="492324">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aspects of Enhanced Network Slicing</a:t>
                      </a:r>
                      <a:endParaRPr lang="sv-SE" sz="1000" b="0"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Suresh Nair</a:t>
                      </a:r>
                    </a:p>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(Nokia)</a:t>
                      </a:r>
                      <a:endParaRPr lang="sv-SE" sz="1000" b="0"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eNS_SEC</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30%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latin typeface="+mn-lt"/>
                          <a:cs typeface="Arial" panose="020B0604020202020204" pitchFamily="34" charset="0"/>
                        </a:rPr>
                        <a:t>95%</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Jun 20</a:t>
                      </a:r>
                    </a:p>
                  </a:txBody>
                  <a:tcPr marL="17780" marR="17780" marT="17781" marB="17781">
                    <a:solidFill>
                      <a:schemeClr val="accent5">
                        <a:lumMod val="20000"/>
                        <a:lumOff val="80000"/>
                      </a:schemeClr>
                    </a:solidFill>
                  </a:tcPr>
                </a:tc>
                <a:tc>
                  <a:txBody>
                    <a:bodyPr/>
                    <a:lstStyle/>
                    <a:p>
                      <a:pPr algn="ctr"/>
                      <a:endParaRPr lang="sv-SE" sz="1000" b="0" dirty="0">
                        <a:latin typeface="+mn-lt"/>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SP-190712</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2633867803"/>
                  </a:ext>
                </a:extLst>
              </a:tr>
              <a:tr h="492324">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Assurance Specification for Non-3GPP InterWorking Function (N3IWF)</a:t>
                      </a:r>
                      <a:endParaRPr lang="sv-SE" sz="1000" b="0" dirty="0">
                        <a:effectLst/>
                        <a:latin typeface="+mn-lt"/>
                        <a:ea typeface="MS Mincho" panose="02020609040205080304" pitchFamily="49" charset="-128"/>
                        <a:cs typeface="Arial" panose="020B0604020202020204" pitchFamily="34" charset="0"/>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Feng Gao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(China Unicom)</a:t>
                      </a: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SCAS_5G_N3IWF </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latin typeface="+mn-lt"/>
                          <a:cs typeface="Arial" panose="020B0604020202020204" pitchFamily="34" charset="0"/>
                        </a:rPr>
                        <a:t>10%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21</a:t>
                      </a:r>
                    </a:p>
                  </a:txBody>
                  <a:tcPr marL="17780" marR="17780" marT="17781" marB="17781">
                    <a:solidFill>
                      <a:schemeClr val="accent5">
                        <a:lumMod val="20000"/>
                        <a:lumOff val="80000"/>
                      </a:schemeClr>
                    </a:solidFill>
                  </a:tcPr>
                </a:tc>
                <a:tc>
                  <a:txBody>
                    <a:bodyPr/>
                    <a:lstStyle/>
                    <a:p>
                      <a:pPr algn="ctr"/>
                      <a:endParaRPr lang="sv-SE" sz="1000" b="0" dirty="0">
                        <a:latin typeface="+mn-lt"/>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SP-200146</a:t>
                      </a:r>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mn-lt"/>
                          <a:ea typeface="MS Mincho" panose="02020609040205080304" pitchFamily="49" charset="-128"/>
                          <a:cs typeface="Arial" panose="020B0604020202020204" pitchFamily="34" charset="0"/>
                        </a:rPr>
                        <a:t>TS 33.</a:t>
                      </a:r>
                      <a:r>
                        <a:rPr lang="sv-SE" sz="1000" b="0" dirty="0">
                          <a:solidFill>
                            <a:srgbClr val="FF0000"/>
                          </a:solidFill>
                          <a:effectLst/>
                          <a:latin typeface="+mn-lt"/>
                          <a:ea typeface="MS Mincho" panose="02020609040205080304" pitchFamily="49" charset="-128"/>
                          <a:cs typeface="Arial" panose="020B0604020202020204" pitchFamily="34" charset="0"/>
                        </a:rPr>
                        <a:t>520</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CRs to TR 33.926</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17</a:t>
                      </a:r>
                    </a:p>
                  </a:txBody>
                  <a:tcPr marL="17780" marR="17780" marT="17781" marB="17781">
                    <a:solidFill>
                      <a:schemeClr val="accent5">
                        <a:lumMod val="20000"/>
                        <a:lumOff val="80000"/>
                      </a:schemeClr>
                    </a:solidFill>
                  </a:tcPr>
                </a:tc>
                <a:extLst>
                  <a:ext uri="{0D108BD9-81ED-4DB2-BD59-A6C34878D82A}">
                    <a16:rowId xmlns:a16="http://schemas.microsoft.com/office/drawing/2014/main" val="70129366"/>
                  </a:ext>
                </a:extLst>
              </a:tr>
            </a:tbl>
          </a:graphicData>
        </a:graphic>
      </p:graphicFrame>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1420333874"/>
              </p:ext>
            </p:extLst>
          </p:nvPr>
        </p:nvGraphicFramePr>
        <p:xfrm>
          <a:off x="401844" y="1837001"/>
          <a:ext cx="10951958" cy="4176228"/>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latin typeface="+mn-lt"/>
                          <a:cs typeface="Arial" panose="020B0604020202020204" pitchFamily="34" charset="0"/>
                        </a:rPr>
                        <a:t>WI Title</a:t>
                      </a:r>
                    </a:p>
                  </a:txBody>
                  <a:tcPr marT="45724" marB="45724"/>
                </a:tc>
                <a:tc>
                  <a:txBody>
                    <a:bodyPr/>
                    <a:lstStyle/>
                    <a:p>
                      <a:pPr algn="ctr"/>
                      <a:r>
                        <a:rPr lang="sv-SE" sz="1100" dirty="0">
                          <a:latin typeface="+mn-lt"/>
                          <a:cs typeface="Arial" panose="020B0604020202020204" pitchFamily="34" charset="0"/>
                        </a:rPr>
                        <a:t>SA3 rapporteur</a:t>
                      </a:r>
                    </a:p>
                  </a:txBody>
                  <a:tcPr marT="45724" marB="45724"/>
                </a:tc>
                <a:tc>
                  <a:txBody>
                    <a:bodyPr/>
                    <a:lstStyle/>
                    <a:p>
                      <a:pPr algn="ctr"/>
                      <a:r>
                        <a:rPr lang="sv-SE" sz="1100" dirty="0">
                          <a:latin typeface="+mn-lt"/>
                          <a:cs typeface="Arial" panose="020B0604020202020204" pitchFamily="34" charset="0"/>
                        </a:rPr>
                        <a:t>WI code</a:t>
                      </a:r>
                    </a:p>
                  </a:txBody>
                  <a:tcPr marT="45724" marB="45724"/>
                </a:tc>
                <a:tc>
                  <a:txBody>
                    <a:bodyPr/>
                    <a:lstStyle/>
                    <a:p>
                      <a:pPr algn="ctr"/>
                      <a:r>
                        <a:rPr lang="sv-SE" sz="1100" dirty="0">
                          <a:latin typeface="+mn-lt"/>
                          <a:cs typeface="Arial" panose="020B0604020202020204" pitchFamily="34" charset="0"/>
                        </a:rPr>
                        <a:t>Current % completion</a:t>
                      </a:r>
                    </a:p>
                  </a:txBody>
                  <a:tcPr marT="45724" marB="45724"/>
                </a:tc>
                <a:tc>
                  <a:txBody>
                    <a:bodyPr/>
                    <a:lstStyle/>
                    <a:p>
                      <a:pPr algn="ctr"/>
                      <a:r>
                        <a:rPr lang="sv-SE" sz="1100" dirty="0">
                          <a:latin typeface="+mn-lt"/>
                          <a:cs typeface="Arial" panose="020B0604020202020204" pitchFamily="34" charset="0"/>
                        </a:rPr>
                        <a:t>New % completion</a:t>
                      </a:r>
                    </a:p>
                  </a:txBody>
                  <a:tcPr marT="45724" marB="45724"/>
                </a:tc>
                <a:tc>
                  <a:txBody>
                    <a:bodyPr/>
                    <a:lstStyle/>
                    <a:p>
                      <a:pPr algn="ctr"/>
                      <a:r>
                        <a:rPr lang="sv-SE" sz="1100" dirty="0">
                          <a:latin typeface="+mn-lt"/>
                          <a:cs typeface="Arial" panose="020B0604020202020204" pitchFamily="34" charset="0"/>
                        </a:rPr>
                        <a:t>Current target</a:t>
                      </a:r>
                    </a:p>
                  </a:txBody>
                  <a:tcPr marT="45724" marB="45724"/>
                </a:tc>
                <a:tc>
                  <a:txBody>
                    <a:bodyPr/>
                    <a:lstStyle/>
                    <a:p>
                      <a:pPr algn="ctr"/>
                      <a:r>
                        <a:rPr lang="sv-SE" sz="1100" dirty="0">
                          <a:latin typeface="+mn-lt"/>
                          <a:cs typeface="Arial" panose="020B0604020202020204" pitchFamily="34" charset="0"/>
                        </a:rPr>
                        <a:t>New target</a:t>
                      </a:r>
                    </a:p>
                  </a:txBody>
                  <a:tcPr marT="45724" marB="45724"/>
                </a:tc>
                <a:tc>
                  <a:txBody>
                    <a:bodyPr/>
                    <a:lstStyle/>
                    <a:p>
                      <a:pPr algn="ctr"/>
                      <a:r>
                        <a:rPr lang="sv-SE" sz="1100" dirty="0">
                          <a:latin typeface="+mn-lt"/>
                          <a:cs typeface="Arial" panose="020B0604020202020204" pitchFamily="34" charset="0"/>
                        </a:rPr>
                        <a:t>Current WID</a:t>
                      </a:r>
                    </a:p>
                  </a:txBody>
                  <a:tcPr marT="45724" marB="45724"/>
                </a:tc>
                <a:tc>
                  <a:txBody>
                    <a:bodyPr/>
                    <a:lstStyle/>
                    <a:p>
                      <a:pPr algn="ctr"/>
                      <a:r>
                        <a:rPr lang="sv-SE" sz="1100" dirty="0">
                          <a:latin typeface="+mn-lt"/>
                          <a:cs typeface="Arial" panose="020B0604020202020204" pitchFamily="34" charset="0"/>
                        </a:rPr>
                        <a:t>TR/TS</a:t>
                      </a:r>
                    </a:p>
                  </a:txBody>
                  <a:tcPr marT="45724" marB="45724"/>
                </a:tc>
                <a:tc>
                  <a:txBody>
                    <a:bodyPr/>
                    <a:lstStyle/>
                    <a:p>
                      <a:pPr algn="ctr"/>
                      <a:r>
                        <a:rPr lang="sv-SE" sz="1100" dirty="0">
                          <a:latin typeface="+mn-lt"/>
                          <a:cs typeface="Arial" panose="020B0604020202020204" pitchFamily="34" charset="0"/>
                        </a:rPr>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Study on User Plane Integrity Protection</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Tim Evans</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(Vodafone)</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FS_UP_IP_Sec</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GB" sz="1000" b="0" dirty="0">
                          <a:solidFill>
                            <a:schemeClr val="tx1"/>
                          </a:solidFill>
                          <a:effectLst/>
                          <a:latin typeface="+mn-lt"/>
                          <a:ea typeface="MS Mincho" panose="02020609040205080304" pitchFamily="49" charset="-128"/>
                          <a:cs typeface="Arial" panose="020B0604020202020204" pitchFamily="34" charset="0"/>
                        </a:rPr>
                        <a:t>65%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algn="ctr"/>
                      <a:r>
                        <a:rPr lang="sv-SE" sz="1000" dirty="0">
                          <a:solidFill>
                            <a:srgbClr val="FF0000"/>
                          </a:solidFill>
                          <a:latin typeface="+mn-lt"/>
                          <a:cs typeface="Arial" panose="020B0604020202020204" pitchFamily="34" charset="0"/>
                        </a:rPr>
                        <a:t>75%</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mn-lt"/>
                          <a:ea typeface="Batang" panose="02030600000101010101" pitchFamily="18" charset="-127"/>
                          <a:cs typeface="Arial" panose="020B0604020202020204" pitchFamily="34" charset="0"/>
                        </a:rPr>
                        <a:t>Dec 20</a:t>
                      </a:r>
                    </a:p>
                    <a:p>
                      <a:pPr algn="ctr"/>
                      <a:endParaRPr lang="sv-SE" sz="1000" dirty="0">
                        <a:latin typeface="+mn-lt"/>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mn-lt"/>
                          <a:ea typeface="MS Mincho" panose="02020609040205080304" pitchFamily="49" charset="-128"/>
                          <a:cs typeface="Arial" panose="020B0604020202020204" pitchFamily="34" charset="0"/>
                        </a:rPr>
                        <a:t>SP-181035</a:t>
                      </a:r>
                      <a:endParaRPr lang="sv-SE" sz="1000" b="1">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mn-lt"/>
                          <a:ea typeface="MS Mincho" panose="02020609040205080304" pitchFamily="49" charset="-128"/>
                          <a:cs typeface="Arial" panose="020B0604020202020204" pitchFamily="34" charset="0"/>
                        </a:rPr>
                        <a:t>TR 33.853</a:t>
                      </a:r>
                      <a:endParaRPr lang="sv-SE" sz="1000" b="1">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sym typeface="Wingdings" panose="05000000000000000000" pitchFamily="2" charset="2"/>
                        </a:rPr>
                        <a:t>17</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Study on Security Impacts of Virtualisation</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Alex Leadbeater</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(BT)</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FS_SIV</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a:lnSpc>
                          <a:spcPts val="1200"/>
                        </a:lnSpc>
                        <a:spcAft>
                          <a:spcPts val="0"/>
                        </a:spcAft>
                      </a:pPr>
                      <a:r>
                        <a:rPr lang="en-GB" sz="1000" b="0" dirty="0">
                          <a:solidFill>
                            <a:schemeClr val="tx1"/>
                          </a:solidFill>
                          <a:effectLst/>
                          <a:latin typeface="+mn-lt"/>
                          <a:ea typeface="MS Mincho" panose="02020609040205080304" pitchFamily="49" charset="-128"/>
                          <a:cs typeface="Arial" panose="020B0604020202020204" pitchFamily="34" charset="0"/>
                        </a:rPr>
                        <a:t>45%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dirty="0">
                        <a:solidFill>
                          <a:srgbClr val="FF0000"/>
                        </a:solidFill>
                        <a:latin typeface="+mn-lt"/>
                        <a:cs typeface="Arial" panose="020B0604020202020204" pitchFamily="34" charset="0"/>
                      </a:endParaRPr>
                    </a:p>
                    <a:p>
                      <a:pPr algn="ctr"/>
                      <a:endParaRPr lang="sv-SE" sz="1000" dirty="0">
                        <a:solidFill>
                          <a:srgbClr val="FF0000"/>
                        </a:solidFill>
                        <a:latin typeface="+mn-lt"/>
                        <a:cs typeface="Arial" panose="020B0604020202020204" pitchFamily="34" charset="0"/>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mn-lt"/>
                          <a:ea typeface="Batang" panose="02030600000101010101" pitchFamily="18" charset="-127"/>
                          <a:cs typeface="Arial" panose="020B0604020202020204" pitchFamily="34" charset="0"/>
                        </a:rPr>
                        <a:t>Dec 20</a:t>
                      </a:r>
                    </a:p>
                  </a:txBody>
                  <a:tcPr marL="17780" marR="17780" marT="17781" marB="17781">
                    <a:solidFill>
                      <a:srgbClr val="EAEFF7"/>
                    </a:solidFill>
                  </a:tcPr>
                </a:tc>
                <a:tc>
                  <a:txBody>
                    <a:bodyPr/>
                    <a:lstStyle/>
                    <a:p>
                      <a:pPr marL="0" indent="-349885" algn="ctr">
                        <a:lnSpc>
                          <a:spcPts val="1200"/>
                        </a:lnSpc>
                        <a:spcAft>
                          <a:spcPts val="0"/>
                        </a:spcAft>
                      </a:pPr>
                      <a:r>
                        <a:rPr lang="sv-SE" sz="1000" b="0">
                          <a:effectLst/>
                          <a:latin typeface="+mn-lt"/>
                          <a:ea typeface="MS Mincho" panose="02020609040205080304" pitchFamily="49" charset="-128"/>
                          <a:cs typeface="Arial" panose="020B0604020202020204" pitchFamily="34" charset="0"/>
                        </a:rPr>
                        <a:t>SP‑181236</a:t>
                      </a:r>
                      <a:endParaRPr lang="sv-SE" sz="1000" b="1">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a:lnSpc>
                          <a:spcPts val="1200"/>
                        </a:lnSpc>
                        <a:spcAft>
                          <a:spcPts val="0"/>
                        </a:spcAft>
                      </a:pPr>
                      <a:r>
                        <a:rPr lang="en-GB" sz="1000" b="0">
                          <a:effectLst/>
                          <a:latin typeface="+mn-lt"/>
                          <a:ea typeface="MS Mincho" panose="02020609040205080304" pitchFamily="49" charset="-128"/>
                          <a:cs typeface="Arial" panose="020B0604020202020204" pitchFamily="34" charset="0"/>
                        </a:rPr>
                        <a:t>TR 33.848</a:t>
                      </a:r>
                      <a:endParaRPr lang="sv-SE" sz="1000" b="1">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sym typeface="Wingdings" panose="05000000000000000000" pitchFamily="2" charset="2"/>
                        </a:rPr>
                        <a:t>17</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Study on LTKUP Detailed solutions</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Tim Evans</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(Vodafone)</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FS_LTKUP_Detail</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GB" sz="1000" b="0" dirty="0">
                          <a:solidFill>
                            <a:schemeClr val="tx1"/>
                          </a:solidFill>
                          <a:effectLst/>
                          <a:latin typeface="+mn-lt"/>
                          <a:ea typeface="MS Mincho" panose="02020609040205080304" pitchFamily="49" charset="-128"/>
                          <a:cs typeface="Arial" panose="020B0604020202020204" pitchFamily="34" charset="0"/>
                        </a:rPr>
                        <a:t>60%</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algn="ctr"/>
                      <a:r>
                        <a:rPr lang="sv-SE" sz="1000" dirty="0">
                          <a:solidFill>
                            <a:srgbClr val="FF0000"/>
                          </a:solidFill>
                          <a:latin typeface="+mn-lt"/>
                          <a:cs typeface="Arial" panose="020B0604020202020204" pitchFamily="34" charset="0"/>
                        </a:rPr>
                        <a:t>100%</a:t>
                      </a: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Batang" panose="02030600000101010101" pitchFamily="18" charset="-127"/>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SP-181038</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sv-SE" sz="1000" b="0">
                          <a:effectLst/>
                          <a:latin typeface="+mn-lt"/>
                          <a:ea typeface="MS Mincho" panose="02020609040205080304" pitchFamily="49" charset="-128"/>
                          <a:cs typeface="Arial" panose="020B0604020202020204" pitchFamily="34" charset="0"/>
                        </a:rPr>
                        <a:t>TR 33.935</a:t>
                      </a:r>
                      <a:endParaRPr lang="sv-SE" sz="1000" b="1">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solidFill>
                      <a:schemeClr val="accent6">
                        <a:lumMod val="40000"/>
                        <a:lumOff val="60000"/>
                      </a:schemeClr>
                    </a:solidFill>
                  </a:tcPr>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Study on authentication enhancements in 5GS</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Vlasios Tsiatsis</a:t>
                      </a:r>
                    </a:p>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(Ericsson)</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mn-lt"/>
                          <a:ea typeface="MS Mincho" panose="02020609040205080304" pitchFamily="49" charset="-128"/>
                          <a:cs typeface="Arial" panose="020B0604020202020204" pitchFamily="34" charset="0"/>
                        </a:rPr>
                        <a:t>FS_AUTH_ENH</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GB" sz="1000" b="0" kern="1200" dirty="0">
                          <a:solidFill>
                            <a:schemeClr val="tx1"/>
                          </a:solidFill>
                          <a:effectLst/>
                          <a:latin typeface="+mn-lt"/>
                          <a:ea typeface="MS Mincho" panose="02020609040205080304" pitchFamily="49" charset="-128"/>
                          <a:cs typeface="Arial" panose="020B0604020202020204" pitchFamily="34" charset="0"/>
                        </a:rPr>
                        <a:t>40%</a:t>
                      </a:r>
                      <a:endParaRPr lang="sv-SE" sz="1000" b="0" kern="1200"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mn-lt"/>
                          <a:ea typeface="MS Mincho" panose="02020609040205080304" pitchFamily="49" charset="-128"/>
                          <a:cs typeface="Arial" panose="020B0604020202020204" pitchFamily="34" charset="0"/>
                        </a:rPr>
                        <a:t>50%</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mn-lt"/>
                          <a:ea typeface="Batang" panose="02030600000101010101" pitchFamily="18" charset="-127"/>
                          <a:cs typeface="Arial" panose="020B0604020202020204" pitchFamily="34" charset="0"/>
                        </a:rPr>
                        <a:t>Dec 20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SP-190713</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mn-lt"/>
                          <a:ea typeface="MS Mincho" panose="02020609040205080304" pitchFamily="49" charset="-128"/>
                          <a:cs typeface="Arial" panose="020B0604020202020204" pitchFamily="34" charset="0"/>
                        </a:rPr>
                        <a:t>TR 33.846</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US" sz="1000" b="0" dirty="0">
                          <a:effectLst/>
                          <a:latin typeface="+mn-lt"/>
                          <a:ea typeface="MS Mincho" panose="02020609040205080304" pitchFamily="49" charset="-128"/>
                          <a:cs typeface="Arial" panose="020B0604020202020204" pitchFamily="34" charset="0"/>
                          <a:sym typeface="Wingdings" panose="05000000000000000000" pitchFamily="2" charset="2"/>
                        </a:rPr>
                        <a:t>17</a:t>
                      </a:r>
                      <a:endParaRPr lang="sv-SE" sz="1000" b="0" kern="1200" dirty="0">
                        <a:solidFill>
                          <a:schemeClr val="dk1"/>
                        </a:solidFill>
                        <a:effectLst/>
                        <a:latin typeface="+mn-lt"/>
                        <a:ea typeface="MS Mincho" panose="02020609040205080304" pitchFamily="49" charset="-128"/>
                        <a:cs typeface="Arial" panose="020B0604020202020204" pitchFamily="34" charset="0"/>
                      </a:endParaRP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Study on Security for NR Integrated Access and Backhaul</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Rajavelsamy Rajadurai</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(Samsung)</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US" sz="1000" b="0" dirty="0" err="1">
                          <a:effectLst/>
                          <a:latin typeface="+mn-lt"/>
                          <a:ea typeface="MS Mincho" panose="02020609040205080304" pitchFamily="49" charset="-128"/>
                          <a:cs typeface="Arial" panose="020B0604020202020204" pitchFamily="34" charset="0"/>
                        </a:rPr>
                        <a:t>FS_NR_IAB_Sec</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mn-lt"/>
                          <a:ea typeface="MS Mincho" panose="02020609040205080304" pitchFamily="49" charset="-128"/>
                          <a:cs typeface="Arial" panose="020B0604020202020204" pitchFamily="34" charset="0"/>
                        </a:rPr>
                        <a:t>65%</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algn="ctr"/>
                      <a:endParaRPr lang="sv-SE" sz="1000" dirty="0">
                        <a:solidFill>
                          <a:srgbClr val="FF0000"/>
                        </a:solidFill>
                        <a:latin typeface="+mn-lt"/>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mn-lt"/>
                          <a:ea typeface="Batang" panose="02030600000101010101" pitchFamily="18" charset="-127"/>
                          <a:cs typeface="Arial" panose="020B0604020202020204" pitchFamily="34" charset="0"/>
                        </a:rPr>
                        <a:t>Sep 20</a:t>
                      </a:r>
                    </a:p>
                  </a:txBody>
                  <a:tcPr marL="17780" marR="17780" marT="17781" marB="17781"/>
                </a:tc>
                <a:tc>
                  <a:txBody>
                    <a:bodyPr/>
                    <a:lstStyle/>
                    <a:p>
                      <a:pPr marL="0" indent="-349885" algn="ctr">
                        <a:lnSpc>
                          <a:spcPts val="1200"/>
                        </a:lnSpc>
                        <a:spcAft>
                          <a:spcPts val="0"/>
                        </a:spcAft>
                      </a:pPr>
                      <a:r>
                        <a:rPr lang="sv-SE" sz="1000" b="0">
                          <a:effectLst/>
                          <a:latin typeface="+mn-lt"/>
                          <a:ea typeface="MS Mincho" panose="02020609040205080304" pitchFamily="49" charset="-128"/>
                          <a:cs typeface="Arial" panose="020B0604020202020204" pitchFamily="34" charset="0"/>
                        </a:rPr>
                        <a:t>SP-190106</a:t>
                      </a:r>
                      <a:endParaRPr lang="sv-SE" sz="1000" b="1">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GB" sz="1000" b="0" dirty="0">
                          <a:effectLst/>
                          <a:latin typeface="+mn-lt"/>
                          <a:ea typeface="MS Mincho" panose="02020609040205080304" pitchFamily="49" charset="-128"/>
                          <a:cs typeface="Arial" panose="020B0604020202020204" pitchFamily="34" charset="0"/>
                        </a:rPr>
                        <a:t>TR 33.824</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US" sz="1000" b="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Study on Security Aspects of 3GPP support for Advanced V2X Services</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Dongjoo Kim</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(LGE)</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FS_eV2X_Sec</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75%</a:t>
                      </a:r>
                    </a:p>
                  </a:txBody>
                  <a:tcPr marL="17780" marR="17780" marT="17781" marB="17781"/>
                </a:tc>
                <a:tc>
                  <a:txBody>
                    <a:bodyPr/>
                    <a:lstStyle/>
                    <a:p>
                      <a:pPr algn="ctr"/>
                      <a:r>
                        <a:rPr lang="sv-SE" sz="1000" dirty="0">
                          <a:solidFill>
                            <a:srgbClr val="FF0000"/>
                          </a:solidFill>
                          <a:latin typeface="+mn-lt"/>
                          <a:cs typeface="Arial" panose="020B0604020202020204" pitchFamily="34" charset="0"/>
                        </a:rPr>
                        <a:t>100%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20  </a:t>
                      </a:r>
                      <a:endParaRPr lang="sv-SE" sz="1000" b="1" dirty="0">
                        <a:solidFill>
                          <a:schemeClr val="tx1"/>
                        </a:solidFill>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000" b="0" kern="1200" dirty="0">
                        <a:solidFill>
                          <a:srgbClr val="FF0000"/>
                        </a:solidFill>
                        <a:effectLst/>
                        <a:latin typeface="+mn-lt"/>
                        <a:ea typeface="Batang" panose="02030600000101010101" pitchFamily="18" charset="-127"/>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SP-190108</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GB" sz="1000" b="0" dirty="0">
                          <a:effectLst/>
                          <a:latin typeface="+mn-lt"/>
                          <a:ea typeface="MS Mincho" panose="02020609040205080304" pitchFamily="49" charset="-128"/>
                          <a:cs typeface="Arial" panose="020B0604020202020204" pitchFamily="34" charset="0"/>
                        </a:rPr>
                        <a:t>TR 33.836</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en-US" sz="1000" b="0" dirty="0">
                          <a:effectLst/>
                          <a:latin typeface="+mn-lt"/>
                          <a:ea typeface="MS Mincho" panose="02020609040205080304" pitchFamily="49" charset="-128"/>
                          <a:cs typeface="Arial" panose="020B0604020202020204" pitchFamily="34" charset="0"/>
                        </a:rPr>
                        <a:t>16</a:t>
                      </a:r>
                      <a:endParaRPr lang="sv-SE" sz="1000" b="1" dirty="0">
                        <a:effectLst/>
                        <a:latin typeface="+mn-lt"/>
                        <a:ea typeface="MS Mincho" panose="02020609040205080304" pitchFamily="49" charset="-128"/>
                        <a:cs typeface="Arial" panose="020B0604020202020204" pitchFamily="34" charset="0"/>
                      </a:endParaRP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sv-SE" sz="1000" b="0" dirty="0">
                          <a:effectLst/>
                          <a:latin typeface="+mn-lt"/>
                          <a:ea typeface="MS Mincho" panose="02020609040205080304" pitchFamily="49" charset="-128"/>
                          <a:cs typeface="Arial" panose="020B0604020202020204" pitchFamily="34" charset="0"/>
                        </a:rPr>
                        <a:t>integrating GBA to 5GC</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Vlasios Tsiatsis </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(Ericsson)</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GBA_5G</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0%</a:t>
                      </a:r>
                    </a:p>
                  </a:txBody>
                  <a:tcPr marL="17780" marR="17780" marT="17781" marB="17781"/>
                </a:tc>
                <a:tc>
                  <a:txBody>
                    <a:bodyPr/>
                    <a:lstStyle/>
                    <a:p>
                      <a:pPr algn="ctr"/>
                      <a:r>
                        <a:rPr lang="sv-SE" sz="1000" b="0" dirty="0">
                          <a:solidFill>
                            <a:srgbClr val="FF0000"/>
                          </a:solidFill>
                          <a:latin typeface="+mn-lt"/>
                          <a:cs typeface="Arial" panose="020B0604020202020204" pitchFamily="34" charset="0"/>
                        </a:rPr>
                        <a:t>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Sep 20</a:t>
                      </a:r>
                    </a:p>
                  </a:txBody>
                  <a:tcPr marL="17780" marR="17780" marT="17781" marB="17781"/>
                </a:tc>
                <a:tc>
                  <a:txBody>
                    <a:bodyPr/>
                    <a:lstStyle/>
                    <a:p>
                      <a:pPr algn="ctr"/>
                      <a:endParaRPr lang="sv-SE" sz="1000" b="0" dirty="0">
                        <a:latin typeface="+mn-lt"/>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SP-190714</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mn-lt"/>
                          <a:ea typeface="MS Mincho" panose="02020609040205080304" pitchFamily="49" charset="-128"/>
                          <a:cs typeface="Arial" panose="020B0604020202020204" pitchFamily="34" charset="0"/>
                        </a:rPr>
                        <a:t>CRs to TS 33.220 TS 33.222 TS 33.223 TS 33.501</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17</a:t>
                      </a:r>
                    </a:p>
                  </a:txBody>
                  <a:tcPr marL="17780" marR="17780" marT="17781" marB="17781"/>
                </a:tc>
                <a:extLst>
                  <a:ext uri="{0D108BD9-81ED-4DB2-BD59-A6C34878D82A}">
                    <a16:rowId xmlns:a16="http://schemas.microsoft.com/office/drawing/2014/main" val="3644472477"/>
                  </a:ext>
                </a:extLst>
              </a:tr>
              <a:tr h="491146">
                <a:tc>
                  <a:txBody>
                    <a:bodyPr/>
                    <a:lstStyle/>
                    <a:p>
                      <a:pPr marL="0" indent="-349885">
                        <a:lnSpc>
                          <a:spcPts val="1200"/>
                        </a:lnSpc>
                        <a:spcAft>
                          <a:spcPts val="0"/>
                        </a:spcAft>
                      </a:pPr>
                      <a:r>
                        <a:rPr lang="en-US" sz="1000" b="0" dirty="0">
                          <a:effectLst/>
                          <a:latin typeface="+mn-lt"/>
                          <a:ea typeface="MS Mincho" panose="02020609040205080304" pitchFamily="49" charset="-128"/>
                          <a:cs typeface="Arial" panose="020B0604020202020204" pitchFamily="34" charset="0"/>
                        </a:rPr>
                        <a:t>Security Assurance Specification Enhancements for 5G</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Rong Wu</a:t>
                      </a:r>
                    </a:p>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(Huawei)</a:t>
                      </a: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eSCAS_5G</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0%</a:t>
                      </a:r>
                    </a:p>
                  </a:txBody>
                  <a:tcPr marL="17780" marR="17780" marT="17781" marB="17781"/>
                </a:tc>
                <a:tc>
                  <a:txBody>
                    <a:bodyPr/>
                    <a:lstStyle/>
                    <a:p>
                      <a:pPr algn="ctr"/>
                      <a:r>
                        <a:rPr lang="sv-SE" sz="1000" b="0" dirty="0">
                          <a:solidFill>
                            <a:srgbClr val="FF0000"/>
                          </a:solidFill>
                          <a:latin typeface="+mn-lt"/>
                          <a:cs typeface="Arial" panose="020B0604020202020204" pitchFamily="34" charset="0"/>
                        </a:rPr>
                        <a:t>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mn-lt"/>
                          <a:ea typeface="MS Mincho" panose="02020609040205080304" pitchFamily="49" charset="-128"/>
                          <a:cs typeface="Arial" panose="020B0604020202020204" pitchFamily="34" charset="0"/>
                        </a:rPr>
                        <a:t>Mar 21</a:t>
                      </a:r>
                    </a:p>
                  </a:txBody>
                  <a:tcPr marL="17780" marR="17780" marT="17781" marB="17781"/>
                </a:tc>
                <a:tc>
                  <a:txBody>
                    <a:bodyPr/>
                    <a:lstStyle/>
                    <a:p>
                      <a:pPr algn="ctr"/>
                      <a:endParaRPr lang="sv-SE" sz="1000" b="0" dirty="0">
                        <a:latin typeface="+mn-lt"/>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SP-200149</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mn-lt"/>
                          <a:ea typeface="MS Mincho" panose="02020609040205080304" pitchFamily="49" charset="-128"/>
                          <a:cs typeface="Arial" panose="020B0604020202020204" pitchFamily="34" charset="0"/>
                        </a:rPr>
                        <a:t>CRs to TR 33.926, TS 33.117, TS 33.511, TS 33.512, TS 33.513, TS 33.514, TS 33.515, TS 33.516, TS 33.517, TS 33.518, TS 33.519</a:t>
                      </a:r>
                      <a:endParaRPr lang="sv-SE" sz="1000" b="0" dirty="0">
                        <a:effectLst/>
                        <a:latin typeface="+mn-lt"/>
                        <a:ea typeface="MS Mincho" panose="02020609040205080304" pitchFamily="49" charset="-128"/>
                        <a:cs typeface="Arial" panose="020B0604020202020204" pitchFamily="34" charset="0"/>
                      </a:endParaRPr>
                    </a:p>
                  </a:txBody>
                  <a:tcPr marL="17780" marR="17780" marT="17781" marB="17781"/>
                </a:tc>
                <a:tc>
                  <a:txBody>
                    <a:bodyPr/>
                    <a:lstStyle/>
                    <a:p>
                      <a:pPr marL="0" indent="-349885" algn="ctr">
                        <a:lnSpc>
                          <a:spcPts val="1200"/>
                        </a:lnSpc>
                        <a:spcAft>
                          <a:spcPts val="0"/>
                        </a:spcAft>
                      </a:pPr>
                      <a:r>
                        <a:rPr lang="sv-SE" sz="1000" b="0" dirty="0">
                          <a:effectLst/>
                          <a:latin typeface="+mn-lt"/>
                          <a:ea typeface="MS Mincho" panose="02020609040205080304" pitchFamily="49" charset="-128"/>
                          <a:cs typeface="Arial" panose="020B0604020202020204" pitchFamily="34" charset="0"/>
                        </a:rPr>
                        <a:t>17</a:t>
                      </a:r>
                    </a:p>
                  </a:txBody>
                  <a:tcPr marL="17780" marR="17780" marT="17781" marB="17781"/>
                </a:tc>
                <a:extLst>
                  <a:ext uri="{0D108BD9-81ED-4DB2-BD59-A6C34878D82A}">
                    <a16:rowId xmlns:a16="http://schemas.microsoft.com/office/drawing/2014/main" val="261536105"/>
                  </a:ext>
                </a:extLst>
              </a:tr>
            </a:tbl>
          </a:graphicData>
        </a:graphic>
      </p:graphicFrame>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f8fe64598aa6a98ba2c48ba916b1a262">
  <xsd:schema xmlns:xsd="http://www.w3.org/2001/XMLSchema" xmlns:xs="http://www.w3.org/2001/XMLSchema" xmlns:p="http://schemas.microsoft.com/office/2006/metadata/properties" xmlns:ns3="6f846979-0e6f-42ff-8b87-e1893efeda99" targetNamespace="http://schemas.microsoft.com/office/2006/metadata/properties" ma:root="true" ma:fieldsID="8d6530949a8052906682361df69ab2c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DC8DFC-ED20-4E30-80E7-D4BA81D1F45A}">
  <ds:schemaRefs>
    <ds:schemaRef ds:uri="http://schemas.microsoft.com/sharepoint/v3/contenttype/forms"/>
  </ds:schemaRefs>
</ds:datastoreItem>
</file>

<file path=customXml/itemProps2.xml><?xml version="1.0" encoding="utf-8"?>
<ds:datastoreItem xmlns:ds="http://schemas.openxmlformats.org/officeDocument/2006/customXml" ds:itemID="{18A6CF3D-809C-4971-A966-5D3B5EF94E34}">
  <ds:schemaRefs>
    <ds:schemaRef ds:uri="http://purl.org/dc/terms/"/>
    <ds:schemaRef ds:uri="6f846979-0e6f-42ff-8b87-e1893efeda99"/>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CD98B35-FD84-40DD-8F09-C86EC0F06C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3623</Words>
  <Application>Microsoft Office PowerPoint</Application>
  <PresentationFormat>Widescreen</PresentationFormat>
  <Paragraphs>894</Paragraphs>
  <Slides>49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Arial</vt:lpstr>
      <vt:lpstr>Calibri</vt:lpstr>
      <vt:lpstr>Calibri Light</vt:lpstr>
      <vt:lpstr>Times New Roman</vt:lpstr>
      <vt:lpstr>Office Theme</vt:lpstr>
      <vt:lpstr>SA3 Status Report</vt:lpstr>
      <vt:lpstr>Highlights!</vt:lpstr>
      <vt:lpstr>Highlights!</vt:lpstr>
      <vt:lpstr>Summary</vt:lpstr>
      <vt:lpstr>Summary</vt:lpstr>
      <vt:lpstr>Summary</vt:lpstr>
      <vt:lpstr>Summary</vt:lpstr>
      <vt:lpstr>Summary</vt:lpstr>
      <vt:lpstr>Summary</vt:lpstr>
      <vt:lpstr>Summary</vt:lpstr>
      <vt:lpstr>3GPP SA3 and SA3-LI officials</vt:lpstr>
      <vt:lpstr>Meetings since previous SA</vt:lpstr>
      <vt:lpstr>Next SA3 and SA3-LI meetings</vt:lpstr>
      <vt:lpstr>SA3 statistics</vt:lpstr>
      <vt:lpstr>Document statistics</vt:lpstr>
      <vt:lpstr>Delegate statistics</vt:lpstr>
      <vt:lpstr>Status Report on SA3-LI</vt:lpstr>
      <vt:lpstr>Lawful Interception (LI)  General</vt:lpstr>
      <vt:lpstr>Lawful Interception (LI)  SA3-LI#77</vt:lpstr>
      <vt:lpstr>SA3-LI Processes Update</vt:lpstr>
      <vt:lpstr>Status Report on SA3 Work Items</vt:lpstr>
      <vt:lpstr>5G System Security (5GS_Ph1-SEC)</vt:lpstr>
      <vt:lpstr>Mission Critical (MCXSec)</vt:lpstr>
      <vt:lpstr>Security aspects of Service Enabler  Architecture Layer for Verticals (SEAL)</vt:lpstr>
      <vt:lpstr>Cellular IoT security for the  5G System</vt:lpstr>
      <vt:lpstr>Security Aspects of the 5G Service  Based Architecture</vt:lpstr>
      <vt:lpstr>Security of the WWC for the 5G system architecture (5WWC)</vt:lpstr>
      <vt:lpstr>Security of the enhancement  to the 5GC Location Services (eLCS)</vt:lpstr>
      <vt:lpstr>Security aspects of  Enhancement of Network Slicing</vt:lpstr>
      <vt:lpstr>Security for NR Integrated  Access and Backhaul</vt:lpstr>
      <vt:lpstr>Security Aspects of 3GPP support  for Advanced V2X Services</vt:lpstr>
      <vt:lpstr>Authentication and key management for applications based on 3GPP credential in 5G</vt:lpstr>
      <vt:lpstr>User Plane Integrity Protection (1/2)</vt:lpstr>
      <vt:lpstr>User Plane Integrity Protection (2/2)</vt:lpstr>
      <vt:lpstr>Other CRs for approval</vt:lpstr>
      <vt:lpstr>Rel-17 Integration of GBA into 5GC (GBA_5G)</vt:lpstr>
      <vt:lpstr>Rel-17 Security Assurance Specification  for IMS (SCAS_IMS)</vt:lpstr>
      <vt:lpstr>Rel-17 Security Assurance Specification Enhancements for 5G (eSCAS_5G)</vt:lpstr>
      <vt:lpstr>Rel-17 Security Assurance Specification  for N3IWF (SCAS_5G_N3IWF)</vt:lpstr>
      <vt:lpstr>Rel-17 Security Assurance Specification  for 5G NWDAF (SCAS_5G_NWDAF)</vt:lpstr>
      <vt:lpstr>Rel-17 Security Assurance Specification  for Service Communication Proxy  (SCAS_5G_SECOP)</vt:lpstr>
      <vt:lpstr>New/Revised WIDs</vt:lpstr>
      <vt:lpstr>Status Report on SA3 Study Items</vt:lpstr>
      <vt:lpstr>Study on 5G security enhancements  against false base stations</vt:lpstr>
      <vt:lpstr>Study on authentication enhancements in 5GS - Status</vt:lpstr>
      <vt:lpstr>Study on Security Impacts of  Virtualisation</vt:lpstr>
      <vt:lpstr>New SID on SECAM and SCAS for 3GPP virtualized network products</vt:lpstr>
      <vt:lpstr>Study on storage and transport of 5GC security parameters for ARPF authentication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2020-06-24T23:06:43Z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