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16" r:id="rId3"/>
    <p:sldId id="819" r:id="rId4"/>
    <p:sldId id="749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2" d="100"/>
          <a:sy n="82" d="100"/>
        </p:scale>
        <p:origin x="1637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12/10/2019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12/10/2019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#86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Sitges, Spain, 10-13 December 2019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SP-191295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406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SA#86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err="1">
                <a:solidFill>
                  <a:schemeClr val="bg1"/>
                </a:solidFill>
              </a:rPr>
              <a:t>Sitges</a:t>
            </a:r>
            <a:r>
              <a:rPr lang="en-GB" altLang="de-DE" sz="1200" baseline="0" dirty="0">
                <a:solidFill>
                  <a:schemeClr val="bg1"/>
                </a:solidFill>
              </a:rPr>
              <a:t>, Spain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December 10 - 13, 2019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2019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431309"/>
            <a:ext cx="6400800" cy="2578316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Chairman, Intel</a:t>
            </a:r>
          </a:p>
          <a:p>
            <a:pPr marL="0" indent="0" algn="ctr" eaLnBrk="1" hangingPunct="1">
              <a:buFontTx/>
              <a:buNone/>
            </a:pPr>
            <a:endParaRPr lang="fr-FR" altLang="de-D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057485" y="1650302"/>
            <a:ext cx="7029040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Rel-17 Prioritization 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WIDs - IN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A2FCA07-EF8F-4BFD-931F-3DEF7B3E2B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448151"/>
              </p:ext>
            </p:extLst>
          </p:nvPr>
        </p:nvGraphicFramePr>
        <p:xfrm>
          <a:off x="569167" y="1488546"/>
          <a:ext cx="8005665" cy="3582035"/>
        </p:xfrm>
        <a:graphic>
          <a:graphicData uri="http://schemas.openxmlformats.org/drawingml/2006/table">
            <a:tbl>
              <a:tblPr firstRow="1" firstCol="1" bandRow="1"/>
              <a:tblGrid>
                <a:gridCol w="1119673">
                  <a:extLst>
                    <a:ext uri="{9D8B030D-6E8A-4147-A177-3AD203B41FA5}">
                      <a16:colId xmlns:a16="http://schemas.microsoft.com/office/drawing/2014/main" val="3074853130"/>
                    </a:ext>
                  </a:extLst>
                </a:gridCol>
                <a:gridCol w="765110">
                  <a:extLst>
                    <a:ext uri="{9D8B030D-6E8A-4147-A177-3AD203B41FA5}">
                      <a16:colId xmlns:a16="http://schemas.microsoft.com/office/drawing/2014/main" val="1224681243"/>
                    </a:ext>
                  </a:extLst>
                </a:gridCol>
                <a:gridCol w="942392">
                  <a:extLst>
                    <a:ext uri="{9D8B030D-6E8A-4147-A177-3AD203B41FA5}">
                      <a16:colId xmlns:a16="http://schemas.microsoft.com/office/drawing/2014/main" val="1920087863"/>
                    </a:ext>
                  </a:extLst>
                </a:gridCol>
                <a:gridCol w="961053">
                  <a:extLst>
                    <a:ext uri="{9D8B030D-6E8A-4147-A177-3AD203B41FA5}">
                      <a16:colId xmlns:a16="http://schemas.microsoft.com/office/drawing/2014/main" val="3054654378"/>
                    </a:ext>
                  </a:extLst>
                </a:gridCol>
                <a:gridCol w="662474">
                  <a:extLst>
                    <a:ext uri="{9D8B030D-6E8A-4147-A177-3AD203B41FA5}">
                      <a16:colId xmlns:a16="http://schemas.microsoft.com/office/drawing/2014/main" val="3822031868"/>
                    </a:ext>
                  </a:extLst>
                </a:gridCol>
                <a:gridCol w="606490">
                  <a:extLst>
                    <a:ext uri="{9D8B030D-6E8A-4147-A177-3AD203B41FA5}">
                      <a16:colId xmlns:a16="http://schemas.microsoft.com/office/drawing/2014/main" val="1333791908"/>
                    </a:ext>
                  </a:extLst>
                </a:gridCol>
                <a:gridCol w="634481">
                  <a:extLst>
                    <a:ext uri="{9D8B030D-6E8A-4147-A177-3AD203B41FA5}">
                      <a16:colId xmlns:a16="http://schemas.microsoft.com/office/drawing/2014/main" val="3207142796"/>
                    </a:ext>
                  </a:extLst>
                </a:gridCol>
                <a:gridCol w="727788">
                  <a:extLst>
                    <a:ext uri="{9D8B030D-6E8A-4147-A177-3AD203B41FA5}">
                      <a16:colId xmlns:a16="http://schemas.microsoft.com/office/drawing/2014/main" val="3854992784"/>
                    </a:ext>
                  </a:extLst>
                </a:gridCol>
                <a:gridCol w="569167">
                  <a:extLst>
                    <a:ext uri="{9D8B030D-6E8A-4147-A177-3AD203B41FA5}">
                      <a16:colId xmlns:a16="http://schemas.microsoft.com/office/drawing/2014/main" val="4192976828"/>
                    </a:ext>
                  </a:extLst>
                </a:gridCol>
                <a:gridCol w="1017037">
                  <a:extLst>
                    <a:ext uri="{9D8B030D-6E8A-4147-A177-3AD203B41FA5}">
                      <a16:colId xmlns:a16="http://schemas.microsoft.com/office/drawing/2014/main" val="2739192510"/>
                    </a:ext>
                  </a:extLst>
                </a:gridCol>
              </a:tblGrid>
              <a:tr h="15748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Target Study Completion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 Requested in 2020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(Study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Normative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 after down scoping in 2020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(Study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Normative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Jan,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#136AH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Feb,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Apr,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May,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(last meeting for study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Aug,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#140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Comment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1285759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8557413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TUs Available for Rel-17 work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088242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FS_5GSAT_ARCH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Dec-19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+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386844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FS_eNA_ph2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13.2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2994677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FS_eNPN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1Qtr Exception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7931860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FS_MUSIM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4.5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347405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FS_enh_EC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6.5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4159477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FS_5G_ProSe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1Qtr Exception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221440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FS_5MBS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12.4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Cut </a:t>
                      </a: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atleast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2TU, 1 </a:t>
                      </a: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Qtr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exception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075082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FS_eNS_ph2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 </a:t>
                      </a: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downscoping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3344505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FS_eV2XARC_ph2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+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+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 downscoping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8569809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FS_IIoT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653705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5G_AIS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29585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D6203B4-B4A7-4D55-907E-ADB1B49D1A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521611"/>
              </p:ext>
            </p:extLst>
          </p:nvPr>
        </p:nvGraphicFramePr>
        <p:xfrm>
          <a:off x="569167" y="5401008"/>
          <a:ext cx="8005665" cy="304800"/>
        </p:xfrm>
        <a:graphic>
          <a:graphicData uri="http://schemas.openxmlformats.org/drawingml/2006/table">
            <a:tbl>
              <a:tblPr firstRow="1" firstCol="1" bandRow="1"/>
              <a:tblGrid>
                <a:gridCol w="1119673">
                  <a:extLst>
                    <a:ext uri="{9D8B030D-6E8A-4147-A177-3AD203B41FA5}">
                      <a16:colId xmlns:a16="http://schemas.microsoft.com/office/drawing/2014/main" val="277997288"/>
                    </a:ext>
                  </a:extLst>
                </a:gridCol>
                <a:gridCol w="765110">
                  <a:extLst>
                    <a:ext uri="{9D8B030D-6E8A-4147-A177-3AD203B41FA5}">
                      <a16:colId xmlns:a16="http://schemas.microsoft.com/office/drawing/2014/main" val="3687997119"/>
                    </a:ext>
                  </a:extLst>
                </a:gridCol>
                <a:gridCol w="942392">
                  <a:extLst>
                    <a:ext uri="{9D8B030D-6E8A-4147-A177-3AD203B41FA5}">
                      <a16:colId xmlns:a16="http://schemas.microsoft.com/office/drawing/2014/main" val="644123618"/>
                    </a:ext>
                  </a:extLst>
                </a:gridCol>
                <a:gridCol w="961053">
                  <a:extLst>
                    <a:ext uri="{9D8B030D-6E8A-4147-A177-3AD203B41FA5}">
                      <a16:colId xmlns:a16="http://schemas.microsoft.com/office/drawing/2014/main" val="3388327191"/>
                    </a:ext>
                  </a:extLst>
                </a:gridCol>
                <a:gridCol w="662474">
                  <a:extLst>
                    <a:ext uri="{9D8B030D-6E8A-4147-A177-3AD203B41FA5}">
                      <a16:colId xmlns:a16="http://schemas.microsoft.com/office/drawing/2014/main" val="64450988"/>
                    </a:ext>
                  </a:extLst>
                </a:gridCol>
                <a:gridCol w="606490">
                  <a:extLst>
                    <a:ext uri="{9D8B030D-6E8A-4147-A177-3AD203B41FA5}">
                      <a16:colId xmlns:a16="http://schemas.microsoft.com/office/drawing/2014/main" val="2275400530"/>
                    </a:ext>
                  </a:extLst>
                </a:gridCol>
                <a:gridCol w="634481">
                  <a:extLst>
                    <a:ext uri="{9D8B030D-6E8A-4147-A177-3AD203B41FA5}">
                      <a16:colId xmlns:a16="http://schemas.microsoft.com/office/drawing/2014/main" val="806714144"/>
                    </a:ext>
                  </a:extLst>
                </a:gridCol>
                <a:gridCol w="727788">
                  <a:extLst>
                    <a:ext uri="{9D8B030D-6E8A-4147-A177-3AD203B41FA5}">
                      <a16:colId xmlns:a16="http://schemas.microsoft.com/office/drawing/2014/main" val="4774487"/>
                    </a:ext>
                  </a:extLst>
                </a:gridCol>
                <a:gridCol w="569167">
                  <a:extLst>
                    <a:ext uri="{9D8B030D-6E8A-4147-A177-3AD203B41FA5}">
                      <a16:colId xmlns:a16="http://schemas.microsoft.com/office/drawing/2014/main" val="2227291323"/>
                    </a:ext>
                  </a:extLst>
                </a:gridCol>
                <a:gridCol w="1017037">
                  <a:extLst>
                    <a:ext uri="{9D8B030D-6E8A-4147-A177-3AD203B41FA5}">
                      <a16:colId xmlns:a16="http://schemas.microsoft.com/office/drawing/2014/main" val="181302002"/>
                    </a:ext>
                  </a:extLst>
                </a:gridCol>
              </a:tblGrid>
              <a:tr h="1663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 Available for IN* items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1.5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3.7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30404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8B40FB6-DFCB-4456-8651-295A4FF6C9B7}"/>
              </a:ext>
            </a:extLst>
          </p:cNvPr>
          <p:cNvSpPr txBox="1"/>
          <p:nvPr/>
        </p:nvSpPr>
        <p:spPr>
          <a:xfrm>
            <a:off x="727787" y="5933598"/>
            <a:ext cx="78470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NOTE</a:t>
            </a:r>
            <a:r>
              <a:rPr lang="en-US" dirty="0"/>
              <a:t>: TU allocation per meeting is shown as an example. Each WID be allocated at minimum requested TUs but TU allocation per meeting may change. </a:t>
            </a:r>
          </a:p>
        </p:txBody>
      </p:sp>
    </p:spTree>
    <p:extLst>
      <p:ext uri="{BB962C8B-B14F-4D97-AF65-F5344CB8AC3E}">
        <p14:creationId xmlns:p14="http://schemas.microsoft.com/office/powerpoint/2010/main" val="3531198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Way Forward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273050" y="1409894"/>
            <a:ext cx="8382000" cy="4160482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dirty="0"/>
              <a:t>Reduce 2 TUs from FS_5MBS study phase.</a:t>
            </a:r>
          </a:p>
          <a:p>
            <a:pPr eaLnBrk="1" hangingPunct="1">
              <a:defRPr/>
            </a:pPr>
            <a:r>
              <a:rPr lang="en-GB" sz="1800" dirty="0"/>
              <a:t>Determine whether FS_eNS_ph2, FS_eV2XARC_ph2 needs to be down scoped. </a:t>
            </a:r>
          </a:p>
          <a:p>
            <a:pPr eaLnBrk="1" hangingPunct="1">
              <a:defRPr/>
            </a:pPr>
            <a:r>
              <a:rPr lang="en-GB" sz="1800" dirty="0"/>
              <a:t>Agree that </a:t>
            </a:r>
            <a:r>
              <a:rPr lang="en-GB" sz="1800" dirty="0" err="1"/>
              <a:t>FS_eNPN</a:t>
            </a:r>
            <a:r>
              <a:rPr lang="en-GB" sz="1800" dirty="0"/>
              <a:t>, FS_5G_ProSe and FS_5MBS will be granted 1Qtr exception.</a:t>
            </a:r>
          </a:p>
          <a:p>
            <a:pPr lvl="1" eaLnBrk="1" hangingPunct="1">
              <a:defRPr/>
            </a:pPr>
            <a:r>
              <a:rPr lang="en-GB" sz="1400" dirty="0"/>
              <a:t>Agree that at maximum 1 </a:t>
            </a:r>
            <a:r>
              <a:rPr lang="en-GB" sz="1400" dirty="0" err="1"/>
              <a:t>Qtr</a:t>
            </a:r>
            <a:r>
              <a:rPr lang="en-GB" sz="1400" dirty="0"/>
              <a:t> exception will be granted. </a:t>
            </a:r>
          </a:p>
          <a:p>
            <a:pPr eaLnBrk="1" hangingPunct="1">
              <a:defRPr/>
            </a:pPr>
            <a:r>
              <a:rPr lang="en-GB" sz="1800" dirty="0"/>
              <a:t>Determine additional Available TU to be allocated to which IN* item. </a:t>
            </a:r>
          </a:p>
          <a:p>
            <a:pPr lvl="1" eaLnBrk="1" hangingPunct="1">
              <a:defRPr/>
            </a:pPr>
            <a:r>
              <a:rPr lang="en-GB" sz="1400" dirty="0"/>
              <a:t>There is scope to add only 1 IN* item unless further down scoping of IN items is undertaken. </a:t>
            </a:r>
          </a:p>
          <a:p>
            <a:pPr marL="0" indent="0" eaLnBrk="1" hangingPunct="1">
              <a:buNone/>
              <a:defRPr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729413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/>
          </p:cNvSpPr>
          <p:nvPr/>
        </p:nvSpPr>
        <p:spPr bwMode="auto">
          <a:xfrm>
            <a:off x="453477" y="2718261"/>
            <a:ext cx="7772400" cy="79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de-DE" sz="4400" dirty="0"/>
              <a:t>Thank You!</a:t>
            </a:r>
            <a:endParaRPr lang="en-US" altLang="de-DE" sz="4400" dirty="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5697</TotalTime>
  <Words>397</Words>
  <Application>Microsoft Office PowerPoint</Application>
  <PresentationFormat>On-screen Show (4:3)</PresentationFormat>
  <Paragraphs>163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CG Times (WN)</vt:lpstr>
      <vt:lpstr>Times New Roman</vt:lpstr>
      <vt:lpstr>Office Theme</vt:lpstr>
      <vt:lpstr>PowerPoint Presentation</vt:lpstr>
      <vt:lpstr>WIDs - IN</vt:lpstr>
      <vt:lpstr>Way Forward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Puneet Jain</cp:lastModifiedBy>
  <cp:revision>1210</cp:revision>
  <dcterms:created xsi:type="dcterms:W3CDTF">2008-08-30T09:32:10Z</dcterms:created>
  <dcterms:modified xsi:type="dcterms:W3CDTF">2019-12-10T22:25:35Z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</Properties>
</file>