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381" r:id="rId3"/>
    <p:sldId id="380" r:id="rId4"/>
    <p:sldId id="382" r:id="rId5"/>
    <p:sldId id="387" r:id="rId6"/>
    <p:sldId id="388" r:id="rId7"/>
    <p:sldId id="389" r:id="rId8"/>
    <p:sldId id="395" r:id="rId9"/>
    <p:sldId id="390" r:id="rId10"/>
    <p:sldId id="394" r:id="rId11"/>
    <p:sldId id="385" r:id="rId12"/>
    <p:sldId id="391" r:id="rId13"/>
    <p:sldId id="392" r:id="rId14"/>
    <p:sldId id="393" r:id="rId15"/>
    <p:sldId id="379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75" d="100"/>
          <a:sy n="75" d="100"/>
        </p:scale>
        <p:origin x="-348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SP-191279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3GPP TSG-SA Meeting #86</a:t>
            </a:r>
          </a:p>
          <a:p>
            <a:pPr eaLnBrk="1" hangingPunct="1">
              <a:defRPr/>
            </a:pPr>
            <a:r>
              <a:rPr lang="en-US" altLang="en-US" sz="1200" b="1" dirty="0" err="1" smtClean="0">
                <a:latin typeface="Arial "/>
              </a:rPr>
              <a:t>Sitges</a:t>
            </a:r>
            <a:r>
              <a:rPr lang="en-US" altLang="en-US" sz="1200" b="1" dirty="0" smtClean="0">
                <a:latin typeface="Arial "/>
              </a:rPr>
              <a:t>, SPAIN; 09th – 10th December 2019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SA#86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Individual</a:t>
            </a:r>
            <a:r>
              <a:rPr lang="fr-FR" dirty="0" smtClean="0"/>
              <a:t> </a:t>
            </a:r>
            <a:r>
              <a:rPr lang="fr-FR" dirty="0" err="1" smtClean="0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Managed by https://json-schema.org/</a:t>
            </a:r>
          </a:p>
          <a:p>
            <a:pPr lvl="1"/>
            <a:r>
              <a:rPr lang="en-US" dirty="0"/>
              <a:t>Status: Final review before </a:t>
            </a:r>
            <a:r>
              <a:rPr lang="en-US" dirty="0" smtClean="0"/>
              <a:t>ISEG submission</a:t>
            </a:r>
            <a:endParaRPr lang="fr-FR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handrews</a:t>
            </a:r>
            <a:r>
              <a:rPr lang="fr-FR" dirty="0" smtClean="0"/>
              <a:t>-</a:t>
            </a:r>
            <a:r>
              <a:rPr lang="fr-FR" dirty="0" err="1" smtClean="0"/>
              <a:t>json</a:t>
            </a:r>
            <a:r>
              <a:rPr lang="fr-FR" dirty="0" smtClean="0"/>
              <a:t>-</a:t>
            </a:r>
            <a:r>
              <a:rPr lang="fr-FR" dirty="0" err="1" smtClean="0"/>
              <a:t>schema</a:t>
            </a:r>
            <a:r>
              <a:rPr lang="fr-FR" dirty="0" smtClean="0"/>
              <a:t>-validation		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 err="1"/>
              <a:t>Schema</a:t>
            </a:r>
            <a:r>
              <a:rPr lang="fr-FR" dirty="0"/>
              <a:t> Validation: A </a:t>
            </a:r>
            <a:r>
              <a:rPr lang="fr-FR" dirty="0" err="1"/>
              <a:t>Vocabulary</a:t>
            </a:r>
            <a:r>
              <a:rPr lang="fr-FR" dirty="0"/>
              <a:t> for Structural Validation of </a:t>
            </a:r>
            <a:r>
              <a:rPr lang="fr-FR" dirty="0" smtClean="0"/>
              <a:t>JSON</a:t>
            </a:r>
          </a:p>
          <a:p>
            <a:pPr lvl="1"/>
            <a:r>
              <a:rPr lang="fr-FR" dirty="0" err="1" smtClean="0"/>
              <a:t>Published</a:t>
            </a:r>
            <a:r>
              <a:rPr lang="fr-FR" dirty="0" smtClean="0"/>
              <a:t> : 2019-09-17</a:t>
            </a:r>
          </a:p>
          <a:p>
            <a:r>
              <a:rPr lang="fr-FR" dirty="0" err="1" smtClean="0"/>
              <a:t>draft-handrews-json-schema</a:t>
            </a:r>
            <a:r>
              <a:rPr lang="fr-FR" dirty="0" smtClean="0"/>
              <a:t> 			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 err="1"/>
              <a:t>Schema</a:t>
            </a:r>
            <a:r>
              <a:rPr lang="fr-FR" dirty="0"/>
              <a:t>: A Media Type for </a:t>
            </a:r>
            <a:r>
              <a:rPr lang="fr-FR" dirty="0" err="1"/>
              <a:t>Describing</a:t>
            </a:r>
            <a:r>
              <a:rPr lang="fr-FR" dirty="0"/>
              <a:t> JSON </a:t>
            </a:r>
            <a:r>
              <a:rPr lang="fr-FR" dirty="0" smtClean="0"/>
              <a:t>Documents</a:t>
            </a:r>
          </a:p>
          <a:p>
            <a:pPr lvl="1"/>
            <a:r>
              <a:rPr lang="fr-FR" dirty="0" err="1"/>
              <a:t>Published</a:t>
            </a:r>
            <a:r>
              <a:rPr lang="fr-FR" dirty="0"/>
              <a:t> : 2019-09-17</a:t>
            </a:r>
          </a:p>
          <a:p>
            <a:r>
              <a:rPr lang="fr-FR" dirty="0" err="1" smtClean="0"/>
              <a:t>draft-handrews-json-schema-hyperschema</a:t>
            </a:r>
            <a:r>
              <a:rPr lang="fr-FR" dirty="0"/>
              <a:t>	</a:t>
            </a:r>
            <a:r>
              <a:rPr lang="fr-FR" dirty="0" smtClean="0"/>
              <a:t>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/>
              <a:t>Hyper-</a:t>
            </a:r>
            <a:r>
              <a:rPr lang="fr-FR" dirty="0" err="1"/>
              <a:t>Schema</a:t>
            </a:r>
            <a:r>
              <a:rPr lang="fr-FR" dirty="0"/>
              <a:t>: A </a:t>
            </a:r>
            <a:r>
              <a:rPr lang="fr-FR" dirty="0" err="1"/>
              <a:t>Vocabulary</a:t>
            </a:r>
            <a:r>
              <a:rPr lang="fr-FR" dirty="0"/>
              <a:t> for </a:t>
            </a:r>
            <a:r>
              <a:rPr lang="fr-FR" dirty="0" err="1"/>
              <a:t>Hypermedia</a:t>
            </a:r>
            <a:r>
              <a:rPr lang="fr-FR" dirty="0"/>
              <a:t> Annotation of JSON</a:t>
            </a:r>
          </a:p>
        </p:txBody>
      </p:sp>
    </p:spTree>
    <p:extLst>
      <p:ext uri="{BB962C8B-B14F-4D97-AF65-F5344CB8AC3E}">
        <p14:creationId xmlns:p14="http://schemas.microsoft.com/office/powerpoint/2010/main" val="42662990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r>
              <a:rPr lang="en-US" dirty="0" smtClean="0"/>
              <a:t> 			[</a:t>
            </a:r>
            <a:r>
              <a:rPr lang="en-US" dirty="0" err="1" smtClean="0"/>
              <a:t>eMEDIASEC</a:t>
            </a:r>
            <a:r>
              <a:rPr lang="en-US" dirty="0" smtClean="0"/>
              <a:t>-CT]</a:t>
            </a:r>
          </a:p>
          <a:p>
            <a:pPr lvl="1"/>
            <a:r>
              <a:rPr lang="en-US" dirty="0" smtClean="0"/>
              <a:t>Still to be done</a:t>
            </a:r>
            <a:endParaRPr lang="en-US" dirty="0"/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-sip-tree-cap-indicators 	[IMSProtoc6]</a:t>
            </a:r>
          </a:p>
          <a:p>
            <a:pPr lvl="1"/>
            <a:r>
              <a:rPr lang="en-US" dirty="0" smtClean="0"/>
              <a:t>Pending answer from Roland (if I’m correct)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20413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	1/3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oauth</a:t>
            </a:r>
            <a:r>
              <a:rPr lang="en-US" dirty="0" smtClean="0"/>
              <a:t>-token-exchange </a:t>
            </a:r>
            <a:r>
              <a:rPr lang="en-US" dirty="0"/>
              <a:t>	</a:t>
            </a:r>
            <a:r>
              <a:rPr lang="en-US" dirty="0" smtClean="0"/>
              <a:t>[</a:t>
            </a:r>
            <a:r>
              <a:rPr lang="en-US" b="1" dirty="0" smtClean="0">
                <a:solidFill>
                  <a:srgbClr val="FF0000"/>
                </a:solidFill>
              </a:rPr>
              <a:t>Not Ref </a:t>
            </a:r>
            <a:r>
              <a:rPr lang="en-US" b="1" dirty="0">
                <a:solidFill>
                  <a:srgbClr val="FF0000"/>
                </a:solidFill>
              </a:rPr>
              <a:t>- </a:t>
            </a:r>
            <a:r>
              <a:rPr lang="en-US" b="1" dirty="0" smtClean="0">
                <a:solidFill>
                  <a:srgbClr val="FF0000"/>
                </a:solidFill>
              </a:rPr>
              <a:t>24.482/CT1</a:t>
            </a:r>
            <a:r>
              <a:rPr lang="en-US" dirty="0" smtClean="0"/>
              <a:t>]</a:t>
            </a:r>
            <a:endParaRPr lang="en-US" dirty="0"/>
          </a:p>
          <a:p>
            <a:pPr lvl="1"/>
            <a:r>
              <a:rPr lang="en-US" dirty="0"/>
              <a:t>Title: OAuth 2.0 Token Exchange</a:t>
            </a:r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-data-protocol 	</a:t>
            </a:r>
            <a:r>
              <a:rPr lang="en-US" dirty="0" smtClean="0"/>
              <a:t>[</a:t>
            </a:r>
            <a:r>
              <a:rPr lang="en-US" b="1" dirty="0" smtClean="0">
                <a:solidFill>
                  <a:srgbClr val="FF0000"/>
                </a:solidFill>
              </a:rPr>
              <a:t>Not Ref </a:t>
            </a:r>
            <a:r>
              <a:rPr lang="en-US" b="1" dirty="0">
                <a:solidFill>
                  <a:srgbClr val="FF0000"/>
                </a:solidFill>
              </a:rPr>
              <a:t>- </a:t>
            </a:r>
            <a:r>
              <a:rPr lang="en-US" b="1" dirty="0" smtClean="0">
                <a:solidFill>
                  <a:srgbClr val="FF0000"/>
                </a:solidFill>
              </a:rPr>
              <a:t>24.371/CT1, 33.328/SA3</a:t>
            </a:r>
            <a:r>
              <a:rPr lang="en-US" dirty="0" smtClean="0"/>
              <a:t>]</a:t>
            </a:r>
            <a:endParaRPr lang="en-US" dirty="0"/>
          </a:p>
          <a:p>
            <a:pPr lvl="1"/>
            <a:r>
              <a:rPr lang="en-US" dirty="0"/>
              <a:t>Title: </a:t>
            </a:r>
            <a:r>
              <a:rPr lang="en-US" dirty="0" err="1"/>
              <a:t>WebRTC</a:t>
            </a:r>
            <a:r>
              <a:rPr lang="en-US" dirty="0"/>
              <a:t> Data Channel Establishment Protocol</a:t>
            </a:r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rtcweb</a:t>
            </a:r>
            <a:r>
              <a:rPr lang="en-US" dirty="0" smtClean="0"/>
              <a:t>-security	 </a:t>
            </a:r>
            <a:r>
              <a:rPr lang="en-US" dirty="0"/>
              <a:t>	</a:t>
            </a:r>
            <a:r>
              <a:rPr lang="en-US" dirty="0" smtClean="0"/>
              <a:t>[</a:t>
            </a:r>
            <a:r>
              <a:rPr lang="en-US" b="1" dirty="0" smtClean="0">
                <a:solidFill>
                  <a:srgbClr val="FF0000"/>
                </a:solidFill>
              </a:rPr>
              <a:t>Not Ref - </a:t>
            </a:r>
            <a:r>
              <a:rPr lang="en-US" b="1" dirty="0">
                <a:solidFill>
                  <a:srgbClr val="FF0000"/>
                </a:solidFill>
              </a:rPr>
              <a:t>33.328/SA3</a:t>
            </a:r>
            <a:r>
              <a:rPr lang="en-US" dirty="0" smtClean="0"/>
              <a:t>]</a:t>
            </a:r>
            <a:endParaRPr lang="en-US" dirty="0"/>
          </a:p>
          <a:p>
            <a:pPr lvl="1"/>
            <a:r>
              <a:rPr lang="en-US" dirty="0"/>
              <a:t>Title: Security Considerations for </a:t>
            </a:r>
            <a:r>
              <a:rPr lang="en-US" dirty="0" err="1"/>
              <a:t>WebRTC</a:t>
            </a:r>
            <a:endParaRPr lang="en-US" dirty="0"/>
          </a:p>
          <a:p>
            <a:pPr lvl="1"/>
            <a:r>
              <a:rPr lang="en-US" dirty="0"/>
              <a:t>Status: RFC Ed queue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52846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	2/3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-mux-exclusive 	</a:t>
            </a:r>
            <a:r>
              <a:rPr lang="en-US" dirty="0" smtClean="0"/>
              <a:t>		</a:t>
            </a:r>
            <a:r>
              <a:rPr lang="en-US" dirty="0"/>
              <a:t>[</a:t>
            </a:r>
            <a:r>
              <a:rPr lang="en-US" b="1" dirty="0">
                <a:solidFill>
                  <a:srgbClr val="FF0000"/>
                </a:solidFill>
              </a:rPr>
              <a:t>Not </a:t>
            </a:r>
            <a:r>
              <a:rPr lang="en-US" b="1" dirty="0" smtClean="0">
                <a:solidFill>
                  <a:srgbClr val="FF0000"/>
                </a:solidFill>
              </a:rPr>
              <a:t>Ref</a:t>
            </a:r>
            <a:r>
              <a:rPr lang="en-US" dirty="0" smtClean="0"/>
              <a:t>]</a:t>
            </a:r>
            <a:endParaRPr lang="en-US" dirty="0"/>
          </a:p>
          <a:p>
            <a:pPr lvl="1"/>
            <a:r>
              <a:rPr lang="en-US" dirty="0"/>
              <a:t>Title: Indicating Exclusive Support of RTP/RTCP Multiplexing using SDP</a:t>
            </a:r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-bundle-negotiation	[</a:t>
            </a:r>
            <a:r>
              <a:rPr lang="en-US" b="1" dirty="0">
                <a:solidFill>
                  <a:srgbClr val="FF0000"/>
                </a:solidFill>
              </a:rPr>
              <a:t>Not </a:t>
            </a:r>
            <a:r>
              <a:rPr lang="en-US" b="1" dirty="0" smtClean="0">
                <a:solidFill>
                  <a:srgbClr val="FF0000"/>
                </a:solidFill>
              </a:rPr>
              <a:t>Ref</a:t>
            </a:r>
            <a:r>
              <a:rPr lang="en-US" dirty="0" smtClean="0"/>
              <a:t>]</a:t>
            </a:r>
            <a:endParaRPr lang="en-US" dirty="0"/>
          </a:p>
          <a:p>
            <a:pPr lvl="1"/>
            <a:r>
              <a:rPr lang="en-US" dirty="0"/>
              <a:t>Title: Negotiating Media Multiplexing Using the </a:t>
            </a:r>
            <a:r>
              <a:rPr lang="en-US" dirty="0" smtClean="0"/>
              <a:t>SDP</a:t>
            </a:r>
            <a:endParaRPr lang="en-US" dirty="0"/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-stir-passport-divert</a:t>
            </a:r>
            <a:r>
              <a:rPr lang="en-US" dirty="0" smtClean="0"/>
              <a:t>	 </a:t>
            </a:r>
            <a:r>
              <a:rPr lang="en-US" dirty="0"/>
              <a:t>	</a:t>
            </a:r>
            <a:r>
              <a:rPr lang="en-US" dirty="0" smtClean="0"/>
              <a:t>		</a:t>
            </a:r>
            <a:r>
              <a:rPr lang="en-US" dirty="0"/>
              <a:t>[</a:t>
            </a:r>
            <a:r>
              <a:rPr lang="en-US" b="1" dirty="0">
                <a:solidFill>
                  <a:srgbClr val="FF0000"/>
                </a:solidFill>
              </a:rPr>
              <a:t>Not </a:t>
            </a:r>
            <a:r>
              <a:rPr lang="en-US" b="1" dirty="0" smtClean="0">
                <a:solidFill>
                  <a:srgbClr val="FF0000"/>
                </a:solidFill>
              </a:rPr>
              <a:t>Ref</a:t>
            </a:r>
            <a:r>
              <a:rPr lang="en-US" dirty="0" smtClean="0"/>
              <a:t>]</a:t>
            </a:r>
            <a:endParaRPr lang="en-US" dirty="0"/>
          </a:p>
          <a:p>
            <a:pPr lvl="1"/>
            <a:r>
              <a:rPr lang="en-US" dirty="0"/>
              <a:t>Title: </a:t>
            </a:r>
            <a:r>
              <a:rPr lang="en-US" dirty="0" err="1"/>
              <a:t>PASSporT</a:t>
            </a:r>
            <a:r>
              <a:rPr lang="en-US" dirty="0"/>
              <a:t> Extension for Diverted </a:t>
            </a:r>
            <a:r>
              <a:rPr lang="en-US" dirty="0" smtClean="0"/>
              <a:t>Calls</a:t>
            </a:r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IESG review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57489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Others	3/3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896600" cy="4351338"/>
          </a:xfrm>
        </p:spPr>
        <p:txBody>
          <a:bodyPr/>
          <a:lstStyle/>
          <a:p>
            <a:r>
              <a:rPr lang="en-US" dirty="0" smtClean="0"/>
              <a:t>draft-jesske-update-p-visited-network-01</a:t>
            </a:r>
            <a:r>
              <a:rPr lang="en-US" dirty="0"/>
              <a:t>	</a:t>
            </a:r>
            <a:r>
              <a:rPr lang="en-US" dirty="0" smtClean="0"/>
              <a:t>	[</a:t>
            </a:r>
            <a:r>
              <a:rPr lang="en-US" b="1" dirty="0" smtClean="0">
                <a:solidFill>
                  <a:srgbClr val="FF0000"/>
                </a:solidFill>
              </a:rPr>
              <a:t>Not Ref-24.229/CT1</a:t>
            </a:r>
            <a:r>
              <a:rPr lang="en-US" dirty="0" smtClean="0"/>
              <a:t>]</a:t>
            </a:r>
          </a:p>
          <a:p>
            <a:pPr lvl="1"/>
            <a:r>
              <a:rPr lang="en-US" dirty="0"/>
              <a:t>Title: Update to </a:t>
            </a:r>
            <a:r>
              <a:rPr lang="en-US" dirty="0" smtClean="0"/>
              <a:t>P-Visited-Network-ID </a:t>
            </a:r>
            <a:r>
              <a:rPr lang="en-US" dirty="0"/>
              <a:t>in </a:t>
            </a:r>
            <a:r>
              <a:rPr lang="en-US" dirty="0" smtClean="0"/>
              <a:t>SIP </a:t>
            </a:r>
            <a:r>
              <a:rPr lang="en-US" dirty="0"/>
              <a:t>Requests and Responses</a:t>
            </a:r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Expired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58854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Lionel Morand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3GPP-IETF Liaison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lionel.morand@orange.com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ongoing request for IANA port number assignment</a:t>
            </a:r>
          </a:p>
          <a:p>
            <a:r>
              <a:rPr lang="en-US" dirty="0" smtClean="0"/>
              <a:t>no draft added to the IETF dependencies list</a:t>
            </a:r>
          </a:p>
          <a:p>
            <a:r>
              <a:rPr lang="en-US" dirty="0" smtClean="0"/>
              <a:t> No new RFC</a:t>
            </a:r>
            <a:endParaRPr lang="en-US" dirty="0"/>
          </a:p>
          <a:p>
            <a:r>
              <a:rPr lang="en-US" dirty="0" smtClean="0"/>
              <a:t>8 drafts are </a:t>
            </a:r>
            <a:r>
              <a:rPr lang="en-US" dirty="0"/>
              <a:t>in the RFC Editors Queue,</a:t>
            </a:r>
          </a:p>
          <a:p>
            <a:r>
              <a:rPr lang="en-US" dirty="0" smtClean="0"/>
              <a:t>3 drafts have </a:t>
            </a:r>
            <a:r>
              <a:rPr lang="en-US" dirty="0"/>
              <a:t>been </a:t>
            </a:r>
            <a:r>
              <a:rPr lang="en-US" dirty="0" smtClean="0"/>
              <a:t>recently sent </a:t>
            </a:r>
            <a:r>
              <a:rPr lang="en-US" dirty="0"/>
              <a:t>to IESG for </a:t>
            </a:r>
            <a:r>
              <a:rPr lang="en-US" dirty="0" smtClean="0"/>
              <a:t>publication</a:t>
            </a:r>
            <a:endParaRPr lang="en-US" dirty="0"/>
          </a:p>
          <a:p>
            <a:r>
              <a:rPr lang="en-US" dirty="0" smtClean="0"/>
              <a:t>7 </a:t>
            </a:r>
            <a:r>
              <a:rPr lang="en-US" dirty="0"/>
              <a:t>drafts have expired: re-evaluation </a:t>
            </a:r>
            <a:r>
              <a:rPr lang="en-US" dirty="0" smtClean="0"/>
              <a:t>and </a:t>
            </a:r>
            <a:r>
              <a:rPr lang="en-US" dirty="0"/>
              <a:t>comments needed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22623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Ongoing request </a:t>
            </a:r>
            <a:r>
              <a:rPr lang="en-US" dirty="0"/>
              <a:t>from RAN3</a:t>
            </a:r>
          </a:p>
          <a:p>
            <a:pPr lvl="1"/>
            <a:r>
              <a:rPr lang="en-US" dirty="0"/>
              <a:t>Transport Protocols:	SCTP</a:t>
            </a:r>
          </a:p>
          <a:p>
            <a:pPr lvl="1"/>
            <a:r>
              <a:rPr lang="en-US" dirty="0"/>
              <a:t>Service Name:        	W1 interface</a:t>
            </a:r>
          </a:p>
          <a:p>
            <a:pPr lvl="1"/>
            <a:r>
              <a:rPr lang="en-US" dirty="0"/>
              <a:t>Desired Port Number: 	37472</a:t>
            </a:r>
          </a:p>
          <a:p>
            <a:pPr lvl="1"/>
            <a:r>
              <a:rPr lang="en-US" dirty="0"/>
              <a:t>Description:          	W1 </a:t>
            </a:r>
            <a:r>
              <a:rPr lang="en-US" dirty="0" err="1"/>
              <a:t>signalling</a:t>
            </a:r>
            <a:r>
              <a:rPr lang="en-US" dirty="0"/>
              <a:t> </a:t>
            </a:r>
            <a:r>
              <a:rPr lang="en-US" dirty="0" smtClean="0"/>
              <a:t>transport</a:t>
            </a:r>
          </a:p>
          <a:p>
            <a:pPr lvl="1"/>
            <a:endParaRPr lang="en-US" dirty="0"/>
          </a:p>
          <a:p>
            <a:r>
              <a:rPr lang="en-US" dirty="0" smtClean="0"/>
              <a:t>3GPP coordination in place</a:t>
            </a:r>
          </a:p>
          <a:p>
            <a:pPr lvl="1"/>
            <a:r>
              <a:rPr lang="en-US" dirty="0" smtClean="0"/>
              <a:t>see DP in CP-192240</a:t>
            </a:r>
          </a:p>
          <a:p>
            <a:pPr lvl="1"/>
            <a:r>
              <a:rPr lang="en-US" dirty="0" smtClean="0"/>
              <a:t>But communication channel with RAN</a:t>
            </a:r>
          </a:p>
          <a:p>
            <a:pPr lvl="1"/>
            <a:r>
              <a:rPr lang="en-US" dirty="0" smtClean="0"/>
              <a:t>Still no answer why DNS-based service will not serve the purpose</a:t>
            </a:r>
          </a:p>
          <a:p>
            <a:pPr lvl="1"/>
            <a:r>
              <a:rPr lang="en-US" dirty="0" smtClean="0"/>
              <a:t>We need to be more reactive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published as RFC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201401" cy="4351338"/>
          </a:xfrm>
        </p:spPr>
        <p:txBody>
          <a:bodyPr/>
          <a:lstStyle/>
          <a:p>
            <a:pPr marL="228600" lvl="1">
              <a:spcBef>
                <a:spcPts val="1000"/>
              </a:spcBef>
              <a:buClrTx/>
              <a:buBlip>
                <a:blip r:embed="rId2"/>
              </a:buBlip>
            </a:pPr>
            <a:r>
              <a:rPr lang="en-US" sz="2800" dirty="0" smtClean="0"/>
              <a:t> None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776928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under IESG review	1/3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87075"/>
            <a:ext cx="10515600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rtcweb</a:t>
            </a:r>
            <a:r>
              <a:rPr lang="en-US" dirty="0" smtClean="0"/>
              <a:t>-overview </a:t>
            </a:r>
            <a:r>
              <a:rPr lang="en-US" dirty="0"/>
              <a:t>	</a:t>
            </a:r>
            <a:r>
              <a:rPr lang="en-US" dirty="0" smtClean="0"/>
              <a:t>[</a:t>
            </a:r>
            <a:r>
              <a:rPr lang="en-US" sz="2400" dirty="0" err="1"/>
              <a:t>IMS_WebRTC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Title: </a:t>
            </a:r>
            <a:r>
              <a:rPr lang="en-US" dirty="0"/>
              <a:t>Overview: Real Time Protocols for Browser-based </a:t>
            </a:r>
            <a:r>
              <a:rPr lang="en-US" dirty="0" smtClean="0"/>
              <a:t>Applications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Revised in ‘19, Nov to take into </a:t>
            </a:r>
            <a:r>
              <a:rPr lang="en-US" dirty="0" smtClean="0">
                <a:solidFill>
                  <a:srgbClr val="FF0000"/>
                </a:solidFill>
              </a:rPr>
              <a:t>account final </a:t>
            </a:r>
            <a:r>
              <a:rPr lang="en-US" dirty="0">
                <a:solidFill>
                  <a:srgbClr val="FF0000"/>
                </a:solidFill>
              </a:rPr>
              <a:t>comments</a:t>
            </a:r>
          </a:p>
          <a:p>
            <a:pPr lvl="1"/>
            <a:r>
              <a:rPr lang="en-US" dirty="0" smtClean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mmusic-sctp-sdp</a:t>
            </a:r>
            <a:r>
              <a:rPr lang="en-US" dirty="0" smtClean="0"/>
              <a:t> 	[</a:t>
            </a:r>
            <a:r>
              <a:rPr lang="en-US" sz="2800" dirty="0" smtClean="0"/>
              <a:t>IMS_TELEP, IMS_TELEP_EXT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 : SDP Offer/Answer Procedures For SCTP over DTLS Transport.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Revised in ‘19, Nov to take into account final comments</a:t>
            </a:r>
          </a:p>
          <a:p>
            <a:pPr lvl="1"/>
            <a:r>
              <a:rPr lang="en-US" dirty="0" smtClean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</a:t>
            </a:r>
            <a:r>
              <a:rPr lang="en-US" dirty="0" err="1" smtClean="0"/>
              <a:t>datachannel</a:t>
            </a:r>
            <a:r>
              <a:rPr lang="en-US" dirty="0" smtClean="0"/>
              <a:t>	[IMS_TELEP, IMS_TELEP_EXT]</a:t>
            </a:r>
          </a:p>
          <a:p>
            <a:pPr lvl="1"/>
            <a:r>
              <a:rPr lang="en-US" dirty="0" smtClean="0"/>
              <a:t>Title: </a:t>
            </a:r>
            <a:r>
              <a:rPr lang="fr-FR" dirty="0" smtClean="0"/>
              <a:t>CLUE Protocol data </a:t>
            </a:r>
            <a:r>
              <a:rPr lang="fr-FR" dirty="0" err="1" smtClean="0"/>
              <a:t>channel</a:t>
            </a:r>
            <a:endParaRPr lang="fr-FR" dirty="0" smtClean="0"/>
          </a:p>
          <a:p>
            <a:pPr lvl="1"/>
            <a:r>
              <a:rPr lang="fr-FR" dirty="0" err="1" smtClean="0"/>
              <a:t>Status</a:t>
            </a:r>
            <a:r>
              <a:rPr lang="fr-FR" dirty="0" smtClean="0"/>
              <a:t>: </a:t>
            </a:r>
            <a:r>
              <a:rPr lang="en-US" dirty="0" smtClean="0"/>
              <a:t>RFC Ed queue</a:t>
            </a:r>
          </a:p>
        </p:txBody>
      </p:sp>
    </p:spTree>
    <p:extLst>
      <p:ext uri="{BB962C8B-B14F-4D97-AF65-F5344CB8AC3E}">
        <p14:creationId xmlns:p14="http://schemas.microsoft.com/office/powerpoint/2010/main" val="173454761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/>
              <a:t>under IESG </a:t>
            </a:r>
            <a:r>
              <a:rPr lang="en-US" dirty="0" smtClean="0"/>
              <a:t>review	2/3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187545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mmusic-dtls-sdp</a:t>
            </a:r>
            <a:r>
              <a:rPr lang="en-US" dirty="0"/>
              <a:t> 	[IMSProtoc8]</a:t>
            </a:r>
          </a:p>
          <a:p>
            <a:pPr lvl="1"/>
            <a:r>
              <a:rPr lang="en-US" dirty="0"/>
              <a:t>Title: SDP Offer/Answer Considerations for DTLS  and TLS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Revised in ‘19, </a:t>
            </a:r>
            <a:r>
              <a:rPr lang="en-US" dirty="0" smtClean="0">
                <a:solidFill>
                  <a:srgbClr val="FF0000"/>
                </a:solidFill>
              </a:rPr>
              <a:t>Oct </a:t>
            </a:r>
            <a:r>
              <a:rPr lang="en-US" dirty="0">
                <a:solidFill>
                  <a:srgbClr val="FF0000"/>
                </a:solidFill>
              </a:rPr>
              <a:t>to take into account final comments</a:t>
            </a:r>
          </a:p>
          <a:p>
            <a:pPr lvl="1"/>
            <a:r>
              <a:rPr lang="en-US" dirty="0" smtClean="0"/>
              <a:t>Status</a:t>
            </a:r>
            <a:r>
              <a:rPr lang="en-US" dirty="0"/>
              <a:t>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	[IMS_TELEP_S4, MMCMH]</a:t>
            </a:r>
          </a:p>
          <a:p>
            <a:pPr lvl="1"/>
            <a:r>
              <a:rPr lang="en-US" dirty="0"/>
              <a:t>Title: Using Simulcast in SDP and RTP </a:t>
            </a:r>
            <a:r>
              <a:rPr lang="en-US" dirty="0" smtClean="0"/>
              <a:t>Sessions</a:t>
            </a:r>
          </a:p>
          <a:p>
            <a:pPr lvl="1"/>
            <a:r>
              <a:rPr lang="en-US" dirty="0" smtClean="0"/>
              <a:t>Status: RFC Ed queue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r>
              <a:rPr lang="fr-FR" dirty="0" smtClean="0"/>
              <a:t> </a:t>
            </a:r>
            <a:r>
              <a:rPr lang="en-US" dirty="0" smtClean="0"/>
              <a:t>[</a:t>
            </a:r>
            <a:r>
              <a:rPr lang="en-US" dirty="0" err="1" smtClean="0"/>
              <a:t>eWebRTCi</a:t>
            </a:r>
            <a:r>
              <a:rPr lang="en-US" dirty="0" smtClean="0"/>
              <a:t>-CT, IMS_TELEP_EXT</a:t>
            </a:r>
            <a:r>
              <a:rPr lang="en-US" dirty="0"/>
              <a:t>]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SDP-</a:t>
            </a:r>
            <a:r>
              <a:rPr lang="fr-FR" dirty="0" err="1"/>
              <a:t>based</a:t>
            </a:r>
            <a:r>
              <a:rPr lang="fr-FR" dirty="0"/>
              <a:t> Data Channel </a:t>
            </a:r>
            <a:r>
              <a:rPr lang="fr-FR" dirty="0" err="1"/>
              <a:t>Negotiation</a:t>
            </a:r>
            <a:endParaRPr lang="en-US" dirty="0"/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26488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/>
              <a:t>under IESG </a:t>
            </a:r>
            <a:r>
              <a:rPr lang="en-US" dirty="0" smtClean="0"/>
              <a:t>review	3/3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-rid			[</a:t>
            </a:r>
            <a:r>
              <a:rPr lang="en-US" dirty="0" err="1"/>
              <a:t>MMCMH_Enh</a:t>
            </a:r>
            <a:r>
              <a:rPr lang="en-US" dirty="0"/>
              <a:t>-CT]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RTP </a:t>
            </a:r>
            <a:r>
              <a:rPr lang="fr-FR" dirty="0" err="1"/>
              <a:t>Payload</a:t>
            </a:r>
            <a:r>
              <a:rPr lang="fr-FR" dirty="0"/>
              <a:t> Format Restrictions</a:t>
            </a:r>
          </a:p>
          <a:p>
            <a:pPr lvl="1"/>
            <a:r>
              <a:rPr lang="fr-FR" dirty="0" err="1"/>
              <a:t>Status</a:t>
            </a:r>
            <a:r>
              <a:rPr lang="fr-FR" dirty="0"/>
              <a:t>: RFC Ed </a:t>
            </a:r>
            <a:r>
              <a:rPr lang="fr-FR" dirty="0" smtClean="0"/>
              <a:t>queue</a:t>
            </a:r>
          </a:p>
          <a:p>
            <a:r>
              <a:rPr lang="en-US" dirty="0"/>
              <a:t>draft-ietf-mptcp-rfc6824bis	</a:t>
            </a:r>
            <a:r>
              <a:rPr lang="en-US" dirty="0" smtClean="0"/>
              <a:t>	[</a:t>
            </a:r>
            <a:r>
              <a:rPr lang="en-US" dirty="0"/>
              <a:t>ATSSS]</a:t>
            </a:r>
          </a:p>
          <a:p>
            <a:pPr lvl="1"/>
            <a:r>
              <a:rPr lang="en-US" dirty="0"/>
              <a:t>Title: TCP Extensions for Multipath Operation with Multiple Addresses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Revised in ‘19, </a:t>
            </a:r>
            <a:r>
              <a:rPr lang="en-US" dirty="0" smtClean="0">
                <a:solidFill>
                  <a:srgbClr val="FF0000"/>
                </a:solidFill>
              </a:rPr>
              <a:t>Nov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AUTH48</a:t>
            </a:r>
            <a:endParaRPr lang="en-US" dirty="0" smtClean="0"/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RFC Ed queue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89713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drafts </a:t>
            </a:r>
            <a:r>
              <a:rPr lang="en-US" dirty="0"/>
              <a:t>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tcpm</a:t>
            </a:r>
            <a:r>
              <a:rPr lang="en-US" dirty="0"/>
              <a:t>-converters 				[ATSSS]</a:t>
            </a:r>
          </a:p>
          <a:p>
            <a:pPr lvl="1"/>
            <a:r>
              <a:rPr lang="en-US" dirty="0"/>
              <a:t>Title: 0-RTT TCP Convert Protocol</a:t>
            </a:r>
          </a:p>
          <a:p>
            <a:pPr lvl="1"/>
            <a:r>
              <a:rPr lang="en-US" dirty="0"/>
              <a:t>Status: </a:t>
            </a:r>
            <a:r>
              <a:rPr lang="en-US" dirty="0" smtClean="0"/>
              <a:t>Publication Requested</a:t>
            </a:r>
          </a:p>
          <a:p>
            <a:r>
              <a:rPr lang="en-US" dirty="0">
                <a:sym typeface="Wingdings" panose="05000000000000000000" pitchFamily="2" charset="2"/>
              </a:rPr>
              <a:t>draft-ietf-emu-rfc5448bis </a:t>
            </a:r>
            <a:r>
              <a:rPr lang="en-US" dirty="0" smtClean="0">
                <a:sym typeface="Wingdings" panose="05000000000000000000" pitchFamily="2" charset="2"/>
              </a:rPr>
              <a:t>				[</a:t>
            </a:r>
            <a:r>
              <a:rPr lang="en-US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Not Ref</a:t>
            </a:r>
            <a:r>
              <a:rPr lang="en-US" dirty="0" smtClean="0">
                <a:sym typeface="Wingdings" panose="05000000000000000000" pitchFamily="2" charset="2"/>
              </a:rPr>
              <a:t>]</a:t>
            </a:r>
            <a:r>
              <a:rPr lang="en-US" dirty="0">
                <a:sym typeface="Wingdings" panose="05000000000000000000" pitchFamily="2" charset="2"/>
              </a:rPr>
              <a:t>	</a:t>
            </a:r>
            <a:endParaRPr lang="en-US" dirty="0" smtClean="0">
              <a:sym typeface="Wingdings" panose="05000000000000000000" pitchFamily="2" charset="2"/>
            </a:endParaRP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Title: Improved </a:t>
            </a:r>
            <a:r>
              <a:rPr lang="en-US" dirty="0">
                <a:sym typeface="Wingdings" panose="05000000000000000000" pitchFamily="2" charset="2"/>
              </a:rPr>
              <a:t>Extensible Authentication Protocol Method for 3GPP Mobile Network Authentication and Key Agreement (EAP-AKA</a:t>
            </a:r>
            <a:r>
              <a:rPr lang="en-US" dirty="0" smtClean="0">
                <a:sym typeface="Wingdings" panose="05000000000000000000" pitchFamily="2" charset="2"/>
              </a:rPr>
              <a:t>')</a:t>
            </a:r>
          </a:p>
          <a:p>
            <a:pPr lvl="1"/>
            <a:r>
              <a:rPr lang="en-US" dirty="0"/>
              <a:t>Status: Publication </a:t>
            </a:r>
            <a:r>
              <a:rPr lang="en-US" dirty="0" smtClean="0"/>
              <a:t>Requested</a:t>
            </a:r>
          </a:p>
          <a:p>
            <a:r>
              <a:rPr lang="fr-FR" dirty="0" err="1" smtClean="0"/>
              <a:t>draft-ietf-sipcore-locparam</a:t>
            </a:r>
            <a:r>
              <a:rPr lang="fr-FR" dirty="0" smtClean="0"/>
              <a:t>	 	</a:t>
            </a:r>
            <a:r>
              <a:rPr lang="fr-FR" dirty="0"/>
              <a:t>		</a:t>
            </a:r>
            <a:r>
              <a:rPr lang="fr-FR" dirty="0" smtClean="0"/>
              <a:t>[</a:t>
            </a:r>
            <a:r>
              <a:rPr 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IMSProtoc16</a:t>
            </a:r>
            <a:r>
              <a:rPr lang="fr-FR" dirty="0" smtClean="0"/>
              <a:t>]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en-US" dirty="0"/>
              <a:t>Location Source Parameter for the SIP Geolocation Header Field</a:t>
            </a:r>
          </a:p>
          <a:p>
            <a:pPr lvl="1"/>
            <a:r>
              <a:rPr lang="en-US" dirty="0"/>
              <a:t>Status: Publication Requested</a:t>
            </a:r>
            <a:endParaRPr lang="fr-FR" dirty="0"/>
          </a:p>
          <a:p>
            <a:pPr marL="0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7280738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WG document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draft-ietf-mmusic-t140-usage-data-channel-02 </a:t>
            </a:r>
            <a:r>
              <a:rPr lang="en-US" dirty="0"/>
              <a:t>	</a:t>
            </a:r>
            <a:r>
              <a:rPr lang="en-US" dirty="0" smtClean="0"/>
              <a:t>[TEI14_IETF]</a:t>
            </a:r>
          </a:p>
          <a:p>
            <a:pPr lvl="1"/>
            <a:r>
              <a:rPr lang="en-US" dirty="0"/>
              <a:t>Title: T.140 Real-time Text Conversation over </a:t>
            </a:r>
            <a:r>
              <a:rPr lang="en-US" dirty="0" err="1"/>
              <a:t>WebRTC</a:t>
            </a:r>
            <a:r>
              <a:rPr lang="en-US" dirty="0"/>
              <a:t> Data </a:t>
            </a:r>
            <a:r>
              <a:rPr lang="en-US" dirty="0" smtClean="0"/>
              <a:t>Channels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Status: passed WGLC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IESG Submission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/>
              <a:t>draft-ietf-sipcore-sip-token-authnz-02		[</a:t>
            </a:r>
            <a:r>
              <a:rPr lang="en-US" dirty="0" err="1"/>
              <a:t>IMS_WebRTC</a:t>
            </a:r>
            <a:r>
              <a:rPr lang="en-US" dirty="0" smtClean="0"/>
              <a:t>]</a:t>
            </a:r>
          </a:p>
          <a:p>
            <a:pPr lvl="1"/>
            <a:r>
              <a:rPr lang="en-US" dirty="0"/>
              <a:t>Title: Third-Party Token-based Authentication and Authorization for </a:t>
            </a:r>
            <a:r>
              <a:rPr lang="en-US" dirty="0" smtClean="0"/>
              <a:t>SIP</a:t>
            </a:r>
          </a:p>
          <a:p>
            <a:pPr lvl="1"/>
            <a:r>
              <a:rPr lang="en-US" dirty="0" smtClean="0"/>
              <a:t>Status: WG document. </a:t>
            </a:r>
            <a:r>
              <a:rPr lang="en-US" dirty="0"/>
              <a:t>Replaces “</a:t>
            </a:r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</a:t>
            </a:r>
            <a:r>
              <a:rPr lang="en-US" dirty="0" err="1" smtClean="0"/>
              <a:t>authn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53225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7193</TotalTime>
  <Words>134</Words>
  <Application>Microsoft Office PowerPoint</Application>
  <PresentationFormat>Personnalisé</PresentationFormat>
  <Paragraphs>117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Office Theme</vt:lpstr>
      <vt:lpstr>IETF Status Report  to TSG SA#86</vt:lpstr>
      <vt:lpstr>Summary</vt:lpstr>
      <vt:lpstr>IANA number Assignment</vt:lpstr>
      <vt:lpstr>Drafts published as RFC</vt:lpstr>
      <vt:lpstr>drafts under IESG review 1/3</vt:lpstr>
      <vt:lpstr>drafts under IESG review 2/3 </vt:lpstr>
      <vt:lpstr>drafts under IESG review 3/3</vt:lpstr>
      <vt:lpstr>New drafts under IESG review</vt:lpstr>
      <vt:lpstr>Active WG document</vt:lpstr>
      <vt:lpstr>Individual submission</vt:lpstr>
      <vt:lpstr>Expired Drafts</vt:lpstr>
      <vt:lpstr>Others 1/3</vt:lpstr>
      <vt:lpstr>Others 2/3</vt:lpstr>
      <vt:lpstr>Others 3/3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655</cp:revision>
  <dcterms:created xsi:type="dcterms:W3CDTF">2010-02-05T13:52:04Z</dcterms:created>
  <dcterms:modified xsi:type="dcterms:W3CDTF">2019-12-11T16:42:43Z</dcterms:modified>
  <cp:contentStatus>Template 2017</cp:contentStatus>
</cp:coreProperties>
</file>