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charts/chart3.xml" ContentType="application/vnd.openxmlformats-officedocument.drawingml.chart+xml"/>
  <Override PartName="/ppt/charts/chart4.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56"/>
  </p:notesMasterIdLst>
  <p:handoutMasterIdLst>
    <p:handoutMasterId r:id="rId57"/>
  </p:handoutMasterIdLst>
  <p:sldIdLst>
    <p:sldId id="303" r:id="rId2"/>
    <p:sldId id="708" r:id="rId3"/>
    <p:sldId id="709" r:id="rId4"/>
    <p:sldId id="710" r:id="rId5"/>
    <p:sldId id="711" r:id="rId6"/>
    <p:sldId id="823" r:id="rId7"/>
    <p:sldId id="824" r:id="rId8"/>
    <p:sldId id="825" r:id="rId9"/>
    <p:sldId id="826" r:id="rId10"/>
    <p:sldId id="827" r:id="rId11"/>
    <p:sldId id="718" r:id="rId12"/>
    <p:sldId id="719" r:id="rId13"/>
    <p:sldId id="720" r:id="rId14"/>
    <p:sldId id="721" r:id="rId15"/>
    <p:sldId id="724" r:id="rId16"/>
    <p:sldId id="723" r:id="rId17"/>
    <p:sldId id="783" r:id="rId18"/>
    <p:sldId id="785" r:id="rId19"/>
    <p:sldId id="786" r:id="rId20"/>
    <p:sldId id="787" r:id="rId21"/>
    <p:sldId id="789" r:id="rId22"/>
    <p:sldId id="784" r:id="rId23"/>
    <p:sldId id="733" r:id="rId24"/>
    <p:sldId id="257" r:id="rId25"/>
    <p:sldId id="765" r:id="rId26"/>
    <p:sldId id="766" r:id="rId27"/>
    <p:sldId id="791" r:id="rId28"/>
    <p:sldId id="759" r:id="rId29"/>
    <p:sldId id="788" r:id="rId30"/>
    <p:sldId id="767" r:id="rId31"/>
    <p:sldId id="773" r:id="rId32"/>
    <p:sldId id="790" r:id="rId33"/>
    <p:sldId id="732" r:id="rId34"/>
    <p:sldId id="740" r:id="rId35"/>
    <p:sldId id="769" r:id="rId36"/>
    <p:sldId id="792" r:id="rId37"/>
    <p:sldId id="818" r:id="rId38"/>
    <p:sldId id="819" r:id="rId39"/>
    <p:sldId id="820" r:id="rId40"/>
    <p:sldId id="821" r:id="rId41"/>
    <p:sldId id="822" r:id="rId42"/>
    <p:sldId id="828" r:id="rId43"/>
    <p:sldId id="829" r:id="rId44"/>
    <p:sldId id="811" r:id="rId45"/>
    <p:sldId id="742" r:id="rId46"/>
    <p:sldId id="743" r:id="rId47"/>
    <p:sldId id="744" r:id="rId48"/>
    <p:sldId id="812" r:id="rId49"/>
    <p:sldId id="745" r:id="rId50"/>
    <p:sldId id="746" r:id="rId51"/>
    <p:sldId id="810" r:id="rId52"/>
    <p:sldId id="747" r:id="rId53"/>
    <p:sldId id="748" r:id="rId54"/>
    <p:sldId id="749" r:id="rId55"/>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62A14D"/>
    <a:srgbClr val="000000"/>
    <a:srgbClr val="C6D254"/>
    <a:srgbClr val="B1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02" autoAdjust="0"/>
    <p:restoredTop sz="94625" autoAdjust="0"/>
  </p:normalViewPr>
  <p:slideViewPr>
    <p:cSldViewPr snapToGrid="0">
      <p:cViewPr varScale="1">
        <p:scale>
          <a:sx n="102" d="100"/>
          <a:sy n="102" d="100"/>
        </p:scale>
        <p:origin x="834"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2682"/>
    </p:cViewPr>
  </p:sorterViewPr>
  <p:notesViewPr>
    <p:cSldViewPr snapToGrid="0">
      <p:cViewPr varScale="1">
        <p:scale>
          <a:sx n="54" d="100"/>
          <a:sy n="54" d="100"/>
        </p:scale>
        <p:origin x="2530" y="5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handoutMaster" Target="handoutMasters/handout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charts/_rels/chart1.xml.rels><?xml version="1.0" encoding="UTF-8" standalone="yes"?>
<Relationships xmlns="http://schemas.openxmlformats.org/package/2006/relationships"><Relationship Id="rId1" Type="http://schemas.openxmlformats.org/officeDocument/2006/relationships/oleObject" Target="file:///C:\Meetings\SAWG2\STATS\SA2_STATS_DATA_SP-86.xlsx" TargetMode="External"/></Relationships>
</file>

<file path=ppt/charts/_rels/chart2.xml.rels><?xml version="1.0" encoding="UTF-8" standalone="yes"?>
<Relationships xmlns="http://schemas.openxmlformats.org/package/2006/relationships"><Relationship Id="rId3" Type="http://schemas.openxmlformats.org/officeDocument/2006/relationships/oleObject" Target="file:///C:\Meetings\SAWG2\STATS\SA2_STATS_DATA_SP-86.xlsx" TargetMode="External"/><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1" Type="http://schemas.openxmlformats.org/officeDocument/2006/relationships/oleObject" Target="file:///C:\Meetings\SAWG2\STATS\SA2_STATS_DATA_SP-86.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Meetings\SAWG2\STATS\SA2_STATS_DATA_SP-86.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SA WG2 meeting attendance</a:t>
            </a:r>
          </a:p>
        </c:rich>
      </c:tx>
      <c:layout>
        <c:manualLayout>
          <c:xMode val="edge"/>
          <c:yMode val="edge"/>
          <c:x val="0.29199999999999998"/>
          <c:y val="2.5974025974025976E-2"/>
        </c:manualLayout>
      </c:layout>
      <c:overlay val="0"/>
    </c:title>
    <c:autoTitleDeleted val="0"/>
    <c:plotArea>
      <c:layout/>
      <c:lineChart>
        <c:grouping val="standard"/>
        <c:varyColors val="0"/>
        <c:ser>
          <c:idx val="0"/>
          <c:order val="0"/>
          <c:tx>
            <c:strRef>
              <c:f>Attendance!$A$3</c:f>
              <c:strCache>
                <c:ptCount val="1"/>
                <c:pt idx="0">
                  <c:v>attended</c:v>
                </c:pt>
              </c:strCache>
            </c:strRef>
          </c:tx>
          <c:marker>
            <c:symbol val="none"/>
          </c:marker>
          <c:trendline>
            <c:name>5</c:name>
            <c:spPr>
              <a:ln w="28575">
                <a:solidFill>
                  <a:srgbClr val="FF0000"/>
                </a:solidFill>
              </a:ln>
            </c:spPr>
            <c:trendlineType val="poly"/>
            <c:order val="3"/>
            <c:dispRSqr val="0"/>
            <c:dispEq val="0"/>
          </c:trendline>
          <c:cat>
            <c:strRef>
              <c:f>Attendance!$F$2:$BE$2</c:f>
              <c:strCache>
                <c:ptCount val="52"/>
                <c:pt idx="0">
                  <c:v>92</c:v>
                </c:pt>
                <c:pt idx="1">
                  <c:v>93</c:v>
                </c:pt>
                <c:pt idx="2">
                  <c:v>94</c:v>
                </c:pt>
                <c:pt idx="3">
                  <c:v>95</c:v>
                </c:pt>
                <c:pt idx="4">
                  <c:v>96</c:v>
                </c:pt>
                <c:pt idx="5">
                  <c:v>97</c:v>
                </c:pt>
                <c:pt idx="6">
                  <c:v>98</c:v>
                </c:pt>
                <c:pt idx="7">
                  <c:v>99</c:v>
                </c:pt>
                <c:pt idx="8">
                  <c:v>100</c:v>
                </c:pt>
                <c:pt idx="9">
                  <c:v>101</c:v>
                </c:pt>
                <c:pt idx="10">
                  <c:v>102</c:v>
                </c:pt>
                <c:pt idx="11">
                  <c:v>103</c:v>
                </c:pt>
                <c:pt idx="12">
                  <c:v>104</c:v>
                </c:pt>
                <c:pt idx="13">
                  <c:v>105</c:v>
                </c:pt>
                <c:pt idx="14">
                  <c:v>106</c:v>
                </c:pt>
                <c:pt idx="15">
                  <c:v>107</c:v>
                </c:pt>
                <c:pt idx="16">
                  <c:v>108</c:v>
                </c:pt>
                <c:pt idx="17">
                  <c:v>109</c:v>
                </c:pt>
                <c:pt idx="18">
                  <c:v>110</c:v>
                </c:pt>
                <c:pt idx="19">
                  <c:v>111</c:v>
                </c:pt>
                <c:pt idx="20">
                  <c:v>112</c:v>
                </c:pt>
                <c:pt idx="21">
                  <c:v>113</c:v>
                </c:pt>
                <c:pt idx="22">
                  <c:v>113AH</c:v>
                </c:pt>
                <c:pt idx="23">
                  <c:v>114</c:v>
                </c:pt>
                <c:pt idx="24">
                  <c:v>115</c:v>
                </c:pt>
                <c:pt idx="25">
                  <c:v>116</c:v>
                </c:pt>
                <c:pt idx="26">
                  <c:v>116bis</c:v>
                </c:pt>
                <c:pt idx="27">
                  <c:v>117</c:v>
                </c:pt>
                <c:pt idx="28">
                  <c:v>118</c:v>
                </c:pt>
                <c:pt idx="29">
                  <c:v>118bis</c:v>
                </c:pt>
                <c:pt idx="30">
                  <c:v>119</c:v>
                </c:pt>
                <c:pt idx="31">
                  <c:v>120</c:v>
                </c:pt>
                <c:pt idx="32">
                  <c:v>121</c:v>
                </c:pt>
                <c:pt idx="33">
                  <c:v>122</c:v>
                </c:pt>
                <c:pt idx="34">
                  <c:v>122bis</c:v>
                </c:pt>
                <c:pt idx="35">
                  <c:v>123</c:v>
                </c:pt>
                <c:pt idx="36">
                  <c:v>124</c:v>
                </c:pt>
                <c:pt idx="37">
                  <c:v>125</c:v>
                </c:pt>
                <c:pt idx="38">
                  <c:v>126</c:v>
                </c:pt>
                <c:pt idx="39">
                  <c:v>127</c:v>
                </c:pt>
                <c:pt idx="40">
                  <c:v>127bis</c:v>
                </c:pt>
                <c:pt idx="41">
                  <c:v>128</c:v>
                </c:pt>
                <c:pt idx="42">
                  <c:v>128bis</c:v>
                </c:pt>
                <c:pt idx="43">
                  <c:v>129</c:v>
                </c:pt>
                <c:pt idx="44">
                  <c:v>129bis</c:v>
                </c:pt>
                <c:pt idx="45">
                  <c:v>130</c:v>
                </c:pt>
                <c:pt idx="46">
                  <c:v>131</c:v>
                </c:pt>
                <c:pt idx="47">
                  <c:v>132</c:v>
                </c:pt>
                <c:pt idx="48">
                  <c:v>133</c:v>
                </c:pt>
                <c:pt idx="49">
                  <c:v>134</c:v>
                </c:pt>
                <c:pt idx="50">
                  <c:v>135</c:v>
                </c:pt>
                <c:pt idx="51">
                  <c:v>136</c:v>
                </c:pt>
              </c:strCache>
            </c:strRef>
          </c:cat>
          <c:val>
            <c:numRef>
              <c:f>Attendance!$F$3:$BE$3</c:f>
              <c:numCache>
                <c:formatCode>General</c:formatCode>
                <c:ptCount val="52"/>
                <c:pt idx="0">
                  <c:v>135</c:v>
                </c:pt>
                <c:pt idx="1">
                  <c:v>142</c:v>
                </c:pt>
                <c:pt idx="2">
                  <c:v>139</c:v>
                </c:pt>
                <c:pt idx="3">
                  <c:v>173</c:v>
                </c:pt>
                <c:pt idx="4">
                  <c:v>181</c:v>
                </c:pt>
                <c:pt idx="5">
                  <c:v>165</c:v>
                </c:pt>
                <c:pt idx="6">
                  <c:v>158</c:v>
                </c:pt>
                <c:pt idx="7">
                  <c:v>153</c:v>
                </c:pt>
                <c:pt idx="8">
                  <c:v>189</c:v>
                </c:pt>
                <c:pt idx="9">
                  <c:v>146</c:v>
                </c:pt>
                <c:pt idx="10">
                  <c:v>133</c:v>
                </c:pt>
                <c:pt idx="11">
                  <c:v>145</c:v>
                </c:pt>
                <c:pt idx="12">
                  <c:v>142</c:v>
                </c:pt>
                <c:pt idx="13">
                  <c:v>144</c:v>
                </c:pt>
                <c:pt idx="14">
                  <c:v>195</c:v>
                </c:pt>
                <c:pt idx="15">
                  <c:v>159</c:v>
                </c:pt>
                <c:pt idx="16">
                  <c:v>175</c:v>
                </c:pt>
                <c:pt idx="17">
                  <c:v>182</c:v>
                </c:pt>
                <c:pt idx="18">
                  <c:v>113</c:v>
                </c:pt>
                <c:pt idx="19">
                  <c:v>137</c:v>
                </c:pt>
                <c:pt idx="20">
                  <c:v>200</c:v>
                </c:pt>
                <c:pt idx="21">
                  <c:v>137</c:v>
                </c:pt>
                <c:pt idx="22">
                  <c:v>107</c:v>
                </c:pt>
                <c:pt idx="23">
                  <c:v>157</c:v>
                </c:pt>
                <c:pt idx="24">
                  <c:v>168</c:v>
                </c:pt>
                <c:pt idx="25">
                  <c:v>169</c:v>
                </c:pt>
                <c:pt idx="26">
                  <c:v>143</c:v>
                </c:pt>
                <c:pt idx="27">
                  <c:v>157</c:v>
                </c:pt>
                <c:pt idx="28">
                  <c:v>233</c:v>
                </c:pt>
                <c:pt idx="29">
                  <c:v>182</c:v>
                </c:pt>
                <c:pt idx="30">
                  <c:v>175</c:v>
                </c:pt>
                <c:pt idx="31">
                  <c:v>191</c:v>
                </c:pt>
                <c:pt idx="32">
                  <c:v>188</c:v>
                </c:pt>
                <c:pt idx="33">
                  <c:v>156</c:v>
                </c:pt>
                <c:pt idx="34">
                  <c:v>154</c:v>
                </c:pt>
                <c:pt idx="35">
                  <c:v>156</c:v>
                </c:pt>
                <c:pt idx="36">
                  <c:v>222</c:v>
                </c:pt>
                <c:pt idx="37">
                  <c:v>196</c:v>
                </c:pt>
                <c:pt idx="38">
                  <c:v>174</c:v>
                </c:pt>
                <c:pt idx="39">
                  <c:v>149</c:v>
                </c:pt>
                <c:pt idx="40">
                  <c:v>140</c:v>
                </c:pt>
                <c:pt idx="41">
                  <c:v>152</c:v>
                </c:pt>
                <c:pt idx="42">
                  <c:v>149</c:v>
                </c:pt>
                <c:pt idx="43">
                  <c:v>165</c:v>
                </c:pt>
                <c:pt idx="44">
                  <c:v>191</c:v>
                </c:pt>
                <c:pt idx="45">
                  <c:v>153</c:v>
                </c:pt>
                <c:pt idx="46">
                  <c:v>178</c:v>
                </c:pt>
                <c:pt idx="47">
                  <c:v>279</c:v>
                </c:pt>
                <c:pt idx="48">
                  <c:v>280</c:v>
                </c:pt>
                <c:pt idx="49">
                  <c:v>229</c:v>
                </c:pt>
                <c:pt idx="50">
                  <c:v>189</c:v>
                </c:pt>
                <c:pt idx="51">
                  <c:v>241</c:v>
                </c:pt>
              </c:numCache>
            </c:numRef>
          </c:val>
          <c:smooth val="0"/>
          <c:extLst>
            <c:ext xmlns:c16="http://schemas.microsoft.com/office/drawing/2014/chart" uri="{C3380CC4-5D6E-409C-BE32-E72D297353CC}">
              <c16:uniqueId val="{00000001-4C2D-4BB3-996D-3EC411E0E96E}"/>
            </c:ext>
          </c:extLst>
        </c:ser>
        <c:dLbls>
          <c:showLegendKey val="0"/>
          <c:showVal val="0"/>
          <c:showCatName val="0"/>
          <c:showSerName val="0"/>
          <c:showPercent val="0"/>
          <c:showBubbleSize val="0"/>
        </c:dLbls>
        <c:smooth val="0"/>
        <c:axId val="201066736"/>
        <c:axId val="201067296"/>
      </c:lineChart>
      <c:catAx>
        <c:axId val="201066736"/>
        <c:scaling>
          <c:orientation val="minMax"/>
        </c:scaling>
        <c:delete val="0"/>
        <c:axPos val="b"/>
        <c:numFmt formatCode="General" sourceLinked="1"/>
        <c:majorTickMark val="out"/>
        <c:minorTickMark val="none"/>
        <c:tickLblPos val="nextTo"/>
        <c:spPr>
          <a:ln/>
        </c:spPr>
        <c:crossAx val="201067296"/>
        <c:crosses val="autoZero"/>
        <c:auto val="1"/>
        <c:lblAlgn val="ctr"/>
        <c:lblOffset val="100"/>
        <c:tickLblSkip val="1"/>
        <c:tickMarkSkip val="1"/>
        <c:noMultiLvlLbl val="0"/>
      </c:catAx>
      <c:valAx>
        <c:axId val="201067296"/>
        <c:scaling>
          <c:orientation val="minMax"/>
        </c:scaling>
        <c:delete val="0"/>
        <c:axPos val="l"/>
        <c:majorGridlines/>
        <c:numFmt formatCode="General" sourceLinked="1"/>
        <c:majorTickMark val="out"/>
        <c:minorTickMark val="none"/>
        <c:tickLblPos val="nextTo"/>
        <c:crossAx val="201066736"/>
        <c:crosses val="autoZero"/>
        <c:crossBetween val="midCat"/>
      </c:valAx>
    </c:plotArea>
    <c:plotVisOnly val="1"/>
    <c:dispBlanksAs val="gap"/>
    <c:extLst>
      <c:ext xmlns:c16r3="http://schemas.microsoft.com/office/drawing/2017/03/chart" uri="{56B9EC1D-385E-4148-901F-78D8002777C0}">
        <c16r3:dataDisplayOptions16>
          <c16r3:dispNaAsBlank val="1"/>
        </c16r3:dataDisplayOptions16>
      </c:ext>
    </c:extLst>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7584875808747568E-2"/>
          <c:y val="0.11795370812576944"/>
          <c:w val="0.95223389374948575"/>
          <c:h val="0.802833914563991"/>
        </c:manualLayout>
      </c:layout>
      <c:barChart>
        <c:barDir val="col"/>
        <c:grouping val="stacked"/>
        <c:varyColors val="0"/>
        <c:ser>
          <c:idx val="0"/>
          <c:order val="0"/>
          <c:tx>
            <c:strRef>
              <c:f>'Maintenance_Non Maintenance'!$B$15</c:f>
              <c:strCache>
                <c:ptCount val="1"/>
                <c:pt idx="0">
                  <c:v>maintenance</c:v>
                </c:pt>
              </c:strCache>
            </c:strRef>
          </c:tx>
          <c:spPr>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19050" cap="flat" cmpd="sng" algn="ctr">
              <a:solidFill>
                <a:schemeClr val="accent1">
                  <a:shade val="95000"/>
                </a:schemeClr>
              </a:solidFill>
              <a:round/>
            </a:ln>
            <a:effectLst>
              <a:outerShdw blurRad="40000" dist="20000" dir="5400000" rotWithShape="0">
                <a:srgbClr val="000000">
                  <a:alpha val="38000"/>
                </a:srgbClr>
              </a:outerShdw>
            </a:effectLst>
          </c:spPr>
          <c:invertIfNegative val="0"/>
          <c:dLbls>
            <c:spPr>
              <a:noFill/>
              <a:ln>
                <a:noFill/>
              </a:ln>
              <a:effectLst/>
            </c:spPr>
            <c:txPr>
              <a:bodyPr rot="0" spcFirstLastPara="1" vertOverflow="clip" horzOverflow="clip" vert="horz" wrap="square" lIns="0" tIns="0" rIns="0" bIns="0" anchor="ctr" anchorCtr="1">
                <a:spAutoFit/>
              </a:bodyPr>
              <a:lstStyle/>
              <a:p>
                <a:pPr>
                  <a:defRPr sz="900" b="0" i="0" u="none" strike="noStrike" kern="1200" baseline="0">
                    <a:solidFill>
                      <a:schemeClr val="tx1">
                        <a:lumMod val="50000"/>
                        <a:lumOff val="50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a:solidFill>
                        <a:schemeClr val="tx1">
                          <a:lumMod val="35000"/>
                          <a:lumOff val="65000"/>
                        </a:schemeClr>
                      </a:solidFill>
                    </a:ln>
                    <a:effectLst/>
                  </c:spPr>
                </c15:leaderLines>
              </c:ext>
            </c:extLst>
          </c:dLbls>
          <c:cat>
            <c:strRef>
              <c:f>'Maintenance_Non Maintenance'!$BU$5:$CS$5</c:f>
              <c:strCache>
                <c:ptCount val="25"/>
                <c:pt idx="0">
                  <c:v>#117
Oct</c:v>
                </c:pt>
                <c:pt idx="1">
                  <c:v>#118
Nov</c:v>
                </c:pt>
                <c:pt idx="2">
                  <c:v>#118bis
Jan</c:v>
                </c:pt>
                <c:pt idx="3">
                  <c:v>#119
Feb</c:v>
                </c:pt>
                <c:pt idx="4">
                  <c:v>#120
Mar</c:v>
                </c:pt>
                <c:pt idx="5">
                  <c:v>#121
May</c:v>
                </c:pt>
                <c:pt idx="6">
                  <c:v>#122
Jun</c:v>
                </c:pt>
                <c:pt idx="7">
                  <c:v>#122bis
Aug</c:v>
                </c:pt>
                <c:pt idx="8">
                  <c:v>#123
Oct</c:v>
                </c:pt>
                <c:pt idx="9">
                  <c:v>#124
Nov</c:v>
                </c:pt>
                <c:pt idx="10">
                  <c:v>#125
Jan</c:v>
                </c:pt>
                <c:pt idx="11">
                  <c:v>#126
Feb</c:v>
                </c:pt>
                <c:pt idx="12">
                  <c:v>#127
Apr</c:v>
                </c:pt>
                <c:pt idx="13">
                  <c:v>#127bis
May</c:v>
                </c:pt>
                <c:pt idx="14">
                  <c:v>#128
Jul</c:v>
                </c:pt>
                <c:pt idx="15">
                  <c:v>#128bis
Aug</c:v>
                </c:pt>
                <c:pt idx="16">
                  <c:v>#129
Oct</c:v>
                </c:pt>
                <c:pt idx="17">
                  <c:v>#129bis
Nov</c:v>
                </c:pt>
                <c:pt idx="18">
                  <c:v>#130
Jan</c:v>
                </c:pt>
                <c:pt idx="19">
                  <c:v>#131
Feb</c:v>
                </c:pt>
                <c:pt idx="20">
                  <c:v>#132
Apr</c:v>
                </c:pt>
                <c:pt idx="21">
                  <c:v>#133
May</c:v>
                </c:pt>
                <c:pt idx="22">
                  <c:v>#134
Jun</c:v>
                </c:pt>
                <c:pt idx="23">
                  <c:v>#135
Oct</c:v>
                </c:pt>
                <c:pt idx="24">
                  <c:v>#136
Nov</c:v>
                </c:pt>
              </c:strCache>
            </c:strRef>
          </c:cat>
          <c:val>
            <c:numRef>
              <c:f>'Maintenance_Non Maintenance'!$BU$15:$CS$15</c:f>
              <c:numCache>
                <c:formatCode>0.0</c:formatCode>
                <c:ptCount val="25"/>
                <c:pt idx="0">
                  <c:v>5</c:v>
                </c:pt>
                <c:pt idx="1">
                  <c:v>6</c:v>
                </c:pt>
                <c:pt idx="2">
                  <c:v>5</c:v>
                </c:pt>
                <c:pt idx="3">
                  <c:v>6</c:v>
                </c:pt>
                <c:pt idx="4">
                  <c:v>6.7</c:v>
                </c:pt>
                <c:pt idx="5">
                  <c:v>6.5</c:v>
                </c:pt>
                <c:pt idx="6">
                  <c:v>6</c:v>
                </c:pt>
                <c:pt idx="7">
                  <c:v>3.4</c:v>
                </c:pt>
                <c:pt idx="8">
                  <c:v>5</c:v>
                </c:pt>
                <c:pt idx="9">
                  <c:v>3</c:v>
                </c:pt>
                <c:pt idx="10">
                  <c:v>4.5</c:v>
                </c:pt>
                <c:pt idx="11">
                  <c:v>3.8</c:v>
                </c:pt>
                <c:pt idx="12">
                  <c:v>4</c:v>
                </c:pt>
                <c:pt idx="13">
                  <c:v>4</c:v>
                </c:pt>
                <c:pt idx="14">
                  <c:v>1.5</c:v>
                </c:pt>
                <c:pt idx="15">
                  <c:v>1.2</c:v>
                </c:pt>
                <c:pt idx="16">
                  <c:v>3</c:v>
                </c:pt>
                <c:pt idx="17">
                  <c:v>1.5</c:v>
                </c:pt>
                <c:pt idx="18">
                  <c:v>0.9</c:v>
                </c:pt>
                <c:pt idx="19">
                  <c:v>0.9</c:v>
                </c:pt>
                <c:pt idx="20">
                  <c:v>2</c:v>
                </c:pt>
                <c:pt idx="21">
                  <c:v>0.9</c:v>
                </c:pt>
                <c:pt idx="22">
                  <c:v>3.5</c:v>
                </c:pt>
                <c:pt idx="23">
                  <c:v>2.1</c:v>
                </c:pt>
                <c:pt idx="24">
                  <c:v>1.6</c:v>
                </c:pt>
              </c:numCache>
            </c:numRef>
          </c:val>
          <c:extLst>
            <c:ext xmlns:c16="http://schemas.microsoft.com/office/drawing/2014/chart" uri="{C3380CC4-5D6E-409C-BE32-E72D297353CC}">
              <c16:uniqueId val="{00000000-C142-459D-965C-55383B59D2A8}"/>
            </c:ext>
          </c:extLst>
        </c:ser>
        <c:ser>
          <c:idx val="2"/>
          <c:order val="1"/>
          <c:tx>
            <c:strRef>
              <c:f>'Maintenance_Non Maintenance'!$B$16</c:f>
              <c:strCache>
                <c:ptCount val="1"/>
                <c:pt idx="0">
                  <c:v>Rel-15 5GS / maintenance</c:v>
                </c:pt>
              </c:strCache>
            </c:strRef>
          </c:tx>
          <c:spPr>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chemeClr>
              </a:solidFill>
              <a:round/>
            </a:ln>
            <a:effectLst>
              <a:outerShdw blurRad="40000" dist="20000" dir="5400000" rotWithShape="0">
                <a:srgbClr val="000000">
                  <a:alpha val="38000"/>
                </a:srgbClr>
              </a:outerShdw>
            </a:effectLst>
          </c:spPr>
          <c:invertIfNegative val="0"/>
          <c:dPt>
            <c:idx val="8"/>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2-C142-459D-965C-55383B59D2A8}"/>
              </c:ext>
            </c:extLst>
          </c:dPt>
          <c:dPt>
            <c:idx val="9"/>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4-C142-459D-965C-55383B59D2A8}"/>
              </c:ext>
            </c:extLst>
          </c:dPt>
          <c:dPt>
            <c:idx val="10"/>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6-C142-459D-965C-55383B59D2A8}"/>
              </c:ext>
            </c:extLst>
          </c:dPt>
          <c:dPt>
            <c:idx val="11"/>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8-C142-459D-965C-55383B59D2A8}"/>
              </c:ext>
            </c:extLst>
          </c:dPt>
          <c:dPt>
            <c:idx val="12"/>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A-C142-459D-965C-55383B59D2A8}"/>
              </c:ext>
            </c:extLst>
          </c:dPt>
          <c:dPt>
            <c:idx val="13"/>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C-C142-459D-965C-55383B59D2A8}"/>
              </c:ext>
            </c:extLst>
          </c:dPt>
          <c:dPt>
            <c:idx val="14"/>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E-C142-459D-965C-55383B59D2A8}"/>
              </c:ext>
            </c:extLst>
          </c:dPt>
          <c:dPt>
            <c:idx val="15"/>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10-C142-459D-965C-55383B59D2A8}"/>
              </c:ext>
            </c:extLst>
          </c:dPt>
          <c:dPt>
            <c:idx val="16"/>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12-C142-459D-965C-55383B59D2A8}"/>
              </c:ext>
            </c:extLst>
          </c:dPt>
          <c:dPt>
            <c:idx val="17"/>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14-C142-459D-965C-55383B59D2A8}"/>
              </c:ext>
            </c:extLst>
          </c:dPt>
          <c:dPt>
            <c:idx val="18"/>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16-C142-459D-965C-55383B59D2A8}"/>
              </c:ext>
            </c:extLst>
          </c:dPt>
          <c:dPt>
            <c:idx val="19"/>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18-C142-459D-965C-55383B59D2A8}"/>
              </c:ext>
            </c:extLst>
          </c:dPt>
          <c:dLbls>
            <c:spPr>
              <a:noFill/>
              <a:ln>
                <a:noFill/>
              </a:ln>
              <a:effectLst/>
            </c:spPr>
            <c:txPr>
              <a:bodyPr rot="0" spcFirstLastPara="1" vertOverflow="clip" horzOverflow="clip" vert="horz" wrap="square" lIns="0" tIns="0" rIns="0" bIns="0" anchor="ctr" anchorCtr="1">
                <a:spAutoFit/>
              </a:bodyPr>
              <a:lstStyle/>
              <a:p>
                <a:pPr>
                  <a:defRPr sz="900" b="0" i="0" u="none" strike="noStrike" kern="1200" baseline="0">
                    <a:solidFill>
                      <a:schemeClr val="tx1">
                        <a:lumMod val="50000"/>
                        <a:lumOff val="50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a:solidFill>
                        <a:schemeClr val="tx1">
                          <a:lumMod val="35000"/>
                          <a:lumOff val="65000"/>
                        </a:schemeClr>
                      </a:solidFill>
                    </a:ln>
                    <a:effectLst/>
                  </c:spPr>
                </c15:leaderLines>
              </c:ext>
            </c:extLst>
          </c:dLbls>
          <c:cat>
            <c:strRef>
              <c:f>'Maintenance_Non Maintenance'!$BU$5:$CS$5</c:f>
              <c:strCache>
                <c:ptCount val="25"/>
                <c:pt idx="0">
                  <c:v>#117
Oct</c:v>
                </c:pt>
                <c:pt idx="1">
                  <c:v>#118
Nov</c:v>
                </c:pt>
                <c:pt idx="2">
                  <c:v>#118bis
Jan</c:v>
                </c:pt>
                <c:pt idx="3">
                  <c:v>#119
Feb</c:v>
                </c:pt>
                <c:pt idx="4">
                  <c:v>#120
Mar</c:v>
                </c:pt>
                <c:pt idx="5">
                  <c:v>#121
May</c:v>
                </c:pt>
                <c:pt idx="6">
                  <c:v>#122
Jun</c:v>
                </c:pt>
                <c:pt idx="7">
                  <c:v>#122bis
Aug</c:v>
                </c:pt>
                <c:pt idx="8">
                  <c:v>#123
Oct</c:v>
                </c:pt>
                <c:pt idx="9">
                  <c:v>#124
Nov</c:v>
                </c:pt>
                <c:pt idx="10">
                  <c:v>#125
Jan</c:v>
                </c:pt>
                <c:pt idx="11">
                  <c:v>#126
Feb</c:v>
                </c:pt>
                <c:pt idx="12">
                  <c:v>#127
Apr</c:v>
                </c:pt>
                <c:pt idx="13">
                  <c:v>#127bis
May</c:v>
                </c:pt>
                <c:pt idx="14">
                  <c:v>#128
Jul</c:v>
                </c:pt>
                <c:pt idx="15">
                  <c:v>#128bis
Aug</c:v>
                </c:pt>
                <c:pt idx="16">
                  <c:v>#129
Oct</c:v>
                </c:pt>
                <c:pt idx="17">
                  <c:v>#129bis
Nov</c:v>
                </c:pt>
                <c:pt idx="18">
                  <c:v>#130
Jan</c:v>
                </c:pt>
                <c:pt idx="19">
                  <c:v>#131
Feb</c:v>
                </c:pt>
                <c:pt idx="20">
                  <c:v>#132
Apr</c:v>
                </c:pt>
                <c:pt idx="21">
                  <c:v>#133
May</c:v>
                </c:pt>
                <c:pt idx="22">
                  <c:v>#134
Jun</c:v>
                </c:pt>
                <c:pt idx="23">
                  <c:v>#135
Oct</c:v>
                </c:pt>
                <c:pt idx="24">
                  <c:v>#136
Nov</c:v>
                </c:pt>
              </c:strCache>
            </c:strRef>
          </c:cat>
          <c:val>
            <c:numRef>
              <c:f>'Maintenance_Non Maintenance'!$BU$16:$CS$16</c:f>
              <c:numCache>
                <c:formatCode>General</c:formatCode>
                <c:ptCount val="25"/>
                <c:pt idx="2" formatCode="0.0">
                  <c:v>18</c:v>
                </c:pt>
                <c:pt idx="3" formatCode="0.0">
                  <c:v>23</c:v>
                </c:pt>
                <c:pt idx="4" formatCode="0.0">
                  <c:v>24</c:v>
                </c:pt>
                <c:pt idx="5" formatCode="0.0">
                  <c:v>27</c:v>
                </c:pt>
                <c:pt idx="6" formatCode="0.0">
                  <c:v>31</c:v>
                </c:pt>
                <c:pt idx="7" formatCode="0.0">
                  <c:v>32.5</c:v>
                </c:pt>
                <c:pt idx="8" formatCode="0.0">
                  <c:v>36</c:v>
                </c:pt>
                <c:pt idx="9" formatCode="0.0">
                  <c:v>37</c:v>
                </c:pt>
                <c:pt idx="10" formatCode="0.0">
                  <c:v>24</c:v>
                </c:pt>
                <c:pt idx="11" formatCode="0.0">
                  <c:v>25</c:v>
                </c:pt>
                <c:pt idx="12" formatCode="0.0">
                  <c:v>19</c:v>
                </c:pt>
                <c:pt idx="13" formatCode="0.0">
                  <c:v>19</c:v>
                </c:pt>
                <c:pt idx="14" formatCode="0.0">
                  <c:v>15</c:v>
                </c:pt>
                <c:pt idx="15" formatCode="0.0">
                  <c:v>15</c:v>
                </c:pt>
                <c:pt idx="16" formatCode="0.0">
                  <c:v>13.7</c:v>
                </c:pt>
                <c:pt idx="17" formatCode="0.0">
                  <c:v>11.5</c:v>
                </c:pt>
                <c:pt idx="18" formatCode="0.0">
                  <c:v>9</c:v>
                </c:pt>
                <c:pt idx="19" formatCode="0.0">
                  <c:v>9.3000000000000007</c:v>
                </c:pt>
                <c:pt idx="20" formatCode="0.0">
                  <c:v>8.1999999999999993</c:v>
                </c:pt>
                <c:pt idx="21" formatCode="0.0">
                  <c:v>7.2</c:v>
                </c:pt>
                <c:pt idx="22" formatCode="0.0">
                  <c:v>6</c:v>
                </c:pt>
                <c:pt idx="23" formatCode="0.0">
                  <c:v>8.9</c:v>
                </c:pt>
                <c:pt idx="24" formatCode="0.0">
                  <c:v>7.7</c:v>
                </c:pt>
              </c:numCache>
            </c:numRef>
          </c:val>
          <c:extLst>
            <c:ext xmlns:c16="http://schemas.microsoft.com/office/drawing/2014/chart" uri="{C3380CC4-5D6E-409C-BE32-E72D297353CC}">
              <c16:uniqueId val="{00000019-C142-459D-965C-55383B59D2A8}"/>
            </c:ext>
          </c:extLst>
        </c:ser>
        <c:ser>
          <c:idx val="3"/>
          <c:order val="2"/>
          <c:tx>
            <c:strRef>
              <c:f>'Maintenance_Non Maintenance'!$B$17</c:f>
              <c:strCache>
                <c:ptCount val="1"/>
                <c:pt idx="0">
                  <c:v>Rel-16 work</c:v>
                </c:pt>
              </c:strCache>
            </c:strRef>
          </c:tx>
          <c:spPr>
            <a:gradFill rotWithShape="1">
              <a:gsLst>
                <a:gs pos="0">
                  <a:schemeClr val="accent4">
                    <a:tint val="50000"/>
                    <a:satMod val="300000"/>
                  </a:schemeClr>
                </a:gs>
                <a:gs pos="35000">
                  <a:schemeClr val="accent4">
                    <a:tint val="37000"/>
                    <a:satMod val="300000"/>
                  </a:schemeClr>
                </a:gs>
                <a:gs pos="100000">
                  <a:schemeClr val="accent4">
                    <a:tint val="15000"/>
                    <a:satMod val="350000"/>
                  </a:schemeClr>
                </a:gs>
              </a:gsLst>
              <a:lin ang="16200000" scaled="1"/>
            </a:gradFill>
            <a:ln w="19050" cap="flat" cmpd="sng" algn="ctr">
              <a:solidFill>
                <a:schemeClr val="accent4">
                  <a:shade val="95000"/>
                </a:schemeClr>
              </a:solidFill>
              <a:round/>
            </a:ln>
            <a:effectLst>
              <a:outerShdw blurRad="40000" dist="20000" dir="5400000" rotWithShape="0">
                <a:srgbClr val="000000">
                  <a:alpha val="38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50000"/>
                        <a:lumOff val="50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'Maintenance_Non Maintenance'!$BU$5:$CS$5</c:f>
              <c:strCache>
                <c:ptCount val="25"/>
                <c:pt idx="0">
                  <c:v>#117
Oct</c:v>
                </c:pt>
                <c:pt idx="1">
                  <c:v>#118
Nov</c:v>
                </c:pt>
                <c:pt idx="2">
                  <c:v>#118bis
Jan</c:v>
                </c:pt>
                <c:pt idx="3">
                  <c:v>#119
Feb</c:v>
                </c:pt>
                <c:pt idx="4">
                  <c:v>#120
Mar</c:v>
                </c:pt>
                <c:pt idx="5">
                  <c:v>#121
May</c:v>
                </c:pt>
                <c:pt idx="6">
                  <c:v>#122
Jun</c:v>
                </c:pt>
                <c:pt idx="7">
                  <c:v>#122bis
Aug</c:v>
                </c:pt>
                <c:pt idx="8">
                  <c:v>#123
Oct</c:v>
                </c:pt>
                <c:pt idx="9">
                  <c:v>#124
Nov</c:v>
                </c:pt>
                <c:pt idx="10">
                  <c:v>#125
Jan</c:v>
                </c:pt>
                <c:pt idx="11">
                  <c:v>#126
Feb</c:v>
                </c:pt>
                <c:pt idx="12">
                  <c:v>#127
Apr</c:v>
                </c:pt>
                <c:pt idx="13">
                  <c:v>#127bis
May</c:v>
                </c:pt>
                <c:pt idx="14">
                  <c:v>#128
Jul</c:v>
                </c:pt>
                <c:pt idx="15">
                  <c:v>#128bis
Aug</c:v>
                </c:pt>
                <c:pt idx="16">
                  <c:v>#129
Oct</c:v>
                </c:pt>
                <c:pt idx="17">
                  <c:v>#129bis
Nov</c:v>
                </c:pt>
                <c:pt idx="18">
                  <c:v>#130
Jan</c:v>
                </c:pt>
                <c:pt idx="19">
                  <c:v>#131
Feb</c:v>
                </c:pt>
                <c:pt idx="20">
                  <c:v>#132
Apr</c:v>
                </c:pt>
                <c:pt idx="21">
                  <c:v>#133
May</c:v>
                </c:pt>
                <c:pt idx="22">
                  <c:v>#134
Jun</c:v>
                </c:pt>
                <c:pt idx="23">
                  <c:v>#135
Oct</c:v>
                </c:pt>
                <c:pt idx="24">
                  <c:v>#136
Nov</c:v>
                </c:pt>
              </c:strCache>
            </c:strRef>
          </c:cat>
          <c:val>
            <c:numRef>
              <c:f>'Maintenance_Non Maintenance'!$BU$17:$CS$17</c:f>
              <c:numCache>
                <c:formatCode>General</c:formatCode>
                <c:ptCount val="25"/>
                <c:pt idx="7" formatCode="0.0">
                  <c:v>3.7</c:v>
                </c:pt>
                <c:pt idx="10" formatCode="0.0">
                  <c:v>13.5</c:v>
                </c:pt>
                <c:pt idx="11" formatCode="0.0">
                  <c:v>12</c:v>
                </c:pt>
                <c:pt idx="12" formatCode="0.0">
                  <c:v>19.5</c:v>
                </c:pt>
                <c:pt idx="13" formatCode="0.0">
                  <c:v>20</c:v>
                </c:pt>
                <c:pt idx="14" formatCode="0.0">
                  <c:v>26.4</c:v>
                </c:pt>
                <c:pt idx="15" formatCode="0.0">
                  <c:v>28.6</c:v>
                </c:pt>
                <c:pt idx="16" formatCode="0.0">
                  <c:v>31.2</c:v>
                </c:pt>
                <c:pt idx="17" formatCode="0.0">
                  <c:v>34.9</c:v>
                </c:pt>
                <c:pt idx="18" formatCode="0.0">
                  <c:v>34.9</c:v>
                </c:pt>
                <c:pt idx="19" formatCode="0.0">
                  <c:v>34.4</c:v>
                </c:pt>
                <c:pt idx="20" formatCode="0.0">
                  <c:v>35.299999999999997</c:v>
                </c:pt>
                <c:pt idx="21" formatCode="0.0">
                  <c:v>37.700000000000003</c:v>
                </c:pt>
                <c:pt idx="22" formatCode="0.0">
                  <c:v>33</c:v>
                </c:pt>
                <c:pt idx="23" formatCode="0.0">
                  <c:v>21</c:v>
                </c:pt>
                <c:pt idx="24" formatCode="0.0">
                  <c:v>23.2</c:v>
                </c:pt>
              </c:numCache>
            </c:numRef>
          </c:val>
          <c:extLst>
            <c:ext xmlns:c16="http://schemas.microsoft.com/office/drawing/2014/chart" uri="{C3380CC4-5D6E-409C-BE32-E72D297353CC}">
              <c16:uniqueId val="{0000001A-C142-459D-965C-55383B59D2A8}"/>
            </c:ext>
          </c:extLst>
        </c:ser>
        <c:ser>
          <c:idx val="5"/>
          <c:order val="3"/>
          <c:tx>
            <c:strRef>
              <c:f>'Maintenance_Non Maintenance'!$B$18</c:f>
              <c:strCache>
                <c:ptCount val="1"/>
                <c:pt idx="0">
                  <c:v>Rel-17 work</c:v>
                </c:pt>
              </c:strCache>
            </c:strRef>
          </c:tx>
          <c:spPr>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ln w="9525" cap="flat" cmpd="sng" algn="ctr">
              <a:solidFill>
                <a:schemeClr val="accent6">
                  <a:shade val="95000"/>
                </a:schemeClr>
              </a:solidFill>
              <a:round/>
            </a:ln>
            <a:effectLst>
              <a:outerShdw blurRad="40000" dist="20000" dir="5400000" rotWithShape="0">
                <a:srgbClr val="000000">
                  <a:alpha val="38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50000"/>
                        <a:lumOff val="50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'Maintenance_Non Maintenance'!$BU$5:$CS$5</c:f>
              <c:strCache>
                <c:ptCount val="25"/>
                <c:pt idx="0">
                  <c:v>#117
Oct</c:v>
                </c:pt>
                <c:pt idx="1">
                  <c:v>#118
Nov</c:v>
                </c:pt>
                <c:pt idx="2">
                  <c:v>#118bis
Jan</c:v>
                </c:pt>
                <c:pt idx="3">
                  <c:v>#119
Feb</c:v>
                </c:pt>
                <c:pt idx="4">
                  <c:v>#120
Mar</c:v>
                </c:pt>
                <c:pt idx="5">
                  <c:v>#121
May</c:v>
                </c:pt>
                <c:pt idx="6">
                  <c:v>#122
Jun</c:v>
                </c:pt>
                <c:pt idx="7">
                  <c:v>#122bis
Aug</c:v>
                </c:pt>
                <c:pt idx="8">
                  <c:v>#123
Oct</c:v>
                </c:pt>
                <c:pt idx="9">
                  <c:v>#124
Nov</c:v>
                </c:pt>
                <c:pt idx="10">
                  <c:v>#125
Jan</c:v>
                </c:pt>
                <c:pt idx="11">
                  <c:v>#126
Feb</c:v>
                </c:pt>
                <c:pt idx="12">
                  <c:v>#127
Apr</c:v>
                </c:pt>
                <c:pt idx="13">
                  <c:v>#127bis
May</c:v>
                </c:pt>
                <c:pt idx="14">
                  <c:v>#128
Jul</c:v>
                </c:pt>
                <c:pt idx="15">
                  <c:v>#128bis
Aug</c:v>
                </c:pt>
                <c:pt idx="16">
                  <c:v>#129
Oct</c:v>
                </c:pt>
                <c:pt idx="17">
                  <c:v>#129bis
Nov</c:v>
                </c:pt>
                <c:pt idx="18">
                  <c:v>#130
Jan</c:v>
                </c:pt>
                <c:pt idx="19">
                  <c:v>#131
Feb</c:v>
                </c:pt>
                <c:pt idx="20">
                  <c:v>#132
Apr</c:v>
                </c:pt>
                <c:pt idx="21">
                  <c:v>#133
May</c:v>
                </c:pt>
                <c:pt idx="22">
                  <c:v>#134
Jun</c:v>
                </c:pt>
                <c:pt idx="23">
                  <c:v>#135
Oct</c:v>
                </c:pt>
                <c:pt idx="24">
                  <c:v>#136
Nov</c:v>
                </c:pt>
              </c:strCache>
            </c:strRef>
          </c:cat>
          <c:val>
            <c:numRef>
              <c:f>'Maintenance_Non Maintenance'!$BU$18:$CS$18</c:f>
              <c:numCache>
                <c:formatCode>General</c:formatCode>
                <c:ptCount val="25"/>
                <c:pt idx="23" formatCode="0.0">
                  <c:v>10.8</c:v>
                </c:pt>
                <c:pt idx="24" formatCode="0.0">
                  <c:v>11</c:v>
                </c:pt>
              </c:numCache>
            </c:numRef>
          </c:val>
          <c:extLst>
            <c:ext xmlns:c16="http://schemas.microsoft.com/office/drawing/2014/chart" uri="{C3380CC4-5D6E-409C-BE32-E72D297353CC}">
              <c16:uniqueId val="{0000001B-C142-459D-965C-55383B59D2A8}"/>
            </c:ext>
          </c:extLst>
        </c:ser>
        <c:dLbls>
          <c:dLblPos val="ctr"/>
          <c:showLegendKey val="0"/>
          <c:showVal val="1"/>
          <c:showCatName val="0"/>
          <c:showSerName val="0"/>
          <c:showPercent val="0"/>
          <c:showBubbleSize val="0"/>
        </c:dLbls>
        <c:gapWidth val="100"/>
        <c:overlap val="100"/>
        <c:axId val="333875328"/>
        <c:axId val="333875888"/>
      </c:barChart>
      <c:catAx>
        <c:axId val="333875328"/>
        <c:scaling>
          <c:orientation val="minMax"/>
        </c:scaling>
        <c:delete val="0"/>
        <c:axPos val="b"/>
        <c:numFmt formatCode="General" sourceLinked="0"/>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50000"/>
                    <a:lumOff val="50000"/>
                  </a:schemeClr>
                </a:solidFill>
                <a:latin typeface="+mn-lt"/>
                <a:ea typeface="+mn-ea"/>
                <a:cs typeface="+mn-cs"/>
              </a:defRPr>
            </a:pPr>
            <a:endParaRPr lang="en-US"/>
          </a:p>
        </c:txPr>
        <c:crossAx val="333875888"/>
        <c:crosses val="autoZero"/>
        <c:auto val="1"/>
        <c:lblAlgn val="ctr"/>
        <c:lblOffset val="100"/>
        <c:noMultiLvlLbl val="0"/>
      </c:catAx>
      <c:valAx>
        <c:axId val="333875888"/>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50000"/>
                    <a:lumOff val="50000"/>
                  </a:schemeClr>
                </a:solidFill>
                <a:latin typeface="+mn-lt"/>
                <a:ea typeface="+mn-ea"/>
                <a:cs typeface="+mn-cs"/>
              </a:defRPr>
            </a:pPr>
            <a:endParaRPr lang="en-US"/>
          </a:p>
        </c:txPr>
        <c:crossAx val="333875328"/>
        <c:crosses val="autoZero"/>
        <c:crossBetween val="between"/>
      </c:valAx>
      <c:spPr>
        <a:noFill/>
        <a:ln>
          <a:noFill/>
        </a:ln>
        <a:effectLst/>
      </c:spPr>
    </c:plotArea>
    <c:legend>
      <c:legendPos val="b"/>
      <c:layout>
        <c:manualLayout>
          <c:xMode val="edge"/>
          <c:yMode val="edge"/>
          <c:x val="0.103876664348853"/>
          <c:y val="6.5854624086673086E-2"/>
          <c:w val="0.44256323302201495"/>
          <c:h val="5.1201973213775898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50000"/>
                  <a:lumOff val="50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2.5268768009503399E-2"/>
          <c:y val="1.4707759912680954E-2"/>
          <c:w val="0.97440901538683811"/>
          <c:h val="0.95210574583348628"/>
        </c:manualLayout>
      </c:layout>
      <c:barChart>
        <c:barDir val="col"/>
        <c:grouping val="stacked"/>
        <c:varyColors val="0"/>
        <c:ser>
          <c:idx val="0"/>
          <c:order val="0"/>
          <c:tx>
            <c:strRef>
              <c:f>'Results SA2#67_on'!$A$2</c:f>
              <c:strCache>
                <c:ptCount val="1"/>
                <c:pt idx="0">
                  <c:v>#approved/endorsed/merged (total)</c:v>
                </c:pt>
              </c:strCache>
            </c:strRef>
          </c:tx>
          <c:spPr>
            <a:solidFill>
              <a:srgbClr val="00B050"/>
            </a:solidFill>
          </c:spPr>
          <c:invertIfNegative val="0"/>
          <c:cat>
            <c:strRef>
              <c:f>'Results SA2#67_on'!$AA$1:$CC$1</c:f>
              <c:strCache>
                <c:ptCount val="55"/>
                <c:pt idx="0">
                  <c:v>92</c:v>
                </c:pt>
                <c:pt idx="1">
                  <c:v>93</c:v>
                </c:pt>
                <c:pt idx="2">
                  <c:v>94</c:v>
                </c:pt>
                <c:pt idx="3">
                  <c:v>95</c:v>
                </c:pt>
                <c:pt idx="4">
                  <c:v>96</c:v>
                </c:pt>
                <c:pt idx="5">
                  <c:v>97</c:v>
                </c:pt>
                <c:pt idx="6">
                  <c:v>98</c:v>
                </c:pt>
                <c:pt idx="7">
                  <c:v>99</c:v>
                </c:pt>
                <c:pt idx="8">
                  <c:v>100</c:v>
                </c:pt>
                <c:pt idx="9">
                  <c:v>101</c:v>
                </c:pt>
                <c:pt idx="10">
                  <c:v>101b</c:v>
                </c:pt>
                <c:pt idx="11">
                  <c:v>102</c:v>
                </c:pt>
                <c:pt idx="12">
                  <c:v>103</c:v>
                </c:pt>
                <c:pt idx="13">
                  <c:v>104</c:v>
                </c:pt>
                <c:pt idx="14">
                  <c:v>105</c:v>
                </c:pt>
                <c:pt idx="15">
                  <c:v>106</c:v>
                </c:pt>
                <c:pt idx="16">
                  <c:v>107+E</c:v>
                </c:pt>
                <c:pt idx="17">
                  <c:v>108</c:v>
                </c:pt>
                <c:pt idx="18">
                  <c:v>109</c:v>
                </c:pt>
                <c:pt idx="19">
                  <c:v>110</c:v>
                </c:pt>
                <c:pt idx="20">
                  <c:v>110AH</c:v>
                </c:pt>
                <c:pt idx="21">
                  <c:v>111</c:v>
                </c:pt>
                <c:pt idx="22">
                  <c:v>112</c:v>
                </c:pt>
                <c:pt idx="23">
                  <c:v>113</c:v>
                </c:pt>
                <c:pt idx="24">
                  <c:v>113AH</c:v>
                </c:pt>
                <c:pt idx="25">
                  <c:v>114</c:v>
                </c:pt>
                <c:pt idx="26">
                  <c:v>115</c:v>
                </c:pt>
                <c:pt idx="27">
                  <c:v>116</c:v>
                </c:pt>
                <c:pt idx="28">
                  <c:v>116bis</c:v>
                </c:pt>
                <c:pt idx="29">
                  <c:v>117</c:v>
                </c:pt>
                <c:pt idx="30">
                  <c:v>118</c:v>
                </c:pt>
                <c:pt idx="31">
                  <c:v>118bis</c:v>
                </c:pt>
                <c:pt idx="32">
                  <c:v>119</c:v>
                </c:pt>
                <c:pt idx="33">
                  <c:v>120</c:v>
                </c:pt>
                <c:pt idx="34">
                  <c:v>121</c:v>
                </c:pt>
                <c:pt idx="35">
                  <c:v>122</c:v>
                </c:pt>
                <c:pt idx="36">
                  <c:v>122bis</c:v>
                </c:pt>
                <c:pt idx="37">
                  <c:v>122e</c:v>
                </c:pt>
                <c:pt idx="38">
                  <c:v>123</c:v>
                </c:pt>
                <c:pt idx="39">
                  <c:v>124</c:v>
                </c:pt>
                <c:pt idx="40">
                  <c:v>125</c:v>
                </c:pt>
                <c:pt idx="41">
                  <c:v>126</c:v>
                </c:pt>
                <c:pt idx="42">
                  <c:v>127</c:v>
                </c:pt>
                <c:pt idx="43">
                  <c:v>127bis</c:v>
                </c:pt>
                <c:pt idx="44">
                  <c:v>128</c:v>
                </c:pt>
                <c:pt idx="45">
                  <c:v>128bis</c:v>
                </c:pt>
                <c:pt idx="46">
                  <c:v>129</c:v>
                </c:pt>
                <c:pt idx="47">
                  <c:v>129bis</c:v>
                </c:pt>
                <c:pt idx="48">
                  <c:v>130</c:v>
                </c:pt>
                <c:pt idx="49">
                  <c:v>131</c:v>
                </c:pt>
                <c:pt idx="50">
                  <c:v>132</c:v>
                </c:pt>
                <c:pt idx="51">
                  <c:v>133</c:v>
                </c:pt>
                <c:pt idx="52">
                  <c:v>134</c:v>
                </c:pt>
                <c:pt idx="53">
                  <c:v>135</c:v>
                </c:pt>
                <c:pt idx="54">
                  <c:v>136</c:v>
                </c:pt>
              </c:strCache>
            </c:strRef>
          </c:cat>
          <c:val>
            <c:numRef>
              <c:f>'Results SA2#67_on'!$AA$2:$CC$2</c:f>
              <c:numCache>
                <c:formatCode>0</c:formatCode>
                <c:ptCount val="55"/>
                <c:pt idx="0">
                  <c:v>108</c:v>
                </c:pt>
                <c:pt idx="1">
                  <c:v>117</c:v>
                </c:pt>
                <c:pt idx="2">
                  <c:v>115</c:v>
                </c:pt>
                <c:pt idx="3">
                  <c:v>134</c:v>
                </c:pt>
                <c:pt idx="4" formatCode="General">
                  <c:v>147</c:v>
                </c:pt>
                <c:pt idx="5" formatCode="General">
                  <c:v>170</c:v>
                </c:pt>
                <c:pt idx="6">
                  <c:v>168</c:v>
                </c:pt>
                <c:pt idx="7">
                  <c:v>165</c:v>
                </c:pt>
                <c:pt idx="8">
                  <c:v>134</c:v>
                </c:pt>
                <c:pt idx="9">
                  <c:v>123</c:v>
                </c:pt>
                <c:pt idx="10">
                  <c:v>56</c:v>
                </c:pt>
                <c:pt idx="11">
                  <c:v>145</c:v>
                </c:pt>
                <c:pt idx="12">
                  <c:v>150</c:v>
                </c:pt>
                <c:pt idx="13">
                  <c:v>130</c:v>
                </c:pt>
                <c:pt idx="14">
                  <c:v>212</c:v>
                </c:pt>
                <c:pt idx="15">
                  <c:v>198</c:v>
                </c:pt>
                <c:pt idx="16">
                  <c:v>162</c:v>
                </c:pt>
                <c:pt idx="17">
                  <c:v>162</c:v>
                </c:pt>
                <c:pt idx="18">
                  <c:v>168</c:v>
                </c:pt>
                <c:pt idx="19">
                  <c:v>161</c:v>
                </c:pt>
                <c:pt idx="20">
                  <c:v>61</c:v>
                </c:pt>
                <c:pt idx="21">
                  <c:v>151</c:v>
                </c:pt>
                <c:pt idx="22">
                  <c:v>175</c:v>
                </c:pt>
                <c:pt idx="23">
                  <c:v>180</c:v>
                </c:pt>
                <c:pt idx="24">
                  <c:v>87</c:v>
                </c:pt>
                <c:pt idx="25">
                  <c:v>86</c:v>
                </c:pt>
                <c:pt idx="26">
                  <c:v>224</c:v>
                </c:pt>
                <c:pt idx="27">
                  <c:v>278</c:v>
                </c:pt>
                <c:pt idx="28">
                  <c:v>317</c:v>
                </c:pt>
                <c:pt idx="29">
                  <c:v>158</c:v>
                </c:pt>
                <c:pt idx="30">
                  <c:v>210</c:v>
                </c:pt>
                <c:pt idx="31" formatCode="General">
                  <c:v>151</c:v>
                </c:pt>
                <c:pt idx="32" formatCode="General">
                  <c:v>224</c:v>
                </c:pt>
                <c:pt idx="33" formatCode="General">
                  <c:v>269</c:v>
                </c:pt>
                <c:pt idx="34" formatCode="General">
                  <c:v>264</c:v>
                </c:pt>
                <c:pt idx="35" formatCode="General">
                  <c:v>311</c:v>
                </c:pt>
                <c:pt idx="36" formatCode="General">
                  <c:v>368</c:v>
                </c:pt>
                <c:pt idx="37" formatCode="General">
                  <c:v>67</c:v>
                </c:pt>
                <c:pt idx="38" formatCode="General">
                  <c:v>414</c:v>
                </c:pt>
                <c:pt idx="39" formatCode="General">
                  <c:v>467</c:v>
                </c:pt>
                <c:pt idx="40" formatCode="General">
                  <c:v>399</c:v>
                </c:pt>
                <c:pt idx="41" formatCode="General">
                  <c:v>516</c:v>
                </c:pt>
                <c:pt idx="42" formatCode="General">
                  <c:v>483</c:v>
                </c:pt>
                <c:pt idx="43" formatCode="General">
                  <c:v>434</c:v>
                </c:pt>
                <c:pt idx="44" formatCode="General">
                  <c:v>364</c:v>
                </c:pt>
                <c:pt idx="45" formatCode="General">
                  <c:v>423</c:v>
                </c:pt>
                <c:pt idx="46" formatCode="General">
                  <c:v>427</c:v>
                </c:pt>
                <c:pt idx="47" formatCode="General">
                  <c:v>503</c:v>
                </c:pt>
                <c:pt idx="48" formatCode="General">
                  <c:v>407</c:v>
                </c:pt>
                <c:pt idx="49" formatCode="General">
                  <c:v>432</c:v>
                </c:pt>
                <c:pt idx="50" formatCode="General">
                  <c:v>417</c:v>
                </c:pt>
                <c:pt idx="51" formatCode="General">
                  <c:v>561</c:v>
                </c:pt>
                <c:pt idx="52" formatCode="General">
                  <c:v>446</c:v>
                </c:pt>
                <c:pt idx="53" formatCode="General">
                  <c:v>508</c:v>
                </c:pt>
                <c:pt idx="54" formatCode="General">
                  <c:v>480</c:v>
                </c:pt>
              </c:numCache>
            </c:numRef>
          </c:val>
          <c:extLst>
            <c:ext xmlns:c16="http://schemas.microsoft.com/office/drawing/2014/chart" uri="{C3380CC4-5D6E-409C-BE32-E72D297353CC}">
              <c16:uniqueId val="{00000000-F3F6-4AFB-8244-6C30C91B621A}"/>
            </c:ext>
          </c:extLst>
        </c:ser>
        <c:ser>
          <c:idx val="1"/>
          <c:order val="1"/>
          <c:tx>
            <c:strRef>
              <c:f>'Results SA2#67_on'!$A$3</c:f>
              <c:strCache>
                <c:ptCount val="1"/>
                <c:pt idx="0">
                  <c:v>#not handled, postponed</c:v>
                </c:pt>
              </c:strCache>
            </c:strRef>
          </c:tx>
          <c:spPr>
            <a:solidFill>
              <a:srgbClr val="FFFF00"/>
            </a:solidFill>
            <a:ln>
              <a:solidFill>
                <a:srgbClr val="FFFF00"/>
              </a:solidFill>
            </a:ln>
          </c:spPr>
          <c:invertIfNegative val="0"/>
          <c:cat>
            <c:strRef>
              <c:f>'Results SA2#67_on'!$AA$1:$CC$1</c:f>
              <c:strCache>
                <c:ptCount val="55"/>
                <c:pt idx="0">
                  <c:v>92</c:v>
                </c:pt>
                <c:pt idx="1">
                  <c:v>93</c:v>
                </c:pt>
                <c:pt idx="2">
                  <c:v>94</c:v>
                </c:pt>
                <c:pt idx="3">
                  <c:v>95</c:v>
                </c:pt>
                <c:pt idx="4">
                  <c:v>96</c:v>
                </c:pt>
                <c:pt idx="5">
                  <c:v>97</c:v>
                </c:pt>
                <c:pt idx="6">
                  <c:v>98</c:v>
                </c:pt>
                <c:pt idx="7">
                  <c:v>99</c:v>
                </c:pt>
                <c:pt idx="8">
                  <c:v>100</c:v>
                </c:pt>
                <c:pt idx="9">
                  <c:v>101</c:v>
                </c:pt>
                <c:pt idx="10">
                  <c:v>101b</c:v>
                </c:pt>
                <c:pt idx="11">
                  <c:v>102</c:v>
                </c:pt>
                <c:pt idx="12">
                  <c:v>103</c:v>
                </c:pt>
                <c:pt idx="13">
                  <c:v>104</c:v>
                </c:pt>
                <c:pt idx="14">
                  <c:v>105</c:v>
                </c:pt>
                <c:pt idx="15">
                  <c:v>106</c:v>
                </c:pt>
                <c:pt idx="16">
                  <c:v>107+E</c:v>
                </c:pt>
                <c:pt idx="17">
                  <c:v>108</c:v>
                </c:pt>
                <c:pt idx="18">
                  <c:v>109</c:v>
                </c:pt>
                <c:pt idx="19">
                  <c:v>110</c:v>
                </c:pt>
                <c:pt idx="20">
                  <c:v>110AH</c:v>
                </c:pt>
                <c:pt idx="21">
                  <c:v>111</c:v>
                </c:pt>
                <c:pt idx="22">
                  <c:v>112</c:v>
                </c:pt>
                <c:pt idx="23">
                  <c:v>113</c:v>
                </c:pt>
                <c:pt idx="24">
                  <c:v>113AH</c:v>
                </c:pt>
                <c:pt idx="25">
                  <c:v>114</c:v>
                </c:pt>
                <c:pt idx="26">
                  <c:v>115</c:v>
                </c:pt>
                <c:pt idx="27">
                  <c:v>116</c:v>
                </c:pt>
                <c:pt idx="28">
                  <c:v>116bis</c:v>
                </c:pt>
                <c:pt idx="29">
                  <c:v>117</c:v>
                </c:pt>
                <c:pt idx="30">
                  <c:v>118</c:v>
                </c:pt>
                <c:pt idx="31">
                  <c:v>118bis</c:v>
                </c:pt>
                <c:pt idx="32">
                  <c:v>119</c:v>
                </c:pt>
                <c:pt idx="33">
                  <c:v>120</c:v>
                </c:pt>
                <c:pt idx="34">
                  <c:v>121</c:v>
                </c:pt>
                <c:pt idx="35">
                  <c:v>122</c:v>
                </c:pt>
                <c:pt idx="36">
                  <c:v>122bis</c:v>
                </c:pt>
                <c:pt idx="37">
                  <c:v>122e</c:v>
                </c:pt>
                <c:pt idx="38">
                  <c:v>123</c:v>
                </c:pt>
                <c:pt idx="39">
                  <c:v>124</c:v>
                </c:pt>
                <c:pt idx="40">
                  <c:v>125</c:v>
                </c:pt>
                <c:pt idx="41">
                  <c:v>126</c:v>
                </c:pt>
                <c:pt idx="42">
                  <c:v>127</c:v>
                </c:pt>
                <c:pt idx="43">
                  <c:v>127bis</c:v>
                </c:pt>
                <c:pt idx="44">
                  <c:v>128</c:v>
                </c:pt>
                <c:pt idx="45">
                  <c:v>128bis</c:v>
                </c:pt>
                <c:pt idx="46">
                  <c:v>129</c:v>
                </c:pt>
                <c:pt idx="47">
                  <c:v>129bis</c:v>
                </c:pt>
                <c:pt idx="48">
                  <c:v>130</c:v>
                </c:pt>
                <c:pt idx="49">
                  <c:v>131</c:v>
                </c:pt>
                <c:pt idx="50">
                  <c:v>132</c:v>
                </c:pt>
                <c:pt idx="51">
                  <c:v>133</c:v>
                </c:pt>
                <c:pt idx="52">
                  <c:v>134</c:v>
                </c:pt>
                <c:pt idx="53">
                  <c:v>135</c:v>
                </c:pt>
                <c:pt idx="54">
                  <c:v>136</c:v>
                </c:pt>
              </c:strCache>
            </c:strRef>
          </c:cat>
          <c:val>
            <c:numRef>
              <c:f>'Results SA2#67_on'!$AA$3:$CC$3</c:f>
              <c:numCache>
                <c:formatCode>0</c:formatCode>
                <c:ptCount val="55"/>
                <c:pt idx="0">
                  <c:v>77</c:v>
                </c:pt>
                <c:pt idx="1">
                  <c:v>149</c:v>
                </c:pt>
                <c:pt idx="2">
                  <c:v>91</c:v>
                </c:pt>
                <c:pt idx="3">
                  <c:v>138</c:v>
                </c:pt>
                <c:pt idx="4">
                  <c:v>144</c:v>
                </c:pt>
                <c:pt idx="5">
                  <c:v>124</c:v>
                </c:pt>
                <c:pt idx="6">
                  <c:v>101</c:v>
                </c:pt>
                <c:pt idx="7">
                  <c:v>131</c:v>
                </c:pt>
                <c:pt idx="8">
                  <c:v>117</c:v>
                </c:pt>
                <c:pt idx="9">
                  <c:v>23</c:v>
                </c:pt>
                <c:pt idx="10">
                  <c:v>3</c:v>
                </c:pt>
                <c:pt idx="11">
                  <c:v>49</c:v>
                </c:pt>
                <c:pt idx="12">
                  <c:v>63</c:v>
                </c:pt>
                <c:pt idx="13">
                  <c:v>72</c:v>
                </c:pt>
                <c:pt idx="14">
                  <c:v>70</c:v>
                </c:pt>
                <c:pt idx="15">
                  <c:v>66</c:v>
                </c:pt>
                <c:pt idx="16">
                  <c:v>73</c:v>
                </c:pt>
                <c:pt idx="17">
                  <c:v>74</c:v>
                </c:pt>
                <c:pt idx="18">
                  <c:v>65</c:v>
                </c:pt>
                <c:pt idx="19">
                  <c:v>27</c:v>
                </c:pt>
                <c:pt idx="20">
                  <c:v>34</c:v>
                </c:pt>
                <c:pt idx="21">
                  <c:v>145</c:v>
                </c:pt>
                <c:pt idx="22">
                  <c:v>112</c:v>
                </c:pt>
                <c:pt idx="23">
                  <c:v>120</c:v>
                </c:pt>
                <c:pt idx="24">
                  <c:v>35</c:v>
                </c:pt>
                <c:pt idx="25">
                  <c:v>120</c:v>
                </c:pt>
                <c:pt idx="26">
                  <c:v>90</c:v>
                </c:pt>
                <c:pt idx="27">
                  <c:v>53</c:v>
                </c:pt>
                <c:pt idx="28">
                  <c:v>52</c:v>
                </c:pt>
                <c:pt idx="29">
                  <c:v>166</c:v>
                </c:pt>
                <c:pt idx="30">
                  <c:v>108</c:v>
                </c:pt>
                <c:pt idx="31" formatCode="General">
                  <c:v>122</c:v>
                </c:pt>
                <c:pt idx="32" formatCode="General">
                  <c:v>178</c:v>
                </c:pt>
                <c:pt idx="33" formatCode="General">
                  <c:v>254</c:v>
                </c:pt>
                <c:pt idx="34" formatCode="General">
                  <c:v>254</c:v>
                </c:pt>
                <c:pt idx="35" formatCode="General">
                  <c:v>188</c:v>
                </c:pt>
                <c:pt idx="36" formatCode="General">
                  <c:v>200</c:v>
                </c:pt>
                <c:pt idx="37" formatCode="General">
                  <c:v>2</c:v>
                </c:pt>
                <c:pt idx="38" formatCode="General">
                  <c:v>148</c:v>
                </c:pt>
                <c:pt idx="39" formatCode="General">
                  <c:v>85</c:v>
                </c:pt>
                <c:pt idx="40" formatCode="General">
                  <c:v>176</c:v>
                </c:pt>
                <c:pt idx="41" formatCode="General">
                  <c:v>154</c:v>
                </c:pt>
                <c:pt idx="42" formatCode="General">
                  <c:v>186</c:v>
                </c:pt>
                <c:pt idx="43" formatCode="General">
                  <c:v>189</c:v>
                </c:pt>
                <c:pt idx="44" formatCode="General">
                  <c:v>170</c:v>
                </c:pt>
                <c:pt idx="45" formatCode="General">
                  <c:v>185</c:v>
                </c:pt>
                <c:pt idx="46" formatCode="General">
                  <c:v>188</c:v>
                </c:pt>
                <c:pt idx="47" formatCode="General">
                  <c:v>160</c:v>
                </c:pt>
                <c:pt idx="48" formatCode="General">
                  <c:v>133</c:v>
                </c:pt>
                <c:pt idx="49" formatCode="General">
                  <c:v>193</c:v>
                </c:pt>
                <c:pt idx="50" formatCode="General">
                  <c:v>274</c:v>
                </c:pt>
                <c:pt idx="51" formatCode="General">
                  <c:v>154</c:v>
                </c:pt>
                <c:pt idx="52" formatCode="General">
                  <c:v>265</c:v>
                </c:pt>
                <c:pt idx="53" formatCode="General">
                  <c:v>473</c:v>
                </c:pt>
                <c:pt idx="54" formatCode="General">
                  <c:v>351</c:v>
                </c:pt>
              </c:numCache>
            </c:numRef>
          </c:val>
          <c:extLst>
            <c:ext xmlns:c16="http://schemas.microsoft.com/office/drawing/2014/chart" uri="{C3380CC4-5D6E-409C-BE32-E72D297353CC}">
              <c16:uniqueId val="{00000001-F3F6-4AFB-8244-6C30C91B621A}"/>
            </c:ext>
          </c:extLst>
        </c:ser>
        <c:ser>
          <c:idx val="2"/>
          <c:order val="2"/>
          <c:tx>
            <c:strRef>
              <c:f>'Results SA2#67_on'!$A$4</c:f>
              <c:strCache>
                <c:ptCount val="1"/>
                <c:pt idx="0">
                  <c:v>#noted</c:v>
                </c:pt>
              </c:strCache>
            </c:strRef>
          </c:tx>
          <c:spPr>
            <a:solidFill>
              <a:srgbClr val="FF0000"/>
            </a:solidFill>
            <a:ln>
              <a:solidFill>
                <a:srgbClr val="FF0000"/>
              </a:solidFill>
            </a:ln>
          </c:spPr>
          <c:invertIfNegative val="0"/>
          <c:cat>
            <c:strRef>
              <c:f>'Results SA2#67_on'!$AA$1:$CC$1</c:f>
              <c:strCache>
                <c:ptCount val="55"/>
                <c:pt idx="0">
                  <c:v>92</c:v>
                </c:pt>
                <c:pt idx="1">
                  <c:v>93</c:v>
                </c:pt>
                <c:pt idx="2">
                  <c:v>94</c:v>
                </c:pt>
                <c:pt idx="3">
                  <c:v>95</c:v>
                </c:pt>
                <c:pt idx="4">
                  <c:v>96</c:v>
                </c:pt>
                <c:pt idx="5">
                  <c:v>97</c:v>
                </c:pt>
                <c:pt idx="6">
                  <c:v>98</c:v>
                </c:pt>
                <c:pt idx="7">
                  <c:v>99</c:v>
                </c:pt>
                <c:pt idx="8">
                  <c:v>100</c:v>
                </c:pt>
                <c:pt idx="9">
                  <c:v>101</c:v>
                </c:pt>
                <c:pt idx="10">
                  <c:v>101b</c:v>
                </c:pt>
                <c:pt idx="11">
                  <c:v>102</c:v>
                </c:pt>
                <c:pt idx="12">
                  <c:v>103</c:v>
                </c:pt>
                <c:pt idx="13">
                  <c:v>104</c:v>
                </c:pt>
                <c:pt idx="14">
                  <c:v>105</c:v>
                </c:pt>
                <c:pt idx="15">
                  <c:v>106</c:v>
                </c:pt>
                <c:pt idx="16">
                  <c:v>107+E</c:v>
                </c:pt>
                <c:pt idx="17">
                  <c:v>108</c:v>
                </c:pt>
                <c:pt idx="18">
                  <c:v>109</c:v>
                </c:pt>
                <c:pt idx="19">
                  <c:v>110</c:v>
                </c:pt>
                <c:pt idx="20">
                  <c:v>110AH</c:v>
                </c:pt>
                <c:pt idx="21">
                  <c:v>111</c:v>
                </c:pt>
                <c:pt idx="22">
                  <c:v>112</c:v>
                </c:pt>
                <c:pt idx="23">
                  <c:v>113</c:v>
                </c:pt>
                <c:pt idx="24">
                  <c:v>113AH</c:v>
                </c:pt>
                <c:pt idx="25">
                  <c:v>114</c:v>
                </c:pt>
                <c:pt idx="26">
                  <c:v>115</c:v>
                </c:pt>
                <c:pt idx="27">
                  <c:v>116</c:v>
                </c:pt>
                <c:pt idx="28">
                  <c:v>116bis</c:v>
                </c:pt>
                <c:pt idx="29">
                  <c:v>117</c:v>
                </c:pt>
                <c:pt idx="30">
                  <c:v>118</c:v>
                </c:pt>
                <c:pt idx="31">
                  <c:v>118bis</c:v>
                </c:pt>
                <c:pt idx="32">
                  <c:v>119</c:v>
                </c:pt>
                <c:pt idx="33">
                  <c:v>120</c:v>
                </c:pt>
                <c:pt idx="34">
                  <c:v>121</c:v>
                </c:pt>
                <c:pt idx="35">
                  <c:v>122</c:v>
                </c:pt>
                <c:pt idx="36">
                  <c:v>122bis</c:v>
                </c:pt>
                <c:pt idx="37">
                  <c:v>122e</c:v>
                </c:pt>
                <c:pt idx="38">
                  <c:v>123</c:v>
                </c:pt>
                <c:pt idx="39">
                  <c:v>124</c:v>
                </c:pt>
                <c:pt idx="40">
                  <c:v>125</c:v>
                </c:pt>
                <c:pt idx="41">
                  <c:v>126</c:v>
                </c:pt>
                <c:pt idx="42">
                  <c:v>127</c:v>
                </c:pt>
                <c:pt idx="43">
                  <c:v>127bis</c:v>
                </c:pt>
                <c:pt idx="44">
                  <c:v>128</c:v>
                </c:pt>
                <c:pt idx="45">
                  <c:v>128bis</c:v>
                </c:pt>
                <c:pt idx="46">
                  <c:v>129</c:v>
                </c:pt>
                <c:pt idx="47">
                  <c:v>129bis</c:v>
                </c:pt>
                <c:pt idx="48">
                  <c:v>130</c:v>
                </c:pt>
                <c:pt idx="49">
                  <c:v>131</c:v>
                </c:pt>
                <c:pt idx="50">
                  <c:v>132</c:v>
                </c:pt>
                <c:pt idx="51">
                  <c:v>133</c:v>
                </c:pt>
                <c:pt idx="52">
                  <c:v>134</c:v>
                </c:pt>
                <c:pt idx="53">
                  <c:v>135</c:v>
                </c:pt>
                <c:pt idx="54">
                  <c:v>136</c:v>
                </c:pt>
              </c:strCache>
            </c:strRef>
          </c:cat>
          <c:val>
            <c:numRef>
              <c:f>'Results SA2#67_on'!$AA$4:$CC$4</c:f>
              <c:numCache>
                <c:formatCode>0</c:formatCode>
                <c:ptCount val="55"/>
                <c:pt idx="0">
                  <c:v>120</c:v>
                </c:pt>
                <c:pt idx="1">
                  <c:v>139</c:v>
                </c:pt>
                <c:pt idx="2">
                  <c:v>155</c:v>
                </c:pt>
                <c:pt idx="3">
                  <c:v>131</c:v>
                </c:pt>
                <c:pt idx="4">
                  <c:v>123</c:v>
                </c:pt>
                <c:pt idx="5">
                  <c:v>121</c:v>
                </c:pt>
                <c:pt idx="6">
                  <c:v>110</c:v>
                </c:pt>
                <c:pt idx="7">
                  <c:v>165</c:v>
                </c:pt>
                <c:pt idx="8">
                  <c:v>172</c:v>
                </c:pt>
                <c:pt idx="9">
                  <c:v>141</c:v>
                </c:pt>
                <c:pt idx="10">
                  <c:v>62</c:v>
                </c:pt>
                <c:pt idx="11">
                  <c:v>95</c:v>
                </c:pt>
                <c:pt idx="12">
                  <c:v>137</c:v>
                </c:pt>
                <c:pt idx="13">
                  <c:v>143</c:v>
                </c:pt>
                <c:pt idx="14">
                  <c:v>143</c:v>
                </c:pt>
                <c:pt idx="15">
                  <c:v>143</c:v>
                </c:pt>
                <c:pt idx="16">
                  <c:v>141</c:v>
                </c:pt>
                <c:pt idx="17">
                  <c:v>120</c:v>
                </c:pt>
                <c:pt idx="18">
                  <c:v>77</c:v>
                </c:pt>
                <c:pt idx="19">
                  <c:v>65</c:v>
                </c:pt>
                <c:pt idx="20">
                  <c:v>38</c:v>
                </c:pt>
                <c:pt idx="21">
                  <c:v>103</c:v>
                </c:pt>
                <c:pt idx="22">
                  <c:v>78</c:v>
                </c:pt>
                <c:pt idx="23">
                  <c:v>124</c:v>
                </c:pt>
                <c:pt idx="24">
                  <c:v>43</c:v>
                </c:pt>
                <c:pt idx="25">
                  <c:v>112</c:v>
                </c:pt>
                <c:pt idx="26">
                  <c:v>137</c:v>
                </c:pt>
                <c:pt idx="27">
                  <c:v>119</c:v>
                </c:pt>
                <c:pt idx="28">
                  <c:v>131</c:v>
                </c:pt>
                <c:pt idx="29">
                  <c:v>70</c:v>
                </c:pt>
                <c:pt idx="30">
                  <c:v>97</c:v>
                </c:pt>
                <c:pt idx="31" formatCode="General">
                  <c:v>95</c:v>
                </c:pt>
                <c:pt idx="32" formatCode="General">
                  <c:v>101</c:v>
                </c:pt>
                <c:pt idx="33" formatCode="General">
                  <c:v>138</c:v>
                </c:pt>
                <c:pt idx="34" formatCode="General">
                  <c:v>142</c:v>
                </c:pt>
                <c:pt idx="35" formatCode="General">
                  <c:v>119</c:v>
                </c:pt>
                <c:pt idx="36" formatCode="General">
                  <c:v>109</c:v>
                </c:pt>
                <c:pt idx="37" formatCode="General">
                  <c:v>7</c:v>
                </c:pt>
                <c:pt idx="38" formatCode="General">
                  <c:v>163</c:v>
                </c:pt>
                <c:pt idx="39" formatCode="General">
                  <c:v>137</c:v>
                </c:pt>
                <c:pt idx="40" formatCode="General">
                  <c:v>142</c:v>
                </c:pt>
                <c:pt idx="41" formatCode="General">
                  <c:v>137</c:v>
                </c:pt>
                <c:pt idx="42" formatCode="General">
                  <c:v>132</c:v>
                </c:pt>
                <c:pt idx="43" formatCode="General">
                  <c:v>183</c:v>
                </c:pt>
                <c:pt idx="44" formatCode="General">
                  <c:v>113</c:v>
                </c:pt>
                <c:pt idx="45" formatCode="General">
                  <c:v>90</c:v>
                </c:pt>
                <c:pt idx="46" formatCode="General">
                  <c:v>132</c:v>
                </c:pt>
                <c:pt idx="47" formatCode="General">
                  <c:v>158</c:v>
                </c:pt>
                <c:pt idx="48" formatCode="General">
                  <c:v>124</c:v>
                </c:pt>
                <c:pt idx="49" formatCode="General">
                  <c:v>138</c:v>
                </c:pt>
                <c:pt idx="50" formatCode="General">
                  <c:v>216</c:v>
                </c:pt>
                <c:pt idx="51" formatCode="General">
                  <c:v>198</c:v>
                </c:pt>
                <c:pt idx="52" formatCode="General">
                  <c:v>181</c:v>
                </c:pt>
                <c:pt idx="53" formatCode="General">
                  <c:v>177</c:v>
                </c:pt>
                <c:pt idx="54" formatCode="General">
                  <c:v>187</c:v>
                </c:pt>
              </c:numCache>
            </c:numRef>
          </c:val>
          <c:extLst>
            <c:ext xmlns:c16="http://schemas.microsoft.com/office/drawing/2014/chart" uri="{C3380CC4-5D6E-409C-BE32-E72D297353CC}">
              <c16:uniqueId val="{00000002-F3F6-4AFB-8244-6C30C91B621A}"/>
            </c:ext>
          </c:extLst>
        </c:ser>
        <c:dLbls>
          <c:showLegendKey val="0"/>
          <c:showVal val="0"/>
          <c:showCatName val="0"/>
          <c:showSerName val="0"/>
          <c:showPercent val="0"/>
          <c:showBubbleSize val="0"/>
        </c:dLbls>
        <c:gapWidth val="150"/>
        <c:overlap val="100"/>
        <c:axId val="637032816"/>
        <c:axId val="1"/>
      </c:barChart>
      <c:catAx>
        <c:axId val="637032816"/>
        <c:scaling>
          <c:orientation val="minMax"/>
        </c:scaling>
        <c:delete val="0"/>
        <c:axPos val="b"/>
        <c:numFmt formatCode="General" sourceLinked="1"/>
        <c:majorTickMark val="out"/>
        <c:minorTickMark val="none"/>
        <c:tickLblPos val="nextTo"/>
        <c:txPr>
          <a:bodyPr rot="-5400000" vert="horz"/>
          <a:lstStyle/>
          <a:p>
            <a:pPr>
              <a:defRPr sz="1000" b="0" i="0" u="none" strike="noStrike" baseline="0">
                <a:solidFill>
                  <a:srgbClr val="000000"/>
                </a:solidFill>
                <a:latin typeface="Calibri"/>
                <a:ea typeface="Calibri"/>
                <a:cs typeface="Calibri"/>
              </a:defRPr>
            </a:pPr>
            <a:endParaRPr lang="en-US"/>
          </a:p>
        </c:txPr>
        <c:crossAx val="1"/>
        <c:crosses val="autoZero"/>
        <c:auto val="1"/>
        <c:lblAlgn val="ctr"/>
        <c:lblOffset val="100"/>
        <c:tickLblSkip val="1"/>
        <c:noMultiLvlLbl val="0"/>
      </c:catAx>
      <c:valAx>
        <c:axId val="1"/>
        <c:scaling>
          <c:orientation val="minMax"/>
        </c:scaling>
        <c:delete val="0"/>
        <c:axPos val="l"/>
        <c:majorGridlines/>
        <c:numFmt formatCode="0" sourceLinked="1"/>
        <c:majorTickMark val="out"/>
        <c:minorTickMark val="none"/>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637032816"/>
        <c:crosses val="autoZero"/>
        <c:crossBetween val="between"/>
      </c:valAx>
    </c:plotArea>
    <c:legend>
      <c:legendPos val="r"/>
      <c:layout>
        <c:manualLayout>
          <c:xMode val="edge"/>
          <c:yMode val="edge"/>
          <c:x val="0.27691354178762312"/>
          <c:y val="7.0242628209380528E-2"/>
          <c:w val="0.34071900948619471"/>
          <c:h val="0.30408596380797104"/>
        </c:manualLayout>
      </c:layout>
      <c:overlay val="0"/>
      <c:txPr>
        <a:bodyPr/>
        <a:lstStyle/>
        <a:p>
          <a:pPr>
            <a:defRPr sz="1320" b="0" i="0" u="none" strike="noStrike" baseline="0">
              <a:solidFill>
                <a:srgbClr val="000000"/>
              </a:solidFill>
              <a:latin typeface="Calibri"/>
              <a:ea typeface="Calibri"/>
              <a:cs typeface="Calibri"/>
            </a:defRPr>
          </a:pPr>
          <a:endParaRPr lang="en-US"/>
        </a:p>
      </c:txPr>
    </c:legend>
    <c:plotVisOnly val="1"/>
    <c:dispBlanksAs val="gap"/>
    <c:showDLblsOverMax val="0"/>
  </c:chart>
  <c:txPr>
    <a:bodyPr/>
    <a:lstStyle/>
    <a:p>
      <a:pPr>
        <a:defRPr sz="2400" b="0" i="0" u="none" strike="noStrike" baseline="0">
          <a:solidFill>
            <a:srgbClr val="000000"/>
          </a:solidFill>
          <a:latin typeface="Calibri"/>
          <a:ea typeface="Calibri"/>
          <a:cs typeface="Calibri"/>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ideWall>
    <c:backWall>
      <c:thickness val="0"/>
    </c:backWall>
    <c:plotArea>
      <c:layout>
        <c:manualLayout>
          <c:layoutTarget val="inner"/>
          <c:xMode val="edge"/>
          <c:yMode val="edge"/>
          <c:x val="7.2182841011177321E-2"/>
          <c:y val="3.7511665208515628E-2"/>
          <c:w val="0.92024190726159361"/>
          <c:h val="0.86500400991542725"/>
        </c:manualLayout>
      </c:layout>
      <c:bar3DChart>
        <c:barDir val="col"/>
        <c:grouping val="stacked"/>
        <c:varyColors val="0"/>
        <c:ser>
          <c:idx val="0"/>
          <c:order val="0"/>
          <c:tx>
            <c:strRef>
              <c:f>'Rel-10_Rel-16 CRs'!$A$6</c:f>
              <c:strCache>
                <c:ptCount val="1"/>
                <c:pt idx="0">
                  <c:v>Rel-12 CR</c:v>
                </c:pt>
              </c:strCache>
            </c:strRef>
          </c:tx>
          <c:invertIfNegative val="0"/>
          <c:cat>
            <c:strRef>
              <c:f>'Rel-10_Rel-16 CRs'!$AA$1:$CB$1</c:f>
              <c:strCache>
                <c:ptCount val="54"/>
                <c:pt idx="0">
                  <c:v>92</c:v>
                </c:pt>
                <c:pt idx="1">
                  <c:v>93</c:v>
                </c:pt>
                <c:pt idx="2">
                  <c:v>94</c:v>
                </c:pt>
                <c:pt idx="3">
                  <c:v>95</c:v>
                </c:pt>
                <c:pt idx="4">
                  <c:v>96</c:v>
                </c:pt>
                <c:pt idx="5">
                  <c:v>97</c:v>
                </c:pt>
                <c:pt idx="6">
                  <c:v>98</c:v>
                </c:pt>
                <c:pt idx="7">
                  <c:v>99</c:v>
                </c:pt>
                <c:pt idx="8">
                  <c:v>100</c:v>
                </c:pt>
                <c:pt idx="9">
                  <c:v>101</c:v>
                </c:pt>
                <c:pt idx="10">
                  <c:v>102</c:v>
                </c:pt>
                <c:pt idx="11">
                  <c:v>103</c:v>
                </c:pt>
                <c:pt idx="12">
                  <c:v>104</c:v>
                </c:pt>
                <c:pt idx="13">
                  <c:v>105</c:v>
                </c:pt>
                <c:pt idx="14">
                  <c:v>106</c:v>
                </c:pt>
                <c:pt idx="15">
                  <c:v>107+E</c:v>
                </c:pt>
                <c:pt idx="16">
                  <c:v>108</c:v>
                </c:pt>
                <c:pt idx="17">
                  <c:v>109</c:v>
                </c:pt>
                <c:pt idx="18">
                  <c:v>110</c:v>
                </c:pt>
                <c:pt idx="19">
                  <c:v>110AH</c:v>
                </c:pt>
                <c:pt idx="20">
                  <c:v>111</c:v>
                </c:pt>
                <c:pt idx="21">
                  <c:v>112</c:v>
                </c:pt>
                <c:pt idx="22">
                  <c:v>113</c:v>
                </c:pt>
                <c:pt idx="23">
                  <c:v>113AH</c:v>
                </c:pt>
                <c:pt idx="24">
                  <c:v>114</c:v>
                </c:pt>
                <c:pt idx="25">
                  <c:v>115</c:v>
                </c:pt>
                <c:pt idx="26">
                  <c:v>116</c:v>
                </c:pt>
                <c:pt idx="27">
                  <c:v>116bis</c:v>
                </c:pt>
                <c:pt idx="28">
                  <c:v>117</c:v>
                </c:pt>
                <c:pt idx="29">
                  <c:v>118</c:v>
                </c:pt>
                <c:pt idx="30">
                  <c:v>118bis</c:v>
                </c:pt>
                <c:pt idx="31">
                  <c:v>119</c:v>
                </c:pt>
                <c:pt idx="32">
                  <c:v>120</c:v>
                </c:pt>
                <c:pt idx="33">
                  <c:v>121</c:v>
                </c:pt>
                <c:pt idx="34">
                  <c:v>122</c:v>
                </c:pt>
                <c:pt idx="35">
                  <c:v>122bis</c:v>
                </c:pt>
                <c:pt idx="36">
                  <c:v>122e</c:v>
                </c:pt>
                <c:pt idx="37">
                  <c:v>123</c:v>
                </c:pt>
                <c:pt idx="38">
                  <c:v>124</c:v>
                </c:pt>
                <c:pt idx="39">
                  <c:v>125</c:v>
                </c:pt>
                <c:pt idx="40">
                  <c:v>126</c:v>
                </c:pt>
                <c:pt idx="41">
                  <c:v>127</c:v>
                </c:pt>
                <c:pt idx="42">
                  <c:v>127bis</c:v>
                </c:pt>
                <c:pt idx="43">
                  <c:v>128</c:v>
                </c:pt>
                <c:pt idx="44">
                  <c:v>128bis</c:v>
                </c:pt>
                <c:pt idx="45">
                  <c:v>129</c:v>
                </c:pt>
                <c:pt idx="46">
                  <c:v>129bis</c:v>
                </c:pt>
                <c:pt idx="47">
                  <c:v>130</c:v>
                </c:pt>
                <c:pt idx="48">
                  <c:v>131</c:v>
                </c:pt>
                <c:pt idx="49">
                  <c:v>132</c:v>
                </c:pt>
                <c:pt idx="50">
                  <c:v>133</c:v>
                </c:pt>
                <c:pt idx="51">
                  <c:v>134</c:v>
                </c:pt>
                <c:pt idx="52">
                  <c:v>135</c:v>
                </c:pt>
                <c:pt idx="53">
                  <c:v>136</c:v>
                </c:pt>
              </c:strCache>
            </c:strRef>
          </c:cat>
          <c:val>
            <c:numRef>
              <c:f>'Rel-10_Rel-16 CRs'!$AA$6:$CB$6</c:f>
              <c:numCache>
                <c:formatCode>0</c:formatCode>
                <c:ptCount val="54"/>
                <c:pt idx="0">
                  <c:v>2</c:v>
                </c:pt>
                <c:pt idx="1">
                  <c:v>2</c:v>
                </c:pt>
                <c:pt idx="2">
                  <c:v>4</c:v>
                </c:pt>
                <c:pt idx="3">
                  <c:v>11</c:v>
                </c:pt>
                <c:pt idx="4">
                  <c:v>8</c:v>
                </c:pt>
                <c:pt idx="5">
                  <c:v>19</c:v>
                </c:pt>
                <c:pt idx="6">
                  <c:v>21</c:v>
                </c:pt>
                <c:pt idx="7">
                  <c:v>35</c:v>
                </c:pt>
                <c:pt idx="8">
                  <c:v>50</c:v>
                </c:pt>
                <c:pt idx="9">
                  <c:v>38</c:v>
                </c:pt>
                <c:pt idx="10">
                  <c:v>64</c:v>
                </c:pt>
                <c:pt idx="11">
                  <c:v>55</c:v>
                </c:pt>
                <c:pt idx="12">
                  <c:v>39</c:v>
                </c:pt>
                <c:pt idx="13">
                  <c:v>35</c:v>
                </c:pt>
                <c:pt idx="14">
                  <c:v>34</c:v>
                </c:pt>
                <c:pt idx="15">
                  <c:v>21</c:v>
                </c:pt>
                <c:pt idx="16">
                  <c:v>11</c:v>
                </c:pt>
                <c:pt idx="17">
                  <c:v>10</c:v>
                </c:pt>
                <c:pt idx="18">
                  <c:v>9</c:v>
                </c:pt>
                <c:pt idx="19">
                  <c:v>1</c:v>
                </c:pt>
                <c:pt idx="20">
                  <c:v>9</c:v>
                </c:pt>
                <c:pt idx="21">
                  <c:v>3</c:v>
                </c:pt>
                <c:pt idx="22">
                  <c:v>3</c:v>
                </c:pt>
                <c:pt idx="24">
                  <c:v>3</c:v>
                </c:pt>
                <c:pt idx="33" formatCode="General">
                  <c:v>1</c:v>
                </c:pt>
              </c:numCache>
            </c:numRef>
          </c:val>
          <c:extLst>
            <c:ext xmlns:c16="http://schemas.microsoft.com/office/drawing/2014/chart" uri="{C3380CC4-5D6E-409C-BE32-E72D297353CC}">
              <c16:uniqueId val="{00000000-0918-42FF-ACF0-AF171AE0BBF7}"/>
            </c:ext>
          </c:extLst>
        </c:ser>
        <c:ser>
          <c:idx val="1"/>
          <c:order val="1"/>
          <c:tx>
            <c:strRef>
              <c:f>'Rel-10_Rel-16 CRs'!$A$7</c:f>
              <c:strCache>
                <c:ptCount val="1"/>
                <c:pt idx="0">
                  <c:v>Rel-13 CR</c:v>
                </c:pt>
              </c:strCache>
            </c:strRef>
          </c:tx>
          <c:spPr>
            <a:solidFill>
              <a:schemeClr val="accent2">
                <a:lumMod val="50000"/>
              </a:schemeClr>
            </a:solidFill>
          </c:spPr>
          <c:invertIfNegative val="0"/>
          <c:cat>
            <c:strRef>
              <c:f>'Rel-10_Rel-16 CRs'!$AA$1:$CB$1</c:f>
              <c:strCache>
                <c:ptCount val="54"/>
                <c:pt idx="0">
                  <c:v>92</c:v>
                </c:pt>
                <c:pt idx="1">
                  <c:v>93</c:v>
                </c:pt>
                <c:pt idx="2">
                  <c:v>94</c:v>
                </c:pt>
                <c:pt idx="3">
                  <c:v>95</c:v>
                </c:pt>
                <c:pt idx="4">
                  <c:v>96</c:v>
                </c:pt>
                <c:pt idx="5">
                  <c:v>97</c:v>
                </c:pt>
                <c:pt idx="6">
                  <c:v>98</c:v>
                </c:pt>
                <c:pt idx="7">
                  <c:v>99</c:v>
                </c:pt>
                <c:pt idx="8">
                  <c:v>100</c:v>
                </c:pt>
                <c:pt idx="9">
                  <c:v>101</c:v>
                </c:pt>
                <c:pt idx="10">
                  <c:v>102</c:v>
                </c:pt>
                <c:pt idx="11">
                  <c:v>103</c:v>
                </c:pt>
                <c:pt idx="12">
                  <c:v>104</c:v>
                </c:pt>
                <c:pt idx="13">
                  <c:v>105</c:v>
                </c:pt>
                <c:pt idx="14">
                  <c:v>106</c:v>
                </c:pt>
                <c:pt idx="15">
                  <c:v>107+E</c:v>
                </c:pt>
                <c:pt idx="16">
                  <c:v>108</c:v>
                </c:pt>
                <c:pt idx="17">
                  <c:v>109</c:v>
                </c:pt>
                <c:pt idx="18">
                  <c:v>110</c:v>
                </c:pt>
                <c:pt idx="19">
                  <c:v>110AH</c:v>
                </c:pt>
                <c:pt idx="20">
                  <c:v>111</c:v>
                </c:pt>
                <c:pt idx="21">
                  <c:v>112</c:v>
                </c:pt>
                <c:pt idx="22">
                  <c:v>113</c:v>
                </c:pt>
                <c:pt idx="23">
                  <c:v>113AH</c:v>
                </c:pt>
                <c:pt idx="24">
                  <c:v>114</c:v>
                </c:pt>
                <c:pt idx="25">
                  <c:v>115</c:v>
                </c:pt>
                <c:pt idx="26">
                  <c:v>116</c:v>
                </c:pt>
                <c:pt idx="27">
                  <c:v>116bis</c:v>
                </c:pt>
                <c:pt idx="28">
                  <c:v>117</c:v>
                </c:pt>
                <c:pt idx="29">
                  <c:v>118</c:v>
                </c:pt>
                <c:pt idx="30">
                  <c:v>118bis</c:v>
                </c:pt>
                <c:pt idx="31">
                  <c:v>119</c:v>
                </c:pt>
                <c:pt idx="32">
                  <c:v>120</c:v>
                </c:pt>
                <c:pt idx="33">
                  <c:v>121</c:v>
                </c:pt>
                <c:pt idx="34">
                  <c:v>122</c:v>
                </c:pt>
                <c:pt idx="35">
                  <c:v>122bis</c:v>
                </c:pt>
                <c:pt idx="36">
                  <c:v>122e</c:v>
                </c:pt>
                <c:pt idx="37">
                  <c:v>123</c:v>
                </c:pt>
                <c:pt idx="38">
                  <c:v>124</c:v>
                </c:pt>
                <c:pt idx="39">
                  <c:v>125</c:v>
                </c:pt>
                <c:pt idx="40">
                  <c:v>126</c:v>
                </c:pt>
                <c:pt idx="41">
                  <c:v>127</c:v>
                </c:pt>
                <c:pt idx="42">
                  <c:v>127bis</c:v>
                </c:pt>
                <c:pt idx="43">
                  <c:v>128</c:v>
                </c:pt>
                <c:pt idx="44">
                  <c:v>128bis</c:v>
                </c:pt>
                <c:pt idx="45">
                  <c:v>129</c:v>
                </c:pt>
                <c:pt idx="46">
                  <c:v>129bis</c:v>
                </c:pt>
                <c:pt idx="47">
                  <c:v>130</c:v>
                </c:pt>
                <c:pt idx="48">
                  <c:v>131</c:v>
                </c:pt>
                <c:pt idx="49">
                  <c:v>132</c:v>
                </c:pt>
                <c:pt idx="50">
                  <c:v>133</c:v>
                </c:pt>
                <c:pt idx="51">
                  <c:v>134</c:v>
                </c:pt>
                <c:pt idx="52">
                  <c:v>135</c:v>
                </c:pt>
                <c:pt idx="53">
                  <c:v>136</c:v>
                </c:pt>
              </c:strCache>
            </c:strRef>
          </c:cat>
          <c:val>
            <c:numRef>
              <c:f>'Rel-10_Rel-16 CRs'!$AA$7:$CB$7</c:f>
              <c:numCache>
                <c:formatCode>0</c:formatCode>
                <c:ptCount val="54"/>
                <c:pt idx="0">
                  <c:v>0</c:v>
                </c:pt>
                <c:pt idx="1">
                  <c:v>0</c:v>
                </c:pt>
                <c:pt idx="2">
                  <c:v>0</c:v>
                </c:pt>
                <c:pt idx="3">
                  <c:v>0</c:v>
                </c:pt>
                <c:pt idx="4">
                  <c:v>0</c:v>
                </c:pt>
                <c:pt idx="5">
                  <c:v>0</c:v>
                </c:pt>
                <c:pt idx="6">
                  <c:v>0</c:v>
                </c:pt>
                <c:pt idx="7">
                  <c:v>0</c:v>
                </c:pt>
                <c:pt idx="8">
                  <c:v>0</c:v>
                </c:pt>
                <c:pt idx="9">
                  <c:v>0</c:v>
                </c:pt>
                <c:pt idx="10">
                  <c:v>0</c:v>
                </c:pt>
                <c:pt idx="11">
                  <c:v>2</c:v>
                </c:pt>
                <c:pt idx="12">
                  <c:v>10</c:v>
                </c:pt>
                <c:pt idx="13">
                  <c:v>19</c:v>
                </c:pt>
                <c:pt idx="14">
                  <c:v>13</c:v>
                </c:pt>
                <c:pt idx="15">
                  <c:v>14</c:v>
                </c:pt>
                <c:pt idx="16">
                  <c:v>6</c:v>
                </c:pt>
                <c:pt idx="17">
                  <c:v>9</c:v>
                </c:pt>
                <c:pt idx="18">
                  <c:v>56</c:v>
                </c:pt>
                <c:pt idx="19">
                  <c:v>25</c:v>
                </c:pt>
                <c:pt idx="20">
                  <c:v>58</c:v>
                </c:pt>
                <c:pt idx="21">
                  <c:v>73</c:v>
                </c:pt>
                <c:pt idx="22">
                  <c:v>41</c:v>
                </c:pt>
                <c:pt idx="23">
                  <c:v>11</c:v>
                </c:pt>
                <c:pt idx="24">
                  <c:v>35</c:v>
                </c:pt>
                <c:pt idx="25">
                  <c:v>29</c:v>
                </c:pt>
                <c:pt idx="26">
                  <c:v>25</c:v>
                </c:pt>
                <c:pt idx="27">
                  <c:v>25</c:v>
                </c:pt>
                <c:pt idx="28">
                  <c:v>9</c:v>
                </c:pt>
                <c:pt idx="29">
                  <c:v>11</c:v>
                </c:pt>
                <c:pt idx="30">
                  <c:v>2</c:v>
                </c:pt>
                <c:pt idx="31">
                  <c:v>5</c:v>
                </c:pt>
                <c:pt idx="32">
                  <c:v>2</c:v>
                </c:pt>
                <c:pt idx="33">
                  <c:v>4</c:v>
                </c:pt>
                <c:pt idx="34">
                  <c:v>2</c:v>
                </c:pt>
                <c:pt idx="35">
                  <c:v>5</c:v>
                </c:pt>
                <c:pt idx="37">
                  <c:v>3</c:v>
                </c:pt>
                <c:pt idx="38">
                  <c:v>1</c:v>
                </c:pt>
                <c:pt idx="39">
                  <c:v>1</c:v>
                </c:pt>
                <c:pt idx="40">
                  <c:v>1</c:v>
                </c:pt>
                <c:pt idx="42">
                  <c:v>1</c:v>
                </c:pt>
                <c:pt idx="52" formatCode="General">
                  <c:v>0</c:v>
                </c:pt>
                <c:pt idx="53" formatCode="General">
                  <c:v>1</c:v>
                </c:pt>
              </c:numCache>
            </c:numRef>
          </c:val>
          <c:extLst>
            <c:ext xmlns:c16="http://schemas.microsoft.com/office/drawing/2014/chart" uri="{C3380CC4-5D6E-409C-BE32-E72D297353CC}">
              <c16:uniqueId val="{00000001-0918-42FF-ACF0-AF171AE0BBF7}"/>
            </c:ext>
          </c:extLst>
        </c:ser>
        <c:ser>
          <c:idx val="2"/>
          <c:order val="2"/>
          <c:tx>
            <c:strRef>
              <c:f>'Rel-10_Rel-16 CRs'!$A$8</c:f>
              <c:strCache>
                <c:ptCount val="1"/>
                <c:pt idx="0">
                  <c:v>Rel-14 CR</c:v>
                </c:pt>
              </c:strCache>
            </c:strRef>
          </c:tx>
          <c:spPr>
            <a:solidFill>
              <a:srgbClr val="00B050"/>
            </a:solidFill>
          </c:spPr>
          <c:invertIfNegative val="0"/>
          <c:cat>
            <c:strRef>
              <c:f>'Rel-10_Rel-16 CRs'!$AA$1:$CB$1</c:f>
              <c:strCache>
                <c:ptCount val="54"/>
                <c:pt idx="0">
                  <c:v>92</c:v>
                </c:pt>
                <c:pt idx="1">
                  <c:v>93</c:v>
                </c:pt>
                <c:pt idx="2">
                  <c:v>94</c:v>
                </c:pt>
                <c:pt idx="3">
                  <c:v>95</c:v>
                </c:pt>
                <c:pt idx="4">
                  <c:v>96</c:v>
                </c:pt>
                <c:pt idx="5">
                  <c:v>97</c:v>
                </c:pt>
                <c:pt idx="6">
                  <c:v>98</c:v>
                </c:pt>
                <c:pt idx="7">
                  <c:v>99</c:v>
                </c:pt>
                <c:pt idx="8">
                  <c:v>100</c:v>
                </c:pt>
                <c:pt idx="9">
                  <c:v>101</c:v>
                </c:pt>
                <c:pt idx="10">
                  <c:v>102</c:v>
                </c:pt>
                <c:pt idx="11">
                  <c:v>103</c:v>
                </c:pt>
                <c:pt idx="12">
                  <c:v>104</c:v>
                </c:pt>
                <c:pt idx="13">
                  <c:v>105</c:v>
                </c:pt>
                <c:pt idx="14">
                  <c:v>106</c:v>
                </c:pt>
                <c:pt idx="15">
                  <c:v>107+E</c:v>
                </c:pt>
                <c:pt idx="16">
                  <c:v>108</c:v>
                </c:pt>
                <c:pt idx="17">
                  <c:v>109</c:v>
                </c:pt>
                <c:pt idx="18">
                  <c:v>110</c:v>
                </c:pt>
                <c:pt idx="19">
                  <c:v>110AH</c:v>
                </c:pt>
                <c:pt idx="20">
                  <c:v>111</c:v>
                </c:pt>
                <c:pt idx="21">
                  <c:v>112</c:v>
                </c:pt>
                <c:pt idx="22">
                  <c:v>113</c:v>
                </c:pt>
                <c:pt idx="23">
                  <c:v>113AH</c:v>
                </c:pt>
                <c:pt idx="24">
                  <c:v>114</c:v>
                </c:pt>
                <c:pt idx="25">
                  <c:v>115</c:v>
                </c:pt>
                <c:pt idx="26">
                  <c:v>116</c:v>
                </c:pt>
                <c:pt idx="27">
                  <c:v>116bis</c:v>
                </c:pt>
                <c:pt idx="28">
                  <c:v>117</c:v>
                </c:pt>
                <c:pt idx="29">
                  <c:v>118</c:v>
                </c:pt>
                <c:pt idx="30">
                  <c:v>118bis</c:v>
                </c:pt>
                <c:pt idx="31">
                  <c:v>119</c:v>
                </c:pt>
                <c:pt idx="32">
                  <c:v>120</c:v>
                </c:pt>
                <c:pt idx="33">
                  <c:v>121</c:v>
                </c:pt>
                <c:pt idx="34">
                  <c:v>122</c:v>
                </c:pt>
                <c:pt idx="35">
                  <c:v>122bis</c:v>
                </c:pt>
                <c:pt idx="36">
                  <c:v>122e</c:v>
                </c:pt>
                <c:pt idx="37">
                  <c:v>123</c:v>
                </c:pt>
                <c:pt idx="38">
                  <c:v>124</c:v>
                </c:pt>
                <c:pt idx="39">
                  <c:v>125</c:v>
                </c:pt>
                <c:pt idx="40">
                  <c:v>126</c:v>
                </c:pt>
                <c:pt idx="41">
                  <c:v>127</c:v>
                </c:pt>
                <c:pt idx="42">
                  <c:v>127bis</c:v>
                </c:pt>
                <c:pt idx="43">
                  <c:v>128</c:v>
                </c:pt>
                <c:pt idx="44">
                  <c:v>128bis</c:v>
                </c:pt>
                <c:pt idx="45">
                  <c:v>129</c:v>
                </c:pt>
                <c:pt idx="46">
                  <c:v>129bis</c:v>
                </c:pt>
                <c:pt idx="47">
                  <c:v>130</c:v>
                </c:pt>
                <c:pt idx="48">
                  <c:v>131</c:v>
                </c:pt>
                <c:pt idx="49">
                  <c:v>132</c:v>
                </c:pt>
                <c:pt idx="50">
                  <c:v>133</c:v>
                </c:pt>
                <c:pt idx="51">
                  <c:v>134</c:v>
                </c:pt>
                <c:pt idx="52">
                  <c:v>135</c:v>
                </c:pt>
                <c:pt idx="53">
                  <c:v>136</c:v>
                </c:pt>
              </c:strCache>
            </c:strRef>
          </c:cat>
          <c:val>
            <c:numRef>
              <c:f>'Rel-10_Rel-16 CRs'!$AA$8:$CB$8</c:f>
              <c:numCache>
                <c:formatCode>General</c:formatCode>
                <c:ptCount val="54"/>
                <c:pt idx="24">
                  <c:v>4</c:v>
                </c:pt>
                <c:pt idx="25">
                  <c:v>21</c:v>
                </c:pt>
                <c:pt idx="26">
                  <c:v>69</c:v>
                </c:pt>
                <c:pt idx="27">
                  <c:v>81</c:v>
                </c:pt>
                <c:pt idx="28">
                  <c:v>33</c:v>
                </c:pt>
                <c:pt idx="29">
                  <c:v>56</c:v>
                </c:pt>
                <c:pt idx="30">
                  <c:v>23</c:v>
                </c:pt>
                <c:pt idx="31">
                  <c:v>13</c:v>
                </c:pt>
                <c:pt idx="32">
                  <c:v>17</c:v>
                </c:pt>
                <c:pt idx="33">
                  <c:v>18</c:v>
                </c:pt>
                <c:pt idx="34">
                  <c:v>20</c:v>
                </c:pt>
                <c:pt idx="35">
                  <c:v>10</c:v>
                </c:pt>
                <c:pt idx="37">
                  <c:v>8</c:v>
                </c:pt>
                <c:pt idx="38">
                  <c:v>10</c:v>
                </c:pt>
                <c:pt idx="39">
                  <c:v>8</c:v>
                </c:pt>
                <c:pt idx="40">
                  <c:v>1</c:v>
                </c:pt>
                <c:pt idx="41">
                  <c:v>7</c:v>
                </c:pt>
                <c:pt idx="42">
                  <c:v>2</c:v>
                </c:pt>
                <c:pt idx="43">
                  <c:v>1</c:v>
                </c:pt>
                <c:pt idx="44">
                  <c:v>2</c:v>
                </c:pt>
                <c:pt idx="45">
                  <c:v>5</c:v>
                </c:pt>
                <c:pt idx="48">
                  <c:v>1</c:v>
                </c:pt>
                <c:pt idx="52">
                  <c:v>1</c:v>
                </c:pt>
                <c:pt idx="53">
                  <c:v>1</c:v>
                </c:pt>
              </c:numCache>
            </c:numRef>
          </c:val>
          <c:extLst>
            <c:ext xmlns:c16="http://schemas.microsoft.com/office/drawing/2014/chart" uri="{C3380CC4-5D6E-409C-BE32-E72D297353CC}">
              <c16:uniqueId val="{00000002-0918-42FF-ACF0-AF171AE0BBF7}"/>
            </c:ext>
          </c:extLst>
        </c:ser>
        <c:ser>
          <c:idx val="3"/>
          <c:order val="3"/>
          <c:tx>
            <c:strRef>
              <c:f>'Rel-10_Rel-16 CRs'!$A$9</c:f>
              <c:strCache>
                <c:ptCount val="1"/>
                <c:pt idx="0">
                  <c:v>Rel-15 PCR/draftCR</c:v>
                </c:pt>
              </c:strCache>
            </c:strRef>
          </c:tx>
          <c:spPr>
            <a:solidFill>
              <a:srgbClr val="FF0000"/>
            </a:solidFill>
          </c:spPr>
          <c:invertIfNegative val="0"/>
          <c:cat>
            <c:strRef>
              <c:f>'Rel-10_Rel-16 CRs'!$AA$1:$CB$1</c:f>
              <c:strCache>
                <c:ptCount val="54"/>
                <c:pt idx="0">
                  <c:v>92</c:v>
                </c:pt>
                <c:pt idx="1">
                  <c:v>93</c:v>
                </c:pt>
                <c:pt idx="2">
                  <c:v>94</c:v>
                </c:pt>
                <c:pt idx="3">
                  <c:v>95</c:v>
                </c:pt>
                <c:pt idx="4">
                  <c:v>96</c:v>
                </c:pt>
                <c:pt idx="5">
                  <c:v>97</c:v>
                </c:pt>
                <c:pt idx="6">
                  <c:v>98</c:v>
                </c:pt>
                <c:pt idx="7">
                  <c:v>99</c:v>
                </c:pt>
                <c:pt idx="8">
                  <c:v>100</c:v>
                </c:pt>
                <c:pt idx="9">
                  <c:v>101</c:v>
                </c:pt>
                <c:pt idx="10">
                  <c:v>102</c:v>
                </c:pt>
                <c:pt idx="11">
                  <c:v>103</c:v>
                </c:pt>
                <c:pt idx="12">
                  <c:v>104</c:v>
                </c:pt>
                <c:pt idx="13">
                  <c:v>105</c:v>
                </c:pt>
                <c:pt idx="14">
                  <c:v>106</c:v>
                </c:pt>
                <c:pt idx="15">
                  <c:v>107+E</c:v>
                </c:pt>
                <c:pt idx="16">
                  <c:v>108</c:v>
                </c:pt>
                <c:pt idx="17">
                  <c:v>109</c:v>
                </c:pt>
                <c:pt idx="18">
                  <c:v>110</c:v>
                </c:pt>
                <c:pt idx="19">
                  <c:v>110AH</c:v>
                </c:pt>
                <c:pt idx="20">
                  <c:v>111</c:v>
                </c:pt>
                <c:pt idx="21">
                  <c:v>112</c:v>
                </c:pt>
                <c:pt idx="22">
                  <c:v>113</c:v>
                </c:pt>
                <c:pt idx="23">
                  <c:v>113AH</c:v>
                </c:pt>
                <c:pt idx="24">
                  <c:v>114</c:v>
                </c:pt>
                <c:pt idx="25">
                  <c:v>115</c:v>
                </c:pt>
                <c:pt idx="26">
                  <c:v>116</c:v>
                </c:pt>
                <c:pt idx="27">
                  <c:v>116bis</c:v>
                </c:pt>
                <c:pt idx="28">
                  <c:v>117</c:v>
                </c:pt>
                <c:pt idx="29">
                  <c:v>118</c:v>
                </c:pt>
                <c:pt idx="30">
                  <c:v>118bis</c:v>
                </c:pt>
                <c:pt idx="31">
                  <c:v>119</c:v>
                </c:pt>
                <c:pt idx="32">
                  <c:v>120</c:v>
                </c:pt>
                <c:pt idx="33">
                  <c:v>121</c:v>
                </c:pt>
                <c:pt idx="34">
                  <c:v>122</c:v>
                </c:pt>
                <c:pt idx="35">
                  <c:v>122bis</c:v>
                </c:pt>
                <c:pt idx="36">
                  <c:v>122e</c:v>
                </c:pt>
                <c:pt idx="37">
                  <c:v>123</c:v>
                </c:pt>
                <c:pt idx="38">
                  <c:v>124</c:v>
                </c:pt>
                <c:pt idx="39">
                  <c:v>125</c:v>
                </c:pt>
                <c:pt idx="40">
                  <c:v>126</c:v>
                </c:pt>
                <c:pt idx="41">
                  <c:v>127</c:v>
                </c:pt>
                <c:pt idx="42">
                  <c:v>127bis</c:v>
                </c:pt>
                <c:pt idx="43">
                  <c:v>128</c:v>
                </c:pt>
                <c:pt idx="44">
                  <c:v>128bis</c:v>
                </c:pt>
                <c:pt idx="45">
                  <c:v>129</c:v>
                </c:pt>
                <c:pt idx="46">
                  <c:v>129bis</c:v>
                </c:pt>
                <c:pt idx="47">
                  <c:v>130</c:v>
                </c:pt>
                <c:pt idx="48">
                  <c:v>131</c:v>
                </c:pt>
                <c:pt idx="49">
                  <c:v>132</c:v>
                </c:pt>
                <c:pt idx="50">
                  <c:v>133</c:v>
                </c:pt>
                <c:pt idx="51">
                  <c:v>134</c:v>
                </c:pt>
                <c:pt idx="52">
                  <c:v>135</c:v>
                </c:pt>
                <c:pt idx="53">
                  <c:v>136</c:v>
                </c:pt>
              </c:strCache>
            </c:strRef>
          </c:cat>
          <c:val>
            <c:numRef>
              <c:f>'Rel-10_Rel-16 CRs'!$AA$9:$CB$9</c:f>
              <c:numCache>
                <c:formatCode>General</c:formatCode>
                <c:ptCount val="54"/>
                <c:pt idx="30">
                  <c:v>63</c:v>
                </c:pt>
                <c:pt idx="31">
                  <c:v>126</c:v>
                </c:pt>
                <c:pt idx="32">
                  <c:v>117</c:v>
                </c:pt>
                <c:pt idx="33">
                  <c:v>121</c:v>
                </c:pt>
                <c:pt idx="34">
                  <c:v>171</c:v>
                </c:pt>
                <c:pt idx="35">
                  <c:v>214</c:v>
                </c:pt>
                <c:pt idx="36">
                  <c:v>62</c:v>
                </c:pt>
                <c:pt idx="37">
                  <c:v>287</c:v>
                </c:pt>
                <c:pt idx="38">
                  <c:v>328</c:v>
                </c:pt>
                <c:pt idx="39">
                  <c:v>182</c:v>
                </c:pt>
                <c:pt idx="40">
                  <c:v>4</c:v>
                </c:pt>
                <c:pt idx="52">
                  <c:v>0</c:v>
                </c:pt>
                <c:pt idx="53">
                  <c:v>0</c:v>
                </c:pt>
              </c:numCache>
            </c:numRef>
          </c:val>
          <c:extLst>
            <c:ext xmlns:c16="http://schemas.microsoft.com/office/drawing/2014/chart" uri="{C3380CC4-5D6E-409C-BE32-E72D297353CC}">
              <c16:uniqueId val="{00000003-0918-42FF-ACF0-AF171AE0BBF7}"/>
            </c:ext>
          </c:extLst>
        </c:ser>
        <c:ser>
          <c:idx val="4"/>
          <c:order val="4"/>
          <c:tx>
            <c:strRef>
              <c:f>'Rel-10_Rel-16 CRs'!$A$10</c:f>
              <c:strCache>
                <c:ptCount val="1"/>
                <c:pt idx="0">
                  <c:v>Rel-15 CR</c:v>
                </c:pt>
              </c:strCache>
            </c:strRef>
          </c:tx>
          <c:spPr>
            <a:solidFill>
              <a:srgbClr val="FFC000"/>
            </a:solidFill>
          </c:spPr>
          <c:invertIfNegative val="0"/>
          <c:cat>
            <c:strRef>
              <c:f>'Rel-10_Rel-16 CRs'!$AA$1:$CB$1</c:f>
              <c:strCache>
                <c:ptCount val="54"/>
                <c:pt idx="0">
                  <c:v>92</c:v>
                </c:pt>
                <c:pt idx="1">
                  <c:v>93</c:v>
                </c:pt>
                <c:pt idx="2">
                  <c:v>94</c:v>
                </c:pt>
                <c:pt idx="3">
                  <c:v>95</c:v>
                </c:pt>
                <c:pt idx="4">
                  <c:v>96</c:v>
                </c:pt>
                <c:pt idx="5">
                  <c:v>97</c:v>
                </c:pt>
                <c:pt idx="6">
                  <c:v>98</c:v>
                </c:pt>
                <c:pt idx="7">
                  <c:v>99</c:v>
                </c:pt>
                <c:pt idx="8">
                  <c:v>100</c:v>
                </c:pt>
                <c:pt idx="9">
                  <c:v>101</c:v>
                </c:pt>
                <c:pt idx="10">
                  <c:v>102</c:v>
                </c:pt>
                <c:pt idx="11">
                  <c:v>103</c:v>
                </c:pt>
                <c:pt idx="12">
                  <c:v>104</c:v>
                </c:pt>
                <c:pt idx="13">
                  <c:v>105</c:v>
                </c:pt>
                <c:pt idx="14">
                  <c:v>106</c:v>
                </c:pt>
                <c:pt idx="15">
                  <c:v>107+E</c:v>
                </c:pt>
                <c:pt idx="16">
                  <c:v>108</c:v>
                </c:pt>
                <c:pt idx="17">
                  <c:v>109</c:v>
                </c:pt>
                <c:pt idx="18">
                  <c:v>110</c:v>
                </c:pt>
                <c:pt idx="19">
                  <c:v>110AH</c:v>
                </c:pt>
                <c:pt idx="20">
                  <c:v>111</c:v>
                </c:pt>
                <c:pt idx="21">
                  <c:v>112</c:v>
                </c:pt>
                <c:pt idx="22">
                  <c:v>113</c:v>
                </c:pt>
                <c:pt idx="23">
                  <c:v>113AH</c:v>
                </c:pt>
                <c:pt idx="24">
                  <c:v>114</c:v>
                </c:pt>
                <c:pt idx="25">
                  <c:v>115</c:v>
                </c:pt>
                <c:pt idx="26">
                  <c:v>116</c:v>
                </c:pt>
                <c:pt idx="27">
                  <c:v>116bis</c:v>
                </c:pt>
                <c:pt idx="28">
                  <c:v>117</c:v>
                </c:pt>
                <c:pt idx="29">
                  <c:v>118</c:v>
                </c:pt>
                <c:pt idx="30">
                  <c:v>118bis</c:v>
                </c:pt>
                <c:pt idx="31">
                  <c:v>119</c:v>
                </c:pt>
                <c:pt idx="32">
                  <c:v>120</c:v>
                </c:pt>
                <c:pt idx="33">
                  <c:v>121</c:v>
                </c:pt>
                <c:pt idx="34">
                  <c:v>122</c:v>
                </c:pt>
                <c:pt idx="35">
                  <c:v>122bis</c:v>
                </c:pt>
                <c:pt idx="36">
                  <c:v>122e</c:v>
                </c:pt>
                <c:pt idx="37">
                  <c:v>123</c:v>
                </c:pt>
                <c:pt idx="38">
                  <c:v>124</c:v>
                </c:pt>
                <c:pt idx="39">
                  <c:v>125</c:v>
                </c:pt>
                <c:pt idx="40">
                  <c:v>126</c:v>
                </c:pt>
                <c:pt idx="41">
                  <c:v>127</c:v>
                </c:pt>
                <c:pt idx="42">
                  <c:v>127bis</c:v>
                </c:pt>
                <c:pt idx="43">
                  <c:v>128</c:v>
                </c:pt>
                <c:pt idx="44">
                  <c:v>128bis</c:v>
                </c:pt>
                <c:pt idx="45">
                  <c:v>129</c:v>
                </c:pt>
                <c:pt idx="46">
                  <c:v>129bis</c:v>
                </c:pt>
                <c:pt idx="47">
                  <c:v>130</c:v>
                </c:pt>
                <c:pt idx="48">
                  <c:v>131</c:v>
                </c:pt>
                <c:pt idx="49">
                  <c:v>132</c:v>
                </c:pt>
                <c:pt idx="50">
                  <c:v>133</c:v>
                </c:pt>
                <c:pt idx="51">
                  <c:v>134</c:v>
                </c:pt>
                <c:pt idx="52">
                  <c:v>135</c:v>
                </c:pt>
                <c:pt idx="53">
                  <c:v>136</c:v>
                </c:pt>
              </c:strCache>
            </c:strRef>
          </c:cat>
          <c:val>
            <c:numRef>
              <c:f>'Rel-10_Rel-16 CRs'!$AA$10:$CB$10</c:f>
              <c:numCache>
                <c:formatCode>General</c:formatCode>
                <c:ptCount val="54"/>
                <c:pt idx="34">
                  <c:v>19</c:v>
                </c:pt>
                <c:pt idx="35">
                  <c:v>19</c:v>
                </c:pt>
                <c:pt idx="37">
                  <c:v>27</c:v>
                </c:pt>
                <c:pt idx="38">
                  <c:v>27</c:v>
                </c:pt>
                <c:pt idx="39">
                  <c:v>12</c:v>
                </c:pt>
                <c:pt idx="40">
                  <c:v>351</c:v>
                </c:pt>
                <c:pt idx="41">
                  <c:v>201</c:v>
                </c:pt>
                <c:pt idx="42">
                  <c:v>213</c:v>
                </c:pt>
                <c:pt idx="43">
                  <c:v>119</c:v>
                </c:pt>
                <c:pt idx="44">
                  <c:v>159</c:v>
                </c:pt>
                <c:pt idx="45">
                  <c:v>100</c:v>
                </c:pt>
                <c:pt idx="46">
                  <c:v>102</c:v>
                </c:pt>
                <c:pt idx="47">
                  <c:v>78</c:v>
                </c:pt>
                <c:pt idx="48">
                  <c:v>74</c:v>
                </c:pt>
                <c:pt idx="49">
                  <c:v>50</c:v>
                </c:pt>
                <c:pt idx="50">
                  <c:v>40</c:v>
                </c:pt>
                <c:pt idx="51">
                  <c:v>17</c:v>
                </c:pt>
                <c:pt idx="52">
                  <c:v>6</c:v>
                </c:pt>
                <c:pt idx="53">
                  <c:v>10</c:v>
                </c:pt>
              </c:numCache>
            </c:numRef>
          </c:val>
          <c:extLst>
            <c:ext xmlns:c16="http://schemas.microsoft.com/office/drawing/2014/chart" uri="{C3380CC4-5D6E-409C-BE32-E72D297353CC}">
              <c16:uniqueId val="{00000004-0918-42FF-ACF0-AF171AE0BBF7}"/>
            </c:ext>
          </c:extLst>
        </c:ser>
        <c:ser>
          <c:idx val="5"/>
          <c:order val="5"/>
          <c:tx>
            <c:strRef>
              <c:f>'Rel-10_Rel-16 CRs'!$A$11</c:f>
              <c:strCache>
                <c:ptCount val="1"/>
                <c:pt idx="0">
                  <c:v>Rel-16 PCR/draftCR</c:v>
                </c:pt>
              </c:strCache>
            </c:strRef>
          </c:tx>
          <c:spPr>
            <a:solidFill>
              <a:srgbClr val="00B0F0"/>
            </a:solidFill>
          </c:spPr>
          <c:invertIfNegative val="0"/>
          <c:cat>
            <c:strRef>
              <c:f>'Rel-10_Rel-16 CRs'!$AA$1:$CB$1</c:f>
              <c:strCache>
                <c:ptCount val="54"/>
                <c:pt idx="0">
                  <c:v>92</c:v>
                </c:pt>
                <c:pt idx="1">
                  <c:v>93</c:v>
                </c:pt>
                <c:pt idx="2">
                  <c:v>94</c:v>
                </c:pt>
                <c:pt idx="3">
                  <c:v>95</c:v>
                </c:pt>
                <c:pt idx="4">
                  <c:v>96</c:v>
                </c:pt>
                <c:pt idx="5">
                  <c:v>97</c:v>
                </c:pt>
                <c:pt idx="6">
                  <c:v>98</c:v>
                </c:pt>
                <c:pt idx="7">
                  <c:v>99</c:v>
                </c:pt>
                <c:pt idx="8">
                  <c:v>100</c:v>
                </c:pt>
                <c:pt idx="9">
                  <c:v>101</c:v>
                </c:pt>
                <c:pt idx="10">
                  <c:v>102</c:v>
                </c:pt>
                <c:pt idx="11">
                  <c:v>103</c:v>
                </c:pt>
                <c:pt idx="12">
                  <c:v>104</c:v>
                </c:pt>
                <c:pt idx="13">
                  <c:v>105</c:v>
                </c:pt>
                <c:pt idx="14">
                  <c:v>106</c:v>
                </c:pt>
                <c:pt idx="15">
                  <c:v>107+E</c:v>
                </c:pt>
                <c:pt idx="16">
                  <c:v>108</c:v>
                </c:pt>
                <c:pt idx="17">
                  <c:v>109</c:v>
                </c:pt>
                <c:pt idx="18">
                  <c:v>110</c:v>
                </c:pt>
                <c:pt idx="19">
                  <c:v>110AH</c:v>
                </c:pt>
                <c:pt idx="20">
                  <c:v>111</c:v>
                </c:pt>
                <c:pt idx="21">
                  <c:v>112</c:v>
                </c:pt>
                <c:pt idx="22">
                  <c:v>113</c:v>
                </c:pt>
                <c:pt idx="23">
                  <c:v>113AH</c:v>
                </c:pt>
                <c:pt idx="24">
                  <c:v>114</c:v>
                </c:pt>
                <c:pt idx="25">
                  <c:v>115</c:v>
                </c:pt>
                <c:pt idx="26">
                  <c:v>116</c:v>
                </c:pt>
                <c:pt idx="27">
                  <c:v>116bis</c:v>
                </c:pt>
                <c:pt idx="28">
                  <c:v>117</c:v>
                </c:pt>
                <c:pt idx="29">
                  <c:v>118</c:v>
                </c:pt>
                <c:pt idx="30">
                  <c:v>118bis</c:v>
                </c:pt>
                <c:pt idx="31">
                  <c:v>119</c:v>
                </c:pt>
                <c:pt idx="32">
                  <c:v>120</c:v>
                </c:pt>
                <c:pt idx="33">
                  <c:v>121</c:v>
                </c:pt>
                <c:pt idx="34">
                  <c:v>122</c:v>
                </c:pt>
                <c:pt idx="35">
                  <c:v>122bis</c:v>
                </c:pt>
                <c:pt idx="36">
                  <c:v>122e</c:v>
                </c:pt>
                <c:pt idx="37">
                  <c:v>123</c:v>
                </c:pt>
                <c:pt idx="38">
                  <c:v>124</c:v>
                </c:pt>
                <c:pt idx="39">
                  <c:v>125</c:v>
                </c:pt>
                <c:pt idx="40">
                  <c:v>126</c:v>
                </c:pt>
                <c:pt idx="41">
                  <c:v>127</c:v>
                </c:pt>
                <c:pt idx="42">
                  <c:v>127bis</c:v>
                </c:pt>
                <c:pt idx="43">
                  <c:v>128</c:v>
                </c:pt>
                <c:pt idx="44">
                  <c:v>128bis</c:v>
                </c:pt>
                <c:pt idx="45">
                  <c:v>129</c:v>
                </c:pt>
                <c:pt idx="46">
                  <c:v>129bis</c:v>
                </c:pt>
                <c:pt idx="47">
                  <c:v>130</c:v>
                </c:pt>
                <c:pt idx="48">
                  <c:v>131</c:v>
                </c:pt>
                <c:pt idx="49">
                  <c:v>132</c:v>
                </c:pt>
                <c:pt idx="50">
                  <c:v>133</c:v>
                </c:pt>
                <c:pt idx="51">
                  <c:v>134</c:v>
                </c:pt>
                <c:pt idx="52">
                  <c:v>135</c:v>
                </c:pt>
                <c:pt idx="53">
                  <c:v>136</c:v>
                </c:pt>
              </c:strCache>
            </c:strRef>
          </c:cat>
          <c:val>
            <c:numRef>
              <c:f>'Rel-10_Rel-16 CRs'!$AA$11:$CB$11</c:f>
              <c:numCache>
                <c:formatCode>General</c:formatCode>
                <c:ptCount val="54"/>
                <c:pt idx="39">
                  <c:v>43</c:v>
                </c:pt>
                <c:pt idx="40">
                  <c:v>80</c:v>
                </c:pt>
                <c:pt idx="41">
                  <c:v>170</c:v>
                </c:pt>
                <c:pt idx="42">
                  <c:v>147</c:v>
                </c:pt>
                <c:pt idx="43">
                  <c:v>181</c:v>
                </c:pt>
                <c:pt idx="44">
                  <c:v>171</c:v>
                </c:pt>
                <c:pt idx="45">
                  <c:v>207</c:v>
                </c:pt>
                <c:pt idx="46">
                  <c:v>250</c:v>
                </c:pt>
                <c:pt idx="47">
                  <c:v>88</c:v>
                </c:pt>
                <c:pt idx="48">
                  <c:v>87</c:v>
                </c:pt>
                <c:pt idx="49">
                  <c:v>71</c:v>
                </c:pt>
                <c:pt idx="50">
                  <c:v>103</c:v>
                </c:pt>
                <c:pt idx="51">
                  <c:v>26</c:v>
                </c:pt>
                <c:pt idx="52">
                  <c:v>39</c:v>
                </c:pt>
                <c:pt idx="53">
                  <c:v>30</c:v>
                </c:pt>
              </c:numCache>
            </c:numRef>
          </c:val>
          <c:extLst>
            <c:ext xmlns:c16="http://schemas.microsoft.com/office/drawing/2014/chart" uri="{C3380CC4-5D6E-409C-BE32-E72D297353CC}">
              <c16:uniqueId val="{00000005-0918-42FF-ACF0-AF171AE0BBF7}"/>
            </c:ext>
          </c:extLst>
        </c:ser>
        <c:ser>
          <c:idx val="8"/>
          <c:order val="6"/>
          <c:tx>
            <c:strRef>
              <c:f>'Rel-10_Rel-16 CRs'!$A$12</c:f>
              <c:strCache>
                <c:ptCount val="1"/>
                <c:pt idx="0">
                  <c:v>Rel-16 CR</c:v>
                </c:pt>
              </c:strCache>
            </c:strRef>
          </c:tx>
          <c:invertIfNegative val="0"/>
          <c:cat>
            <c:strRef>
              <c:f>'Rel-10_Rel-16 CRs'!$AA$1:$CB$1</c:f>
              <c:strCache>
                <c:ptCount val="54"/>
                <c:pt idx="0">
                  <c:v>92</c:v>
                </c:pt>
                <c:pt idx="1">
                  <c:v>93</c:v>
                </c:pt>
                <c:pt idx="2">
                  <c:v>94</c:v>
                </c:pt>
                <c:pt idx="3">
                  <c:v>95</c:v>
                </c:pt>
                <c:pt idx="4">
                  <c:v>96</c:v>
                </c:pt>
                <c:pt idx="5">
                  <c:v>97</c:v>
                </c:pt>
                <c:pt idx="6">
                  <c:v>98</c:v>
                </c:pt>
                <c:pt idx="7">
                  <c:v>99</c:v>
                </c:pt>
                <c:pt idx="8">
                  <c:v>100</c:v>
                </c:pt>
                <c:pt idx="9">
                  <c:v>101</c:v>
                </c:pt>
                <c:pt idx="10">
                  <c:v>102</c:v>
                </c:pt>
                <c:pt idx="11">
                  <c:v>103</c:v>
                </c:pt>
                <c:pt idx="12">
                  <c:v>104</c:v>
                </c:pt>
                <c:pt idx="13">
                  <c:v>105</c:v>
                </c:pt>
                <c:pt idx="14">
                  <c:v>106</c:v>
                </c:pt>
                <c:pt idx="15">
                  <c:v>107+E</c:v>
                </c:pt>
                <c:pt idx="16">
                  <c:v>108</c:v>
                </c:pt>
                <c:pt idx="17">
                  <c:v>109</c:v>
                </c:pt>
                <c:pt idx="18">
                  <c:v>110</c:v>
                </c:pt>
                <c:pt idx="19">
                  <c:v>110AH</c:v>
                </c:pt>
                <c:pt idx="20">
                  <c:v>111</c:v>
                </c:pt>
                <c:pt idx="21">
                  <c:v>112</c:v>
                </c:pt>
                <c:pt idx="22">
                  <c:v>113</c:v>
                </c:pt>
                <c:pt idx="23">
                  <c:v>113AH</c:v>
                </c:pt>
                <c:pt idx="24">
                  <c:v>114</c:v>
                </c:pt>
                <c:pt idx="25">
                  <c:v>115</c:v>
                </c:pt>
                <c:pt idx="26">
                  <c:v>116</c:v>
                </c:pt>
                <c:pt idx="27">
                  <c:v>116bis</c:v>
                </c:pt>
                <c:pt idx="28">
                  <c:v>117</c:v>
                </c:pt>
                <c:pt idx="29">
                  <c:v>118</c:v>
                </c:pt>
                <c:pt idx="30">
                  <c:v>118bis</c:v>
                </c:pt>
                <c:pt idx="31">
                  <c:v>119</c:v>
                </c:pt>
                <c:pt idx="32">
                  <c:v>120</c:v>
                </c:pt>
                <c:pt idx="33">
                  <c:v>121</c:v>
                </c:pt>
                <c:pt idx="34">
                  <c:v>122</c:v>
                </c:pt>
                <c:pt idx="35">
                  <c:v>122bis</c:v>
                </c:pt>
                <c:pt idx="36">
                  <c:v>122e</c:v>
                </c:pt>
                <c:pt idx="37">
                  <c:v>123</c:v>
                </c:pt>
                <c:pt idx="38">
                  <c:v>124</c:v>
                </c:pt>
                <c:pt idx="39">
                  <c:v>125</c:v>
                </c:pt>
                <c:pt idx="40">
                  <c:v>126</c:v>
                </c:pt>
                <c:pt idx="41">
                  <c:v>127</c:v>
                </c:pt>
                <c:pt idx="42">
                  <c:v>127bis</c:v>
                </c:pt>
                <c:pt idx="43">
                  <c:v>128</c:v>
                </c:pt>
                <c:pt idx="44">
                  <c:v>128bis</c:v>
                </c:pt>
                <c:pt idx="45">
                  <c:v>129</c:v>
                </c:pt>
                <c:pt idx="46">
                  <c:v>129bis</c:v>
                </c:pt>
                <c:pt idx="47">
                  <c:v>130</c:v>
                </c:pt>
                <c:pt idx="48">
                  <c:v>131</c:v>
                </c:pt>
                <c:pt idx="49">
                  <c:v>132</c:v>
                </c:pt>
                <c:pt idx="50">
                  <c:v>133</c:v>
                </c:pt>
                <c:pt idx="51">
                  <c:v>134</c:v>
                </c:pt>
                <c:pt idx="52">
                  <c:v>135</c:v>
                </c:pt>
                <c:pt idx="53">
                  <c:v>136</c:v>
                </c:pt>
              </c:strCache>
            </c:strRef>
          </c:cat>
          <c:val>
            <c:numRef>
              <c:f>'Rel-10_Rel-16 CRs'!$AA$12:$CB$12</c:f>
              <c:numCache>
                <c:formatCode>General</c:formatCode>
                <c:ptCount val="54"/>
                <c:pt idx="44">
                  <c:v>2</c:v>
                </c:pt>
                <c:pt idx="46">
                  <c:v>3</c:v>
                </c:pt>
                <c:pt idx="47">
                  <c:v>66</c:v>
                </c:pt>
                <c:pt idx="48">
                  <c:v>133</c:v>
                </c:pt>
                <c:pt idx="49">
                  <c:v>117</c:v>
                </c:pt>
                <c:pt idx="50">
                  <c:v>233</c:v>
                </c:pt>
                <c:pt idx="51">
                  <c:v>279</c:v>
                </c:pt>
                <c:pt idx="52">
                  <c:v>205</c:v>
                </c:pt>
                <c:pt idx="53">
                  <c:v>260</c:v>
                </c:pt>
              </c:numCache>
            </c:numRef>
          </c:val>
          <c:extLst>
            <c:ext xmlns:c16="http://schemas.microsoft.com/office/drawing/2014/chart" uri="{C3380CC4-5D6E-409C-BE32-E72D297353CC}">
              <c16:uniqueId val="{00000006-0918-42FF-ACF0-AF171AE0BBF7}"/>
            </c:ext>
          </c:extLst>
        </c:ser>
        <c:ser>
          <c:idx val="6"/>
          <c:order val="7"/>
          <c:tx>
            <c:strRef>
              <c:f>'Rel-10_Rel-16 CRs'!$A$13</c:f>
              <c:strCache>
                <c:ptCount val="1"/>
                <c:pt idx="0">
                  <c:v>Rel-17 PCR/draftCR</c:v>
                </c:pt>
              </c:strCache>
            </c:strRef>
          </c:tx>
          <c:spPr>
            <a:solidFill>
              <a:schemeClr val="tx2"/>
            </a:solidFill>
          </c:spPr>
          <c:invertIfNegative val="0"/>
          <c:cat>
            <c:strRef>
              <c:f>'Rel-10_Rel-16 CRs'!$AA$1:$CB$1</c:f>
              <c:strCache>
                <c:ptCount val="54"/>
                <c:pt idx="0">
                  <c:v>92</c:v>
                </c:pt>
                <c:pt idx="1">
                  <c:v>93</c:v>
                </c:pt>
                <c:pt idx="2">
                  <c:v>94</c:v>
                </c:pt>
                <c:pt idx="3">
                  <c:v>95</c:v>
                </c:pt>
                <c:pt idx="4">
                  <c:v>96</c:v>
                </c:pt>
                <c:pt idx="5">
                  <c:v>97</c:v>
                </c:pt>
                <c:pt idx="6">
                  <c:v>98</c:v>
                </c:pt>
                <c:pt idx="7">
                  <c:v>99</c:v>
                </c:pt>
                <c:pt idx="8">
                  <c:v>100</c:v>
                </c:pt>
                <c:pt idx="9">
                  <c:v>101</c:v>
                </c:pt>
                <c:pt idx="10">
                  <c:v>102</c:v>
                </c:pt>
                <c:pt idx="11">
                  <c:v>103</c:v>
                </c:pt>
                <c:pt idx="12">
                  <c:v>104</c:v>
                </c:pt>
                <c:pt idx="13">
                  <c:v>105</c:v>
                </c:pt>
                <c:pt idx="14">
                  <c:v>106</c:v>
                </c:pt>
                <c:pt idx="15">
                  <c:v>107+E</c:v>
                </c:pt>
                <c:pt idx="16">
                  <c:v>108</c:v>
                </c:pt>
                <c:pt idx="17">
                  <c:v>109</c:v>
                </c:pt>
                <c:pt idx="18">
                  <c:v>110</c:v>
                </c:pt>
                <c:pt idx="19">
                  <c:v>110AH</c:v>
                </c:pt>
                <c:pt idx="20">
                  <c:v>111</c:v>
                </c:pt>
                <c:pt idx="21">
                  <c:v>112</c:v>
                </c:pt>
                <c:pt idx="22">
                  <c:v>113</c:v>
                </c:pt>
                <c:pt idx="23">
                  <c:v>113AH</c:v>
                </c:pt>
                <c:pt idx="24">
                  <c:v>114</c:v>
                </c:pt>
                <c:pt idx="25">
                  <c:v>115</c:v>
                </c:pt>
                <c:pt idx="26">
                  <c:v>116</c:v>
                </c:pt>
                <c:pt idx="27">
                  <c:v>116bis</c:v>
                </c:pt>
                <c:pt idx="28">
                  <c:v>117</c:v>
                </c:pt>
                <c:pt idx="29">
                  <c:v>118</c:v>
                </c:pt>
                <c:pt idx="30">
                  <c:v>118bis</c:v>
                </c:pt>
                <c:pt idx="31">
                  <c:v>119</c:v>
                </c:pt>
                <c:pt idx="32">
                  <c:v>120</c:v>
                </c:pt>
                <c:pt idx="33">
                  <c:v>121</c:v>
                </c:pt>
                <c:pt idx="34">
                  <c:v>122</c:v>
                </c:pt>
                <c:pt idx="35">
                  <c:v>122bis</c:v>
                </c:pt>
                <c:pt idx="36">
                  <c:v>122e</c:v>
                </c:pt>
                <c:pt idx="37">
                  <c:v>123</c:v>
                </c:pt>
                <c:pt idx="38">
                  <c:v>124</c:v>
                </c:pt>
                <c:pt idx="39">
                  <c:v>125</c:v>
                </c:pt>
                <c:pt idx="40">
                  <c:v>126</c:v>
                </c:pt>
                <c:pt idx="41">
                  <c:v>127</c:v>
                </c:pt>
                <c:pt idx="42">
                  <c:v>127bis</c:v>
                </c:pt>
                <c:pt idx="43">
                  <c:v>128</c:v>
                </c:pt>
                <c:pt idx="44">
                  <c:v>128bis</c:v>
                </c:pt>
                <c:pt idx="45">
                  <c:v>129</c:v>
                </c:pt>
                <c:pt idx="46">
                  <c:v>129bis</c:v>
                </c:pt>
                <c:pt idx="47">
                  <c:v>130</c:v>
                </c:pt>
                <c:pt idx="48">
                  <c:v>131</c:v>
                </c:pt>
                <c:pt idx="49">
                  <c:v>132</c:v>
                </c:pt>
                <c:pt idx="50">
                  <c:v>133</c:v>
                </c:pt>
                <c:pt idx="51">
                  <c:v>134</c:v>
                </c:pt>
                <c:pt idx="52">
                  <c:v>135</c:v>
                </c:pt>
                <c:pt idx="53">
                  <c:v>136</c:v>
                </c:pt>
              </c:strCache>
            </c:strRef>
          </c:cat>
          <c:val>
            <c:numRef>
              <c:f>'Rel-10_Rel-16 CRs'!$AA$13:$CB$13</c:f>
              <c:numCache>
                <c:formatCode>General</c:formatCode>
                <c:ptCount val="54"/>
                <c:pt idx="52">
                  <c:v>48</c:v>
                </c:pt>
                <c:pt idx="53">
                  <c:v>55</c:v>
                </c:pt>
              </c:numCache>
            </c:numRef>
          </c:val>
          <c:extLst>
            <c:ext xmlns:c16="http://schemas.microsoft.com/office/drawing/2014/chart" uri="{C3380CC4-5D6E-409C-BE32-E72D297353CC}">
              <c16:uniqueId val="{00000007-0918-42FF-ACF0-AF171AE0BBF7}"/>
            </c:ext>
          </c:extLst>
        </c:ser>
        <c:dLbls>
          <c:showLegendKey val="0"/>
          <c:showVal val="0"/>
          <c:showCatName val="0"/>
          <c:showSerName val="0"/>
          <c:showPercent val="0"/>
          <c:showBubbleSize val="0"/>
        </c:dLbls>
        <c:gapWidth val="150"/>
        <c:shape val="box"/>
        <c:axId val="177373600"/>
        <c:axId val="177374160"/>
        <c:axId val="0"/>
      </c:bar3DChart>
      <c:catAx>
        <c:axId val="177373600"/>
        <c:scaling>
          <c:orientation val="minMax"/>
        </c:scaling>
        <c:delete val="0"/>
        <c:axPos val="b"/>
        <c:numFmt formatCode="General" sourceLinked="0"/>
        <c:majorTickMark val="out"/>
        <c:minorTickMark val="none"/>
        <c:tickLblPos val="nextTo"/>
        <c:txPr>
          <a:bodyPr/>
          <a:lstStyle/>
          <a:p>
            <a:pPr>
              <a:defRPr sz="900"/>
            </a:pPr>
            <a:endParaRPr lang="en-US"/>
          </a:p>
        </c:txPr>
        <c:crossAx val="177374160"/>
        <c:crosses val="autoZero"/>
        <c:auto val="1"/>
        <c:lblAlgn val="ctr"/>
        <c:lblOffset val="100"/>
        <c:tickLblSkip val="1"/>
        <c:noMultiLvlLbl val="0"/>
      </c:catAx>
      <c:valAx>
        <c:axId val="177374160"/>
        <c:scaling>
          <c:orientation val="minMax"/>
        </c:scaling>
        <c:delete val="0"/>
        <c:axPos val="l"/>
        <c:majorGridlines/>
        <c:numFmt formatCode="0" sourceLinked="1"/>
        <c:majorTickMark val="out"/>
        <c:minorTickMark val="none"/>
        <c:tickLblPos val="nextTo"/>
        <c:txPr>
          <a:bodyPr/>
          <a:lstStyle/>
          <a:p>
            <a:pPr>
              <a:defRPr sz="900"/>
            </a:pPr>
            <a:endParaRPr lang="en-US"/>
          </a:p>
        </c:txPr>
        <c:crossAx val="177373600"/>
        <c:crosses val="autoZero"/>
        <c:crossBetween val="between"/>
      </c:valAx>
    </c:plotArea>
    <c:legend>
      <c:legendPos val="r"/>
      <c:layout>
        <c:manualLayout>
          <c:xMode val="edge"/>
          <c:yMode val="edge"/>
          <c:x val="0.28086025621886535"/>
          <c:y val="0.10975425770827318"/>
          <c:w val="0.14255406042004479"/>
          <c:h val="0.57078394410247335"/>
        </c:manualLayout>
      </c:layout>
      <c:overlay val="0"/>
    </c:legend>
    <c:plotVisOnly val="1"/>
    <c:dispBlanksAs val="gap"/>
    <c:showDLblsOverMax val="0"/>
  </c:chart>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01">
  <cs:axisTitle>
    <cs:lnRef idx="0"/>
    <cs:fillRef idx="0"/>
    <cs:effectRef idx="0"/>
    <cs:fontRef idx="minor">
      <a:schemeClr val="tx1">
        <a:lumMod val="50000"/>
        <a:lumOff val="50000"/>
      </a:schemeClr>
    </cs:fontRef>
    <cs:defRPr sz="900"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50000"/>
        <a:lumOff val="50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400"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900"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12/5/2019</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12/5/2019</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2104670-74C2-4A6C-A838-B3BB595D87DD}" type="slidenum">
              <a:rPr lang="en-GB" altLang="en-US" smtClean="0"/>
              <a:pPr>
                <a:spcBef>
                  <a:spcPct val="0"/>
                </a:spcBef>
              </a:pPr>
              <a:t>1</a:t>
            </a:fld>
            <a:endParaRPr lang="en-GB" altLang="en-US"/>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648913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a:ln/>
        </p:spPr>
      </p:sp>
      <p:sp>
        <p:nvSpPr>
          <p:cNvPr id="51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a:p>
        </p:txBody>
      </p:sp>
      <p:sp>
        <p:nvSpPr>
          <p:cNvPr id="51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000">
                <a:solidFill>
                  <a:schemeClr val="tx1"/>
                </a:solidFill>
                <a:latin typeface="Arial" panose="020B0604020202020204" pitchFamily="34" charset="0"/>
                <a:cs typeface="Arial" panose="020B0604020202020204" pitchFamily="34" charset="0"/>
              </a:defRPr>
            </a:lvl1pPr>
            <a:lvl2pPr marL="742950" indent="-285750" defTabSz="930275" eaLnBrk="0" hangingPunct="0">
              <a:defRPr sz="1000">
                <a:solidFill>
                  <a:schemeClr val="tx1"/>
                </a:solidFill>
                <a:latin typeface="Arial" panose="020B0604020202020204" pitchFamily="34" charset="0"/>
                <a:cs typeface="Arial" panose="020B0604020202020204" pitchFamily="34" charset="0"/>
              </a:defRPr>
            </a:lvl2pPr>
            <a:lvl3pPr marL="1143000" indent="-228600" defTabSz="930275" eaLnBrk="0" hangingPunct="0">
              <a:defRPr sz="1000">
                <a:solidFill>
                  <a:schemeClr val="tx1"/>
                </a:solidFill>
                <a:latin typeface="Arial" panose="020B0604020202020204" pitchFamily="34" charset="0"/>
                <a:cs typeface="Arial" panose="020B0604020202020204" pitchFamily="34" charset="0"/>
              </a:defRPr>
            </a:lvl3pPr>
            <a:lvl4pPr marL="1600200" indent="-228600" defTabSz="930275" eaLnBrk="0" hangingPunct="0">
              <a:defRPr sz="1000">
                <a:solidFill>
                  <a:schemeClr val="tx1"/>
                </a:solidFill>
                <a:latin typeface="Arial" panose="020B0604020202020204" pitchFamily="34" charset="0"/>
                <a:cs typeface="Arial" panose="020B0604020202020204" pitchFamily="34" charset="0"/>
              </a:defRPr>
            </a:lvl4pPr>
            <a:lvl5pPr marL="2057400" indent="-228600" defTabSz="930275" eaLnBrk="0" hangingPunct="0">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fld id="{97F3E72B-AC6E-41A0-AAB5-625C4A3D5719}" type="slidenum">
              <a:rPr lang="en-GB" altLang="de-DE" sz="1200">
                <a:latin typeface="Times New Roman" panose="02020603050405020304" pitchFamily="18" charset="0"/>
              </a:rPr>
              <a:pPr eaLnBrk="1" hangingPunct="1"/>
              <a:t>6</a:t>
            </a:fld>
            <a:endParaRPr lang="en-GB" altLang="de-DE" sz="1200">
              <a:latin typeface="Times New Roman" panose="02020603050405020304" pitchFamily="18" charset="0"/>
            </a:endParaRPr>
          </a:p>
        </p:txBody>
      </p:sp>
    </p:spTree>
    <p:extLst>
      <p:ext uri="{BB962C8B-B14F-4D97-AF65-F5344CB8AC3E}">
        <p14:creationId xmlns:p14="http://schemas.microsoft.com/office/powerpoint/2010/main" val="10345505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37</a:t>
            </a:fld>
            <a:endParaRPr lang="en-GB" altLang="en-US"/>
          </a:p>
        </p:txBody>
      </p:sp>
    </p:spTree>
    <p:extLst>
      <p:ext uri="{BB962C8B-B14F-4D97-AF65-F5344CB8AC3E}">
        <p14:creationId xmlns:p14="http://schemas.microsoft.com/office/powerpoint/2010/main" val="30312205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39</a:t>
            </a:fld>
            <a:endParaRPr lang="en-GB" altLang="en-US"/>
          </a:p>
        </p:txBody>
      </p:sp>
    </p:spTree>
    <p:extLst>
      <p:ext uri="{BB962C8B-B14F-4D97-AF65-F5344CB8AC3E}">
        <p14:creationId xmlns:p14="http://schemas.microsoft.com/office/powerpoint/2010/main" val="39624113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42</a:t>
            </a:fld>
            <a:endParaRPr lang="en-GB" altLang="en-US"/>
          </a:p>
        </p:txBody>
      </p:sp>
    </p:spTree>
    <p:extLst>
      <p:ext uri="{BB962C8B-B14F-4D97-AF65-F5344CB8AC3E}">
        <p14:creationId xmlns:p14="http://schemas.microsoft.com/office/powerpoint/2010/main" val="5901062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76C9D3D4-DC64-4735-B11C-942060846613}"/>
              </a:ext>
            </a:extLst>
          </p:cNvPr>
          <p:cNvSpPr>
            <a:spLocks noGrp="1" noRot="1" noChangeAspect="1" noChangeArrowheads="1" noTextEdit="1"/>
          </p:cNvSpPr>
          <p:nvPr>
            <p:ph type="sldImg"/>
          </p:nvPr>
        </p:nvSpPr>
        <p:spPr>
          <a:ln/>
        </p:spPr>
      </p:sp>
      <p:sp>
        <p:nvSpPr>
          <p:cNvPr id="33795" name="Notes Placeholder 2">
            <a:extLst>
              <a:ext uri="{FF2B5EF4-FFF2-40B4-BE49-F238E27FC236}">
                <a16:creationId xmlns:a16="http://schemas.microsoft.com/office/drawing/2014/main" id="{8C05A89C-111A-4E4D-AA85-84B4F4F6B33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a:extLst>
              <a:ext uri="{FF2B5EF4-FFF2-40B4-BE49-F238E27FC236}">
                <a16:creationId xmlns:a16="http://schemas.microsoft.com/office/drawing/2014/main" id="{57A295C5-E540-4DB7-91D2-AC60B8D698A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cs typeface="Arial" panose="020B0604020202020204" pitchFamily="34" charset="0"/>
              </a:defRPr>
            </a:lvl1pPr>
            <a:lvl2pPr marL="742950" indent="-285750" defTabSz="930275">
              <a:defRPr>
                <a:solidFill>
                  <a:schemeClr val="tx1"/>
                </a:solidFill>
                <a:latin typeface="Arial" panose="020B0604020202020204" pitchFamily="34" charset="0"/>
                <a:cs typeface="Arial" panose="020B0604020202020204" pitchFamily="34" charset="0"/>
              </a:defRPr>
            </a:lvl2pPr>
            <a:lvl3pPr marL="1143000" indent="-228600" defTabSz="930275">
              <a:defRPr>
                <a:solidFill>
                  <a:schemeClr val="tx1"/>
                </a:solidFill>
                <a:latin typeface="Arial" panose="020B0604020202020204" pitchFamily="34" charset="0"/>
                <a:cs typeface="Arial" panose="020B0604020202020204" pitchFamily="34" charset="0"/>
              </a:defRPr>
            </a:lvl3pPr>
            <a:lvl4pPr marL="1600200" indent="-228600" defTabSz="930275">
              <a:defRPr>
                <a:solidFill>
                  <a:schemeClr val="tx1"/>
                </a:solidFill>
                <a:latin typeface="Arial" panose="020B0604020202020204" pitchFamily="34" charset="0"/>
                <a:cs typeface="Arial" panose="020B0604020202020204" pitchFamily="34" charset="0"/>
              </a:defRPr>
            </a:lvl4pPr>
            <a:lvl5pPr marL="2057400" indent="-228600" defTabSz="930275">
              <a:defRPr>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07E88C7-D3C6-4631-933F-41028BEF5B9D}" type="slidenum">
              <a:rPr lang="en-GB" altLang="en-US" smtClean="0">
                <a:latin typeface="Times New Roman" panose="02020603050405020304" pitchFamily="18" charset="0"/>
              </a:rPr>
              <a:pPr/>
              <a:t>44</a:t>
            </a:fld>
            <a:endParaRPr lang="en-GB" altLang="en-US">
              <a:latin typeface="Times New Roman" panose="02020603050405020304" pitchFamily="18" charset="0"/>
            </a:endParaRPr>
          </a:p>
        </p:txBody>
      </p:sp>
    </p:spTree>
    <p:extLst>
      <p:ext uri="{BB962C8B-B14F-4D97-AF65-F5344CB8AC3E}">
        <p14:creationId xmlns:p14="http://schemas.microsoft.com/office/powerpoint/2010/main" val="1431971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sz="1200" b="1" kern="1200" dirty="0">
                <a:solidFill>
                  <a:schemeClr val="tx1"/>
                </a:solidFill>
                <a:latin typeface="Arial "/>
                <a:ea typeface="+mn-ea"/>
                <a:cs typeface="Arial" panose="020B0604020202020204" pitchFamily="34" charset="0"/>
              </a:rPr>
              <a:t>3GPP TSG SA Meeting #86</a:t>
            </a:r>
          </a:p>
          <a:p>
            <a:r>
              <a:rPr lang="de-DE" sz="1200" b="1" kern="1200" dirty="0">
                <a:solidFill>
                  <a:schemeClr val="tx1"/>
                </a:solidFill>
                <a:latin typeface="Arial "/>
                <a:ea typeface="+mn-ea"/>
                <a:cs typeface="Arial" panose="020B0604020202020204" pitchFamily="34" charset="0"/>
              </a:rPr>
              <a:t>Sitges, Spain, 10-13 December 2019</a:t>
            </a:r>
            <a:endParaRPr lang="sv-SE" altLang="en-US" sz="1200" b="1" kern="1200" dirty="0">
              <a:solidFill>
                <a:schemeClr val="tx1"/>
              </a:solidFill>
              <a:latin typeface="Arial "/>
              <a:ea typeface="+mn-ea"/>
              <a:cs typeface="Arial" panose="020B0604020202020204" pitchFamily="34" charset="0"/>
            </a:endParaRPr>
          </a:p>
        </p:txBody>
      </p:sp>
      <p:sp>
        <p:nvSpPr>
          <p:cNvPr id="5" name="Text Box 13"/>
          <p:cNvSpPr txBox="1">
            <a:spLocks noChangeArrowheads="1"/>
          </p:cNvSpPr>
          <p:nvPr userDrawn="1"/>
        </p:nvSpPr>
        <p:spPr bwMode="auto">
          <a:xfrm>
            <a:off x="5604543" y="324480"/>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SP-191055</a:t>
            </a:r>
            <a:endParaRPr lang="en-GB" altLang="en-US" sz="1400" b="1" dirty="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B0D3894F-37FA-4352-A828-959DE0BB230E}" type="slidenum">
              <a:rPr lang="en-GB"/>
              <a:pPr>
                <a:defRPr/>
              </a:pPr>
              <a:t>‹#›</a:t>
            </a:fld>
            <a:endParaRPr lang="en-GB"/>
          </a:p>
        </p:txBody>
      </p:sp>
    </p:spTree>
    <p:extLst>
      <p:ext uri="{BB962C8B-B14F-4D97-AF65-F5344CB8AC3E}">
        <p14:creationId xmlns:p14="http://schemas.microsoft.com/office/powerpoint/2010/main" val="6504064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3029777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SA#86</a:t>
            </a:r>
            <a:r>
              <a:rPr lang="en-GB" altLang="de-DE" sz="1200" baseline="0" dirty="0">
                <a:solidFill>
                  <a:schemeClr val="bg1"/>
                </a:solidFill>
              </a:rPr>
              <a:t> </a:t>
            </a:r>
            <a:r>
              <a:rPr lang="en-GB" altLang="de-DE" sz="1200" baseline="0" dirty="0" err="1">
                <a:solidFill>
                  <a:schemeClr val="bg1"/>
                </a:solidFill>
              </a:rPr>
              <a:t>Sitges</a:t>
            </a:r>
            <a:r>
              <a:rPr lang="en-GB" altLang="de-DE" sz="1200" baseline="0" dirty="0">
                <a:solidFill>
                  <a:schemeClr val="bg1"/>
                </a:solidFill>
              </a:rPr>
              <a:t>, Spain</a:t>
            </a:r>
            <a:r>
              <a:rPr lang="en-GB" altLang="de-DE" sz="1200" dirty="0">
                <a:solidFill>
                  <a:schemeClr val="bg1"/>
                </a:solidFill>
              </a:rPr>
              <a:t>,</a:t>
            </a:r>
            <a:r>
              <a:rPr lang="en-GB" altLang="de-DE" sz="1200" baseline="0" dirty="0">
                <a:solidFill>
                  <a:schemeClr val="bg1"/>
                </a:solidFill>
              </a:rPr>
              <a:t> December 10 - 13, 2019</a:t>
            </a:r>
            <a:endParaRPr lang="en-GB" altLang="de-DE" sz="1200" dirty="0">
              <a:solidFill>
                <a:schemeClr val="bg1"/>
              </a:solidFill>
            </a:endParaRPr>
          </a:p>
          <a:p>
            <a:pPr>
              <a:defRPr/>
            </a:pPr>
            <a:endParaRPr lang="en-GB" sz="1200"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a:p>
          <a:p>
            <a:pPr>
              <a:defRPr/>
            </a:pPr>
            <a:endParaRPr lang="en-GB" altLang="en-US"/>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a:solidFill>
                  <a:schemeClr val="bg1"/>
                </a:solidFill>
              </a:rPr>
              <a:t>© 3GPP 2012</a:t>
            </a:r>
            <a:endParaRPr lang="en-GB" altLang="en-US"/>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2019</a:t>
            </a:r>
          </a:p>
        </p:txBody>
      </p:sp>
      <p:pic>
        <p:nvPicPr>
          <p:cNvPr id="1033" name="Picture 10" descr="3GPP_TM_RD.jpg"/>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71" r:id="rId4"/>
    <p:sldLayoutId id="2147483769" r:id="rId5"/>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1371600" y="3431309"/>
            <a:ext cx="6400800" cy="2578316"/>
          </a:xfrm>
        </p:spPr>
        <p:txBody>
          <a:bodyPr/>
          <a:lstStyle/>
          <a:p>
            <a:pPr marL="0" indent="0" algn="ctr" eaLnBrk="1" hangingPunct="1">
              <a:buFontTx/>
              <a:buNone/>
            </a:pPr>
            <a:r>
              <a:rPr lang="fr-FR" altLang="de-DE" dirty="0">
                <a:effectLst>
                  <a:outerShdw blurRad="38100" dist="38100" dir="2700000" algn="tl">
                    <a:srgbClr val="000000">
                      <a:alpha val="43137"/>
                    </a:srgbClr>
                  </a:outerShdw>
                </a:effectLst>
              </a:rPr>
              <a:t>Puneet Jain</a:t>
            </a:r>
          </a:p>
          <a:p>
            <a:pPr marL="0" indent="0" algn="ctr" eaLnBrk="1" hangingPunct="1">
              <a:buFontTx/>
              <a:buNone/>
            </a:pPr>
            <a:r>
              <a:rPr lang="fr-FR" altLang="de-DE" dirty="0">
                <a:effectLst>
                  <a:outerShdw blurRad="38100" dist="38100" dir="2700000" algn="tl">
                    <a:srgbClr val="000000">
                      <a:alpha val="43137"/>
                    </a:srgbClr>
                  </a:outerShdw>
                </a:effectLst>
              </a:rPr>
              <a:t>SA2 Chairman, Intel</a:t>
            </a:r>
          </a:p>
          <a:p>
            <a:pPr marL="0" indent="0" algn="ctr" eaLnBrk="1" hangingPunct="1">
              <a:buFontTx/>
              <a:buNone/>
            </a:pPr>
            <a:endParaRPr lang="fr-FR" altLang="de-DE" sz="1400" dirty="0">
              <a:effectLst>
                <a:outerShdw blurRad="38100" dist="38100" dir="2700000" algn="tl">
                  <a:srgbClr val="000000">
                    <a:alpha val="43137"/>
                  </a:srgbClr>
                </a:outerShdw>
              </a:effectLst>
            </a:endParaRPr>
          </a:p>
          <a:p>
            <a:pPr marL="0" indent="0" algn="ctr" eaLnBrk="1" hangingPunct="1">
              <a:buFontTx/>
              <a:buNone/>
            </a:pPr>
            <a:r>
              <a:rPr lang="fr-FR" altLang="de-DE" dirty="0">
                <a:effectLst>
                  <a:outerShdw blurRad="38100" dist="38100" dir="2700000" algn="tl">
                    <a:srgbClr val="000000">
                      <a:alpha val="43137"/>
                    </a:srgbClr>
                  </a:outerShdw>
                </a:effectLst>
              </a:rPr>
              <a:t>Maurice Pope</a:t>
            </a:r>
          </a:p>
          <a:p>
            <a:pPr marL="0" indent="0" algn="ctr" eaLnBrk="1" hangingPunct="1">
              <a:buFontTx/>
              <a:buNone/>
            </a:pPr>
            <a:r>
              <a:rPr lang="fr-FR" altLang="de-DE" dirty="0">
                <a:effectLst>
                  <a:outerShdw blurRad="38100" dist="38100" dir="2700000" algn="tl">
                    <a:srgbClr val="000000">
                      <a:alpha val="43137"/>
                    </a:srgbClr>
                  </a:outerShdw>
                </a:effectLst>
              </a:rPr>
              <a:t>SA2 Support, MCC</a:t>
            </a:r>
            <a:endParaRPr lang="de-DE" altLang="de-DE" dirty="0">
              <a:effectLst>
                <a:outerShdw blurRad="38100" dist="38100" dir="2700000" algn="tl">
                  <a:srgbClr val="000000">
                    <a:alpha val="43137"/>
                  </a:srgbClr>
                </a:outerShdw>
              </a:effectLst>
            </a:endParaRPr>
          </a:p>
        </p:txBody>
      </p:sp>
      <p:sp>
        <p:nvSpPr>
          <p:cNvPr id="7" name="Text Box 63"/>
          <p:cNvSpPr txBox="1">
            <a:spLocks noChangeArrowheads="1"/>
          </p:cNvSpPr>
          <p:nvPr/>
        </p:nvSpPr>
        <p:spPr bwMode="auto">
          <a:xfrm>
            <a:off x="1560727" y="1575654"/>
            <a:ext cx="6022546" cy="2000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5200" b="1" dirty="0">
                <a:solidFill>
                  <a:srgbClr val="FF3300"/>
                </a:solidFill>
                <a:effectLst>
                  <a:outerShdw blurRad="38100" dist="38100" dir="2700000" algn="tl">
                    <a:srgbClr val="C0C0C0"/>
                  </a:outerShdw>
                </a:effectLst>
                <a:latin typeface="Calibri" pitchFamily="34" charset="0"/>
              </a:rPr>
              <a:t>SA2 Status Report to </a:t>
            </a:r>
          </a:p>
          <a:p>
            <a:pPr algn="ctr">
              <a:defRPr/>
            </a:pPr>
            <a:r>
              <a:rPr lang="en-GB" sz="5200" b="1" dirty="0">
                <a:solidFill>
                  <a:srgbClr val="FF3300"/>
                </a:solidFill>
                <a:effectLst>
                  <a:outerShdw blurRad="38100" dist="38100" dir="2700000" algn="tl">
                    <a:srgbClr val="C0C0C0"/>
                  </a:outerShdw>
                </a:effectLst>
                <a:latin typeface="Calibri" pitchFamily="34" charset="0"/>
              </a:rPr>
              <a:t>TSG SA#86</a:t>
            </a:r>
            <a:br>
              <a:rPr lang="en-GB" sz="3200" dirty="0">
                <a:solidFill>
                  <a:srgbClr val="FF3300"/>
                </a:solidFill>
                <a:effectLst>
                  <a:outerShdw blurRad="38100" dist="38100" dir="2700000" algn="tl">
                    <a:srgbClr val="C0C0C0"/>
                  </a:outerShdw>
                </a:effectLst>
                <a:latin typeface="Calibri" pitchFamily="34" charset="0"/>
              </a:rPr>
            </a:br>
            <a:endParaRPr lang="en-US" sz="2000" dirty="0">
              <a:solidFill>
                <a:srgbClr val="948A54"/>
              </a:solidFill>
              <a:effectLst>
                <a:outerShdw blurRad="38100" dist="38100" dir="2700000" algn="tl">
                  <a:srgbClr val="C0C0C0"/>
                </a:outerShdw>
              </a:effectLst>
              <a:latin typeface="Calibri"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de-DE" altLang="de-DE" b="1" dirty="0"/>
              <a:t>1) General Aspects (7/7)</a:t>
            </a:r>
            <a:br>
              <a:rPr lang="de-DE" altLang="de-DE" b="1" dirty="0"/>
            </a:br>
            <a:r>
              <a:rPr lang="de-DE" altLang="de-DE" b="1" dirty="0"/>
              <a:t>SA2 Agreed CRs by Release / Meeting</a:t>
            </a:r>
          </a:p>
        </p:txBody>
      </p:sp>
      <p:cxnSp>
        <p:nvCxnSpPr>
          <p:cNvPr id="18435" name="Straight Connector 11"/>
          <p:cNvCxnSpPr>
            <a:cxnSpLocks noChangeShapeType="1"/>
          </p:cNvCxnSpPr>
          <p:nvPr/>
        </p:nvCxnSpPr>
        <p:spPr bwMode="auto">
          <a:xfrm flipV="1">
            <a:off x="4580694" y="5884722"/>
            <a:ext cx="1083176" cy="2059"/>
          </a:xfrm>
          <a:prstGeom prst="line">
            <a:avLst/>
          </a:prstGeom>
          <a:noFill/>
          <a:ln w="28575" algn="ctr">
            <a:solidFill>
              <a:srgbClr val="F6BF5C"/>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436" name="Straight Connector 16"/>
          <p:cNvCxnSpPr>
            <a:cxnSpLocks noChangeShapeType="1"/>
          </p:cNvCxnSpPr>
          <p:nvPr/>
        </p:nvCxnSpPr>
        <p:spPr bwMode="auto">
          <a:xfrm flipV="1">
            <a:off x="1777234" y="5873710"/>
            <a:ext cx="1247704" cy="9488"/>
          </a:xfrm>
          <a:prstGeom prst="line">
            <a:avLst/>
          </a:prstGeom>
          <a:noFill/>
          <a:ln w="28575" algn="ctr">
            <a:solidFill>
              <a:srgbClr val="00B05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437" name="TextBox 27"/>
          <p:cNvSpPr txBox="1">
            <a:spLocks noChangeArrowheads="1"/>
          </p:cNvSpPr>
          <p:nvPr/>
        </p:nvSpPr>
        <p:spPr bwMode="auto">
          <a:xfrm>
            <a:off x="1928378" y="5871399"/>
            <a:ext cx="8858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600" dirty="0">
                <a:solidFill>
                  <a:srgbClr val="00B050"/>
                </a:solidFill>
                <a:latin typeface="Arial Black" panose="020B0A04020102020204" pitchFamily="34" charset="0"/>
              </a:rPr>
              <a:t>Rel-12</a:t>
            </a:r>
          </a:p>
        </p:txBody>
      </p:sp>
      <p:cxnSp>
        <p:nvCxnSpPr>
          <p:cNvPr id="18438" name="Straight Connector 31"/>
          <p:cNvCxnSpPr>
            <a:cxnSpLocks noChangeShapeType="1"/>
          </p:cNvCxnSpPr>
          <p:nvPr/>
        </p:nvCxnSpPr>
        <p:spPr bwMode="auto">
          <a:xfrm flipV="1">
            <a:off x="434899" y="5878787"/>
            <a:ext cx="1271445" cy="7994"/>
          </a:xfrm>
          <a:prstGeom prst="line">
            <a:avLst/>
          </a:prstGeom>
          <a:noFill/>
          <a:ln w="28575" algn="ctr">
            <a:solidFill>
              <a:srgbClr val="66330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439" name="TextBox 33"/>
          <p:cNvSpPr txBox="1">
            <a:spLocks noChangeArrowheads="1"/>
          </p:cNvSpPr>
          <p:nvPr/>
        </p:nvSpPr>
        <p:spPr bwMode="auto">
          <a:xfrm>
            <a:off x="586224" y="5873710"/>
            <a:ext cx="8874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600" dirty="0">
                <a:solidFill>
                  <a:srgbClr val="663300"/>
                </a:solidFill>
                <a:latin typeface="Arial Black" panose="020B0A04020102020204" pitchFamily="34" charset="0"/>
              </a:rPr>
              <a:t>Rel-11</a:t>
            </a:r>
          </a:p>
        </p:txBody>
      </p:sp>
      <p:sp>
        <p:nvSpPr>
          <p:cNvPr id="18440" name="TextBox 25"/>
          <p:cNvSpPr txBox="1">
            <a:spLocks noChangeArrowheads="1"/>
          </p:cNvSpPr>
          <p:nvPr/>
        </p:nvSpPr>
        <p:spPr bwMode="auto">
          <a:xfrm>
            <a:off x="4691942" y="5870123"/>
            <a:ext cx="8874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600" dirty="0">
                <a:solidFill>
                  <a:srgbClr val="FFC000"/>
                </a:solidFill>
                <a:latin typeface="Arial Black" panose="020B0A04020102020204" pitchFamily="34" charset="0"/>
              </a:rPr>
              <a:t>Rel-14</a:t>
            </a:r>
          </a:p>
        </p:txBody>
      </p:sp>
      <p:sp>
        <p:nvSpPr>
          <p:cNvPr id="18442" name="TextBox 27"/>
          <p:cNvSpPr txBox="1">
            <a:spLocks noChangeArrowheads="1"/>
          </p:cNvSpPr>
          <p:nvPr/>
        </p:nvSpPr>
        <p:spPr bwMode="auto">
          <a:xfrm>
            <a:off x="3293807" y="5872483"/>
            <a:ext cx="8858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600" dirty="0">
                <a:solidFill>
                  <a:srgbClr val="FF0000"/>
                </a:solidFill>
                <a:latin typeface="Arial Black" panose="020B0A04020102020204" pitchFamily="34" charset="0"/>
              </a:rPr>
              <a:t>Rel-13</a:t>
            </a:r>
          </a:p>
        </p:txBody>
      </p:sp>
      <p:cxnSp>
        <p:nvCxnSpPr>
          <p:cNvPr id="18443" name="Straight Connector 16"/>
          <p:cNvCxnSpPr>
            <a:cxnSpLocks noChangeShapeType="1"/>
          </p:cNvCxnSpPr>
          <p:nvPr/>
        </p:nvCxnSpPr>
        <p:spPr bwMode="auto">
          <a:xfrm flipV="1">
            <a:off x="3106887" y="5870123"/>
            <a:ext cx="1390187" cy="1588"/>
          </a:xfrm>
          <a:prstGeom prst="line">
            <a:avLst/>
          </a:prstGeom>
          <a:noFill/>
          <a:ln w="28575" algn="ctr">
            <a:solidFill>
              <a:srgbClr val="FF000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445" name="Straight Connector 11"/>
          <p:cNvCxnSpPr>
            <a:cxnSpLocks noChangeShapeType="1"/>
          </p:cNvCxnSpPr>
          <p:nvPr/>
        </p:nvCxnSpPr>
        <p:spPr bwMode="auto">
          <a:xfrm>
            <a:off x="5746328" y="5886781"/>
            <a:ext cx="1022466" cy="0"/>
          </a:xfrm>
          <a:prstGeom prst="line">
            <a:avLst/>
          </a:prstGeom>
          <a:noFill/>
          <a:ln w="28575" algn="ctr">
            <a:solidFill>
              <a:srgbClr val="00B0F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446" name="TextBox 25"/>
          <p:cNvSpPr txBox="1">
            <a:spLocks noChangeArrowheads="1"/>
          </p:cNvSpPr>
          <p:nvPr/>
        </p:nvSpPr>
        <p:spPr bwMode="auto">
          <a:xfrm>
            <a:off x="5852053" y="5871399"/>
            <a:ext cx="887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600" dirty="0">
                <a:solidFill>
                  <a:srgbClr val="00B0F0"/>
                </a:solidFill>
                <a:latin typeface="Arial Black" panose="020B0A04020102020204" pitchFamily="34" charset="0"/>
              </a:rPr>
              <a:t>Rel-15</a:t>
            </a:r>
          </a:p>
        </p:txBody>
      </p:sp>
      <p:cxnSp>
        <p:nvCxnSpPr>
          <p:cNvPr id="22" name="Straight Connector 11"/>
          <p:cNvCxnSpPr>
            <a:cxnSpLocks noChangeShapeType="1"/>
          </p:cNvCxnSpPr>
          <p:nvPr/>
        </p:nvCxnSpPr>
        <p:spPr bwMode="auto">
          <a:xfrm flipV="1">
            <a:off x="6843608" y="5871400"/>
            <a:ext cx="1400291" cy="7387"/>
          </a:xfrm>
          <a:prstGeom prst="line">
            <a:avLst/>
          </a:prstGeom>
          <a:noFill/>
          <a:ln w="28575" algn="ctr">
            <a:solidFill>
              <a:schemeClr val="accent4">
                <a:lumMod val="75000"/>
              </a:schemeClr>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TextBox 25"/>
          <p:cNvSpPr txBox="1">
            <a:spLocks noChangeArrowheads="1"/>
          </p:cNvSpPr>
          <p:nvPr/>
        </p:nvSpPr>
        <p:spPr bwMode="auto">
          <a:xfrm>
            <a:off x="6990116" y="5872570"/>
            <a:ext cx="8864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600" dirty="0">
                <a:solidFill>
                  <a:srgbClr val="7030A0"/>
                </a:solidFill>
                <a:latin typeface="Arial Black" panose="020B0A04020102020204" pitchFamily="34" charset="0"/>
              </a:rPr>
              <a:t>Rel-16</a:t>
            </a:r>
          </a:p>
        </p:txBody>
      </p:sp>
      <p:cxnSp>
        <p:nvCxnSpPr>
          <p:cNvPr id="40" name="Straight Connector 31">
            <a:extLst>
              <a:ext uri="{FF2B5EF4-FFF2-40B4-BE49-F238E27FC236}">
                <a16:creationId xmlns:a16="http://schemas.microsoft.com/office/drawing/2014/main" id="{352F0791-6C05-40D6-8844-9865AB105222}"/>
              </a:ext>
            </a:extLst>
          </p:cNvPr>
          <p:cNvCxnSpPr>
            <a:cxnSpLocks noChangeShapeType="1"/>
          </p:cNvCxnSpPr>
          <p:nvPr/>
        </p:nvCxnSpPr>
        <p:spPr bwMode="auto">
          <a:xfrm>
            <a:off x="8348041" y="5870123"/>
            <a:ext cx="381789" cy="0"/>
          </a:xfrm>
          <a:prstGeom prst="line">
            <a:avLst/>
          </a:prstGeom>
          <a:noFill/>
          <a:ln w="28575" algn="ctr">
            <a:solidFill>
              <a:srgbClr val="663300"/>
            </a:solidFill>
            <a:round/>
            <a:headEnd type="oval" w="med" len="me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2" name="TextBox 33">
            <a:extLst>
              <a:ext uri="{FF2B5EF4-FFF2-40B4-BE49-F238E27FC236}">
                <a16:creationId xmlns:a16="http://schemas.microsoft.com/office/drawing/2014/main" id="{A00992A2-60DB-4D37-9538-849E33238FE6}"/>
              </a:ext>
            </a:extLst>
          </p:cNvPr>
          <p:cNvSpPr txBox="1">
            <a:spLocks noChangeArrowheads="1"/>
          </p:cNvSpPr>
          <p:nvPr/>
        </p:nvSpPr>
        <p:spPr bwMode="auto">
          <a:xfrm>
            <a:off x="8003168" y="5873710"/>
            <a:ext cx="8874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600" dirty="0">
                <a:solidFill>
                  <a:srgbClr val="663300"/>
                </a:solidFill>
                <a:latin typeface="Arial Black" panose="020B0A04020102020204" pitchFamily="34" charset="0"/>
              </a:rPr>
              <a:t>Rel-17</a:t>
            </a:r>
          </a:p>
        </p:txBody>
      </p:sp>
      <p:graphicFrame>
        <p:nvGraphicFramePr>
          <p:cNvPr id="19" name="Chart 18">
            <a:extLst>
              <a:ext uri="{FF2B5EF4-FFF2-40B4-BE49-F238E27FC236}">
                <a16:creationId xmlns:a16="http://schemas.microsoft.com/office/drawing/2014/main" id="{07167792-B933-4FD9-B1DA-A4A5D376338B}"/>
              </a:ext>
            </a:extLst>
          </p:cNvPr>
          <p:cNvGraphicFramePr>
            <a:graphicFrameLocks/>
          </p:cNvGraphicFramePr>
          <p:nvPr>
            <p:extLst/>
          </p:nvPr>
        </p:nvGraphicFramePr>
        <p:xfrm>
          <a:off x="0" y="1216093"/>
          <a:ext cx="8831331" cy="4425813"/>
        </p:xfrm>
        <a:graphic>
          <a:graphicData uri="http://schemas.openxmlformats.org/drawingml/2006/chart">
            <c:chart xmlns:c="http://schemas.openxmlformats.org/drawingml/2006/chart" xmlns:r="http://schemas.openxmlformats.org/officeDocument/2006/relationships" r:id="rId3"/>
          </a:graphicData>
        </a:graphic>
      </p:graphicFrame>
      <p:sp>
        <p:nvSpPr>
          <p:cNvPr id="18441" name="TextBox 12"/>
          <p:cNvSpPr txBox="1">
            <a:spLocks noChangeArrowheads="1"/>
          </p:cNvSpPr>
          <p:nvPr/>
        </p:nvSpPr>
        <p:spPr bwMode="auto">
          <a:xfrm rot="-5400000">
            <a:off x="-725488" y="3554413"/>
            <a:ext cx="18653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800" b="1" dirty="0">
                <a:latin typeface="Arial" panose="020B0604020202020204" pitchFamily="34" charset="0"/>
              </a:rPr>
              <a:t>Number of CRs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a:solidFill>
                  <a:schemeClr val="bg1">
                    <a:lumMod val="65000"/>
                  </a:schemeClr>
                </a:solidFill>
              </a:rPr>
              <a:t> 1) General aspects (events since SA#84, statistics, next meetings)</a:t>
            </a:r>
          </a:p>
          <a:p>
            <a:pPr eaLnBrk="1" hangingPunct="1">
              <a:defRPr/>
            </a:pPr>
            <a:r>
              <a:rPr lang="en-GB" sz="2400" dirty="0">
                <a:solidFill>
                  <a:schemeClr val="bg1">
                    <a:lumMod val="65000"/>
                  </a:schemeClr>
                </a:solidFill>
              </a:rPr>
              <a:t> </a:t>
            </a:r>
            <a:r>
              <a:rPr lang="en-GB" sz="2400" b="1" i="1" dirty="0"/>
              <a:t>2) SA Work Report</a:t>
            </a:r>
          </a:p>
          <a:p>
            <a:pPr lvl="1" eaLnBrk="1" hangingPunct="1">
              <a:defRPr/>
            </a:pPr>
            <a:r>
              <a:rPr lang="en-GB" sz="2000" b="1" i="1" dirty="0"/>
              <a:t>2.1) Rel-14 and before Maintenance</a:t>
            </a:r>
          </a:p>
          <a:p>
            <a:pPr lvl="1" eaLnBrk="1" hangingPunct="1">
              <a:defRPr/>
            </a:pPr>
            <a:r>
              <a:rPr lang="en-GB" sz="2000" dirty="0">
                <a:solidFill>
                  <a:schemeClr val="bg1">
                    <a:lumMod val="65000"/>
                  </a:schemeClr>
                </a:solidFill>
              </a:rPr>
              <a:t>2.2) Rel-15 Maintenance and Work</a:t>
            </a:r>
          </a:p>
          <a:p>
            <a:pPr lvl="1" eaLnBrk="1" hangingPunct="1">
              <a:defRPr/>
            </a:pPr>
            <a:r>
              <a:rPr lang="en-GB" sz="2000" dirty="0">
                <a:solidFill>
                  <a:schemeClr val="bg1">
                    <a:lumMod val="65000"/>
                  </a:schemeClr>
                </a:solidFill>
              </a:rPr>
              <a:t>2.3) </a:t>
            </a:r>
            <a:r>
              <a:rPr lang="en-US" sz="2000" dirty="0">
                <a:solidFill>
                  <a:schemeClr val="bg1">
                    <a:lumMod val="65000"/>
                  </a:schemeClr>
                </a:solidFill>
              </a:rPr>
              <a:t>Rel-15 Work and Maintenance </a:t>
            </a:r>
          </a:p>
          <a:p>
            <a:pPr lvl="1" eaLnBrk="1" hangingPunct="1">
              <a:defRPr/>
            </a:pPr>
            <a:r>
              <a:rPr lang="en-US" sz="2000" dirty="0">
                <a:solidFill>
                  <a:schemeClr val="bg1">
                    <a:lumMod val="65000"/>
                  </a:schemeClr>
                </a:solidFill>
              </a:rPr>
              <a:t>2.3) Rel-16 Work and Maintenance</a:t>
            </a:r>
          </a:p>
          <a:p>
            <a:pPr lvl="1" eaLnBrk="1" hangingPunct="1">
              <a:defRPr/>
            </a:pPr>
            <a:r>
              <a:rPr lang="en-US" sz="2000" dirty="0">
                <a:solidFill>
                  <a:schemeClr val="bg1">
                    <a:lumMod val="65000"/>
                  </a:schemeClr>
                </a:solidFill>
              </a:rPr>
              <a:t>2.4) Rel-17 Study/Work</a:t>
            </a:r>
          </a:p>
          <a:p>
            <a:pPr lvl="1" eaLnBrk="1" hangingPunct="1">
              <a:defRPr/>
            </a:pPr>
            <a:r>
              <a:rPr lang="en-GB" sz="2000" dirty="0">
                <a:solidFill>
                  <a:schemeClr val="bg1">
                    <a:lumMod val="65000"/>
                  </a:schemeClr>
                </a:solidFill>
              </a:rPr>
              <a:t>2.5) IETF Dependency Update</a:t>
            </a:r>
          </a:p>
          <a:p>
            <a:pPr eaLnBrk="1" hangingPunct="1">
              <a:defRPr/>
            </a:pPr>
            <a:r>
              <a:rPr lang="en-GB" sz="2400" dirty="0">
                <a:solidFill>
                  <a:schemeClr val="bg1">
                    <a:lumMod val="65000"/>
                  </a:schemeClr>
                </a:solidFill>
              </a:rPr>
              <a:t> 3) SA2 Work Planning</a:t>
            </a:r>
          </a:p>
          <a:p>
            <a:pPr eaLnBrk="1" hangingPunct="1">
              <a:defRPr/>
            </a:pPr>
            <a:r>
              <a:rPr lang="en-GB" sz="2400" dirty="0">
                <a:solidFill>
                  <a:schemeClr val="bg1">
                    <a:lumMod val="65000"/>
                  </a:schemeClr>
                </a:solidFill>
              </a:rPr>
              <a:t> 4) Documents for Information and Approval</a:t>
            </a:r>
          </a:p>
          <a:p>
            <a:pPr eaLnBrk="1" hangingPunct="1">
              <a:defRPr/>
            </a:pPr>
            <a:r>
              <a:rPr lang="en-GB" sz="2400" dirty="0">
                <a:solidFill>
                  <a:schemeClr val="bg1">
                    <a:lumMod val="65000"/>
                  </a:schemeClr>
                </a:solidFill>
              </a:rPr>
              <a:t> 5) Collected Items requiring action from SA</a:t>
            </a:r>
          </a:p>
        </p:txBody>
      </p:sp>
      <p:sp>
        <p:nvSpPr>
          <p:cNvPr id="19460" name="Text Box 3"/>
          <p:cNvSpPr txBox="1">
            <a:spLocks noChangeArrowheads="1"/>
          </p:cNvSpPr>
          <p:nvPr/>
        </p:nvSpPr>
        <p:spPr bwMode="auto">
          <a:xfrm>
            <a:off x="77788" y="25939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eaLnBrk="1" hangingPunct="1"/>
            <a:r>
              <a:rPr lang="de-DE" altLang="de-DE" b="1" dirty="0"/>
              <a:t>2.1) Rel-14 and before  Maintenance (1/1)</a:t>
            </a:r>
          </a:p>
        </p:txBody>
      </p:sp>
      <p:sp>
        <p:nvSpPr>
          <p:cNvPr id="20483" name="Content Placeholder 2"/>
          <p:cNvSpPr>
            <a:spLocks noGrp="1"/>
          </p:cNvSpPr>
          <p:nvPr>
            <p:ph idx="1"/>
          </p:nvPr>
        </p:nvSpPr>
        <p:spPr>
          <a:xfrm>
            <a:off x="457201" y="2001838"/>
            <a:ext cx="7476066" cy="3425825"/>
          </a:xfrm>
        </p:spPr>
        <p:txBody>
          <a:bodyPr/>
          <a:lstStyle/>
          <a:p>
            <a:pPr eaLnBrk="1" hangingPunct="1"/>
            <a:r>
              <a:rPr lang="de-DE" altLang="de-DE" dirty="0"/>
              <a:t> Work Progress on Corrections </a:t>
            </a:r>
            <a:r>
              <a:rPr lang="de-DE" altLang="de-DE" sz="2000" dirty="0"/>
              <a:t>(</a:t>
            </a:r>
            <a:r>
              <a:rPr lang="en-US" altLang="de-DE" sz="2000" dirty="0"/>
              <a:t>Category A CRs are not counted)</a:t>
            </a:r>
            <a:endParaRPr lang="de-DE" altLang="de-DE" sz="2000" dirty="0"/>
          </a:p>
          <a:p>
            <a:pPr lvl="1" eaLnBrk="1" hangingPunct="1"/>
            <a:endParaRPr lang="de-DE" altLang="de-DE" sz="2000" dirty="0"/>
          </a:p>
          <a:p>
            <a:pPr lvl="1" eaLnBrk="1" hangingPunct="1"/>
            <a:r>
              <a:rPr lang="de-DE" altLang="de-DE" sz="2000" dirty="0"/>
              <a:t>R12:           none</a:t>
            </a:r>
          </a:p>
          <a:p>
            <a:pPr lvl="1" eaLnBrk="1" hangingPunct="1"/>
            <a:r>
              <a:rPr lang="en-GB" altLang="de-DE" sz="2000" dirty="0"/>
              <a:t>R13: 	1 CR</a:t>
            </a:r>
          </a:p>
          <a:p>
            <a:pPr lvl="1" eaLnBrk="1" hangingPunct="1"/>
            <a:r>
              <a:rPr lang="de-DE" altLang="de-DE" sz="2000" dirty="0"/>
              <a:t>R14:  	</a:t>
            </a:r>
            <a:r>
              <a:rPr lang="en-US" altLang="de-DE" sz="2000" dirty="0"/>
              <a:t>2 CRs</a:t>
            </a:r>
            <a:endParaRPr lang="en-GB" sz="20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a:solidFill>
                  <a:schemeClr val="bg1">
                    <a:lumMod val="65000"/>
                  </a:schemeClr>
                </a:solidFill>
              </a:rPr>
              <a:t> 1) General aspects (events since SA#84, statistics, next meetings)</a:t>
            </a:r>
          </a:p>
          <a:p>
            <a:pPr eaLnBrk="1" hangingPunct="1">
              <a:defRPr/>
            </a:pPr>
            <a:r>
              <a:rPr lang="en-GB" sz="2400" b="1" i="1" dirty="0"/>
              <a:t> 2) SA Work Report</a:t>
            </a:r>
          </a:p>
          <a:p>
            <a:pPr lvl="1" eaLnBrk="1" hangingPunct="1">
              <a:defRPr/>
            </a:pPr>
            <a:r>
              <a:rPr lang="en-GB" sz="2000" dirty="0">
                <a:solidFill>
                  <a:schemeClr val="bg1">
                    <a:lumMod val="65000"/>
                  </a:schemeClr>
                </a:solidFill>
              </a:rPr>
              <a:t>2.1) Rel-14 and before Maintenance</a:t>
            </a:r>
          </a:p>
          <a:p>
            <a:pPr lvl="1" eaLnBrk="1" hangingPunct="1">
              <a:defRPr/>
            </a:pPr>
            <a:r>
              <a:rPr lang="en-GB" sz="2000" b="1" i="1" dirty="0"/>
              <a:t>2.2  Rel-15 Work and Maintenance</a:t>
            </a:r>
          </a:p>
          <a:p>
            <a:pPr lvl="1" eaLnBrk="1" hangingPunct="1">
              <a:defRPr/>
            </a:pPr>
            <a:r>
              <a:rPr lang="en-US" sz="2000" dirty="0">
                <a:solidFill>
                  <a:schemeClr val="bg1">
                    <a:lumMod val="65000"/>
                  </a:schemeClr>
                </a:solidFill>
              </a:rPr>
              <a:t>2.3) Rel-16 Work and Maintenance</a:t>
            </a:r>
          </a:p>
          <a:p>
            <a:pPr lvl="1" eaLnBrk="1" hangingPunct="1">
              <a:defRPr/>
            </a:pPr>
            <a:r>
              <a:rPr lang="en-US" sz="2000" dirty="0">
                <a:solidFill>
                  <a:schemeClr val="bg1">
                    <a:lumMod val="65000"/>
                  </a:schemeClr>
                </a:solidFill>
              </a:rPr>
              <a:t>2.4) Rel-17 Study/Work</a:t>
            </a:r>
          </a:p>
          <a:p>
            <a:pPr lvl="1" eaLnBrk="1" hangingPunct="1">
              <a:defRPr/>
            </a:pPr>
            <a:r>
              <a:rPr lang="en-GB" sz="2000" dirty="0">
                <a:solidFill>
                  <a:schemeClr val="bg1">
                    <a:lumMod val="65000"/>
                  </a:schemeClr>
                </a:solidFill>
              </a:rPr>
              <a:t>2.5) IETF Dependency Update</a:t>
            </a:r>
          </a:p>
          <a:p>
            <a:pPr eaLnBrk="1" hangingPunct="1">
              <a:defRPr/>
            </a:pPr>
            <a:r>
              <a:rPr lang="en-GB" sz="2400" dirty="0">
                <a:solidFill>
                  <a:schemeClr val="bg1">
                    <a:lumMod val="65000"/>
                  </a:schemeClr>
                </a:solidFill>
              </a:rPr>
              <a:t> 3) Action Items</a:t>
            </a:r>
          </a:p>
          <a:p>
            <a:pPr eaLnBrk="1" hangingPunct="1">
              <a:defRPr/>
            </a:pPr>
            <a:r>
              <a:rPr lang="en-GB" sz="2400" dirty="0">
                <a:solidFill>
                  <a:schemeClr val="bg1">
                    <a:lumMod val="65000"/>
                  </a:schemeClr>
                </a:solidFill>
              </a:rPr>
              <a:t> 4) Documents for Information and Approval</a:t>
            </a:r>
          </a:p>
          <a:p>
            <a:pPr eaLnBrk="1" hangingPunct="1">
              <a:defRPr/>
            </a:pPr>
            <a:r>
              <a:rPr lang="en-GB" sz="2400" dirty="0">
                <a:solidFill>
                  <a:schemeClr val="bg1">
                    <a:lumMod val="65000"/>
                  </a:schemeClr>
                </a:solidFill>
              </a:rPr>
              <a:t> 5) Collected Items requiring action from SA</a:t>
            </a:r>
          </a:p>
        </p:txBody>
      </p:sp>
      <p:sp>
        <p:nvSpPr>
          <p:cNvPr id="21508" name="Text Box 3"/>
          <p:cNvSpPr txBox="1">
            <a:spLocks noChangeArrowheads="1"/>
          </p:cNvSpPr>
          <p:nvPr/>
        </p:nvSpPr>
        <p:spPr bwMode="auto">
          <a:xfrm>
            <a:off x="77788" y="29622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5"/>
          <p:cNvSpPr>
            <a:spLocks noGrp="1"/>
          </p:cNvSpPr>
          <p:nvPr>
            <p:ph type="title"/>
          </p:nvPr>
        </p:nvSpPr>
        <p:spPr>
          <a:xfrm>
            <a:off x="147205" y="176305"/>
            <a:ext cx="6827838" cy="815109"/>
          </a:xfrm>
        </p:spPr>
        <p:txBody>
          <a:bodyPr/>
          <a:lstStyle/>
          <a:p>
            <a:r>
              <a:rPr lang="en-US" altLang="de-DE" sz="2800" b="1" dirty="0"/>
              <a:t>2.2) Rel-15 Work and Maintenance (1/2)</a:t>
            </a:r>
            <a:endParaRPr lang="de-DE" altLang="de-DE" sz="2800" b="1" dirty="0"/>
          </a:p>
        </p:txBody>
      </p:sp>
      <p:graphicFrame>
        <p:nvGraphicFramePr>
          <p:cNvPr id="5" name="Content Placeholder 8"/>
          <p:cNvGraphicFramePr>
            <a:graphicFrameLocks noGrp="1"/>
          </p:cNvGraphicFramePr>
          <p:nvPr>
            <p:ph sz="half" idx="1"/>
            <p:extLst>
              <p:ext uri="{D42A27DB-BD31-4B8C-83A1-F6EECF244321}">
                <p14:modId xmlns:p14="http://schemas.microsoft.com/office/powerpoint/2010/main" val="1708812667"/>
              </p:ext>
            </p:extLst>
          </p:nvPr>
        </p:nvGraphicFramePr>
        <p:xfrm>
          <a:off x="217488" y="1275007"/>
          <a:ext cx="8609012" cy="4005446"/>
        </p:xfrm>
        <a:graphic>
          <a:graphicData uri="http://schemas.openxmlformats.org/drawingml/2006/table">
            <a:tbl>
              <a:tblPr/>
              <a:tblGrid>
                <a:gridCol w="1757616">
                  <a:extLst>
                    <a:ext uri="{9D8B030D-6E8A-4147-A177-3AD203B41FA5}">
                      <a16:colId xmlns:a16="http://schemas.microsoft.com/office/drawing/2014/main" val="20000"/>
                    </a:ext>
                  </a:extLst>
                </a:gridCol>
                <a:gridCol w="5176584">
                  <a:extLst>
                    <a:ext uri="{9D8B030D-6E8A-4147-A177-3AD203B41FA5}">
                      <a16:colId xmlns:a16="http://schemas.microsoft.com/office/drawing/2014/main" val="20001"/>
                    </a:ext>
                  </a:extLst>
                </a:gridCol>
                <a:gridCol w="638175">
                  <a:extLst>
                    <a:ext uri="{9D8B030D-6E8A-4147-A177-3AD203B41FA5}">
                      <a16:colId xmlns:a16="http://schemas.microsoft.com/office/drawing/2014/main" val="20002"/>
                    </a:ext>
                  </a:extLst>
                </a:gridCol>
                <a:gridCol w="1036637">
                  <a:extLst>
                    <a:ext uri="{9D8B030D-6E8A-4147-A177-3AD203B41FA5}">
                      <a16:colId xmlns:a16="http://schemas.microsoft.com/office/drawing/2014/main" val="20003"/>
                    </a:ext>
                  </a:extLst>
                </a:gridCol>
              </a:tblGrid>
              <a:tr h="57300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FFFFFF"/>
                          </a:solidFill>
                          <a:effectLst/>
                          <a:latin typeface="Calibri" pitchFamily="34" charset="0"/>
                        </a:rPr>
                        <a:t>WI</a:t>
                      </a:r>
                    </a:p>
                  </a:txBody>
                  <a:tcPr marL="91436" marR="91436" marT="45705" marB="45705"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FFFFFF"/>
                          </a:solidFill>
                          <a:effectLst/>
                          <a:latin typeface="Calibri" pitchFamily="34" charset="0"/>
                        </a:rPr>
                        <a:t>Work Item</a:t>
                      </a:r>
                    </a:p>
                  </a:txBody>
                  <a:tcPr marL="91436" marR="91436" marT="45705" marB="45705"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rgbClr val="FFFFFF"/>
                          </a:solidFill>
                          <a:effectLst/>
                          <a:latin typeface="Calibri" pitchFamily="34" charset="0"/>
                        </a:rPr>
                        <a:t>WP</a:t>
                      </a:r>
                    </a:p>
                  </a:txBody>
                  <a:tcPr marL="91436" marR="91436" marT="45705" marB="45705"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rgbClr val="FFFFFF"/>
                          </a:solidFill>
                          <a:effectLst/>
                          <a:latin typeface="Calibri" pitchFamily="34" charset="0"/>
                        </a:rPr>
                        <a:t>CRs approved</a:t>
                      </a:r>
                    </a:p>
                  </a:txBody>
                  <a:tcPr marL="91436" marR="91436" marT="45705" marB="45705"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extLst>
                  <a:ext uri="{0D108BD9-81ED-4DB2-BD59-A6C34878D82A}">
                    <a16:rowId xmlns:a16="http://schemas.microsoft.com/office/drawing/2014/main" val="10000"/>
                  </a:ext>
                </a:extLst>
              </a:tr>
              <a:tr h="389240">
                <a:tc>
                  <a:txBody>
                    <a:bodyPr/>
                    <a:lstStyle/>
                    <a:p>
                      <a:r>
                        <a:rPr kumimoji="0" lang="en-US" sz="1400" b="1" i="0" u="none" strike="noStrike" kern="1200" cap="none" normalizeH="0" baseline="0" dirty="0" err="1">
                          <a:ln>
                            <a:noFill/>
                          </a:ln>
                          <a:solidFill>
                            <a:schemeClr val="bg1"/>
                          </a:solidFill>
                          <a:effectLst/>
                          <a:latin typeface="Calibri" pitchFamily="34" charset="0"/>
                          <a:ea typeface="+mn-ea"/>
                          <a:cs typeface="+mn-cs"/>
                        </a:rPr>
                        <a:t>VoWLAN</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32" marB="45732">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a:ln>
                            <a:noFill/>
                          </a:ln>
                          <a:solidFill>
                            <a:schemeClr val="bg1"/>
                          </a:solidFill>
                          <a:effectLst/>
                          <a:latin typeface="Calibri" pitchFamily="34" charset="0"/>
                          <a:ea typeface="+mn-ea"/>
                          <a:cs typeface="+mn-cs"/>
                        </a:rPr>
                        <a:t>Complementary Features for Voice services over WLAN</a:t>
                      </a:r>
                      <a:endParaRPr kumimoji="0" lang="ko-KR" altLang="en-US" sz="1400" b="1" i="0" u="none" strike="noStrike" kern="1200" cap="none" normalizeH="0" baseline="0" dirty="0">
                        <a:ln>
                          <a:noFill/>
                        </a:ln>
                        <a:solidFill>
                          <a:schemeClr val="bg1"/>
                        </a:solidFill>
                        <a:effectLst/>
                        <a:latin typeface="Calibri" pitchFamily="34" charset="0"/>
                        <a:ea typeface="+mn-ea"/>
                        <a:cs typeface="+mn-cs"/>
                      </a:endParaRPr>
                    </a:p>
                  </a:txBody>
                  <a:tcPr marL="118800" marR="118800" marT="90016" marB="90016">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a:ln>
                            <a:noFill/>
                          </a:ln>
                          <a:solidFill>
                            <a:schemeClr val="bg1"/>
                          </a:solidFill>
                          <a:effectLst/>
                          <a:latin typeface="Calibri" pitchFamily="34" charset="0"/>
                        </a:rPr>
                        <a:t>100%</a:t>
                      </a:r>
                    </a:p>
                  </a:txBody>
                  <a:tcPr marL="91436" marR="91436" marT="45705" marB="45705"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a:ln>
                            <a:noFill/>
                          </a:ln>
                          <a:solidFill>
                            <a:srgbClr val="7030A0"/>
                          </a:solidFill>
                          <a:effectLst/>
                          <a:latin typeface="Calibri" pitchFamily="34" charset="0"/>
                          <a:ea typeface="+mn-ea"/>
                          <a:cs typeface="+mn-cs"/>
                        </a:rPr>
                        <a:t>0</a:t>
                      </a:r>
                    </a:p>
                  </a:txBody>
                  <a:tcPr marL="91436" marR="91436" marT="45705" marB="45705"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extLst>
                  <a:ext uri="{0D108BD9-81ED-4DB2-BD59-A6C34878D82A}">
                    <a16:rowId xmlns:a16="http://schemas.microsoft.com/office/drawing/2014/main" val="10001"/>
                  </a:ext>
                </a:extLst>
              </a:tr>
              <a:tr h="600364">
                <a:tc>
                  <a:txBody>
                    <a:bodyPr/>
                    <a:lstStyle/>
                    <a:p>
                      <a:r>
                        <a:rPr kumimoji="0" lang="en-GB" sz="1400" b="1" i="0" u="none" strike="noStrike" kern="1200" cap="none" normalizeH="0" baseline="0" dirty="0">
                          <a:ln>
                            <a:noFill/>
                          </a:ln>
                          <a:solidFill>
                            <a:schemeClr val="bg1"/>
                          </a:solidFill>
                          <a:effectLst/>
                          <a:latin typeface="+mn-lt"/>
                          <a:ea typeface="+mn-ea"/>
                          <a:cs typeface="+mn-cs"/>
                        </a:rPr>
                        <a:t>ProSe_WLAN_DD_Stage2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32" marB="45732">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a:ln>
                            <a:noFill/>
                          </a:ln>
                          <a:solidFill>
                            <a:schemeClr val="bg1"/>
                          </a:solidFill>
                          <a:effectLst/>
                          <a:latin typeface="+mn-lt"/>
                          <a:ea typeface="+mn-ea"/>
                          <a:cs typeface="+mn-cs"/>
                        </a:rPr>
                        <a:t>Inclusion of WLAN direct discovery technologies as an alternative for </a:t>
                      </a:r>
                      <a:r>
                        <a:rPr kumimoji="0" lang="en-GB" sz="1400" b="1" i="0" u="none" strike="noStrike" kern="1200" cap="none" normalizeH="0" baseline="0" dirty="0" err="1">
                          <a:ln>
                            <a:noFill/>
                          </a:ln>
                          <a:solidFill>
                            <a:schemeClr val="bg1"/>
                          </a:solidFill>
                          <a:effectLst/>
                          <a:latin typeface="+mn-lt"/>
                          <a:ea typeface="+mn-ea"/>
                          <a:cs typeface="+mn-cs"/>
                        </a:rPr>
                        <a:t>ProSe</a:t>
                      </a:r>
                      <a:r>
                        <a:rPr kumimoji="0" lang="en-GB" sz="1400" b="1" i="0" u="none" strike="noStrike" kern="1200" cap="none" normalizeH="0" baseline="0" dirty="0">
                          <a:ln>
                            <a:noFill/>
                          </a:ln>
                          <a:solidFill>
                            <a:schemeClr val="bg1"/>
                          </a:solidFill>
                          <a:effectLst/>
                          <a:latin typeface="+mn-lt"/>
                          <a:ea typeface="+mn-ea"/>
                          <a:cs typeface="+mn-cs"/>
                        </a:rPr>
                        <a:t> direct discovery</a:t>
                      </a:r>
                      <a:endParaRPr kumimoji="0" lang="de-DE" sz="1400" b="1" i="0" u="none" strike="noStrike" kern="1200" cap="none" normalizeH="0" baseline="0" dirty="0">
                        <a:ln>
                          <a:noFill/>
                        </a:ln>
                        <a:solidFill>
                          <a:schemeClr val="bg1"/>
                        </a:solidFill>
                        <a:effectLst/>
                        <a:latin typeface="+mn-lt"/>
                        <a:ea typeface="+mn-ea"/>
                        <a:cs typeface="+mn-cs"/>
                      </a:endParaRPr>
                    </a:p>
                  </a:txBody>
                  <a:tcPr marL="118800" marR="118800" marT="90016" marB="90016">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500" b="1" i="0" u="none" strike="noStrike" cap="none" normalizeH="0" baseline="0" dirty="0">
                          <a:ln>
                            <a:noFill/>
                          </a:ln>
                          <a:solidFill>
                            <a:schemeClr val="bg1"/>
                          </a:solidFill>
                          <a:effectLst/>
                          <a:latin typeface="Calibri" pitchFamily="34" charset="0"/>
                        </a:rPr>
                        <a:t>100%</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500" b="1" i="0" u="none" strike="noStrike" cap="none" normalizeH="0" baseline="0" dirty="0">
                        <a:ln>
                          <a:noFill/>
                        </a:ln>
                        <a:solidFill>
                          <a:schemeClr val="bg1"/>
                        </a:solidFill>
                        <a:effectLst/>
                        <a:latin typeface="Calibri" pitchFamily="34" charset="0"/>
                      </a:endParaRPr>
                    </a:p>
                  </a:txBody>
                  <a:tcPr marL="91436" marR="91436" marT="45705" marB="45705"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a:ln>
                            <a:noFill/>
                          </a:ln>
                          <a:solidFill>
                            <a:srgbClr val="7030A0"/>
                          </a:solidFill>
                          <a:effectLst/>
                          <a:latin typeface="Calibri" pitchFamily="34" charset="0"/>
                          <a:ea typeface="+mn-ea"/>
                          <a:cs typeface="+mn-cs"/>
                        </a:rPr>
                        <a:t>0</a:t>
                      </a:r>
                    </a:p>
                  </a:txBody>
                  <a:tcPr marL="91436" marR="91436" marT="45705" marB="45705" horzOverflow="overflow">
                    <a:lnL>
                      <a:noFill/>
                    </a:lnL>
                    <a:lnR>
                      <a:noFill/>
                    </a:lnR>
                    <a:lnT>
                      <a:noFill/>
                    </a:lnT>
                    <a:lnB>
                      <a:noFill/>
                    </a:lnB>
                    <a:lnTlToBr>
                      <a:noFill/>
                    </a:lnTlToBr>
                    <a:lnBlToTr>
                      <a:noFill/>
                    </a:lnBlToTr>
                    <a:solidFill>
                      <a:srgbClr val="7CCA62"/>
                    </a:solidFill>
                  </a:tcPr>
                </a:tc>
                <a:extLst>
                  <a:ext uri="{0D108BD9-81ED-4DB2-BD59-A6C34878D82A}">
                    <a16:rowId xmlns:a16="http://schemas.microsoft.com/office/drawing/2014/main" val="10002"/>
                  </a:ext>
                </a:extLst>
              </a:tr>
              <a:tr h="389240">
                <a:tc>
                  <a:txBody>
                    <a:bodyPr/>
                    <a:lstStyle/>
                    <a:p>
                      <a:r>
                        <a:rPr kumimoji="0" lang="en-US" sz="1400" b="1" i="0" u="none" strike="noStrike" kern="1200" cap="none" normalizeH="0" baseline="0" dirty="0">
                          <a:ln>
                            <a:noFill/>
                          </a:ln>
                          <a:solidFill>
                            <a:schemeClr val="bg1"/>
                          </a:solidFill>
                          <a:effectLst/>
                          <a:latin typeface="Calibri" pitchFamily="34" charset="0"/>
                          <a:ea typeface="+mn-ea"/>
                          <a:cs typeface="+mn-cs"/>
                        </a:rPr>
                        <a:t>NAPS</a:t>
                      </a:r>
                    </a:p>
                  </a:txBody>
                  <a:tcPr marL="91443" marR="91443" marT="45732" marB="45732">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a:ln>
                            <a:noFill/>
                          </a:ln>
                          <a:solidFill>
                            <a:schemeClr val="bg1"/>
                          </a:solidFill>
                          <a:effectLst/>
                          <a:latin typeface="+mn-lt"/>
                          <a:ea typeface="+mn-ea"/>
                          <a:cs typeface="+mn-cs"/>
                        </a:rPr>
                        <a:t>Northbound APIs for SCEF – SCS/AS Interworking</a:t>
                      </a:r>
                      <a:endParaRPr kumimoji="0" lang="de-DE" sz="1400" b="1" i="0" u="none" strike="noStrike" kern="1200" cap="none" normalizeH="0" baseline="0" dirty="0">
                        <a:ln>
                          <a:noFill/>
                        </a:ln>
                        <a:solidFill>
                          <a:schemeClr val="bg1"/>
                        </a:solidFill>
                        <a:effectLst/>
                        <a:latin typeface="+mn-lt"/>
                        <a:ea typeface="+mn-ea"/>
                        <a:cs typeface="+mn-cs"/>
                      </a:endParaRPr>
                    </a:p>
                  </a:txBody>
                  <a:tcPr marL="118800" marR="118800" marT="90016" marB="90016">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a:ln>
                            <a:noFill/>
                          </a:ln>
                          <a:solidFill>
                            <a:schemeClr val="bg1"/>
                          </a:solidFill>
                          <a:effectLst/>
                          <a:latin typeface="Calibri" pitchFamily="34" charset="0"/>
                        </a:rPr>
                        <a:t>100%</a:t>
                      </a:r>
                    </a:p>
                  </a:txBody>
                  <a:tcPr marL="91436" marR="91436" marT="45722" marB="45722" horzOverflow="overflow">
                    <a:lnL>
                      <a:noFill/>
                    </a:lnL>
                    <a:lnR>
                      <a:noFill/>
                    </a:lnR>
                    <a:lnT>
                      <a:noFill/>
                    </a:lnT>
                    <a:lnB>
                      <a:noFill/>
                    </a:lnB>
                    <a:lnTlToBr>
                      <a:noFill/>
                    </a:lnTlToBr>
                    <a:lnBlToTr>
                      <a:noFill/>
                    </a:lnBlToTr>
                    <a:solidFill>
                      <a:srgbClr val="62A14D"/>
                    </a:solidFill>
                  </a:tcPr>
                </a:tc>
                <a:tc>
                  <a:txBody>
                    <a:bodyPr/>
                    <a:lstStyle/>
                    <a:p>
                      <a:pPr algn="ctr"/>
                      <a:r>
                        <a:rPr kumimoji="0" lang="en-US" sz="1400" b="1" i="0" u="none" strike="noStrike" kern="1200" cap="none" normalizeH="0" baseline="0" dirty="0">
                          <a:ln>
                            <a:noFill/>
                          </a:ln>
                          <a:solidFill>
                            <a:srgbClr val="7030A0"/>
                          </a:solidFill>
                          <a:effectLst/>
                          <a:latin typeface="Calibri" pitchFamily="34" charset="0"/>
                          <a:ea typeface="+mn-ea"/>
                          <a:cs typeface="+mn-cs"/>
                        </a:rPr>
                        <a:t>1</a:t>
                      </a:r>
                    </a:p>
                  </a:txBody>
                  <a:tcPr marL="91436" marR="91436" marT="45722" marB="45722" horzOverflow="overflow">
                    <a:lnL>
                      <a:noFill/>
                    </a:lnL>
                    <a:lnR>
                      <a:noFill/>
                    </a:lnR>
                    <a:lnT>
                      <a:noFill/>
                    </a:lnT>
                    <a:lnB>
                      <a:noFill/>
                    </a:lnB>
                    <a:lnTlToBr>
                      <a:noFill/>
                    </a:lnTlToBr>
                    <a:lnBlToTr>
                      <a:noFill/>
                    </a:lnBlToTr>
                    <a:solidFill>
                      <a:srgbClr val="62A14D"/>
                    </a:solidFill>
                  </a:tcPr>
                </a:tc>
                <a:extLst>
                  <a:ext uri="{0D108BD9-81ED-4DB2-BD59-A6C34878D82A}">
                    <a16:rowId xmlns:a16="http://schemas.microsoft.com/office/drawing/2014/main" val="10003"/>
                  </a:ext>
                </a:extLst>
              </a:tr>
              <a:tr h="389240">
                <a:tc>
                  <a:txBody>
                    <a:bodyPr/>
                    <a:lstStyle/>
                    <a:p>
                      <a:r>
                        <a:rPr kumimoji="0" lang="en-US" sz="1400" b="1" i="0" u="none" strike="noStrike" kern="1200" cap="none" normalizeH="0" baseline="0" dirty="0" err="1">
                          <a:ln>
                            <a:noFill/>
                          </a:ln>
                          <a:solidFill>
                            <a:schemeClr val="bg1"/>
                          </a:solidFill>
                          <a:effectLst/>
                          <a:latin typeface="+mn-lt"/>
                          <a:ea typeface="+mn-ea"/>
                          <a:cs typeface="+mn-cs"/>
                        </a:rPr>
                        <a:t>eVoLP</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32" marB="45732">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a:ln>
                            <a:noFill/>
                          </a:ln>
                          <a:solidFill>
                            <a:schemeClr val="bg1"/>
                          </a:solidFill>
                          <a:effectLst/>
                          <a:latin typeface="+mn-lt"/>
                          <a:ea typeface="+mn-ea"/>
                          <a:cs typeface="+mn-cs"/>
                        </a:rPr>
                        <a:t>enhanced </a:t>
                      </a:r>
                      <a:r>
                        <a:rPr kumimoji="0" lang="en-GB" sz="1400" b="1" i="0" u="none" strike="noStrike" kern="1200" cap="none" normalizeH="0" baseline="0" dirty="0" err="1">
                          <a:ln>
                            <a:noFill/>
                          </a:ln>
                          <a:solidFill>
                            <a:schemeClr val="bg1"/>
                          </a:solidFill>
                          <a:effectLst/>
                          <a:latin typeface="+mn-lt"/>
                          <a:ea typeface="+mn-ea"/>
                          <a:cs typeface="+mn-cs"/>
                        </a:rPr>
                        <a:t>VoLTE</a:t>
                      </a:r>
                      <a:r>
                        <a:rPr kumimoji="0" lang="en-GB" sz="1400" b="1" i="0" u="none" strike="noStrike" kern="1200" cap="none" normalizeH="0" baseline="0" dirty="0">
                          <a:ln>
                            <a:noFill/>
                          </a:ln>
                          <a:solidFill>
                            <a:schemeClr val="bg1"/>
                          </a:solidFill>
                          <a:effectLst/>
                          <a:latin typeface="+mn-lt"/>
                          <a:ea typeface="+mn-ea"/>
                          <a:cs typeface="+mn-cs"/>
                        </a:rPr>
                        <a:t> performance</a:t>
                      </a:r>
                      <a:endParaRPr kumimoji="0" lang="de-DE" sz="1400" b="1" i="0" u="none" strike="noStrike" kern="1200" cap="none" normalizeH="0" baseline="0" dirty="0">
                        <a:ln>
                          <a:noFill/>
                        </a:ln>
                        <a:solidFill>
                          <a:schemeClr val="bg1"/>
                        </a:solidFill>
                        <a:effectLst/>
                        <a:latin typeface="+mn-lt"/>
                        <a:ea typeface="+mn-ea"/>
                        <a:cs typeface="+mn-cs"/>
                      </a:endParaRPr>
                    </a:p>
                  </a:txBody>
                  <a:tcPr marL="118800" marR="118800" marT="90016" marB="90016">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chemeClr val="bg1"/>
                          </a:solidFill>
                          <a:effectLst/>
                          <a:latin typeface="Calibri" pitchFamily="34" charset="0"/>
                        </a:rPr>
                        <a:t>100%</a:t>
                      </a:r>
                    </a:p>
                  </a:txBody>
                  <a:tcPr marL="91443" marR="91443" marT="45732" marB="45732">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a:ln>
                            <a:noFill/>
                          </a:ln>
                          <a:solidFill>
                            <a:srgbClr val="7030A0"/>
                          </a:solidFill>
                          <a:effectLst/>
                          <a:latin typeface="Calibri" pitchFamily="34" charset="0"/>
                          <a:ea typeface="+mn-ea"/>
                          <a:cs typeface="+mn-cs"/>
                        </a:rPr>
                        <a:t>0</a:t>
                      </a:r>
                    </a:p>
                  </a:txBody>
                  <a:tcPr marL="91436" marR="91436" marT="45722" marB="45722" horzOverflow="overflow">
                    <a:lnL>
                      <a:noFill/>
                    </a:lnL>
                    <a:lnR>
                      <a:noFill/>
                    </a:lnR>
                    <a:lnT>
                      <a:noFill/>
                    </a:lnT>
                    <a:lnB>
                      <a:noFill/>
                    </a:lnB>
                    <a:lnTlToBr>
                      <a:noFill/>
                    </a:lnTlToBr>
                    <a:lnBlToTr>
                      <a:noFill/>
                    </a:lnBlToTr>
                    <a:solidFill>
                      <a:srgbClr val="7CCA62"/>
                    </a:solidFill>
                  </a:tcPr>
                </a:tc>
                <a:extLst>
                  <a:ext uri="{0D108BD9-81ED-4DB2-BD59-A6C34878D82A}">
                    <a16:rowId xmlns:a16="http://schemas.microsoft.com/office/drawing/2014/main" val="10004"/>
                  </a:ext>
                </a:extLst>
              </a:tr>
              <a:tr h="389240">
                <a:tc>
                  <a:txBody>
                    <a:bodyPr/>
                    <a:lstStyle/>
                    <a:p>
                      <a:r>
                        <a:rPr kumimoji="0" lang="en-US" sz="1400" b="1" i="0" u="none" strike="noStrike" kern="1200" cap="none" normalizeH="0" baseline="0" dirty="0">
                          <a:ln>
                            <a:noFill/>
                          </a:ln>
                          <a:solidFill>
                            <a:schemeClr val="bg1"/>
                          </a:solidFill>
                          <a:effectLst/>
                          <a:latin typeface="+mn-lt"/>
                          <a:ea typeface="+mn-ea"/>
                          <a:cs typeface="+mn-cs"/>
                        </a:rPr>
                        <a:t>USOS</a:t>
                      </a:r>
                    </a:p>
                  </a:txBody>
                  <a:tcPr marL="91443" marR="91443" marT="45732" marB="45732">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a:ln>
                            <a:noFill/>
                          </a:ln>
                          <a:solidFill>
                            <a:schemeClr val="bg1"/>
                          </a:solidFill>
                          <a:effectLst/>
                          <a:latin typeface="+mn-lt"/>
                          <a:ea typeface="+mn-ea"/>
                          <a:cs typeface="+mn-cs"/>
                        </a:rPr>
                        <a:t>Unlicensed spectrum offloading system enhancements</a:t>
                      </a:r>
                      <a:endParaRPr kumimoji="0" lang="de-DE" sz="1400" b="1" i="0" u="none" strike="noStrike" kern="1200" cap="none" normalizeH="0" baseline="0" dirty="0">
                        <a:ln>
                          <a:noFill/>
                        </a:ln>
                        <a:solidFill>
                          <a:schemeClr val="bg1"/>
                        </a:solidFill>
                        <a:effectLst/>
                        <a:latin typeface="+mn-lt"/>
                        <a:ea typeface="+mn-ea"/>
                        <a:cs typeface="+mn-cs"/>
                      </a:endParaRPr>
                    </a:p>
                  </a:txBody>
                  <a:tcPr marL="118800" marR="118800" marT="90016" marB="90016">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500" b="1" i="0" u="none" strike="noStrike" cap="none" normalizeH="0" baseline="0" dirty="0">
                          <a:ln>
                            <a:noFill/>
                          </a:ln>
                          <a:solidFill>
                            <a:schemeClr val="bg1"/>
                          </a:solidFill>
                          <a:effectLst/>
                          <a:latin typeface="Calibri" pitchFamily="34" charset="0"/>
                        </a:rPr>
                        <a:t>100%</a:t>
                      </a:r>
                    </a:p>
                  </a:txBody>
                  <a:tcPr marL="91436" marR="91436" marT="45705" marB="45705"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a:ln>
                            <a:noFill/>
                          </a:ln>
                          <a:solidFill>
                            <a:srgbClr val="7030A0"/>
                          </a:solidFill>
                          <a:effectLst/>
                          <a:latin typeface="Calibri" pitchFamily="34" charset="0"/>
                          <a:ea typeface="+mn-ea"/>
                          <a:cs typeface="+mn-cs"/>
                        </a:rPr>
                        <a:t>0</a:t>
                      </a:r>
                    </a:p>
                  </a:txBody>
                  <a:tcPr marL="91436" marR="91436" marT="45746" marB="45746" horzOverflow="overflow">
                    <a:lnL>
                      <a:noFill/>
                    </a:lnL>
                    <a:lnR>
                      <a:noFill/>
                    </a:lnR>
                    <a:lnT>
                      <a:noFill/>
                    </a:lnT>
                    <a:lnB>
                      <a:noFill/>
                    </a:lnB>
                    <a:lnTlToBr>
                      <a:noFill/>
                    </a:lnTlToBr>
                    <a:lnBlToTr>
                      <a:noFill/>
                    </a:lnBlToTr>
                    <a:solidFill>
                      <a:srgbClr val="62A14D"/>
                    </a:solidFill>
                  </a:tcPr>
                </a:tc>
                <a:extLst>
                  <a:ext uri="{0D108BD9-81ED-4DB2-BD59-A6C34878D82A}">
                    <a16:rowId xmlns:a16="http://schemas.microsoft.com/office/drawing/2014/main" val="10005"/>
                  </a:ext>
                </a:extLst>
              </a:tr>
              <a:tr h="459252">
                <a:tc>
                  <a:txBody>
                    <a:bodyPr/>
                    <a:lstStyle/>
                    <a:p>
                      <a:r>
                        <a:rPr kumimoji="0" lang="en-US" sz="1400" b="1" i="0" u="none" strike="noStrike" kern="1200" cap="none" normalizeH="0" baseline="0" dirty="0">
                          <a:ln>
                            <a:noFill/>
                          </a:ln>
                          <a:solidFill>
                            <a:schemeClr val="bg1"/>
                          </a:solidFill>
                          <a:effectLst/>
                          <a:latin typeface="+mn-lt"/>
                          <a:ea typeface="+mn-ea"/>
                          <a:cs typeface="+mn-cs"/>
                        </a:rPr>
                        <a:t>EDCE5</a:t>
                      </a:r>
                    </a:p>
                  </a:txBody>
                  <a:tcPr marL="91443" marR="91443" marT="45732" marB="45732">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a:ln>
                            <a:noFill/>
                          </a:ln>
                          <a:solidFill>
                            <a:schemeClr val="bg1"/>
                          </a:solidFill>
                          <a:effectLst/>
                          <a:latin typeface="+mn-lt"/>
                          <a:ea typeface="+mn-ea"/>
                          <a:cs typeface="+mn-cs"/>
                        </a:rPr>
                        <a:t>EPC enhancements to support 5G New Radio via Dual Connectivity</a:t>
                      </a:r>
                      <a:endParaRPr kumimoji="0" lang="de-DE" sz="1400" b="1" i="0" u="none" strike="noStrike" kern="1200" cap="none" normalizeH="0" baseline="0" dirty="0">
                        <a:ln>
                          <a:noFill/>
                        </a:ln>
                        <a:solidFill>
                          <a:schemeClr val="bg1"/>
                        </a:solidFill>
                        <a:effectLst/>
                        <a:latin typeface="+mn-lt"/>
                        <a:ea typeface="+mn-ea"/>
                        <a:cs typeface="+mn-cs"/>
                      </a:endParaRPr>
                    </a:p>
                  </a:txBody>
                  <a:tcPr marL="118800" marR="118800" marT="90016" marB="90016">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a:ln>
                            <a:noFill/>
                          </a:ln>
                          <a:solidFill>
                            <a:schemeClr val="bg1"/>
                          </a:solidFill>
                          <a:effectLst/>
                          <a:latin typeface="Calibri" pitchFamily="34" charset="0"/>
                        </a:rPr>
                        <a:t>100%</a:t>
                      </a:r>
                    </a:p>
                  </a:txBody>
                  <a:tcPr marL="91436" marR="91436" marT="45722" marB="45722"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a:ln>
                            <a:noFill/>
                          </a:ln>
                          <a:solidFill>
                            <a:srgbClr val="7030A0"/>
                          </a:solidFill>
                          <a:effectLst/>
                          <a:latin typeface="Calibri" pitchFamily="34" charset="0"/>
                          <a:ea typeface="+mn-ea"/>
                          <a:cs typeface="+mn-cs"/>
                        </a:rPr>
                        <a:t>4</a:t>
                      </a:r>
                    </a:p>
                  </a:txBody>
                  <a:tcPr marL="91436" marR="91436" marT="45746" marB="45746" horzOverflow="overflow">
                    <a:lnL>
                      <a:noFill/>
                    </a:lnL>
                    <a:lnR>
                      <a:noFill/>
                    </a:lnR>
                    <a:lnT>
                      <a:noFill/>
                    </a:lnT>
                    <a:lnB>
                      <a:noFill/>
                    </a:lnB>
                    <a:lnTlToBr>
                      <a:noFill/>
                    </a:lnTlToBr>
                    <a:lnBlToTr>
                      <a:noFill/>
                    </a:lnBlToTr>
                    <a:solidFill>
                      <a:srgbClr val="7CCA62"/>
                    </a:solidFill>
                  </a:tcPr>
                </a:tc>
                <a:extLst>
                  <a:ext uri="{0D108BD9-81ED-4DB2-BD59-A6C34878D82A}">
                    <a16:rowId xmlns:a16="http://schemas.microsoft.com/office/drawing/2014/main" val="10006"/>
                  </a:ext>
                </a:extLst>
              </a:tr>
              <a:tr h="389240">
                <a:tc>
                  <a:txBody>
                    <a:bodyPr/>
                    <a:lstStyle/>
                    <a:p>
                      <a:r>
                        <a:rPr lang="en-US" sz="1400" b="1" kern="1200" dirty="0">
                          <a:solidFill>
                            <a:schemeClr val="lt1"/>
                          </a:solidFill>
                          <a:effectLst/>
                          <a:latin typeface="+mn-lt"/>
                          <a:ea typeface="+mn-ea"/>
                          <a:cs typeface="+mn-cs"/>
                        </a:rPr>
                        <a:t>PS_Data_Off_Phase2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32" marB="45732">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a:ln>
                            <a:noFill/>
                          </a:ln>
                          <a:solidFill>
                            <a:schemeClr val="bg1"/>
                          </a:solidFill>
                          <a:effectLst/>
                          <a:latin typeface="+mn-lt"/>
                          <a:ea typeface="+mn-ea"/>
                          <a:cs typeface="+mn-cs"/>
                        </a:rPr>
                        <a:t>PS Data Off Feature Phase 2</a:t>
                      </a:r>
                      <a:endParaRPr kumimoji="0" lang="de-DE" sz="1400" b="1" i="0" u="none" strike="noStrike" kern="1200" cap="none" normalizeH="0" baseline="0" dirty="0">
                        <a:ln>
                          <a:noFill/>
                        </a:ln>
                        <a:solidFill>
                          <a:schemeClr val="bg1"/>
                        </a:solidFill>
                        <a:effectLst/>
                        <a:latin typeface="+mn-lt"/>
                        <a:ea typeface="+mn-ea"/>
                        <a:cs typeface="+mn-cs"/>
                      </a:endParaRPr>
                    </a:p>
                  </a:txBody>
                  <a:tcPr marL="118800" marR="118800" marT="90016" marB="90016">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chemeClr val="bg1"/>
                          </a:solidFill>
                          <a:effectLst/>
                          <a:latin typeface="Calibri" pitchFamily="34" charset="0"/>
                        </a:rPr>
                        <a:t>100%</a:t>
                      </a:r>
                    </a:p>
                  </a:txBody>
                  <a:tcPr marL="91443" marR="91443" marT="45732" marB="45732">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a:ln>
                            <a:noFill/>
                          </a:ln>
                          <a:solidFill>
                            <a:srgbClr val="7030A0"/>
                          </a:solidFill>
                          <a:effectLst/>
                          <a:latin typeface="Calibri" pitchFamily="34" charset="0"/>
                          <a:ea typeface="+mn-ea"/>
                          <a:cs typeface="+mn-cs"/>
                        </a:rPr>
                        <a:t>0</a:t>
                      </a:r>
                    </a:p>
                  </a:txBody>
                  <a:tcPr marL="91436" marR="91436" marT="45746" marB="45746" horzOverflow="overflow">
                    <a:lnL>
                      <a:noFill/>
                    </a:lnL>
                    <a:lnR>
                      <a:noFill/>
                    </a:lnR>
                    <a:lnT>
                      <a:noFill/>
                    </a:lnT>
                    <a:lnB>
                      <a:noFill/>
                    </a:lnB>
                    <a:lnTlToBr>
                      <a:noFill/>
                    </a:lnTlToBr>
                    <a:lnBlToTr>
                      <a:noFill/>
                    </a:lnBlToTr>
                    <a:solidFill>
                      <a:srgbClr val="62A14D"/>
                    </a:solidFill>
                  </a:tcPr>
                </a:tc>
                <a:extLst>
                  <a:ext uri="{0D108BD9-81ED-4DB2-BD59-A6C34878D82A}">
                    <a16:rowId xmlns:a16="http://schemas.microsoft.com/office/drawing/2014/main" val="10007"/>
                  </a:ext>
                </a:extLst>
              </a:tr>
              <a:tr h="389240">
                <a:tc>
                  <a:txBody>
                    <a:bodyPr/>
                    <a:lstStyle/>
                    <a:p>
                      <a:r>
                        <a:rPr kumimoji="0" lang="en-US" sz="1400" b="1" i="0" u="none" strike="noStrike" kern="1200" cap="none" normalizeH="0" baseline="0" dirty="0">
                          <a:ln>
                            <a:noFill/>
                          </a:ln>
                          <a:solidFill>
                            <a:schemeClr val="bg1"/>
                          </a:solidFill>
                          <a:effectLst/>
                          <a:latin typeface="+mn-lt"/>
                          <a:ea typeface="+mn-ea"/>
                          <a:cs typeface="+mn-cs"/>
                        </a:rPr>
                        <a:t>EPS_URLLC</a:t>
                      </a:r>
                    </a:p>
                  </a:txBody>
                  <a:tcPr marL="91443" marR="91443" marT="45732" marB="45732">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kern="1200" cap="none" normalizeH="0" baseline="0" dirty="0">
                          <a:ln>
                            <a:noFill/>
                          </a:ln>
                          <a:solidFill>
                            <a:schemeClr val="bg1"/>
                          </a:solidFill>
                          <a:effectLst/>
                          <a:latin typeface="+mn-lt"/>
                          <a:ea typeface="+mn-ea"/>
                          <a:cs typeface="+mn-cs"/>
                        </a:rPr>
                        <a:t>EPC support for E-UTRAN Ultra Reliable Low Latency Comm.</a:t>
                      </a:r>
                      <a:endParaRPr kumimoji="0" lang="de-DE" sz="1400" b="1" i="0" u="none" strike="noStrike" kern="1200" cap="none" normalizeH="0" baseline="0" dirty="0">
                        <a:ln>
                          <a:noFill/>
                        </a:ln>
                        <a:solidFill>
                          <a:schemeClr val="bg1"/>
                        </a:solidFill>
                        <a:effectLst/>
                        <a:latin typeface="+mn-lt"/>
                        <a:ea typeface="+mn-ea"/>
                        <a:cs typeface="+mn-cs"/>
                      </a:endParaRPr>
                    </a:p>
                  </a:txBody>
                  <a:tcPr marL="118800" marR="118800" marT="90016" marB="90016">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a:ln>
                            <a:noFill/>
                          </a:ln>
                          <a:solidFill>
                            <a:schemeClr val="bg1"/>
                          </a:solidFill>
                          <a:effectLst/>
                          <a:latin typeface="Calibri" pitchFamily="34" charset="0"/>
                        </a:rPr>
                        <a:t>100%</a:t>
                      </a:r>
                    </a:p>
                  </a:txBody>
                  <a:tcPr marL="91436" marR="91436" marT="45722" marB="45722"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a:ln>
                            <a:noFill/>
                          </a:ln>
                          <a:solidFill>
                            <a:srgbClr val="7030A0"/>
                          </a:solidFill>
                          <a:effectLst/>
                          <a:latin typeface="Calibri" pitchFamily="34" charset="0"/>
                          <a:ea typeface="+mn-ea"/>
                          <a:cs typeface="+mn-cs"/>
                        </a:rPr>
                        <a:t>0</a:t>
                      </a:r>
                    </a:p>
                  </a:txBody>
                  <a:tcPr marL="91436" marR="91436" marT="45722" marB="45722" horzOverflow="overflow">
                    <a:lnL>
                      <a:noFill/>
                    </a:lnL>
                    <a:lnR>
                      <a:noFill/>
                    </a:lnR>
                    <a:lnT>
                      <a:noFill/>
                    </a:lnT>
                    <a:lnB>
                      <a:noFill/>
                    </a:lnB>
                    <a:lnTlToBr>
                      <a:noFill/>
                    </a:lnTlToBr>
                    <a:lnBlToTr>
                      <a:noFill/>
                    </a:lnBlToTr>
                    <a:solidFill>
                      <a:srgbClr val="7CCA62"/>
                    </a:solidFill>
                  </a:tcPr>
                </a:tc>
                <a:extLst>
                  <a:ext uri="{0D108BD9-81ED-4DB2-BD59-A6C34878D82A}">
                    <a16:rowId xmlns:a16="http://schemas.microsoft.com/office/drawing/2014/main" val="10008"/>
                  </a:ext>
                </a:extLst>
              </a:tr>
            </a:tbl>
          </a:graphicData>
        </a:graphic>
      </p:graphicFrame>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5"/>
          <p:cNvSpPr>
            <a:spLocks noGrp="1"/>
          </p:cNvSpPr>
          <p:nvPr>
            <p:ph type="title"/>
          </p:nvPr>
        </p:nvSpPr>
        <p:spPr>
          <a:xfrm>
            <a:off x="105497" y="156875"/>
            <a:ext cx="6827838" cy="925512"/>
          </a:xfrm>
        </p:spPr>
        <p:txBody>
          <a:bodyPr/>
          <a:lstStyle/>
          <a:p>
            <a:r>
              <a:rPr lang="en-US" altLang="de-DE" sz="2800" b="1" dirty="0"/>
              <a:t>2.2) Rel-15 Work and Maintenance (2/2)</a:t>
            </a:r>
            <a:endParaRPr lang="de-DE" altLang="de-DE" sz="2800" b="1" dirty="0"/>
          </a:p>
        </p:txBody>
      </p:sp>
      <p:sp>
        <p:nvSpPr>
          <p:cNvPr id="23555" name="Content Placeholder 7"/>
          <p:cNvSpPr>
            <a:spLocks noGrp="1"/>
          </p:cNvSpPr>
          <p:nvPr>
            <p:ph sz="half" idx="2"/>
          </p:nvPr>
        </p:nvSpPr>
        <p:spPr>
          <a:xfrm>
            <a:off x="444500" y="2616200"/>
            <a:ext cx="8304213" cy="3822699"/>
          </a:xfrm>
        </p:spPr>
        <p:txBody>
          <a:bodyPr/>
          <a:lstStyle/>
          <a:p>
            <a:pPr>
              <a:spcBef>
                <a:spcPct val="0"/>
              </a:spcBef>
              <a:spcAft>
                <a:spcPts val="200"/>
              </a:spcAft>
            </a:pPr>
            <a:r>
              <a:rPr lang="de-DE" altLang="de-DE" sz="2000" dirty="0"/>
              <a:t>Progress since SA#85:</a:t>
            </a:r>
          </a:p>
          <a:p>
            <a:pPr lvl="1">
              <a:spcBef>
                <a:spcPts val="0"/>
              </a:spcBef>
              <a:spcAft>
                <a:spcPts val="300"/>
              </a:spcAft>
            </a:pPr>
            <a:r>
              <a:rPr lang="en-US" altLang="zh-CN" sz="1600" dirty="0"/>
              <a:t>CRs agreed for TS 23.501 (</a:t>
            </a:r>
            <a:r>
              <a:rPr lang="en-US" altLang="zh-CN" sz="1600" b="1" dirty="0"/>
              <a:t>46</a:t>
            </a:r>
            <a:r>
              <a:rPr lang="en-US" altLang="zh-CN" sz="1600" dirty="0"/>
              <a:t> CRs), TS 23.502 (</a:t>
            </a:r>
            <a:r>
              <a:rPr lang="en-US" altLang="zh-CN" sz="1600" b="1" dirty="0"/>
              <a:t>45</a:t>
            </a:r>
            <a:r>
              <a:rPr lang="en-US" altLang="zh-CN" sz="1600" dirty="0"/>
              <a:t> CRs), TS 23.503 (</a:t>
            </a:r>
            <a:r>
              <a:rPr lang="en-US" altLang="zh-CN" sz="1600" b="1" dirty="0"/>
              <a:t>13</a:t>
            </a:r>
            <a:r>
              <a:rPr lang="en-US" altLang="zh-CN" sz="1600" dirty="0"/>
              <a:t> CRs)</a:t>
            </a:r>
            <a:endParaRPr lang="de-DE" altLang="zh-CN" sz="1600" dirty="0"/>
          </a:p>
          <a:p>
            <a:pPr lvl="1">
              <a:spcBef>
                <a:spcPts val="0"/>
              </a:spcBef>
              <a:spcAft>
                <a:spcPts val="300"/>
              </a:spcAft>
            </a:pPr>
            <a:r>
              <a:rPr lang="en-US" sz="1600" b="1" dirty="0"/>
              <a:t>2</a:t>
            </a:r>
            <a:r>
              <a:rPr lang="en-US" sz="1600" dirty="0"/>
              <a:t> CRs agreed for TS 23.401</a:t>
            </a:r>
            <a:endParaRPr lang="de-DE" sz="1600" dirty="0"/>
          </a:p>
          <a:p>
            <a:pPr marL="457200" lvl="1" indent="0">
              <a:spcBef>
                <a:spcPts val="0"/>
              </a:spcBef>
              <a:spcAft>
                <a:spcPts val="300"/>
              </a:spcAft>
              <a:buNone/>
            </a:pPr>
            <a:endParaRPr lang="de-DE" sz="1400" dirty="0"/>
          </a:p>
          <a:p>
            <a:pPr lvl="0"/>
            <a:r>
              <a:rPr lang="de-DE" sz="2000" dirty="0"/>
              <a:t>Next steps: </a:t>
            </a:r>
          </a:p>
          <a:p>
            <a:pPr lvl="1"/>
            <a:r>
              <a:rPr lang="en-US" sz="1600" dirty="0"/>
              <a:t>FASMO corrections</a:t>
            </a:r>
          </a:p>
          <a:p>
            <a:pPr lvl="1"/>
            <a:r>
              <a:rPr lang="en-US" sz="1600" dirty="0"/>
              <a:t>Further aligning with the work from other WGs</a:t>
            </a:r>
            <a:endParaRPr lang="de-DE" sz="1600" dirty="0"/>
          </a:p>
        </p:txBody>
      </p:sp>
      <p:graphicFrame>
        <p:nvGraphicFramePr>
          <p:cNvPr id="5" name="Content Placeholder 8">
            <a:extLst>
              <a:ext uri="{FF2B5EF4-FFF2-40B4-BE49-F238E27FC236}">
                <a16:creationId xmlns:a16="http://schemas.microsoft.com/office/drawing/2014/main" id="{431EE5F7-1C8A-4E00-AA0B-81807A082AD8}"/>
              </a:ext>
            </a:extLst>
          </p:cNvPr>
          <p:cNvGraphicFramePr>
            <a:graphicFrameLocks/>
          </p:cNvGraphicFramePr>
          <p:nvPr>
            <p:extLst>
              <p:ext uri="{D42A27DB-BD31-4B8C-83A1-F6EECF244321}">
                <p14:modId xmlns:p14="http://schemas.microsoft.com/office/powerpoint/2010/main" val="215104808"/>
              </p:ext>
            </p:extLst>
          </p:nvPr>
        </p:nvGraphicFramePr>
        <p:xfrm>
          <a:off x="191572" y="1505673"/>
          <a:ext cx="8810067" cy="900651"/>
        </p:xfrm>
        <a:graphic>
          <a:graphicData uri="http://schemas.openxmlformats.org/drawingml/2006/table">
            <a:tbl>
              <a:tblPr firstRow="1" bandRow="1">
                <a:tableStyleId>{8FD4443E-F989-4FC4-A0C8-D5A2AF1F390B}</a:tableStyleId>
              </a:tblPr>
              <a:tblGrid>
                <a:gridCol w="1470508">
                  <a:extLst>
                    <a:ext uri="{9D8B030D-6E8A-4147-A177-3AD203B41FA5}">
                      <a16:colId xmlns:a16="http://schemas.microsoft.com/office/drawing/2014/main" val="20000"/>
                    </a:ext>
                  </a:extLst>
                </a:gridCol>
                <a:gridCol w="3877144">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5GS_Ph1</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400" b="1" kern="1200" dirty="0">
                          <a:solidFill>
                            <a:schemeClr val="lt1"/>
                          </a:solidFill>
                          <a:effectLst/>
                          <a:latin typeface="+mn-lt"/>
                          <a:ea typeface="+mn-ea"/>
                          <a:cs typeface="+mn-cs"/>
                        </a:rPr>
                        <a:t>5G System – Phase 1</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17</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SP-160958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a:solidFill>
                  <a:schemeClr val="bg1">
                    <a:lumMod val="65000"/>
                  </a:schemeClr>
                </a:solidFill>
              </a:rPr>
              <a:t> 1) General aspects (events since SA#84, statistics, next meetings)</a:t>
            </a:r>
          </a:p>
          <a:p>
            <a:pPr eaLnBrk="1" hangingPunct="1">
              <a:defRPr/>
            </a:pPr>
            <a:r>
              <a:rPr lang="en-GB" sz="2400" dirty="0">
                <a:solidFill>
                  <a:schemeClr val="bg1">
                    <a:lumMod val="65000"/>
                  </a:schemeClr>
                </a:solidFill>
              </a:rPr>
              <a:t> </a:t>
            </a:r>
            <a:r>
              <a:rPr lang="en-GB" sz="2400" b="1" i="1" dirty="0"/>
              <a:t>2) SA Work Report</a:t>
            </a:r>
          </a:p>
          <a:p>
            <a:pPr lvl="1" eaLnBrk="1" hangingPunct="1">
              <a:defRPr/>
            </a:pPr>
            <a:r>
              <a:rPr lang="en-GB" sz="2000" dirty="0">
                <a:solidFill>
                  <a:schemeClr val="bg1">
                    <a:lumMod val="65000"/>
                  </a:schemeClr>
                </a:solidFill>
              </a:rPr>
              <a:t>2.1) Rel-14 and before Maintenance</a:t>
            </a:r>
          </a:p>
          <a:p>
            <a:pPr lvl="1" eaLnBrk="1" hangingPunct="1">
              <a:defRPr/>
            </a:pPr>
            <a:r>
              <a:rPr lang="en-GB" sz="2000" dirty="0">
                <a:solidFill>
                  <a:schemeClr val="bg1">
                    <a:lumMod val="65000"/>
                  </a:schemeClr>
                </a:solidFill>
              </a:rPr>
              <a:t>2.2) Rel-15 Work and Maintenance</a:t>
            </a:r>
          </a:p>
          <a:p>
            <a:pPr lvl="1" eaLnBrk="1" hangingPunct="1">
              <a:defRPr/>
            </a:pPr>
            <a:r>
              <a:rPr lang="en-GB" sz="2000" b="1" i="1" dirty="0"/>
              <a:t>2.3) Rel-16 Work and Maintenance</a:t>
            </a:r>
          </a:p>
          <a:p>
            <a:pPr lvl="1" eaLnBrk="1" hangingPunct="1">
              <a:defRPr/>
            </a:pPr>
            <a:r>
              <a:rPr lang="en-GB" sz="2000" dirty="0">
                <a:solidFill>
                  <a:schemeClr val="bg1">
                    <a:lumMod val="65000"/>
                  </a:schemeClr>
                </a:solidFill>
              </a:rPr>
              <a:t>2.4) Rel-17 Study/Work</a:t>
            </a:r>
          </a:p>
          <a:p>
            <a:pPr lvl="1" eaLnBrk="1" hangingPunct="1">
              <a:defRPr/>
            </a:pPr>
            <a:r>
              <a:rPr lang="en-GB" sz="2000" dirty="0">
                <a:solidFill>
                  <a:schemeClr val="bg1">
                    <a:lumMod val="65000"/>
                  </a:schemeClr>
                </a:solidFill>
              </a:rPr>
              <a:t>2.5) </a:t>
            </a:r>
            <a:r>
              <a:rPr lang="en-GB" sz="2000" dirty="0" err="1">
                <a:solidFill>
                  <a:schemeClr val="bg1">
                    <a:lumMod val="65000"/>
                  </a:schemeClr>
                </a:solidFill>
              </a:rPr>
              <a:t>IETF</a:t>
            </a:r>
            <a:r>
              <a:rPr lang="en-GB" sz="2000" dirty="0">
                <a:solidFill>
                  <a:schemeClr val="bg1">
                    <a:lumMod val="65000"/>
                  </a:schemeClr>
                </a:solidFill>
              </a:rPr>
              <a:t> Dependency Update</a:t>
            </a:r>
          </a:p>
          <a:p>
            <a:pPr eaLnBrk="1" hangingPunct="1">
              <a:defRPr/>
            </a:pPr>
            <a:r>
              <a:rPr lang="en-GB" sz="2400" dirty="0">
                <a:solidFill>
                  <a:schemeClr val="bg1">
                    <a:lumMod val="65000"/>
                  </a:schemeClr>
                </a:solidFill>
              </a:rPr>
              <a:t> 3) SA2 Work Planning</a:t>
            </a:r>
          </a:p>
          <a:p>
            <a:pPr eaLnBrk="1" hangingPunct="1">
              <a:defRPr/>
            </a:pPr>
            <a:r>
              <a:rPr lang="en-GB" sz="2400" dirty="0">
                <a:solidFill>
                  <a:schemeClr val="bg1">
                    <a:lumMod val="65000"/>
                  </a:schemeClr>
                </a:solidFill>
              </a:rPr>
              <a:t> 4) Documents for Information and Approval</a:t>
            </a:r>
          </a:p>
          <a:p>
            <a:pPr eaLnBrk="1" hangingPunct="1">
              <a:defRPr/>
            </a:pPr>
            <a:r>
              <a:rPr lang="en-GB" sz="2400" dirty="0">
                <a:solidFill>
                  <a:schemeClr val="bg1">
                    <a:lumMod val="65000"/>
                  </a:schemeClr>
                </a:solidFill>
              </a:rPr>
              <a:t> 5) Collected Items requiring action from SA</a:t>
            </a:r>
          </a:p>
        </p:txBody>
      </p:sp>
      <p:sp>
        <p:nvSpPr>
          <p:cNvPr id="26628" name="Text Box 3"/>
          <p:cNvSpPr txBox="1">
            <a:spLocks noChangeArrowheads="1"/>
          </p:cNvSpPr>
          <p:nvPr/>
        </p:nvSpPr>
        <p:spPr bwMode="auto">
          <a:xfrm>
            <a:off x="77788" y="3341688"/>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2.3) Rel-16 Work and Maintenance (1/17)</a:t>
            </a:r>
            <a:endParaRPr lang="de-DE" altLang="de-DE" sz="2800"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1768846931"/>
              </p:ext>
            </p:extLst>
          </p:nvPr>
        </p:nvGraphicFramePr>
        <p:xfrm>
          <a:off x="169449" y="1303706"/>
          <a:ext cx="8937859" cy="1975654"/>
        </p:xfrm>
        <a:graphic>
          <a:graphicData uri="http://schemas.openxmlformats.org/drawingml/2006/table">
            <a:tbl>
              <a:tblPr firstRow="1" bandRow="1">
                <a:tableStyleId>{8FD4443E-F989-4FC4-A0C8-D5A2AF1F390B}</a:tableStyleId>
              </a:tblPr>
              <a:tblGrid>
                <a:gridCol w="1510516">
                  <a:extLst>
                    <a:ext uri="{9D8B030D-6E8A-4147-A177-3AD203B41FA5}">
                      <a16:colId xmlns:a16="http://schemas.microsoft.com/office/drawing/2014/main" val="20000"/>
                    </a:ext>
                  </a:extLst>
                </a:gridCol>
                <a:gridCol w="3914705">
                  <a:extLst>
                    <a:ext uri="{9D8B030D-6E8A-4147-A177-3AD203B41FA5}">
                      <a16:colId xmlns:a16="http://schemas.microsoft.com/office/drawing/2014/main" val="20001"/>
                    </a:ext>
                  </a:extLst>
                </a:gridCol>
                <a:gridCol w="1164733">
                  <a:extLst>
                    <a:ext uri="{9D8B030D-6E8A-4147-A177-3AD203B41FA5}">
                      <a16:colId xmlns:a16="http://schemas.microsoft.com/office/drawing/2014/main" val="20002"/>
                    </a:ext>
                  </a:extLst>
                </a:gridCol>
                <a:gridCol w="1236885">
                  <a:extLst>
                    <a:ext uri="{9D8B030D-6E8A-4147-A177-3AD203B41FA5}">
                      <a16:colId xmlns:a16="http://schemas.microsoft.com/office/drawing/2014/main" val="20003"/>
                    </a:ext>
                  </a:extLst>
                </a:gridCol>
                <a:gridCol w="1111020">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lt1"/>
                          </a:solidFill>
                          <a:effectLst/>
                          <a:latin typeface="+mn-lt"/>
                          <a:ea typeface="+mn-ea"/>
                          <a:cs typeface="+mn-cs"/>
                        </a:rPr>
                        <a:t>FS_</a:t>
                      </a:r>
                      <a:r>
                        <a:rPr lang="fr-FR" sz="1400" b="1" kern="1200" dirty="0">
                          <a:solidFill>
                            <a:schemeClr val="lt1"/>
                          </a:solidFill>
                          <a:effectLst/>
                          <a:latin typeface="+mn-lt"/>
                          <a:ea typeface="+mn-ea"/>
                          <a:cs typeface="+mn-cs"/>
                        </a:rPr>
                        <a:t>PARLOS_SA2</a:t>
                      </a:r>
                      <a:endParaRPr lang="en-US" sz="14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Study on System enhancements for Provision of Access to Restricted Local Operator Services by Unauthenticated UEs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 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SP-180501</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fr-FR" sz="1400" b="1" kern="1200" dirty="0">
                          <a:solidFill>
                            <a:schemeClr val="lt1"/>
                          </a:solidFill>
                          <a:effectLst/>
                          <a:latin typeface="+mn-lt"/>
                          <a:ea typeface="+mn-ea"/>
                          <a:cs typeface="+mn-cs"/>
                        </a:rPr>
                        <a:t>PARLOS</a:t>
                      </a:r>
                      <a:endParaRPr lang="en-US" sz="14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System enhancements for Provision of Access to Restricted Local Operator Services by Unauthenticated UEs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Mar,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dirty="0">
                          <a:ln>
                            <a:noFill/>
                          </a:ln>
                          <a:solidFill>
                            <a:prstClr val="white"/>
                          </a:solidFill>
                          <a:effectLst/>
                          <a:uLnTx/>
                          <a:uFillTx/>
                          <a:latin typeface="+mn-lt"/>
                          <a:ea typeface="+mn-ea"/>
                          <a:cs typeface="+mn-cs"/>
                        </a:rPr>
                        <a:t>SP-180738</a:t>
                      </a:r>
                      <a:endParaRPr kumimoji="0" lang="en-US" sz="14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
        <p:nvSpPr>
          <p:cNvPr id="29716" name="Content Placeholder 7"/>
          <p:cNvSpPr>
            <a:spLocks noGrp="1"/>
          </p:cNvSpPr>
          <p:nvPr>
            <p:ph sz="half" idx="2"/>
          </p:nvPr>
        </p:nvSpPr>
        <p:spPr>
          <a:xfrm>
            <a:off x="425035" y="3376429"/>
            <a:ext cx="8554480" cy="2696377"/>
          </a:xfrm>
        </p:spPr>
        <p:txBody>
          <a:bodyPr/>
          <a:lstStyle/>
          <a:p>
            <a:pPr>
              <a:spcBef>
                <a:spcPts val="0"/>
              </a:spcBef>
              <a:spcAft>
                <a:spcPts val="0"/>
              </a:spcAft>
            </a:pPr>
            <a:r>
              <a:rPr lang="de-DE" altLang="de-DE" sz="2000" dirty="0"/>
              <a:t>Progress since SA#85:</a:t>
            </a:r>
          </a:p>
          <a:p>
            <a:pPr lvl="1">
              <a:spcBef>
                <a:spcPts val="0"/>
              </a:spcBef>
              <a:spcAft>
                <a:spcPts val="0"/>
              </a:spcAft>
            </a:pPr>
            <a:r>
              <a:rPr lang="en-US" altLang="zh-CN" sz="1400" dirty="0"/>
              <a:t> 5 CRs agreed at SA2</a:t>
            </a:r>
          </a:p>
          <a:p>
            <a:pPr marL="457200" lvl="1" indent="0">
              <a:spcBef>
                <a:spcPts val="0"/>
              </a:spcBef>
              <a:spcAft>
                <a:spcPts val="0"/>
              </a:spcAft>
              <a:buNone/>
            </a:pPr>
            <a:endParaRPr lang="en-US" sz="1800" dirty="0"/>
          </a:p>
          <a:p>
            <a:pPr marL="457200" lvl="1" indent="-457200">
              <a:spcBef>
                <a:spcPts val="0"/>
              </a:spcBef>
              <a:spcAft>
                <a:spcPts val="0"/>
              </a:spcAft>
              <a:buBlip>
                <a:blip r:embed="rId2"/>
              </a:buBlip>
            </a:pPr>
            <a:r>
              <a:rPr lang="en-US" sz="2000" dirty="0">
                <a:ea typeface="+mn-ea"/>
                <a:cs typeface="+mn-cs"/>
              </a:rPr>
              <a:t>RAN impacts or dependencies:</a:t>
            </a:r>
            <a:endParaRPr lang="de-DE" sz="2000" dirty="0">
              <a:ea typeface="+mn-ea"/>
              <a:cs typeface="+mn-cs"/>
            </a:endParaRPr>
          </a:p>
          <a:p>
            <a:pPr lvl="1">
              <a:spcBef>
                <a:spcPts val="0"/>
              </a:spcBef>
              <a:spcAft>
                <a:spcPts val="600"/>
              </a:spcAft>
            </a:pPr>
            <a:r>
              <a:rPr lang="en-US" sz="1400" dirty="0"/>
              <a:t> </a:t>
            </a:r>
            <a:r>
              <a:rPr lang="en-US" altLang="zh-CN" sz="1400" dirty="0"/>
              <a:t>None </a:t>
            </a:r>
            <a:r>
              <a:rPr lang="en-US" sz="1400" dirty="0"/>
              <a:t>identified</a:t>
            </a:r>
          </a:p>
          <a:p>
            <a:pPr marL="457200" lvl="1" indent="0">
              <a:spcBef>
                <a:spcPts val="0"/>
              </a:spcBef>
              <a:spcAft>
                <a:spcPts val="600"/>
              </a:spcAft>
              <a:buNone/>
            </a:pPr>
            <a:endParaRPr lang="de-DE" sz="1400" dirty="0"/>
          </a:p>
          <a:p>
            <a:pPr lvl="0">
              <a:spcBef>
                <a:spcPts val="0"/>
              </a:spcBef>
              <a:spcAft>
                <a:spcPts val="0"/>
              </a:spcAft>
            </a:pPr>
            <a:r>
              <a:rPr lang="de-DE" sz="2000" dirty="0"/>
              <a:t>Next steps:</a:t>
            </a:r>
          </a:p>
          <a:p>
            <a:pPr lvl="1"/>
            <a:r>
              <a:rPr lang="en-US" altLang="zh-CN" sz="1400" dirty="0"/>
              <a:t>  Maintenance</a:t>
            </a:r>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2.3) Rel-16 Work and Maintenance (2/17)</a:t>
            </a:r>
            <a:endParaRPr lang="de-DE" altLang="de-DE" sz="2800"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2220854201"/>
              </p:ext>
            </p:extLst>
          </p:nvPr>
        </p:nvGraphicFramePr>
        <p:xfrm>
          <a:off x="179388" y="1376363"/>
          <a:ext cx="8810067" cy="154893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FS_5WWC</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Study on the Wireless and Wireline Convergence for the 5G system architecture </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SP-170380</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US" sz="1400" b="1" kern="1200" dirty="0">
                          <a:solidFill>
                            <a:schemeClr val="lt1"/>
                          </a:solidFill>
                          <a:effectLst/>
                          <a:latin typeface="+mn-lt"/>
                          <a:ea typeface="+mn-ea"/>
                          <a:cs typeface="+mn-cs"/>
                        </a:rPr>
                        <a:t>5WWC</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Wireless and Wireline Convergence for the 5G system architecture </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SP-181117</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
        <p:nvSpPr>
          <p:cNvPr id="29716" name="Content Placeholder 7"/>
          <p:cNvSpPr>
            <a:spLocks noGrp="1"/>
          </p:cNvSpPr>
          <p:nvPr>
            <p:ph sz="half" idx="2"/>
          </p:nvPr>
        </p:nvSpPr>
        <p:spPr>
          <a:xfrm>
            <a:off x="434974" y="3068319"/>
            <a:ext cx="8554480" cy="3159761"/>
          </a:xfrm>
        </p:spPr>
        <p:txBody>
          <a:bodyPr/>
          <a:lstStyle/>
          <a:p>
            <a:pPr>
              <a:spcBef>
                <a:spcPts val="0"/>
              </a:spcBef>
              <a:spcAft>
                <a:spcPts val="0"/>
              </a:spcAft>
            </a:pPr>
            <a:r>
              <a:rPr lang="de-DE" altLang="de-DE" sz="2000" dirty="0"/>
              <a:t>Progress since SA#85:</a:t>
            </a:r>
          </a:p>
          <a:p>
            <a:pPr lvl="1">
              <a:spcBef>
                <a:spcPts val="0"/>
              </a:spcBef>
              <a:spcAft>
                <a:spcPts val="0"/>
              </a:spcAft>
            </a:pPr>
            <a:r>
              <a:rPr lang="en-US" altLang="zh-CN" sz="1400" dirty="0"/>
              <a:t>Exception requested at SA#84 were completed. </a:t>
            </a:r>
          </a:p>
          <a:p>
            <a:pPr lvl="1">
              <a:spcBef>
                <a:spcPts val="0"/>
              </a:spcBef>
              <a:spcAft>
                <a:spcPts val="0"/>
              </a:spcAft>
            </a:pPr>
            <a:r>
              <a:rPr lang="en-US" altLang="zh-CN" sz="1400" dirty="0"/>
              <a:t>Procedures for the Non-3GPP device not supporting NAS connected to a Trusted Non-3GPP Access Network.</a:t>
            </a:r>
          </a:p>
          <a:p>
            <a:pPr lvl="1">
              <a:spcBef>
                <a:spcPts val="0"/>
              </a:spcBef>
              <a:spcAft>
                <a:spcPts val="0"/>
              </a:spcAft>
            </a:pPr>
            <a:r>
              <a:rPr lang="en-US" altLang="zh-CN" sz="1400" dirty="0"/>
              <a:t>for 5G-RG the specification related to Policy management as defined in TS 23.503</a:t>
            </a:r>
          </a:p>
          <a:p>
            <a:pPr lvl="1">
              <a:spcBef>
                <a:spcPts val="0"/>
              </a:spcBef>
              <a:spcAft>
                <a:spcPts val="0"/>
              </a:spcAft>
            </a:pPr>
            <a:r>
              <a:rPr lang="en-US" altLang="zh-CN" sz="1400" dirty="0"/>
              <a:t>Complete support of FN-RG</a:t>
            </a:r>
          </a:p>
          <a:p>
            <a:pPr lvl="1">
              <a:spcBef>
                <a:spcPts val="0"/>
              </a:spcBef>
              <a:spcAft>
                <a:spcPts val="600"/>
              </a:spcAft>
            </a:pPr>
            <a:r>
              <a:rPr lang="en-US" altLang="zh-CN" sz="1400" dirty="0"/>
              <a:t>Completed definition of support of  IPTV</a:t>
            </a:r>
          </a:p>
          <a:p>
            <a:pPr marL="457200" lvl="1" indent="-457200">
              <a:spcBef>
                <a:spcPts val="0"/>
              </a:spcBef>
              <a:spcAft>
                <a:spcPts val="0"/>
              </a:spcAft>
              <a:buBlip>
                <a:blip r:embed="rId2"/>
              </a:buBlip>
            </a:pPr>
            <a:r>
              <a:rPr lang="en-US" sz="2000" dirty="0">
                <a:ea typeface="+mn-ea"/>
                <a:cs typeface="+mn-cs"/>
              </a:rPr>
              <a:t>RAN impacts or dependencies:</a:t>
            </a:r>
            <a:endParaRPr lang="de-DE" sz="2000" dirty="0">
              <a:ea typeface="+mn-ea"/>
              <a:cs typeface="+mn-cs"/>
            </a:endParaRPr>
          </a:p>
          <a:p>
            <a:pPr lvl="1">
              <a:spcBef>
                <a:spcPts val="0"/>
              </a:spcBef>
              <a:spcAft>
                <a:spcPts val="600"/>
              </a:spcAft>
            </a:pPr>
            <a:r>
              <a:rPr lang="en-US" sz="1400" dirty="0"/>
              <a:t> specification of N2 (NGAP) extension</a:t>
            </a:r>
          </a:p>
          <a:p>
            <a:pPr lvl="0">
              <a:spcBef>
                <a:spcPts val="0"/>
              </a:spcBef>
              <a:spcAft>
                <a:spcPts val="0"/>
              </a:spcAft>
            </a:pPr>
            <a:r>
              <a:rPr lang="de-DE" sz="2000" dirty="0"/>
              <a:t>Next steps:</a:t>
            </a:r>
          </a:p>
          <a:p>
            <a:pPr lvl="1"/>
            <a:r>
              <a:rPr lang="en-US" altLang="zh-CN" sz="1400" dirty="0"/>
              <a:t>Maintenance</a:t>
            </a:r>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2.3) Rel-16 Work and Maintenance (3/17)</a:t>
            </a:r>
            <a:endParaRPr lang="de-DE" altLang="de-DE" sz="2800"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2444231322"/>
              </p:ext>
            </p:extLst>
          </p:nvPr>
        </p:nvGraphicFramePr>
        <p:xfrm>
          <a:off x="179388" y="1376363"/>
          <a:ext cx="8810067" cy="154893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FS_ATSSS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Study on Access Traffic Steering, Switch and Splitting support in the 5G system architecture</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SP-180732</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US" sz="1400" b="1" kern="1200" dirty="0">
                          <a:solidFill>
                            <a:schemeClr val="lt1"/>
                          </a:solidFill>
                          <a:effectLst/>
                          <a:latin typeface="+mn-lt"/>
                          <a:ea typeface="+mn-ea"/>
                          <a:cs typeface="+mn-cs"/>
                        </a:rPr>
                        <a:t>ATSSS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Access Traffic Steering, Switch and Splitting support in the 5G system architecture</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SP-181124</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
        <p:nvSpPr>
          <p:cNvPr id="29716" name="Content Placeholder 7"/>
          <p:cNvSpPr>
            <a:spLocks noGrp="1"/>
          </p:cNvSpPr>
          <p:nvPr>
            <p:ph sz="half" idx="2"/>
          </p:nvPr>
        </p:nvSpPr>
        <p:spPr>
          <a:xfrm>
            <a:off x="434974" y="3068319"/>
            <a:ext cx="8554480" cy="3159761"/>
          </a:xfrm>
        </p:spPr>
        <p:txBody>
          <a:bodyPr/>
          <a:lstStyle/>
          <a:p>
            <a:pPr>
              <a:spcBef>
                <a:spcPts val="0"/>
              </a:spcBef>
              <a:spcAft>
                <a:spcPts val="0"/>
              </a:spcAft>
            </a:pPr>
            <a:r>
              <a:rPr lang="de-DE" altLang="de-DE" sz="2000" dirty="0"/>
              <a:t>Progress since SA#85:</a:t>
            </a:r>
          </a:p>
          <a:p>
            <a:pPr lvl="1">
              <a:spcBef>
                <a:spcPts val="0"/>
              </a:spcBef>
              <a:spcAft>
                <a:spcPts val="0"/>
              </a:spcAft>
            </a:pPr>
            <a:r>
              <a:rPr lang="en-US" altLang="zh-CN" sz="1600" dirty="0"/>
              <a:t>The following 3 out of 4 controversial issues have been resolved and agreed </a:t>
            </a:r>
          </a:p>
          <a:p>
            <a:pPr marL="1028700" lvl="2" indent="-171450">
              <a:buFont typeface="Calibri" panose="020F0502020204030204" pitchFamily="34" charset="0"/>
              <a:buChar char="─"/>
            </a:pPr>
            <a:r>
              <a:rPr lang="en-US" sz="1400" dirty="0"/>
              <a:t>MPTCP Link-local Multi-path IP Addressing clarifications and assignment  </a:t>
            </a:r>
          </a:p>
          <a:p>
            <a:pPr marL="1028700" lvl="2" indent="-171450">
              <a:spcAft>
                <a:spcPts val="0"/>
              </a:spcAft>
              <a:buFont typeface="Calibri" panose="020F0502020204030204" pitchFamily="34" charset="0"/>
              <a:buChar char="─"/>
            </a:pPr>
            <a:r>
              <a:rPr lang="en-GB" altLang="zh-CN" sz="1400" dirty="0"/>
              <a:t>Support for Non MPTCP traffic</a:t>
            </a:r>
          </a:p>
          <a:p>
            <a:pPr marL="1028700" lvl="2" indent="-171450">
              <a:spcAft>
                <a:spcPts val="600"/>
              </a:spcAft>
              <a:buFont typeface="Calibri" panose="020F0502020204030204" pitchFamily="34" charset="0"/>
              <a:buChar char="─"/>
            </a:pPr>
            <a:r>
              <a:rPr lang="en-GB" altLang="zh-CN" sz="1400" dirty="0"/>
              <a:t>Policy control for ATSSS functionalities.  </a:t>
            </a:r>
            <a:endParaRPr lang="en-US" altLang="zh-CN" sz="1400" dirty="0"/>
          </a:p>
          <a:p>
            <a:pPr marL="457200" lvl="1" indent="-457200">
              <a:spcBef>
                <a:spcPts val="0"/>
              </a:spcBef>
              <a:spcAft>
                <a:spcPts val="0"/>
              </a:spcAft>
              <a:buBlip>
                <a:blip r:embed="rId2"/>
              </a:buBlip>
            </a:pPr>
            <a:r>
              <a:rPr lang="en-US" sz="2000" dirty="0">
                <a:ea typeface="+mn-ea"/>
                <a:cs typeface="+mn-cs"/>
              </a:rPr>
              <a:t>RAN impacts and dependencies:</a:t>
            </a:r>
            <a:endParaRPr lang="de-DE" sz="2000" dirty="0">
              <a:ea typeface="+mn-ea"/>
              <a:cs typeface="+mn-cs"/>
            </a:endParaRPr>
          </a:p>
          <a:p>
            <a:pPr lvl="1">
              <a:spcBef>
                <a:spcPts val="0"/>
              </a:spcBef>
              <a:spcAft>
                <a:spcPts val="600"/>
              </a:spcAft>
            </a:pPr>
            <a:r>
              <a:rPr lang="en-US" sz="1600" dirty="0"/>
              <a:t> None identified</a:t>
            </a:r>
          </a:p>
          <a:p>
            <a:pPr lvl="0">
              <a:spcBef>
                <a:spcPts val="0"/>
              </a:spcBef>
              <a:spcAft>
                <a:spcPts val="0"/>
              </a:spcAft>
            </a:pPr>
            <a:r>
              <a:rPr lang="de-DE" sz="2000" dirty="0"/>
              <a:t>Next steps:</a:t>
            </a:r>
          </a:p>
          <a:p>
            <a:pPr lvl="1"/>
            <a:r>
              <a:rPr lang="en-US" altLang="zh-CN" sz="1600" dirty="0"/>
              <a:t>Resolve the remaining controversial issue (CT1 is awaiting SA2’s decision) - inter-release compatibility support for ATSSS during inter-PLMN home routed scenario</a:t>
            </a:r>
          </a:p>
          <a:p>
            <a:pPr lvl="1"/>
            <a:r>
              <a:rPr lang="en-US" altLang="zh-CN" sz="1600" dirty="0"/>
              <a:t>Maintenance </a:t>
            </a:r>
          </a:p>
          <a:p>
            <a:pPr marL="457200" lvl="1" indent="0">
              <a:buNone/>
            </a:pPr>
            <a:r>
              <a:rPr lang="en-US" altLang="zh-CN" sz="1400" dirty="0"/>
              <a:t> </a:t>
            </a:r>
          </a:p>
        </p:txBody>
      </p:sp>
    </p:spTree>
    <p:extLst>
      <p:ext uri="{BB962C8B-B14F-4D97-AF65-F5344CB8AC3E}">
        <p14:creationId xmlns:p14="http://schemas.microsoft.com/office/powerpoint/2010/main" val="2754923581"/>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1"/>
            <a:ext cx="8229600" cy="4508500"/>
          </a:xfrm>
        </p:spPr>
        <p:txBody>
          <a:bodyPr/>
          <a:lstStyle/>
          <a:p>
            <a:pPr eaLnBrk="1" hangingPunct="1">
              <a:defRPr/>
            </a:pPr>
            <a:r>
              <a:rPr lang="en-GB" sz="2400" dirty="0"/>
              <a:t> 1) General aspects (events since SA#85, statistics, next meetings)</a:t>
            </a:r>
          </a:p>
          <a:p>
            <a:pPr eaLnBrk="1" hangingPunct="1">
              <a:defRPr/>
            </a:pPr>
            <a:r>
              <a:rPr lang="en-GB" sz="2400" dirty="0"/>
              <a:t> 2) SA Work Report</a:t>
            </a:r>
          </a:p>
          <a:p>
            <a:pPr lvl="1" eaLnBrk="1" hangingPunct="1">
              <a:defRPr/>
            </a:pPr>
            <a:r>
              <a:rPr lang="en-GB" sz="2000" dirty="0"/>
              <a:t>2.1) Rel-14 and before Maintenance</a:t>
            </a:r>
          </a:p>
          <a:p>
            <a:pPr lvl="1" eaLnBrk="1" hangingPunct="1">
              <a:defRPr/>
            </a:pPr>
            <a:r>
              <a:rPr lang="en-GB" sz="2000" dirty="0"/>
              <a:t>2.2) Rel-15 Work and Maintenance </a:t>
            </a:r>
          </a:p>
          <a:p>
            <a:pPr lvl="1" eaLnBrk="1" hangingPunct="1">
              <a:defRPr/>
            </a:pPr>
            <a:r>
              <a:rPr lang="en-GB" sz="2000" dirty="0"/>
              <a:t>2.3) Rel-16 Work and Maintenance</a:t>
            </a:r>
          </a:p>
          <a:p>
            <a:pPr lvl="1" eaLnBrk="1" hangingPunct="1">
              <a:defRPr/>
            </a:pPr>
            <a:r>
              <a:rPr lang="en-GB" sz="2000" dirty="0"/>
              <a:t>2.4) Rel-17 Study/Work</a:t>
            </a:r>
          </a:p>
          <a:p>
            <a:pPr lvl="1" eaLnBrk="1" hangingPunct="1">
              <a:defRPr/>
            </a:pPr>
            <a:r>
              <a:rPr lang="en-GB" sz="2000" dirty="0"/>
              <a:t>2.5) IETF Dependency Update</a:t>
            </a:r>
          </a:p>
          <a:p>
            <a:pPr eaLnBrk="1" hangingPunct="1">
              <a:defRPr/>
            </a:pPr>
            <a:r>
              <a:rPr lang="en-GB" sz="2400" dirty="0"/>
              <a:t> 3) SA2 Work Planning</a:t>
            </a:r>
          </a:p>
          <a:p>
            <a:pPr eaLnBrk="1" hangingPunct="1">
              <a:defRPr/>
            </a:pPr>
            <a:r>
              <a:rPr lang="en-GB" sz="2400" dirty="0"/>
              <a:t> 4) Documents for Information and Approval</a:t>
            </a:r>
          </a:p>
          <a:p>
            <a:pPr eaLnBrk="1" hangingPunct="1">
              <a:defRPr/>
            </a:pPr>
            <a:r>
              <a:rPr lang="en-GB" sz="2400" dirty="0"/>
              <a:t> 5) Collected Items requiring action from SA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US" altLang="de-DE" sz="2800" b="1" dirty="0"/>
              <a:t>2.3) Rel-16 Work and Maintenance (4/17)</a:t>
            </a:r>
            <a:endParaRPr lang="de-DE" altLang="de-DE" sz="2800" b="1" dirty="0"/>
          </a:p>
        </p:txBody>
      </p:sp>
      <p:sp>
        <p:nvSpPr>
          <p:cNvPr id="31764" name="Content Placeholder 7"/>
          <p:cNvSpPr>
            <a:spLocks noGrp="1"/>
          </p:cNvSpPr>
          <p:nvPr>
            <p:ph sz="half" idx="2"/>
          </p:nvPr>
        </p:nvSpPr>
        <p:spPr>
          <a:xfrm>
            <a:off x="468313" y="2925296"/>
            <a:ext cx="8404754" cy="3532653"/>
          </a:xfrm>
        </p:spPr>
        <p:txBody>
          <a:bodyPr/>
          <a:lstStyle/>
          <a:p>
            <a:pPr>
              <a:spcBef>
                <a:spcPts val="0"/>
              </a:spcBef>
              <a:spcAft>
                <a:spcPts val="400"/>
              </a:spcAft>
            </a:pPr>
            <a:r>
              <a:rPr lang="de-DE" altLang="de-DE" sz="2000" dirty="0"/>
              <a:t>Progress since SA#85:</a:t>
            </a:r>
          </a:p>
          <a:p>
            <a:pPr lvl="1">
              <a:spcBef>
                <a:spcPts val="0"/>
              </a:spcBef>
              <a:spcAft>
                <a:spcPts val="400"/>
              </a:spcAft>
            </a:pPr>
            <a:r>
              <a:rPr lang="en-US" altLang="ko-KR" sz="1500" dirty="0"/>
              <a:t>Maintenance work and alignments with the work from other WGs.</a:t>
            </a:r>
          </a:p>
          <a:p>
            <a:pPr lvl="1">
              <a:spcBef>
                <a:spcPts val="0"/>
              </a:spcBef>
              <a:spcAft>
                <a:spcPts val="400"/>
              </a:spcAft>
            </a:pPr>
            <a:r>
              <a:rPr lang="en-US" altLang="ko-KR" sz="1500" dirty="0"/>
              <a:t>28 CRs to TS 23.287, 3 CRs to TS 23.285 and 8 CRs to TS 23.501/502/503 agreed.</a:t>
            </a:r>
          </a:p>
          <a:p>
            <a:pPr lvl="1">
              <a:spcBef>
                <a:spcPts val="0"/>
              </a:spcBef>
              <a:spcAft>
                <a:spcPts val="400"/>
              </a:spcAft>
            </a:pPr>
            <a:r>
              <a:rPr lang="en-US" altLang="ko-KR" sz="1500" dirty="0"/>
              <a:t>1 CR to TS 23.502 (with 5G_URLLC &amp; eV2XARC WI code) and 1 CR to TS 23.288 (with </a:t>
            </a:r>
            <a:r>
              <a:rPr lang="en-US" altLang="ko-KR" sz="1500" dirty="0" err="1"/>
              <a:t>eNA</a:t>
            </a:r>
            <a:r>
              <a:rPr lang="en-US" altLang="ko-KR" sz="1500" dirty="0"/>
              <a:t> &amp; eV2XARC WI code) agreed regarding </a:t>
            </a:r>
            <a:r>
              <a:rPr lang="en-US" altLang="ko-KR" sz="1500" dirty="0" err="1"/>
              <a:t>Uu</a:t>
            </a:r>
            <a:r>
              <a:rPr lang="en-US" altLang="ko-KR" sz="1500" dirty="0"/>
              <a:t> QoS. </a:t>
            </a:r>
          </a:p>
          <a:p>
            <a:pPr>
              <a:spcBef>
                <a:spcPts val="0"/>
              </a:spcBef>
              <a:spcAft>
                <a:spcPts val="400"/>
              </a:spcAft>
            </a:pPr>
            <a:r>
              <a:rPr lang="de-DE" altLang="de-DE" sz="2000" dirty="0"/>
              <a:t>RAN impacts or dependencies:</a:t>
            </a:r>
          </a:p>
          <a:p>
            <a:pPr lvl="1">
              <a:spcBef>
                <a:spcPts val="0"/>
              </a:spcBef>
              <a:spcAft>
                <a:spcPts val="400"/>
              </a:spcAft>
            </a:pPr>
            <a:r>
              <a:rPr lang="de-DE" altLang="de-DE" sz="1500" dirty="0"/>
              <a:t>NR PC5 unicast/groupcast/broadcast (e.g. PC5 QoS handling details)</a:t>
            </a:r>
          </a:p>
          <a:p>
            <a:pPr lvl="1">
              <a:spcBef>
                <a:spcPts val="0"/>
              </a:spcBef>
              <a:spcAft>
                <a:spcPts val="400"/>
              </a:spcAft>
            </a:pPr>
            <a:r>
              <a:rPr lang="de-DE" altLang="de-DE" sz="1500" dirty="0"/>
              <a:t>Enhancements to QoS handling for Uu communication </a:t>
            </a:r>
          </a:p>
          <a:p>
            <a:pPr>
              <a:spcBef>
                <a:spcPts val="0"/>
              </a:spcBef>
              <a:spcAft>
                <a:spcPts val="400"/>
              </a:spcAft>
            </a:pPr>
            <a:r>
              <a:rPr lang="de-DE" altLang="de-DE" sz="2000" dirty="0"/>
              <a:t>Next steps:</a:t>
            </a:r>
          </a:p>
          <a:p>
            <a:pPr lvl="1">
              <a:spcBef>
                <a:spcPts val="0"/>
              </a:spcBef>
              <a:spcAft>
                <a:spcPts val="400"/>
              </a:spcAft>
            </a:pPr>
            <a:r>
              <a:rPr lang="de-DE" altLang="zh-CN" sz="1500" dirty="0"/>
              <a:t>Maintenance and </a:t>
            </a:r>
            <a:r>
              <a:rPr lang="de-DE" altLang="de-DE" sz="1500" dirty="0"/>
              <a:t>aligning with the work from other WGs.</a:t>
            </a:r>
          </a:p>
          <a:p>
            <a:pPr lvl="1">
              <a:spcBef>
                <a:spcPts val="0"/>
              </a:spcBef>
              <a:spcAft>
                <a:spcPts val="400"/>
              </a:spcAft>
            </a:pPr>
            <a:endParaRPr lang="de-DE" altLang="zh-CN" sz="1400" dirty="0"/>
          </a:p>
          <a:p>
            <a:pPr lvl="1">
              <a:spcBef>
                <a:spcPts val="0"/>
              </a:spcBef>
              <a:spcAft>
                <a:spcPts val="400"/>
              </a:spcAft>
            </a:pPr>
            <a:endParaRPr lang="de-DE" dirty="0"/>
          </a:p>
          <a:p>
            <a:pPr marL="457200" lvl="1" indent="0">
              <a:spcBef>
                <a:spcPts val="0"/>
              </a:spcBef>
              <a:spcAft>
                <a:spcPts val="400"/>
              </a:spcAft>
              <a:buNone/>
            </a:pPr>
            <a:endParaRPr lang="de-DE" altLang="de-DE" sz="1600" dirty="0"/>
          </a:p>
        </p:txBody>
      </p:sp>
      <p:graphicFrame>
        <p:nvGraphicFramePr>
          <p:cNvPr id="5" name="Content Placeholder 8"/>
          <p:cNvGraphicFramePr>
            <a:graphicFrameLocks/>
          </p:cNvGraphicFramePr>
          <p:nvPr>
            <p:extLst>
              <p:ext uri="{D42A27DB-BD31-4B8C-83A1-F6EECF244321}">
                <p14:modId xmlns:p14="http://schemas.microsoft.com/office/powerpoint/2010/main" val="1720303236"/>
              </p:ext>
            </p:extLst>
          </p:nvPr>
        </p:nvGraphicFramePr>
        <p:xfrm>
          <a:off x="271598" y="1376362"/>
          <a:ext cx="8634196" cy="154893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3916401">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altLang="ko-KR" sz="1400" b="1" kern="1200">
                          <a:solidFill>
                            <a:schemeClr val="lt1"/>
                          </a:solidFill>
                          <a:effectLst/>
                          <a:latin typeface="+mn-lt"/>
                          <a:ea typeface="+mn-ea"/>
                          <a:cs typeface="+mn-cs"/>
                        </a:rPr>
                        <a:t>FS_eV2XARC</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ko-KR" sz="1400" b="1" kern="1200">
                          <a:solidFill>
                            <a:schemeClr val="lt1"/>
                          </a:solidFill>
                          <a:effectLst/>
                          <a:latin typeface="+mn-lt"/>
                          <a:ea typeface="+mn-ea"/>
                          <a:cs typeface="+mn-cs"/>
                        </a:rPr>
                        <a:t>Study on architecture enhancements for 3GPP support of advanced V2X services (FS_eV2XARC)</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white"/>
                          </a:solidFill>
                          <a:effectLst/>
                          <a:uLnTx/>
                          <a:uFillTx/>
                          <a:latin typeface="+mn-lt"/>
                          <a:ea typeface="+mn-ea"/>
                          <a:cs typeface="+mn-cs"/>
                        </a:rPr>
                        <a:t>Dec, 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a:ln>
                            <a:noFill/>
                          </a:ln>
                          <a:solidFill>
                            <a:prstClr val="white"/>
                          </a:solidFill>
                          <a:effectLst/>
                          <a:uLnTx/>
                          <a:uFillTx/>
                          <a:latin typeface="+mn-lt"/>
                          <a:ea typeface="+mn-ea"/>
                          <a:cs typeface="+mn-cs"/>
                        </a:rPr>
                        <a:t>SP-180733</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US" altLang="ko-KR" sz="1400" b="1" kern="1200">
                          <a:solidFill>
                            <a:schemeClr val="lt1"/>
                          </a:solidFill>
                          <a:effectLst/>
                          <a:latin typeface="+mn-lt"/>
                          <a:ea typeface="+mn-ea"/>
                          <a:cs typeface="+mn-cs"/>
                        </a:rPr>
                        <a:t>eV2XARC</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ko-KR" sz="1400" b="1" kern="1200" dirty="0">
                          <a:solidFill>
                            <a:schemeClr val="lt1"/>
                          </a:solidFill>
                          <a:effectLst/>
                          <a:latin typeface="+mn-lt"/>
                          <a:ea typeface="+mn-ea"/>
                          <a:cs typeface="+mn-cs"/>
                        </a:rPr>
                        <a:t>Architecture enhancements for 3GPP support of advanced V2X services (eV2XARC)</a:t>
                      </a:r>
                      <a:endParaRPr lang="de-DE" altLang="ko-KR"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90 &gt; 96%</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SP-181121</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5"/>
          <p:cNvSpPr>
            <a:spLocks noGrp="1"/>
          </p:cNvSpPr>
          <p:nvPr>
            <p:ph type="title"/>
          </p:nvPr>
        </p:nvSpPr>
        <p:spPr>
          <a:xfrm>
            <a:off x="96260" y="103011"/>
            <a:ext cx="7112000" cy="1143000"/>
          </a:xfrm>
        </p:spPr>
        <p:txBody>
          <a:bodyPr/>
          <a:lstStyle/>
          <a:p>
            <a:r>
              <a:rPr lang="en-US" altLang="de-DE" sz="2800" b="1" dirty="0"/>
              <a:t>2.3) Rel-16 Work and Maintenance (5/17)</a:t>
            </a:r>
            <a:endParaRPr lang="de-DE" altLang="de-DE" sz="2800" b="1" dirty="0"/>
          </a:p>
        </p:txBody>
      </p:sp>
      <p:sp>
        <p:nvSpPr>
          <p:cNvPr id="17428" name="Content Placeholder 7"/>
          <p:cNvSpPr>
            <a:spLocks noGrp="1"/>
          </p:cNvSpPr>
          <p:nvPr>
            <p:ph sz="half" idx="2"/>
          </p:nvPr>
        </p:nvSpPr>
        <p:spPr>
          <a:xfrm>
            <a:off x="434975" y="2991679"/>
            <a:ext cx="8099425" cy="3191810"/>
          </a:xfrm>
        </p:spPr>
        <p:txBody>
          <a:bodyPr/>
          <a:lstStyle/>
          <a:p>
            <a:pPr>
              <a:spcBef>
                <a:spcPts val="0"/>
              </a:spcBef>
              <a:defRPr/>
            </a:pPr>
            <a:r>
              <a:rPr lang="de-DE" altLang="de-DE" sz="2000" dirty="0"/>
              <a:t>Progress since SA#85:</a:t>
            </a:r>
          </a:p>
          <a:p>
            <a:pPr lvl="1">
              <a:spcBef>
                <a:spcPts val="0"/>
              </a:spcBef>
              <a:defRPr/>
            </a:pPr>
            <a:r>
              <a:rPr lang="en-US" altLang="zh-CN" sz="1600" dirty="0"/>
              <a:t>Made good progress in resolving Editor's notes and only one Editor's notes remains related to SA WG5</a:t>
            </a:r>
          </a:p>
          <a:p>
            <a:pPr lvl="1">
              <a:spcBef>
                <a:spcPts val="0"/>
              </a:spcBef>
              <a:defRPr/>
            </a:pPr>
            <a:endParaRPr lang="en-US" altLang="zh-CN" sz="1600" dirty="0"/>
          </a:p>
          <a:p>
            <a:pPr>
              <a:defRPr/>
            </a:pPr>
            <a:r>
              <a:rPr lang="de-DE" altLang="de-DE" sz="2000" dirty="0"/>
              <a:t>RAN impacts or dependences:</a:t>
            </a:r>
          </a:p>
          <a:p>
            <a:pPr lvl="1">
              <a:defRPr/>
            </a:pPr>
            <a:r>
              <a:rPr lang="en-US" altLang="de-DE" sz="1600" dirty="0"/>
              <a:t>None identified</a:t>
            </a:r>
          </a:p>
          <a:p>
            <a:pPr lvl="1">
              <a:defRPr/>
            </a:pPr>
            <a:endParaRPr lang="en-US" altLang="de-DE" sz="1600" dirty="0"/>
          </a:p>
          <a:p>
            <a:pPr>
              <a:defRPr/>
            </a:pPr>
            <a:r>
              <a:rPr lang="de-DE" altLang="de-DE" sz="2000" dirty="0"/>
              <a:t>Next steps:</a:t>
            </a:r>
          </a:p>
          <a:p>
            <a:pPr lvl="1">
              <a:defRPr/>
            </a:pPr>
            <a:r>
              <a:rPr lang="en-GB" altLang="zh-CN" sz="1600" dirty="0"/>
              <a:t>Maintenance</a:t>
            </a:r>
          </a:p>
        </p:txBody>
      </p:sp>
      <p:graphicFrame>
        <p:nvGraphicFramePr>
          <p:cNvPr id="7" name="Content Placeholder 8">
            <a:extLst>
              <a:ext uri="{FF2B5EF4-FFF2-40B4-BE49-F238E27FC236}">
                <a16:creationId xmlns:a16="http://schemas.microsoft.com/office/drawing/2014/main" id="{DAA7420C-8E9F-4B98-92CA-01B050A58DD4}"/>
              </a:ext>
            </a:extLst>
          </p:cNvPr>
          <p:cNvGraphicFramePr>
            <a:graphicFrameLocks/>
          </p:cNvGraphicFramePr>
          <p:nvPr>
            <p:extLst>
              <p:ext uri="{D42A27DB-BD31-4B8C-83A1-F6EECF244321}">
                <p14:modId xmlns:p14="http://schemas.microsoft.com/office/powerpoint/2010/main" val="3067762905"/>
              </p:ext>
            </p:extLst>
          </p:nvPr>
        </p:nvGraphicFramePr>
        <p:xfrm>
          <a:off x="271598" y="1356484"/>
          <a:ext cx="8634196" cy="146596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3916401">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err="1">
                          <a:solidFill>
                            <a:schemeClr val="lt1"/>
                          </a:solidFill>
                          <a:effectLst/>
                          <a:latin typeface="+mn-lt"/>
                          <a:ea typeface="+mn-ea"/>
                          <a:cs typeface="+mn-cs"/>
                        </a:rPr>
                        <a:t>FS_eNA</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Study of enablers for Network Automation for 5G</a:t>
                      </a:r>
                      <a:endParaRPr lang="de-DE" sz="1400" b="1" kern="1200" dirty="0">
                        <a:solidFill>
                          <a:schemeClr val="lt1"/>
                        </a:solidFill>
                        <a:effectLst/>
                        <a:latin typeface="+mn-lt"/>
                        <a:ea typeface="+mn-ea"/>
                        <a:cs typeface="+mn-cs"/>
                      </a:endParaRPr>
                    </a:p>
                  </a:txBody>
                  <a:tcPr marL="118800" marR="118800" marT="90010" marB="900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white"/>
                          </a:solidFill>
                          <a:effectLst/>
                          <a:uLnTx/>
                          <a:uFillTx/>
                          <a:latin typeface="+mn-lt"/>
                          <a:ea typeface="+mn-ea"/>
                          <a:cs typeface="+mn-cs"/>
                        </a:rPr>
                        <a:t>Dec, 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SP-180792</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kumimoji="0" lang="en-US" altLang="zh-CN" sz="1400" b="1" i="0" u="none" strike="noStrike" kern="1200" cap="none" normalizeH="0" baseline="0" dirty="0" err="1">
                          <a:ln>
                            <a:noFill/>
                          </a:ln>
                          <a:solidFill>
                            <a:schemeClr val="bg1"/>
                          </a:solidFill>
                          <a:effectLst/>
                          <a:latin typeface="+mn-lt"/>
                          <a:ea typeface="+mn-ea"/>
                          <a:cs typeface="+mn-cs"/>
                        </a:rPr>
                        <a:t>eNA</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400" b="1" kern="1200" dirty="0">
                          <a:solidFill>
                            <a:schemeClr val="lt1"/>
                          </a:solidFill>
                          <a:effectLst/>
                          <a:latin typeface="+mn-lt"/>
                          <a:ea typeface="+mn-ea"/>
                          <a:cs typeface="+mn-cs"/>
                        </a:rPr>
                        <a:t>Enablers for Network Automation for 5G</a:t>
                      </a:r>
                      <a:endParaRPr lang="de-DE" altLang="zh-CN" sz="1400" b="1" kern="1200" dirty="0">
                        <a:solidFill>
                          <a:schemeClr val="lt1"/>
                        </a:solidFill>
                        <a:effectLst/>
                        <a:latin typeface="+mn-lt"/>
                        <a:ea typeface="+mn-ea"/>
                        <a:cs typeface="+mn-cs"/>
                      </a:endParaRPr>
                    </a:p>
                  </a:txBody>
                  <a:tcPr marL="118800" marR="118800" marT="90010" marB="900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b="1" kern="1200" dirty="0">
                          <a:solidFill>
                            <a:srgbClr val="7030A0"/>
                          </a:solidFill>
                          <a:latin typeface="+mn-lt"/>
                          <a:ea typeface="+mn-ea"/>
                          <a:cs typeface="+mn-cs"/>
                        </a:rPr>
                        <a:t>92 &gt; 97%</a:t>
                      </a:r>
                    </a:p>
                  </a:txBody>
                  <a:tcPr marL="91443" marR="91443"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SP-181123</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023089863"/>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2.3) Rel-16 Work and Maintenance (6/17)</a:t>
            </a:r>
            <a:endParaRPr lang="de-DE" altLang="de-DE" sz="2800"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2747994757"/>
              </p:ext>
            </p:extLst>
          </p:nvPr>
        </p:nvGraphicFramePr>
        <p:xfrm>
          <a:off x="179388" y="1376363"/>
          <a:ext cx="8810067" cy="1548858"/>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FS_CIoT_5G</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lt1"/>
                          </a:solidFill>
                          <a:effectLst/>
                          <a:latin typeface="+mn-lt"/>
                          <a:ea typeface="+mn-ea"/>
                          <a:cs typeface="+mn-cs"/>
                        </a:rPr>
                        <a:t>Study on Cellular IoT support and evolution for the 5G System</a:t>
                      </a:r>
                      <a:endParaRPr lang="de-DE" sz="1400" b="1" kern="1200" dirty="0">
                        <a:solidFill>
                          <a:schemeClr val="lt1"/>
                        </a:solidFill>
                        <a:effectLst/>
                        <a:latin typeface="+mn-lt"/>
                        <a:ea typeface="+mn-ea"/>
                        <a:cs typeface="+mn-cs"/>
                      </a:endParaRPr>
                    </a:p>
                  </a:txBody>
                  <a:tcPr marL="118800" marR="118800" marT="90001" marB="900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18</a:t>
                      </a:r>
                      <a:endParaRPr lang="en-US" sz="1400" b="1" i="0" dirty="0">
                        <a:solidFill>
                          <a:srgbClr val="7030A0"/>
                        </a:solidFill>
                      </a:endParaRPr>
                    </a:p>
                  </a:txBody>
                  <a:tcPr marL="91443" marR="91443"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SP-180614</a:t>
                      </a:r>
                      <a:endParaRPr lang="en-US" sz="1400" b="1" i="0" dirty="0">
                        <a:solidFill>
                          <a:srgbClr val="7030A0"/>
                        </a:solidFill>
                      </a:endParaRPr>
                    </a:p>
                  </a:txBody>
                  <a:tcPr marL="91443" marR="91443"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20892595"/>
                  </a:ext>
                </a:extLst>
              </a:tr>
              <a:tr h="565313">
                <a:tc>
                  <a:txBody>
                    <a:bodyPr/>
                    <a:lstStyle/>
                    <a:p>
                      <a:r>
                        <a:rPr kumimoji="0" lang="en-US" sz="1400" b="1" i="0" u="none" strike="noStrike" kern="1200" cap="none" normalizeH="0" baseline="0" dirty="0">
                          <a:ln>
                            <a:noFill/>
                          </a:ln>
                          <a:solidFill>
                            <a:schemeClr val="bg1"/>
                          </a:solidFill>
                          <a:effectLst/>
                          <a:latin typeface="+mn-lt"/>
                          <a:ea typeface="+mn-ea"/>
                          <a:cs typeface="+mn-cs"/>
                        </a:rPr>
                        <a:t>5G_CIoT</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kern="1200" cap="none" normalizeH="0" baseline="0" dirty="0">
                          <a:ln>
                            <a:noFill/>
                          </a:ln>
                          <a:solidFill>
                            <a:schemeClr val="bg1"/>
                          </a:solidFill>
                          <a:effectLst/>
                          <a:latin typeface="+mn-lt"/>
                          <a:ea typeface="+mn-ea"/>
                          <a:cs typeface="+mn-cs"/>
                        </a:rPr>
                        <a:t>Cellular IoT support and evolution for the 5G System</a:t>
                      </a:r>
                      <a:endParaRPr kumimoji="0" lang="de-DE" sz="1400" b="1" i="0" u="none" strike="noStrike" kern="1200" cap="none" normalizeH="0" baseline="0" dirty="0">
                        <a:ln>
                          <a:noFill/>
                        </a:ln>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SP-181118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
        <p:nvSpPr>
          <p:cNvPr id="29716" name="Content Placeholder 7"/>
          <p:cNvSpPr>
            <a:spLocks noGrp="1"/>
          </p:cNvSpPr>
          <p:nvPr>
            <p:ph sz="half" idx="2"/>
          </p:nvPr>
        </p:nvSpPr>
        <p:spPr>
          <a:xfrm>
            <a:off x="179388" y="3066397"/>
            <a:ext cx="8554480" cy="3159761"/>
          </a:xfrm>
        </p:spPr>
        <p:txBody>
          <a:bodyPr/>
          <a:lstStyle/>
          <a:p>
            <a:pPr>
              <a:spcBef>
                <a:spcPts val="0"/>
              </a:spcBef>
              <a:spcAft>
                <a:spcPts val="0"/>
              </a:spcAft>
            </a:pPr>
            <a:r>
              <a:rPr lang="de-DE" altLang="de-DE" sz="2000" dirty="0"/>
              <a:t>Progress since SA#85:</a:t>
            </a:r>
          </a:p>
          <a:p>
            <a:pPr lvl="1">
              <a:spcBef>
                <a:spcPts val="0"/>
              </a:spcBef>
              <a:spcAft>
                <a:spcPts val="0"/>
              </a:spcAft>
            </a:pPr>
            <a:r>
              <a:rPr lang="en-US" altLang="zh-CN" sz="1400" dirty="0"/>
              <a:t>All outstanding issues reported during SA#85 (EDT for 5GS UP </a:t>
            </a:r>
            <a:r>
              <a:rPr lang="en-US" altLang="zh-CN" sz="1400" dirty="0" err="1"/>
              <a:t>optimisation</a:t>
            </a:r>
            <a:r>
              <a:rPr lang="en-US" altLang="zh-CN" sz="1400" dirty="0"/>
              <a:t>, LTE-M identification and event exposure for downlink data delivery failure when buffering in UPF) have been addressed</a:t>
            </a:r>
          </a:p>
          <a:p>
            <a:pPr marL="457200" lvl="1" indent="0">
              <a:spcBef>
                <a:spcPts val="0"/>
              </a:spcBef>
              <a:spcAft>
                <a:spcPts val="0"/>
              </a:spcAft>
              <a:buNone/>
            </a:pPr>
            <a:endParaRPr lang="en-US" altLang="zh-CN" sz="1400" dirty="0"/>
          </a:p>
          <a:p>
            <a:pPr marL="457200" lvl="1" indent="-457200">
              <a:spcBef>
                <a:spcPts val="0"/>
              </a:spcBef>
              <a:spcAft>
                <a:spcPts val="0"/>
              </a:spcAft>
              <a:buBlip>
                <a:blip r:embed="rId2">
                  <a:extLst/>
                </a:blip>
              </a:buBlip>
            </a:pPr>
            <a:r>
              <a:rPr lang="en-US" sz="2000" dirty="0">
                <a:ea typeface="+mn-ea"/>
                <a:cs typeface="+mn-cs"/>
              </a:rPr>
              <a:t>RAN impacts </a:t>
            </a:r>
            <a:r>
              <a:rPr lang="en-US" altLang="zh-CN" sz="2000" dirty="0"/>
              <a:t>or dependencies:</a:t>
            </a:r>
            <a:endParaRPr lang="de-DE" sz="2000" dirty="0">
              <a:ea typeface="+mn-ea"/>
              <a:cs typeface="+mn-cs"/>
            </a:endParaRPr>
          </a:p>
          <a:p>
            <a:pPr lvl="1">
              <a:spcBef>
                <a:spcPts val="0"/>
              </a:spcBef>
              <a:spcAft>
                <a:spcPts val="600"/>
              </a:spcAft>
            </a:pPr>
            <a:r>
              <a:rPr lang="en-US" sz="1400" dirty="0"/>
              <a:t>Support of NB-IoT/</a:t>
            </a:r>
            <a:r>
              <a:rPr lang="en-US" sz="1400" dirty="0" err="1"/>
              <a:t>eMTC</a:t>
            </a:r>
            <a:r>
              <a:rPr lang="en-US" sz="1400" dirty="0"/>
              <a:t> connected to 5GC, impacts due to Data over NAS and UP </a:t>
            </a:r>
            <a:r>
              <a:rPr lang="en-US" sz="1400" dirty="0" err="1"/>
              <a:t>optimisation</a:t>
            </a:r>
            <a:r>
              <a:rPr lang="en-US" sz="1400" dirty="0"/>
              <a:t>, MO/MT EDT, </a:t>
            </a:r>
            <a:r>
              <a:rPr lang="en-US" sz="1400" dirty="0" err="1"/>
              <a:t>eDRX</a:t>
            </a:r>
            <a:r>
              <a:rPr lang="en-US" sz="1400" dirty="0"/>
              <a:t>, Inter-UE QoS for CP </a:t>
            </a:r>
            <a:r>
              <a:rPr lang="en-US" sz="1400" dirty="0" err="1"/>
              <a:t>Optimisation</a:t>
            </a:r>
            <a:r>
              <a:rPr lang="en-US" sz="1400" dirty="0"/>
              <a:t>, Enhanced Coverage, Expected UE behavior signaling to RAN, signaling of </a:t>
            </a:r>
            <a:r>
              <a:rPr lang="en-US" sz="1400" dirty="0" err="1"/>
              <a:t>CIoT</a:t>
            </a:r>
            <a:r>
              <a:rPr lang="en-US" sz="1400" dirty="0"/>
              <a:t> feature support, LTE-M identification. </a:t>
            </a:r>
          </a:p>
          <a:p>
            <a:pPr lvl="1">
              <a:spcBef>
                <a:spcPts val="0"/>
              </a:spcBef>
              <a:spcAft>
                <a:spcPts val="600"/>
              </a:spcAft>
            </a:pPr>
            <a:endParaRPr lang="en-US" sz="1400" dirty="0"/>
          </a:p>
          <a:p>
            <a:pPr lvl="0">
              <a:spcBef>
                <a:spcPts val="0"/>
              </a:spcBef>
              <a:spcAft>
                <a:spcPts val="0"/>
              </a:spcAft>
            </a:pPr>
            <a:r>
              <a:rPr lang="de-DE" sz="2000" dirty="0"/>
              <a:t>Next steps:</a:t>
            </a:r>
          </a:p>
          <a:p>
            <a:pPr lvl="1">
              <a:spcBef>
                <a:spcPts val="0"/>
              </a:spcBef>
              <a:spcAft>
                <a:spcPts val="0"/>
              </a:spcAft>
            </a:pPr>
            <a:r>
              <a:rPr lang="en-US" altLang="zh-CN" sz="1400" dirty="0"/>
              <a:t>Maintenance</a:t>
            </a:r>
          </a:p>
        </p:txBody>
      </p:sp>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2.3) Rel-16 Work and Maintenance (7/17)</a:t>
            </a:r>
            <a:endParaRPr lang="de-DE" altLang="de-DE" sz="2800"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439368720"/>
              </p:ext>
            </p:extLst>
          </p:nvPr>
        </p:nvGraphicFramePr>
        <p:xfrm>
          <a:off x="179388" y="1376363"/>
          <a:ext cx="8810067" cy="154893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FS_ETSUN</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Study on Enhancing Topology of SMF and UPF in 5G Networks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SP-180731</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US" sz="1400" b="1" kern="1200" dirty="0">
                          <a:solidFill>
                            <a:schemeClr val="lt1"/>
                          </a:solidFill>
                          <a:effectLst/>
                          <a:latin typeface="+mn-lt"/>
                          <a:ea typeface="+mn-ea"/>
                          <a:cs typeface="+mn-cs"/>
                        </a:rPr>
                        <a:t>ETSUN</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Enhancing Topology of SMF and UPF in 5G Networks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dirty="0">
                          <a:ln>
                            <a:noFill/>
                          </a:ln>
                          <a:solidFill>
                            <a:prstClr val="white"/>
                          </a:solidFill>
                          <a:effectLst/>
                          <a:uLnTx/>
                          <a:uFillTx/>
                          <a:latin typeface="+mn-lt"/>
                          <a:ea typeface="+mn-ea"/>
                          <a:cs typeface="+mn-cs"/>
                        </a:rPr>
                        <a:t>SP-181116</a:t>
                      </a:r>
                      <a:endParaRPr kumimoji="0" lang="en-US" sz="14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
        <p:nvSpPr>
          <p:cNvPr id="29716" name="Content Placeholder 7"/>
          <p:cNvSpPr>
            <a:spLocks noGrp="1"/>
          </p:cNvSpPr>
          <p:nvPr>
            <p:ph sz="half" idx="2"/>
          </p:nvPr>
        </p:nvSpPr>
        <p:spPr>
          <a:xfrm>
            <a:off x="434974" y="3068319"/>
            <a:ext cx="8554480" cy="3159761"/>
          </a:xfrm>
        </p:spPr>
        <p:txBody>
          <a:bodyPr/>
          <a:lstStyle/>
          <a:p>
            <a:pPr>
              <a:spcBef>
                <a:spcPts val="0"/>
              </a:spcBef>
              <a:spcAft>
                <a:spcPts val="0"/>
              </a:spcAft>
            </a:pPr>
            <a:r>
              <a:rPr lang="de-DE" altLang="de-DE" sz="2000" dirty="0"/>
              <a:t>Progress since SA#85:</a:t>
            </a:r>
          </a:p>
          <a:p>
            <a:pPr lvl="1">
              <a:spcBef>
                <a:spcPts val="0"/>
              </a:spcBef>
              <a:spcAft>
                <a:spcPts val="0"/>
              </a:spcAft>
            </a:pPr>
            <a:r>
              <a:rPr lang="en-US" altLang="zh-CN" sz="1600" dirty="0"/>
              <a:t>15 CR(s) agreed at SA2 </a:t>
            </a:r>
            <a:endParaRPr lang="en-US" altLang="zh-CN" sz="1400" dirty="0"/>
          </a:p>
          <a:p>
            <a:pPr marL="457200" lvl="1" indent="0">
              <a:spcBef>
                <a:spcPts val="0"/>
              </a:spcBef>
              <a:spcAft>
                <a:spcPts val="0"/>
              </a:spcAft>
              <a:buNone/>
            </a:pPr>
            <a:endParaRPr lang="en-US" sz="1800" dirty="0"/>
          </a:p>
          <a:p>
            <a:pPr marL="457200" lvl="1" indent="-457200">
              <a:spcBef>
                <a:spcPts val="0"/>
              </a:spcBef>
              <a:spcAft>
                <a:spcPts val="0"/>
              </a:spcAft>
              <a:buBlip>
                <a:blip r:embed="rId2"/>
              </a:buBlip>
            </a:pPr>
            <a:r>
              <a:rPr lang="en-US" sz="2000" dirty="0">
                <a:ea typeface="+mn-ea"/>
                <a:cs typeface="+mn-cs"/>
              </a:rPr>
              <a:t>RAN impacts and dependencies:</a:t>
            </a:r>
            <a:endParaRPr lang="de-DE" sz="2000" dirty="0">
              <a:ea typeface="+mn-ea"/>
              <a:cs typeface="+mn-cs"/>
            </a:endParaRPr>
          </a:p>
          <a:p>
            <a:pPr lvl="1">
              <a:spcBef>
                <a:spcPts val="0"/>
              </a:spcBef>
              <a:spcAft>
                <a:spcPts val="600"/>
              </a:spcAft>
            </a:pPr>
            <a:r>
              <a:rPr lang="en-US" sz="1400" dirty="0"/>
              <a:t> </a:t>
            </a:r>
            <a:r>
              <a:rPr lang="en-US" sz="1600" dirty="0"/>
              <a:t>None identified</a:t>
            </a:r>
            <a:endParaRPr lang="en-US" sz="1400" dirty="0"/>
          </a:p>
          <a:p>
            <a:pPr marL="457200" lvl="1" indent="0">
              <a:spcBef>
                <a:spcPts val="0"/>
              </a:spcBef>
              <a:spcAft>
                <a:spcPts val="600"/>
              </a:spcAft>
              <a:buNone/>
            </a:pPr>
            <a:endParaRPr lang="de-DE" sz="1400" dirty="0"/>
          </a:p>
          <a:p>
            <a:pPr lvl="0">
              <a:spcBef>
                <a:spcPts val="0"/>
              </a:spcBef>
              <a:spcAft>
                <a:spcPts val="0"/>
              </a:spcAft>
            </a:pPr>
            <a:r>
              <a:rPr lang="de-DE" sz="2000" dirty="0"/>
              <a:t>Next steps:</a:t>
            </a:r>
          </a:p>
          <a:p>
            <a:pPr lvl="1"/>
            <a:r>
              <a:rPr lang="en-US" altLang="zh-CN" sz="1600" dirty="0"/>
              <a:t>Maintenance</a:t>
            </a:r>
            <a:endParaRPr lang="en-US" altLang="zh-CN" sz="1400" dirty="0"/>
          </a:p>
        </p:txBody>
      </p:sp>
    </p:spTree>
    <p:extLst>
      <p:ext uri="{BB962C8B-B14F-4D97-AF65-F5344CB8AC3E}">
        <p14:creationId xmlns:p14="http://schemas.microsoft.com/office/powerpoint/2010/main" val="3759461308"/>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5"/>
          <p:cNvSpPr>
            <a:spLocks noGrp="1"/>
          </p:cNvSpPr>
          <p:nvPr>
            <p:ph type="title"/>
          </p:nvPr>
        </p:nvSpPr>
        <p:spPr>
          <a:xfrm>
            <a:off x="157175" y="132388"/>
            <a:ext cx="7112000" cy="1143000"/>
          </a:xfrm>
        </p:spPr>
        <p:txBody>
          <a:bodyPr/>
          <a:lstStyle/>
          <a:p>
            <a:r>
              <a:rPr lang="en-US" altLang="de-DE" sz="2800" b="1" dirty="0"/>
              <a:t>2.3) Rel-16 Work and Maintenance (8/17)</a:t>
            </a:r>
            <a:endParaRPr lang="de-DE" altLang="de-DE" sz="2800" b="1" dirty="0"/>
          </a:p>
        </p:txBody>
      </p:sp>
      <p:sp>
        <p:nvSpPr>
          <p:cNvPr id="36884" name="Content Placeholder 7"/>
          <p:cNvSpPr>
            <a:spLocks noGrp="1"/>
          </p:cNvSpPr>
          <p:nvPr>
            <p:ph sz="half" idx="2"/>
          </p:nvPr>
        </p:nvSpPr>
        <p:spPr>
          <a:xfrm>
            <a:off x="157175" y="3127248"/>
            <a:ext cx="8593286" cy="3215678"/>
          </a:xfrm>
        </p:spPr>
        <p:txBody>
          <a:bodyPr>
            <a:normAutofit/>
          </a:bodyPr>
          <a:lstStyle/>
          <a:p>
            <a:r>
              <a:rPr lang="de-DE" altLang="de-DE" sz="2000" dirty="0"/>
              <a:t>Progress since SA#85:</a:t>
            </a:r>
          </a:p>
          <a:p>
            <a:pPr lvl="1"/>
            <a:r>
              <a:rPr lang="en-US" altLang="zh-CN" sz="1600" dirty="0"/>
              <a:t>Corrections to procedures and NF service, e.g. Deferred 5GC-MT LR procedures; and resolved Editor’s Notes. </a:t>
            </a:r>
          </a:p>
          <a:p>
            <a:pPr lvl="1"/>
            <a:r>
              <a:rPr lang="en-US" altLang="zh-CN" sz="1600" dirty="0"/>
              <a:t>Topic  “Using slice information for LMF selection” discussed in both 2 meetings, No conclusion reached on solutions.</a:t>
            </a:r>
          </a:p>
          <a:p>
            <a:r>
              <a:rPr lang="de-DE" altLang="de-DE" sz="2000" dirty="0"/>
              <a:t>RAN impacts or dependencies:</a:t>
            </a:r>
          </a:p>
          <a:p>
            <a:pPr lvl="1"/>
            <a:r>
              <a:rPr lang="en-US" altLang="de-DE" sz="1600" dirty="0"/>
              <a:t>None Identified</a:t>
            </a:r>
            <a:endParaRPr lang="de-DE" altLang="de-DE" sz="1600" dirty="0"/>
          </a:p>
          <a:p>
            <a:r>
              <a:rPr lang="de-DE" altLang="de-DE" sz="2000" dirty="0"/>
              <a:t>Next steps:</a:t>
            </a:r>
          </a:p>
          <a:p>
            <a:pPr lvl="1"/>
            <a:r>
              <a:rPr lang="en-GB" altLang="zh-CN" sz="1600" dirty="0"/>
              <a:t>Maintenance</a:t>
            </a:r>
          </a:p>
        </p:txBody>
      </p:sp>
      <p:graphicFrame>
        <p:nvGraphicFramePr>
          <p:cNvPr id="7" name="Content Placeholder 8">
            <a:extLst>
              <a:ext uri="{FF2B5EF4-FFF2-40B4-BE49-F238E27FC236}">
                <a16:creationId xmlns:a16="http://schemas.microsoft.com/office/drawing/2014/main" id="{EC16BA97-982A-4B9C-9EB0-49AB0F10EF38}"/>
              </a:ext>
            </a:extLst>
          </p:cNvPr>
          <p:cNvGraphicFramePr>
            <a:graphicFrameLocks noGrp="1"/>
          </p:cNvGraphicFramePr>
          <p:nvPr>
            <p:ph sz="half" idx="1"/>
            <p:extLst>
              <p:ext uri="{D42A27DB-BD31-4B8C-83A1-F6EECF244321}">
                <p14:modId xmlns:p14="http://schemas.microsoft.com/office/powerpoint/2010/main" val="3461885539"/>
              </p:ext>
            </p:extLst>
          </p:nvPr>
        </p:nvGraphicFramePr>
        <p:xfrm>
          <a:off x="179388" y="1376363"/>
          <a:ext cx="8810067" cy="154893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err="1">
                          <a:solidFill>
                            <a:schemeClr val="lt1"/>
                          </a:solidFill>
                          <a:effectLst/>
                          <a:latin typeface="+mn-lt"/>
                          <a:ea typeface="+mn-ea"/>
                          <a:cs typeface="+mn-cs"/>
                        </a:rPr>
                        <a:t>FS_eLCS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Study on Enhancement to Service Based Architecture for Location Services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Mar,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US" sz="1400" b="1" i="0" dirty="0">
                          <a:solidFill>
                            <a:schemeClr val="bg1"/>
                          </a:solidFill>
                        </a:rPr>
                        <a:t>SP-180734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US" sz="1400" b="1" kern="1200" dirty="0">
                          <a:solidFill>
                            <a:schemeClr val="lt1"/>
                          </a:solidFill>
                          <a:effectLst/>
                          <a:latin typeface="+mn-lt"/>
                          <a:ea typeface="+mn-ea"/>
                          <a:cs typeface="+mn-cs"/>
                        </a:rPr>
                        <a:t>5G_eLCS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Enhancement to Service Based Architecture for Location Services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i="0" dirty="0">
                          <a:solidFill>
                            <a:schemeClr val="bg1"/>
                          </a:solidFill>
                        </a:rPr>
                        <a:t>SP-181119</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800625051"/>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5"/>
          <p:cNvSpPr>
            <a:spLocks noGrp="1"/>
          </p:cNvSpPr>
          <p:nvPr>
            <p:ph type="title"/>
          </p:nvPr>
        </p:nvSpPr>
        <p:spPr>
          <a:xfrm>
            <a:off x="179388" y="0"/>
            <a:ext cx="7112000" cy="1143000"/>
          </a:xfrm>
        </p:spPr>
        <p:txBody>
          <a:bodyPr/>
          <a:lstStyle/>
          <a:p>
            <a:r>
              <a:rPr lang="en-US" altLang="de-DE" sz="2800" b="1" dirty="0"/>
              <a:t>2.3) Rel-16 Work and Maintenance (9/17)</a:t>
            </a:r>
            <a:endParaRPr lang="de-DE" altLang="de-DE" sz="2800" b="1" dirty="0"/>
          </a:p>
        </p:txBody>
      </p:sp>
      <p:sp>
        <p:nvSpPr>
          <p:cNvPr id="17428" name="Content Placeholder 7"/>
          <p:cNvSpPr>
            <a:spLocks noGrp="1"/>
          </p:cNvSpPr>
          <p:nvPr>
            <p:ph sz="half" idx="2"/>
          </p:nvPr>
        </p:nvSpPr>
        <p:spPr>
          <a:xfrm>
            <a:off x="361507" y="2991677"/>
            <a:ext cx="8387206" cy="3339549"/>
          </a:xfrm>
        </p:spPr>
        <p:txBody>
          <a:bodyPr/>
          <a:lstStyle/>
          <a:p>
            <a:pPr>
              <a:spcBef>
                <a:spcPts val="0"/>
              </a:spcBef>
              <a:defRPr/>
            </a:pPr>
            <a:r>
              <a:rPr lang="de-DE" altLang="de-DE" sz="2000" dirty="0"/>
              <a:t>Progress since SA#84:</a:t>
            </a:r>
          </a:p>
          <a:p>
            <a:pPr lvl="1">
              <a:spcBef>
                <a:spcPts val="0"/>
              </a:spcBef>
              <a:defRPr/>
            </a:pPr>
            <a:r>
              <a:rPr lang="en-US" altLang="zh-CN" sz="1600" dirty="0"/>
              <a:t>Outstanding issue of UCMF-AMF interaction for deletion/revocation of PLMN assigned UE Radio Capability IDs is resolved. TAC is replaced with vendor id as part of manufacturer assigned UE Radio Capability and version ID added in UE Radio Capability ID. </a:t>
            </a:r>
          </a:p>
          <a:p>
            <a:pPr lvl="1">
              <a:spcBef>
                <a:spcPts val="0"/>
              </a:spcBef>
              <a:defRPr/>
            </a:pPr>
            <a:r>
              <a:rPr lang="en-US" altLang="zh-CN" sz="1600" dirty="0"/>
              <a:t>Related LSs send to CT4</a:t>
            </a:r>
            <a:endParaRPr lang="de-DE" altLang="zh-CN" sz="1200" dirty="0"/>
          </a:p>
          <a:p>
            <a:pPr>
              <a:defRPr/>
            </a:pPr>
            <a:r>
              <a:rPr lang="de-DE" altLang="de-DE" sz="2000" dirty="0"/>
              <a:t>RAN impacts or dependencies:</a:t>
            </a:r>
          </a:p>
          <a:p>
            <a:pPr lvl="1">
              <a:defRPr/>
            </a:pPr>
            <a:r>
              <a:rPr lang="en-GB" altLang="zh-CN" sz="1600" dirty="0"/>
              <a:t>A</a:t>
            </a:r>
            <a:r>
              <a:rPr lang="en-US" altLang="zh-CN" sz="1600" dirty="0"/>
              <a:t>s per SA2 agreed CRs</a:t>
            </a:r>
          </a:p>
          <a:p>
            <a:pPr marL="457200" lvl="1" indent="0">
              <a:buNone/>
              <a:defRPr/>
            </a:pPr>
            <a:endParaRPr lang="en-US" altLang="zh-CN" sz="1600" dirty="0"/>
          </a:p>
          <a:p>
            <a:pPr>
              <a:defRPr/>
            </a:pPr>
            <a:r>
              <a:rPr lang="de-DE" altLang="de-DE" sz="2000" dirty="0"/>
              <a:t>Next steps:</a:t>
            </a:r>
          </a:p>
          <a:p>
            <a:pPr lvl="1"/>
            <a:r>
              <a:rPr lang="de-DE" sz="1600" dirty="0"/>
              <a:t>Maintenance</a:t>
            </a:r>
          </a:p>
        </p:txBody>
      </p:sp>
      <p:graphicFrame>
        <p:nvGraphicFramePr>
          <p:cNvPr id="6" name="Content Placeholder 8">
            <a:extLst>
              <a:ext uri="{FF2B5EF4-FFF2-40B4-BE49-F238E27FC236}">
                <a16:creationId xmlns:a16="http://schemas.microsoft.com/office/drawing/2014/main" id="{202A0C0D-09DA-4A68-87B9-097651F1E2BC}"/>
              </a:ext>
            </a:extLst>
          </p:cNvPr>
          <p:cNvGraphicFramePr>
            <a:graphicFrameLocks/>
          </p:cNvGraphicFramePr>
          <p:nvPr>
            <p:extLst>
              <p:ext uri="{D42A27DB-BD31-4B8C-83A1-F6EECF244321}">
                <p14:modId xmlns:p14="http://schemas.microsoft.com/office/powerpoint/2010/main" val="2544513639"/>
              </p:ext>
            </p:extLst>
          </p:nvPr>
        </p:nvGraphicFramePr>
        <p:xfrm>
          <a:off x="179388" y="1376363"/>
          <a:ext cx="8810067" cy="1507449"/>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GB" sz="1400" b="1" kern="1200" dirty="0">
                          <a:solidFill>
                            <a:schemeClr val="lt1"/>
                          </a:solidFill>
                          <a:effectLst/>
                          <a:latin typeface="+mn-lt"/>
                          <a:ea typeface="+mn-ea"/>
                          <a:cs typeface="+mn-cs"/>
                        </a:rPr>
                        <a:t>FS_RACS</a:t>
                      </a:r>
                      <a:endParaRPr lang="en-US" sz="14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Study on optimisations on UE radio capability signalling</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SP-180599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GB" sz="1400" b="1" kern="1200" dirty="0">
                          <a:solidFill>
                            <a:schemeClr val="lt1"/>
                          </a:solidFill>
                          <a:effectLst/>
                          <a:latin typeface="+mn-lt"/>
                          <a:ea typeface="+mn-ea"/>
                          <a:cs typeface="+mn-cs"/>
                        </a:rPr>
                        <a:t>RACS</a:t>
                      </a:r>
                      <a:endParaRPr lang="en-US" sz="14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Optimisations on UE radio capability signalling</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SP-190180</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205485989"/>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5"/>
          <p:cNvSpPr>
            <a:spLocks noGrp="1"/>
          </p:cNvSpPr>
          <p:nvPr>
            <p:ph type="title"/>
          </p:nvPr>
        </p:nvSpPr>
        <p:spPr>
          <a:xfrm>
            <a:off x="101376" y="74509"/>
            <a:ext cx="7112000" cy="857748"/>
          </a:xfrm>
        </p:spPr>
        <p:txBody>
          <a:bodyPr/>
          <a:lstStyle/>
          <a:p>
            <a:r>
              <a:rPr lang="en-US" altLang="de-DE" sz="2800" b="1" dirty="0"/>
              <a:t>2.3) Rel-16 Work and Maintenance (10/17)</a:t>
            </a:r>
            <a:endParaRPr lang="de-DE" altLang="de-DE" sz="2800" b="1" dirty="0"/>
          </a:p>
        </p:txBody>
      </p:sp>
      <p:sp>
        <p:nvSpPr>
          <p:cNvPr id="17428" name="Content Placeholder 7"/>
          <p:cNvSpPr>
            <a:spLocks noGrp="1"/>
          </p:cNvSpPr>
          <p:nvPr>
            <p:ph sz="half" idx="2"/>
          </p:nvPr>
        </p:nvSpPr>
        <p:spPr>
          <a:xfrm>
            <a:off x="203994" y="2862468"/>
            <a:ext cx="8736011" cy="3492149"/>
          </a:xfrm>
        </p:spPr>
        <p:txBody>
          <a:bodyPr/>
          <a:lstStyle/>
          <a:p>
            <a:pPr>
              <a:spcBef>
                <a:spcPts val="0"/>
              </a:spcBef>
              <a:spcAft>
                <a:spcPts val="300"/>
              </a:spcAft>
              <a:defRPr/>
            </a:pPr>
            <a:r>
              <a:rPr lang="de-DE" altLang="de-DE" sz="1800" dirty="0"/>
              <a:t>Progress since SA#85:</a:t>
            </a:r>
          </a:p>
          <a:p>
            <a:pPr lvl="1">
              <a:spcBef>
                <a:spcPts val="0"/>
              </a:spcBef>
              <a:spcAft>
                <a:spcPts val="300"/>
              </a:spcAft>
            </a:pPr>
            <a:r>
              <a:rPr lang="en-US" altLang="zh-CN" sz="1400" b="1" dirty="0"/>
              <a:t>5G-LAN (100%) </a:t>
            </a:r>
            <a:r>
              <a:rPr lang="en-US" altLang="zh-CN" sz="1400" dirty="0"/>
              <a:t>– </a:t>
            </a:r>
            <a:r>
              <a:rPr lang="en-US" sz="1400" dirty="0"/>
              <a:t>Corrections and clarifications related to AF influence, SMF/UPF management and selection for 5G VN groups.</a:t>
            </a:r>
            <a:endParaRPr lang="en-US" altLang="zh-CN" sz="1400" dirty="0"/>
          </a:p>
          <a:p>
            <a:pPr lvl="1">
              <a:spcBef>
                <a:spcPts val="0"/>
              </a:spcBef>
              <a:spcAft>
                <a:spcPts val="300"/>
              </a:spcAft>
            </a:pPr>
            <a:r>
              <a:rPr lang="en-US" altLang="zh-CN" sz="1400" b="1" dirty="0"/>
              <a:t>NPN (100%) </a:t>
            </a:r>
            <a:r>
              <a:rPr lang="en-US" altLang="zh-CN" sz="1400" dirty="0"/>
              <a:t>- Extensive time and effort spent in responding to LS from other WGs for further clarity on features supported with SNPN, PNI-NPN. Also, added support of IMSI for SNPN.</a:t>
            </a:r>
          </a:p>
          <a:p>
            <a:pPr lvl="1">
              <a:spcBef>
                <a:spcPts val="0"/>
              </a:spcBef>
              <a:spcAft>
                <a:spcPts val="600"/>
              </a:spcAft>
            </a:pPr>
            <a:r>
              <a:rPr lang="en-US" altLang="zh-CN" sz="1400" b="1" dirty="0"/>
              <a:t>TSC (100%) </a:t>
            </a:r>
            <a:r>
              <a:rPr lang="en-US" altLang="zh-CN" sz="1400" dirty="0"/>
              <a:t>– Resolved opens related to IEEE TSN specification (for which SA2 sent an LS to IEEE), and LLDP and bridge management aspects were also resolved. </a:t>
            </a:r>
            <a:endParaRPr lang="de-DE" sz="1400" dirty="0"/>
          </a:p>
          <a:p>
            <a:pPr>
              <a:spcBef>
                <a:spcPts val="0"/>
              </a:spcBef>
              <a:spcAft>
                <a:spcPts val="0"/>
              </a:spcAft>
              <a:defRPr/>
            </a:pPr>
            <a:r>
              <a:rPr lang="de-DE" sz="1800" dirty="0"/>
              <a:t>RAN impacts or dependencies:</a:t>
            </a:r>
            <a:endParaRPr lang="de-DE" altLang="de-DE" sz="1600" dirty="0"/>
          </a:p>
          <a:p>
            <a:pPr lvl="1">
              <a:spcBef>
                <a:spcPts val="0"/>
              </a:spcBef>
              <a:spcAft>
                <a:spcPts val="600"/>
              </a:spcAft>
            </a:pPr>
            <a:r>
              <a:rPr lang="en-US" sz="1400" dirty="0"/>
              <a:t>Presence of CAG ID in the AS signaling is an open item to be resolved for clarity and alignment between various groups (RAN2, RAN3, SA2, SA3).</a:t>
            </a:r>
          </a:p>
          <a:p>
            <a:pPr>
              <a:spcBef>
                <a:spcPts val="0"/>
              </a:spcBef>
              <a:spcAft>
                <a:spcPts val="0"/>
              </a:spcAft>
            </a:pPr>
            <a:r>
              <a:rPr lang="de-DE" altLang="de-DE" sz="1800" dirty="0"/>
              <a:t>Next steps:</a:t>
            </a:r>
          </a:p>
          <a:p>
            <a:pPr lvl="1">
              <a:spcBef>
                <a:spcPts val="0"/>
              </a:spcBef>
              <a:spcAft>
                <a:spcPts val="0"/>
              </a:spcAft>
            </a:pPr>
            <a:r>
              <a:rPr lang="en-US" sz="1400" dirty="0"/>
              <a:t>Maintenance</a:t>
            </a:r>
            <a:r>
              <a:rPr lang="de-DE" sz="1400" dirty="0"/>
              <a:t>. </a:t>
            </a:r>
            <a:r>
              <a:rPr lang="en-US" altLang="zh-CN" sz="1400" dirty="0"/>
              <a:t>Response and resolution to potential LS from SA3, CT1, RAN2/3, IEEE on NPN and TSC aspects, maintenance and alignment work expected. </a:t>
            </a:r>
          </a:p>
          <a:p>
            <a:pPr lvl="1">
              <a:spcBef>
                <a:spcPts val="0"/>
              </a:spcBef>
              <a:spcAft>
                <a:spcPts val="0"/>
              </a:spcAft>
            </a:pPr>
            <a:endParaRPr lang="en-US" sz="1400" dirty="0"/>
          </a:p>
        </p:txBody>
      </p:sp>
      <p:graphicFrame>
        <p:nvGraphicFramePr>
          <p:cNvPr id="5" name="Content Placeholder 8">
            <a:extLst>
              <a:ext uri="{FF2B5EF4-FFF2-40B4-BE49-F238E27FC236}">
                <a16:creationId xmlns:a16="http://schemas.microsoft.com/office/drawing/2014/main" id="{ED57DA89-397D-4956-9E61-8069651CED18}"/>
              </a:ext>
            </a:extLst>
          </p:cNvPr>
          <p:cNvGraphicFramePr>
            <a:graphicFrameLocks/>
          </p:cNvGraphicFramePr>
          <p:nvPr>
            <p:extLst>
              <p:ext uri="{D42A27DB-BD31-4B8C-83A1-F6EECF244321}">
                <p14:modId xmlns:p14="http://schemas.microsoft.com/office/powerpoint/2010/main" val="3281702793"/>
              </p:ext>
            </p:extLst>
          </p:nvPr>
        </p:nvGraphicFramePr>
        <p:xfrm>
          <a:off x="101376" y="1238733"/>
          <a:ext cx="8941247" cy="1507449"/>
        </p:xfrm>
        <a:graphic>
          <a:graphicData uri="http://schemas.openxmlformats.org/drawingml/2006/table">
            <a:tbl>
              <a:tblPr firstRow="1" bandRow="1">
                <a:tableStyleId>{8FD4443E-F989-4FC4-A0C8-D5A2AF1F390B}</a:tableStyleId>
              </a:tblPr>
              <a:tblGrid>
                <a:gridCol w="1411357">
                  <a:extLst>
                    <a:ext uri="{9D8B030D-6E8A-4147-A177-3AD203B41FA5}">
                      <a16:colId xmlns:a16="http://schemas.microsoft.com/office/drawing/2014/main" val="20000"/>
                    </a:ext>
                  </a:extLst>
                </a:gridCol>
                <a:gridCol w="4037643">
                  <a:extLst>
                    <a:ext uri="{9D8B030D-6E8A-4147-A177-3AD203B41FA5}">
                      <a16:colId xmlns:a16="http://schemas.microsoft.com/office/drawing/2014/main" val="20001"/>
                    </a:ext>
                  </a:extLst>
                </a:gridCol>
                <a:gridCol w="1169838">
                  <a:extLst>
                    <a:ext uri="{9D8B030D-6E8A-4147-A177-3AD203B41FA5}">
                      <a16:colId xmlns:a16="http://schemas.microsoft.com/office/drawing/2014/main" val="20002"/>
                    </a:ext>
                  </a:extLst>
                </a:gridCol>
                <a:gridCol w="1242306">
                  <a:extLst>
                    <a:ext uri="{9D8B030D-6E8A-4147-A177-3AD203B41FA5}">
                      <a16:colId xmlns:a16="http://schemas.microsoft.com/office/drawing/2014/main" val="20003"/>
                    </a:ext>
                  </a:extLst>
                </a:gridCol>
                <a:gridCol w="1080103">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GB" sz="1400" b="1" kern="1200" dirty="0" err="1">
                          <a:solidFill>
                            <a:schemeClr val="lt1"/>
                          </a:solidFill>
                          <a:effectLst/>
                          <a:latin typeface="+mn-lt"/>
                          <a:ea typeface="+mn-ea"/>
                          <a:cs typeface="+mn-cs"/>
                        </a:rPr>
                        <a:t>FS_Vertical_LAN</a:t>
                      </a:r>
                      <a:endParaRPr lang="en-US" sz="14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i="0" kern="1200" dirty="0">
                          <a:solidFill>
                            <a:schemeClr val="lt1"/>
                          </a:solidFill>
                          <a:effectLst/>
                          <a:latin typeface="+mn-lt"/>
                          <a:ea typeface="+mn-ea"/>
                          <a:cs typeface="+mn-cs"/>
                        </a:rPr>
                        <a:t>Study on 5GS Enhanced support of Vertical and LAN Services</a:t>
                      </a:r>
                      <a:endParaRPr lang="de-DE" sz="1400" b="1" i="0"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i="0"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SP-180507</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GB" sz="1400" b="1" kern="1200" dirty="0" err="1">
                          <a:solidFill>
                            <a:schemeClr val="lt1"/>
                          </a:solidFill>
                          <a:effectLst/>
                          <a:latin typeface="+mn-lt"/>
                          <a:ea typeface="+mn-ea"/>
                          <a:cs typeface="+mn-cs"/>
                        </a:rPr>
                        <a:t>Vertical_LAN</a:t>
                      </a:r>
                      <a:endParaRPr lang="en-US" sz="14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5GS Enhanced support of Vertical and LAN Services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97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dirty="0">
                          <a:ln>
                            <a:noFill/>
                          </a:ln>
                          <a:solidFill>
                            <a:prstClr val="white"/>
                          </a:solidFill>
                          <a:effectLst/>
                          <a:uLnTx/>
                          <a:uFillTx/>
                          <a:latin typeface="+mn-lt"/>
                          <a:ea typeface="+mn-ea"/>
                          <a:cs typeface="+mn-cs"/>
                        </a:rPr>
                        <a:t>SP-181120</a:t>
                      </a:r>
                      <a:endParaRPr kumimoji="0" lang="en-US" sz="14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456233126"/>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2.3) Rel-16 Work and Maintenance (11/17)</a:t>
            </a:r>
            <a:endParaRPr lang="de-DE" altLang="de-DE" sz="2800"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687704720"/>
              </p:ext>
            </p:extLst>
          </p:nvPr>
        </p:nvGraphicFramePr>
        <p:xfrm>
          <a:off x="179388" y="1376363"/>
          <a:ext cx="8810067" cy="146596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FS_5</a:t>
                      </a:r>
                      <a:r>
                        <a:rPr lang="en-US" altLang="zh-CN" sz="1400" b="1" kern="1200" dirty="0">
                          <a:solidFill>
                            <a:schemeClr val="lt1"/>
                          </a:solidFill>
                          <a:effectLst/>
                          <a:latin typeface="+mn-lt"/>
                          <a:ea typeface="+mn-ea"/>
                          <a:cs typeface="+mn-cs"/>
                        </a:rPr>
                        <a:t>G_URLLC</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400" b="1" kern="1200" dirty="0">
                          <a:solidFill>
                            <a:schemeClr val="lt1"/>
                          </a:solidFill>
                          <a:effectLst/>
                          <a:latin typeface="+mn-lt"/>
                          <a:ea typeface="+mn-ea"/>
                          <a:cs typeface="+mn-cs"/>
                        </a:rPr>
                        <a:t>Study on enhancement of URLLC supporting in 5GC</a:t>
                      </a:r>
                      <a:endParaRPr lang="de-DE" altLang="zh-CN"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white"/>
                          </a:solidFill>
                          <a:effectLst/>
                          <a:uLnTx/>
                          <a:uFillTx/>
                          <a:latin typeface="+mn-lt"/>
                          <a:ea typeface="+mn-ea"/>
                          <a:cs typeface="+mn-cs"/>
                        </a:rPr>
                        <a:t>Jun</a:t>
                      </a:r>
                      <a:r>
                        <a:rPr kumimoji="0" lang="en-US" sz="1400" b="1" i="0" u="none" strike="noStrike" kern="1200" cap="none" spc="0" normalizeH="0" baseline="0" noProof="0" dirty="0">
                          <a:ln>
                            <a:noFill/>
                          </a:ln>
                          <a:solidFill>
                            <a:prstClr val="white"/>
                          </a:solidFill>
                          <a:effectLst/>
                          <a:uLnTx/>
                          <a:uFillTx/>
                          <a:latin typeface="+mn-lt"/>
                          <a:ea typeface="+mn-ea"/>
                          <a:cs typeface="+mn-cs"/>
                        </a:rPr>
                        <a:t>,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SP-180118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GB" altLang="zh-CN" sz="1400" b="1" kern="1200" dirty="0">
                          <a:solidFill>
                            <a:schemeClr val="lt1"/>
                          </a:solidFill>
                          <a:effectLst/>
                          <a:latin typeface="+mn-lt"/>
                          <a:ea typeface="+mn-ea"/>
                          <a:cs typeface="+mn-cs"/>
                        </a:rPr>
                        <a:t>5G_URLLC</a:t>
                      </a:r>
                      <a:endParaRPr lang="en-US" altLang="zh-CN" sz="14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400" b="1" kern="1200" dirty="0">
                          <a:solidFill>
                            <a:schemeClr val="lt1"/>
                          </a:solidFill>
                          <a:effectLst/>
                          <a:latin typeface="+mn-lt"/>
                          <a:ea typeface="+mn-ea"/>
                          <a:cs typeface="+mn-cs"/>
                        </a:rPr>
                        <a:t>Enhancement of URLLC supporting in 5GC</a:t>
                      </a:r>
                      <a:endParaRPr lang="de-DE" altLang="zh-CN"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SP-181122</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
        <p:nvSpPr>
          <p:cNvPr id="29716" name="Content Placeholder 7"/>
          <p:cNvSpPr>
            <a:spLocks noGrp="1"/>
          </p:cNvSpPr>
          <p:nvPr>
            <p:ph sz="half" idx="2"/>
          </p:nvPr>
        </p:nvSpPr>
        <p:spPr>
          <a:xfrm>
            <a:off x="434974" y="3068319"/>
            <a:ext cx="8554480" cy="3159761"/>
          </a:xfrm>
        </p:spPr>
        <p:txBody>
          <a:bodyPr/>
          <a:lstStyle/>
          <a:p>
            <a:pPr>
              <a:spcBef>
                <a:spcPts val="0"/>
              </a:spcBef>
              <a:spcAft>
                <a:spcPts val="0"/>
              </a:spcAft>
            </a:pPr>
            <a:r>
              <a:rPr lang="de-DE" altLang="de-DE" sz="2000" dirty="0"/>
              <a:t>Progress since SA#85:</a:t>
            </a:r>
          </a:p>
          <a:p>
            <a:pPr lvl="1">
              <a:spcAft>
                <a:spcPts val="600"/>
              </a:spcAft>
            </a:pPr>
            <a:r>
              <a:rPr lang="en-US" altLang="zh-CN" sz="1400" dirty="0"/>
              <a:t>14 CRs were approved.</a:t>
            </a:r>
          </a:p>
          <a:p>
            <a:pPr lvl="1">
              <a:spcAft>
                <a:spcPts val="600"/>
              </a:spcAft>
            </a:pPr>
            <a:r>
              <a:rPr lang="en-US" altLang="zh-CN" sz="1400" dirty="0"/>
              <a:t>LSs with CT WGs and RAN3 on stage 3 work and coordination. </a:t>
            </a:r>
          </a:p>
          <a:p>
            <a:pPr>
              <a:spcBef>
                <a:spcPts val="0"/>
              </a:spcBef>
              <a:spcAft>
                <a:spcPts val="0"/>
              </a:spcAft>
            </a:pPr>
            <a:r>
              <a:rPr lang="en-US" sz="2000" dirty="0"/>
              <a:t>RAN impacts and dependencies:</a:t>
            </a:r>
            <a:endParaRPr lang="de-DE" sz="2000" dirty="0"/>
          </a:p>
          <a:p>
            <a:pPr lvl="1">
              <a:spcBef>
                <a:spcPts val="0"/>
              </a:spcBef>
              <a:spcAft>
                <a:spcPts val="600"/>
              </a:spcAft>
            </a:pPr>
            <a:r>
              <a:rPr lang="en-US" sz="1400" dirty="0"/>
              <a:t>An LS from RAN3 on Redundant use plane based on DC was discussed in SA2 and concluded without additional enhancement in Rel-16.</a:t>
            </a:r>
          </a:p>
          <a:p>
            <a:pPr lvl="0">
              <a:spcBef>
                <a:spcPts val="0"/>
              </a:spcBef>
              <a:spcAft>
                <a:spcPts val="0"/>
              </a:spcAft>
            </a:pPr>
            <a:r>
              <a:rPr lang="de-DE" sz="1800" dirty="0"/>
              <a:t>Next steps:</a:t>
            </a:r>
          </a:p>
          <a:p>
            <a:pPr lvl="1"/>
            <a:r>
              <a:rPr lang="en-US" altLang="zh-CN" sz="1400" dirty="0"/>
              <a:t>Maintenance</a:t>
            </a:r>
          </a:p>
        </p:txBody>
      </p:sp>
    </p:spTree>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5"/>
          <p:cNvSpPr>
            <a:spLocks noGrp="1"/>
          </p:cNvSpPr>
          <p:nvPr>
            <p:ph type="title"/>
          </p:nvPr>
        </p:nvSpPr>
        <p:spPr>
          <a:xfrm>
            <a:off x="179388" y="95812"/>
            <a:ext cx="7112000" cy="1143000"/>
          </a:xfrm>
        </p:spPr>
        <p:txBody>
          <a:bodyPr/>
          <a:lstStyle/>
          <a:p>
            <a:r>
              <a:rPr lang="en-US" altLang="de-DE" sz="2800" b="1" dirty="0"/>
              <a:t>2.3) Rel-16 Work and Maintenance (12/17)</a:t>
            </a:r>
            <a:endParaRPr lang="de-DE" altLang="de-DE" sz="2800" b="1" dirty="0"/>
          </a:p>
        </p:txBody>
      </p:sp>
      <p:sp>
        <p:nvSpPr>
          <p:cNvPr id="17428" name="Content Placeholder 7"/>
          <p:cNvSpPr>
            <a:spLocks noGrp="1"/>
          </p:cNvSpPr>
          <p:nvPr>
            <p:ph sz="half" idx="2"/>
          </p:nvPr>
        </p:nvSpPr>
        <p:spPr>
          <a:xfrm>
            <a:off x="305767" y="3200399"/>
            <a:ext cx="8280400" cy="2912165"/>
          </a:xfrm>
        </p:spPr>
        <p:txBody>
          <a:bodyPr/>
          <a:lstStyle/>
          <a:p>
            <a:pPr>
              <a:defRPr/>
            </a:pPr>
            <a:r>
              <a:rPr lang="de-DE" altLang="de-DE" sz="2000" dirty="0"/>
              <a:t>Progress since SA#85:</a:t>
            </a:r>
          </a:p>
          <a:p>
            <a:pPr lvl="1">
              <a:spcBef>
                <a:spcPts val="0"/>
              </a:spcBef>
              <a:spcAft>
                <a:spcPts val="0"/>
              </a:spcAft>
            </a:pPr>
            <a:r>
              <a:rPr lang="en-US" altLang="zh-CN" sz="1600" dirty="0"/>
              <a:t>Correction of context transfer, Notification, Group ID and Set ID, Notification receiver information in a subscription</a:t>
            </a:r>
          </a:p>
          <a:p>
            <a:pPr lvl="1">
              <a:spcBef>
                <a:spcPts val="0"/>
              </a:spcBef>
              <a:spcAft>
                <a:spcPts val="0"/>
              </a:spcAft>
            </a:pPr>
            <a:r>
              <a:rPr lang="en-US" altLang="zh-CN" sz="1600" dirty="0"/>
              <a:t>UDR group ID mapping </a:t>
            </a:r>
          </a:p>
          <a:p>
            <a:pPr lvl="1">
              <a:spcBef>
                <a:spcPts val="0"/>
              </a:spcBef>
              <a:spcAft>
                <a:spcPts val="0"/>
              </a:spcAft>
            </a:pPr>
            <a:r>
              <a:rPr lang="en-US" altLang="zh-CN" sz="1600" dirty="0"/>
              <a:t>Response to SA3(token-based authorization), CT4 (on Binding indication for subscribe/notify), Consumer/Producer binding for subscribe/notify</a:t>
            </a:r>
          </a:p>
          <a:p>
            <a:r>
              <a:rPr lang="de-DE" altLang="zh-CN" sz="2000" dirty="0"/>
              <a:t>RAN impacts or dependencies:</a:t>
            </a:r>
          </a:p>
          <a:p>
            <a:pPr lvl="1">
              <a:spcAft>
                <a:spcPts val="600"/>
              </a:spcAft>
            </a:pPr>
            <a:r>
              <a:rPr lang="de-DE" altLang="de-DE" sz="1600" dirty="0"/>
              <a:t>None identified</a:t>
            </a:r>
            <a:endParaRPr lang="en-GB" altLang="zh-CN" sz="1600" dirty="0"/>
          </a:p>
          <a:p>
            <a:pPr>
              <a:defRPr/>
            </a:pPr>
            <a:r>
              <a:rPr lang="de-DE" altLang="de-DE" sz="2000" dirty="0"/>
              <a:t>Next steps:</a:t>
            </a:r>
          </a:p>
          <a:p>
            <a:pPr lvl="1"/>
            <a:r>
              <a:rPr lang="en-US" altLang="zh-CN" sz="1600" dirty="0"/>
              <a:t>Maintenance</a:t>
            </a:r>
          </a:p>
        </p:txBody>
      </p:sp>
      <p:graphicFrame>
        <p:nvGraphicFramePr>
          <p:cNvPr id="5" name="Content Placeholder 8">
            <a:extLst>
              <a:ext uri="{FF2B5EF4-FFF2-40B4-BE49-F238E27FC236}">
                <a16:creationId xmlns:a16="http://schemas.microsoft.com/office/drawing/2014/main" id="{86D74868-4AA4-4819-9635-D4C02C26F3C3}"/>
              </a:ext>
            </a:extLst>
          </p:cNvPr>
          <p:cNvGraphicFramePr>
            <a:graphicFrameLocks/>
          </p:cNvGraphicFramePr>
          <p:nvPr>
            <p:extLst>
              <p:ext uri="{D42A27DB-BD31-4B8C-83A1-F6EECF244321}">
                <p14:modId xmlns:p14="http://schemas.microsoft.com/office/powerpoint/2010/main" val="4009746348"/>
              </p:ext>
            </p:extLst>
          </p:nvPr>
        </p:nvGraphicFramePr>
        <p:xfrm>
          <a:off x="179388" y="1376363"/>
          <a:ext cx="8810067" cy="154893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GB" sz="1400" b="1" kern="1200" dirty="0" err="1">
                          <a:solidFill>
                            <a:schemeClr val="lt1"/>
                          </a:solidFill>
                          <a:effectLst/>
                          <a:latin typeface="+mn-lt"/>
                          <a:ea typeface="+mn-ea"/>
                          <a:cs typeface="+mn-cs"/>
                        </a:rPr>
                        <a:t>FS_eSBA</a:t>
                      </a:r>
                      <a:endParaRPr lang="en-US" sz="14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Study on Enhancements to the Service-Based 5G System Architecture</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white"/>
                          </a:solidFill>
                          <a:effectLst/>
                          <a:uLnTx/>
                          <a:uFillTx/>
                          <a:latin typeface="+mn-lt"/>
                          <a:ea typeface="+mn-ea"/>
                          <a:cs typeface="+mn-cs"/>
                        </a:rPr>
                        <a:t>Dec</a:t>
                      </a:r>
                      <a:r>
                        <a:rPr kumimoji="0" lang="en-US" sz="1400" b="1" i="0" u="none" strike="noStrike" kern="1200" cap="none" spc="0" normalizeH="0" baseline="0" noProof="0" dirty="0">
                          <a:ln>
                            <a:noFill/>
                          </a:ln>
                          <a:solidFill>
                            <a:prstClr val="white"/>
                          </a:solidFill>
                          <a:effectLst/>
                          <a:uLnTx/>
                          <a:uFillTx/>
                          <a:latin typeface="+mn-lt"/>
                          <a:ea typeface="+mn-ea"/>
                          <a:cs typeface="+mn-cs"/>
                        </a:rPr>
                        <a:t>, 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SP-180231</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kumimoji="0" lang="en-US" sz="1400" b="1" i="0" u="none" strike="noStrike" kern="1200" cap="none" normalizeH="0" baseline="0" dirty="0">
                          <a:ln>
                            <a:noFill/>
                          </a:ln>
                          <a:solidFill>
                            <a:schemeClr val="bg1"/>
                          </a:solidFill>
                          <a:effectLst/>
                          <a:latin typeface="+mn-lt"/>
                          <a:ea typeface="+mn-ea"/>
                          <a:cs typeface="+mn-cs"/>
                        </a:rPr>
                        <a:t>5G_eSBA</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kern="1200" cap="none" normalizeH="0" baseline="0" dirty="0">
                          <a:ln>
                            <a:noFill/>
                          </a:ln>
                          <a:solidFill>
                            <a:schemeClr val="bg1"/>
                          </a:solidFill>
                          <a:effectLst/>
                          <a:latin typeface="+mn-lt"/>
                          <a:ea typeface="+mn-ea"/>
                          <a:cs typeface="+mn-cs"/>
                        </a:rPr>
                        <a:t>Enhancements to the Service-Based 5G System Architecture </a:t>
                      </a:r>
                      <a:endParaRPr kumimoji="0" lang="de-DE" sz="1400" b="1" i="0" u="none" strike="noStrike" kern="1200" cap="none" normalizeH="0" baseline="0" dirty="0">
                        <a:ln>
                          <a:noFill/>
                        </a:ln>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SP-181125</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684848842"/>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2.3) Rel-16 Work and Maintenance (13/17)</a:t>
            </a:r>
            <a:endParaRPr lang="de-DE" altLang="de-DE" sz="2800"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2478619822"/>
              </p:ext>
            </p:extLst>
          </p:nvPr>
        </p:nvGraphicFramePr>
        <p:xfrm>
          <a:off x="179388" y="1376363"/>
          <a:ext cx="8810067" cy="146596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err="1">
                          <a:solidFill>
                            <a:schemeClr val="lt1"/>
                          </a:solidFill>
                          <a:effectLst/>
                          <a:latin typeface="+mn-lt"/>
                          <a:ea typeface="+mn-ea"/>
                          <a:cs typeface="+mn-cs"/>
                        </a:rPr>
                        <a:t>FS_eNS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lt1"/>
                          </a:solidFill>
                          <a:effectLst/>
                          <a:latin typeface="+mn-lt"/>
                          <a:ea typeface="+mn-ea"/>
                          <a:cs typeface="+mn-cs"/>
                        </a:rPr>
                        <a:t>Study on Enhancement of Network Slicing</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SP-180503</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US" sz="1400" b="1" kern="1200" dirty="0" err="1">
                          <a:solidFill>
                            <a:schemeClr val="lt1"/>
                          </a:solidFill>
                          <a:effectLst/>
                          <a:latin typeface="+mn-lt"/>
                          <a:ea typeface="+mn-ea"/>
                          <a:cs typeface="+mn-cs"/>
                        </a:rPr>
                        <a:t>eNS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lt1"/>
                          </a:solidFill>
                          <a:effectLst/>
                          <a:latin typeface="+mn-lt"/>
                          <a:ea typeface="+mn-ea"/>
                          <a:cs typeface="+mn-cs"/>
                        </a:rPr>
                        <a:t>Enhancement of Network Slicing</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a:t>
                      </a:r>
                      <a:r>
                        <a:rPr kumimoji="0" lang="en-US" sz="1400" b="1" i="0" u="none" strike="noStrike" kern="1200" cap="none" spc="0" normalizeH="0" baseline="0" noProof="0" dirty="0">
                          <a:ln>
                            <a:noFill/>
                          </a:ln>
                          <a:solidFill>
                            <a:prstClr val="white"/>
                          </a:solidFill>
                          <a:effectLst/>
                          <a:uLnTx/>
                          <a:uFillTx/>
                          <a:latin typeface="+mn-lt"/>
                          <a:ea typeface="+mn-ea"/>
                          <a:cs typeface="+mn-cs"/>
                        </a:rPr>
                        <a:t>81232</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
        <p:nvSpPr>
          <p:cNvPr id="29716" name="Content Placeholder 7"/>
          <p:cNvSpPr>
            <a:spLocks noGrp="1"/>
          </p:cNvSpPr>
          <p:nvPr>
            <p:ph sz="half" idx="2"/>
          </p:nvPr>
        </p:nvSpPr>
        <p:spPr>
          <a:xfrm>
            <a:off x="434974" y="3068319"/>
            <a:ext cx="8554480" cy="3159761"/>
          </a:xfrm>
        </p:spPr>
        <p:txBody>
          <a:bodyPr/>
          <a:lstStyle/>
          <a:p>
            <a:pPr>
              <a:spcBef>
                <a:spcPts val="0"/>
              </a:spcBef>
              <a:spcAft>
                <a:spcPts val="0"/>
              </a:spcAft>
            </a:pPr>
            <a:r>
              <a:rPr lang="de-DE" altLang="de-DE" sz="2000" dirty="0"/>
              <a:t>Progress since SA#85:</a:t>
            </a:r>
          </a:p>
          <a:p>
            <a:pPr lvl="1">
              <a:spcBef>
                <a:spcPts val="0"/>
              </a:spcBef>
              <a:spcAft>
                <a:spcPts val="0"/>
              </a:spcAft>
            </a:pPr>
            <a:r>
              <a:rPr lang="en-US" altLang="zh-CN" sz="1600" dirty="0"/>
              <a:t>Completed stage-2 procedure for slice-specific security support based on feedback from SA3</a:t>
            </a:r>
          </a:p>
          <a:p>
            <a:pPr marL="457200" lvl="1" indent="0">
              <a:spcBef>
                <a:spcPts val="0"/>
              </a:spcBef>
              <a:spcAft>
                <a:spcPts val="0"/>
              </a:spcAft>
              <a:buNone/>
            </a:pPr>
            <a:endParaRPr lang="en-US" sz="1800" dirty="0"/>
          </a:p>
          <a:p>
            <a:pPr marL="457200" lvl="1" indent="-457200">
              <a:spcBef>
                <a:spcPts val="0"/>
              </a:spcBef>
              <a:spcAft>
                <a:spcPts val="0"/>
              </a:spcAft>
              <a:buBlip>
                <a:blip r:embed="rId2"/>
              </a:buBlip>
            </a:pPr>
            <a:r>
              <a:rPr lang="en-US" sz="2000" dirty="0">
                <a:ea typeface="+mn-ea"/>
                <a:cs typeface="+mn-cs"/>
              </a:rPr>
              <a:t>RAN impacts and dependencies:</a:t>
            </a:r>
            <a:endParaRPr lang="de-DE" sz="2000" dirty="0">
              <a:ea typeface="+mn-ea"/>
              <a:cs typeface="+mn-cs"/>
            </a:endParaRPr>
          </a:p>
          <a:p>
            <a:pPr lvl="1">
              <a:spcBef>
                <a:spcPts val="0"/>
              </a:spcBef>
              <a:spcAft>
                <a:spcPts val="600"/>
              </a:spcAft>
            </a:pPr>
            <a:r>
              <a:rPr lang="en-US" sz="1600" dirty="0"/>
              <a:t> None</a:t>
            </a:r>
          </a:p>
          <a:p>
            <a:pPr marL="457200" lvl="1" indent="0">
              <a:spcBef>
                <a:spcPts val="0"/>
              </a:spcBef>
              <a:spcAft>
                <a:spcPts val="600"/>
              </a:spcAft>
              <a:buNone/>
            </a:pPr>
            <a:endParaRPr lang="de-DE" sz="1400" dirty="0"/>
          </a:p>
          <a:p>
            <a:pPr lvl="0">
              <a:spcBef>
                <a:spcPts val="0"/>
              </a:spcBef>
              <a:spcAft>
                <a:spcPts val="0"/>
              </a:spcAft>
            </a:pPr>
            <a:r>
              <a:rPr lang="de-DE" sz="2000" dirty="0"/>
              <a:t>Next steps:</a:t>
            </a:r>
          </a:p>
          <a:p>
            <a:pPr lvl="1"/>
            <a:r>
              <a:rPr lang="en-US" altLang="zh-CN" sz="1600" dirty="0"/>
              <a:t>Maintenance</a:t>
            </a:r>
          </a:p>
          <a:p>
            <a:pPr lvl="1"/>
            <a:r>
              <a:rPr lang="en-US" altLang="zh-CN" sz="1600" dirty="0"/>
              <a:t>Resolve remaining EN based on feedback from SA3</a:t>
            </a:r>
          </a:p>
          <a:p>
            <a:pPr marL="457200" lvl="1" indent="0">
              <a:buNone/>
            </a:pPr>
            <a:endParaRPr lang="en-US" altLang="zh-CN" sz="1600" dirty="0"/>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b="1" i="1" dirty="0"/>
              <a:t> 1) General aspects (events since SA#85, statistics, next meetings)</a:t>
            </a:r>
          </a:p>
          <a:p>
            <a:pPr eaLnBrk="1" hangingPunct="1">
              <a:defRPr/>
            </a:pPr>
            <a:r>
              <a:rPr lang="en-GB" sz="2400" dirty="0">
                <a:solidFill>
                  <a:schemeClr val="bg1">
                    <a:lumMod val="65000"/>
                  </a:schemeClr>
                </a:solidFill>
              </a:rPr>
              <a:t> 2) SA Work Report</a:t>
            </a:r>
          </a:p>
          <a:p>
            <a:pPr lvl="1" eaLnBrk="1" hangingPunct="1">
              <a:defRPr/>
            </a:pPr>
            <a:r>
              <a:rPr lang="en-GB" sz="2000" dirty="0">
                <a:solidFill>
                  <a:schemeClr val="bg1">
                    <a:lumMod val="65000"/>
                  </a:schemeClr>
                </a:solidFill>
              </a:rPr>
              <a:t>2.1) Rel-14 and before Maintenance</a:t>
            </a:r>
          </a:p>
          <a:p>
            <a:pPr lvl="1" eaLnBrk="1" hangingPunct="1">
              <a:defRPr/>
            </a:pPr>
            <a:r>
              <a:rPr lang="en-GB" sz="2000" dirty="0">
                <a:solidFill>
                  <a:schemeClr val="bg1">
                    <a:lumMod val="65000"/>
                  </a:schemeClr>
                </a:solidFill>
              </a:rPr>
              <a:t>2.2) </a:t>
            </a:r>
            <a:r>
              <a:rPr lang="en-US" sz="2000" dirty="0">
                <a:solidFill>
                  <a:schemeClr val="bg1">
                    <a:lumMod val="65000"/>
                  </a:schemeClr>
                </a:solidFill>
              </a:rPr>
              <a:t>Rel-15 Work and Maintenance </a:t>
            </a:r>
          </a:p>
          <a:p>
            <a:pPr lvl="1" eaLnBrk="1" hangingPunct="1">
              <a:defRPr/>
            </a:pPr>
            <a:r>
              <a:rPr lang="en-US" sz="2000" dirty="0">
                <a:solidFill>
                  <a:schemeClr val="bg1">
                    <a:lumMod val="65000"/>
                  </a:schemeClr>
                </a:solidFill>
              </a:rPr>
              <a:t>2.3) Rel-16 Work and Maintenance</a:t>
            </a:r>
          </a:p>
          <a:p>
            <a:pPr lvl="1" eaLnBrk="1" hangingPunct="1">
              <a:defRPr/>
            </a:pPr>
            <a:r>
              <a:rPr lang="en-US" sz="2000" dirty="0">
                <a:solidFill>
                  <a:schemeClr val="bg1">
                    <a:lumMod val="65000"/>
                  </a:schemeClr>
                </a:solidFill>
              </a:rPr>
              <a:t>2.4) Rel-17 Study/Work</a:t>
            </a:r>
          </a:p>
          <a:p>
            <a:pPr lvl="1" eaLnBrk="1" hangingPunct="1">
              <a:defRPr/>
            </a:pPr>
            <a:r>
              <a:rPr lang="en-GB" sz="2000" dirty="0">
                <a:solidFill>
                  <a:schemeClr val="bg1">
                    <a:lumMod val="65000"/>
                  </a:schemeClr>
                </a:solidFill>
              </a:rPr>
              <a:t>2.5) IETF Dependency Update</a:t>
            </a:r>
          </a:p>
          <a:p>
            <a:pPr eaLnBrk="1" hangingPunct="1">
              <a:defRPr/>
            </a:pPr>
            <a:r>
              <a:rPr lang="en-GB" sz="2400" dirty="0">
                <a:solidFill>
                  <a:schemeClr val="bg1">
                    <a:lumMod val="65000"/>
                  </a:schemeClr>
                </a:solidFill>
              </a:rPr>
              <a:t> 3) SA2 Work Planning</a:t>
            </a:r>
          </a:p>
          <a:p>
            <a:pPr eaLnBrk="1" hangingPunct="1">
              <a:defRPr/>
            </a:pPr>
            <a:r>
              <a:rPr lang="en-GB" sz="2400" dirty="0">
                <a:solidFill>
                  <a:schemeClr val="bg1">
                    <a:lumMod val="65000"/>
                  </a:schemeClr>
                </a:solidFill>
              </a:rPr>
              <a:t> 4) Documents for Information and Approval</a:t>
            </a:r>
          </a:p>
          <a:p>
            <a:pPr eaLnBrk="1" hangingPunct="1">
              <a:defRPr/>
            </a:pPr>
            <a:r>
              <a:rPr lang="en-GB" sz="2400" dirty="0">
                <a:solidFill>
                  <a:schemeClr val="bg1">
                    <a:lumMod val="65000"/>
                  </a:schemeClr>
                </a:solidFill>
              </a:rPr>
              <a:t> 5) Collected Items requiring action from SA</a:t>
            </a:r>
          </a:p>
        </p:txBody>
      </p:sp>
      <p:sp>
        <p:nvSpPr>
          <p:cNvPr id="9220" name="Text Box 3"/>
          <p:cNvSpPr txBox="1">
            <a:spLocks noChangeArrowheads="1"/>
          </p:cNvSpPr>
          <p:nvPr/>
        </p:nvSpPr>
        <p:spPr bwMode="auto">
          <a:xfrm>
            <a:off x="77788" y="14208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5"/>
          <p:cNvSpPr>
            <a:spLocks noGrp="1"/>
          </p:cNvSpPr>
          <p:nvPr>
            <p:ph type="title"/>
          </p:nvPr>
        </p:nvSpPr>
        <p:spPr>
          <a:xfrm>
            <a:off x="179388" y="205064"/>
            <a:ext cx="7112000" cy="788849"/>
          </a:xfrm>
        </p:spPr>
        <p:txBody>
          <a:bodyPr/>
          <a:lstStyle/>
          <a:p>
            <a:r>
              <a:rPr lang="en-US" altLang="de-DE" sz="2800" b="1" dirty="0"/>
              <a:t>2.3) Rel-16 Work and Maintenance (14/17)</a:t>
            </a:r>
            <a:endParaRPr lang="de-DE" altLang="de-DE" sz="2800" b="1" dirty="0"/>
          </a:p>
        </p:txBody>
      </p:sp>
      <p:sp>
        <p:nvSpPr>
          <p:cNvPr id="17428" name="Content Placeholder 7"/>
          <p:cNvSpPr>
            <a:spLocks noGrp="1"/>
          </p:cNvSpPr>
          <p:nvPr>
            <p:ph sz="half" idx="2"/>
          </p:nvPr>
        </p:nvSpPr>
        <p:spPr>
          <a:xfrm>
            <a:off x="434975" y="3056021"/>
            <a:ext cx="8280400" cy="3401930"/>
          </a:xfrm>
        </p:spPr>
        <p:txBody>
          <a:bodyPr/>
          <a:lstStyle/>
          <a:p>
            <a:pPr>
              <a:defRPr/>
            </a:pPr>
            <a:r>
              <a:rPr lang="de-DE" altLang="de-DE" sz="2000" dirty="0"/>
              <a:t>Progress since SA#85:</a:t>
            </a:r>
          </a:p>
          <a:p>
            <a:pPr lvl="1"/>
            <a:r>
              <a:rPr lang="en-US" altLang="zh-CN" sz="1600" dirty="0"/>
              <a:t>1 CR to 23.502 agreed. </a:t>
            </a:r>
          </a:p>
          <a:p>
            <a:pPr marL="457200" lvl="1" indent="0">
              <a:buNone/>
            </a:pPr>
            <a:endParaRPr lang="zh-CN" altLang="zh-CN" sz="1600" dirty="0"/>
          </a:p>
          <a:p>
            <a:r>
              <a:rPr lang="de-DE" sz="2000" dirty="0"/>
              <a:t>RAN impacts or dependencies:</a:t>
            </a:r>
          </a:p>
          <a:p>
            <a:pPr lvl="1"/>
            <a:r>
              <a:rPr lang="de-DE" altLang="de-DE" sz="1600" dirty="0"/>
              <a:t>None identified</a:t>
            </a:r>
          </a:p>
          <a:p>
            <a:pPr lvl="1"/>
            <a:endParaRPr lang="de-DE" altLang="de-DE" sz="2000" dirty="0"/>
          </a:p>
          <a:p>
            <a:pPr>
              <a:defRPr/>
            </a:pPr>
            <a:r>
              <a:rPr lang="de-DE" altLang="de-DE" sz="2000" dirty="0"/>
              <a:t>Next steps:</a:t>
            </a:r>
          </a:p>
          <a:p>
            <a:pPr lvl="1"/>
            <a:r>
              <a:rPr lang="de-DE" altLang="de-DE" sz="1600" dirty="0"/>
              <a:t>Maintenance</a:t>
            </a:r>
          </a:p>
          <a:p>
            <a:pPr marL="457200" lvl="1" indent="0">
              <a:buNone/>
            </a:pPr>
            <a:endParaRPr lang="de-DE" sz="1600" dirty="0"/>
          </a:p>
          <a:p>
            <a:pPr lvl="1">
              <a:defRPr/>
            </a:pPr>
            <a:endParaRPr lang="de-DE" sz="1600" dirty="0"/>
          </a:p>
        </p:txBody>
      </p:sp>
      <p:graphicFrame>
        <p:nvGraphicFramePr>
          <p:cNvPr id="5" name="Content Placeholder 8">
            <a:extLst>
              <a:ext uri="{FF2B5EF4-FFF2-40B4-BE49-F238E27FC236}">
                <a16:creationId xmlns:a16="http://schemas.microsoft.com/office/drawing/2014/main" id="{468CCDF6-E1F0-4085-9FC9-5DCB10746894}"/>
              </a:ext>
            </a:extLst>
          </p:cNvPr>
          <p:cNvGraphicFramePr>
            <a:graphicFrameLocks/>
          </p:cNvGraphicFramePr>
          <p:nvPr>
            <p:extLst>
              <p:ext uri="{D42A27DB-BD31-4B8C-83A1-F6EECF244321}">
                <p14:modId xmlns:p14="http://schemas.microsoft.com/office/powerpoint/2010/main" val="2905470767"/>
              </p:ext>
            </p:extLst>
          </p:nvPr>
        </p:nvGraphicFramePr>
        <p:xfrm>
          <a:off x="179388" y="1417638"/>
          <a:ext cx="8810067" cy="146596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GB" sz="1400" b="1" kern="1200" dirty="0" err="1">
                          <a:solidFill>
                            <a:schemeClr val="lt1"/>
                          </a:solidFill>
                          <a:effectLst/>
                          <a:latin typeface="+mn-lt"/>
                          <a:ea typeface="+mn-ea"/>
                          <a:cs typeface="+mn-cs"/>
                        </a:rPr>
                        <a:t>FS_UDICoM</a:t>
                      </a:r>
                      <a:endParaRPr lang="en-US" sz="14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  Study on User data interworking, Coexistence and</a:t>
                      </a:r>
                    </a:p>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  Migration</a:t>
                      </a:r>
                      <a:endParaRPr lang="de-DE" sz="1400" b="1" kern="1200" dirty="0">
                        <a:solidFill>
                          <a:schemeClr val="lt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SP-190148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GB" sz="1400" b="1" kern="1200" dirty="0" err="1">
                          <a:solidFill>
                            <a:schemeClr val="lt1"/>
                          </a:solidFill>
                          <a:effectLst/>
                          <a:latin typeface="+mn-lt"/>
                          <a:ea typeface="+mn-ea"/>
                          <a:cs typeface="+mn-cs"/>
                        </a:rPr>
                        <a:t>UDICoM</a:t>
                      </a:r>
                      <a:endParaRPr lang="en-US" sz="14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  User data interworking, Coexistence and Migration</a:t>
                      </a:r>
                      <a:endParaRPr lang="de-DE" sz="1400" b="1" kern="1200" dirty="0">
                        <a:solidFill>
                          <a:schemeClr val="lt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a:t>
                      </a:r>
                      <a:r>
                        <a:rPr kumimoji="0" lang="en-US" sz="1400" b="1" i="0" u="none" strike="noStrike" kern="1200" cap="none" spc="0" normalizeH="0" baseline="0" noProof="0" dirty="0">
                          <a:ln>
                            <a:noFill/>
                          </a:ln>
                          <a:solidFill>
                            <a:prstClr val="white"/>
                          </a:solidFill>
                          <a:effectLst/>
                          <a:uLnTx/>
                          <a:uFillTx/>
                          <a:latin typeface="+mn-lt"/>
                          <a:ea typeface="+mn-ea"/>
                          <a:cs typeface="+mn-cs"/>
                        </a:rPr>
                        <a:t>90182</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887616590"/>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5"/>
          <p:cNvSpPr>
            <a:spLocks noGrp="1"/>
          </p:cNvSpPr>
          <p:nvPr>
            <p:ph type="title"/>
          </p:nvPr>
        </p:nvSpPr>
        <p:spPr>
          <a:xfrm>
            <a:off x="179388" y="0"/>
            <a:ext cx="7112000" cy="1143000"/>
          </a:xfrm>
        </p:spPr>
        <p:txBody>
          <a:bodyPr/>
          <a:lstStyle/>
          <a:p>
            <a:r>
              <a:rPr lang="en-US" altLang="de-DE" sz="2800" b="1" dirty="0"/>
              <a:t>2.3) Rel-16 Work and Maintenance (15/17)</a:t>
            </a:r>
            <a:endParaRPr lang="de-DE" altLang="de-DE" sz="2800" b="1" dirty="0"/>
          </a:p>
        </p:txBody>
      </p:sp>
      <p:sp>
        <p:nvSpPr>
          <p:cNvPr id="17428" name="Content Placeholder 7"/>
          <p:cNvSpPr>
            <a:spLocks noGrp="1"/>
          </p:cNvSpPr>
          <p:nvPr>
            <p:ph sz="half" idx="2"/>
          </p:nvPr>
        </p:nvSpPr>
        <p:spPr>
          <a:xfrm>
            <a:off x="434975" y="2987749"/>
            <a:ext cx="8280400" cy="3470201"/>
          </a:xfrm>
        </p:spPr>
        <p:txBody>
          <a:bodyPr/>
          <a:lstStyle/>
          <a:p>
            <a:pPr>
              <a:defRPr/>
            </a:pPr>
            <a:r>
              <a:rPr lang="de-DE" altLang="de-DE" sz="2000" dirty="0"/>
              <a:t>Progress since SA#85:</a:t>
            </a:r>
          </a:p>
          <a:p>
            <a:pPr lvl="1"/>
            <a:r>
              <a:rPr lang="en-US" altLang="zh-CN" sz="1600" dirty="0"/>
              <a:t> 1 CR to TS 23.502 and 1 CR to TS 23.503 agreed. </a:t>
            </a:r>
          </a:p>
          <a:p>
            <a:pPr lvl="1"/>
            <a:endParaRPr lang="en-US" altLang="zh-CN" sz="1600" dirty="0"/>
          </a:p>
          <a:p>
            <a:r>
              <a:rPr lang="de-DE" altLang="zh-CN" sz="2000" dirty="0"/>
              <a:t>RAN impacts or dependencies:</a:t>
            </a:r>
          </a:p>
          <a:p>
            <a:pPr lvl="1"/>
            <a:r>
              <a:rPr lang="de-DE" altLang="de-DE" sz="1600" dirty="0"/>
              <a:t>None identified</a:t>
            </a:r>
          </a:p>
          <a:p>
            <a:pPr lvl="1"/>
            <a:endParaRPr lang="de-DE" altLang="de-DE" sz="2000" dirty="0"/>
          </a:p>
          <a:p>
            <a:pPr>
              <a:defRPr/>
            </a:pPr>
            <a:r>
              <a:rPr lang="de-DE" altLang="de-DE" sz="2000" dirty="0"/>
              <a:t>Next steps:</a:t>
            </a:r>
          </a:p>
          <a:p>
            <a:pPr lvl="1">
              <a:defRPr/>
            </a:pPr>
            <a:r>
              <a:rPr lang="en-GB" altLang="zh-CN" sz="1600" dirty="0"/>
              <a:t>Maintenance</a:t>
            </a:r>
          </a:p>
          <a:p>
            <a:pPr lvl="1">
              <a:defRPr/>
            </a:pPr>
            <a:endParaRPr lang="de-DE" sz="1600" dirty="0"/>
          </a:p>
        </p:txBody>
      </p:sp>
      <p:graphicFrame>
        <p:nvGraphicFramePr>
          <p:cNvPr id="5" name="Content Placeholder 8">
            <a:extLst>
              <a:ext uri="{FF2B5EF4-FFF2-40B4-BE49-F238E27FC236}">
                <a16:creationId xmlns:a16="http://schemas.microsoft.com/office/drawing/2014/main" id="{420402C9-AE8F-4D7D-BB2D-185E2B98B369}"/>
              </a:ext>
            </a:extLst>
          </p:cNvPr>
          <p:cNvGraphicFramePr>
            <a:graphicFrameLocks/>
          </p:cNvGraphicFramePr>
          <p:nvPr>
            <p:extLst>
              <p:ext uri="{D42A27DB-BD31-4B8C-83A1-F6EECF244321}">
                <p14:modId xmlns:p14="http://schemas.microsoft.com/office/powerpoint/2010/main" val="1553213754"/>
              </p:ext>
            </p:extLst>
          </p:nvPr>
        </p:nvGraphicFramePr>
        <p:xfrm>
          <a:off x="179388" y="1535387"/>
          <a:ext cx="8810067" cy="942078"/>
        </p:xfrm>
        <a:graphic>
          <a:graphicData uri="http://schemas.openxmlformats.org/drawingml/2006/table">
            <a:tbl>
              <a:tblPr firstRow="1" bandRow="1">
                <a:tableStyleId>{8FD4443E-F989-4FC4-A0C8-D5A2AF1F390B}</a:tableStyleId>
              </a:tblPr>
              <a:tblGrid>
                <a:gridCol w="1470508">
                  <a:extLst>
                    <a:ext uri="{9D8B030D-6E8A-4147-A177-3AD203B41FA5}">
                      <a16:colId xmlns:a16="http://schemas.microsoft.com/office/drawing/2014/main" val="20000"/>
                    </a:ext>
                  </a:extLst>
                </a:gridCol>
                <a:gridCol w="3877144">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kumimoji="0" lang="en-US" sz="1400" b="1" i="0" u="none" strike="noStrike" kern="1200" cap="none" normalizeH="0" baseline="0" dirty="0" err="1">
                          <a:ln>
                            <a:noFill/>
                          </a:ln>
                          <a:solidFill>
                            <a:schemeClr val="lt1"/>
                          </a:solidFill>
                          <a:effectLst/>
                          <a:latin typeface="+mn-lt"/>
                          <a:ea typeface="+mn-ea"/>
                          <a:cs typeface="+mn-cs"/>
                        </a:rPr>
                        <a:t>xBDT</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5GS</a:t>
                      </a:r>
                      <a:r>
                        <a:rPr lang="en-GB" sz="1400" b="1" kern="1200" baseline="0" dirty="0">
                          <a:solidFill>
                            <a:schemeClr val="lt1"/>
                          </a:solidFill>
                          <a:effectLst/>
                          <a:latin typeface="+mn-lt"/>
                          <a:ea typeface="+mn-ea"/>
                          <a:cs typeface="+mn-cs"/>
                        </a:rPr>
                        <a:t> Transfer of Policies for Background Data Transfer</a:t>
                      </a:r>
                      <a:endParaRPr lang="de-DE" sz="1400" b="1" kern="1200" dirty="0">
                        <a:solidFill>
                          <a:schemeClr val="lt1"/>
                        </a:solidFill>
                        <a:effectLst/>
                        <a:latin typeface="+mn-lt"/>
                        <a:ea typeface="+mn-ea"/>
                        <a:cs typeface="+mn-cs"/>
                      </a:endParaRPr>
                    </a:p>
                  </a:txBody>
                  <a:tcPr marL="118800" marR="118800" marT="90010" marB="900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SP-180509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081433656"/>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2.3) Rel-16 Work and Maintenance (16/17)</a:t>
            </a:r>
            <a:endParaRPr lang="de-DE" altLang="de-DE" sz="2800"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1368155660"/>
              </p:ext>
            </p:extLst>
          </p:nvPr>
        </p:nvGraphicFramePr>
        <p:xfrm>
          <a:off x="179388" y="1376363"/>
          <a:ext cx="8810067" cy="146596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FS_eIMS5G</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lt1"/>
                          </a:solidFill>
                          <a:effectLst/>
                          <a:latin typeface="+mn-lt"/>
                          <a:ea typeface="+mn-ea"/>
                          <a:cs typeface="+mn-cs"/>
                        </a:rPr>
                        <a:t>Study on Enhanced IMS to 5GC Integration</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70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SP-180736</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kumimoji="0" lang="en-US" sz="1400" b="1" i="0" u="none" strike="noStrike" kern="1200" cap="none" normalizeH="0" baseline="0" dirty="0">
                          <a:ln>
                            <a:noFill/>
                          </a:ln>
                          <a:solidFill>
                            <a:schemeClr val="lt1"/>
                          </a:solidFill>
                          <a:effectLst/>
                          <a:latin typeface="+mn-lt"/>
                          <a:ea typeface="+mn-ea"/>
                          <a:cs typeface="+mn-cs"/>
                        </a:rPr>
                        <a:t>eIMS5G_SBA</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lt1"/>
                          </a:solidFill>
                          <a:effectLst/>
                          <a:latin typeface="+mn-lt"/>
                          <a:ea typeface="+mn-ea"/>
                          <a:cs typeface="+mn-cs"/>
                        </a:rPr>
                        <a:t>SBA aspects of enhanced IMS to 5GC integration</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SP-190181</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
        <p:nvSpPr>
          <p:cNvPr id="29716" name="Content Placeholder 7"/>
          <p:cNvSpPr>
            <a:spLocks noGrp="1"/>
          </p:cNvSpPr>
          <p:nvPr>
            <p:ph sz="half" idx="2"/>
          </p:nvPr>
        </p:nvSpPr>
        <p:spPr>
          <a:xfrm>
            <a:off x="434974" y="3068319"/>
            <a:ext cx="8554480" cy="3159761"/>
          </a:xfrm>
        </p:spPr>
        <p:txBody>
          <a:bodyPr/>
          <a:lstStyle/>
          <a:p>
            <a:pPr>
              <a:spcBef>
                <a:spcPts val="0"/>
              </a:spcBef>
              <a:spcAft>
                <a:spcPts val="0"/>
              </a:spcAft>
            </a:pPr>
            <a:r>
              <a:rPr lang="de-DE" altLang="de-DE" sz="2000" dirty="0"/>
              <a:t>Progress since SA#85:</a:t>
            </a:r>
          </a:p>
          <a:p>
            <a:pPr lvl="1">
              <a:spcBef>
                <a:spcPts val="0"/>
              </a:spcBef>
              <a:spcAft>
                <a:spcPts val="0"/>
              </a:spcAft>
            </a:pPr>
            <a:r>
              <a:rPr lang="en-US" altLang="zh-CN" sz="1600" dirty="0"/>
              <a:t>UDR service for HSS discovery agreed and CRs produced.</a:t>
            </a:r>
          </a:p>
          <a:p>
            <a:pPr lvl="1">
              <a:spcBef>
                <a:spcPts val="0"/>
              </a:spcBef>
              <a:spcAft>
                <a:spcPts val="0"/>
              </a:spcAft>
            </a:pPr>
            <a:r>
              <a:rPr lang="en-US" altLang="zh-CN" sz="1600" dirty="0"/>
              <a:t>Maintenance conducted to clarify SBA aspects of IMS (including cleanup of service names).</a:t>
            </a:r>
          </a:p>
          <a:p>
            <a:pPr lvl="1">
              <a:spcBef>
                <a:spcPts val="0"/>
              </a:spcBef>
              <a:spcAft>
                <a:spcPts val="0"/>
              </a:spcAft>
            </a:pPr>
            <a:r>
              <a:rPr lang="en-US" altLang="zh-CN" sz="1600" dirty="0"/>
              <a:t>Remaining FS_eIMS5G study items transitioned to CT (based on SA release 17 prioritization) and TR 23.794  sent to SA for approval at this meeting with only minor update since last presentation.</a:t>
            </a:r>
          </a:p>
          <a:p>
            <a:pPr marL="457200" lvl="1" indent="-457200">
              <a:spcBef>
                <a:spcPts val="0"/>
              </a:spcBef>
              <a:spcAft>
                <a:spcPts val="0"/>
              </a:spcAft>
              <a:buBlip>
                <a:blip r:embed="rId2"/>
              </a:buBlip>
            </a:pPr>
            <a:r>
              <a:rPr lang="en-US" sz="2000" dirty="0">
                <a:ea typeface="+mn-ea"/>
                <a:cs typeface="+mn-cs"/>
              </a:rPr>
              <a:t>RAN impacts and dependencies:</a:t>
            </a:r>
            <a:endParaRPr lang="de-DE" sz="2000" dirty="0">
              <a:ea typeface="+mn-ea"/>
              <a:cs typeface="+mn-cs"/>
            </a:endParaRPr>
          </a:p>
          <a:p>
            <a:pPr lvl="1">
              <a:spcBef>
                <a:spcPts val="0"/>
              </a:spcBef>
              <a:spcAft>
                <a:spcPts val="600"/>
              </a:spcAft>
            </a:pPr>
            <a:r>
              <a:rPr lang="en-US" sz="1600" dirty="0"/>
              <a:t>None.</a:t>
            </a:r>
          </a:p>
          <a:p>
            <a:pPr lvl="0">
              <a:spcBef>
                <a:spcPts val="0"/>
              </a:spcBef>
              <a:spcAft>
                <a:spcPts val="0"/>
              </a:spcAft>
            </a:pPr>
            <a:r>
              <a:rPr lang="de-DE" sz="2000" dirty="0"/>
              <a:t>Next steps:</a:t>
            </a:r>
          </a:p>
          <a:p>
            <a:pPr lvl="1"/>
            <a:r>
              <a:rPr lang="en-US" altLang="zh-CN" sz="1600" dirty="0"/>
              <a:t>Maintenance.</a:t>
            </a:r>
          </a:p>
        </p:txBody>
      </p:sp>
    </p:spTree>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2.3) Rel-16 Work and Maintenance (17/17)</a:t>
            </a:r>
            <a:endParaRPr lang="de-DE" altLang="de-DE" sz="2800"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1676189745"/>
              </p:ext>
            </p:extLst>
          </p:nvPr>
        </p:nvGraphicFramePr>
        <p:xfrm>
          <a:off x="179388" y="1376363"/>
          <a:ext cx="8810067" cy="942136"/>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IABARC</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lt1"/>
                          </a:solidFill>
                          <a:effectLst/>
                          <a:latin typeface="+mn-lt"/>
                          <a:ea typeface="+mn-ea"/>
                          <a:cs typeface="+mn-cs"/>
                        </a:rPr>
                        <a:t>Architecture enhancements for the support of Integrated access and backhaul (IAB)</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33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SP-190627</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2"/>
                  </a:ext>
                </a:extLst>
              </a:tr>
            </a:tbl>
          </a:graphicData>
        </a:graphic>
      </p:graphicFrame>
      <p:sp>
        <p:nvSpPr>
          <p:cNvPr id="29716" name="Content Placeholder 7"/>
          <p:cNvSpPr>
            <a:spLocks noGrp="1"/>
          </p:cNvSpPr>
          <p:nvPr>
            <p:ph sz="half" idx="2"/>
          </p:nvPr>
        </p:nvSpPr>
        <p:spPr>
          <a:xfrm>
            <a:off x="294760" y="2616139"/>
            <a:ext cx="8554480" cy="3559030"/>
          </a:xfrm>
        </p:spPr>
        <p:txBody>
          <a:bodyPr/>
          <a:lstStyle/>
          <a:p>
            <a:pPr>
              <a:spcBef>
                <a:spcPts val="0"/>
              </a:spcBef>
              <a:spcAft>
                <a:spcPts val="0"/>
              </a:spcAft>
            </a:pPr>
            <a:r>
              <a:rPr lang="de-DE" altLang="de-DE" sz="2000" dirty="0"/>
              <a:t>Progress since SA#85:</a:t>
            </a:r>
          </a:p>
          <a:p>
            <a:pPr lvl="1"/>
            <a:r>
              <a:rPr lang="en-US" altLang="zh-CN" sz="1400" dirty="0"/>
              <a:t>IAB support in Registration procedure and corresponding subscription information in 5GS were added;</a:t>
            </a:r>
          </a:p>
          <a:p>
            <a:pPr lvl="1"/>
            <a:r>
              <a:rPr lang="en-US" altLang="zh-CN" sz="1400" dirty="0"/>
              <a:t>IAB support in Attach procedure and corresponding subscription information in EPS were added;</a:t>
            </a:r>
          </a:p>
          <a:p>
            <a:pPr lvl="1"/>
            <a:r>
              <a:rPr lang="en-US" altLang="zh-CN" sz="1400" dirty="0"/>
              <a:t>Reuse of the existing 5QI and QCI for OAM traffic;</a:t>
            </a:r>
          </a:p>
          <a:p>
            <a:pPr lvl="1"/>
            <a:r>
              <a:rPr lang="en-US" altLang="zh-CN" sz="1400" dirty="0"/>
              <a:t>Limit the mobility support (system level service continuity is not guaranteed to UE when IAB-node changes donor-</a:t>
            </a:r>
            <a:r>
              <a:rPr lang="en-US" altLang="zh-CN" sz="1400" dirty="0" err="1"/>
              <a:t>gNBs</a:t>
            </a:r>
            <a:r>
              <a:rPr lang="en-US" altLang="zh-CN" sz="1400" dirty="0"/>
              <a:t>);</a:t>
            </a:r>
          </a:p>
          <a:p>
            <a:pPr lvl="1"/>
            <a:r>
              <a:rPr lang="en-US" altLang="zh-CN" sz="1400" dirty="0"/>
              <a:t>Rename the MT in IAB node to IAB-UE. </a:t>
            </a:r>
          </a:p>
          <a:p>
            <a:pPr marL="457200" lvl="1" indent="0">
              <a:buNone/>
            </a:pPr>
            <a:endParaRPr lang="en-US" altLang="zh-CN" sz="1400" dirty="0"/>
          </a:p>
          <a:p>
            <a:pPr marL="457200" lvl="1" indent="-457200">
              <a:spcBef>
                <a:spcPts val="0"/>
              </a:spcBef>
              <a:spcAft>
                <a:spcPts val="0"/>
              </a:spcAft>
              <a:buBlip>
                <a:blip r:embed="rId2"/>
              </a:buBlip>
            </a:pPr>
            <a:r>
              <a:rPr lang="en-US" sz="2000" dirty="0">
                <a:ea typeface="+mn-ea"/>
                <a:cs typeface="+mn-cs"/>
              </a:rPr>
              <a:t>RAN impacts and dependencies:</a:t>
            </a:r>
            <a:endParaRPr lang="de-DE" sz="2000" dirty="0">
              <a:ea typeface="+mn-ea"/>
              <a:cs typeface="+mn-cs"/>
            </a:endParaRPr>
          </a:p>
          <a:p>
            <a:pPr lvl="1">
              <a:spcBef>
                <a:spcPts val="0"/>
              </a:spcBef>
              <a:spcAft>
                <a:spcPts val="600"/>
              </a:spcAft>
            </a:pPr>
            <a:r>
              <a:rPr lang="en-US" sz="1400" dirty="0"/>
              <a:t>None. (RAN WGs may provide further feedbacks.)  </a:t>
            </a:r>
          </a:p>
          <a:p>
            <a:pPr marL="457200" lvl="1" indent="0">
              <a:spcBef>
                <a:spcPts val="0"/>
              </a:spcBef>
              <a:spcAft>
                <a:spcPts val="600"/>
              </a:spcAft>
              <a:buNone/>
            </a:pPr>
            <a:endParaRPr lang="en-US" sz="1400" dirty="0"/>
          </a:p>
          <a:p>
            <a:pPr lvl="0">
              <a:spcBef>
                <a:spcPts val="0"/>
              </a:spcBef>
              <a:spcAft>
                <a:spcPts val="0"/>
              </a:spcAft>
            </a:pPr>
            <a:r>
              <a:rPr lang="de-DE" sz="2000" dirty="0"/>
              <a:t>Next steps:</a:t>
            </a:r>
          </a:p>
          <a:p>
            <a:pPr lvl="1"/>
            <a:r>
              <a:rPr lang="en-US" altLang="zh-CN" sz="1400" dirty="0"/>
              <a:t>Maintenance based on inputs from other working groups.</a:t>
            </a:r>
          </a:p>
        </p:txBody>
      </p:sp>
    </p:spTree>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a:solidFill>
                  <a:schemeClr val="bg1">
                    <a:lumMod val="65000"/>
                  </a:schemeClr>
                </a:solidFill>
              </a:rPr>
              <a:t> 1) General aspects (events since SA#84, statistics, next meetings)</a:t>
            </a:r>
          </a:p>
          <a:p>
            <a:pPr eaLnBrk="1" hangingPunct="1">
              <a:defRPr/>
            </a:pPr>
            <a:r>
              <a:rPr lang="en-GB" sz="2400" dirty="0">
                <a:solidFill>
                  <a:schemeClr val="bg1">
                    <a:lumMod val="65000"/>
                  </a:schemeClr>
                </a:solidFill>
              </a:rPr>
              <a:t> </a:t>
            </a:r>
            <a:r>
              <a:rPr lang="en-GB" sz="2400" b="1" i="1" dirty="0"/>
              <a:t>2) SA Work Report</a:t>
            </a:r>
          </a:p>
          <a:p>
            <a:pPr lvl="1" eaLnBrk="1" hangingPunct="1">
              <a:defRPr/>
            </a:pPr>
            <a:r>
              <a:rPr lang="en-GB" sz="2000" dirty="0">
                <a:solidFill>
                  <a:schemeClr val="bg1">
                    <a:lumMod val="65000"/>
                  </a:schemeClr>
                </a:solidFill>
              </a:rPr>
              <a:t>2.1) Rel-14 and before Maintenance</a:t>
            </a:r>
          </a:p>
          <a:p>
            <a:pPr lvl="1" eaLnBrk="1" hangingPunct="1">
              <a:defRPr/>
            </a:pPr>
            <a:r>
              <a:rPr lang="en-GB" sz="2000" dirty="0">
                <a:solidFill>
                  <a:schemeClr val="bg1">
                    <a:lumMod val="65000"/>
                  </a:schemeClr>
                </a:solidFill>
              </a:rPr>
              <a:t>2.2) Rel-15 Work and Maintenance </a:t>
            </a:r>
          </a:p>
          <a:p>
            <a:pPr lvl="1" eaLnBrk="1" hangingPunct="1">
              <a:defRPr/>
            </a:pPr>
            <a:r>
              <a:rPr lang="en-GB" sz="2000" dirty="0">
                <a:solidFill>
                  <a:schemeClr val="bg1">
                    <a:lumMod val="65000"/>
                  </a:schemeClr>
                </a:solidFill>
              </a:rPr>
              <a:t>2.3) Rel-16 Work and Maintenance </a:t>
            </a:r>
          </a:p>
          <a:p>
            <a:pPr lvl="1" eaLnBrk="1" hangingPunct="1">
              <a:defRPr/>
            </a:pPr>
            <a:r>
              <a:rPr lang="en-GB" sz="2000" b="1" i="1" dirty="0"/>
              <a:t>2.4) Rel-17 Study/Work</a:t>
            </a:r>
          </a:p>
          <a:p>
            <a:pPr lvl="1" eaLnBrk="1" hangingPunct="1">
              <a:defRPr/>
            </a:pPr>
            <a:r>
              <a:rPr lang="en-GB" sz="2000" dirty="0">
                <a:solidFill>
                  <a:schemeClr val="bg1">
                    <a:lumMod val="65000"/>
                  </a:schemeClr>
                </a:solidFill>
              </a:rPr>
              <a:t>2.5) </a:t>
            </a:r>
            <a:r>
              <a:rPr lang="en-GB" sz="2000" dirty="0" err="1">
                <a:solidFill>
                  <a:schemeClr val="bg1">
                    <a:lumMod val="65000"/>
                  </a:schemeClr>
                </a:solidFill>
              </a:rPr>
              <a:t>IETF</a:t>
            </a:r>
            <a:r>
              <a:rPr lang="en-GB" sz="2000" dirty="0">
                <a:solidFill>
                  <a:schemeClr val="bg1">
                    <a:lumMod val="65000"/>
                  </a:schemeClr>
                </a:solidFill>
              </a:rPr>
              <a:t> Dependency Update</a:t>
            </a:r>
          </a:p>
          <a:p>
            <a:pPr eaLnBrk="1" hangingPunct="1">
              <a:defRPr/>
            </a:pPr>
            <a:r>
              <a:rPr lang="en-GB" sz="2400" dirty="0">
                <a:solidFill>
                  <a:schemeClr val="bg1">
                    <a:lumMod val="65000"/>
                  </a:schemeClr>
                </a:solidFill>
              </a:rPr>
              <a:t> 3) SA2 Work Planning</a:t>
            </a:r>
          </a:p>
          <a:p>
            <a:pPr eaLnBrk="1" hangingPunct="1">
              <a:defRPr/>
            </a:pPr>
            <a:r>
              <a:rPr lang="en-GB" sz="2400" dirty="0">
                <a:solidFill>
                  <a:schemeClr val="bg1">
                    <a:lumMod val="65000"/>
                  </a:schemeClr>
                </a:solidFill>
              </a:rPr>
              <a:t> 4) Documents for Information and Approval</a:t>
            </a:r>
          </a:p>
          <a:p>
            <a:pPr eaLnBrk="1" hangingPunct="1">
              <a:defRPr/>
            </a:pPr>
            <a:r>
              <a:rPr lang="en-GB" sz="2400" dirty="0">
                <a:solidFill>
                  <a:schemeClr val="bg1">
                    <a:lumMod val="65000"/>
                  </a:schemeClr>
                </a:solidFill>
              </a:rPr>
              <a:t> 5) Collected Items requiring action from SA</a:t>
            </a:r>
          </a:p>
        </p:txBody>
      </p:sp>
      <p:sp>
        <p:nvSpPr>
          <p:cNvPr id="41988" name="Text Box 3"/>
          <p:cNvSpPr txBox="1">
            <a:spLocks noChangeArrowheads="1"/>
          </p:cNvSpPr>
          <p:nvPr/>
        </p:nvSpPr>
        <p:spPr bwMode="auto">
          <a:xfrm>
            <a:off x="77788" y="370046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16" name="Content Placeholder 7"/>
          <p:cNvSpPr>
            <a:spLocks noGrp="1"/>
          </p:cNvSpPr>
          <p:nvPr>
            <p:ph sz="half" idx="2"/>
          </p:nvPr>
        </p:nvSpPr>
        <p:spPr>
          <a:xfrm>
            <a:off x="241789" y="2617443"/>
            <a:ext cx="8554480" cy="3520963"/>
          </a:xfrm>
        </p:spPr>
        <p:txBody>
          <a:bodyPr/>
          <a:lstStyle/>
          <a:p>
            <a:r>
              <a:rPr lang="en-US" altLang="de-DE" sz="2000" dirty="0"/>
              <a:t>Progress since SA#85:</a:t>
            </a:r>
          </a:p>
          <a:p>
            <a:pPr lvl="1"/>
            <a:r>
              <a:rPr lang="en-US" sz="1400" dirty="0"/>
              <a:t>A new KI agreed on Regulatory services with super-national satellite ground station</a:t>
            </a:r>
          </a:p>
          <a:p>
            <a:pPr lvl="1"/>
            <a:r>
              <a:rPr lang="en-US" sz="1400" dirty="0"/>
              <a:t>40 </a:t>
            </a:r>
            <a:r>
              <a:rPr lang="en-US" sz="1400" dirty="0" err="1"/>
              <a:t>pCRs</a:t>
            </a:r>
            <a:r>
              <a:rPr lang="en-US" sz="1400" dirty="0"/>
              <a:t> agreed on updating solutions, evaluations and conclusions</a:t>
            </a:r>
          </a:p>
          <a:p>
            <a:pPr lvl="1"/>
            <a:r>
              <a:rPr lang="en-US" sz="1400" dirty="0"/>
              <a:t>TR 23.737 (</a:t>
            </a:r>
            <a:r>
              <a:rPr lang="en-US" sz="1400" dirty="0">
                <a:solidFill>
                  <a:srgbClr val="FF0000"/>
                </a:solidFill>
              </a:rPr>
              <a:t>SP-191095</a:t>
            </a:r>
            <a:r>
              <a:rPr lang="en-US" sz="1400" dirty="0"/>
              <a:t>)  is submitted for Approval</a:t>
            </a:r>
          </a:p>
          <a:p>
            <a:pPr lvl="1"/>
            <a:r>
              <a:rPr lang="en-US" sz="1400" dirty="0"/>
              <a:t>New WID (</a:t>
            </a:r>
            <a:r>
              <a:rPr lang="en-US" sz="1400" dirty="0">
                <a:solidFill>
                  <a:srgbClr val="FF0000"/>
                </a:solidFill>
              </a:rPr>
              <a:t>SP-191101</a:t>
            </a:r>
            <a:r>
              <a:rPr lang="en-US" sz="1400" dirty="0"/>
              <a:t>) on Integration of satellite systems in the 5G architecture is submitted for Approval</a:t>
            </a:r>
          </a:p>
          <a:p>
            <a:r>
              <a:rPr lang="en-US" altLang="de-DE" sz="2000" dirty="0"/>
              <a:t>RAN impacts or dependencies:</a:t>
            </a:r>
          </a:p>
          <a:p>
            <a:pPr lvl="1"/>
            <a:r>
              <a:rPr lang="en-US" sz="1400" dirty="0"/>
              <a:t>Conclusions for some KI issues (such as Mobility for Large coverage areas or with moving tracking areas, or , Regulatory services with super-national satellite ground station) have to be evaluated by RAN2/RAN3 and SA3-LI, in particular for what concerns mobility management (Earth fixed or Moving Tracking areas) and handling of Regulatory Services.</a:t>
            </a:r>
          </a:p>
          <a:p>
            <a:r>
              <a:rPr lang="en-US" altLang="de-DE" sz="2000" dirty="0"/>
              <a:t>Next steps:</a:t>
            </a:r>
          </a:p>
          <a:p>
            <a:pPr lvl="1"/>
            <a:r>
              <a:rPr lang="en-US" sz="1400" dirty="0"/>
              <a:t>Address dependencies from RAN through following evaluation of solutions as requested in corresponding LSs.</a:t>
            </a:r>
          </a:p>
          <a:p>
            <a:pPr marL="0" indent="0">
              <a:buNone/>
            </a:pPr>
            <a:r>
              <a:rPr lang="en-GB" altLang="zh-CN" sz="800" dirty="0"/>
              <a:t>  </a:t>
            </a:r>
            <a:endParaRPr lang="de-DE" altLang="de-DE" sz="1600" dirty="0"/>
          </a:p>
        </p:txBody>
      </p:sp>
      <p:sp>
        <p:nvSpPr>
          <p:cNvPr id="6" name="Title 5"/>
          <p:cNvSpPr>
            <a:spLocks noGrp="1"/>
          </p:cNvSpPr>
          <p:nvPr>
            <p:ph type="title"/>
          </p:nvPr>
        </p:nvSpPr>
        <p:spPr>
          <a:xfrm>
            <a:off x="179388" y="83891"/>
            <a:ext cx="7112000" cy="1143000"/>
          </a:xfrm>
        </p:spPr>
        <p:txBody>
          <a:bodyPr/>
          <a:lstStyle/>
          <a:p>
            <a:r>
              <a:rPr lang="en-GB" altLang="en-US" b="1" dirty="0"/>
              <a:t>2.4) Rel-17 Study/Work (1/10)</a:t>
            </a:r>
          </a:p>
        </p:txBody>
      </p:sp>
      <p:graphicFrame>
        <p:nvGraphicFramePr>
          <p:cNvPr id="5" name="Content Placeholder 8">
            <a:extLst>
              <a:ext uri="{FF2B5EF4-FFF2-40B4-BE49-F238E27FC236}">
                <a16:creationId xmlns:a16="http://schemas.microsoft.com/office/drawing/2014/main" id="{2033FE64-1FFA-48D9-81A7-04C4D37364C0}"/>
              </a:ext>
            </a:extLst>
          </p:cNvPr>
          <p:cNvGraphicFramePr>
            <a:graphicFrameLocks/>
          </p:cNvGraphicFramePr>
          <p:nvPr>
            <p:extLst/>
          </p:nvPr>
        </p:nvGraphicFramePr>
        <p:xfrm>
          <a:off x="179388" y="1376363"/>
          <a:ext cx="8810067" cy="942136"/>
        </p:xfrm>
        <a:graphic>
          <a:graphicData uri="http://schemas.openxmlformats.org/drawingml/2006/table">
            <a:tbl>
              <a:tblPr firstRow="1" bandRow="1">
                <a:tableStyleId>{8FD4443E-F989-4FC4-A0C8-D5A2AF1F390B}</a:tableStyleId>
              </a:tblPr>
              <a:tblGrid>
                <a:gridCol w="1470508">
                  <a:extLst>
                    <a:ext uri="{9D8B030D-6E8A-4147-A177-3AD203B41FA5}">
                      <a16:colId xmlns:a16="http://schemas.microsoft.com/office/drawing/2014/main" val="20000"/>
                    </a:ext>
                  </a:extLst>
                </a:gridCol>
                <a:gridCol w="3877144">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FS_5</a:t>
                      </a:r>
                      <a:r>
                        <a:rPr lang="en-US" altLang="zh-CN" sz="1400" b="1" kern="1200" dirty="0">
                          <a:solidFill>
                            <a:schemeClr val="lt1"/>
                          </a:solidFill>
                          <a:effectLst/>
                          <a:latin typeface="+mn-lt"/>
                          <a:ea typeface="+mn-ea"/>
                          <a:cs typeface="+mn-cs"/>
                        </a:rPr>
                        <a:t>GSAT_ARCH</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400" b="1" kern="1200" dirty="0">
                          <a:solidFill>
                            <a:schemeClr val="lt1"/>
                          </a:solidFill>
                          <a:effectLst/>
                          <a:latin typeface="+mn-lt"/>
                          <a:ea typeface="+mn-ea"/>
                          <a:cs typeface="+mn-cs"/>
                        </a:rPr>
                        <a:t>Study on architecture aspects for using satellite access in 5G</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70 &gt; 85%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SP-181253</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391134285"/>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8"/>
          <p:cNvGraphicFramePr>
            <a:graphicFrameLocks noGrp="1"/>
          </p:cNvGraphicFramePr>
          <p:nvPr>
            <p:ph sz="half" idx="1"/>
            <p:extLst/>
          </p:nvPr>
        </p:nvGraphicFramePr>
        <p:xfrm>
          <a:off x="179388" y="1376363"/>
          <a:ext cx="8810067" cy="942136"/>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err="1">
                          <a:solidFill>
                            <a:schemeClr val="lt1"/>
                          </a:solidFill>
                          <a:effectLst/>
                          <a:latin typeface="+mn-lt"/>
                          <a:ea typeface="+mn-ea"/>
                          <a:cs typeface="+mn-cs"/>
                        </a:rPr>
                        <a:t>FS_enh</a:t>
                      </a:r>
                      <a:r>
                        <a:rPr lang="en-US" altLang="zh-CN" sz="1400" b="1" kern="1200" dirty="0" err="1">
                          <a:solidFill>
                            <a:schemeClr val="lt1"/>
                          </a:solidFill>
                          <a:effectLst/>
                          <a:latin typeface="+mn-lt"/>
                          <a:ea typeface="+mn-ea"/>
                          <a:cs typeface="+mn-cs"/>
                        </a:rPr>
                        <a:t>_EC</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400" b="1" kern="1200" dirty="0">
                          <a:solidFill>
                            <a:schemeClr val="lt1"/>
                          </a:solidFill>
                          <a:effectLst/>
                          <a:latin typeface="+mn-lt"/>
                          <a:ea typeface="+mn-ea"/>
                          <a:cs typeface="+mn-cs"/>
                        </a:rPr>
                        <a:t>Study on enhancement of support for Edge Computing in 5GC</a:t>
                      </a:r>
                      <a:endParaRPr lang="de-DE" altLang="zh-CN"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0 &gt; 20%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white"/>
                          </a:solidFill>
                          <a:effectLst/>
                          <a:uLnTx/>
                          <a:uFillTx/>
                          <a:latin typeface="+mn-lt"/>
                          <a:ea typeface="+mn-ea"/>
                          <a:cs typeface="+mn-cs"/>
                        </a:rPr>
                        <a:t>Mar</a:t>
                      </a:r>
                      <a:r>
                        <a:rPr kumimoji="0" lang="en-US" sz="1400" b="1" i="0" u="none" strike="noStrike" kern="1200" cap="none" spc="0" normalizeH="0" baseline="0" noProof="0" dirty="0">
                          <a:ln>
                            <a:noFill/>
                          </a:ln>
                          <a:solidFill>
                            <a:prstClr val="white"/>
                          </a:solidFill>
                          <a:effectLst/>
                          <a:uLnTx/>
                          <a:uFillTx/>
                          <a:latin typeface="+mn-lt"/>
                          <a:ea typeface="+mn-ea"/>
                          <a:cs typeface="+mn-cs"/>
                        </a:rPr>
                        <a:t>, 2020</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SP-190185</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
        <p:nvSpPr>
          <p:cNvPr id="29716" name="Content Placeholder 7"/>
          <p:cNvSpPr>
            <a:spLocks noGrp="1"/>
          </p:cNvSpPr>
          <p:nvPr>
            <p:ph sz="half" idx="2"/>
          </p:nvPr>
        </p:nvSpPr>
        <p:spPr>
          <a:xfrm>
            <a:off x="434974" y="2747027"/>
            <a:ext cx="8554480" cy="3481054"/>
          </a:xfrm>
        </p:spPr>
        <p:txBody>
          <a:bodyPr/>
          <a:lstStyle/>
          <a:p>
            <a:pPr>
              <a:spcBef>
                <a:spcPts val="0"/>
              </a:spcBef>
              <a:spcAft>
                <a:spcPts val="0"/>
              </a:spcAft>
            </a:pPr>
            <a:r>
              <a:rPr lang="de-DE" altLang="de-DE" sz="2000" dirty="0"/>
              <a:t>Progress since SA#85:</a:t>
            </a:r>
          </a:p>
          <a:p>
            <a:pPr lvl="1">
              <a:defRPr/>
            </a:pPr>
            <a:r>
              <a:rPr lang="en-GB" altLang="zh-CN" sz="1600" dirty="0"/>
              <a:t>Architecture assumption and 5 key issues are captured in the TR 23.748.</a:t>
            </a:r>
            <a:endParaRPr lang="zh-CN" altLang="zh-CN" sz="1600" dirty="0"/>
          </a:p>
          <a:p>
            <a:pPr marL="0" indent="0">
              <a:buFontTx/>
              <a:buNone/>
              <a:defRPr/>
            </a:pPr>
            <a:endParaRPr lang="de-DE" altLang="de-DE" sz="1600" dirty="0"/>
          </a:p>
          <a:p>
            <a:pPr>
              <a:spcBef>
                <a:spcPts val="0"/>
              </a:spcBef>
              <a:spcAft>
                <a:spcPts val="0"/>
              </a:spcAft>
            </a:pPr>
            <a:r>
              <a:rPr lang="en-US" sz="2000" dirty="0"/>
              <a:t>RAN impacts and dependencies:</a:t>
            </a:r>
            <a:endParaRPr lang="de-DE" sz="2000" dirty="0"/>
          </a:p>
          <a:p>
            <a:pPr lvl="1">
              <a:spcBef>
                <a:spcPts val="0"/>
              </a:spcBef>
              <a:spcAft>
                <a:spcPts val="600"/>
              </a:spcAft>
            </a:pPr>
            <a:r>
              <a:rPr lang="en-US" sz="1600" dirty="0"/>
              <a:t>None identified</a:t>
            </a:r>
          </a:p>
          <a:p>
            <a:pPr lvl="1">
              <a:spcBef>
                <a:spcPts val="0"/>
              </a:spcBef>
              <a:spcAft>
                <a:spcPts val="600"/>
              </a:spcAft>
            </a:pPr>
            <a:endParaRPr lang="en-US" sz="1400" dirty="0"/>
          </a:p>
          <a:p>
            <a:pPr lvl="0">
              <a:spcBef>
                <a:spcPts val="0"/>
              </a:spcBef>
              <a:spcAft>
                <a:spcPts val="0"/>
              </a:spcAft>
            </a:pPr>
            <a:r>
              <a:rPr lang="de-DE" sz="2000" dirty="0"/>
              <a:t>Next steps:</a:t>
            </a:r>
          </a:p>
          <a:p>
            <a:pPr lvl="1"/>
            <a:r>
              <a:rPr lang="en-GB" altLang="zh-CN" sz="1600" dirty="0"/>
              <a:t>Collect further key issues and refine existing key issues. </a:t>
            </a:r>
            <a:endParaRPr lang="zh-CN" altLang="zh-CN" sz="1600" dirty="0"/>
          </a:p>
          <a:p>
            <a:pPr lvl="1"/>
            <a:r>
              <a:rPr lang="en-GB" altLang="zh-CN" sz="1600" dirty="0"/>
              <a:t>Develop solutions.</a:t>
            </a:r>
            <a:endParaRPr lang="zh-CN" altLang="zh-CN" sz="1600" dirty="0"/>
          </a:p>
        </p:txBody>
      </p:sp>
      <p:sp>
        <p:nvSpPr>
          <p:cNvPr id="6" name="Title 1">
            <a:extLst>
              <a:ext uri="{FF2B5EF4-FFF2-40B4-BE49-F238E27FC236}">
                <a16:creationId xmlns:a16="http://schemas.microsoft.com/office/drawing/2014/main" id="{9DCA2BC4-B078-4670-AE66-CA34B3F0CF4A}"/>
              </a:ext>
            </a:extLst>
          </p:cNvPr>
          <p:cNvSpPr txBox="1">
            <a:spLocks/>
          </p:cNvSpPr>
          <p:nvPr/>
        </p:nvSpPr>
        <p:spPr bwMode="auto">
          <a:xfrm>
            <a:off x="80756" y="180230"/>
            <a:ext cx="7249716"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r>
              <a:rPr lang="en-GB" altLang="en-US" b="1" dirty="0"/>
              <a:t>2.4) Rel-17 Study/Work (2/10)</a:t>
            </a:r>
            <a:endParaRPr lang="en-GB" altLang="en-US" b="1" kern="0" dirty="0"/>
          </a:p>
        </p:txBody>
      </p:sp>
    </p:spTree>
    <p:extLst>
      <p:ext uri="{BB962C8B-B14F-4D97-AF65-F5344CB8AC3E}">
        <p14:creationId xmlns:p14="http://schemas.microsoft.com/office/powerpoint/2010/main" val="2751961909"/>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16" name="Content Placeholder 7"/>
          <p:cNvSpPr>
            <a:spLocks noGrp="1"/>
          </p:cNvSpPr>
          <p:nvPr>
            <p:ph sz="half" idx="2"/>
          </p:nvPr>
        </p:nvSpPr>
        <p:spPr>
          <a:xfrm>
            <a:off x="179388" y="2592043"/>
            <a:ext cx="8554480" cy="3520963"/>
          </a:xfrm>
        </p:spPr>
        <p:txBody>
          <a:bodyPr/>
          <a:lstStyle/>
          <a:p>
            <a:r>
              <a:rPr lang="en-US" altLang="de-DE" sz="2000" dirty="0"/>
              <a:t>Progress since SA#85:</a:t>
            </a:r>
          </a:p>
          <a:p>
            <a:pPr lvl="1"/>
            <a:r>
              <a:rPr lang="en-US" sz="1600" dirty="0"/>
              <a:t>4 Key Issues agreed in TR 23.700-20</a:t>
            </a:r>
          </a:p>
          <a:p>
            <a:pPr lvl="1"/>
            <a:r>
              <a:rPr lang="en-US" sz="1600" dirty="0"/>
              <a:t>3 Solutions agreed for two Key Issues.</a:t>
            </a:r>
          </a:p>
          <a:p>
            <a:pPr lvl="1"/>
            <a:r>
              <a:rPr lang="en-US" sz="1600" dirty="0"/>
              <a:t>Revised WID submitted for Approval (</a:t>
            </a:r>
            <a:r>
              <a:rPr lang="en-US" sz="1600" dirty="0">
                <a:solidFill>
                  <a:srgbClr val="FF0000"/>
                </a:solidFill>
              </a:rPr>
              <a:t>SP-191098</a:t>
            </a:r>
            <a:r>
              <a:rPr lang="en-US" sz="1600" dirty="0"/>
              <a:t>).</a:t>
            </a:r>
          </a:p>
          <a:p>
            <a:pPr marL="457200" lvl="1" indent="0">
              <a:buNone/>
            </a:pPr>
            <a:endParaRPr lang="en-US" sz="1400" dirty="0"/>
          </a:p>
          <a:p>
            <a:r>
              <a:rPr lang="en-US" altLang="de-DE" sz="2000" dirty="0"/>
              <a:t>RAN impacts or dependencies:</a:t>
            </a:r>
          </a:p>
          <a:p>
            <a:pPr lvl="1"/>
            <a:r>
              <a:rPr lang="en-US" sz="1600" dirty="0"/>
              <a:t>Possible impacts to be determined based on solution discussion, especially related to distributed model and/or Time Sync</a:t>
            </a:r>
            <a:r>
              <a:rPr lang="en-US" sz="1400" dirty="0"/>
              <a:t>.</a:t>
            </a:r>
          </a:p>
          <a:p>
            <a:pPr marL="457200" lvl="1" indent="0">
              <a:buNone/>
            </a:pPr>
            <a:endParaRPr lang="en-US" altLang="de-DE" sz="1400" dirty="0"/>
          </a:p>
          <a:p>
            <a:r>
              <a:rPr lang="en-US" altLang="de-DE" sz="2000" dirty="0"/>
              <a:t>Next steps:</a:t>
            </a:r>
          </a:p>
          <a:p>
            <a:pPr lvl="1"/>
            <a:r>
              <a:rPr lang="en-US" sz="1600" dirty="0"/>
              <a:t>Completion of Key Issues in January.</a:t>
            </a:r>
          </a:p>
          <a:p>
            <a:pPr lvl="1"/>
            <a:r>
              <a:rPr lang="en-US" sz="1600" dirty="0"/>
              <a:t>Complete solution, evaluation  and conclusion(s) for each Key Issue.</a:t>
            </a:r>
            <a:r>
              <a:rPr lang="en-GB" altLang="zh-CN" sz="900" dirty="0"/>
              <a:t> </a:t>
            </a:r>
            <a:endParaRPr lang="de-DE" altLang="de-DE" sz="1800" dirty="0"/>
          </a:p>
        </p:txBody>
      </p:sp>
      <p:sp>
        <p:nvSpPr>
          <p:cNvPr id="6" name="Title 5"/>
          <p:cNvSpPr>
            <a:spLocks noGrp="1"/>
          </p:cNvSpPr>
          <p:nvPr>
            <p:ph type="title"/>
          </p:nvPr>
        </p:nvSpPr>
        <p:spPr>
          <a:xfrm>
            <a:off x="179388" y="83891"/>
            <a:ext cx="7112000" cy="1143000"/>
          </a:xfrm>
        </p:spPr>
        <p:txBody>
          <a:bodyPr/>
          <a:lstStyle/>
          <a:p>
            <a:r>
              <a:rPr lang="en-GB" altLang="en-US" b="1" dirty="0"/>
              <a:t>2.4) Rel-17 Study/Work (3/10)</a:t>
            </a:r>
            <a:endParaRPr lang="en-US" altLang="de-DE" b="1" dirty="0"/>
          </a:p>
        </p:txBody>
      </p:sp>
      <p:graphicFrame>
        <p:nvGraphicFramePr>
          <p:cNvPr id="5" name="Content Placeholder 8">
            <a:extLst>
              <a:ext uri="{FF2B5EF4-FFF2-40B4-BE49-F238E27FC236}">
                <a16:creationId xmlns:a16="http://schemas.microsoft.com/office/drawing/2014/main" id="{2033FE64-1FFA-48D9-81A7-04C4D37364C0}"/>
              </a:ext>
            </a:extLst>
          </p:cNvPr>
          <p:cNvGraphicFramePr>
            <a:graphicFrameLocks/>
          </p:cNvGraphicFramePr>
          <p:nvPr>
            <p:extLst>
              <p:ext uri="{D42A27DB-BD31-4B8C-83A1-F6EECF244321}">
                <p14:modId xmlns:p14="http://schemas.microsoft.com/office/powerpoint/2010/main" val="1995387459"/>
              </p:ext>
            </p:extLst>
          </p:nvPr>
        </p:nvGraphicFramePr>
        <p:xfrm>
          <a:off x="179388" y="1376363"/>
          <a:ext cx="8810067" cy="942136"/>
        </p:xfrm>
        <a:graphic>
          <a:graphicData uri="http://schemas.openxmlformats.org/drawingml/2006/table">
            <a:tbl>
              <a:tblPr firstRow="1" bandRow="1">
                <a:tableStyleId>{8FD4443E-F989-4FC4-A0C8-D5A2AF1F390B}</a:tableStyleId>
              </a:tblPr>
              <a:tblGrid>
                <a:gridCol w="1470508">
                  <a:extLst>
                    <a:ext uri="{9D8B030D-6E8A-4147-A177-3AD203B41FA5}">
                      <a16:colId xmlns:a16="http://schemas.microsoft.com/office/drawing/2014/main" val="20000"/>
                    </a:ext>
                  </a:extLst>
                </a:gridCol>
                <a:gridCol w="3877144">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err="1">
                          <a:solidFill>
                            <a:schemeClr val="lt1"/>
                          </a:solidFill>
                          <a:effectLst/>
                          <a:latin typeface="+mn-lt"/>
                          <a:ea typeface="+mn-ea"/>
                          <a:cs typeface="+mn-cs"/>
                        </a:rPr>
                        <a:t>FS_IIoT</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bg1"/>
                          </a:solidFill>
                          <a:effectLst/>
                          <a:latin typeface="+mn-lt"/>
                          <a:ea typeface="+mn-ea"/>
                          <a:cs typeface="+mn-cs"/>
                        </a:rPr>
                        <a:t>Study on enhanced support of Industrial IoT - TSC/URLLC enhancements</a:t>
                      </a:r>
                      <a:endParaRPr lang="en-US" altLang="zh-CN"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0 &gt; 20%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Mar, 20</a:t>
                      </a:r>
                      <a:endParaRPr lang="en-US" sz="1400" b="1" i="0" dirty="0">
                        <a:solidFill>
                          <a:srgbClr val="7030A0"/>
                        </a:solidFill>
                        <a:latin typeface="+mn-lt"/>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SP-180932</a:t>
                      </a:r>
                      <a:endParaRPr lang="en-US" sz="1400" b="1" i="0" dirty="0">
                        <a:solidFill>
                          <a:srgbClr val="7030A0"/>
                        </a:solidFill>
                        <a:latin typeface="+mn-lt"/>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286276675"/>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dirty="0"/>
              <a:t>2.4) Rel-17 Study/Work (4/10)</a:t>
            </a:r>
            <a:endParaRPr lang="de-DE" altLang="de-DE" b="1" dirty="0"/>
          </a:p>
        </p:txBody>
      </p:sp>
      <p:sp>
        <p:nvSpPr>
          <p:cNvPr id="31764" name="Content Placeholder 7"/>
          <p:cNvSpPr>
            <a:spLocks noGrp="1"/>
          </p:cNvSpPr>
          <p:nvPr>
            <p:ph sz="half" idx="2"/>
          </p:nvPr>
        </p:nvSpPr>
        <p:spPr>
          <a:xfrm>
            <a:off x="271598" y="2527300"/>
            <a:ext cx="8404754" cy="3651249"/>
          </a:xfrm>
        </p:spPr>
        <p:txBody>
          <a:bodyPr/>
          <a:lstStyle/>
          <a:p>
            <a:pPr>
              <a:spcBef>
                <a:spcPts val="0"/>
              </a:spcBef>
              <a:spcAft>
                <a:spcPts val="400"/>
              </a:spcAft>
            </a:pPr>
            <a:r>
              <a:rPr lang="de-DE" altLang="de-DE" sz="2000" dirty="0"/>
              <a:t>Progress since SA#85:</a:t>
            </a:r>
          </a:p>
          <a:p>
            <a:pPr lvl="1">
              <a:spcBef>
                <a:spcPts val="0"/>
              </a:spcBef>
              <a:spcAft>
                <a:spcPts val="400"/>
              </a:spcAft>
            </a:pPr>
            <a:r>
              <a:rPr lang="de-DE" altLang="ko-KR" sz="1600" dirty="0"/>
              <a:t>Work assumptions to take Rel16 V2X as baseline was agreed. </a:t>
            </a:r>
          </a:p>
          <a:p>
            <a:pPr lvl="1">
              <a:spcBef>
                <a:spcPts val="0"/>
              </a:spcBef>
              <a:spcAft>
                <a:spcPts val="400"/>
              </a:spcAft>
            </a:pPr>
            <a:r>
              <a:rPr lang="de-DE" altLang="ko-KR" sz="1600" dirty="0"/>
              <a:t>8 key isues were agreed for inclusion in TR 23.752.</a:t>
            </a:r>
            <a:endParaRPr lang="en-US" altLang="ko-KR" sz="1600" dirty="0"/>
          </a:p>
          <a:p>
            <a:pPr lvl="1">
              <a:spcBef>
                <a:spcPts val="0"/>
              </a:spcBef>
              <a:spcAft>
                <a:spcPts val="400"/>
              </a:spcAft>
            </a:pPr>
            <a:r>
              <a:rPr lang="en-US" altLang="ko-KR" sz="1600" dirty="0"/>
              <a:t>7 solutions covering direct discovery, direct communication and UE-to-Network Relay were captured in TR 23.752.</a:t>
            </a:r>
          </a:p>
          <a:p>
            <a:pPr lvl="1">
              <a:spcBef>
                <a:spcPts val="0"/>
              </a:spcBef>
              <a:spcAft>
                <a:spcPts val="400"/>
              </a:spcAft>
            </a:pPr>
            <a:r>
              <a:rPr lang="en-US" sz="1600" dirty="0"/>
              <a:t>Revised WID (</a:t>
            </a:r>
            <a:r>
              <a:rPr lang="en-US" sz="1600" dirty="0">
                <a:solidFill>
                  <a:srgbClr val="FF0000"/>
                </a:solidFill>
              </a:rPr>
              <a:t>SP-191096</a:t>
            </a:r>
            <a:r>
              <a:rPr lang="en-US" sz="1600" dirty="0"/>
              <a:t>)</a:t>
            </a:r>
            <a:r>
              <a:rPr lang="en-US" sz="1400" dirty="0"/>
              <a:t> </a:t>
            </a:r>
            <a:r>
              <a:rPr lang="en-US" sz="1600" dirty="0"/>
              <a:t>submitted for Approval to include REFEC requirements.</a:t>
            </a:r>
          </a:p>
          <a:p>
            <a:pPr marL="457200" lvl="1" indent="0">
              <a:spcBef>
                <a:spcPts val="0"/>
              </a:spcBef>
              <a:spcAft>
                <a:spcPts val="400"/>
              </a:spcAft>
              <a:buNone/>
            </a:pPr>
            <a:endParaRPr lang="en-US" altLang="ko-KR" sz="1600" dirty="0"/>
          </a:p>
          <a:p>
            <a:pPr>
              <a:spcBef>
                <a:spcPts val="0"/>
              </a:spcBef>
              <a:spcAft>
                <a:spcPts val="400"/>
              </a:spcAft>
            </a:pPr>
            <a:r>
              <a:rPr lang="de-DE" altLang="de-DE" sz="2000" dirty="0"/>
              <a:t>RAN impacts or dependencies:</a:t>
            </a:r>
          </a:p>
          <a:p>
            <a:pPr lvl="1">
              <a:spcBef>
                <a:spcPts val="0"/>
              </a:spcBef>
              <a:spcAft>
                <a:spcPts val="400"/>
              </a:spcAft>
            </a:pPr>
            <a:r>
              <a:rPr lang="de-DE" altLang="de-DE" sz="1600" dirty="0"/>
              <a:t>Layer-2 Relay depends on RAN#86 decision.</a:t>
            </a:r>
          </a:p>
          <a:p>
            <a:pPr marL="457200" lvl="1" indent="0">
              <a:spcBef>
                <a:spcPts val="0"/>
              </a:spcBef>
              <a:spcAft>
                <a:spcPts val="400"/>
              </a:spcAft>
              <a:buNone/>
            </a:pPr>
            <a:endParaRPr lang="de-DE" altLang="de-DE" sz="1600" dirty="0"/>
          </a:p>
          <a:p>
            <a:pPr>
              <a:spcBef>
                <a:spcPts val="0"/>
              </a:spcBef>
              <a:spcAft>
                <a:spcPts val="400"/>
              </a:spcAft>
            </a:pPr>
            <a:r>
              <a:rPr lang="de-DE" altLang="de-DE" sz="2000" dirty="0"/>
              <a:t>Next steps:</a:t>
            </a:r>
          </a:p>
          <a:p>
            <a:pPr lvl="1">
              <a:spcBef>
                <a:spcPts val="0"/>
              </a:spcBef>
              <a:spcAft>
                <a:spcPts val="400"/>
              </a:spcAft>
            </a:pPr>
            <a:r>
              <a:rPr lang="de-DE" altLang="zh-CN" sz="1600" dirty="0"/>
              <a:t>Continue the study.</a:t>
            </a:r>
          </a:p>
          <a:p>
            <a:pPr lvl="1">
              <a:spcBef>
                <a:spcPts val="0"/>
              </a:spcBef>
              <a:spcAft>
                <a:spcPts val="400"/>
              </a:spcAft>
            </a:pPr>
            <a:endParaRPr lang="de-DE" dirty="0"/>
          </a:p>
          <a:p>
            <a:pPr marL="457200" lvl="1" indent="0">
              <a:spcBef>
                <a:spcPts val="0"/>
              </a:spcBef>
              <a:spcAft>
                <a:spcPts val="400"/>
              </a:spcAft>
              <a:buNone/>
            </a:pPr>
            <a:endParaRPr lang="de-DE" altLang="de-DE" sz="1600" dirty="0"/>
          </a:p>
        </p:txBody>
      </p:sp>
      <p:graphicFrame>
        <p:nvGraphicFramePr>
          <p:cNvPr id="5" name="Content Placeholder 8"/>
          <p:cNvGraphicFramePr>
            <a:graphicFrameLocks/>
          </p:cNvGraphicFramePr>
          <p:nvPr>
            <p:extLst>
              <p:ext uri="{D42A27DB-BD31-4B8C-83A1-F6EECF244321}">
                <p14:modId xmlns:p14="http://schemas.microsoft.com/office/powerpoint/2010/main" val="1008013910"/>
              </p:ext>
            </p:extLst>
          </p:nvPr>
        </p:nvGraphicFramePr>
        <p:xfrm>
          <a:off x="271598" y="1376362"/>
          <a:ext cx="8634196" cy="942136"/>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3916401">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altLang="ko-KR" sz="1400" b="1" kern="1200" dirty="0">
                          <a:solidFill>
                            <a:schemeClr val="lt1"/>
                          </a:solidFill>
                          <a:effectLst/>
                          <a:latin typeface="+mn-lt"/>
                          <a:ea typeface="+mn-ea"/>
                          <a:cs typeface="+mn-cs"/>
                        </a:rPr>
                        <a:t>FS_5G_ProSe</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400" b="1" kern="1200" dirty="0">
                          <a:solidFill>
                            <a:schemeClr val="lt1"/>
                          </a:solidFill>
                          <a:effectLst/>
                          <a:latin typeface="+mn-lt"/>
                          <a:ea typeface="+mn-ea"/>
                          <a:cs typeface="+mn-cs"/>
                        </a:rPr>
                        <a:t>Study on System enhancement for Proximity based Services in 5GS</a:t>
                      </a:r>
                      <a:r>
                        <a:rPr lang="en-GB" altLang="ko-KR" sz="1400" b="1" kern="1200" dirty="0">
                          <a:solidFill>
                            <a:schemeClr val="lt1"/>
                          </a:solidFill>
                          <a:effectLst/>
                          <a:latin typeface="+mn-lt"/>
                          <a:ea typeface="+mn-ea"/>
                          <a:cs typeface="+mn-cs"/>
                        </a:rPr>
                        <a:t> (FS_5G_ProSe)</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0 &gt; 30%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June, 20</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SP-190443</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GB" altLang="en-US" b="1" dirty="0"/>
              <a:t>2.4) Rel-17 Study/Work (5/10)</a:t>
            </a:r>
          </a:p>
        </p:txBody>
      </p:sp>
      <p:graphicFrame>
        <p:nvGraphicFramePr>
          <p:cNvPr id="9" name="Content Placeholder 8"/>
          <p:cNvGraphicFramePr>
            <a:graphicFrameLocks noGrp="1"/>
          </p:cNvGraphicFramePr>
          <p:nvPr>
            <p:ph sz="half" idx="1"/>
            <p:extLst/>
          </p:nvPr>
        </p:nvGraphicFramePr>
        <p:xfrm>
          <a:off x="179388" y="1376363"/>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FS_MUSIM</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Study on system enabler for Multi-USIM devices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0 &gt; 29%</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Mar, 20</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SP-190248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
        <p:nvSpPr>
          <p:cNvPr id="29716" name="Content Placeholder 7"/>
          <p:cNvSpPr>
            <a:spLocks noGrp="1"/>
          </p:cNvSpPr>
          <p:nvPr>
            <p:ph sz="half" idx="2"/>
          </p:nvPr>
        </p:nvSpPr>
        <p:spPr>
          <a:xfrm>
            <a:off x="434974" y="2657781"/>
            <a:ext cx="8554480" cy="3570299"/>
          </a:xfrm>
        </p:spPr>
        <p:txBody>
          <a:bodyPr/>
          <a:lstStyle/>
          <a:p>
            <a:pPr>
              <a:spcBef>
                <a:spcPts val="0"/>
              </a:spcBef>
              <a:spcAft>
                <a:spcPts val="0"/>
              </a:spcAft>
            </a:pPr>
            <a:r>
              <a:rPr lang="de-DE" altLang="de-DE" sz="2000" dirty="0"/>
              <a:t>Progress since SA#85:</a:t>
            </a:r>
          </a:p>
          <a:p>
            <a:pPr lvl="1">
              <a:spcBef>
                <a:spcPts val="0"/>
              </a:spcBef>
              <a:spcAft>
                <a:spcPts val="600"/>
              </a:spcAft>
            </a:pPr>
            <a:r>
              <a:rPr lang="en-US" altLang="zh-CN" sz="1600" dirty="0"/>
              <a:t>4 key issues and 3 solutions agreed for inclusion in TR 23.761.</a:t>
            </a:r>
          </a:p>
          <a:p>
            <a:pPr marL="457200" lvl="1" indent="0">
              <a:spcBef>
                <a:spcPts val="0"/>
              </a:spcBef>
              <a:spcAft>
                <a:spcPts val="600"/>
              </a:spcAft>
              <a:buNone/>
            </a:pPr>
            <a:endParaRPr lang="en-US" altLang="zh-CN" sz="1600" dirty="0"/>
          </a:p>
          <a:p>
            <a:pPr marL="457200" lvl="1" indent="-457200">
              <a:spcBef>
                <a:spcPts val="0"/>
              </a:spcBef>
              <a:spcAft>
                <a:spcPts val="0"/>
              </a:spcAft>
              <a:buBlip>
                <a:blip r:embed="rId3"/>
              </a:buBlip>
            </a:pPr>
            <a:r>
              <a:rPr lang="en-US" sz="2000" dirty="0">
                <a:ea typeface="+mn-ea"/>
                <a:cs typeface="+mn-cs"/>
              </a:rPr>
              <a:t>RAN impacts and dependencies:</a:t>
            </a:r>
            <a:endParaRPr lang="de-DE" sz="2000" dirty="0">
              <a:ea typeface="+mn-ea"/>
              <a:cs typeface="+mn-cs"/>
            </a:endParaRPr>
          </a:p>
          <a:p>
            <a:pPr lvl="1">
              <a:spcBef>
                <a:spcPts val="0"/>
              </a:spcBef>
              <a:spcAft>
                <a:spcPts val="600"/>
              </a:spcAft>
            </a:pPr>
            <a:r>
              <a:rPr lang="en-US" sz="1600" dirty="0"/>
              <a:t> At least one key issue (Handling of MT service) has RAN dependency.</a:t>
            </a:r>
          </a:p>
          <a:p>
            <a:pPr marL="457200" lvl="1" indent="0">
              <a:spcBef>
                <a:spcPts val="0"/>
              </a:spcBef>
              <a:spcAft>
                <a:spcPts val="600"/>
              </a:spcAft>
              <a:buNone/>
            </a:pPr>
            <a:endParaRPr lang="en-US" sz="1600" dirty="0"/>
          </a:p>
          <a:p>
            <a:pPr lvl="0">
              <a:spcBef>
                <a:spcPts val="0"/>
              </a:spcBef>
              <a:spcAft>
                <a:spcPts val="0"/>
              </a:spcAft>
            </a:pPr>
            <a:r>
              <a:rPr lang="de-DE" sz="2000" dirty="0"/>
              <a:t>Next steps:</a:t>
            </a:r>
          </a:p>
          <a:p>
            <a:pPr lvl="1">
              <a:spcBef>
                <a:spcPts val="0"/>
              </a:spcBef>
              <a:spcAft>
                <a:spcPts val="0"/>
              </a:spcAft>
            </a:pPr>
            <a:r>
              <a:rPr lang="en-US" altLang="zh-CN" sz="1600" dirty="0"/>
              <a:t>Continue the study.</a:t>
            </a:r>
          </a:p>
          <a:p>
            <a:pPr lvl="1">
              <a:spcBef>
                <a:spcPts val="0"/>
              </a:spcBef>
              <a:spcAft>
                <a:spcPts val="0"/>
              </a:spcAft>
            </a:pPr>
            <a:r>
              <a:rPr lang="en-US" altLang="zh-CN" sz="1600" dirty="0"/>
              <a:t>Conclude whether the study should include optimizations for the case where multiple USIMs are served by the same network.</a:t>
            </a:r>
          </a:p>
        </p:txBody>
      </p:sp>
    </p:spTree>
    <p:extLst>
      <p:ext uri="{BB962C8B-B14F-4D97-AF65-F5344CB8AC3E}">
        <p14:creationId xmlns:p14="http://schemas.microsoft.com/office/powerpoint/2010/main" val="2894641529"/>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a:t>1) General Aspects (1/7)</a:t>
            </a:r>
          </a:p>
        </p:txBody>
      </p:sp>
      <p:sp>
        <p:nvSpPr>
          <p:cNvPr id="6147" name="Content Placeholder 2"/>
          <p:cNvSpPr>
            <a:spLocks noGrp="1"/>
          </p:cNvSpPr>
          <p:nvPr>
            <p:ph idx="1"/>
          </p:nvPr>
        </p:nvSpPr>
        <p:spPr>
          <a:xfrm>
            <a:off x="457200" y="1600200"/>
            <a:ext cx="8345488" cy="4749800"/>
          </a:xfrm>
        </p:spPr>
        <p:txBody>
          <a:bodyPr/>
          <a:lstStyle/>
          <a:p>
            <a:pPr eaLnBrk="1" hangingPunct="1">
              <a:defRPr/>
            </a:pPr>
            <a:r>
              <a:rPr lang="de-DE" altLang="de-DE" dirty="0"/>
              <a:t> </a:t>
            </a:r>
            <a:r>
              <a:rPr lang="de-DE" altLang="de-DE" sz="3200" dirty="0">
                <a:latin typeface="Arial" panose="020B0604020202020204" pitchFamily="34" charset="0"/>
                <a:cs typeface="Arial" panose="020B0604020202020204" pitchFamily="34" charset="0"/>
              </a:rPr>
              <a:t>SA2 meetings held since SA#85</a:t>
            </a:r>
          </a:p>
          <a:p>
            <a:pPr lvl="1" eaLnBrk="1" hangingPunct="1">
              <a:defRPr/>
            </a:pPr>
            <a:r>
              <a:rPr lang="en-GB" altLang="ko-KR" dirty="0">
                <a:latin typeface="Arial" panose="020B0604020202020204" pitchFamily="34" charset="0"/>
                <a:cs typeface="Arial" panose="020B0604020202020204" pitchFamily="34" charset="0"/>
              </a:rPr>
              <a:t>SA2#135: 14 – 18 Oct 2019, Split, Croatia</a:t>
            </a:r>
          </a:p>
          <a:p>
            <a:pPr lvl="1" eaLnBrk="1" hangingPunct="1">
              <a:defRPr/>
            </a:pPr>
            <a:r>
              <a:rPr lang="en-GB" altLang="ko-KR" dirty="0">
                <a:latin typeface="Arial" panose="020B0604020202020204" pitchFamily="34" charset="0"/>
                <a:cs typeface="Arial" panose="020B0604020202020204" pitchFamily="34" charset="0"/>
              </a:rPr>
              <a:t>SA2#136: 18 – 22 Nov 2019, Reno, NV, USA</a:t>
            </a:r>
          </a:p>
          <a:p>
            <a:pPr marL="457200" lvl="1" indent="0" eaLnBrk="1" hangingPunct="1">
              <a:buFont typeface="Arial" panose="020B0604020202020204" pitchFamily="34" charset="0"/>
              <a:buNone/>
              <a:defRPr/>
            </a:pPr>
            <a:endParaRPr lang="en-GB" altLang="ko-KR" dirty="0">
              <a:latin typeface="+mn-ea"/>
              <a:cs typeface="Arial" charset="0"/>
            </a:endParaRPr>
          </a:p>
          <a:p>
            <a:pPr eaLnBrk="1" hangingPunct="1">
              <a:defRPr/>
            </a:pPr>
            <a:r>
              <a:rPr lang="en-GB" altLang="de-DE" sz="3200" dirty="0">
                <a:latin typeface="Arial" panose="020B0604020202020204" pitchFamily="34" charset="0"/>
                <a:cs typeface="Arial" panose="020B0604020202020204" pitchFamily="34" charset="0"/>
              </a:rPr>
              <a:t> Future SA2 meetings</a:t>
            </a:r>
          </a:p>
          <a:p>
            <a:pPr lvl="1" eaLnBrk="1" hangingPunct="1">
              <a:defRPr/>
            </a:pPr>
            <a:r>
              <a:rPr lang="en-GB" altLang="ko-KR" dirty="0">
                <a:latin typeface="Arial" panose="020B0604020202020204" pitchFamily="34" charset="0"/>
                <a:cs typeface="Arial" panose="020B0604020202020204" pitchFamily="34" charset="0"/>
              </a:rPr>
              <a:t>SA2#136AH: 13 – 17 Jan 2020, Incheon, Korea</a:t>
            </a:r>
          </a:p>
          <a:p>
            <a:pPr lvl="1" eaLnBrk="1" hangingPunct="1">
              <a:defRPr/>
            </a:pPr>
            <a:r>
              <a:rPr lang="en-GB" altLang="ko-KR" dirty="0">
                <a:latin typeface="Arial" panose="020B0604020202020204" pitchFamily="34" charset="0"/>
                <a:cs typeface="Arial" panose="020B0604020202020204" pitchFamily="34" charset="0"/>
              </a:rPr>
              <a:t>SA2#137: 24 – 28 Feb 2020, New Delhi, India</a:t>
            </a:r>
          </a:p>
          <a:p>
            <a:pPr marL="457200" lvl="1" indent="0" eaLnBrk="1" hangingPunct="1">
              <a:buNone/>
              <a:defRPr/>
            </a:pPr>
            <a:endParaRPr lang="en-GB" altLang="ko-KR" dirty="0">
              <a:latin typeface="Arial" panose="020B0604020202020204" pitchFamily="34" charset="0"/>
              <a:cs typeface="Arial" panose="020B0604020202020204"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GB" altLang="en-US" b="1" dirty="0"/>
              <a:t>2.4) Rel-17 Study/Work (6/10)</a:t>
            </a:r>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110414098"/>
              </p:ext>
            </p:extLst>
          </p:nvPr>
        </p:nvGraphicFramePr>
        <p:xfrm>
          <a:off x="179388" y="1376363"/>
          <a:ext cx="8810067" cy="942136"/>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FS_5MBS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lt1"/>
                          </a:solidFill>
                          <a:effectLst/>
                          <a:latin typeface="+mn-lt"/>
                          <a:ea typeface="+mn-ea"/>
                          <a:cs typeface="+mn-cs"/>
                        </a:rPr>
                        <a:t>Study on architectural enhancements for 5G multicast-broadcast services </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0 &gt; 15%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2020</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SP-190625</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
        <p:nvSpPr>
          <p:cNvPr id="29716" name="Content Placeholder 7"/>
          <p:cNvSpPr>
            <a:spLocks noGrp="1"/>
          </p:cNvSpPr>
          <p:nvPr>
            <p:ph sz="half" idx="2"/>
          </p:nvPr>
        </p:nvSpPr>
        <p:spPr>
          <a:xfrm>
            <a:off x="434974" y="3068319"/>
            <a:ext cx="8554480" cy="3159761"/>
          </a:xfrm>
        </p:spPr>
        <p:txBody>
          <a:bodyPr/>
          <a:lstStyle/>
          <a:p>
            <a:pPr>
              <a:spcBef>
                <a:spcPts val="0"/>
              </a:spcBef>
              <a:spcAft>
                <a:spcPts val="0"/>
              </a:spcAft>
            </a:pPr>
            <a:r>
              <a:rPr lang="de-DE" altLang="de-DE" sz="2000" dirty="0"/>
              <a:t>Progress since SA#85:</a:t>
            </a:r>
          </a:p>
          <a:p>
            <a:pPr lvl="1">
              <a:spcBef>
                <a:spcPts val="0"/>
              </a:spcBef>
              <a:spcAft>
                <a:spcPts val="0"/>
              </a:spcAft>
            </a:pPr>
            <a:r>
              <a:rPr lang="en-US" altLang="zh-CN" sz="1600" dirty="0"/>
              <a:t>TR 23.757 skeleton, scope, main architectural assumptions and 8 key issues were agreed.</a:t>
            </a:r>
          </a:p>
          <a:p>
            <a:pPr lvl="1">
              <a:spcBef>
                <a:spcPts val="0"/>
              </a:spcBef>
              <a:spcAft>
                <a:spcPts val="0"/>
              </a:spcAft>
            </a:pPr>
            <a:endParaRPr lang="en-US" altLang="zh-CN" sz="1400" dirty="0"/>
          </a:p>
          <a:p>
            <a:pPr marL="457200" lvl="1" indent="-457200">
              <a:spcBef>
                <a:spcPts val="0"/>
              </a:spcBef>
              <a:spcAft>
                <a:spcPts val="0"/>
              </a:spcAft>
              <a:buBlip>
                <a:blip r:embed="rId2"/>
              </a:buBlip>
            </a:pPr>
            <a:r>
              <a:rPr lang="en-US" sz="2000" dirty="0">
                <a:ea typeface="+mn-ea"/>
                <a:cs typeface="+mn-cs"/>
              </a:rPr>
              <a:t>RAN impacts and dependencies:</a:t>
            </a:r>
            <a:endParaRPr lang="de-DE" sz="2000" dirty="0">
              <a:ea typeface="+mn-ea"/>
              <a:cs typeface="+mn-cs"/>
            </a:endParaRPr>
          </a:p>
          <a:p>
            <a:pPr lvl="1">
              <a:spcBef>
                <a:spcPts val="0"/>
              </a:spcBef>
              <a:spcAft>
                <a:spcPts val="600"/>
              </a:spcAft>
            </a:pPr>
            <a:r>
              <a:rPr lang="en-US" sz="1600" dirty="0"/>
              <a:t>To be determined: Potential impacts on RAN depend on solutions.</a:t>
            </a:r>
          </a:p>
          <a:p>
            <a:pPr lvl="1">
              <a:spcBef>
                <a:spcPts val="0"/>
              </a:spcBef>
              <a:spcAft>
                <a:spcPts val="600"/>
              </a:spcAft>
            </a:pPr>
            <a:endParaRPr lang="en-US" sz="1400" dirty="0"/>
          </a:p>
          <a:p>
            <a:pPr lvl="0">
              <a:spcBef>
                <a:spcPts val="0"/>
              </a:spcBef>
              <a:spcAft>
                <a:spcPts val="0"/>
              </a:spcAft>
            </a:pPr>
            <a:r>
              <a:rPr lang="de-DE" sz="2000" dirty="0"/>
              <a:t>Next steps:</a:t>
            </a:r>
          </a:p>
          <a:p>
            <a:pPr lvl="1"/>
            <a:r>
              <a:rPr lang="en-US" sz="1600" dirty="0"/>
              <a:t>Completion of Key Issues in January.</a:t>
            </a:r>
          </a:p>
          <a:p>
            <a:pPr lvl="1"/>
            <a:r>
              <a:rPr lang="en-US" sz="1600" dirty="0"/>
              <a:t>Complete solution(s), evaluation  and conclusion(s) for each Key Issue.</a:t>
            </a:r>
            <a:r>
              <a:rPr lang="en-GB" altLang="zh-CN" sz="900" dirty="0"/>
              <a:t> </a:t>
            </a:r>
            <a:endParaRPr lang="de-DE" altLang="de-DE" sz="1800" dirty="0"/>
          </a:p>
        </p:txBody>
      </p:sp>
    </p:spTree>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GB" altLang="en-US" b="1" dirty="0"/>
              <a:t>2.4) Rel-17 Study/Work (7/10)</a:t>
            </a:r>
            <a:endParaRPr lang="de-DE" altLang="de-DE" b="1" dirty="0"/>
          </a:p>
        </p:txBody>
      </p:sp>
      <p:graphicFrame>
        <p:nvGraphicFramePr>
          <p:cNvPr id="9" name="Content Placeholder 8"/>
          <p:cNvGraphicFramePr>
            <a:graphicFrameLocks noGrp="1"/>
          </p:cNvGraphicFramePr>
          <p:nvPr>
            <p:ph sz="half" idx="1"/>
            <p:extLst/>
          </p:nvPr>
        </p:nvGraphicFramePr>
        <p:xfrm>
          <a:off x="179388" y="1376363"/>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FS_eNS_Ph2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400" b="1" i="0" u="none" strike="noStrike" dirty="0">
                          <a:solidFill>
                            <a:schemeClr val="bg1"/>
                          </a:solidFill>
                          <a:effectLst/>
                          <a:latin typeface="Calibri" panose="020F0502020204030204" pitchFamily="34" charset="0"/>
                        </a:rPr>
                        <a:t>Study on Enhancement of Network Slicing Phase 2</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0 &gt; 15%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Mar, 20</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SP-190628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
        <p:nvSpPr>
          <p:cNvPr id="29716" name="Content Placeholder 7"/>
          <p:cNvSpPr>
            <a:spLocks noGrp="1"/>
          </p:cNvSpPr>
          <p:nvPr>
            <p:ph sz="half" idx="2"/>
          </p:nvPr>
        </p:nvSpPr>
        <p:spPr>
          <a:xfrm>
            <a:off x="434975" y="2788589"/>
            <a:ext cx="8554480" cy="3159761"/>
          </a:xfrm>
        </p:spPr>
        <p:txBody>
          <a:bodyPr/>
          <a:lstStyle/>
          <a:p>
            <a:pPr>
              <a:spcBef>
                <a:spcPts val="0"/>
              </a:spcBef>
              <a:spcAft>
                <a:spcPts val="0"/>
              </a:spcAft>
            </a:pPr>
            <a:r>
              <a:rPr lang="de-DE" altLang="de-DE" sz="2000" dirty="0"/>
              <a:t>Progress since SA#85:</a:t>
            </a:r>
          </a:p>
          <a:p>
            <a:pPr lvl="1">
              <a:spcBef>
                <a:spcPts val="0"/>
              </a:spcBef>
              <a:spcAft>
                <a:spcPts val="600"/>
              </a:spcAft>
            </a:pPr>
            <a:r>
              <a:rPr lang="en-US" altLang="zh-CN" sz="1600" dirty="0"/>
              <a:t>5 Key Issues have been agreed for inclusion in TR 23.700-40</a:t>
            </a:r>
          </a:p>
          <a:p>
            <a:pPr lvl="1">
              <a:spcBef>
                <a:spcPts val="0"/>
              </a:spcBef>
              <a:spcAft>
                <a:spcPts val="600"/>
              </a:spcAft>
            </a:pPr>
            <a:r>
              <a:rPr lang="en-GB" altLang="zh-CN" sz="1600" dirty="0"/>
              <a:t>4 solutions for KI#1 agreed.</a:t>
            </a:r>
          </a:p>
          <a:p>
            <a:pPr lvl="1">
              <a:spcBef>
                <a:spcPts val="0"/>
              </a:spcBef>
              <a:spcAft>
                <a:spcPts val="600"/>
              </a:spcAft>
            </a:pPr>
            <a:r>
              <a:rPr lang="en-GB" altLang="zh-CN" sz="1600" dirty="0"/>
              <a:t>LS has been sent to GSMA to seek clarification and to state SA2’s architecture working assumptions.</a:t>
            </a:r>
          </a:p>
          <a:p>
            <a:pPr marL="457200" lvl="1" indent="-457200">
              <a:spcBef>
                <a:spcPts val="0"/>
              </a:spcBef>
              <a:spcAft>
                <a:spcPts val="0"/>
              </a:spcAft>
              <a:buBlip>
                <a:blip r:embed="rId2"/>
              </a:buBlip>
            </a:pPr>
            <a:r>
              <a:rPr lang="en-US" sz="2000" dirty="0">
                <a:ea typeface="+mn-ea"/>
                <a:cs typeface="+mn-cs"/>
              </a:rPr>
              <a:t>RAN impacts and dependencies:</a:t>
            </a:r>
            <a:endParaRPr lang="de-DE" sz="2000" dirty="0">
              <a:ea typeface="+mn-ea"/>
              <a:cs typeface="+mn-cs"/>
            </a:endParaRPr>
          </a:p>
          <a:p>
            <a:pPr lvl="1">
              <a:spcBef>
                <a:spcPts val="0"/>
              </a:spcBef>
              <a:spcAft>
                <a:spcPts val="600"/>
              </a:spcAft>
            </a:pPr>
            <a:r>
              <a:rPr lang="en-US" sz="1600" dirty="0"/>
              <a:t> None identified</a:t>
            </a:r>
          </a:p>
          <a:p>
            <a:pPr lvl="0">
              <a:spcBef>
                <a:spcPts val="0"/>
              </a:spcBef>
              <a:spcAft>
                <a:spcPts val="0"/>
              </a:spcAft>
            </a:pPr>
            <a:r>
              <a:rPr lang="de-DE" sz="2000" dirty="0"/>
              <a:t>Next steps:</a:t>
            </a:r>
          </a:p>
          <a:p>
            <a:pPr lvl="1"/>
            <a:r>
              <a:rPr lang="en-US" altLang="zh-CN" sz="1400" dirty="0"/>
              <a:t> </a:t>
            </a:r>
            <a:r>
              <a:rPr lang="en-US" altLang="zh-CN" sz="1600" dirty="0"/>
              <a:t>Continue the study  </a:t>
            </a:r>
          </a:p>
          <a:p>
            <a:pPr marL="457200" lvl="1" indent="0">
              <a:buNone/>
            </a:pPr>
            <a:r>
              <a:rPr lang="en-US" altLang="zh-CN" sz="1400" dirty="0"/>
              <a:t> </a:t>
            </a:r>
          </a:p>
        </p:txBody>
      </p:sp>
    </p:spTree>
    <p:extLst>
      <p:ext uri="{BB962C8B-B14F-4D97-AF65-F5344CB8AC3E}">
        <p14:creationId xmlns:p14="http://schemas.microsoft.com/office/powerpoint/2010/main" val="1614103775"/>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16" name="Content Placeholder 7"/>
          <p:cNvSpPr>
            <a:spLocks noGrp="1"/>
          </p:cNvSpPr>
          <p:nvPr>
            <p:ph sz="half" idx="2"/>
          </p:nvPr>
        </p:nvSpPr>
        <p:spPr>
          <a:xfrm>
            <a:off x="241789" y="2617443"/>
            <a:ext cx="8554480" cy="3520963"/>
          </a:xfrm>
        </p:spPr>
        <p:txBody>
          <a:bodyPr/>
          <a:lstStyle/>
          <a:p>
            <a:r>
              <a:rPr lang="en-US" altLang="de-DE" sz="2000" dirty="0"/>
              <a:t>Progress since SA#85:</a:t>
            </a:r>
          </a:p>
          <a:p>
            <a:pPr lvl="1"/>
            <a:r>
              <a:rPr lang="en-US" sz="1600" dirty="0"/>
              <a:t>4 use cases and 12 Key Issues agreed in TR 23.700-91</a:t>
            </a:r>
          </a:p>
          <a:p>
            <a:pPr lvl="1"/>
            <a:r>
              <a:rPr lang="en-US" sz="1600" dirty="0"/>
              <a:t>Lengthy discussion of NWDAF-assisted energy saving occurred and Liaison Statement sent to SA plenary for guidance</a:t>
            </a:r>
          </a:p>
          <a:p>
            <a:r>
              <a:rPr lang="en-US" altLang="de-DE" sz="2000" dirty="0"/>
              <a:t>RAN impacts or dependencies:</a:t>
            </a:r>
          </a:p>
          <a:p>
            <a:pPr lvl="1"/>
            <a:r>
              <a:rPr lang="en-US" sz="1600" dirty="0"/>
              <a:t>Regarding KI#8: UE data as an input for analytics generation, the method of collection of RAN impacting parameters from the UE will be investigated after the MDT work of TSG RAN is completed</a:t>
            </a:r>
          </a:p>
          <a:p>
            <a:r>
              <a:rPr lang="en-US" altLang="de-DE" sz="2000" dirty="0"/>
              <a:t>Next steps:</a:t>
            </a:r>
          </a:p>
          <a:p>
            <a:pPr lvl="1"/>
            <a:r>
              <a:rPr lang="en-US" sz="1600" dirty="0"/>
              <a:t>Completion of Key Issues in January.</a:t>
            </a:r>
          </a:p>
          <a:p>
            <a:pPr lvl="1"/>
            <a:r>
              <a:rPr lang="en-US" sz="1600" dirty="0"/>
              <a:t>Complete solution(s), evaluation  and conclusion(s) for each Key Issue.</a:t>
            </a:r>
            <a:r>
              <a:rPr lang="en-GB" altLang="zh-CN" sz="900" dirty="0"/>
              <a:t> </a:t>
            </a:r>
            <a:endParaRPr lang="de-DE" altLang="de-DE" sz="1800" dirty="0"/>
          </a:p>
        </p:txBody>
      </p:sp>
      <p:sp>
        <p:nvSpPr>
          <p:cNvPr id="6" name="Title 5"/>
          <p:cNvSpPr>
            <a:spLocks noGrp="1"/>
          </p:cNvSpPr>
          <p:nvPr>
            <p:ph type="title"/>
          </p:nvPr>
        </p:nvSpPr>
        <p:spPr>
          <a:xfrm>
            <a:off x="179388" y="83891"/>
            <a:ext cx="7112000" cy="1143000"/>
          </a:xfrm>
        </p:spPr>
        <p:txBody>
          <a:bodyPr/>
          <a:lstStyle/>
          <a:p>
            <a:r>
              <a:rPr lang="en-GB" altLang="en-US" b="1" dirty="0"/>
              <a:t>2.4) Rel-17 Study/Work (8/10)</a:t>
            </a:r>
            <a:endParaRPr lang="en-US" altLang="de-DE" b="1" dirty="0"/>
          </a:p>
        </p:txBody>
      </p:sp>
      <p:graphicFrame>
        <p:nvGraphicFramePr>
          <p:cNvPr id="5" name="Content Placeholder 8">
            <a:extLst>
              <a:ext uri="{FF2B5EF4-FFF2-40B4-BE49-F238E27FC236}">
                <a16:creationId xmlns:a16="http://schemas.microsoft.com/office/drawing/2014/main" id="{2033FE64-1FFA-48D9-81A7-04C4D37364C0}"/>
              </a:ext>
            </a:extLst>
          </p:cNvPr>
          <p:cNvGraphicFramePr>
            <a:graphicFrameLocks/>
          </p:cNvGraphicFramePr>
          <p:nvPr>
            <p:extLst/>
          </p:nvPr>
        </p:nvGraphicFramePr>
        <p:xfrm>
          <a:off x="179388" y="1376363"/>
          <a:ext cx="8810067" cy="942136"/>
        </p:xfrm>
        <a:graphic>
          <a:graphicData uri="http://schemas.openxmlformats.org/drawingml/2006/table">
            <a:tbl>
              <a:tblPr firstRow="1" bandRow="1">
                <a:tableStyleId>{8FD4443E-F989-4FC4-A0C8-D5A2AF1F390B}</a:tableStyleId>
              </a:tblPr>
              <a:tblGrid>
                <a:gridCol w="1470508">
                  <a:extLst>
                    <a:ext uri="{9D8B030D-6E8A-4147-A177-3AD203B41FA5}">
                      <a16:colId xmlns:a16="http://schemas.microsoft.com/office/drawing/2014/main" val="20000"/>
                    </a:ext>
                  </a:extLst>
                </a:gridCol>
                <a:gridCol w="3877144">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FS_eNA_Ph2</a:t>
                      </a:r>
                      <a:r>
                        <a:rPr lang="en-US" sz="1400" b="1" kern="1200" baseline="0" dirty="0">
                          <a:solidFill>
                            <a:schemeClr val="lt1"/>
                          </a:solidFill>
                          <a:effectLst/>
                          <a:latin typeface="+mn-lt"/>
                          <a:ea typeface="+mn-ea"/>
                          <a:cs typeface="+mn-cs"/>
                        </a:rPr>
                        <a:t> </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400" b="1" kern="1200" dirty="0">
                          <a:solidFill>
                            <a:schemeClr val="bg1"/>
                          </a:solidFill>
                          <a:effectLst/>
                          <a:latin typeface="+mn-lt"/>
                          <a:ea typeface="+mn-ea"/>
                          <a:cs typeface="+mn-cs"/>
                        </a:rPr>
                        <a:t>Study on Enablers for Network Automation for 5G - phase 2</a:t>
                      </a:r>
                      <a:endParaRPr lang="en-US" altLang="zh-CN" sz="1400" b="1" kern="1200" dirty="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0 &gt; 15%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Mar, 20</a:t>
                      </a:r>
                      <a:endParaRPr lang="en-US" sz="1400" b="1" i="0" dirty="0">
                        <a:solidFill>
                          <a:srgbClr val="7030A0"/>
                        </a:solidFill>
                        <a:latin typeface="+mn-lt"/>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SP-190557</a:t>
                      </a:r>
                      <a:endParaRPr lang="en-US" sz="1400" b="1" i="0" dirty="0">
                        <a:solidFill>
                          <a:srgbClr val="7030A0"/>
                        </a:solidFill>
                        <a:latin typeface="+mn-lt"/>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063008254"/>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GB" altLang="en-US" b="1" dirty="0"/>
              <a:t>2.4) Rel-17 Study/Work (9/10)</a:t>
            </a:r>
            <a:endParaRPr lang="de-DE" altLang="de-DE"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1401295567"/>
              </p:ext>
            </p:extLst>
          </p:nvPr>
        </p:nvGraphicFramePr>
        <p:xfrm>
          <a:off x="179388" y="1376363"/>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err="1">
                          <a:solidFill>
                            <a:schemeClr val="lt1"/>
                          </a:solidFill>
                          <a:effectLst/>
                          <a:latin typeface="+mn-lt"/>
                          <a:ea typeface="+mn-ea"/>
                          <a:cs typeface="+mn-cs"/>
                        </a:rPr>
                        <a:t>FS_eNPN</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400" b="1" i="0" u="none" strike="noStrike" dirty="0">
                          <a:solidFill>
                            <a:schemeClr val="bg1"/>
                          </a:solidFill>
                          <a:effectLst/>
                          <a:latin typeface="Calibri" panose="020F0502020204030204" pitchFamily="34" charset="0"/>
                        </a:rPr>
                        <a:t>Enhanced support of Non-Public Networks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0 &gt; 15%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Mar, 20</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SP-190453</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
        <p:nvSpPr>
          <p:cNvPr id="29716" name="Content Placeholder 7"/>
          <p:cNvSpPr>
            <a:spLocks noGrp="1"/>
          </p:cNvSpPr>
          <p:nvPr>
            <p:ph sz="half" idx="2"/>
          </p:nvPr>
        </p:nvSpPr>
        <p:spPr>
          <a:xfrm>
            <a:off x="179388" y="2574379"/>
            <a:ext cx="8554480" cy="3397524"/>
          </a:xfrm>
        </p:spPr>
        <p:txBody>
          <a:bodyPr/>
          <a:lstStyle/>
          <a:p>
            <a:pPr>
              <a:spcBef>
                <a:spcPts val="0"/>
              </a:spcBef>
              <a:spcAft>
                <a:spcPts val="0"/>
              </a:spcAft>
            </a:pPr>
            <a:r>
              <a:rPr lang="de-DE" altLang="de-DE" sz="2000" dirty="0"/>
              <a:t>Progress since SA#85:</a:t>
            </a:r>
          </a:p>
          <a:p>
            <a:pPr lvl="1">
              <a:spcBef>
                <a:spcPts val="0"/>
              </a:spcBef>
              <a:spcAft>
                <a:spcPts val="600"/>
              </a:spcAft>
            </a:pPr>
            <a:r>
              <a:rPr lang="en-US" altLang="zh-CN" sz="1600" dirty="0"/>
              <a:t>6 Key Issues have been agreed for inclusion in TR 23.700-07</a:t>
            </a:r>
          </a:p>
          <a:p>
            <a:pPr lvl="1">
              <a:spcBef>
                <a:spcPts val="0"/>
              </a:spcBef>
              <a:spcAft>
                <a:spcPts val="600"/>
              </a:spcAft>
            </a:pPr>
            <a:r>
              <a:rPr lang="en-GB" altLang="zh-CN" sz="1600" dirty="0"/>
              <a:t>1 solution for KI#1 agreed.</a:t>
            </a:r>
          </a:p>
          <a:p>
            <a:pPr lvl="1">
              <a:spcBef>
                <a:spcPts val="0"/>
              </a:spcBef>
              <a:spcAft>
                <a:spcPts val="600"/>
              </a:spcAft>
            </a:pPr>
            <a:r>
              <a:rPr lang="en-US" sz="1600" dirty="0"/>
              <a:t>Revised WID submitted for Approval (</a:t>
            </a:r>
            <a:r>
              <a:rPr lang="en-US" sz="1600" dirty="0">
                <a:solidFill>
                  <a:srgbClr val="FF0000"/>
                </a:solidFill>
              </a:rPr>
              <a:t>SP-191100</a:t>
            </a:r>
            <a:r>
              <a:rPr lang="en-US" sz="1600" dirty="0"/>
              <a:t>) adding one objective and changing target date</a:t>
            </a:r>
          </a:p>
          <a:p>
            <a:pPr marL="457200" lvl="1" indent="-457200">
              <a:spcBef>
                <a:spcPts val="0"/>
              </a:spcBef>
              <a:spcAft>
                <a:spcPts val="0"/>
              </a:spcAft>
              <a:buBlip>
                <a:blip r:embed="rId2"/>
              </a:buBlip>
            </a:pPr>
            <a:r>
              <a:rPr lang="en-US" sz="2000" dirty="0">
                <a:ea typeface="+mn-ea"/>
                <a:cs typeface="+mn-cs"/>
              </a:rPr>
              <a:t>RAN impacts and dependencies:</a:t>
            </a:r>
            <a:endParaRPr lang="de-DE" sz="2000" dirty="0">
              <a:ea typeface="+mn-ea"/>
              <a:cs typeface="+mn-cs"/>
            </a:endParaRPr>
          </a:p>
          <a:p>
            <a:pPr lvl="1">
              <a:spcBef>
                <a:spcPts val="0"/>
              </a:spcBef>
              <a:spcAft>
                <a:spcPts val="600"/>
              </a:spcAft>
            </a:pPr>
            <a:r>
              <a:rPr lang="en-US" sz="1600" dirty="0"/>
              <a:t>For KI#5 RAN impacts assumed to be same as for equivalent PLMNs</a:t>
            </a:r>
          </a:p>
          <a:p>
            <a:pPr lvl="1">
              <a:spcBef>
                <a:spcPts val="0"/>
              </a:spcBef>
              <a:spcAft>
                <a:spcPts val="600"/>
              </a:spcAft>
            </a:pPr>
            <a:r>
              <a:rPr lang="en-US" sz="1600" dirty="0"/>
              <a:t>Unknown for other KIs</a:t>
            </a:r>
          </a:p>
          <a:p>
            <a:pPr lvl="0">
              <a:spcBef>
                <a:spcPts val="0"/>
              </a:spcBef>
              <a:spcAft>
                <a:spcPts val="0"/>
              </a:spcAft>
            </a:pPr>
            <a:r>
              <a:rPr lang="de-DE" sz="2000" dirty="0"/>
              <a:t>Next steps:</a:t>
            </a:r>
          </a:p>
          <a:p>
            <a:pPr lvl="1"/>
            <a:r>
              <a:rPr lang="en-US" altLang="zh-CN" sz="1600" dirty="0"/>
              <a:t>Completion of Key Issues in January.</a:t>
            </a:r>
          </a:p>
          <a:p>
            <a:pPr lvl="1"/>
            <a:r>
              <a:rPr lang="en-US" altLang="zh-CN" sz="1600" dirty="0"/>
              <a:t>Complete solution(s), evaluation and conclusion(s) for each Key Issue. </a:t>
            </a:r>
          </a:p>
          <a:p>
            <a:pPr marL="457200" lvl="1" indent="0">
              <a:buNone/>
            </a:pPr>
            <a:r>
              <a:rPr lang="en-US" altLang="zh-CN" sz="1400" dirty="0"/>
              <a:t> </a:t>
            </a:r>
          </a:p>
        </p:txBody>
      </p:sp>
    </p:spTree>
    <p:extLst>
      <p:ext uri="{BB962C8B-B14F-4D97-AF65-F5344CB8AC3E}">
        <p14:creationId xmlns:p14="http://schemas.microsoft.com/office/powerpoint/2010/main" val="3923567084"/>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5C34CD54-BB15-495E-A19C-0CF22D364492}"/>
              </a:ext>
            </a:extLst>
          </p:cNvPr>
          <p:cNvSpPr>
            <a:spLocks noGrp="1"/>
          </p:cNvSpPr>
          <p:nvPr>
            <p:ph type="title"/>
          </p:nvPr>
        </p:nvSpPr>
        <p:spPr>
          <a:xfrm>
            <a:off x="110573" y="138164"/>
            <a:ext cx="7249716" cy="857250"/>
          </a:xfrm>
        </p:spPr>
        <p:txBody>
          <a:bodyPr/>
          <a:lstStyle/>
          <a:p>
            <a:r>
              <a:rPr lang="en-GB" altLang="en-US" b="1" dirty="0"/>
              <a:t>2.4) Rel-17 Study/Work (10/10)</a:t>
            </a:r>
          </a:p>
        </p:txBody>
      </p:sp>
      <p:graphicFrame>
        <p:nvGraphicFramePr>
          <p:cNvPr id="7" name="Table 6">
            <a:extLst>
              <a:ext uri="{FF2B5EF4-FFF2-40B4-BE49-F238E27FC236}">
                <a16:creationId xmlns:a16="http://schemas.microsoft.com/office/drawing/2014/main" id="{BC4B4325-324A-4154-80A0-CC8DF4202D37}"/>
              </a:ext>
            </a:extLst>
          </p:cNvPr>
          <p:cNvGraphicFramePr>
            <a:graphicFrameLocks noGrp="1"/>
          </p:cNvGraphicFramePr>
          <p:nvPr>
            <p:extLst>
              <p:ext uri="{D42A27DB-BD31-4B8C-83A1-F6EECF244321}">
                <p14:modId xmlns:p14="http://schemas.microsoft.com/office/powerpoint/2010/main" val="1977980815"/>
              </p:ext>
            </p:extLst>
          </p:nvPr>
        </p:nvGraphicFramePr>
        <p:xfrm>
          <a:off x="538316" y="1864664"/>
          <a:ext cx="8067367" cy="853440"/>
        </p:xfrm>
        <a:graphic>
          <a:graphicData uri="http://schemas.openxmlformats.org/drawingml/2006/table">
            <a:tbl>
              <a:tblPr>
                <a:tableStyleId>{5C22544A-7EE6-4342-B048-85BDC9FD1C3A}</a:tableStyleId>
              </a:tblPr>
              <a:tblGrid>
                <a:gridCol w="1355797">
                  <a:extLst>
                    <a:ext uri="{9D8B030D-6E8A-4147-A177-3AD203B41FA5}">
                      <a16:colId xmlns:a16="http://schemas.microsoft.com/office/drawing/2014/main" val="1946023712"/>
                    </a:ext>
                  </a:extLst>
                </a:gridCol>
                <a:gridCol w="4659115">
                  <a:extLst>
                    <a:ext uri="{9D8B030D-6E8A-4147-A177-3AD203B41FA5}">
                      <a16:colId xmlns:a16="http://schemas.microsoft.com/office/drawing/2014/main" val="1620079814"/>
                    </a:ext>
                  </a:extLst>
                </a:gridCol>
                <a:gridCol w="1165235">
                  <a:extLst>
                    <a:ext uri="{9D8B030D-6E8A-4147-A177-3AD203B41FA5}">
                      <a16:colId xmlns:a16="http://schemas.microsoft.com/office/drawing/2014/main" val="2527939639"/>
                    </a:ext>
                  </a:extLst>
                </a:gridCol>
                <a:gridCol w="887220">
                  <a:extLst>
                    <a:ext uri="{9D8B030D-6E8A-4147-A177-3AD203B41FA5}">
                      <a16:colId xmlns:a16="http://schemas.microsoft.com/office/drawing/2014/main" val="2030157190"/>
                    </a:ext>
                  </a:extLst>
                </a:gridCol>
              </a:tblGrid>
              <a:tr h="143402">
                <a:tc>
                  <a:txBody>
                    <a:bodyPr/>
                    <a:lstStyle/>
                    <a:p>
                      <a:pPr algn="ctr" fontAlgn="b"/>
                      <a:r>
                        <a:rPr lang="en-US" sz="1400" b="1" i="0" u="none" strike="noStrike" dirty="0">
                          <a:solidFill>
                            <a:srgbClr val="000000"/>
                          </a:solidFill>
                          <a:effectLst/>
                          <a:latin typeface="Calibri" panose="020F0502020204030204" pitchFamily="34" charset="0"/>
                        </a:rPr>
                        <a:t>WI Code</a:t>
                      </a:r>
                    </a:p>
                  </a:txBody>
                  <a:tcPr marL="2351" marR="2351" anchor="ctr">
                    <a:solidFill>
                      <a:srgbClr val="00B050"/>
                    </a:solidFill>
                  </a:tcPr>
                </a:tc>
                <a:tc>
                  <a:txBody>
                    <a:bodyPr/>
                    <a:lstStyle/>
                    <a:p>
                      <a:pPr algn="ctr" fontAlgn="b"/>
                      <a:r>
                        <a:rPr lang="en-US" sz="1400" b="1" i="0" u="none" strike="noStrike" dirty="0">
                          <a:solidFill>
                            <a:srgbClr val="000000"/>
                          </a:solidFill>
                          <a:effectLst/>
                          <a:latin typeface="Calibri" panose="020F0502020204030204" pitchFamily="34" charset="0"/>
                        </a:rPr>
                        <a:t>Title</a:t>
                      </a:r>
                    </a:p>
                  </a:txBody>
                  <a:tcPr marL="2351" marR="2351" anchor="ctr">
                    <a:solidFill>
                      <a:srgbClr val="00B050"/>
                    </a:solidFill>
                  </a:tcPr>
                </a:tc>
                <a:tc>
                  <a:txBody>
                    <a:bodyPr/>
                    <a:lstStyle/>
                    <a:p>
                      <a:pPr algn="ctr" fontAlgn="b"/>
                      <a:r>
                        <a:rPr lang="en-US" sz="1400" b="1" i="0" u="none" strike="noStrike" dirty="0">
                          <a:solidFill>
                            <a:srgbClr val="000000"/>
                          </a:solidFill>
                          <a:effectLst/>
                          <a:latin typeface="Calibri" panose="020F0502020204030204" pitchFamily="34" charset="0"/>
                        </a:rPr>
                        <a:t>Doc#</a:t>
                      </a:r>
                    </a:p>
                  </a:txBody>
                  <a:tcPr marL="2351" marR="2351" anchor="ctr">
                    <a:solidFill>
                      <a:srgbClr val="00B050"/>
                    </a:solidFill>
                  </a:tcPr>
                </a:tc>
                <a:tc>
                  <a:txBody>
                    <a:bodyPr/>
                    <a:lstStyle/>
                    <a:p>
                      <a:pPr algn="ctr" fontAlgn="b"/>
                      <a:r>
                        <a:rPr lang="en-US" sz="1400" b="1" i="0" u="none" strike="noStrike" dirty="0">
                          <a:solidFill>
                            <a:srgbClr val="000000"/>
                          </a:solidFill>
                          <a:effectLst/>
                          <a:latin typeface="Calibri" panose="020F0502020204030204" pitchFamily="34" charset="0"/>
                        </a:rPr>
                        <a:t>Target Date</a:t>
                      </a:r>
                    </a:p>
                  </a:txBody>
                  <a:tcPr marL="2351" marR="2351" anchor="ctr">
                    <a:solidFill>
                      <a:srgbClr val="00B050"/>
                    </a:solidFill>
                  </a:tcPr>
                </a:tc>
                <a:extLst>
                  <a:ext uri="{0D108BD9-81ED-4DB2-BD59-A6C34878D82A}">
                    <a16:rowId xmlns:a16="http://schemas.microsoft.com/office/drawing/2014/main" val="1655900927"/>
                  </a:ext>
                </a:extLst>
              </a:tr>
              <a:tr h="143402">
                <a:tc>
                  <a:txBody>
                    <a:bodyPr/>
                    <a:lstStyle/>
                    <a:p>
                      <a:pPr algn="l" fontAlgn="b"/>
                      <a:r>
                        <a:rPr lang="en-US" sz="1200" b="1" i="0" u="none" strike="noStrike" dirty="0">
                          <a:solidFill>
                            <a:srgbClr val="000000"/>
                          </a:solidFill>
                          <a:effectLst/>
                          <a:latin typeface="Calibri" panose="020F0502020204030204" pitchFamily="34" charset="0"/>
                        </a:rPr>
                        <a:t>5G_AIS</a:t>
                      </a:r>
                    </a:p>
                  </a:txBody>
                  <a:tcPr marL="7620" marR="7620" anchor="ctr"/>
                </a:tc>
                <a:tc>
                  <a:txBody>
                    <a:bodyPr/>
                    <a:lstStyle/>
                    <a:p>
                      <a:pPr algn="l" fontAlgn="b"/>
                      <a:r>
                        <a:rPr lang="en-US" sz="1200" b="0" i="0" u="none" strike="noStrike" dirty="0">
                          <a:solidFill>
                            <a:srgbClr val="000000"/>
                          </a:solidFill>
                          <a:effectLst/>
                          <a:latin typeface="Calibri" panose="020F0502020204030204" pitchFamily="34" charset="0"/>
                        </a:rPr>
                        <a:t>5G System Enhancement for Advanced Interactive Services</a:t>
                      </a:r>
                    </a:p>
                  </a:txBody>
                  <a:tcPr marL="7620" marR="7620" anchor="ctr"/>
                </a:tc>
                <a:tc>
                  <a:txBody>
                    <a:bodyPr/>
                    <a:lstStyle/>
                    <a:p>
                      <a:pPr algn="l" fontAlgn="b"/>
                      <a:r>
                        <a:rPr lang="en-US" sz="1200" b="0" i="0" u="none" strike="noStrike" dirty="0">
                          <a:solidFill>
                            <a:srgbClr val="000000"/>
                          </a:solidFill>
                          <a:effectLst/>
                          <a:latin typeface="Calibri" panose="020F0502020204030204" pitchFamily="34" charset="0"/>
                        </a:rPr>
                        <a:t>SP-190564</a:t>
                      </a:r>
                    </a:p>
                  </a:txBody>
                  <a:tcPr marL="2351" marR="2351" anchor="ctr"/>
                </a:tc>
                <a:tc>
                  <a:txBody>
                    <a:bodyPr/>
                    <a:lstStyle/>
                    <a:p>
                      <a:pPr algn="l" fontAlgn="b"/>
                      <a:r>
                        <a:rPr lang="en-US" sz="1200" b="0" i="0" u="none" strike="noStrike" dirty="0">
                          <a:solidFill>
                            <a:srgbClr val="000000"/>
                          </a:solidFill>
                          <a:effectLst/>
                          <a:latin typeface="Calibri" panose="020F0502020204030204" pitchFamily="34" charset="0"/>
                        </a:rPr>
                        <a:t>Mar-20</a:t>
                      </a:r>
                    </a:p>
                  </a:txBody>
                  <a:tcPr marL="7620" marR="7620" anchor="ctr"/>
                </a:tc>
                <a:extLst>
                  <a:ext uri="{0D108BD9-81ED-4DB2-BD59-A6C34878D82A}">
                    <a16:rowId xmlns:a16="http://schemas.microsoft.com/office/drawing/2014/main" val="672742303"/>
                  </a:ext>
                </a:extLst>
              </a:tr>
              <a:tr h="143402">
                <a:tc>
                  <a:txBody>
                    <a:bodyPr/>
                    <a:lstStyle/>
                    <a:p>
                      <a:pPr algn="l" fontAlgn="b"/>
                      <a:r>
                        <a:rPr lang="en-US" sz="1200" b="1" i="0" u="none" strike="noStrike" dirty="0">
                          <a:solidFill>
                            <a:srgbClr val="000000"/>
                          </a:solidFill>
                          <a:effectLst/>
                          <a:latin typeface="Calibri" panose="020F0502020204030204" pitchFamily="34" charset="0"/>
                        </a:rPr>
                        <a:t>FS_eV2XARC_ph2</a:t>
                      </a:r>
                    </a:p>
                  </a:txBody>
                  <a:tcPr marL="7620" marR="7620" anchor="ctr"/>
                </a:tc>
                <a:tc>
                  <a:txBody>
                    <a:bodyPr/>
                    <a:lstStyle/>
                    <a:p>
                      <a:pPr algn="l" fontAlgn="b"/>
                      <a:r>
                        <a:rPr lang="en-US" sz="1200" b="0" i="0" u="none" strike="noStrike" dirty="0">
                          <a:solidFill>
                            <a:srgbClr val="000000"/>
                          </a:solidFill>
                          <a:effectLst/>
                          <a:latin typeface="Calibri" panose="020F0502020204030204" pitchFamily="34" charset="0"/>
                        </a:rPr>
                        <a:t>Study on 3GPP support of advanced V2X services - Phase 2</a:t>
                      </a:r>
                    </a:p>
                  </a:txBody>
                  <a:tcPr marL="7620" marR="7620" anchor="ctr"/>
                </a:tc>
                <a:tc>
                  <a:txBody>
                    <a:bodyPr/>
                    <a:lstStyle/>
                    <a:p>
                      <a:pPr algn="l" fontAlgn="b"/>
                      <a:r>
                        <a:rPr lang="en-US" sz="1200" b="0" i="0" u="none" strike="noStrike" dirty="0">
                          <a:solidFill>
                            <a:srgbClr val="000000"/>
                          </a:solidFill>
                          <a:effectLst/>
                          <a:latin typeface="Calibri" panose="020F0502020204030204" pitchFamily="34" charset="0"/>
                        </a:rPr>
                        <a:t>SP-190631</a:t>
                      </a:r>
                    </a:p>
                  </a:txBody>
                  <a:tcPr marL="2351" marR="2351" anchor="ctr"/>
                </a:tc>
                <a:tc>
                  <a:txBody>
                    <a:bodyPr/>
                    <a:lstStyle/>
                    <a:p>
                      <a:pPr algn="l" fontAlgn="b"/>
                      <a:r>
                        <a:rPr lang="en-US" sz="1200" b="0" i="0" u="none" strike="noStrike" dirty="0">
                          <a:solidFill>
                            <a:srgbClr val="000000"/>
                          </a:solidFill>
                          <a:effectLst/>
                          <a:latin typeface="Calibri" panose="020F0502020204030204" pitchFamily="34" charset="0"/>
                        </a:rPr>
                        <a:t>Jun-20</a:t>
                      </a:r>
                    </a:p>
                  </a:txBody>
                  <a:tcPr marL="7620" marR="7620" anchor="ctr"/>
                </a:tc>
                <a:extLst>
                  <a:ext uri="{0D108BD9-81ED-4DB2-BD59-A6C34878D82A}">
                    <a16:rowId xmlns:a16="http://schemas.microsoft.com/office/drawing/2014/main" val="2629544640"/>
                  </a:ext>
                </a:extLst>
              </a:tr>
            </a:tbl>
          </a:graphicData>
        </a:graphic>
      </p:graphicFrame>
      <p:sp>
        <p:nvSpPr>
          <p:cNvPr id="8" name="Content Placeholder 2">
            <a:extLst>
              <a:ext uri="{FF2B5EF4-FFF2-40B4-BE49-F238E27FC236}">
                <a16:creationId xmlns:a16="http://schemas.microsoft.com/office/drawing/2014/main" id="{E3E70F9F-6593-4425-81A8-94C25919CB01}"/>
              </a:ext>
            </a:extLst>
          </p:cNvPr>
          <p:cNvSpPr>
            <a:spLocks noGrp="1"/>
          </p:cNvSpPr>
          <p:nvPr>
            <p:ph idx="1"/>
          </p:nvPr>
        </p:nvSpPr>
        <p:spPr>
          <a:xfrm>
            <a:off x="110573" y="1434192"/>
            <a:ext cx="8669130" cy="462398"/>
          </a:xfrm>
        </p:spPr>
        <p:txBody>
          <a:bodyPr/>
          <a:lstStyle/>
          <a:p>
            <a:pPr>
              <a:spcBef>
                <a:spcPts val="0"/>
              </a:spcBef>
              <a:defRPr/>
            </a:pPr>
            <a:r>
              <a:rPr lang="en-GB" sz="2000" dirty="0"/>
              <a:t>Following items were not scheduled in Q4, 2019: </a:t>
            </a:r>
            <a:endParaRPr lang="de-DE" altLang="de-DE" sz="1600" dirty="0"/>
          </a:p>
        </p:txBody>
      </p:sp>
    </p:spTree>
    <p:extLst>
      <p:ext uri="{BB962C8B-B14F-4D97-AF65-F5344CB8AC3E}">
        <p14:creationId xmlns:p14="http://schemas.microsoft.com/office/powerpoint/2010/main" val="2245028808"/>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a:solidFill>
                  <a:schemeClr val="bg1">
                    <a:lumMod val="65000"/>
                  </a:schemeClr>
                </a:solidFill>
              </a:rPr>
              <a:t> 1) General aspects (events since SA#84, statistics, next meetings)</a:t>
            </a:r>
          </a:p>
          <a:p>
            <a:pPr eaLnBrk="1" hangingPunct="1">
              <a:defRPr/>
            </a:pPr>
            <a:r>
              <a:rPr lang="en-GB" sz="2400" dirty="0">
                <a:solidFill>
                  <a:schemeClr val="bg1">
                    <a:lumMod val="65000"/>
                  </a:schemeClr>
                </a:solidFill>
              </a:rPr>
              <a:t> </a:t>
            </a:r>
            <a:r>
              <a:rPr lang="en-GB" sz="2400" b="1" i="1" dirty="0"/>
              <a:t>2) SA Work Report</a:t>
            </a:r>
          </a:p>
          <a:p>
            <a:pPr lvl="1" eaLnBrk="1" hangingPunct="1">
              <a:defRPr/>
            </a:pPr>
            <a:r>
              <a:rPr lang="en-GB" sz="2000" dirty="0">
                <a:solidFill>
                  <a:schemeClr val="bg1">
                    <a:lumMod val="65000"/>
                  </a:schemeClr>
                </a:solidFill>
              </a:rPr>
              <a:t>2.1) Rel-14 and before Maintenance</a:t>
            </a:r>
          </a:p>
          <a:p>
            <a:pPr lvl="1" eaLnBrk="1" hangingPunct="1">
              <a:defRPr/>
            </a:pPr>
            <a:r>
              <a:rPr lang="en-GB" sz="2000" dirty="0">
                <a:solidFill>
                  <a:schemeClr val="bg1">
                    <a:lumMod val="65000"/>
                  </a:schemeClr>
                </a:solidFill>
              </a:rPr>
              <a:t>2.2) Rel-15 Maintenance and Work</a:t>
            </a:r>
          </a:p>
          <a:p>
            <a:pPr lvl="1" eaLnBrk="1" hangingPunct="1">
              <a:defRPr/>
            </a:pPr>
            <a:r>
              <a:rPr lang="en-GB" sz="2000" dirty="0">
                <a:solidFill>
                  <a:schemeClr val="bg1">
                    <a:lumMod val="65000"/>
                  </a:schemeClr>
                </a:solidFill>
              </a:rPr>
              <a:t>2.3) Rel-16 and later Work and Maintenance</a:t>
            </a:r>
          </a:p>
          <a:p>
            <a:pPr lvl="1" eaLnBrk="1" hangingPunct="1">
              <a:defRPr/>
            </a:pPr>
            <a:r>
              <a:rPr lang="en-GB" sz="2000" dirty="0">
                <a:solidFill>
                  <a:schemeClr val="bg1">
                    <a:lumMod val="65000"/>
                  </a:schemeClr>
                </a:solidFill>
              </a:rPr>
              <a:t>2.4) New and Updated </a:t>
            </a:r>
            <a:r>
              <a:rPr lang="en-GB" sz="2000" dirty="0" err="1">
                <a:solidFill>
                  <a:schemeClr val="bg1">
                    <a:lumMod val="65000"/>
                  </a:schemeClr>
                </a:solidFill>
              </a:rPr>
              <a:t>WIDs</a:t>
            </a:r>
            <a:r>
              <a:rPr lang="en-GB" sz="2000" dirty="0">
                <a:solidFill>
                  <a:schemeClr val="bg1">
                    <a:lumMod val="65000"/>
                  </a:schemeClr>
                </a:solidFill>
              </a:rPr>
              <a:t> and </a:t>
            </a:r>
            <a:r>
              <a:rPr lang="en-GB" sz="2000" dirty="0" err="1">
                <a:solidFill>
                  <a:schemeClr val="bg1">
                    <a:lumMod val="65000"/>
                  </a:schemeClr>
                </a:solidFill>
              </a:rPr>
              <a:t>SIDs</a:t>
            </a:r>
            <a:endParaRPr lang="en-GB" sz="2000" dirty="0">
              <a:solidFill>
                <a:schemeClr val="bg1">
                  <a:lumMod val="65000"/>
                </a:schemeClr>
              </a:solidFill>
            </a:endParaRPr>
          </a:p>
          <a:p>
            <a:pPr lvl="1" eaLnBrk="1" hangingPunct="1">
              <a:defRPr/>
            </a:pPr>
            <a:r>
              <a:rPr lang="en-GB" sz="2000" b="1" i="1" dirty="0"/>
              <a:t>2.5) </a:t>
            </a:r>
            <a:r>
              <a:rPr lang="en-GB" sz="2000" b="1" i="1" dirty="0" err="1"/>
              <a:t>IETF</a:t>
            </a:r>
            <a:r>
              <a:rPr lang="en-GB" sz="2000" b="1" i="1" dirty="0"/>
              <a:t> and External </a:t>
            </a:r>
            <a:r>
              <a:rPr lang="en-GB" sz="2000" b="1" i="1" dirty="0" err="1"/>
              <a:t>SDO</a:t>
            </a:r>
            <a:r>
              <a:rPr lang="en-GB" sz="2000" b="1" i="1" dirty="0"/>
              <a:t> Normative Reference Update</a:t>
            </a:r>
          </a:p>
          <a:p>
            <a:pPr eaLnBrk="1" hangingPunct="1">
              <a:defRPr/>
            </a:pPr>
            <a:r>
              <a:rPr lang="en-GB" sz="2400" dirty="0">
                <a:solidFill>
                  <a:schemeClr val="bg1">
                    <a:lumMod val="65000"/>
                  </a:schemeClr>
                </a:solidFill>
              </a:rPr>
              <a:t> 3) Action Items</a:t>
            </a:r>
          </a:p>
          <a:p>
            <a:pPr eaLnBrk="1" hangingPunct="1">
              <a:defRPr/>
            </a:pPr>
            <a:r>
              <a:rPr lang="en-GB" sz="2400" dirty="0">
                <a:solidFill>
                  <a:schemeClr val="bg1">
                    <a:lumMod val="65000"/>
                  </a:schemeClr>
                </a:solidFill>
              </a:rPr>
              <a:t> 4) Documents for Information and Approval</a:t>
            </a:r>
          </a:p>
          <a:p>
            <a:pPr eaLnBrk="1" hangingPunct="1">
              <a:defRPr/>
            </a:pPr>
            <a:r>
              <a:rPr lang="en-GB" sz="2400" dirty="0">
                <a:solidFill>
                  <a:schemeClr val="bg1">
                    <a:lumMod val="65000"/>
                  </a:schemeClr>
                </a:solidFill>
              </a:rPr>
              <a:t> 5) Collected Items requiring action from SA</a:t>
            </a:r>
          </a:p>
        </p:txBody>
      </p:sp>
      <p:sp>
        <p:nvSpPr>
          <p:cNvPr id="45060" name="Text Box 3"/>
          <p:cNvSpPr txBox="1">
            <a:spLocks noChangeArrowheads="1"/>
          </p:cNvSpPr>
          <p:nvPr/>
        </p:nvSpPr>
        <p:spPr bwMode="auto">
          <a:xfrm>
            <a:off x="77788" y="408146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pPr eaLnBrk="1" hangingPunct="1"/>
            <a:r>
              <a:rPr lang="de-DE" altLang="de-DE" b="1" dirty="0"/>
              <a:t>2.5) IETF </a:t>
            </a:r>
            <a:r>
              <a:rPr lang="en-GB" altLang="de-DE" b="1" dirty="0"/>
              <a:t>and External SDO Normative Reference Update (1/1)</a:t>
            </a:r>
            <a:endParaRPr lang="de-DE" altLang="de-DE" b="1" dirty="0"/>
          </a:p>
        </p:txBody>
      </p:sp>
      <p:sp>
        <p:nvSpPr>
          <p:cNvPr id="46083" name="Content Placeholder 1"/>
          <p:cNvSpPr>
            <a:spLocks noGrp="1"/>
          </p:cNvSpPr>
          <p:nvPr>
            <p:ph idx="1"/>
          </p:nvPr>
        </p:nvSpPr>
        <p:spPr/>
        <p:txBody>
          <a:bodyPr/>
          <a:lstStyle/>
          <a:p>
            <a:endParaRPr lang="de-DE" sz="2400" dirty="0"/>
          </a:p>
          <a:p>
            <a:pPr eaLnBrk="1" hangingPunct="1"/>
            <a:endParaRPr lang="en-US" altLang="de-DE" sz="2400" dirty="0"/>
          </a:p>
          <a:p>
            <a:pPr>
              <a:buFontTx/>
              <a:buNone/>
            </a:pPr>
            <a:endParaRPr lang="en-US" altLang="de-DE" dirty="0"/>
          </a:p>
          <a:p>
            <a:pPr eaLnBrk="1" hangingPunct="1">
              <a:buFontTx/>
              <a:buNone/>
            </a:pPr>
            <a:endParaRPr lang="en-US" altLang="de-DE" dirty="0"/>
          </a:p>
          <a:p>
            <a:pPr eaLnBrk="1" hangingPunct="1"/>
            <a:endParaRPr lang="en-GB" altLang="de-DE"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D041F9B7-C239-4B45-BD44-AF358702C28E}"/>
              </a:ext>
            </a:extLst>
          </p:cNvPr>
          <p:cNvSpPr txBox="1">
            <a:spLocks/>
          </p:cNvSpPr>
          <p:nvPr/>
        </p:nvSpPr>
        <p:spPr bwMode="auto">
          <a:xfrm>
            <a:off x="457200" y="1634836"/>
            <a:ext cx="8229600" cy="4300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defRPr/>
            </a:pPr>
            <a:r>
              <a:rPr lang="en-US" sz="2400" kern="0" dirty="0"/>
              <a:t>None identified</a:t>
            </a:r>
          </a:p>
          <a:p>
            <a:pPr eaLnBrk="1" hangingPunct="1">
              <a:defRPr/>
            </a:pPr>
            <a:endParaRPr lang="en-GB" sz="1600" kern="0"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a:solidFill>
                  <a:schemeClr val="bg1">
                    <a:lumMod val="65000"/>
                  </a:schemeClr>
                </a:solidFill>
              </a:rPr>
              <a:t> 1) General aspects (events since SA#84, statistics, next meetings)</a:t>
            </a:r>
          </a:p>
          <a:p>
            <a:pPr eaLnBrk="1" hangingPunct="1">
              <a:defRPr/>
            </a:pPr>
            <a:r>
              <a:rPr lang="en-GB" sz="2400" dirty="0">
                <a:solidFill>
                  <a:schemeClr val="bg1">
                    <a:lumMod val="65000"/>
                  </a:schemeClr>
                </a:solidFill>
              </a:rPr>
              <a:t> 2) SA Work Report</a:t>
            </a:r>
          </a:p>
          <a:p>
            <a:pPr lvl="1" eaLnBrk="1" hangingPunct="1">
              <a:defRPr/>
            </a:pPr>
            <a:r>
              <a:rPr lang="en-GB" sz="2000" dirty="0">
                <a:solidFill>
                  <a:schemeClr val="bg1">
                    <a:lumMod val="65000"/>
                  </a:schemeClr>
                </a:solidFill>
              </a:rPr>
              <a:t>2.1) Rel-14 and before Maintenance</a:t>
            </a:r>
          </a:p>
          <a:p>
            <a:pPr lvl="1" eaLnBrk="1" hangingPunct="1">
              <a:defRPr/>
            </a:pPr>
            <a:r>
              <a:rPr lang="en-GB" sz="2000" dirty="0">
                <a:solidFill>
                  <a:schemeClr val="bg1">
                    <a:lumMod val="65000"/>
                  </a:schemeClr>
                </a:solidFill>
              </a:rPr>
              <a:t>2.2) Rel-15 Maintenance and Work</a:t>
            </a:r>
          </a:p>
          <a:p>
            <a:pPr lvl="1" eaLnBrk="1" hangingPunct="1">
              <a:defRPr/>
            </a:pPr>
            <a:r>
              <a:rPr lang="en-GB" sz="2000" dirty="0">
                <a:solidFill>
                  <a:schemeClr val="bg1">
                    <a:lumMod val="65000"/>
                  </a:schemeClr>
                </a:solidFill>
              </a:rPr>
              <a:t>2.3) Rel-16 and later Work and Maintenance</a:t>
            </a:r>
          </a:p>
          <a:p>
            <a:pPr lvl="1" eaLnBrk="1" hangingPunct="1">
              <a:defRPr/>
            </a:pPr>
            <a:r>
              <a:rPr lang="en-GB" sz="2000" dirty="0">
                <a:solidFill>
                  <a:schemeClr val="bg1">
                    <a:lumMod val="65000"/>
                  </a:schemeClr>
                </a:solidFill>
              </a:rPr>
              <a:t>2.4) New and Updated </a:t>
            </a:r>
            <a:r>
              <a:rPr lang="en-GB" sz="2000" dirty="0" err="1">
                <a:solidFill>
                  <a:schemeClr val="bg1">
                    <a:lumMod val="65000"/>
                  </a:schemeClr>
                </a:solidFill>
              </a:rPr>
              <a:t>WIDs</a:t>
            </a:r>
            <a:r>
              <a:rPr lang="en-GB" sz="2000" dirty="0">
                <a:solidFill>
                  <a:schemeClr val="bg1">
                    <a:lumMod val="65000"/>
                  </a:schemeClr>
                </a:solidFill>
              </a:rPr>
              <a:t> and </a:t>
            </a:r>
            <a:r>
              <a:rPr lang="en-GB" sz="2000" dirty="0" err="1">
                <a:solidFill>
                  <a:schemeClr val="bg1">
                    <a:lumMod val="65000"/>
                  </a:schemeClr>
                </a:solidFill>
              </a:rPr>
              <a:t>SIDs</a:t>
            </a:r>
            <a:endParaRPr lang="en-GB" sz="2000" dirty="0">
              <a:solidFill>
                <a:schemeClr val="bg1">
                  <a:lumMod val="65000"/>
                </a:schemeClr>
              </a:solidFill>
            </a:endParaRPr>
          </a:p>
          <a:p>
            <a:pPr lvl="1" eaLnBrk="1" hangingPunct="1">
              <a:defRPr/>
            </a:pPr>
            <a:r>
              <a:rPr lang="en-GB" sz="2000" dirty="0">
                <a:solidFill>
                  <a:schemeClr val="bg1">
                    <a:lumMod val="65000"/>
                  </a:schemeClr>
                </a:solidFill>
              </a:rPr>
              <a:t>2.5) </a:t>
            </a:r>
            <a:r>
              <a:rPr lang="en-GB" sz="2000" dirty="0" err="1">
                <a:solidFill>
                  <a:schemeClr val="bg1">
                    <a:lumMod val="65000"/>
                  </a:schemeClr>
                </a:solidFill>
              </a:rPr>
              <a:t>IETF</a:t>
            </a:r>
            <a:r>
              <a:rPr lang="en-GB" sz="2000" dirty="0">
                <a:solidFill>
                  <a:schemeClr val="bg1">
                    <a:lumMod val="65000"/>
                  </a:schemeClr>
                </a:solidFill>
              </a:rPr>
              <a:t> Dependency Update</a:t>
            </a:r>
          </a:p>
          <a:p>
            <a:pPr eaLnBrk="1" hangingPunct="1">
              <a:defRPr/>
            </a:pPr>
            <a:r>
              <a:rPr lang="en-GB" sz="2400" dirty="0">
                <a:solidFill>
                  <a:schemeClr val="bg1">
                    <a:lumMod val="65000"/>
                  </a:schemeClr>
                </a:solidFill>
              </a:rPr>
              <a:t> </a:t>
            </a:r>
            <a:r>
              <a:rPr lang="en-GB" sz="2400" b="1" i="1" dirty="0"/>
              <a:t>3) SA2 Work Planning</a:t>
            </a:r>
          </a:p>
          <a:p>
            <a:pPr eaLnBrk="1" hangingPunct="1">
              <a:defRPr/>
            </a:pPr>
            <a:r>
              <a:rPr lang="en-GB" sz="2400" dirty="0">
                <a:solidFill>
                  <a:schemeClr val="bg1">
                    <a:lumMod val="65000"/>
                  </a:schemeClr>
                </a:solidFill>
              </a:rPr>
              <a:t> 4) Documents for Information and Approval</a:t>
            </a:r>
          </a:p>
          <a:p>
            <a:pPr eaLnBrk="1" hangingPunct="1">
              <a:defRPr/>
            </a:pPr>
            <a:r>
              <a:rPr lang="en-GB" sz="2400" dirty="0">
                <a:solidFill>
                  <a:schemeClr val="bg1">
                    <a:lumMod val="65000"/>
                  </a:schemeClr>
                </a:solidFill>
              </a:rPr>
              <a:t> 5) Collected Items requiring action from SA</a:t>
            </a:r>
          </a:p>
        </p:txBody>
      </p:sp>
      <p:sp>
        <p:nvSpPr>
          <p:cNvPr id="47108" name="Text Box 3"/>
          <p:cNvSpPr txBox="1">
            <a:spLocks noChangeArrowheads="1"/>
          </p:cNvSpPr>
          <p:nvPr/>
        </p:nvSpPr>
        <p:spPr bwMode="auto">
          <a:xfrm>
            <a:off x="77788" y="45053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b="1" dirty="0"/>
              <a:t>3) SA2 Work Planning</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a:t>SA2 endorsed work plan proposals (please see </a:t>
            </a:r>
            <a:r>
              <a:rPr lang="en-GB" sz="2400" b="1" dirty="0">
                <a:solidFill>
                  <a:srgbClr val="FF0000"/>
                </a:solidFill>
              </a:rPr>
              <a:t>S2-1912781</a:t>
            </a:r>
            <a:r>
              <a:rPr lang="en-GB" sz="2400" dirty="0"/>
              <a:t>)</a:t>
            </a:r>
          </a:p>
          <a:p>
            <a:pPr lvl="1" eaLnBrk="1" hangingPunct="1">
              <a:defRPr/>
            </a:pPr>
            <a:r>
              <a:rPr lang="en-US" sz="1800" dirty="0"/>
              <a:t>SA2 July 2020 ad-hoc meeting was cancelled.</a:t>
            </a:r>
          </a:p>
          <a:p>
            <a:pPr lvl="1" eaLnBrk="1" hangingPunct="1">
              <a:defRPr/>
            </a:pPr>
            <a:r>
              <a:rPr lang="en-US" sz="1800" dirty="0"/>
              <a:t>Scheduling constraints continues to makes it difficult to schedule items </a:t>
            </a:r>
            <a:r>
              <a:rPr lang="en-US" sz="1800"/>
              <a:t>in parallel.</a:t>
            </a:r>
            <a:endParaRPr lang="en-US" sz="1800" dirty="0"/>
          </a:p>
          <a:p>
            <a:pPr lvl="1" eaLnBrk="1" hangingPunct="1">
              <a:defRPr/>
            </a:pPr>
            <a:r>
              <a:rPr lang="en-GB" sz="1800" dirty="0"/>
              <a:t>WT papers were agreed for all “in” and “in*” items providing more granular TU estimation. </a:t>
            </a:r>
          </a:p>
          <a:p>
            <a:pPr lvl="1" eaLnBrk="1" hangingPunct="1">
              <a:defRPr/>
            </a:pPr>
            <a:r>
              <a:rPr lang="en-US" sz="1800" dirty="0"/>
              <a:t>High Rel-16 maintenance load in Q4, 2019 and same anticipated in Q1, 2020. Given this, SA2 revised the maintenance TUs allocation for 2020 meetings.  </a:t>
            </a:r>
          </a:p>
          <a:p>
            <a:pPr lvl="1" eaLnBrk="1" hangingPunct="1">
              <a:defRPr/>
            </a:pPr>
            <a:r>
              <a:rPr lang="en-GB" sz="1800" dirty="0"/>
              <a:t>TUs for Rel-17 “In” Items were increased either due to increased in study scope, or due to better scheduling estimates. </a:t>
            </a:r>
          </a:p>
          <a:p>
            <a:pPr eaLnBrk="1" hangingPunct="1">
              <a:defRPr/>
            </a:pPr>
            <a:r>
              <a:rPr lang="en-GB" sz="2000" b="1" u="sng" dirty="0">
                <a:solidFill>
                  <a:srgbClr val="FF0000"/>
                </a:solidFill>
              </a:rPr>
              <a:t>Action to SA#86</a:t>
            </a:r>
            <a:r>
              <a:rPr lang="en-GB" sz="2000" dirty="0">
                <a:solidFill>
                  <a:srgbClr val="FF0000"/>
                </a:solidFill>
              </a:rPr>
              <a:t>: </a:t>
            </a:r>
          </a:p>
          <a:p>
            <a:pPr lvl="1" eaLnBrk="1" hangingPunct="1">
              <a:defRPr/>
            </a:pPr>
            <a:r>
              <a:rPr lang="en-GB" sz="1800" dirty="0">
                <a:solidFill>
                  <a:srgbClr val="FF0000"/>
                </a:solidFill>
              </a:rPr>
              <a:t>SA#86 is requested to provide SA2 with list of Rel-17 study/work items to be prioritized in Rel-17 timeframe, taking SA2 endorsed work plan into consideration. </a:t>
            </a:r>
          </a:p>
          <a:p>
            <a:pPr lvl="1" eaLnBrk="1" hangingPunct="1">
              <a:defRPr/>
            </a:pPr>
            <a:endParaRPr lang="en-US" sz="2000" dirty="0"/>
          </a:p>
        </p:txBody>
      </p:sp>
    </p:spTree>
    <p:extLst>
      <p:ext uri="{BB962C8B-B14F-4D97-AF65-F5344CB8AC3E}">
        <p14:creationId xmlns:p14="http://schemas.microsoft.com/office/powerpoint/2010/main" val="76741635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a:solidFill>
                  <a:schemeClr val="bg1">
                    <a:lumMod val="65000"/>
                  </a:schemeClr>
                </a:solidFill>
              </a:rPr>
              <a:t> 1) General aspects (events since SA#84, statistics, next meetings)</a:t>
            </a:r>
          </a:p>
          <a:p>
            <a:pPr eaLnBrk="1" hangingPunct="1">
              <a:defRPr/>
            </a:pPr>
            <a:r>
              <a:rPr lang="en-GB" sz="2400" dirty="0">
                <a:solidFill>
                  <a:schemeClr val="bg1">
                    <a:lumMod val="65000"/>
                  </a:schemeClr>
                </a:solidFill>
              </a:rPr>
              <a:t> 2) SA Work Report</a:t>
            </a:r>
          </a:p>
          <a:p>
            <a:pPr lvl="1" eaLnBrk="1" hangingPunct="1">
              <a:defRPr/>
            </a:pPr>
            <a:r>
              <a:rPr lang="en-GB" sz="2000" dirty="0">
                <a:solidFill>
                  <a:schemeClr val="bg1">
                    <a:lumMod val="65000"/>
                  </a:schemeClr>
                </a:solidFill>
              </a:rPr>
              <a:t>2.1) Rel-14 and before Maintenance</a:t>
            </a:r>
          </a:p>
          <a:p>
            <a:pPr lvl="1" eaLnBrk="1" hangingPunct="1">
              <a:defRPr/>
            </a:pPr>
            <a:r>
              <a:rPr lang="en-GB" sz="2000" dirty="0">
                <a:solidFill>
                  <a:schemeClr val="bg1">
                    <a:lumMod val="65000"/>
                  </a:schemeClr>
                </a:solidFill>
              </a:rPr>
              <a:t>2.2) Rel-15 Maintenance and Work</a:t>
            </a:r>
          </a:p>
          <a:p>
            <a:pPr lvl="1" eaLnBrk="1" hangingPunct="1">
              <a:defRPr/>
            </a:pPr>
            <a:r>
              <a:rPr lang="en-GB" sz="2000" dirty="0">
                <a:solidFill>
                  <a:schemeClr val="bg1">
                    <a:lumMod val="65000"/>
                  </a:schemeClr>
                </a:solidFill>
              </a:rPr>
              <a:t>2.3) Rel-16 and later Work and Maintenance</a:t>
            </a:r>
          </a:p>
          <a:p>
            <a:pPr lvl="1" eaLnBrk="1" hangingPunct="1">
              <a:defRPr/>
            </a:pPr>
            <a:r>
              <a:rPr lang="en-GB" sz="2000" dirty="0">
                <a:solidFill>
                  <a:schemeClr val="bg1">
                    <a:lumMod val="65000"/>
                  </a:schemeClr>
                </a:solidFill>
              </a:rPr>
              <a:t>2.4) New and Updated </a:t>
            </a:r>
            <a:r>
              <a:rPr lang="en-GB" sz="2000" dirty="0" err="1">
                <a:solidFill>
                  <a:schemeClr val="bg1">
                    <a:lumMod val="65000"/>
                  </a:schemeClr>
                </a:solidFill>
              </a:rPr>
              <a:t>WIDs</a:t>
            </a:r>
            <a:r>
              <a:rPr lang="en-GB" sz="2000" dirty="0">
                <a:solidFill>
                  <a:schemeClr val="bg1">
                    <a:lumMod val="65000"/>
                  </a:schemeClr>
                </a:solidFill>
              </a:rPr>
              <a:t> and </a:t>
            </a:r>
            <a:r>
              <a:rPr lang="en-GB" sz="2000" dirty="0" err="1">
                <a:solidFill>
                  <a:schemeClr val="bg1">
                    <a:lumMod val="65000"/>
                  </a:schemeClr>
                </a:solidFill>
              </a:rPr>
              <a:t>SIDs</a:t>
            </a:r>
            <a:endParaRPr lang="en-GB" sz="2000" dirty="0">
              <a:solidFill>
                <a:schemeClr val="bg1">
                  <a:lumMod val="65000"/>
                </a:schemeClr>
              </a:solidFill>
            </a:endParaRPr>
          </a:p>
          <a:p>
            <a:pPr lvl="1" eaLnBrk="1" hangingPunct="1">
              <a:defRPr/>
            </a:pPr>
            <a:r>
              <a:rPr lang="en-GB" sz="2000" dirty="0">
                <a:solidFill>
                  <a:schemeClr val="bg1">
                    <a:lumMod val="65000"/>
                  </a:schemeClr>
                </a:solidFill>
              </a:rPr>
              <a:t>2.5) </a:t>
            </a:r>
            <a:r>
              <a:rPr lang="en-GB" sz="2000" dirty="0" err="1">
                <a:solidFill>
                  <a:schemeClr val="bg1">
                    <a:lumMod val="65000"/>
                  </a:schemeClr>
                </a:solidFill>
              </a:rPr>
              <a:t>IETF</a:t>
            </a:r>
            <a:r>
              <a:rPr lang="en-GB" sz="2000" dirty="0">
                <a:solidFill>
                  <a:schemeClr val="bg1">
                    <a:lumMod val="65000"/>
                  </a:schemeClr>
                </a:solidFill>
              </a:rPr>
              <a:t> Dependency Update</a:t>
            </a:r>
          </a:p>
          <a:p>
            <a:pPr eaLnBrk="1" hangingPunct="1">
              <a:defRPr/>
            </a:pPr>
            <a:r>
              <a:rPr lang="en-GB" sz="2400" dirty="0">
                <a:solidFill>
                  <a:schemeClr val="bg1">
                    <a:lumMod val="65000"/>
                  </a:schemeClr>
                </a:solidFill>
              </a:rPr>
              <a:t> 3) Action Items</a:t>
            </a:r>
          </a:p>
          <a:p>
            <a:pPr eaLnBrk="1" hangingPunct="1">
              <a:defRPr/>
            </a:pPr>
            <a:r>
              <a:rPr lang="en-GB" sz="2400" dirty="0">
                <a:solidFill>
                  <a:schemeClr val="bg1">
                    <a:lumMod val="65000"/>
                  </a:schemeClr>
                </a:solidFill>
              </a:rPr>
              <a:t> </a:t>
            </a:r>
            <a:r>
              <a:rPr lang="en-GB" sz="2400" b="1" i="1" dirty="0"/>
              <a:t>4) Documents for Information and Approval</a:t>
            </a:r>
          </a:p>
          <a:p>
            <a:pPr eaLnBrk="1" hangingPunct="1">
              <a:defRPr/>
            </a:pPr>
            <a:r>
              <a:rPr lang="en-GB" sz="2400" dirty="0">
                <a:solidFill>
                  <a:schemeClr val="bg1">
                    <a:lumMod val="65000"/>
                  </a:schemeClr>
                </a:solidFill>
              </a:rPr>
              <a:t> 5) Collected Items requiring action from SA</a:t>
            </a:r>
          </a:p>
        </p:txBody>
      </p:sp>
      <p:sp>
        <p:nvSpPr>
          <p:cNvPr id="48132" name="Text Box 3"/>
          <p:cNvSpPr txBox="1">
            <a:spLocks noChangeArrowheads="1"/>
          </p:cNvSpPr>
          <p:nvPr/>
        </p:nvSpPr>
        <p:spPr bwMode="auto">
          <a:xfrm>
            <a:off x="6350" y="4941888"/>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de-DE" altLang="de-DE" b="1" dirty="0"/>
              <a:t>1) General Aspects (2/7)</a:t>
            </a:r>
          </a:p>
        </p:txBody>
      </p:sp>
      <p:sp>
        <p:nvSpPr>
          <p:cNvPr id="11267" name="Rectangle 3"/>
          <p:cNvSpPr>
            <a:spLocks noGrp="1"/>
          </p:cNvSpPr>
          <p:nvPr>
            <p:ph idx="1"/>
          </p:nvPr>
        </p:nvSpPr>
        <p:spPr>
          <a:xfrm>
            <a:off x="488950" y="1647687"/>
            <a:ext cx="8119533" cy="4376738"/>
          </a:xfrm>
        </p:spPr>
        <p:txBody>
          <a:bodyPr/>
          <a:lstStyle/>
          <a:p>
            <a:pPr eaLnBrk="1" hangingPunct="1"/>
            <a:r>
              <a:rPr lang="en-GB" altLang="ko-KR" dirty="0">
                <a:ea typeface="Gulim" panose="020B0600000101010101" pitchFamily="34" charset="-127"/>
                <a:cs typeface="Arial" panose="020B0604020202020204" pitchFamily="34" charset="0"/>
              </a:rPr>
              <a:t>SA2 WG leadership</a:t>
            </a:r>
          </a:p>
          <a:p>
            <a:pPr lvl="1" eaLnBrk="1" hangingPunct="1"/>
            <a:r>
              <a:rPr lang="en-GB" altLang="ko-KR" sz="2000" b="1" dirty="0">
                <a:latin typeface="Arial" panose="020B0604020202020204" pitchFamily="34" charset="0"/>
                <a:ea typeface="Gulim" panose="020B0600000101010101" pitchFamily="34" charset="-127"/>
                <a:cs typeface="Arial" panose="020B0604020202020204" pitchFamily="34" charset="0"/>
              </a:rPr>
              <a:t>Chairman</a:t>
            </a:r>
            <a:r>
              <a:rPr lang="en-GB" altLang="ko-KR" sz="2000" dirty="0">
                <a:latin typeface="Arial" panose="020B0604020202020204" pitchFamily="34" charset="0"/>
                <a:ea typeface="Gulim" panose="020B0600000101010101" pitchFamily="34" charset="-127"/>
                <a:cs typeface="Arial" panose="020B0604020202020204" pitchFamily="34" charset="0"/>
              </a:rPr>
              <a:t>: Puneet Jain (Intel)</a:t>
            </a:r>
          </a:p>
          <a:p>
            <a:pPr lvl="1" eaLnBrk="1" hangingPunct="1"/>
            <a:r>
              <a:rPr lang="en-GB" altLang="ko-KR" sz="2000" b="1" dirty="0">
                <a:latin typeface="Arial" panose="020B0604020202020204" pitchFamily="34" charset="0"/>
                <a:ea typeface="Gulim" panose="020B0600000101010101" pitchFamily="34" charset="-127"/>
                <a:cs typeface="Arial" panose="020B0604020202020204" pitchFamily="34" charset="0"/>
              </a:rPr>
              <a:t>Vice Chairmen</a:t>
            </a:r>
            <a:r>
              <a:rPr lang="en-GB" altLang="ko-KR" sz="2000" dirty="0">
                <a:latin typeface="Arial" panose="020B0604020202020204" pitchFamily="34" charset="0"/>
                <a:ea typeface="Gulim" panose="020B0600000101010101" pitchFamily="34" charset="-127"/>
                <a:cs typeface="Arial" panose="020B0604020202020204" pitchFamily="34" charset="0"/>
              </a:rPr>
              <a:t>: Tao Sun (CMCC), Andrew Bennett (Samsung)</a:t>
            </a:r>
          </a:p>
          <a:p>
            <a:pPr lvl="1" eaLnBrk="1" hangingPunct="1"/>
            <a:r>
              <a:rPr lang="en-GB" altLang="ko-KR" sz="2000" b="1" dirty="0">
                <a:latin typeface="Arial" panose="020B0604020202020204" pitchFamily="34" charset="0"/>
                <a:ea typeface="Gulim" panose="020B0600000101010101" pitchFamily="34" charset="-127"/>
                <a:cs typeface="Arial" panose="020B0604020202020204" pitchFamily="34" charset="0"/>
              </a:rPr>
              <a:t>Secretary</a:t>
            </a:r>
            <a:r>
              <a:rPr lang="en-GB" altLang="ko-KR" sz="2000" dirty="0">
                <a:latin typeface="Arial" panose="020B0604020202020204" pitchFamily="34" charset="0"/>
                <a:ea typeface="Gulim" panose="020B0600000101010101" pitchFamily="34" charset="-127"/>
                <a:cs typeface="Arial" panose="020B0604020202020204" pitchFamily="34" charset="0"/>
              </a:rPr>
              <a:t>: Maurice Pope (MCC)</a:t>
            </a:r>
          </a:p>
          <a:p>
            <a:pPr marL="457200" lvl="1" indent="0" eaLnBrk="1" hangingPunct="1">
              <a:buNone/>
            </a:pPr>
            <a:endParaRPr lang="en-GB" altLang="de-DE" sz="2000" b="1" dirty="0">
              <a:solidFill>
                <a:srgbClr val="7030A0"/>
              </a:solidFill>
              <a:latin typeface="Arial" panose="020B0604020202020204" pitchFamily="34" charset="0"/>
              <a:ea typeface="Gulim" panose="020B0600000101010101" pitchFamily="34" charset="-127"/>
              <a:cs typeface="Arial" panose="020B0604020202020204" pitchFamily="34" charset="0"/>
            </a:endParaRPr>
          </a:p>
          <a:p>
            <a:pPr eaLnBrk="1" hangingPunct="1"/>
            <a:r>
              <a:rPr lang="en-GB" altLang="ko-KR" sz="2400" dirty="0">
                <a:latin typeface="Arial" panose="020B0604020202020204" pitchFamily="34" charset="0"/>
                <a:ea typeface="Gulim" panose="020B0600000101010101" pitchFamily="34" charset="-127"/>
                <a:cs typeface="Arial" panose="020B0604020202020204" pitchFamily="34" charset="0"/>
              </a:rPr>
              <a:t> </a:t>
            </a:r>
            <a:r>
              <a:rPr lang="en-GB" altLang="ko-KR" dirty="0">
                <a:ea typeface="Gulim" panose="020B0600000101010101" pitchFamily="34" charset="-127"/>
                <a:cs typeface="Arial" panose="020B0604020202020204" pitchFamily="34" charset="0"/>
              </a:rPr>
              <a:t>Parallel sessions held in the last plenary cycle</a:t>
            </a:r>
          </a:p>
          <a:p>
            <a:pPr lvl="1" eaLnBrk="1" hangingPunct="1"/>
            <a:r>
              <a:rPr lang="en-GB" altLang="ko-KR" sz="2000" dirty="0">
                <a:latin typeface="Arial" panose="020B0604020202020204" pitchFamily="34" charset="0"/>
                <a:ea typeface="Gulim" panose="020B0600000101010101" pitchFamily="34" charset="-127"/>
                <a:cs typeface="Arial" panose="020B0604020202020204" pitchFamily="34" charset="0"/>
              </a:rPr>
              <a:t>SA2 has one main session and 2 parallel sessions for most part. </a:t>
            </a:r>
          </a:p>
          <a:p>
            <a:pPr marL="457200" lvl="1" indent="0" eaLnBrk="1" hangingPunct="1">
              <a:buNone/>
            </a:pPr>
            <a:endParaRPr lang="en-GB" altLang="de-DE" sz="2000" b="1" dirty="0">
              <a:solidFill>
                <a:srgbClr val="7030A0"/>
              </a:solidFill>
              <a:latin typeface="Arial" panose="020B0604020202020204" pitchFamily="34" charset="0"/>
              <a:cs typeface="Arial" panose="020B0604020202020204" pitchFamily="34" charset="0"/>
            </a:endParaRPr>
          </a:p>
          <a:p>
            <a:pPr marL="569913" lvl="1" indent="0" eaLnBrk="1" hangingPunct="1">
              <a:buNone/>
            </a:pPr>
            <a:r>
              <a:rPr lang="en-GB" altLang="de-DE" sz="2000" b="1" dirty="0">
                <a:solidFill>
                  <a:srgbClr val="7030A0"/>
                </a:solidFill>
                <a:latin typeface="Arial" panose="020B0604020202020204" pitchFamily="34" charset="0"/>
                <a:cs typeface="Arial" panose="020B0604020202020204" pitchFamily="34" charset="0"/>
              </a:rPr>
              <a:t>Many thanks to Maurice Pope and parallel session chairs, Andrew Bennett, Tao Sun, and LaeYoung Kim for their outstanding support!</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pPr eaLnBrk="1" hangingPunct="1"/>
            <a:r>
              <a:rPr lang="en-GB" altLang="de-DE" b="1" dirty="0"/>
              <a:t>4) Documents for Information and Approval (1/2)</a:t>
            </a:r>
            <a:endParaRPr lang="en-GB" altLang="de-DE" b="1" i="1" dirty="0"/>
          </a:p>
        </p:txBody>
      </p:sp>
      <p:sp>
        <p:nvSpPr>
          <p:cNvPr id="49155" name="Content Placeholder 2"/>
          <p:cNvSpPr>
            <a:spLocks noGrp="1"/>
          </p:cNvSpPr>
          <p:nvPr>
            <p:ph idx="1"/>
          </p:nvPr>
        </p:nvSpPr>
        <p:spPr>
          <a:xfrm>
            <a:off x="400843" y="1984279"/>
            <a:ext cx="8342313" cy="3842280"/>
          </a:xfrm>
        </p:spPr>
        <p:txBody>
          <a:bodyPr/>
          <a:lstStyle/>
          <a:p>
            <a:pPr eaLnBrk="1" hangingPunct="1"/>
            <a:r>
              <a:rPr lang="de-DE" altLang="de-DE" dirty="0"/>
              <a:t>TR/TS presentation for </a:t>
            </a:r>
            <a:r>
              <a:rPr lang="de-DE" altLang="de-DE" dirty="0">
                <a:solidFill>
                  <a:srgbClr val="FF3300"/>
                </a:solidFill>
              </a:rPr>
              <a:t>Approval</a:t>
            </a:r>
          </a:p>
          <a:p>
            <a:pPr lvl="1" eaLnBrk="1" hangingPunct="1"/>
            <a:r>
              <a:rPr lang="en-US" sz="2000" b="1" dirty="0"/>
              <a:t>SP-191094: </a:t>
            </a:r>
            <a:r>
              <a:rPr lang="en-US" sz="2000" dirty="0"/>
              <a:t>TR 23.794 </a:t>
            </a:r>
            <a:r>
              <a:rPr lang="en-US" altLang="zh-CN" sz="2000" dirty="0"/>
              <a:t>"</a:t>
            </a:r>
            <a:r>
              <a:rPr lang="en-US" sz="2000" dirty="0"/>
              <a:t>Study on Enhanced IMS to 5GC Integration</a:t>
            </a:r>
            <a:r>
              <a:rPr lang="en-US" altLang="zh-CN" sz="2000" dirty="0"/>
              <a:t>" </a:t>
            </a:r>
            <a:endParaRPr lang="en-US" sz="2000" dirty="0"/>
          </a:p>
          <a:p>
            <a:pPr lvl="1" eaLnBrk="1" hangingPunct="1"/>
            <a:r>
              <a:rPr lang="en-US" altLang="zh-CN" sz="2000" b="1" dirty="0"/>
              <a:t>SP-191095: </a:t>
            </a:r>
            <a:r>
              <a:rPr lang="en-US" altLang="zh-CN" sz="2000" dirty="0"/>
              <a:t>TR 23.737 "Study on architecture aspects for using satellite access in 5G" </a:t>
            </a:r>
          </a:p>
          <a:p>
            <a:pPr lvl="1" eaLnBrk="1" hangingPunct="1"/>
            <a:endParaRPr lang="de-DE" sz="1600" dirty="0"/>
          </a:p>
          <a:p>
            <a:pPr marL="457200" lvl="1" indent="0" eaLnBrk="1" hangingPunct="1">
              <a:buNone/>
            </a:pPr>
            <a:endParaRPr lang="de-DE" sz="1600" dirty="0"/>
          </a:p>
          <a:p>
            <a:pPr marL="457200" lvl="1" indent="0" eaLnBrk="1" hangingPunct="1">
              <a:buNone/>
            </a:pPr>
            <a:endParaRPr lang="en-GB" altLang="zh-CN" sz="1600" dirty="0"/>
          </a:p>
          <a:p>
            <a:pPr lvl="1"/>
            <a:endParaRPr lang="en-GB" sz="1600" dirty="0"/>
          </a:p>
          <a:p>
            <a:pPr eaLnBrk="1" hangingPunct="1"/>
            <a:endParaRPr lang="de-DE" altLang="de-DE" sz="2200" dirty="0">
              <a:solidFill>
                <a:srgbClr val="FF0000"/>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pPr eaLnBrk="1" hangingPunct="1"/>
            <a:r>
              <a:rPr lang="en-GB" altLang="de-DE" b="1" dirty="0"/>
              <a:t>4) Documents for Information and Approval (2/2)</a:t>
            </a:r>
            <a:endParaRPr lang="en-GB" altLang="de-DE" b="1" i="1" dirty="0"/>
          </a:p>
        </p:txBody>
      </p:sp>
      <p:sp>
        <p:nvSpPr>
          <p:cNvPr id="49155" name="Content Placeholder 2"/>
          <p:cNvSpPr>
            <a:spLocks noGrp="1"/>
          </p:cNvSpPr>
          <p:nvPr>
            <p:ph idx="1"/>
          </p:nvPr>
        </p:nvSpPr>
        <p:spPr>
          <a:xfrm>
            <a:off x="86807" y="1605588"/>
            <a:ext cx="8342313" cy="509539"/>
          </a:xfrm>
        </p:spPr>
        <p:txBody>
          <a:bodyPr/>
          <a:lstStyle/>
          <a:p>
            <a:pPr eaLnBrk="1" hangingPunct="1"/>
            <a:r>
              <a:rPr lang="de-DE" altLang="de-DE" sz="2400" dirty="0"/>
              <a:t>Rel-17 WID(s) for </a:t>
            </a:r>
            <a:r>
              <a:rPr lang="de-DE" altLang="de-DE" sz="2400" dirty="0">
                <a:solidFill>
                  <a:srgbClr val="FF0000"/>
                </a:solidFill>
              </a:rPr>
              <a:t>Approval</a:t>
            </a:r>
          </a:p>
          <a:p>
            <a:pPr marL="457200" lvl="1" indent="0" eaLnBrk="1" hangingPunct="1">
              <a:buNone/>
            </a:pPr>
            <a:endParaRPr lang="de-DE" sz="1600" dirty="0"/>
          </a:p>
          <a:p>
            <a:pPr eaLnBrk="1" hangingPunct="1"/>
            <a:endParaRPr lang="de-DE" sz="1600" dirty="0"/>
          </a:p>
          <a:p>
            <a:pPr marL="457200" lvl="1" indent="0" eaLnBrk="1" hangingPunct="1">
              <a:buNone/>
            </a:pPr>
            <a:endParaRPr lang="zh-CN" altLang="zh-CN" sz="1600" b="1" dirty="0">
              <a:latin typeface="Arial" panose="020B0604020202020204" pitchFamily="34" charset="0"/>
              <a:ea typeface="SimSun" panose="02010600030101010101" pitchFamily="2" charset="-122"/>
              <a:cs typeface="Times New Roman" panose="02020603050405020304" pitchFamily="18" charset="0"/>
            </a:endParaRPr>
          </a:p>
          <a:p>
            <a:pPr lvl="1" eaLnBrk="1" hangingPunct="1"/>
            <a:endParaRPr lang="en-GB" altLang="zh-CN" sz="1600" dirty="0"/>
          </a:p>
          <a:p>
            <a:pPr lvl="1"/>
            <a:endParaRPr lang="en-GB" sz="1600" dirty="0"/>
          </a:p>
          <a:p>
            <a:pPr eaLnBrk="1" hangingPunct="1"/>
            <a:endParaRPr lang="de-DE" altLang="de-DE" sz="2200" dirty="0">
              <a:solidFill>
                <a:srgbClr val="FF0000"/>
              </a:solidFill>
            </a:endParaRPr>
          </a:p>
        </p:txBody>
      </p:sp>
      <p:graphicFrame>
        <p:nvGraphicFramePr>
          <p:cNvPr id="3" name="Table 2">
            <a:extLst>
              <a:ext uri="{FF2B5EF4-FFF2-40B4-BE49-F238E27FC236}">
                <a16:creationId xmlns:a16="http://schemas.microsoft.com/office/drawing/2014/main" id="{C39BB5DE-55BA-44A6-AF33-01B5884DC4D9}"/>
              </a:ext>
            </a:extLst>
          </p:cNvPr>
          <p:cNvGraphicFramePr>
            <a:graphicFrameLocks noGrp="1"/>
          </p:cNvGraphicFramePr>
          <p:nvPr>
            <p:extLst>
              <p:ext uri="{D42A27DB-BD31-4B8C-83A1-F6EECF244321}">
                <p14:modId xmlns:p14="http://schemas.microsoft.com/office/powerpoint/2010/main" val="43690717"/>
              </p:ext>
            </p:extLst>
          </p:nvPr>
        </p:nvGraphicFramePr>
        <p:xfrm>
          <a:off x="488950" y="2185605"/>
          <a:ext cx="8254206" cy="2560320"/>
        </p:xfrm>
        <a:graphic>
          <a:graphicData uri="http://schemas.openxmlformats.org/drawingml/2006/table">
            <a:tbl>
              <a:tblPr>
                <a:tableStyleId>{5C22544A-7EE6-4342-B048-85BDC9FD1C3A}</a:tableStyleId>
              </a:tblPr>
              <a:tblGrid>
                <a:gridCol w="1145886">
                  <a:extLst>
                    <a:ext uri="{9D8B030D-6E8A-4147-A177-3AD203B41FA5}">
                      <a16:colId xmlns:a16="http://schemas.microsoft.com/office/drawing/2014/main" val="3147996082"/>
                    </a:ext>
                  </a:extLst>
                </a:gridCol>
                <a:gridCol w="1117600">
                  <a:extLst>
                    <a:ext uri="{9D8B030D-6E8A-4147-A177-3AD203B41FA5}">
                      <a16:colId xmlns:a16="http://schemas.microsoft.com/office/drawing/2014/main" val="3129532351"/>
                    </a:ext>
                  </a:extLst>
                </a:gridCol>
                <a:gridCol w="1440873">
                  <a:extLst>
                    <a:ext uri="{9D8B030D-6E8A-4147-A177-3AD203B41FA5}">
                      <a16:colId xmlns:a16="http://schemas.microsoft.com/office/drawing/2014/main" val="67277315"/>
                    </a:ext>
                  </a:extLst>
                </a:gridCol>
                <a:gridCol w="4549847">
                  <a:extLst>
                    <a:ext uri="{9D8B030D-6E8A-4147-A177-3AD203B41FA5}">
                      <a16:colId xmlns:a16="http://schemas.microsoft.com/office/drawing/2014/main" val="2196209889"/>
                    </a:ext>
                  </a:extLst>
                </a:gridCol>
              </a:tblGrid>
              <a:tr h="0">
                <a:tc>
                  <a:txBody>
                    <a:bodyPr/>
                    <a:lstStyle/>
                    <a:p>
                      <a:pPr marL="0" marR="0" algn="ctr" hangingPunct="0">
                        <a:spcBef>
                          <a:spcPts val="0"/>
                        </a:spcBef>
                        <a:spcAft>
                          <a:spcPts val="0"/>
                        </a:spcAft>
                      </a:pPr>
                      <a:r>
                        <a:rPr lang="en-GB" sz="1400" b="1" dirty="0">
                          <a:effectLst/>
                        </a:rPr>
                        <a:t>SA-TD</a:t>
                      </a:r>
                      <a:endParaRPr lang="en-US" sz="14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anchor="ctr">
                    <a:solidFill>
                      <a:srgbClr val="62A14D"/>
                    </a:solidFill>
                  </a:tcPr>
                </a:tc>
                <a:tc>
                  <a:txBody>
                    <a:bodyPr/>
                    <a:lstStyle/>
                    <a:p>
                      <a:pPr marL="0" marR="0" algn="ctr" hangingPunct="0">
                        <a:spcBef>
                          <a:spcPts val="0"/>
                        </a:spcBef>
                        <a:spcAft>
                          <a:spcPts val="0"/>
                        </a:spcAft>
                      </a:pPr>
                      <a:r>
                        <a:rPr lang="en-GB" sz="1400" b="1">
                          <a:effectLst/>
                        </a:rPr>
                        <a:t>Type</a:t>
                      </a:r>
                      <a:endParaRPr lang="en-US" sz="14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anchor="ctr">
                    <a:solidFill>
                      <a:srgbClr val="62A14D"/>
                    </a:solidFill>
                  </a:tcPr>
                </a:tc>
                <a:tc>
                  <a:txBody>
                    <a:bodyPr/>
                    <a:lstStyle/>
                    <a:p>
                      <a:pPr marL="0" marR="0" lvl="0" indent="0" algn="ctr" defTabSz="914400" rtl="0" eaLnBrk="1" fontAlgn="auto" latinLnBrk="0" hangingPunct="0">
                        <a:lnSpc>
                          <a:spcPct val="100000"/>
                        </a:lnSpc>
                        <a:spcBef>
                          <a:spcPts val="0"/>
                        </a:spcBef>
                        <a:spcAft>
                          <a:spcPts val="0"/>
                        </a:spcAft>
                        <a:buClrTx/>
                        <a:buSzTx/>
                        <a:buFontTx/>
                        <a:buNone/>
                        <a:tabLst/>
                        <a:defRPr/>
                      </a:pPr>
                      <a:r>
                        <a:rPr lang="en-GB" sz="1400" b="1" dirty="0">
                          <a:effectLst/>
                        </a:rPr>
                        <a:t>WI Code</a:t>
                      </a:r>
                      <a:endParaRPr lang="en-US" sz="14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anchor="ctr">
                    <a:solidFill>
                      <a:srgbClr val="62A14D"/>
                    </a:solidFill>
                  </a:tcPr>
                </a:tc>
                <a:tc>
                  <a:txBody>
                    <a:bodyPr/>
                    <a:lstStyle/>
                    <a:p>
                      <a:pPr marL="0" marR="0" algn="ctr" hangingPunct="0">
                        <a:spcBef>
                          <a:spcPts val="0"/>
                        </a:spcBef>
                        <a:spcAft>
                          <a:spcPts val="0"/>
                        </a:spcAft>
                      </a:pPr>
                      <a:r>
                        <a:rPr lang="en-GB" sz="1400" b="1" dirty="0">
                          <a:effectLst/>
                        </a:rPr>
                        <a:t>Title</a:t>
                      </a:r>
                      <a:endParaRPr lang="en-US" sz="14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anchor="ctr">
                    <a:solidFill>
                      <a:srgbClr val="62A14D"/>
                    </a:solidFill>
                  </a:tcPr>
                </a:tc>
                <a:extLst>
                  <a:ext uri="{0D108BD9-81ED-4DB2-BD59-A6C34878D82A}">
                    <a16:rowId xmlns:a16="http://schemas.microsoft.com/office/drawing/2014/main" val="494935011"/>
                  </a:ext>
                </a:extLst>
              </a:tr>
              <a:tr h="0">
                <a:tc>
                  <a:txBody>
                    <a:bodyPr/>
                    <a:lstStyle/>
                    <a:p>
                      <a:pPr marL="0" marR="0" hangingPunct="0">
                        <a:spcBef>
                          <a:spcPts val="0"/>
                        </a:spcBef>
                        <a:spcAft>
                          <a:spcPts val="0"/>
                        </a:spcAft>
                        <a:tabLst>
                          <a:tab pos="180340" algn="l"/>
                          <a:tab pos="360045" algn="l"/>
                          <a:tab pos="457200" algn="l"/>
                        </a:tabLst>
                      </a:pPr>
                      <a:r>
                        <a:rPr lang="en-GB" sz="1400" b="1" dirty="0">
                          <a:solidFill>
                            <a:schemeClr val="tx1"/>
                          </a:solidFill>
                          <a:effectLst/>
                          <a:latin typeface="+mn-lt"/>
                          <a:ea typeface="Times New Roman" panose="02020603050405020304" pitchFamily="18" charset="0"/>
                          <a:cs typeface="Times New Roman" panose="02020603050405020304" pitchFamily="18" charset="0"/>
                        </a:rPr>
                        <a:t>SP-191096</a:t>
                      </a:r>
                      <a:endParaRPr lang="en-US" sz="1400" b="1"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hangingPunct="0">
                        <a:spcBef>
                          <a:spcPts val="0"/>
                        </a:spcBef>
                        <a:spcAft>
                          <a:spcPts val="0"/>
                        </a:spcAft>
                        <a:tabLst>
                          <a:tab pos="180340" algn="l"/>
                          <a:tab pos="360045" algn="l"/>
                          <a:tab pos="457200" algn="l"/>
                        </a:tabLst>
                      </a:pPr>
                      <a:r>
                        <a:rPr lang="en-GB" sz="1400" dirty="0">
                          <a:solidFill>
                            <a:srgbClr val="000000"/>
                          </a:solidFill>
                          <a:effectLst/>
                          <a:latin typeface="+mn-lt"/>
                          <a:ea typeface="Times New Roman" panose="02020603050405020304" pitchFamily="18" charset="0"/>
                          <a:cs typeface="Times New Roman" panose="02020603050405020304" pitchFamily="18" charset="0"/>
                        </a:rPr>
                        <a:t>SID REVISED</a:t>
                      </a:r>
                      <a:endParaRPr lang="en-US" sz="1400" dirty="0">
                        <a:solidFill>
                          <a:srgbClr val="000000"/>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hangingPunct="0">
                        <a:spcBef>
                          <a:spcPts val="0"/>
                        </a:spcBef>
                        <a:spcAft>
                          <a:spcPts val="0"/>
                        </a:spcAft>
                        <a:tabLst>
                          <a:tab pos="180340" algn="l"/>
                          <a:tab pos="360045" algn="l"/>
                          <a:tab pos="457200" algn="l"/>
                        </a:tabLst>
                      </a:pPr>
                      <a:r>
                        <a:rPr lang="en-GB" sz="1400" dirty="0">
                          <a:solidFill>
                            <a:srgbClr val="000000"/>
                          </a:solidFill>
                          <a:effectLst/>
                          <a:latin typeface="+mn-lt"/>
                          <a:ea typeface="Times New Roman" panose="02020603050405020304" pitchFamily="18" charset="0"/>
                          <a:cs typeface="Times New Roman" panose="02020603050405020304" pitchFamily="18" charset="0"/>
                        </a:rPr>
                        <a:t>FS_5G_ProSe</a:t>
                      </a:r>
                      <a:endParaRPr lang="en-US" sz="1400" dirty="0">
                        <a:solidFill>
                          <a:srgbClr val="000000"/>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hangingPunct="0">
                        <a:spcBef>
                          <a:spcPts val="0"/>
                        </a:spcBef>
                        <a:spcAft>
                          <a:spcPts val="0"/>
                        </a:spcAft>
                        <a:tabLst>
                          <a:tab pos="180340" algn="l"/>
                          <a:tab pos="360045" algn="l"/>
                          <a:tab pos="457200" algn="l"/>
                        </a:tabLst>
                      </a:pPr>
                      <a:r>
                        <a:rPr lang="en-US" sz="1400" dirty="0">
                          <a:solidFill>
                            <a:srgbClr val="000000"/>
                          </a:solidFill>
                          <a:effectLst/>
                          <a:latin typeface="+mn-lt"/>
                          <a:ea typeface="Times New Roman" panose="02020603050405020304" pitchFamily="18" charset="0"/>
                          <a:cs typeface="Times New Roman" panose="02020603050405020304" pitchFamily="18" charset="0"/>
                        </a:rPr>
                        <a:t>Study on System enhancement for Proximity based Services in 5GS</a:t>
                      </a:r>
                    </a:p>
                  </a:txBody>
                  <a:tcPr marL="68580" marR="68580" anchor="ctr"/>
                </a:tc>
                <a:extLst>
                  <a:ext uri="{0D108BD9-81ED-4DB2-BD59-A6C34878D82A}">
                    <a16:rowId xmlns:a16="http://schemas.microsoft.com/office/drawing/2014/main" val="3404886742"/>
                  </a:ext>
                </a:extLst>
              </a:tr>
              <a:tr h="0">
                <a:tc>
                  <a:txBody>
                    <a:bodyPr/>
                    <a:lstStyle/>
                    <a:p>
                      <a:pPr marL="0" marR="0" hangingPunct="0">
                        <a:spcBef>
                          <a:spcPts val="0"/>
                        </a:spcBef>
                        <a:spcAft>
                          <a:spcPts val="0"/>
                        </a:spcAft>
                        <a:tabLst>
                          <a:tab pos="180340" algn="l"/>
                          <a:tab pos="360045" algn="l"/>
                          <a:tab pos="457200" algn="l"/>
                        </a:tabLst>
                      </a:pPr>
                      <a:r>
                        <a:rPr lang="en-GB" sz="1400" b="1" dirty="0">
                          <a:solidFill>
                            <a:schemeClr val="tx1"/>
                          </a:solidFill>
                          <a:effectLst/>
                          <a:latin typeface="+mn-lt"/>
                          <a:ea typeface="Times New Roman" panose="02020603050405020304" pitchFamily="18" charset="0"/>
                          <a:cs typeface="Times New Roman" panose="02020603050405020304" pitchFamily="18" charset="0"/>
                        </a:rPr>
                        <a:t>SP-191097</a:t>
                      </a:r>
                      <a:endParaRPr lang="en-US" sz="1400" b="1"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hangingPunct="0">
                        <a:spcBef>
                          <a:spcPts val="0"/>
                        </a:spcBef>
                        <a:spcAft>
                          <a:spcPts val="0"/>
                        </a:spcAft>
                        <a:tabLst>
                          <a:tab pos="180340" algn="l"/>
                          <a:tab pos="360045" algn="l"/>
                          <a:tab pos="457200" algn="l"/>
                        </a:tabLst>
                      </a:pPr>
                      <a:r>
                        <a:rPr lang="en-GB" sz="1400" dirty="0">
                          <a:solidFill>
                            <a:srgbClr val="000000"/>
                          </a:solidFill>
                          <a:effectLst/>
                          <a:latin typeface="+mn-lt"/>
                          <a:ea typeface="Times New Roman" panose="02020603050405020304" pitchFamily="18" charset="0"/>
                          <a:cs typeface="Times New Roman" panose="02020603050405020304" pitchFamily="18" charset="0"/>
                        </a:rPr>
                        <a:t>SID REVISED</a:t>
                      </a:r>
                      <a:endParaRPr lang="en-US" sz="1400" dirty="0">
                        <a:solidFill>
                          <a:srgbClr val="000000"/>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hangingPunct="0">
                        <a:spcBef>
                          <a:spcPts val="0"/>
                        </a:spcBef>
                        <a:spcAft>
                          <a:spcPts val="0"/>
                        </a:spcAft>
                        <a:tabLst>
                          <a:tab pos="180340" algn="l"/>
                          <a:tab pos="360045" algn="l"/>
                          <a:tab pos="457200" algn="l"/>
                        </a:tabLst>
                      </a:pPr>
                      <a:r>
                        <a:rPr lang="en-GB" sz="1400" dirty="0">
                          <a:solidFill>
                            <a:srgbClr val="000000"/>
                          </a:solidFill>
                          <a:effectLst/>
                          <a:latin typeface="+mn-lt"/>
                          <a:ea typeface="Times New Roman" panose="02020603050405020304" pitchFamily="18" charset="0"/>
                          <a:cs typeface="Times New Roman" panose="02020603050405020304" pitchFamily="18" charset="0"/>
                        </a:rPr>
                        <a:t>FS_5GLAN_enh</a:t>
                      </a:r>
                      <a:endParaRPr lang="en-US" sz="1400" dirty="0">
                        <a:solidFill>
                          <a:srgbClr val="000000"/>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hangingPunct="0">
                        <a:spcBef>
                          <a:spcPts val="0"/>
                        </a:spcBef>
                        <a:spcAft>
                          <a:spcPts val="0"/>
                        </a:spcAft>
                        <a:tabLst>
                          <a:tab pos="180340" algn="l"/>
                          <a:tab pos="360045" algn="l"/>
                          <a:tab pos="457200" algn="l"/>
                        </a:tabLst>
                      </a:pPr>
                      <a:r>
                        <a:rPr lang="en-GB" sz="1400" dirty="0">
                          <a:solidFill>
                            <a:srgbClr val="000000"/>
                          </a:solidFill>
                          <a:effectLst/>
                          <a:latin typeface="+mn-lt"/>
                          <a:ea typeface="Times New Roman" panose="02020603050405020304" pitchFamily="18" charset="0"/>
                          <a:cs typeface="Times New Roman" panose="02020603050405020304" pitchFamily="18" charset="0"/>
                        </a:rPr>
                        <a:t>Study on enhancement of support for 5G LAN-type service</a:t>
                      </a:r>
                      <a:endParaRPr lang="en-US" sz="1400" dirty="0">
                        <a:solidFill>
                          <a:srgbClr val="FF0000"/>
                        </a:solidFill>
                        <a:effectLst/>
                        <a:latin typeface="+mn-lt"/>
                        <a:ea typeface="Times New Roman" panose="02020603050405020304" pitchFamily="18" charset="0"/>
                        <a:cs typeface="Times New Roman" panose="02020603050405020304" pitchFamily="18" charset="0"/>
                      </a:endParaRPr>
                    </a:p>
                  </a:txBody>
                  <a:tcPr marL="68580" marR="68580" anchor="ctr"/>
                </a:tc>
                <a:extLst>
                  <a:ext uri="{0D108BD9-81ED-4DB2-BD59-A6C34878D82A}">
                    <a16:rowId xmlns:a16="http://schemas.microsoft.com/office/drawing/2014/main" val="1774703361"/>
                  </a:ext>
                </a:extLst>
              </a:tr>
              <a:tr h="0">
                <a:tc>
                  <a:txBody>
                    <a:bodyPr/>
                    <a:lstStyle/>
                    <a:p>
                      <a:pPr marL="0" marR="0" hangingPunct="0">
                        <a:spcBef>
                          <a:spcPts val="0"/>
                        </a:spcBef>
                        <a:spcAft>
                          <a:spcPts val="0"/>
                        </a:spcAft>
                        <a:tabLst>
                          <a:tab pos="180340" algn="l"/>
                          <a:tab pos="360045" algn="l"/>
                          <a:tab pos="457200" algn="l"/>
                        </a:tabLst>
                      </a:pPr>
                      <a:r>
                        <a:rPr lang="en-GB" sz="1400" b="1" dirty="0">
                          <a:solidFill>
                            <a:schemeClr val="tx1"/>
                          </a:solidFill>
                          <a:effectLst/>
                          <a:latin typeface="+mn-lt"/>
                          <a:ea typeface="Times New Roman" panose="02020603050405020304" pitchFamily="18" charset="0"/>
                          <a:cs typeface="Times New Roman" panose="02020603050405020304" pitchFamily="18" charset="0"/>
                        </a:rPr>
                        <a:t>SP-191098</a:t>
                      </a:r>
                      <a:endParaRPr lang="en-US" sz="1400" b="1"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hangingPunct="0">
                        <a:spcBef>
                          <a:spcPts val="0"/>
                        </a:spcBef>
                        <a:spcAft>
                          <a:spcPts val="0"/>
                        </a:spcAft>
                        <a:tabLst>
                          <a:tab pos="180340" algn="l"/>
                          <a:tab pos="360045" algn="l"/>
                          <a:tab pos="457200" algn="l"/>
                        </a:tabLst>
                      </a:pPr>
                      <a:r>
                        <a:rPr lang="en-GB" sz="1400" dirty="0">
                          <a:solidFill>
                            <a:srgbClr val="000000"/>
                          </a:solidFill>
                          <a:effectLst/>
                          <a:latin typeface="+mn-lt"/>
                          <a:ea typeface="Times New Roman" panose="02020603050405020304" pitchFamily="18" charset="0"/>
                          <a:cs typeface="Times New Roman" panose="02020603050405020304" pitchFamily="18" charset="0"/>
                        </a:rPr>
                        <a:t>SID REVISED</a:t>
                      </a:r>
                      <a:endParaRPr lang="en-US" sz="1400" dirty="0">
                        <a:solidFill>
                          <a:srgbClr val="000000"/>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hangingPunct="0">
                        <a:spcBef>
                          <a:spcPts val="0"/>
                        </a:spcBef>
                        <a:spcAft>
                          <a:spcPts val="0"/>
                        </a:spcAft>
                        <a:tabLst>
                          <a:tab pos="180340" algn="l"/>
                          <a:tab pos="360045" algn="l"/>
                          <a:tab pos="457200" algn="l"/>
                        </a:tabLst>
                      </a:pPr>
                      <a:r>
                        <a:rPr lang="en-GB" sz="1400" dirty="0" err="1">
                          <a:solidFill>
                            <a:srgbClr val="000000"/>
                          </a:solidFill>
                          <a:effectLst/>
                          <a:latin typeface="+mn-lt"/>
                          <a:ea typeface="Times New Roman" panose="02020603050405020304" pitchFamily="18" charset="0"/>
                          <a:cs typeface="Times New Roman" panose="02020603050405020304" pitchFamily="18" charset="0"/>
                        </a:rPr>
                        <a:t>FS_IIoT</a:t>
                      </a:r>
                      <a:endParaRPr lang="en-US" sz="1400" dirty="0">
                        <a:solidFill>
                          <a:srgbClr val="000000"/>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hangingPunct="0">
                        <a:spcBef>
                          <a:spcPts val="0"/>
                        </a:spcBef>
                        <a:spcAft>
                          <a:spcPts val="0"/>
                        </a:spcAft>
                        <a:tabLst>
                          <a:tab pos="180340" algn="l"/>
                          <a:tab pos="360045" algn="l"/>
                          <a:tab pos="457200" algn="l"/>
                        </a:tabLst>
                      </a:pPr>
                      <a:r>
                        <a:rPr lang="en-GB" sz="1400" dirty="0">
                          <a:solidFill>
                            <a:srgbClr val="000000"/>
                          </a:solidFill>
                          <a:effectLst/>
                          <a:latin typeface="+mn-lt"/>
                          <a:ea typeface="Times New Roman" panose="02020603050405020304" pitchFamily="18" charset="0"/>
                          <a:cs typeface="Times New Roman" panose="02020603050405020304" pitchFamily="18" charset="0"/>
                        </a:rPr>
                        <a:t>Study on enhanced support of Industrial IoT - TSC/URLLC enhancements</a:t>
                      </a:r>
                      <a:endParaRPr lang="en-US" sz="1400" dirty="0">
                        <a:solidFill>
                          <a:srgbClr val="FF0000"/>
                        </a:solidFill>
                        <a:effectLst/>
                        <a:latin typeface="+mn-lt"/>
                        <a:ea typeface="Times New Roman" panose="02020603050405020304" pitchFamily="18" charset="0"/>
                        <a:cs typeface="Times New Roman" panose="02020603050405020304" pitchFamily="18" charset="0"/>
                      </a:endParaRPr>
                    </a:p>
                  </a:txBody>
                  <a:tcPr marL="68580" marR="68580" anchor="ctr"/>
                </a:tc>
                <a:extLst>
                  <a:ext uri="{0D108BD9-81ED-4DB2-BD59-A6C34878D82A}">
                    <a16:rowId xmlns:a16="http://schemas.microsoft.com/office/drawing/2014/main" val="2626471042"/>
                  </a:ext>
                </a:extLst>
              </a:tr>
              <a:tr h="0">
                <a:tc>
                  <a:txBody>
                    <a:bodyPr/>
                    <a:lstStyle/>
                    <a:p>
                      <a:pPr marL="0" marR="0" hangingPunct="0">
                        <a:spcBef>
                          <a:spcPts val="0"/>
                        </a:spcBef>
                        <a:spcAft>
                          <a:spcPts val="0"/>
                        </a:spcAft>
                        <a:tabLst>
                          <a:tab pos="180340" algn="l"/>
                          <a:tab pos="360045" algn="l"/>
                          <a:tab pos="457200" algn="l"/>
                        </a:tabLst>
                      </a:pPr>
                      <a:r>
                        <a:rPr lang="en-GB" sz="1400" b="1" dirty="0">
                          <a:solidFill>
                            <a:schemeClr val="tx1"/>
                          </a:solidFill>
                          <a:effectLst/>
                          <a:latin typeface="+mn-lt"/>
                          <a:ea typeface="Times New Roman" panose="02020603050405020304" pitchFamily="18" charset="0"/>
                          <a:cs typeface="Times New Roman" panose="02020603050405020304" pitchFamily="18" charset="0"/>
                        </a:rPr>
                        <a:t>SP-191099</a:t>
                      </a:r>
                      <a:endParaRPr lang="en-US" sz="1400" b="1"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hangingPunct="0">
                        <a:spcBef>
                          <a:spcPts val="0"/>
                        </a:spcBef>
                        <a:spcAft>
                          <a:spcPts val="0"/>
                        </a:spcAft>
                        <a:tabLst>
                          <a:tab pos="180340" algn="l"/>
                          <a:tab pos="360045" algn="l"/>
                          <a:tab pos="457200" algn="l"/>
                        </a:tabLst>
                      </a:pPr>
                      <a:r>
                        <a:rPr lang="en-GB" sz="1400" dirty="0">
                          <a:solidFill>
                            <a:srgbClr val="000000"/>
                          </a:solidFill>
                          <a:effectLst/>
                          <a:latin typeface="+mn-lt"/>
                          <a:ea typeface="Times New Roman" panose="02020603050405020304" pitchFamily="18" charset="0"/>
                          <a:cs typeface="Times New Roman" panose="02020603050405020304" pitchFamily="18" charset="0"/>
                        </a:rPr>
                        <a:t>SID REVISED</a:t>
                      </a:r>
                      <a:endParaRPr lang="en-US" sz="1400" dirty="0">
                        <a:solidFill>
                          <a:srgbClr val="000000"/>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hangingPunct="0">
                        <a:spcBef>
                          <a:spcPts val="0"/>
                        </a:spcBef>
                        <a:spcAft>
                          <a:spcPts val="0"/>
                        </a:spcAft>
                        <a:tabLst>
                          <a:tab pos="180340" algn="l"/>
                          <a:tab pos="360045" algn="l"/>
                          <a:tab pos="457200" algn="l"/>
                        </a:tabLst>
                      </a:pPr>
                      <a:r>
                        <a:rPr lang="en-GB" sz="1400" dirty="0">
                          <a:solidFill>
                            <a:srgbClr val="000000"/>
                          </a:solidFill>
                          <a:effectLst/>
                          <a:latin typeface="+mn-lt"/>
                          <a:ea typeface="Times New Roman" panose="02020603050405020304" pitchFamily="18" charset="0"/>
                          <a:cs typeface="Times New Roman" panose="02020603050405020304" pitchFamily="18" charset="0"/>
                        </a:rPr>
                        <a:t>FS_MPS2_St2</a:t>
                      </a:r>
                      <a:endParaRPr lang="en-US" sz="1400" dirty="0">
                        <a:solidFill>
                          <a:srgbClr val="000000"/>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hangingPunct="0">
                        <a:spcBef>
                          <a:spcPts val="0"/>
                        </a:spcBef>
                        <a:spcAft>
                          <a:spcPts val="0"/>
                        </a:spcAft>
                        <a:tabLst>
                          <a:tab pos="180340" algn="l"/>
                          <a:tab pos="360045" algn="l"/>
                          <a:tab pos="457200" algn="l"/>
                        </a:tabLst>
                      </a:pPr>
                      <a:r>
                        <a:rPr lang="en-GB" sz="1400" dirty="0">
                          <a:solidFill>
                            <a:srgbClr val="000000"/>
                          </a:solidFill>
                          <a:effectLst/>
                          <a:latin typeface="+mn-lt"/>
                          <a:ea typeface="Times New Roman" panose="02020603050405020304" pitchFamily="18" charset="0"/>
                          <a:cs typeface="Times New Roman" panose="02020603050405020304" pitchFamily="18" charset="0"/>
                        </a:rPr>
                        <a:t>Study on Multimedia Priority Service (MPS) Phase 2, Stage 2</a:t>
                      </a:r>
                      <a:endParaRPr lang="en-US" sz="1400" dirty="0">
                        <a:solidFill>
                          <a:srgbClr val="000000"/>
                        </a:solidFill>
                        <a:effectLst/>
                        <a:latin typeface="+mn-lt"/>
                        <a:ea typeface="Times New Roman" panose="02020603050405020304" pitchFamily="18" charset="0"/>
                        <a:cs typeface="Times New Roman" panose="02020603050405020304" pitchFamily="18" charset="0"/>
                      </a:endParaRPr>
                    </a:p>
                  </a:txBody>
                  <a:tcPr marL="68580" marR="68580" anchor="ctr"/>
                </a:tc>
                <a:extLst>
                  <a:ext uri="{0D108BD9-81ED-4DB2-BD59-A6C34878D82A}">
                    <a16:rowId xmlns:a16="http://schemas.microsoft.com/office/drawing/2014/main" val="2668241495"/>
                  </a:ext>
                </a:extLst>
              </a:tr>
              <a:tr h="0">
                <a:tc>
                  <a:txBody>
                    <a:bodyPr/>
                    <a:lstStyle/>
                    <a:p>
                      <a:pPr marL="0" marR="0" hangingPunct="0">
                        <a:spcBef>
                          <a:spcPts val="0"/>
                        </a:spcBef>
                        <a:spcAft>
                          <a:spcPts val="0"/>
                        </a:spcAft>
                        <a:tabLst>
                          <a:tab pos="180340" algn="l"/>
                          <a:tab pos="360045" algn="l"/>
                          <a:tab pos="457200" algn="l"/>
                        </a:tabLst>
                      </a:pPr>
                      <a:r>
                        <a:rPr lang="en-GB" sz="1400" b="1" dirty="0">
                          <a:solidFill>
                            <a:schemeClr val="tx1"/>
                          </a:solidFill>
                          <a:effectLst/>
                          <a:latin typeface="+mn-lt"/>
                          <a:ea typeface="Times New Roman" panose="02020603050405020304" pitchFamily="18" charset="0"/>
                          <a:cs typeface="Times New Roman" panose="02020603050405020304" pitchFamily="18" charset="0"/>
                        </a:rPr>
                        <a:t>SP-191100</a:t>
                      </a:r>
                      <a:endParaRPr lang="en-US" sz="1400" b="1"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hangingPunct="0">
                        <a:spcBef>
                          <a:spcPts val="0"/>
                        </a:spcBef>
                        <a:spcAft>
                          <a:spcPts val="0"/>
                        </a:spcAft>
                        <a:tabLst>
                          <a:tab pos="180340" algn="l"/>
                          <a:tab pos="360045" algn="l"/>
                          <a:tab pos="457200" algn="l"/>
                        </a:tabLst>
                      </a:pPr>
                      <a:r>
                        <a:rPr lang="en-GB" sz="1400" dirty="0">
                          <a:solidFill>
                            <a:srgbClr val="000000"/>
                          </a:solidFill>
                          <a:effectLst/>
                          <a:latin typeface="+mn-lt"/>
                          <a:ea typeface="Times New Roman" panose="02020603050405020304" pitchFamily="18" charset="0"/>
                          <a:cs typeface="Times New Roman" panose="02020603050405020304" pitchFamily="18" charset="0"/>
                        </a:rPr>
                        <a:t>SID REVISED</a:t>
                      </a:r>
                      <a:endParaRPr lang="en-US" sz="1400" dirty="0">
                        <a:solidFill>
                          <a:srgbClr val="000000"/>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hangingPunct="0">
                        <a:spcBef>
                          <a:spcPts val="0"/>
                        </a:spcBef>
                        <a:spcAft>
                          <a:spcPts val="0"/>
                        </a:spcAft>
                        <a:tabLst>
                          <a:tab pos="180340" algn="l"/>
                          <a:tab pos="360045" algn="l"/>
                          <a:tab pos="457200" algn="l"/>
                        </a:tabLst>
                      </a:pPr>
                      <a:r>
                        <a:rPr lang="en-GB" sz="1400" dirty="0" err="1">
                          <a:solidFill>
                            <a:srgbClr val="000000"/>
                          </a:solidFill>
                          <a:effectLst/>
                          <a:latin typeface="+mn-lt"/>
                          <a:ea typeface="Times New Roman" panose="02020603050405020304" pitchFamily="18" charset="0"/>
                          <a:cs typeface="Times New Roman" panose="02020603050405020304" pitchFamily="18" charset="0"/>
                        </a:rPr>
                        <a:t>FS_eNPN</a:t>
                      </a:r>
                      <a:endParaRPr lang="en-US" sz="1400" dirty="0">
                        <a:solidFill>
                          <a:srgbClr val="000000"/>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hangingPunct="0">
                        <a:spcBef>
                          <a:spcPts val="0"/>
                        </a:spcBef>
                        <a:spcAft>
                          <a:spcPts val="0"/>
                        </a:spcAft>
                        <a:tabLst>
                          <a:tab pos="180340" algn="l"/>
                          <a:tab pos="360045" algn="l"/>
                          <a:tab pos="457200" algn="l"/>
                        </a:tabLst>
                      </a:pPr>
                      <a:r>
                        <a:rPr lang="en-US" sz="1400" dirty="0">
                          <a:solidFill>
                            <a:srgbClr val="000000"/>
                          </a:solidFill>
                          <a:effectLst/>
                          <a:latin typeface="+mn-lt"/>
                          <a:ea typeface="Times New Roman" panose="02020603050405020304" pitchFamily="18" charset="0"/>
                          <a:cs typeface="Times New Roman" panose="02020603050405020304" pitchFamily="18" charset="0"/>
                        </a:rPr>
                        <a:t>Study on enhanced support of Non-Public Networks.</a:t>
                      </a:r>
                      <a:endParaRPr lang="en-US" sz="1400" dirty="0">
                        <a:solidFill>
                          <a:srgbClr val="FF0000"/>
                        </a:solidFill>
                        <a:effectLst/>
                        <a:latin typeface="+mn-lt"/>
                        <a:ea typeface="Times New Roman" panose="02020603050405020304" pitchFamily="18" charset="0"/>
                        <a:cs typeface="Times New Roman" panose="02020603050405020304" pitchFamily="18" charset="0"/>
                      </a:endParaRPr>
                    </a:p>
                  </a:txBody>
                  <a:tcPr marL="68580" marR="68580" anchor="ctr"/>
                </a:tc>
                <a:extLst>
                  <a:ext uri="{0D108BD9-81ED-4DB2-BD59-A6C34878D82A}">
                    <a16:rowId xmlns:a16="http://schemas.microsoft.com/office/drawing/2014/main" val="552176676"/>
                  </a:ext>
                </a:extLst>
              </a:tr>
              <a:tr h="0">
                <a:tc>
                  <a:txBody>
                    <a:bodyPr/>
                    <a:lstStyle/>
                    <a:p>
                      <a:pPr marL="0" marR="0" hangingPunct="0">
                        <a:spcBef>
                          <a:spcPts val="0"/>
                        </a:spcBef>
                        <a:spcAft>
                          <a:spcPts val="0"/>
                        </a:spcAft>
                        <a:tabLst>
                          <a:tab pos="180340" algn="l"/>
                          <a:tab pos="360045" algn="l"/>
                          <a:tab pos="457200" algn="l"/>
                        </a:tabLst>
                      </a:pPr>
                      <a:r>
                        <a:rPr lang="en-GB" sz="1400" b="1" dirty="0">
                          <a:solidFill>
                            <a:schemeClr val="tx1"/>
                          </a:solidFill>
                          <a:effectLst/>
                          <a:latin typeface="+mn-lt"/>
                          <a:ea typeface="Times New Roman" panose="02020603050405020304" pitchFamily="18" charset="0"/>
                          <a:cs typeface="Times New Roman" panose="02020603050405020304" pitchFamily="18" charset="0"/>
                        </a:rPr>
                        <a:t>SP-191101</a:t>
                      </a:r>
                      <a:endParaRPr lang="en-US" sz="1400" b="1"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hangingPunct="0">
                        <a:spcBef>
                          <a:spcPts val="0"/>
                        </a:spcBef>
                        <a:spcAft>
                          <a:spcPts val="0"/>
                        </a:spcAft>
                        <a:tabLst>
                          <a:tab pos="180340" algn="l"/>
                          <a:tab pos="360045" algn="l"/>
                          <a:tab pos="457200" algn="l"/>
                        </a:tabLst>
                      </a:pPr>
                      <a:r>
                        <a:rPr lang="en-GB" sz="1400" dirty="0">
                          <a:solidFill>
                            <a:srgbClr val="000000"/>
                          </a:solidFill>
                          <a:effectLst/>
                          <a:latin typeface="+mn-lt"/>
                          <a:ea typeface="Times New Roman" panose="02020603050405020304" pitchFamily="18" charset="0"/>
                          <a:cs typeface="Times New Roman" panose="02020603050405020304" pitchFamily="18" charset="0"/>
                        </a:rPr>
                        <a:t>WID NEW</a:t>
                      </a:r>
                      <a:endParaRPr lang="en-US" sz="1400" dirty="0">
                        <a:solidFill>
                          <a:srgbClr val="000000"/>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hangingPunct="0">
                        <a:spcBef>
                          <a:spcPts val="0"/>
                        </a:spcBef>
                        <a:spcAft>
                          <a:spcPts val="0"/>
                        </a:spcAft>
                        <a:tabLst>
                          <a:tab pos="180340" algn="l"/>
                          <a:tab pos="360045" algn="l"/>
                          <a:tab pos="457200" algn="l"/>
                        </a:tabLst>
                      </a:pPr>
                      <a:r>
                        <a:rPr lang="en-US" sz="1400" dirty="0">
                          <a:solidFill>
                            <a:srgbClr val="000000"/>
                          </a:solidFill>
                          <a:effectLst/>
                          <a:latin typeface="+mn-lt"/>
                          <a:ea typeface="Times New Roman" panose="02020603050405020304" pitchFamily="18" charset="0"/>
                          <a:cs typeface="Times New Roman" panose="02020603050405020304" pitchFamily="18" charset="0"/>
                        </a:rPr>
                        <a:t>5GSAT_ARCH</a:t>
                      </a:r>
                    </a:p>
                  </a:txBody>
                  <a:tcPr marL="68580" marR="68580" anchor="ctr"/>
                </a:tc>
                <a:tc>
                  <a:txBody>
                    <a:bodyPr/>
                    <a:lstStyle/>
                    <a:p>
                      <a:pPr marL="0" marR="0" hangingPunct="0">
                        <a:spcBef>
                          <a:spcPts val="0"/>
                        </a:spcBef>
                        <a:spcAft>
                          <a:spcPts val="0"/>
                        </a:spcAft>
                        <a:tabLst>
                          <a:tab pos="180340" algn="l"/>
                          <a:tab pos="360045" algn="l"/>
                          <a:tab pos="457200" algn="l"/>
                        </a:tabLst>
                      </a:pPr>
                      <a:r>
                        <a:rPr lang="en-US" sz="1400" dirty="0">
                          <a:solidFill>
                            <a:srgbClr val="000000"/>
                          </a:solidFill>
                          <a:effectLst/>
                          <a:latin typeface="+mn-lt"/>
                          <a:ea typeface="Times New Roman" panose="02020603050405020304" pitchFamily="18" charset="0"/>
                          <a:cs typeface="Times New Roman" panose="02020603050405020304" pitchFamily="18" charset="0"/>
                        </a:rPr>
                        <a:t>Integration of satellite systems in the 5G architecture.</a:t>
                      </a:r>
                    </a:p>
                  </a:txBody>
                  <a:tcPr marL="68580" marR="68580" anchor="ctr"/>
                </a:tc>
                <a:extLst>
                  <a:ext uri="{0D108BD9-81ED-4DB2-BD59-A6C34878D82A}">
                    <a16:rowId xmlns:a16="http://schemas.microsoft.com/office/drawing/2014/main" val="3166857451"/>
                  </a:ext>
                </a:extLst>
              </a:tr>
            </a:tbl>
          </a:graphicData>
        </a:graphic>
      </p:graphicFrame>
    </p:spTree>
    <p:extLst>
      <p:ext uri="{BB962C8B-B14F-4D97-AF65-F5344CB8AC3E}">
        <p14:creationId xmlns:p14="http://schemas.microsoft.com/office/powerpoint/2010/main" val="214396912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a:solidFill>
                  <a:schemeClr val="bg1">
                    <a:lumMod val="65000"/>
                  </a:schemeClr>
                </a:solidFill>
              </a:rPr>
              <a:t> 1) General aspects (events since SA#84, statistics, next meetings)</a:t>
            </a:r>
          </a:p>
          <a:p>
            <a:pPr eaLnBrk="1" hangingPunct="1">
              <a:defRPr/>
            </a:pPr>
            <a:r>
              <a:rPr lang="en-GB" sz="2400" dirty="0">
                <a:solidFill>
                  <a:schemeClr val="bg1">
                    <a:lumMod val="65000"/>
                  </a:schemeClr>
                </a:solidFill>
              </a:rPr>
              <a:t> 2) SA Work Report</a:t>
            </a:r>
          </a:p>
          <a:p>
            <a:pPr lvl="1" eaLnBrk="1" hangingPunct="1">
              <a:defRPr/>
            </a:pPr>
            <a:r>
              <a:rPr lang="en-GB" sz="2000" dirty="0">
                <a:solidFill>
                  <a:schemeClr val="bg1">
                    <a:lumMod val="65000"/>
                  </a:schemeClr>
                </a:solidFill>
              </a:rPr>
              <a:t>2.1) Rel-14 and before Maintenance</a:t>
            </a:r>
          </a:p>
          <a:p>
            <a:pPr lvl="1" eaLnBrk="1" hangingPunct="1">
              <a:defRPr/>
            </a:pPr>
            <a:r>
              <a:rPr lang="en-GB" sz="2000" dirty="0">
                <a:solidFill>
                  <a:schemeClr val="bg1">
                    <a:lumMod val="65000"/>
                  </a:schemeClr>
                </a:solidFill>
              </a:rPr>
              <a:t>2.2) Rel-15 Maintenance and Work</a:t>
            </a:r>
          </a:p>
          <a:p>
            <a:pPr lvl="1" eaLnBrk="1" hangingPunct="1">
              <a:defRPr/>
            </a:pPr>
            <a:r>
              <a:rPr lang="en-GB" sz="2000" dirty="0">
                <a:solidFill>
                  <a:schemeClr val="bg1">
                    <a:lumMod val="65000"/>
                  </a:schemeClr>
                </a:solidFill>
              </a:rPr>
              <a:t>2.3) Rel-16 and later Work and Maintenance</a:t>
            </a:r>
          </a:p>
          <a:p>
            <a:pPr lvl="1" eaLnBrk="1" hangingPunct="1">
              <a:defRPr/>
            </a:pPr>
            <a:r>
              <a:rPr lang="en-GB" sz="2000" dirty="0">
                <a:solidFill>
                  <a:schemeClr val="bg1">
                    <a:lumMod val="65000"/>
                  </a:schemeClr>
                </a:solidFill>
              </a:rPr>
              <a:t>2.4) New and Updated </a:t>
            </a:r>
            <a:r>
              <a:rPr lang="en-GB" sz="2000" dirty="0" err="1">
                <a:solidFill>
                  <a:schemeClr val="bg1">
                    <a:lumMod val="65000"/>
                  </a:schemeClr>
                </a:solidFill>
              </a:rPr>
              <a:t>WIDs</a:t>
            </a:r>
            <a:r>
              <a:rPr lang="en-GB" sz="2000" dirty="0">
                <a:solidFill>
                  <a:schemeClr val="bg1">
                    <a:lumMod val="65000"/>
                  </a:schemeClr>
                </a:solidFill>
              </a:rPr>
              <a:t> and </a:t>
            </a:r>
            <a:r>
              <a:rPr lang="en-GB" sz="2000" dirty="0" err="1">
                <a:solidFill>
                  <a:schemeClr val="bg1">
                    <a:lumMod val="65000"/>
                  </a:schemeClr>
                </a:solidFill>
              </a:rPr>
              <a:t>SIDs</a:t>
            </a:r>
            <a:endParaRPr lang="en-GB" sz="2000" dirty="0">
              <a:solidFill>
                <a:schemeClr val="bg1">
                  <a:lumMod val="65000"/>
                </a:schemeClr>
              </a:solidFill>
            </a:endParaRPr>
          </a:p>
          <a:p>
            <a:pPr lvl="1" eaLnBrk="1" hangingPunct="1">
              <a:defRPr/>
            </a:pPr>
            <a:r>
              <a:rPr lang="en-GB" sz="2000" dirty="0">
                <a:solidFill>
                  <a:schemeClr val="bg1">
                    <a:lumMod val="65000"/>
                  </a:schemeClr>
                </a:solidFill>
              </a:rPr>
              <a:t>2.5) </a:t>
            </a:r>
            <a:r>
              <a:rPr lang="en-GB" sz="2000" dirty="0" err="1">
                <a:solidFill>
                  <a:schemeClr val="bg1">
                    <a:lumMod val="65000"/>
                  </a:schemeClr>
                </a:solidFill>
              </a:rPr>
              <a:t>IETF</a:t>
            </a:r>
            <a:r>
              <a:rPr lang="en-GB" sz="2000" dirty="0">
                <a:solidFill>
                  <a:schemeClr val="bg1">
                    <a:lumMod val="65000"/>
                  </a:schemeClr>
                </a:solidFill>
              </a:rPr>
              <a:t> Dependency Update</a:t>
            </a:r>
          </a:p>
          <a:p>
            <a:pPr eaLnBrk="1" hangingPunct="1">
              <a:defRPr/>
            </a:pPr>
            <a:r>
              <a:rPr lang="en-GB" sz="2400" dirty="0">
                <a:solidFill>
                  <a:schemeClr val="bg1">
                    <a:lumMod val="65000"/>
                  </a:schemeClr>
                </a:solidFill>
              </a:rPr>
              <a:t> 3) Action Items</a:t>
            </a:r>
          </a:p>
          <a:p>
            <a:pPr eaLnBrk="1" hangingPunct="1">
              <a:defRPr/>
            </a:pPr>
            <a:r>
              <a:rPr lang="en-GB" sz="2400" dirty="0">
                <a:solidFill>
                  <a:schemeClr val="bg1">
                    <a:lumMod val="65000"/>
                  </a:schemeClr>
                </a:solidFill>
              </a:rPr>
              <a:t> 4) Documents for Information and Approval</a:t>
            </a:r>
          </a:p>
          <a:p>
            <a:pPr eaLnBrk="1" hangingPunct="1">
              <a:defRPr/>
            </a:pPr>
            <a:r>
              <a:rPr lang="en-GB" sz="2400" dirty="0">
                <a:solidFill>
                  <a:schemeClr val="bg1">
                    <a:lumMod val="65000"/>
                  </a:schemeClr>
                </a:solidFill>
              </a:rPr>
              <a:t> </a:t>
            </a:r>
            <a:r>
              <a:rPr lang="en-GB" sz="2400" b="1" i="1" dirty="0"/>
              <a:t>5) Collected Items requiring action from SA</a:t>
            </a:r>
          </a:p>
        </p:txBody>
      </p:sp>
      <p:sp>
        <p:nvSpPr>
          <p:cNvPr id="50180" name="Text Box 3"/>
          <p:cNvSpPr txBox="1">
            <a:spLocks noChangeArrowheads="1"/>
          </p:cNvSpPr>
          <p:nvPr/>
        </p:nvSpPr>
        <p:spPr bwMode="auto">
          <a:xfrm>
            <a:off x="77788" y="53371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pPr eaLnBrk="1" hangingPunct="1"/>
            <a:r>
              <a:rPr lang="en-GB" altLang="de-DE" b="1" dirty="0"/>
              <a:t>5) Collected Items requiring action </a:t>
            </a:r>
            <a:br>
              <a:rPr lang="en-GB" altLang="de-DE" b="1" dirty="0"/>
            </a:br>
            <a:r>
              <a:rPr lang="en-GB" altLang="de-DE" b="1" dirty="0"/>
              <a:t>from SA</a:t>
            </a:r>
            <a:endParaRPr lang="de-DE" altLang="de-DE" b="1" dirty="0"/>
          </a:p>
        </p:txBody>
      </p:sp>
      <p:sp>
        <p:nvSpPr>
          <p:cNvPr id="51203" name="Content Placeholder 2"/>
          <p:cNvSpPr>
            <a:spLocks noGrp="1"/>
          </p:cNvSpPr>
          <p:nvPr>
            <p:ph idx="1"/>
          </p:nvPr>
        </p:nvSpPr>
        <p:spPr>
          <a:xfrm>
            <a:off x="457200" y="1921164"/>
            <a:ext cx="8372764" cy="4204999"/>
          </a:xfrm>
        </p:spPr>
        <p:txBody>
          <a:bodyPr/>
          <a:lstStyle/>
          <a:p>
            <a:pPr eaLnBrk="1" hangingPunct="1">
              <a:spcBef>
                <a:spcPts val="600"/>
              </a:spcBef>
              <a:spcAft>
                <a:spcPts val="1200"/>
              </a:spcAft>
              <a:defRPr/>
            </a:pPr>
            <a:r>
              <a:rPr lang="en-US" sz="2600" dirty="0">
                <a:solidFill>
                  <a:srgbClr val="FF0000"/>
                </a:solidFill>
              </a:rPr>
              <a:t>1) Approval of provided TR/TSs (</a:t>
            </a:r>
            <a:r>
              <a:rPr lang="en-US" sz="2600" i="1" dirty="0">
                <a:solidFill>
                  <a:srgbClr val="FF0000"/>
                </a:solidFill>
              </a:rPr>
              <a:t>please see slide 50</a:t>
            </a:r>
            <a:r>
              <a:rPr lang="en-US" sz="2600" dirty="0">
                <a:solidFill>
                  <a:srgbClr val="FF0000"/>
                </a:solidFill>
              </a:rPr>
              <a:t>)</a:t>
            </a:r>
          </a:p>
          <a:p>
            <a:pPr eaLnBrk="1" hangingPunct="1">
              <a:spcBef>
                <a:spcPts val="600"/>
              </a:spcBef>
              <a:spcAft>
                <a:spcPts val="1200"/>
              </a:spcAft>
              <a:defRPr/>
            </a:pPr>
            <a:r>
              <a:rPr lang="en-US" sz="2600" dirty="0">
                <a:solidFill>
                  <a:srgbClr val="FF0000"/>
                </a:solidFill>
              </a:rPr>
              <a:t>2) Approval of new/revised WIDs (</a:t>
            </a:r>
            <a:r>
              <a:rPr lang="en-US" sz="2600" i="1" dirty="0">
                <a:solidFill>
                  <a:srgbClr val="FF0000"/>
                </a:solidFill>
              </a:rPr>
              <a:t>please see slide 51</a:t>
            </a:r>
            <a:r>
              <a:rPr lang="en-US" sz="2600" dirty="0">
                <a:solidFill>
                  <a:srgbClr val="FF0000"/>
                </a:solidFill>
              </a:rPr>
              <a:t>)</a:t>
            </a:r>
          </a:p>
          <a:p>
            <a:pPr eaLnBrk="1" hangingPunct="1">
              <a:spcBef>
                <a:spcPts val="600"/>
              </a:spcBef>
              <a:spcAft>
                <a:spcPts val="1200"/>
              </a:spcAft>
              <a:defRPr/>
            </a:pPr>
            <a:r>
              <a:rPr lang="en-US" sz="2600" dirty="0">
                <a:solidFill>
                  <a:srgbClr val="FF0000"/>
                </a:solidFill>
              </a:rPr>
              <a:t>3) Provide SA2 with list of Rel-17 study/work items to be prioritized in Rel-17 timeframe, taking SA2 endorsed work plan into consideration (</a:t>
            </a:r>
            <a:r>
              <a:rPr lang="en-US" sz="2600" i="1" dirty="0">
                <a:solidFill>
                  <a:srgbClr val="FF0000"/>
                </a:solidFill>
              </a:rPr>
              <a:t>please see slide 48</a:t>
            </a:r>
            <a:r>
              <a:rPr lang="en-US" sz="2600" dirty="0">
                <a:solidFill>
                  <a:srgbClr val="FF0000"/>
                </a:solidFill>
              </a:rPr>
              <a:t>)</a:t>
            </a:r>
          </a:p>
          <a:p>
            <a:pPr eaLnBrk="1" hangingPunct="1">
              <a:spcBef>
                <a:spcPts val="600"/>
              </a:spcBef>
              <a:spcAft>
                <a:spcPts val="600"/>
              </a:spcAft>
              <a:buFont typeface="+mj-lt"/>
              <a:buAutoNum type="arabicPeriod"/>
              <a:defRPr/>
            </a:pPr>
            <a:endParaRPr lang="de-DE" altLang="de-DE" dirty="0">
              <a:solidFill>
                <a:srgbClr val="FF0000"/>
              </a:solidFill>
            </a:endParaRPr>
          </a:p>
          <a:p>
            <a:pPr marL="0" lvl="2" indent="0" eaLnBrk="1" hangingPunct="1">
              <a:spcBef>
                <a:spcPts val="0"/>
              </a:spcBef>
              <a:spcAft>
                <a:spcPts val="600"/>
              </a:spcAft>
              <a:buNone/>
            </a:pPr>
            <a:endParaRPr lang="de-DE" altLang="de-DE" dirty="0">
              <a:solidFill>
                <a:srgbClr val="FF0000"/>
              </a:solidFill>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txBox="1">
            <a:spLocks/>
          </p:cNvSpPr>
          <p:nvPr/>
        </p:nvSpPr>
        <p:spPr bwMode="auto">
          <a:xfrm>
            <a:off x="748348" y="2138449"/>
            <a:ext cx="7772400" cy="797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eaLnBrk="1" hangingPunct="1">
              <a:buFontTx/>
              <a:buNone/>
            </a:pPr>
            <a:r>
              <a:rPr lang="en-US" altLang="de-DE" sz="4400" dirty="0"/>
              <a:t>Thank You!</a:t>
            </a:r>
            <a:endParaRPr lang="en-US" altLang="de-DE" sz="4400" dirty="0">
              <a:solidFill>
                <a:srgbClr val="FF0000"/>
              </a:solidFill>
            </a:endParaRPr>
          </a:p>
          <a:p>
            <a:pPr algn="ctr" eaLnBrk="1" hangingPunct="1">
              <a:buFontTx/>
              <a:buNone/>
            </a:pPr>
            <a:endParaRPr lang="en-US" altLang="de-DE" sz="4400" dirty="0"/>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de-DE" altLang="de-DE" b="1" dirty="0"/>
              <a:t>1) General Aspects (3/7)</a:t>
            </a:r>
          </a:p>
        </p:txBody>
      </p:sp>
      <p:sp>
        <p:nvSpPr>
          <p:cNvPr id="3075" name="Content Placeholder 2"/>
          <p:cNvSpPr>
            <a:spLocks noGrp="1"/>
          </p:cNvSpPr>
          <p:nvPr>
            <p:ph idx="1"/>
          </p:nvPr>
        </p:nvSpPr>
        <p:spPr>
          <a:xfrm>
            <a:off x="457200" y="1290415"/>
            <a:ext cx="8229600" cy="4680647"/>
          </a:xfrm>
        </p:spPr>
        <p:txBody>
          <a:bodyPr/>
          <a:lstStyle/>
          <a:p>
            <a:pPr>
              <a:lnSpc>
                <a:spcPct val="80000"/>
              </a:lnSpc>
              <a:buFontTx/>
              <a:buNone/>
            </a:pPr>
            <a:r>
              <a:rPr lang="en-GB" altLang="ko-KR" sz="2400" u="sng" dirty="0">
                <a:latin typeface="Arial" panose="020B0604020202020204" pitchFamily="34" charset="0"/>
                <a:ea typeface="Gulim" panose="020B0600000101010101" pitchFamily="34" charset="-127"/>
              </a:rPr>
              <a:t>Statistics</a:t>
            </a:r>
            <a:r>
              <a:rPr lang="en-US" altLang="de-DE" sz="2400" u="sng" dirty="0">
                <a:latin typeface="Arial" panose="020B0604020202020204" pitchFamily="34" charset="0"/>
              </a:rPr>
              <a:t> at SA WG2 #135</a:t>
            </a:r>
            <a:r>
              <a:rPr lang="en-US" altLang="de-DE" sz="1900" u="sng" dirty="0">
                <a:latin typeface="Arial" panose="020B0604020202020204" pitchFamily="34" charset="0"/>
              </a:rPr>
              <a:t>:</a:t>
            </a:r>
          </a:p>
          <a:p>
            <a:pPr>
              <a:lnSpc>
                <a:spcPct val="80000"/>
              </a:lnSpc>
            </a:pPr>
            <a:r>
              <a:rPr lang="en-GB" altLang="ko-KR" sz="2000" dirty="0">
                <a:solidFill>
                  <a:srgbClr val="FF0000"/>
                </a:solidFill>
                <a:latin typeface="Arial" panose="020B0604020202020204" pitchFamily="34" charset="0"/>
                <a:ea typeface="Gulim" panose="020B0600000101010101" pitchFamily="34" charset="-127"/>
              </a:rPr>
              <a:t>189</a:t>
            </a:r>
            <a:r>
              <a:rPr lang="en-GB" altLang="ko-KR" sz="2000" dirty="0">
                <a:solidFill>
                  <a:srgbClr val="000000"/>
                </a:solidFill>
                <a:latin typeface="Arial" panose="020B0604020202020204" pitchFamily="34" charset="0"/>
                <a:ea typeface="Gulim" panose="020B0600000101010101" pitchFamily="34" charset="-127"/>
              </a:rPr>
              <a:t> delegates ‘attended’ (</a:t>
            </a:r>
            <a:r>
              <a:rPr lang="en-GB" altLang="ko-KR" sz="2000" i="1" dirty="0">
                <a:solidFill>
                  <a:srgbClr val="000000"/>
                </a:solidFill>
                <a:latin typeface="Arial" panose="020B0604020202020204" pitchFamily="34" charset="0"/>
                <a:ea typeface="Gulim" panose="020B0600000101010101" pitchFamily="34" charset="-127"/>
              </a:rPr>
              <a:t>checked-in</a:t>
            </a:r>
            <a:r>
              <a:rPr lang="en-GB" altLang="ko-KR" sz="2000" dirty="0">
                <a:solidFill>
                  <a:srgbClr val="000000"/>
                </a:solidFill>
                <a:latin typeface="Arial" panose="020B0604020202020204" pitchFamily="34" charset="0"/>
                <a:ea typeface="Gulim" panose="020B0600000101010101" pitchFamily="34" charset="-127"/>
              </a:rPr>
              <a:t>) </a:t>
            </a:r>
            <a:r>
              <a:rPr lang="en-GB" altLang="ko-KR" sz="2000" dirty="0">
                <a:solidFill>
                  <a:srgbClr val="FF0000"/>
                </a:solidFill>
                <a:latin typeface="Arial" panose="020B0604020202020204" pitchFamily="34" charset="0"/>
                <a:ea typeface="Gulim" panose="020B0600000101010101" pitchFamily="34" charset="-127"/>
              </a:rPr>
              <a:t>SA WG2 #135</a:t>
            </a:r>
            <a:endParaRPr lang="en-GB" altLang="ko-KR" sz="2000" u="sng" dirty="0">
              <a:solidFill>
                <a:srgbClr val="FF0000"/>
              </a:solidFill>
              <a:latin typeface="Arial" panose="020B0604020202020204" pitchFamily="34" charset="0"/>
              <a:ea typeface="Gulim" panose="020B0600000101010101" pitchFamily="34" charset="-127"/>
            </a:endParaRPr>
          </a:p>
          <a:p>
            <a:pPr lvl="1">
              <a:lnSpc>
                <a:spcPct val="80000"/>
              </a:lnSpc>
            </a:pPr>
            <a:r>
              <a:rPr lang="en-US" altLang="ko-KR" sz="1600" dirty="0">
                <a:solidFill>
                  <a:srgbClr val="FF0000"/>
                </a:solidFill>
                <a:latin typeface="Arial" panose="020B0604020202020204" pitchFamily="34" charset="0"/>
                <a:ea typeface="Gulim" panose="020B0600000101010101" pitchFamily="34" charset="-127"/>
                <a:cs typeface="Arial" panose="020B0604020202020204" pitchFamily="34" charset="0"/>
              </a:rPr>
              <a:t>2116</a:t>
            </a:r>
            <a:r>
              <a:rPr lang="en-US" altLang="ko-KR" sz="1600" dirty="0">
                <a:latin typeface="Arial" panose="020B0604020202020204" pitchFamily="34" charset="0"/>
                <a:ea typeface="Gulim" panose="020B0600000101010101" pitchFamily="34" charset="-127"/>
                <a:cs typeface="Arial" panose="020B0604020202020204" pitchFamily="34" charset="0"/>
              </a:rPr>
              <a:t> documents, </a:t>
            </a:r>
            <a:r>
              <a:rPr lang="en-GB" altLang="ko-KR" sz="1600" dirty="0">
                <a:solidFill>
                  <a:srgbClr val="FF0000"/>
                </a:solidFill>
                <a:latin typeface="Arial" panose="020B0604020202020204" pitchFamily="34" charset="0"/>
                <a:ea typeface="Gulim" panose="020B0600000101010101" pitchFamily="34" charset="-127"/>
                <a:cs typeface="Arial" panose="020B0604020202020204" pitchFamily="34" charset="0"/>
              </a:rPr>
              <a:t>1767</a:t>
            </a:r>
            <a:r>
              <a:rPr lang="en-GB" altLang="ko-KR" sz="1600" dirty="0">
                <a:solidFill>
                  <a:srgbClr val="000000"/>
                </a:solidFill>
                <a:latin typeface="Arial" panose="020B0604020202020204" pitchFamily="34" charset="0"/>
                <a:ea typeface="Gulim" panose="020B0600000101010101" pitchFamily="34" charset="-127"/>
                <a:cs typeface="Arial" panose="020B0604020202020204" pitchFamily="34" charset="0"/>
              </a:rPr>
              <a:t> </a:t>
            </a:r>
            <a:r>
              <a:rPr lang="en-US" altLang="ko-KR" sz="1600" dirty="0" err="1">
                <a:latin typeface="Arial" panose="020B0604020202020204" pitchFamily="34" charset="0"/>
                <a:ea typeface="Gulim" panose="020B0600000101010101" pitchFamily="34" charset="-127"/>
              </a:rPr>
              <a:t>Tdocs</a:t>
            </a:r>
            <a:r>
              <a:rPr lang="en-US" altLang="ko-KR" sz="1600" dirty="0">
                <a:latin typeface="Arial" panose="020B0604020202020204" pitchFamily="34" charset="0"/>
                <a:ea typeface="Gulim" panose="020B0600000101010101" pitchFamily="34" charset="-127"/>
              </a:rPr>
              <a:t> handled (including revisions), including</a:t>
            </a:r>
          </a:p>
          <a:p>
            <a:pPr lvl="2">
              <a:lnSpc>
                <a:spcPct val="80000"/>
              </a:lnSpc>
            </a:pPr>
            <a:r>
              <a:rPr lang="en-GB" altLang="ko-KR" sz="1400" dirty="0">
                <a:solidFill>
                  <a:srgbClr val="FF0000"/>
                </a:solidFill>
                <a:latin typeface="Arial" panose="020B0604020202020204" pitchFamily="34" charset="0"/>
                <a:ea typeface="Gulim" panose="020B0600000101010101" pitchFamily="34" charset="-127"/>
              </a:rPr>
              <a:t>1152</a:t>
            </a:r>
            <a:r>
              <a:rPr lang="en-GB" altLang="ko-KR" sz="1400" dirty="0">
                <a:solidFill>
                  <a:srgbClr val="000000"/>
                </a:solidFill>
                <a:latin typeface="Arial" panose="020B0604020202020204" pitchFamily="34" charset="0"/>
                <a:ea typeface="Gulim" panose="020B0600000101010101" pitchFamily="34" charset="-127"/>
              </a:rPr>
              <a:t> </a:t>
            </a:r>
            <a:r>
              <a:rPr lang="en-US" altLang="ko-KR" sz="1400" dirty="0">
                <a:latin typeface="Arial" panose="020B0604020202020204" pitchFamily="34" charset="0"/>
                <a:ea typeface="Gulim" panose="020B0600000101010101" pitchFamily="34" charset="-127"/>
              </a:rPr>
              <a:t>CRs (including revisions)</a:t>
            </a:r>
          </a:p>
          <a:p>
            <a:pPr lvl="2">
              <a:lnSpc>
                <a:spcPct val="80000"/>
              </a:lnSpc>
            </a:pPr>
            <a:r>
              <a:rPr lang="en-US" altLang="ko-KR" sz="1400" dirty="0">
                <a:latin typeface="Arial" panose="020B0604020202020204" pitchFamily="34" charset="0"/>
                <a:ea typeface="Gulim" panose="020B0600000101010101" pitchFamily="34" charset="-127"/>
              </a:rPr>
              <a:t>  </a:t>
            </a:r>
            <a:r>
              <a:rPr lang="en-US" altLang="ko-KR" sz="1400" dirty="0">
                <a:solidFill>
                  <a:srgbClr val="FF0000"/>
                </a:solidFill>
                <a:latin typeface="Arial" panose="020B0604020202020204" pitchFamily="34" charset="0"/>
                <a:ea typeface="Gulim" panose="020B0600000101010101" pitchFamily="34" charset="-127"/>
              </a:rPr>
              <a:t>113</a:t>
            </a:r>
            <a:r>
              <a:rPr lang="en-US" altLang="ko-KR" sz="1400" dirty="0">
                <a:latin typeface="Arial" panose="020B0604020202020204" pitchFamily="34" charset="0"/>
                <a:ea typeface="Gulim" panose="020B0600000101010101" pitchFamily="34" charset="-127"/>
              </a:rPr>
              <a:t> Incoming LSs, of which </a:t>
            </a:r>
            <a:r>
              <a:rPr lang="en-GB" altLang="ko-KR" sz="1400" dirty="0">
                <a:solidFill>
                  <a:srgbClr val="FF0000"/>
                </a:solidFill>
                <a:latin typeface="Arial" panose="020B0604020202020204" pitchFamily="34" charset="0"/>
                <a:ea typeface="Gulim" panose="020B0600000101010101" pitchFamily="34" charset="-127"/>
              </a:rPr>
              <a:t>32</a:t>
            </a:r>
            <a:r>
              <a:rPr lang="en-GB" altLang="ko-KR" sz="1400" dirty="0">
                <a:solidFill>
                  <a:srgbClr val="000000"/>
                </a:solidFill>
                <a:latin typeface="Arial" panose="020B0604020202020204" pitchFamily="34" charset="0"/>
                <a:ea typeface="Gulim" panose="020B0600000101010101" pitchFamily="34" charset="-127"/>
              </a:rPr>
              <a:t> </a:t>
            </a:r>
            <a:r>
              <a:rPr lang="en-US" altLang="ko-KR" sz="1400" dirty="0">
                <a:latin typeface="Arial" panose="020B0604020202020204" pitchFamily="34" charset="0"/>
                <a:ea typeface="Gulim" panose="020B0600000101010101" pitchFamily="34" charset="-127"/>
              </a:rPr>
              <a:t>were postponed</a:t>
            </a:r>
          </a:p>
          <a:p>
            <a:pPr lvl="2">
              <a:lnSpc>
                <a:spcPct val="80000"/>
              </a:lnSpc>
            </a:pPr>
            <a:r>
              <a:rPr lang="de-DE" altLang="ko-KR" sz="1400" dirty="0">
                <a:solidFill>
                  <a:srgbClr val="FF0000"/>
                </a:solidFill>
                <a:latin typeface="Arial" panose="020B0604020202020204" pitchFamily="34" charset="0"/>
                <a:ea typeface="Gulim" panose="020B0600000101010101" pitchFamily="34" charset="-127"/>
              </a:rPr>
              <a:t>  42</a:t>
            </a:r>
            <a:r>
              <a:rPr lang="de-DE" altLang="ko-KR" sz="1400" dirty="0">
                <a:latin typeface="Arial" panose="020B0604020202020204" pitchFamily="34" charset="0"/>
                <a:ea typeface="Gulim" panose="020B0600000101010101" pitchFamily="34" charset="-127"/>
              </a:rPr>
              <a:t> </a:t>
            </a:r>
            <a:r>
              <a:rPr lang="en-US" altLang="ko-KR" sz="1400" dirty="0">
                <a:latin typeface="Arial" panose="020B0604020202020204" pitchFamily="34" charset="0"/>
                <a:ea typeface="Gulim" panose="020B0600000101010101" pitchFamily="34" charset="-127"/>
              </a:rPr>
              <a:t>Outgoing LSs Approved</a:t>
            </a:r>
          </a:p>
          <a:p>
            <a:pPr lvl="1">
              <a:lnSpc>
                <a:spcPct val="80000"/>
              </a:lnSpc>
            </a:pPr>
            <a:r>
              <a:rPr lang="en-GB" altLang="ko-KR" sz="1600" dirty="0">
                <a:solidFill>
                  <a:srgbClr val="000000"/>
                </a:solidFill>
                <a:latin typeface="Arial" panose="020B0604020202020204" pitchFamily="34" charset="0"/>
                <a:ea typeface="Gulim" panose="020B0600000101010101" pitchFamily="34" charset="-127"/>
              </a:rPr>
              <a:t>  </a:t>
            </a:r>
            <a:r>
              <a:rPr lang="en-GB" altLang="ko-KR" sz="1600" dirty="0">
                <a:solidFill>
                  <a:srgbClr val="FF0000"/>
                </a:solidFill>
                <a:latin typeface="Arial" panose="020B0604020202020204" pitchFamily="34" charset="0"/>
                <a:ea typeface="Gulim" panose="020B0600000101010101" pitchFamily="34" charset="-127"/>
              </a:rPr>
              <a:t>473</a:t>
            </a:r>
            <a:r>
              <a:rPr lang="en-GB" altLang="ko-KR" sz="1600" dirty="0">
                <a:solidFill>
                  <a:srgbClr val="000000"/>
                </a:solidFill>
                <a:latin typeface="Arial" panose="020B0604020202020204" pitchFamily="34" charset="0"/>
                <a:ea typeface="Gulim" panose="020B0600000101010101" pitchFamily="34" charset="-127"/>
              </a:rPr>
              <a:t> </a:t>
            </a:r>
            <a:r>
              <a:rPr lang="en-US" altLang="ko-KR" sz="1600" dirty="0" err="1">
                <a:latin typeface="Arial" panose="020B0604020202020204" pitchFamily="34" charset="0"/>
                <a:ea typeface="Gulim" panose="020B0600000101010101" pitchFamily="34" charset="-127"/>
              </a:rPr>
              <a:t>Tdocs</a:t>
            </a:r>
            <a:r>
              <a:rPr lang="en-US" altLang="ko-KR" sz="1600" dirty="0">
                <a:latin typeface="Arial" panose="020B0604020202020204" pitchFamily="34" charset="0"/>
                <a:ea typeface="Gulim" panose="020B0600000101010101" pitchFamily="34" charset="-127"/>
              </a:rPr>
              <a:t> postponed / not handled</a:t>
            </a:r>
          </a:p>
          <a:p>
            <a:pPr>
              <a:lnSpc>
                <a:spcPct val="80000"/>
              </a:lnSpc>
            </a:pPr>
            <a:r>
              <a:rPr lang="en-US" altLang="ko-KR" sz="2000" dirty="0">
                <a:latin typeface="Arial" panose="020B0604020202020204" pitchFamily="34" charset="0"/>
                <a:ea typeface="Gulim" panose="020B0600000101010101" pitchFamily="34" charset="-127"/>
              </a:rPr>
              <a:t> Total CRs agreed: </a:t>
            </a:r>
            <a:r>
              <a:rPr lang="de-DE" altLang="ko-KR" sz="2000" dirty="0">
                <a:solidFill>
                  <a:srgbClr val="FF0000"/>
                </a:solidFill>
                <a:latin typeface="Arial" panose="020B0604020202020204" pitchFamily="34" charset="0"/>
                <a:ea typeface="Gulim" panose="020B0600000101010101" pitchFamily="34" charset="-127"/>
              </a:rPr>
              <a:t>251 </a:t>
            </a:r>
            <a:r>
              <a:rPr lang="de-DE" altLang="ko-KR" sz="1400" dirty="0">
                <a:solidFill>
                  <a:srgbClr val="FF0000"/>
                </a:solidFill>
                <a:latin typeface="Arial" panose="020B0604020202020204" pitchFamily="34" charset="0"/>
                <a:ea typeface="Gulim" panose="020B0600000101010101" pitchFamily="34" charset="-127"/>
              </a:rPr>
              <a:t>(of which, 39 were further revised/agreed at SA WG2#136) </a:t>
            </a:r>
          </a:p>
          <a:p>
            <a:pPr>
              <a:lnSpc>
                <a:spcPct val="80000"/>
              </a:lnSpc>
              <a:buFontTx/>
              <a:buNone/>
            </a:pPr>
            <a:endParaRPr lang="en-US" altLang="ko-KR" sz="2000" b="1" dirty="0">
              <a:latin typeface="Arial" panose="020B0604020202020204" pitchFamily="34" charset="0"/>
              <a:ea typeface="Gulim" panose="020B0600000101010101" pitchFamily="34" charset="-127"/>
            </a:endParaRPr>
          </a:p>
          <a:p>
            <a:pPr>
              <a:lnSpc>
                <a:spcPct val="80000"/>
              </a:lnSpc>
              <a:buFontTx/>
              <a:buNone/>
            </a:pPr>
            <a:r>
              <a:rPr lang="en-GB" altLang="ko-KR" sz="2400" u="sng" dirty="0">
                <a:latin typeface="Arial" panose="020B0604020202020204" pitchFamily="34" charset="0"/>
                <a:ea typeface="Gulim" panose="020B0600000101010101" pitchFamily="34" charset="-127"/>
              </a:rPr>
              <a:t>Statistics</a:t>
            </a:r>
            <a:r>
              <a:rPr lang="en-US" altLang="de-DE" sz="2400" u="sng" dirty="0">
                <a:latin typeface="Arial" panose="020B0604020202020204" pitchFamily="34" charset="0"/>
              </a:rPr>
              <a:t> at SA WG2 #136</a:t>
            </a:r>
            <a:r>
              <a:rPr lang="en-US" altLang="de-DE" sz="1900" u="sng" dirty="0">
                <a:latin typeface="Arial" panose="020B0604020202020204" pitchFamily="34" charset="0"/>
              </a:rPr>
              <a:t>:</a:t>
            </a:r>
          </a:p>
          <a:p>
            <a:pPr>
              <a:lnSpc>
                <a:spcPct val="80000"/>
              </a:lnSpc>
            </a:pPr>
            <a:r>
              <a:rPr lang="en-GB" altLang="ko-KR" sz="2000" dirty="0">
                <a:solidFill>
                  <a:srgbClr val="FF0000"/>
                </a:solidFill>
                <a:latin typeface="Arial" panose="020B0604020202020204" pitchFamily="34" charset="0"/>
                <a:ea typeface="Gulim" panose="020B0600000101010101" pitchFamily="34" charset="-127"/>
              </a:rPr>
              <a:t>241</a:t>
            </a:r>
            <a:r>
              <a:rPr lang="en-GB" altLang="ko-KR" sz="2000" dirty="0">
                <a:solidFill>
                  <a:srgbClr val="000000"/>
                </a:solidFill>
                <a:latin typeface="Arial" panose="020B0604020202020204" pitchFamily="34" charset="0"/>
                <a:ea typeface="Gulim" panose="020B0600000101010101" pitchFamily="34" charset="-127"/>
              </a:rPr>
              <a:t> delegates ‘attended’ (</a:t>
            </a:r>
            <a:r>
              <a:rPr lang="en-GB" altLang="ko-KR" sz="2000" i="1" dirty="0">
                <a:solidFill>
                  <a:srgbClr val="000000"/>
                </a:solidFill>
                <a:latin typeface="Arial" panose="020B0604020202020204" pitchFamily="34" charset="0"/>
                <a:ea typeface="Gulim" panose="020B0600000101010101" pitchFamily="34" charset="-127"/>
              </a:rPr>
              <a:t>checked-in</a:t>
            </a:r>
            <a:r>
              <a:rPr lang="en-GB" altLang="ko-KR" sz="2000" dirty="0">
                <a:solidFill>
                  <a:srgbClr val="000000"/>
                </a:solidFill>
                <a:latin typeface="Arial" panose="020B0604020202020204" pitchFamily="34" charset="0"/>
                <a:ea typeface="Gulim" panose="020B0600000101010101" pitchFamily="34" charset="-127"/>
              </a:rPr>
              <a:t>) </a:t>
            </a:r>
            <a:r>
              <a:rPr lang="en-GB" altLang="ko-KR" sz="2000" dirty="0">
                <a:solidFill>
                  <a:srgbClr val="FF0000"/>
                </a:solidFill>
                <a:latin typeface="Arial" panose="020B0604020202020204" pitchFamily="34" charset="0"/>
                <a:ea typeface="Gulim" panose="020B0600000101010101" pitchFamily="34" charset="-127"/>
              </a:rPr>
              <a:t>SA WG2 #136</a:t>
            </a:r>
            <a:endParaRPr lang="en-GB" altLang="ko-KR" sz="2000" u="sng" dirty="0">
              <a:solidFill>
                <a:srgbClr val="FF0000"/>
              </a:solidFill>
              <a:latin typeface="Arial" panose="020B0604020202020204" pitchFamily="34" charset="0"/>
              <a:ea typeface="Gulim" panose="020B0600000101010101" pitchFamily="34" charset="-127"/>
            </a:endParaRPr>
          </a:p>
          <a:p>
            <a:pPr lvl="1">
              <a:lnSpc>
                <a:spcPct val="80000"/>
              </a:lnSpc>
            </a:pPr>
            <a:r>
              <a:rPr lang="en-US" altLang="ko-KR" sz="1600" dirty="0">
                <a:solidFill>
                  <a:srgbClr val="FF0000"/>
                </a:solidFill>
                <a:latin typeface="Arial" panose="020B0604020202020204" pitchFamily="34" charset="0"/>
                <a:ea typeface="Gulim" panose="020B0600000101010101" pitchFamily="34" charset="-127"/>
                <a:cs typeface="Arial" panose="020B0604020202020204" pitchFamily="34" charset="0"/>
              </a:rPr>
              <a:t>1876</a:t>
            </a:r>
            <a:r>
              <a:rPr lang="en-US" altLang="ko-KR" sz="1600" dirty="0">
                <a:latin typeface="Arial" panose="020B0604020202020204" pitchFamily="34" charset="0"/>
                <a:ea typeface="Gulim" panose="020B0600000101010101" pitchFamily="34" charset="-127"/>
                <a:cs typeface="Arial" panose="020B0604020202020204" pitchFamily="34" charset="0"/>
              </a:rPr>
              <a:t> documents, </a:t>
            </a:r>
            <a:r>
              <a:rPr lang="en-GB" altLang="ko-KR" sz="1600" dirty="0">
                <a:solidFill>
                  <a:srgbClr val="FF0000"/>
                </a:solidFill>
                <a:latin typeface="Arial" panose="020B0604020202020204" pitchFamily="34" charset="0"/>
                <a:ea typeface="Gulim" panose="020B0600000101010101" pitchFamily="34" charset="-127"/>
                <a:cs typeface="Arial" panose="020B0604020202020204" pitchFamily="34" charset="0"/>
              </a:rPr>
              <a:t>1527</a:t>
            </a:r>
            <a:r>
              <a:rPr lang="en-GB" altLang="ko-KR" sz="1600" dirty="0">
                <a:solidFill>
                  <a:srgbClr val="000000"/>
                </a:solidFill>
                <a:latin typeface="Arial" panose="020B0604020202020204" pitchFamily="34" charset="0"/>
                <a:ea typeface="Gulim" panose="020B0600000101010101" pitchFamily="34" charset="-127"/>
                <a:cs typeface="Arial" panose="020B0604020202020204" pitchFamily="34" charset="0"/>
              </a:rPr>
              <a:t> </a:t>
            </a:r>
            <a:r>
              <a:rPr lang="en-US" altLang="ko-KR" sz="1600" dirty="0" err="1">
                <a:latin typeface="Arial" panose="020B0604020202020204" pitchFamily="34" charset="0"/>
                <a:ea typeface="Gulim" panose="020B0600000101010101" pitchFamily="34" charset="-127"/>
              </a:rPr>
              <a:t>Tdocs</a:t>
            </a:r>
            <a:r>
              <a:rPr lang="en-US" altLang="ko-KR" sz="1600" dirty="0">
                <a:latin typeface="Arial" panose="020B0604020202020204" pitchFamily="34" charset="0"/>
                <a:ea typeface="Gulim" panose="020B0600000101010101" pitchFamily="34" charset="-127"/>
              </a:rPr>
              <a:t> handled (including revisions), including</a:t>
            </a:r>
          </a:p>
          <a:p>
            <a:pPr lvl="2">
              <a:lnSpc>
                <a:spcPct val="80000"/>
              </a:lnSpc>
            </a:pPr>
            <a:r>
              <a:rPr lang="en-GB" altLang="ko-KR" sz="1400" dirty="0">
                <a:solidFill>
                  <a:srgbClr val="FF0000"/>
                </a:solidFill>
                <a:latin typeface="Arial" panose="020B0604020202020204" pitchFamily="34" charset="0"/>
                <a:ea typeface="Gulim" panose="020B0600000101010101" pitchFamily="34" charset="-127"/>
              </a:rPr>
              <a:t>1024</a:t>
            </a:r>
            <a:r>
              <a:rPr lang="en-GB" altLang="ko-KR" sz="1400" dirty="0">
                <a:solidFill>
                  <a:srgbClr val="000000"/>
                </a:solidFill>
                <a:latin typeface="Arial" panose="020B0604020202020204" pitchFamily="34" charset="0"/>
                <a:ea typeface="Gulim" panose="020B0600000101010101" pitchFamily="34" charset="-127"/>
              </a:rPr>
              <a:t> </a:t>
            </a:r>
            <a:r>
              <a:rPr lang="en-US" altLang="ko-KR" sz="1400" dirty="0">
                <a:latin typeface="Arial" panose="020B0604020202020204" pitchFamily="34" charset="0"/>
                <a:ea typeface="Gulim" panose="020B0600000101010101" pitchFamily="34" charset="-127"/>
              </a:rPr>
              <a:t>CRs (including revisions)</a:t>
            </a:r>
          </a:p>
          <a:p>
            <a:pPr lvl="2">
              <a:lnSpc>
                <a:spcPct val="80000"/>
              </a:lnSpc>
            </a:pPr>
            <a:r>
              <a:rPr lang="en-US" altLang="ko-KR" sz="1400" dirty="0">
                <a:latin typeface="Arial" panose="020B0604020202020204" pitchFamily="34" charset="0"/>
                <a:ea typeface="Gulim" panose="020B0600000101010101" pitchFamily="34" charset="-127"/>
              </a:rPr>
              <a:t>  </a:t>
            </a:r>
            <a:r>
              <a:rPr lang="en-US" altLang="ko-KR" sz="1400" dirty="0">
                <a:solidFill>
                  <a:srgbClr val="FF0000"/>
                </a:solidFill>
                <a:latin typeface="Arial" panose="020B0604020202020204" pitchFamily="34" charset="0"/>
                <a:ea typeface="Gulim" panose="020B0600000101010101" pitchFamily="34" charset="-127"/>
              </a:rPr>
              <a:t>76</a:t>
            </a:r>
            <a:r>
              <a:rPr lang="en-US" altLang="ko-KR" sz="1400" dirty="0">
                <a:latin typeface="Arial" panose="020B0604020202020204" pitchFamily="34" charset="0"/>
                <a:ea typeface="Gulim" panose="020B0600000101010101" pitchFamily="34" charset="-127"/>
              </a:rPr>
              <a:t> Incoming LSs, of which </a:t>
            </a:r>
            <a:r>
              <a:rPr lang="en-GB" altLang="ko-KR" sz="1400" dirty="0">
                <a:solidFill>
                  <a:srgbClr val="FF0000"/>
                </a:solidFill>
                <a:latin typeface="Arial" panose="020B0604020202020204" pitchFamily="34" charset="0"/>
                <a:ea typeface="Gulim" panose="020B0600000101010101" pitchFamily="34" charset="-127"/>
              </a:rPr>
              <a:t>25</a:t>
            </a:r>
            <a:r>
              <a:rPr lang="en-GB" altLang="ko-KR" sz="1400" dirty="0">
                <a:solidFill>
                  <a:srgbClr val="000000"/>
                </a:solidFill>
                <a:latin typeface="Arial" panose="020B0604020202020204" pitchFamily="34" charset="0"/>
                <a:ea typeface="Gulim" panose="020B0600000101010101" pitchFamily="34" charset="-127"/>
              </a:rPr>
              <a:t> </a:t>
            </a:r>
            <a:r>
              <a:rPr lang="en-US" altLang="ko-KR" sz="1400" dirty="0">
                <a:latin typeface="Arial" panose="020B0604020202020204" pitchFamily="34" charset="0"/>
                <a:ea typeface="Gulim" panose="020B0600000101010101" pitchFamily="34" charset="-127"/>
              </a:rPr>
              <a:t>were postponed</a:t>
            </a:r>
          </a:p>
          <a:p>
            <a:pPr lvl="2">
              <a:lnSpc>
                <a:spcPct val="80000"/>
              </a:lnSpc>
            </a:pPr>
            <a:r>
              <a:rPr lang="de-DE" altLang="ko-KR" sz="1400" dirty="0">
                <a:solidFill>
                  <a:srgbClr val="FF0000"/>
                </a:solidFill>
                <a:latin typeface="Arial" panose="020B0604020202020204" pitchFamily="34" charset="0"/>
                <a:ea typeface="Gulim" panose="020B0600000101010101" pitchFamily="34" charset="-127"/>
              </a:rPr>
              <a:t>  32</a:t>
            </a:r>
            <a:r>
              <a:rPr lang="de-DE" altLang="ko-KR" sz="1400" dirty="0">
                <a:latin typeface="Arial" panose="020B0604020202020204" pitchFamily="34" charset="0"/>
                <a:ea typeface="Gulim" panose="020B0600000101010101" pitchFamily="34" charset="-127"/>
              </a:rPr>
              <a:t> </a:t>
            </a:r>
            <a:r>
              <a:rPr lang="en-US" altLang="ko-KR" sz="1400" dirty="0">
                <a:latin typeface="Arial" panose="020B0604020202020204" pitchFamily="34" charset="0"/>
                <a:ea typeface="Gulim" panose="020B0600000101010101" pitchFamily="34" charset="-127"/>
              </a:rPr>
              <a:t>Outgoing LSs Approved</a:t>
            </a:r>
          </a:p>
          <a:p>
            <a:pPr lvl="1">
              <a:lnSpc>
                <a:spcPct val="80000"/>
              </a:lnSpc>
            </a:pPr>
            <a:r>
              <a:rPr lang="en-GB" altLang="ko-KR" sz="1600" dirty="0">
                <a:solidFill>
                  <a:srgbClr val="000000"/>
                </a:solidFill>
                <a:latin typeface="Arial" panose="020B0604020202020204" pitchFamily="34" charset="0"/>
                <a:ea typeface="Gulim" panose="020B0600000101010101" pitchFamily="34" charset="-127"/>
              </a:rPr>
              <a:t>  </a:t>
            </a:r>
            <a:r>
              <a:rPr lang="en-GB" altLang="ko-KR" sz="1600" dirty="0">
                <a:solidFill>
                  <a:srgbClr val="FF0000"/>
                </a:solidFill>
                <a:latin typeface="Arial" panose="020B0604020202020204" pitchFamily="34" charset="0"/>
                <a:ea typeface="Gulim" panose="020B0600000101010101" pitchFamily="34" charset="-127"/>
              </a:rPr>
              <a:t>349</a:t>
            </a:r>
            <a:r>
              <a:rPr lang="en-GB" altLang="ko-KR" sz="1600" dirty="0">
                <a:solidFill>
                  <a:srgbClr val="000000"/>
                </a:solidFill>
                <a:latin typeface="Arial" panose="020B0604020202020204" pitchFamily="34" charset="0"/>
                <a:ea typeface="Gulim" panose="020B0600000101010101" pitchFamily="34" charset="-127"/>
              </a:rPr>
              <a:t> </a:t>
            </a:r>
            <a:r>
              <a:rPr lang="en-US" altLang="ko-KR" sz="1600" dirty="0" err="1">
                <a:latin typeface="Arial" panose="020B0604020202020204" pitchFamily="34" charset="0"/>
                <a:ea typeface="Gulim" panose="020B0600000101010101" pitchFamily="34" charset="-127"/>
              </a:rPr>
              <a:t>Tdocs</a:t>
            </a:r>
            <a:r>
              <a:rPr lang="en-US" altLang="ko-KR" sz="1600" dirty="0">
                <a:latin typeface="Arial" panose="020B0604020202020204" pitchFamily="34" charset="0"/>
                <a:ea typeface="Gulim" panose="020B0600000101010101" pitchFamily="34" charset="-127"/>
              </a:rPr>
              <a:t> postponed / not handled</a:t>
            </a:r>
          </a:p>
          <a:p>
            <a:pPr>
              <a:lnSpc>
                <a:spcPct val="80000"/>
              </a:lnSpc>
            </a:pPr>
            <a:r>
              <a:rPr lang="en-US" altLang="ko-KR" sz="2000" dirty="0">
                <a:latin typeface="Arial" panose="020B0604020202020204" pitchFamily="34" charset="0"/>
                <a:ea typeface="Gulim" panose="020B0600000101010101" pitchFamily="34" charset="-127"/>
              </a:rPr>
              <a:t> Total CRs agreed: </a:t>
            </a:r>
            <a:r>
              <a:rPr lang="de-DE" altLang="ko-KR" sz="2000" dirty="0">
                <a:solidFill>
                  <a:srgbClr val="FF0000"/>
                </a:solidFill>
                <a:latin typeface="Arial" panose="020B0604020202020204" pitchFamily="34" charset="0"/>
                <a:ea typeface="Gulim" panose="020B0600000101010101" pitchFamily="34" charset="-127"/>
              </a:rPr>
              <a:t>272 </a:t>
            </a:r>
            <a:r>
              <a:rPr lang="de-DE" altLang="ko-KR" sz="1400" dirty="0">
                <a:solidFill>
                  <a:srgbClr val="FF0000"/>
                </a:solidFill>
                <a:latin typeface="Arial" panose="020B0604020202020204" pitchFamily="34" charset="0"/>
                <a:ea typeface="Gulim" panose="020B0600000101010101" pitchFamily="34" charset="-127"/>
              </a:rPr>
              <a:t>(of which, 11 received objections) </a:t>
            </a:r>
          </a:p>
          <a:p>
            <a:pPr marL="0" indent="0">
              <a:lnSpc>
                <a:spcPct val="80000"/>
              </a:lnSpc>
              <a:buNone/>
            </a:pPr>
            <a:endParaRPr lang="de-DE" altLang="ko-KR" sz="1400" dirty="0">
              <a:solidFill>
                <a:srgbClr val="FF0000"/>
              </a:solidFill>
              <a:latin typeface="Arial" panose="020B0604020202020204" pitchFamily="34" charset="0"/>
              <a:ea typeface="Gulim" panose="020B0600000101010101" pitchFamily="34" charset="-127"/>
            </a:endParaRPr>
          </a:p>
          <a:p>
            <a:pPr>
              <a:lnSpc>
                <a:spcPct val="80000"/>
              </a:lnSpc>
              <a:buFontTx/>
              <a:buNone/>
            </a:pPr>
            <a:endParaRPr lang="en-US" altLang="ko-KR" sz="2000" b="1" dirty="0">
              <a:latin typeface="Arial" panose="020B0604020202020204" pitchFamily="34" charset="0"/>
              <a:ea typeface="Gulim" panose="020B0600000101010101" pitchFamily="34" charset="-127"/>
            </a:endParaRPr>
          </a:p>
          <a:p>
            <a:pPr>
              <a:lnSpc>
                <a:spcPct val="80000"/>
              </a:lnSpc>
              <a:buFontTx/>
              <a:buNone/>
            </a:pPr>
            <a:endParaRPr lang="en-US" altLang="ko-KR" sz="2000" b="1" dirty="0">
              <a:latin typeface="Arial" panose="020B0604020202020204" pitchFamily="34" charset="0"/>
              <a:ea typeface="Gulim" panose="020B0600000101010101" pitchFamily="34" charset="-127"/>
            </a:endParaRPr>
          </a:p>
          <a:p>
            <a:pPr>
              <a:lnSpc>
                <a:spcPct val="80000"/>
              </a:lnSpc>
              <a:buFontTx/>
              <a:buNone/>
            </a:pPr>
            <a:endParaRPr lang="en-US" altLang="ko-KR" sz="2000" b="1" dirty="0">
              <a:latin typeface="Arial" panose="020B0604020202020204" pitchFamily="34" charset="0"/>
              <a:ea typeface="Gulim" panose="020B0600000101010101" pitchFamily="34" charset="-127"/>
            </a:endParaRPr>
          </a:p>
        </p:txBody>
      </p:sp>
      <p:sp>
        <p:nvSpPr>
          <p:cNvPr id="3076" name="Rectangle 4"/>
          <p:cNvSpPr>
            <a:spLocks noChangeArrowheads="1"/>
          </p:cNvSpPr>
          <p:nvPr/>
        </p:nvSpPr>
        <p:spPr bwMode="auto">
          <a:xfrm>
            <a:off x="444500" y="6030883"/>
            <a:ext cx="8255000"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pPr>
            <a:r>
              <a:rPr lang="en-GB" altLang="ko-KR" sz="1800" dirty="0">
                <a:solidFill>
                  <a:srgbClr val="FF0000"/>
                </a:solidFill>
                <a:ea typeface="Gulim" panose="020B0600000101010101" pitchFamily="34" charset="-127"/>
              </a:rPr>
              <a:t>753</a:t>
            </a:r>
            <a:r>
              <a:rPr lang="en-GB" altLang="ko-KR" sz="1800" dirty="0">
                <a:solidFill>
                  <a:srgbClr val="000000"/>
                </a:solidFill>
                <a:ea typeface="Gulim" panose="020B0600000101010101" pitchFamily="34" charset="-127"/>
              </a:rPr>
              <a:t> </a:t>
            </a:r>
            <a:r>
              <a:rPr lang="en-GB" altLang="ko-KR" sz="1800" dirty="0">
                <a:ea typeface="Gulim" panose="020B0600000101010101" pitchFamily="34" charset="-127"/>
              </a:rPr>
              <a:t>people registered on the SA WG2</a:t>
            </a:r>
            <a:r>
              <a:rPr lang="en-US" altLang="de-DE" sz="1800" dirty="0">
                <a:ea typeface="Gulim" panose="020B0600000101010101" pitchFamily="34" charset="-127"/>
              </a:rPr>
              <a:t> </a:t>
            </a:r>
            <a:r>
              <a:rPr lang="en-GB" altLang="ko-KR" sz="1800" dirty="0">
                <a:ea typeface="Gulim" panose="020B0600000101010101" pitchFamily="34" charset="-127"/>
              </a:rPr>
              <a:t>e-mail reflector</a:t>
            </a:r>
            <a:r>
              <a:rPr lang="en-US" altLang="de-DE" sz="1800" dirty="0">
                <a:ea typeface="Gulim" panose="020B0600000101010101" pitchFamily="34" charset="-127"/>
              </a:rPr>
              <a:t> on 29 November 2019</a:t>
            </a:r>
          </a:p>
        </p:txBody>
      </p:sp>
    </p:spTree>
    <p:extLst>
      <p:ext uri="{BB962C8B-B14F-4D97-AF65-F5344CB8AC3E}">
        <p14:creationId xmlns:p14="http://schemas.microsoft.com/office/powerpoint/2010/main" val="37744260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de-DE" altLang="de-DE" b="1" dirty="0"/>
              <a:t>1) General Aspects (4/7)</a:t>
            </a:r>
          </a:p>
        </p:txBody>
      </p:sp>
      <p:graphicFrame>
        <p:nvGraphicFramePr>
          <p:cNvPr id="5" name="Chart 4">
            <a:extLst>
              <a:ext uri="{FF2B5EF4-FFF2-40B4-BE49-F238E27FC236}">
                <a16:creationId xmlns:a16="http://schemas.microsoft.com/office/drawing/2014/main" id="{00000000-0008-0000-0000-000003000000}"/>
              </a:ext>
            </a:extLst>
          </p:cNvPr>
          <p:cNvGraphicFramePr>
            <a:graphicFrameLocks/>
          </p:cNvGraphicFramePr>
          <p:nvPr>
            <p:extLst/>
          </p:nvPr>
        </p:nvGraphicFramePr>
        <p:xfrm>
          <a:off x="93540" y="1630703"/>
          <a:ext cx="8956920" cy="3804421"/>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de-DE" altLang="de-DE" b="1" dirty="0"/>
              <a:t>1) General Aspects (5/7)</a:t>
            </a:r>
            <a:br>
              <a:rPr lang="de-DE" altLang="de-DE" b="1" dirty="0"/>
            </a:br>
            <a:r>
              <a:rPr lang="de-DE" altLang="de-DE" sz="2800" b="1" dirty="0"/>
              <a:t>Resource usage</a:t>
            </a:r>
          </a:p>
        </p:txBody>
      </p:sp>
      <p:sp>
        <p:nvSpPr>
          <p:cNvPr id="1638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000">
              <a:latin typeface="Arial" panose="020B0604020202020204" pitchFamily="34" charset="0"/>
            </a:endParaRPr>
          </a:p>
        </p:txBody>
      </p:sp>
      <p:sp>
        <p:nvSpPr>
          <p:cNvPr id="16388" name="TextBox 1"/>
          <p:cNvSpPr txBox="1">
            <a:spLocks noChangeArrowheads="1"/>
          </p:cNvSpPr>
          <p:nvPr/>
        </p:nvSpPr>
        <p:spPr bwMode="auto">
          <a:xfrm>
            <a:off x="3549737" y="5903509"/>
            <a:ext cx="17113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800" b="1" dirty="0">
                <a:latin typeface="Arial" panose="020B0604020202020204" pitchFamily="34" charset="0"/>
              </a:rPr>
              <a:t>SA2 meetings</a:t>
            </a:r>
          </a:p>
        </p:txBody>
      </p:sp>
      <p:sp>
        <p:nvSpPr>
          <p:cNvPr id="16389" name="TextBox 15"/>
          <p:cNvSpPr txBox="1">
            <a:spLocks noChangeArrowheads="1"/>
          </p:cNvSpPr>
          <p:nvPr/>
        </p:nvSpPr>
        <p:spPr bwMode="auto">
          <a:xfrm rot="-5400000">
            <a:off x="-965200" y="3556001"/>
            <a:ext cx="24161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800" b="1">
                <a:latin typeface="Arial" panose="020B0604020202020204" pitchFamily="34" charset="0"/>
              </a:rPr>
              <a:t>Number of Sessions</a:t>
            </a:r>
          </a:p>
        </p:txBody>
      </p:sp>
      <p:graphicFrame>
        <p:nvGraphicFramePr>
          <p:cNvPr id="8" name="Chart 7">
            <a:extLst>
              <a:ext uri="{FF2B5EF4-FFF2-40B4-BE49-F238E27FC236}">
                <a16:creationId xmlns:a16="http://schemas.microsoft.com/office/drawing/2014/main" id="{68A5B159-0055-44CA-BBE4-DEAC7A5B4DF1}"/>
              </a:ext>
            </a:extLst>
          </p:cNvPr>
          <p:cNvGraphicFramePr>
            <a:graphicFrameLocks/>
          </p:cNvGraphicFramePr>
          <p:nvPr>
            <p:extLst/>
          </p:nvPr>
        </p:nvGraphicFramePr>
        <p:xfrm>
          <a:off x="353435" y="1706058"/>
          <a:ext cx="8731828" cy="394513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488950" y="0"/>
            <a:ext cx="6827838" cy="1190171"/>
          </a:xfrm>
        </p:spPr>
        <p:txBody>
          <a:bodyPr/>
          <a:lstStyle/>
          <a:p>
            <a:r>
              <a:rPr lang="de-DE" altLang="de-DE" b="1" dirty="0"/>
              <a:t>1) General Aspects (6/7)</a:t>
            </a:r>
            <a:br>
              <a:rPr lang="de-DE" altLang="de-DE" b="1" dirty="0"/>
            </a:br>
            <a:r>
              <a:rPr lang="de-DE" altLang="de-DE" sz="2800" b="1" dirty="0"/>
              <a:t>Document Handling / Meeting</a:t>
            </a:r>
          </a:p>
        </p:txBody>
      </p:sp>
      <p:sp>
        <p:nvSpPr>
          <p:cNvPr id="17411" name="TextBox 12"/>
          <p:cNvSpPr txBox="1">
            <a:spLocks noChangeArrowheads="1"/>
          </p:cNvSpPr>
          <p:nvPr/>
        </p:nvSpPr>
        <p:spPr bwMode="auto">
          <a:xfrm rot="-5400000">
            <a:off x="-896714" y="3460981"/>
            <a:ext cx="20828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800" b="1" dirty="0">
                <a:latin typeface="Arial" panose="020B0604020202020204" pitchFamily="34" charset="0"/>
              </a:rPr>
              <a:t>Number of Tdocs</a:t>
            </a:r>
          </a:p>
        </p:txBody>
      </p:sp>
      <p:cxnSp>
        <p:nvCxnSpPr>
          <p:cNvPr id="19" name="Straight Connector 11">
            <a:extLst>
              <a:ext uri="{FF2B5EF4-FFF2-40B4-BE49-F238E27FC236}">
                <a16:creationId xmlns:a16="http://schemas.microsoft.com/office/drawing/2014/main" id="{D2441DAD-9144-47BC-9FF9-529FCD20D36B}"/>
              </a:ext>
            </a:extLst>
          </p:cNvPr>
          <p:cNvCxnSpPr>
            <a:cxnSpLocks noChangeShapeType="1"/>
          </p:cNvCxnSpPr>
          <p:nvPr/>
        </p:nvCxnSpPr>
        <p:spPr bwMode="auto">
          <a:xfrm flipV="1">
            <a:off x="4637964" y="6063624"/>
            <a:ext cx="1083176" cy="2059"/>
          </a:xfrm>
          <a:prstGeom prst="line">
            <a:avLst/>
          </a:prstGeom>
          <a:noFill/>
          <a:ln w="28575" algn="ctr">
            <a:solidFill>
              <a:srgbClr val="F6BF5C"/>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Straight Connector 16">
            <a:extLst>
              <a:ext uri="{FF2B5EF4-FFF2-40B4-BE49-F238E27FC236}">
                <a16:creationId xmlns:a16="http://schemas.microsoft.com/office/drawing/2014/main" id="{C653F023-1BF5-49D4-8BD9-3D56554C427A}"/>
              </a:ext>
            </a:extLst>
          </p:cNvPr>
          <p:cNvCxnSpPr>
            <a:cxnSpLocks noChangeShapeType="1"/>
          </p:cNvCxnSpPr>
          <p:nvPr/>
        </p:nvCxnSpPr>
        <p:spPr bwMode="auto">
          <a:xfrm flipV="1">
            <a:off x="1834504" y="6052612"/>
            <a:ext cx="1247704" cy="9488"/>
          </a:xfrm>
          <a:prstGeom prst="line">
            <a:avLst/>
          </a:prstGeom>
          <a:noFill/>
          <a:ln w="28575" algn="ctr">
            <a:solidFill>
              <a:srgbClr val="00B05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 name="TextBox 27">
            <a:extLst>
              <a:ext uri="{FF2B5EF4-FFF2-40B4-BE49-F238E27FC236}">
                <a16:creationId xmlns:a16="http://schemas.microsoft.com/office/drawing/2014/main" id="{E8212CDF-758A-4FBA-B7FE-43A815532038}"/>
              </a:ext>
            </a:extLst>
          </p:cNvPr>
          <p:cNvSpPr txBox="1">
            <a:spLocks noChangeArrowheads="1"/>
          </p:cNvSpPr>
          <p:nvPr/>
        </p:nvSpPr>
        <p:spPr bwMode="auto">
          <a:xfrm>
            <a:off x="2199298" y="6050301"/>
            <a:ext cx="8858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600" dirty="0">
                <a:solidFill>
                  <a:srgbClr val="00B050"/>
                </a:solidFill>
                <a:latin typeface="Arial Black" panose="020B0A04020102020204" pitchFamily="34" charset="0"/>
              </a:rPr>
              <a:t>Rel-12</a:t>
            </a:r>
          </a:p>
        </p:txBody>
      </p:sp>
      <p:cxnSp>
        <p:nvCxnSpPr>
          <p:cNvPr id="22" name="Straight Connector 31">
            <a:extLst>
              <a:ext uri="{FF2B5EF4-FFF2-40B4-BE49-F238E27FC236}">
                <a16:creationId xmlns:a16="http://schemas.microsoft.com/office/drawing/2014/main" id="{C6C1DE2B-A73E-4A0E-B5AD-656B28434A95}"/>
              </a:ext>
            </a:extLst>
          </p:cNvPr>
          <p:cNvCxnSpPr>
            <a:cxnSpLocks noChangeShapeType="1"/>
          </p:cNvCxnSpPr>
          <p:nvPr/>
        </p:nvCxnSpPr>
        <p:spPr bwMode="auto">
          <a:xfrm>
            <a:off x="643494" y="6057689"/>
            <a:ext cx="1120120" cy="0"/>
          </a:xfrm>
          <a:prstGeom prst="line">
            <a:avLst/>
          </a:prstGeom>
          <a:noFill/>
          <a:ln w="28575" algn="ctr">
            <a:solidFill>
              <a:srgbClr val="66330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 name="TextBox 33">
            <a:extLst>
              <a:ext uri="{FF2B5EF4-FFF2-40B4-BE49-F238E27FC236}">
                <a16:creationId xmlns:a16="http://schemas.microsoft.com/office/drawing/2014/main" id="{853F06DF-BD99-4132-9ECD-79B0BD051AE9}"/>
              </a:ext>
            </a:extLst>
          </p:cNvPr>
          <p:cNvSpPr txBox="1">
            <a:spLocks noChangeArrowheads="1"/>
          </p:cNvSpPr>
          <p:nvPr/>
        </p:nvSpPr>
        <p:spPr bwMode="auto">
          <a:xfrm>
            <a:off x="857144" y="6052612"/>
            <a:ext cx="8874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600" dirty="0">
                <a:solidFill>
                  <a:srgbClr val="663300"/>
                </a:solidFill>
                <a:latin typeface="Arial Black" panose="020B0A04020102020204" pitchFamily="34" charset="0"/>
              </a:rPr>
              <a:t>Rel-11</a:t>
            </a:r>
          </a:p>
        </p:txBody>
      </p:sp>
      <p:sp>
        <p:nvSpPr>
          <p:cNvPr id="26" name="TextBox 25">
            <a:extLst>
              <a:ext uri="{FF2B5EF4-FFF2-40B4-BE49-F238E27FC236}">
                <a16:creationId xmlns:a16="http://schemas.microsoft.com/office/drawing/2014/main" id="{A2B59DE2-659B-4A47-B087-0C3502A1741B}"/>
              </a:ext>
            </a:extLst>
          </p:cNvPr>
          <p:cNvSpPr txBox="1">
            <a:spLocks noChangeArrowheads="1"/>
          </p:cNvSpPr>
          <p:nvPr/>
        </p:nvSpPr>
        <p:spPr bwMode="auto">
          <a:xfrm>
            <a:off x="4962862" y="6049025"/>
            <a:ext cx="8874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600" dirty="0">
                <a:solidFill>
                  <a:srgbClr val="FFC000"/>
                </a:solidFill>
                <a:latin typeface="Arial Black" panose="020B0A04020102020204" pitchFamily="34" charset="0"/>
              </a:rPr>
              <a:t>Rel-14</a:t>
            </a:r>
          </a:p>
        </p:txBody>
      </p:sp>
      <p:sp>
        <p:nvSpPr>
          <p:cNvPr id="27" name="TextBox 27">
            <a:extLst>
              <a:ext uri="{FF2B5EF4-FFF2-40B4-BE49-F238E27FC236}">
                <a16:creationId xmlns:a16="http://schemas.microsoft.com/office/drawing/2014/main" id="{D8F77FB7-CC6E-4900-8FAA-22CCE3F2CD2E}"/>
              </a:ext>
            </a:extLst>
          </p:cNvPr>
          <p:cNvSpPr txBox="1">
            <a:spLocks noChangeArrowheads="1"/>
          </p:cNvSpPr>
          <p:nvPr/>
        </p:nvSpPr>
        <p:spPr bwMode="auto">
          <a:xfrm>
            <a:off x="3564727" y="6051385"/>
            <a:ext cx="8858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600" dirty="0">
                <a:solidFill>
                  <a:srgbClr val="FF0000"/>
                </a:solidFill>
                <a:latin typeface="Arial Black" panose="020B0A04020102020204" pitchFamily="34" charset="0"/>
              </a:rPr>
              <a:t>Rel-13</a:t>
            </a:r>
          </a:p>
        </p:txBody>
      </p:sp>
      <p:cxnSp>
        <p:nvCxnSpPr>
          <p:cNvPr id="28" name="Straight Connector 16">
            <a:extLst>
              <a:ext uri="{FF2B5EF4-FFF2-40B4-BE49-F238E27FC236}">
                <a16:creationId xmlns:a16="http://schemas.microsoft.com/office/drawing/2014/main" id="{68A311C3-94B5-4B11-9C04-3244B430855B}"/>
              </a:ext>
            </a:extLst>
          </p:cNvPr>
          <p:cNvCxnSpPr>
            <a:cxnSpLocks noChangeShapeType="1"/>
          </p:cNvCxnSpPr>
          <p:nvPr/>
        </p:nvCxnSpPr>
        <p:spPr bwMode="auto">
          <a:xfrm flipV="1">
            <a:off x="3164157" y="6049025"/>
            <a:ext cx="1390187" cy="1588"/>
          </a:xfrm>
          <a:prstGeom prst="line">
            <a:avLst/>
          </a:prstGeom>
          <a:noFill/>
          <a:ln w="28575" algn="ctr">
            <a:solidFill>
              <a:srgbClr val="FF000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 name="Straight Connector 11">
            <a:extLst>
              <a:ext uri="{FF2B5EF4-FFF2-40B4-BE49-F238E27FC236}">
                <a16:creationId xmlns:a16="http://schemas.microsoft.com/office/drawing/2014/main" id="{8C2ABA3F-70CA-44E0-9D90-3698EB235280}"/>
              </a:ext>
            </a:extLst>
          </p:cNvPr>
          <p:cNvCxnSpPr>
            <a:cxnSpLocks noChangeShapeType="1"/>
          </p:cNvCxnSpPr>
          <p:nvPr/>
        </p:nvCxnSpPr>
        <p:spPr bwMode="auto">
          <a:xfrm>
            <a:off x="5803598" y="6065683"/>
            <a:ext cx="1022466" cy="0"/>
          </a:xfrm>
          <a:prstGeom prst="line">
            <a:avLst/>
          </a:prstGeom>
          <a:noFill/>
          <a:ln w="28575" algn="ctr">
            <a:solidFill>
              <a:srgbClr val="00B0F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0" name="TextBox 25">
            <a:extLst>
              <a:ext uri="{FF2B5EF4-FFF2-40B4-BE49-F238E27FC236}">
                <a16:creationId xmlns:a16="http://schemas.microsoft.com/office/drawing/2014/main" id="{1F31BD35-F711-4288-B163-FF7909315502}"/>
              </a:ext>
            </a:extLst>
          </p:cNvPr>
          <p:cNvSpPr txBox="1">
            <a:spLocks noChangeArrowheads="1"/>
          </p:cNvSpPr>
          <p:nvPr/>
        </p:nvSpPr>
        <p:spPr bwMode="auto">
          <a:xfrm>
            <a:off x="6122973" y="6050301"/>
            <a:ext cx="887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600" dirty="0">
                <a:solidFill>
                  <a:srgbClr val="00B0F0"/>
                </a:solidFill>
                <a:latin typeface="Arial Black" panose="020B0A04020102020204" pitchFamily="34" charset="0"/>
              </a:rPr>
              <a:t>Rel-15</a:t>
            </a:r>
          </a:p>
        </p:txBody>
      </p:sp>
      <p:cxnSp>
        <p:nvCxnSpPr>
          <p:cNvPr id="31" name="Straight Connector 11">
            <a:extLst>
              <a:ext uri="{FF2B5EF4-FFF2-40B4-BE49-F238E27FC236}">
                <a16:creationId xmlns:a16="http://schemas.microsoft.com/office/drawing/2014/main" id="{0433B8B5-3252-40B3-81DE-9517631CD043}"/>
              </a:ext>
            </a:extLst>
          </p:cNvPr>
          <p:cNvCxnSpPr>
            <a:cxnSpLocks noChangeShapeType="1"/>
          </p:cNvCxnSpPr>
          <p:nvPr/>
        </p:nvCxnSpPr>
        <p:spPr bwMode="auto">
          <a:xfrm flipV="1">
            <a:off x="6900878" y="6050302"/>
            <a:ext cx="1400291" cy="7387"/>
          </a:xfrm>
          <a:prstGeom prst="line">
            <a:avLst/>
          </a:prstGeom>
          <a:noFill/>
          <a:ln w="28575" algn="ctr">
            <a:solidFill>
              <a:schemeClr val="accent4">
                <a:lumMod val="75000"/>
              </a:schemeClr>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2" name="TextBox 25">
            <a:extLst>
              <a:ext uri="{FF2B5EF4-FFF2-40B4-BE49-F238E27FC236}">
                <a16:creationId xmlns:a16="http://schemas.microsoft.com/office/drawing/2014/main" id="{B8ECEA28-984A-4419-A440-ACDD613AC847}"/>
              </a:ext>
            </a:extLst>
          </p:cNvPr>
          <p:cNvSpPr txBox="1">
            <a:spLocks noChangeArrowheads="1"/>
          </p:cNvSpPr>
          <p:nvPr/>
        </p:nvSpPr>
        <p:spPr bwMode="auto">
          <a:xfrm>
            <a:off x="7261036" y="6051472"/>
            <a:ext cx="8864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600" dirty="0">
                <a:solidFill>
                  <a:srgbClr val="7030A0"/>
                </a:solidFill>
                <a:latin typeface="Arial Black" panose="020B0A04020102020204" pitchFamily="34" charset="0"/>
              </a:rPr>
              <a:t>Rel-16</a:t>
            </a:r>
          </a:p>
        </p:txBody>
      </p:sp>
      <p:cxnSp>
        <p:nvCxnSpPr>
          <p:cNvPr id="33" name="Straight Connector 31">
            <a:extLst>
              <a:ext uri="{FF2B5EF4-FFF2-40B4-BE49-F238E27FC236}">
                <a16:creationId xmlns:a16="http://schemas.microsoft.com/office/drawing/2014/main" id="{EB222F31-AB81-4E06-9639-A0F2F1C0207E}"/>
              </a:ext>
            </a:extLst>
          </p:cNvPr>
          <p:cNvCxnSpPr>
            <a:cxnSpLocks noChangeShapeType="1"/>
          </p:cNvCxnSpPr>
          <p:nvPr/>
        </p:nvCxnSpPr>
        <p:spPr bwMode="auto">
          <a:xfrm>
            <a:off x="8354035" y="6049025"/>
            <a:ext cx="768833" cy="15628"/>
          </a:xfrm>
          <a:prstGeom prst="line">
            <a:avLst/>
          </a:prstGeom>
          <a:noFill/>
          <a:ln w="28575" algn="ctr">
            <a:solidFill>
              <a:srgbClr val="663300"/>
            </a:solidFill>
            <a:round/>
            <a:headEnd type="oval" w="med" len="me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4" name="TextBox 33">
            <a:extLst>
              <a:ext uri="{FF2B5EF4-FFF2-40B4-BE49-F238E27FC236}">
                <a16:creationId xmlns:a16="http://schemas.microsoft.com/office/drawing/2014/main" id="{F5E72F7E-05C1-4715-B767-F1AA5DF1C7EC}"/>
              </a:ext>
            </a:extLst>
          </p:cNvPr>
          <p:cNvSpPr txBox="1">
            <a:spLocks noChangeArrowheads="1"/>
          </p:cNvSpPr>
          <p:nvPr/>
        </p:nvSpPr>
        <p:spPr bwMode="auto">
          <a:xfrm>
            <a:off x="8274088" y="6052612"/>
            <a:ext cx="8874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600" dirty="0">
                <a:solidFill>
                  <a:srgbClr val="663300"/>
                </a:solidFill>
                <a:latin typeface="Arial Black" panose="020B0A04020102020204" pitchFamily="34" charset="0"/>
              </a:rPr>
              <a:t>Rel-17</a:t>
            </a:r>
          </a:p>
        </p:txBody>
      </p:sp>
      <p:graphicFrame>
        <p:nvGraphicFramePr>
          <p:cNvPr id="24" name="Chart 23">
            <a:extLst>
              <a:ext uri="{FF2B5EF4-FFF2-40B4-BE49-F238E27FC236}">
                <a16:creationId xmlns:a16="http://schemas.microsoft.com/office/drawing/2014/main" id="{66C5960D-783D-49E4-9DE8-3F256BED0767}"/>
              </a:ext>
            </a:extLst>
          </p:cNvPr>
          <p:cNvGraphicFramePr>
            <a:graphicFrameLocks/>
          </p:cNvGraphicFramePr>
          <p:nvPr>
            <p:extLst>
              <p:ext uri="{D42A27DB-BD31-4B8C-83A1-F6EECF244321}">
                <p14:modId xmlns:p14="http://schemas.microsoft.com/office/powerpoint/2010/main" val="559871359"/>
              </p:ext>
            </p:extLst>
          </p:nvPr>
        </p:nvGraphicFramePr>
        <p:xfrm>
          <a:off x="218150" y="1669104"/>
          <a:ext cx="8904718" cy="4070178"/>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6038</TotalTime>
  <Words>5059</Words>
  <Application>Microsoft Office PowerPoint</Application>
  <PresentationFormat>On-screen Show (4:3)</PresentationFormat>
  <Paragraphs>925</Paragraphs>
  <Slides>54</Slides>
  <Notes>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54</vt:i4>
      </vt:variant>
    </vt:vector>
  </HeadingPairs>
  <TitlesOfParts>
    <vt:vector size="62" baseType="lpstr">
      <vt:lpstr>맑은 고딕</vt:lpstr>
      <vt:lpstr>Arial</vt:lpstr>
      <vt:lpstr>Arial </vt:lpstr>
      <vt:lpstr>Arial Black</vt:lpstr>
      <vt:lpstr>Calibri</vt:lpstr>
      <vt:lpstr>Times New Roman</vt:lpstr>
      <vt:lpstr>Wingdings</vt:lpstr>
      <vt:lpstr>Office Theme</vt:lpstr>
      <vt:lpstr>PowerPoint Presentation</vt:lpstr>
      <vt:lpstr>Contents</vt:lpstr>
      <vt:lpstr>Contents</vt:lpstr>
      <vt:lpstr>1) General Aspects (1/7)</vt:lpstr>
      <vt:lpstr>1) General Aspects (2/7)</vt:lpstr>
      <vt:lpstr>1) General Aspects (3/7)</vt:lpstr>
      <vt:lpstr>1) General Aspects (4/7)</vt:lpstr>
      <vt:lpstr>1) General Aspects (5/7) Resource usage</vt:lpstr>
      <vt:lpstr>1) General Aspects (6/7) Document Handling / Meeting</vt:lpstr>
      <vt:lpstr>1) General Aspects (7/7) SA2 Agreed CRs by Release / Meeting</vt:lpstr>
      <vt:lpstr>Contents</vt:lpstr>
      <vt:lpstr>2.1) Rel-14 and before  Maintenance (1/1)</vt:lpstr>
      <vt:lpstr>Contents</vt:lpstr>
      <vt:lpstr>2.2) Rel-15 Work and Maintenance (1/2)</vt:lpstr>
      <vt:lpstr>2.2) Rel-15 Work and Maintenance (2/2)</vt:lpstr>
      <vt:lpstr>Contents</vt:lpstr>
      <vt:lpstr>2.3) Rel-16 Work and Maintenance (1/17)</vt:lpstr>
      <vt:lpstr>2.3) Rel-16 Work and Maintenance (2/17)</vt:lpstr>
      <vt:lpstr>2.3) Rel-16 Work and Maintenance (3/17)</vt:lpstr>
      <vt:lpstr>2.3) Rel-16 Work and Maintenance (4/17)</vt:lpstr>
      <vt:lpstr>2.3) Rel-16 Work and Maintenance (5/17)</vt:lpstr>
      <vt:lpstr>2.3) Rel-16 Work and Maintenance (6/17)</vt:lpstr>
      <vt:lpstr>2.3) Rel-16 Work and Maintenance (7/17)</vt:lpstr>
      <vt:lpstr>2.3) Rel-16 Work and Maintenance (8/17)</vt:lpstr>
      <vt:lpstr>2.3) Rel-16 Work and Maintenance (9/17)</vt:lpstr>
      <vt:lpstr>2.3) Rel-16 Work and Maintenance (10/17)</vt:lpstr>
      <vt:lpstr>2.3) Rel-16 Work and Maintenance (11/17)</vt:lpstr>
      <vt:lpstr>2.3) Rel-16 Work and Maintenance (12/17)</vt:lpstr>
      <vt:lpstr>2.3) Rel-16 Work and Maintenance (13/17)</vt:lpstr>
      <vt:lpstr>2.3) Rel-16 Work and Maintenance (14/17)</vt:lpstr>
      <vt:lpstr>2.3) Rel-16 Work and Maintenance (15/17)</vt:lpstr>
      <vt:lpstr>2.3) Rel-16 Work and Maintenance (16/17)</vt:lpstr>
      <vt:lpstr>2.3) Rel-16 Work and Maintenance (17/17)</vt:lpstr>
      <vt:lpstr>Contents</vt:lpstr>
      <vt:lpstr>2.4) Rel-17 Study/Work (1/10)</vt:lpstr>
      <vt:lpstr>PowerPoint Presentation</vt:lpstr>
      <vt:lpstr>2.4) Rel-17 Study/Work (3/10)</vt:lpstr>
      <vt:lpstr>2.4) Rel-17 Study/Work (4/10)</vt:lpstr>
      <vt:lpstr>2.4) Rel-17 Study/Work (5/10)</vt:lpstr>
      <vt:lpstr>2.4) Rel-17 Study/Work (6/10)</vt:lpstr>
      <vt:lpstr>2.4) Rel-17 Study/Work (7/10)</vt:lpstr>
      <vt:lpstr>2.4) Rel-17 Study/Work (8/10)</vt:lpstr>
      <vt:lpstr>2.4) Rel-17 Study/Work (9/10)</vt:lpstr>
      <vt:lpstr>2.4) Rel-17 Study/Work (10/10)</vt:lpstr>
      <vt:lpstr>Contents</vt:lpstr>
      <vt:lpstr>2.5) IETF and External SDO Normative Reference Update (1/1)</vt:lpstr>
      <vt:lpstr>Contents</vt:lpstr>
      <vt:lpstr>3) SA2 Work Planning</vt:lpstr>
      <vt:lpstr>Contents</vt:lpstr>
      <vt:lpstr>4) Documents for Information and Approval (1/2)</vt:lpstr>
      <vt:lpstr>4) Documents for Information and Approval (2/2)</vt:lpstr>
      <vt:lpstr>Contents</vt:lpstr>
      <vt:lpstr>5) Collected Items requiring action  from SA</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Puneet Jain</cp:lastModifiedBy>
  <cp:revision>1243</cp:revision>
  <dcterms:created xsi:type="dcterms:W3CDTF">2008-08-30T09:32:10Z</dcterms:created>
  <dcterms:modified xsi:type="dcterms:W3CDTF">2019-12-06T07:09:07Z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ies>
</file>