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1"/>
  </p:sldMasterIdLst>
  <p:notesMasterIdLst>
    <p:notesMasterId r:id="rId10"/>
  </p:notesMasterIdLst>
  <p:handoutMasterIdLst>
    <p:handoutMasterId r:id="rId11"/>
  </p:handoutMasterIdLst>
  <p:sldIdLst>
    <p:sldId id="362" r:id="rId2"/>
    <p:sldId id="383" r:id="rId3"/>
    <p:sldId id="379" r:id="rId4"/>
    <p:sldId id="384" r:id="rId5"/>
    <p:sldId id="380" r:id="rId6"/>
    <p:sldId id="382" r:id="rId7"/>
    <p:sldId id="378" r:id="rId8"/>
    <p:sldId id="381" r:id="rId9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B1D254"/>
    <a:srgbClr val="2A6EA8"/>
    <a:srgbClr val="FFFFFF"/>
    <a:srgbClr val="FF6600"/>
    <a:srgbClr val="1A4669"/>
    <a:srgbClr val="C6D254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7" autoAdjust="0"/>
    <p:restoredTop sz="94679" autoAdjust="0"/>
  </p:normalViewPr>
  <p:slideViewPr>
    <p:cSldViewPr snapToGrid="0">
      <p:cViewPr varScale="1">
        <p:scale>
          <a:sx n="95" d="100"/>
          <a:sy n="95" d="100"/>
        </p:scale>
        <p:origin x="63" y="15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68" d="100"/>
          <a:sy n="68" d="100"/>
        </p:scale>
        <p:origin x="2910" y="57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xmlns="" id="{1BAD0620-CC16-404B-B551-3DC42B4DBA8B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xmlns="" id="{794F7581-54C3-4F11-819F-7542C862562C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xmlns="" id="{445D02ED-03E7-49A7-A7AE-8A98E9AFBCBE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xmlns="" id="{2A0D5A3C-9F2C-4C2B-8318-6391BD15B230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</a:defRPr>
            </a:lvl1pPr>
          </a:lstStyle>
          <a:p>
            <a:fld id="{EA672AD7-4F91-4639-AD5F-142F8E8A9C9F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65480037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xmlns="" id="{B4F93CDD-5094-4F34-88D0-9B32B053B5D1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xmlns="" id="{93CA9B43-0864-4DC0-AAEA-5B3E9F9CDF88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xmlns="" id="{C3E52F82-4A81-45F7-B443-767910818E35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xmlns="" id="{9B3CF682-F8D6-40BA-8C98-ECA21B4098D3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xmlns="" id="{AF639953-01D8-4E03-B84A-59753C34596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</a:defRPr>
            </a:lvl1pPr>
          </a:lstStyle>
          <a:p>
            <a:fld id="{23C404FC-0B72-4E53-9EFD-7932D4F7A709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3335810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7092183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44003315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428102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xmlns="" id="{DD4D1BA4-21DB-475C-9C62-A7089F1D691E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038600" y="5843588"/>
            <a:ext cx="41148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xmlns="" id="{D3D413DA-8365-4518-A521-FB1D3C17C8A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8610600" y="6356350"/>
            <a:ext cx="1876425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fld id="{FC5230B2-FCA4-47DF-9EEB-F1A758954A16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890587063"/>
      </p:ext>
    </p:extLst>
  </p:cSld>
  <p:clrMapOvr>
    <a:masterClrMapping/>
  </p:clrMapOvr>
  <p:hf hdr="0" dt="0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xmlns="" id="{99A89519-8D1F-4C1C-ADC2-4470291B7F3C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 smtClean="0"/>
              <a:t> Click to edit Master text styles</a:t>
            </a:r>
          </a:p>
          <a:p>
            <a:pPr lvl="1"/>
            <a:r>
              <a:rPr lang="en-US" altLang="en-US" dirty="0" smtClean="0"/>
              <a:t>Second level</a:t>
            </a:r>
          </a:p>
          <a:p>
            <a:pPr lvl="2"/>
            <a:r>
              <a:rPr lang="en-US" altLang="en-US" dirty="0" smtClean="0"/>
              <a:t>Third level</a:t>
            </a:r>
          </a:p>
          <a:p>
            <a:pPr lvl="3"/>
            <a:r>
              <a:rPr lang="en-US" altLang="en-US" dirty="0" smtClean="0"/>
              <a:t>Fourth level</a:t>
            </a:r>
          </a:p>
          <a:p>
            <a:pPr lvl="4"/>
            <a:r>
              <a:rPr lang="en-US" altLang="en-US" dirty="0" smtClean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xmlns="" id="{39981097-E200-47AA-85D8-567D688D6073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xmlns="" id="{AA74F498-2A3A-4D48-8ADE-65A441209D9E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0706100" y="6188075"/>
            <a:ext cx="987425" cy="214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2019</a:t>
            </a:r>
          </a:p>
        </p:txBody>
      </p:sp>
      <p:sp>
        <p:nvSpPr>
          <p:cNvPr id="11" name="Rectangle 12">
            <a:extLst>
              <a:ext uri="{FF2B5EF4-FFF2-40B4-BE49-F238E27FC236}">
                <a16:creationId xmlns:a16="http://schemas.microsoft.com/office/drawing/2014/main" xmlns="" id="{6876EEF3-A0BC-4451-8AE0-5DAA69D19FFB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17475" y="6372225"/>
            <a:ext cx="980589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en-GB" altLang="en-US" sz="1200" b="1" dirty="0" smtClean="0">
                <a:ln w="0"/>
                <a:latin typeface="Calibri" panose="020F0502020204030204" pitchFamily="34" charset="0"/>
              </a:rPr>
              <a:t>TSG RAN#85</a:t>
            </a:r>
            <a:endParaRPr lang="en-GB" altLang="en-US" sz="1200" b="1" dirty="0">
              <a:ln w="0"/>
              <a:latin typeface="Calibri" panose="020F0502020204030204" pitchFamily="34" charset="0"/>
            </a:endParaRPr>
          </a:p>
        </p:txBody>
      </p:sp>
      <p:pic>
        <p:nvPicPr>
          <p:cNvPr id="1033" name="Picture 1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xmlns="" id="{54F3A418-D8D0-4D4F-8FDC-361FF196C08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fld id="{D388FED7-0846-4AB7-9742-96641204F72F}" type="slidenum">
              <a:rPr lang="en-GB" altLang="en-US" sz="1400" b="1">
                <a:latin typeface="Calibri" pitchFamily="34" charset="0"/>
              </a:rPr>
              <a:pPr/>
              <a:t>‹#›</a:t>
            </a:fld>
            <a:endParaRPr lang="en-GB" altLang="en-US" sz="1400" b="1" dirty="0">
              <a:latin typeface="Calibri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233" r:id="rId1"/>
    <p:sldLayoutId id="2147485234" r:id="rId2"/>
    <p:sldLayoutId id="2147485235" r:id="rId3"/>
    <p:sldLayoutId id="2147485236" r:id="rId4"/>
  </p:sldLayoutIdLst>
  <p:transition>
    <p:wipe dir="r"/>
  </p:transition>
  <p:timing>
    <p:tnLst>
      <p:par>
        <p:cTn id="1" dur="indefinite" restart="never" nodeType="tmRoot"/>
      </p:par>
    </p:tnLst>
  </p:timing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7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84/Docs/SP-190394.zip" TargetMode="External"/><Relationship Id="rId2" Type="http://schemas.openxmlformats.org/officeDocument/2006/relationships/hyperlink" Target="http://www.3gpp.org/ftp/tsg_sa/TSG_SA/TSGS_80/Docs/SP-180581.zip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jpeg"/><Relationship Id="rId4" Type="http://schemas.openxmlformats.org/officeDocument/2006/relationships/hyperlink" Target="https://www.3gpp.org/ftp/tsg_sa/TSG_SA/TSGS_84/Docs/SP-190511.zip" TargetMode="Externa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85/Docs/SP-190843.zip" TargetMode="External"/><Relationship Id="rId2" Type="http://schemas.openxmlformats.org/officeDocument/2006/relationships/hyperlink" Target="https://www.3gpp.org/ftp/tsg_sa/TSG_SA/TSGS_85/Docs/SP-190845.zip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3gpp.org/ftp/tsg_sa/TSG_SA/TSGS_85/Docs/SP-190842.zip" TargetMode="External"/><Relationship Id="rId5" Type="http://schemas.openxmlformats.org/officeDocument/2006/relationships/hyperlink" Target="https://www.3gpp.org/ftp/tsg_sa/TSG_SA/TSGS_85/Docs/SP-190675.zip" TargetMode="External"/><Relationship Id="rId4" Type="http://schemas.openxmlformats.org/officeDocument/2006/relationships/hyperlink" Target="https://www.3gpp.org/ftp/tsg_sa/TSG_SA/TSGS_85/Docs/SP-190844.zip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85/Docs/SP-190600.zip" TargetMode="External"/><Relationship Id="rId7" Type="http://schemas.openxmlformats.org/officeDocument/2006/relationships/hyperlink" Target="https://www.3gpp.org/ftp/tsg_sa/TSG_SA/TSGS_85/Docs/SP-190721.zip" TargetMode="External"/><Relationship Id="rId2" Type="http://schemas.openxmlformats.org/officeDocument/2006/relationships/hyperlink" Target="https://www.3gpp.org/ftp/tsg_sa/TSG_SA/TSGS_85/Docs/SP-190797.zip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3gpp.org/ftp/tsg_sa/TSG_SA/TSGS_85/Docs/SP-190717.zip" TargetMode="External"/><Relationship Id="rId5" Type="http://schemas.openxmlformats.org/officeDocument/2006/relationships/hyperlink" Target="https://www.3gpp.org/ftp/tsg_sa/TSG_SA/TSGS_85/Docs/SP-190637.zip" TargetMode="External"/><Relationship Id="rId4" Type="http://schemas.openxmlformats.org/officeDocument/2006/relationships/hyperlink" Target="https://www.3gpp.org/ftp/tsg_sa/TSG_SA/TSGS_85/Docs/SP-190715.zip" TargetMode="Externa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hyperlink" Target="mailto:georg.mayer@huawei.com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/>
          </p:cNvSpPr>
          <p:nvPr>
            <p:ph type="title"/>
          </p:nvPr>
        </p:nvSpPr>
        <p:spPr>
          <a:xfrm>
            <a:off x="887413" y="2324558"/>
            <a:ext cx="10874183" cy="2160798"/>
          </a:xfrm>
        </p:spPr>
        <p:txBody>
          <a:bodyPr/>
          <a:lstStyle/>
          <a:p>
            <a:pPr eaLnBrk="1" hangingPunct="1"/>
            <a:r>
              <a:rPr lang="en-GB" altLang="en-US" dirty="0" smtClean="0"/>
              <a:t>TSG SA Chair’s Report to TSG RAN</a:t>
            </a:r>
          </a:p>
        </p:txBody>
      </p:sp>
      <p:sp>
        <p:nvSpPr>
          <p:cNvPr id="4099" name="Text Placeholder 2">
            <a:extLst>
              <a:ext uri="{FF2B5EF4-FFF2-40B4-BE49-F238E27FC236}">
                <a16:creationId xmlns:a16="http://schemas.microsoft.com/office/drawing/2014/main" xmlns="" id="{65109CE4-3B5E-4CA5-887C-00ECE79A9F6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147888" y="4589463"/>
            <a:ext cx="7886700" cy="1500187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GB" altLang="en-US" dirty="0" smtClean="0"/>
              <a:t>Georg Mayer</a:t>
            </a:r>
            <a:br>
              <a:rPr lang="en-GB" altLang="en-US" dirty="0" smtClean="0"/>
            </a:br>
            <a:r>
              <a:rPr lang="en-GB" altLang="en-US" dirty="0" smtClean="0"/>
              <a:t>3GPP TSG SA Chairman</a:t>
            </a:r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0" y="55563"/>
            <a:ext cx="9637713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tabLst>
                <a:tab pos="9151938" algn="r"/>
              </a:tabLst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tabLst>
                <a:tab pos="9151938" algn="r"/>
              </a:tabLst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tabLst>
                <a:tab pos="9151938" algn="r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tabLst>
                <a:tab pos="9151938" algn="r"/>
              </a:tabLs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tabLst>
                <a:tab pos="9151938" algn="r"/>
              </a:tabLs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tabLst>
                <a:tab pos="9151938" algn="r"/>
              </a:tabLs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tabLst>
                <a:tab pos="9151938" algn="r"/>
              </a:tabLs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tabLst>
                <a:tab pos="9151938" algn="r"/>
              </a:tabLs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tabLst>
                <a:tab pos="9151938" algn="r"/>
              </a:tabLs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sz="1800" b="1" dirty="0">
                <a:latin typeface="Arial" panose="020B0604020202020204" pitchFamily="34" charset="0"/>
                <a:cs typeface="Times New Roman" panose="02020603050405020304" pitchFamily="18" charset="0"/>
              </a:rPr>
              <a:t>3GPP TSG </a:t>
            </a:r>
            <a:r>
              <a:rPr lang="en-GB" altLang="en-US" sz="1800" b="1" dirty="0" smtClean="0">
                <a:latin typeface="Arial" panose="020B0604020202020204" pitchFamily="34" charset="0"/>
                <a:cs typeface="Times New Roman" panose="02020603050405020304" pitchFamily="18" charset="0"/>
              </a:rPr>
              <a:t>SA</a:t>
            </a:r>
            <a:r>
              <a:rPr lang="en-GB" altLang="en-US" sz="1800" b="1" dirty="0" smtClean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GB" altLang="en-US" sz="1800" b="1" dirty="0">
                <a:latin typeface="Arial" panose="020B0604020202020204" pitchFamily="34" charset="0"/>
                <a:cs typeface="Times New Roman" panose="02020603050405020304" pitchFamily="18" charset="0"/>
              </a:rPr>
              <a:t>Meeting #</a:t>
            </a:r>
            <a:r>
              <a:rPr lang="en-GB" altLang="en-US" sz="1800" b="1" dirty="0" smtClean="0">
                <a:latin typeface="Arial" panose="020B0604020202020204" pitchFamily="34" charset="0"/>
                <a:cs typeface="Times New Roman" panose="02020603050405020304" pitchFamily="18" charset="0"/>
              </a:rPr>
              <a:t>85</a:t>
            </a:r>
            <a:r>
              <a:rPr lang="en-GB" altLang="en-US" sz="1800" b="1" dirty="0">
                <a:latin typeface="Arial" panose="020B0604020202020204" pitchFamily="34" charset="0"/>
                <a:cs typeface="Times New Roman" panose="02020603050405020304" pitchFamily="18" charset="0"/>
              </a:rPr>
              <a:t>	</a:t>
            </a:r>
            <a:endParaRPr lang="en-US" altLang="en-US" sz="1200" dirty="0" smtClean="0">
              <a:latin typeface="Arial" panose="020B060402020202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sz="1800" b="1" dirty="0" smtClean="0">
                <a:latin typeface="Arial" panose="020B0604020202020204" pitchFamily="34" charset="0"/>
                <a:cs typeface="Times New Roman" panose="02020603050405020304" pitchFamily="18" charset="0"/>
              </a:rPr>
              <a:t>17-20 </a:t>
            </a:r>
            <a:r>
              <a:rPr lang="en-GB" altLang="en-US" sz="1800" b="1" dirty="0" smtClean="0">
                <a:latin typeface="Arial" panose="020B0604020202020204" pitchFamily="34" charset="0"/>
                <a:cs typeface="Times New Roman" panose="02020603050405020304" pitchFamily="18" charset="0"/>
              </a:rPr>
              <a:t>September 2019, Newport Beach, USA	SP-190676</a:t>
            </a:r>
            <a:r>
              <a:rPr lang="en-GB" altLang="en-US" sz="1200" b="1" dirty="0" smtClean="0">
                <a:solidFill>
                  <a:srgbClr val="0000FF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	</a:t>
            </a:r>
            <a:endParaRPr lang="en-US" altLang="en-US" sz="1200" dirty="0">
              <a:latin typeface="Arial" panose="020B06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" name="Rectangle 1"/>
          <p:cNvSpPr/>
          <p:nvPr/>
        </p:nvSpPr>
        <p:spPr>
          <a:xfrm rot="20707105">
            <a:off x="2762384" y="2525877"/>
            <a:ext cx="640431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en-US" b="1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Revision of this will be contributed to RAN as RP-191626</a:t>
            </a:r>
            <a:endParaRPr 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1" name="Straight Connector 30"/>
          <p:cNvCxnSpPr/>
          <p:nvPr/>
        </p:nvCxnSpPr>
        <p:spPr>
          <a:xfrm flipH="1">
            <a:off x="1677988" y="2546350"/>
            <a:ext cx="34925" cy="3713163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6" name="Straight Connector 45"/>
          <p:cNvCxnSpPr/>
          <p:nvPr/>
        </p:nvCxnSpPr>
        <p:spPr>
          <a:xfrm flipH="1">
            <a:off x="2668588" y="2546350"/>
            <a:ext cx="33337" cy="3713163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7" name="Straight Connector 46"/>
          <p:cNvCxnSpPr/>
          <p:nvPr/>
        </p:nvCxnSpPr>
        <p:spPr>
          <a:xfrm flipH="1">
            <a:off x="3657600" y="2546350"/>
            <a:ext cx="33338" cy="3713163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8" name="Straight Connector 47"/>
          <p:cNvCxnSpPr/>
          <p:nvPr/>
        </p:nvCxnSpPr>
        <p:spPr>
          <a:xfrm flipH="1">
            <a:off x="4646613" y="2546350"/>
            <a:ext cx="34925" cy="3713163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9" name="Straight Connector 48"/>
          <p:cNvCxnSpPr/>
          <p:nvPr/>
        </p:nvCxnSpPr>
        <p:spPr>
          <a:xfrm flipH="1">
            <a:off x="5635625" y="2546350"/>
            <a:ext cx="34925" cy="3713163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0" name="Straight Connector 49"/>
          <p:cNvCxnSpPr/>
          <p:nvPr/>
        </p:nvCxnSpPr>
        <p:spPr>
          <a:xfrm flipH="1">
            <a:off x="6624638" y="2546350"/>
            <a:ext cx="34925" cy="3713163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1" name="Straight Connector 50"/>
          <p:cNvCxnSpPr/>
          <p:nvPr/>
        </p:nvCxnSpPr>
        <p:spPr>
          <a:xfrm flipH="1">
            <a:off x="7613650" y="2546350"/>
            <a:ext cx="34925" cy="3713163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2" name="Straight Connector 51"/>
          <p:cNvCxnSpPr/>
          <p:nvPr/>
        </p:nvCxnSpPr>
        <p:spPr>
          <a:xfrm flipH="1">
            <a:off x="8637588" y="2546350"/>
            <a:ext cx="34925" cy="3713163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3" name="Straight Connector 52"/>
          <p:cNvCxnSpPr/>
          <p:nvPr/>
        </p:nvCxnSpPr>
        <p:spPr>
          <a:xfrm flipH="1">
            <a:off x="9591675" y="2546350"/>
            <a:ext cx="34925" cy="3713163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8203" name="Title 1"/>
          <p:cNvSpPr>
            <a:spLocks noGrp="1"/>
          </p:cNvSpPr>
          <p:nvPr>
            <p:ph type="title"/>
          </p:nvPr>
        </p:nvSpPr>
        <p:spPr>
          <a:xfrm>
            <a:off x="20638" y="371475"/>
            <a:ext cx="10958512" cy="1325563"/>
          </a:xfrm>
        </p:spPr>
        <p:txBody>
          <a:bodyPr/>
          <a:lstStyle/>
          <a:p>
            <a:r>
              <a:rPr lang="en-US" altLang="en-US" smtClean="0"/>
              <a:t>Current Release Schedule Overview (SA/CT)</a:t>
            </a:r>
          </a:p>
        </p:txBody>
      </p:sp>
      <p:sp>
        <p:nvSpPr>
          <p:cNvPr id="10252" name="TextBox 7"/>
          <p:cNvSpPr txBox="1">
            <a:spLocks noChangeArrowheads="1"/>
          </p:cNvSpPr>
          <p:nvPr/>
        </p:nvSpPr>
        <p:spPr bwMode="auto">
          <a:xfrm>
            <a:off x="1277938" y="2022475"/>
            <a:ext cx="869950" cy="52387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en-US" sz="1400" dirty="0" smtClean="0">
                <a:latin typeface="Arial" panose="020B0604020202020204" pitchFamily="34" charset="0"/>
              </a:rPr>
              <a:t>SA#84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en-US" sz="1400" dirty="0" smtClean="0">
                <a:latin typeface="Arial" panose="020B0604020202020204" pitchFamily="34" charset="0"/>
              </a:rPr>
              <a:t>Q2/2019</a:t>
            </a:r>
          </a:p>
        </p:txBody>
      </p:sp>
      <p:sp>
        <p:nvSpPr>
          <p:cNvPr id="8205" name="TextBox 8"/>
          <p:cNvSpPr txBox="1">
            <a:spLocks noChangeArrowheads="1"/>
          </p:cNvSpPr>
          <p:nvPr/>
        </p:nvSpPr>
        <p:spPr bwMode="auto">
          <a:xfrm>
            <a:off x="2270125" y="2022475"/>
            <a:ext cx="869950" cy="523875"/>
          </a:xfrm>
          <a:prstGeom prst="rect">
            <a:avLst/>
          </a:prstGeom>
          <a:solidFill>
            <a:srgbClr val="00B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>
                <a:latin typeface="Arial" panose="020B0604020202020204" pitchFamily="34" charset="0"/>
              </a:rPr>
              <a:t>SA#85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>
                <a:latin typeface="Arial" panose="020B0604020202020204" pitchFamily="34" charset="0"/>
              </a:rPr>
              <a:t>Q3/2019</a:t>
            </a:r>
          </a:p>
        </p:txBody>
      </p:sp>
      <p:sp>
        <p:nvSpPr>
          <p:cNvPr id="8206" name="TextBox 9"/>
          <p:cNvSpPr txBox="1">
            <a:spLocks noChangeArrowheads="1"/>
          </p:cNvSpPr>
          <p:nvPr/>
        </p:nvSpPr>
        <p:spPr bwMode="auto">
          <a:xfrm>
            <a:off x="3262313" y="2022475"/>
            <a:ext cx="869950" cy="523875"/>
          </a:xfrm>
          <a:prstGeom prst="rect">
            <a:avLst/>
          </a:prstGeom>
          <a:solidFill>
            <a:srgbClr val="00B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>
                <a:latin typeface="Arial" panose="020B0604020202020204" pitchFamily="34" charset="0"/>
              </a:rPr>
              <a:t>SA#86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>
                <a:latin typeface="Arial" panose="020B0604020202020204" pitchFamily="34" charset="0"/>
              </a:rPr>
              <a:t>Q4/2019</a:t>
            </a:r>
          </a:p>
        </p:txBody>
      </p:sp>
      <p:sp>
        <p:nvSpPr>
          <p:cNvPr id="8207" name="TextBox 10"/>
          <p:cNvSpPr txBox="1">
            <a:spLocks noChangeArrowheads="1"/>
          </p:cNvSpPr>
          <p:nvPr/>
        </p:nvSpPr>
        <p:spPr bwMode="auto">
          <a:xfrm>
            <a:off x="4254500" y="2022475"/>
            <a:ext cx="869950" cy="523875"/>
          </a:xfrm>
          <a:prstGeom prst="rect">
            <a:avLst/>
          </a:prstGeom>
          <a:solidFill>
            <a:srgbClr val="00B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>
                <a:latin typeface="Arial" panose="020B0604020202020204" pitchFamily="34" charset="0"/>
              </a:rPr>
              <a:t>SA#87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>
                <a:latin typeface="Arial" panose="020B0604020202020204" pitchFamily="34" charset="0"/>
              </a:rPr>
              <a:t>Q1/2020</a:t>
            </a:r>
          </a:p>
        </p:txBody>
      </p:sp>
      <p:sp>
        <p:nvSpPr>
          <p:cNvPr id="8208" name="TextBox 11"/>
          <p:cNvSpPr txBox="1">
            <a:spLocks noChangeArrowheads="1"/>
          </p:cNvSpPr>
          <p:nvPr/>
        </p:nvSpPr>
        <p:spPr bwMode="auto">
          <a:xfrm>
            <a:off x="5246688" y="2022475"/>
            <a:ext cx="869950" cy="523875"/>
          </a:xfrm>
          <a:prstGeom prst="rect">
            <a:avLst/>
          </a:prstGeom>
          <a:solidFill>
            <a:srgbClr val="00B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>
                <a:latin typeface="Arial" panose="020B0604020202020204" pitchFamily="34" charset="0"/>
              </a:rPr>
              <a:t>SA#88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>
                <a:latin typeface="Arial" panose="020B0604020202020204" pitchFamily="34" charset="0"/>
              </a:rPr>
              <a:t>Q2/2020</a:t>
            </a:r>
          </a:p>
        </p:txBody>
      </p:sp>
      <p:sp>
        <p:nvSpPr>
          <p:cNvPr id="8209" name="TextBox 12"/>
          <p:cNvSpPr txBox="1">
            <a:spLocks noChangeArrowheads="1"/>
          </p:cNvSpPr>
          <p:nvPr/>
        </p:nvSpPr>
        <p:spPr bwMode="auto">
          <a:xfrm>
            <a:off x="6238875" y="2022475"/>
            <a:ext cx="869950" cy="523875"/>
          </a:xfrm>
          <a:prstGeom prst="rect">
            <a:avLst/>
          </a:prstGeom>
          <a:solidFill>
            <a:srgbClr val="00B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>
                <a:latin typeface="Arial" panose="020B0604020202020204" pitchFamily="34" charset="0"/>
              </a:rPr>
              <a:t>SA#89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>
                <a:latin typeface="Arial" panose="020B0604020202020204" pitchFamily="34" charset="0"/>
              </a:rPr>
              <a:t>Q3/2020</a:t>
            </a:r>
          </a:p>
        </p:txBody>
      </p:sp>
      <p:sp>
        <p:nvSpPr>
          <p:cNvPr id="8210" name="TextBox 13"/>
          <p:cNvSpPr txBox="1">
            <a:spLocks noChangeArrowheads="1"/>
          </p:cNvSpPr>
          <p:nvPr/>
        </p:nvSpPr>
        <p:spPr bwMode="auto">
          <a:xfrm>
            <a:off x="7229475" y="2022475"/>
            <a:ext cx="871538" cy="523875"/>
          </a:xfrm>
          <a:prstGeom prst="rect">
            <a:avLst/>
          </a:prstGeom>
          <a:solidFill>
            <a:srgbClr val="00B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>
                <a:latin typeface="Arial" panose="020B0604020202020204" pitchFamily="34" charset="0"/>
              </a:rPr>
              <a:t>SA#90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>
                <a:latin typeface="Arial" panose="020B0604020202020204" pitchFamily="34" charset="0"/>
              </a:rPr>
              <a:t>Q4/2020</a:t>
            </a:r>
          </a:p>
        </p:txBody>
      </p:sp>
      <p:sp>
        <p:nvSpPr>
          <p:cNvPr id="8211" name="TextBox 14"/>
          <p:cNvSpPr txBox="1">
            <a:spLocks noChangeArrowheads="1"/>
          </p:cNvSpPr>
          <p:nvPr/>
        </p:nvSpPr>
        <p:spPr bwMode="auto">
          <a:xfrm>
            <a:off x="8221663" y="2022475"/>
            <a:ext cx="871537" cy="523875"/>
          </a:xfrm>
          <a:prstGeom prst="rect">
            <a:avLst/>
          </a:prstGeom>
          <a:solidFill>
            <a:srgbClr val="00B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>
                <a:latin typeface="Arial" panose="020B0604020202020204" pitchFamily="34" charset="0"/>
              </a:rPr>
              <a:t>SA#91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>
                <a:latin typeface="Arial" panose="020B0604020202020204" pitchFamily="34" charset="0"/>
              </a:rPr>
              <a:t>Q1/2021</a:t>
            </a:r>
          </a:p>
        </p:txBody>
      </p:sp>
      <p:sp>
        <p:nvSpPr>
          <p:cNvPr id="18" name="Rounded Rectangle 17"/>
          <p:cNvSpPr/>
          <p:nvPr/>
        </p:nvSpPr>
        <p:spPr>
          <a:xfrm>
            <a:off x="1277938" y="2671763"/>
            <a:ext cx="825500" cy="804862"/>
          </a:xfrm>
          <a:prstGeom prst="roundRect">
            <a:avLst/>
          </a:prstGeom>
          <a:solidFill>
            <a:schemeClr val="bg1">
              <a:lumMod val="85000"/>
            </a:schemeClr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200" dirty="0"/>
              <a:t>R16 stage 2</a:t>
            </a:r>
          </a:p>
          <a:p>
            <a:pPr algn="ctr">
              <a:defRPr/>
            </a:pPr>
            <a:r>
              <a:rPr lang="en-US" sz="1200" dirty="0"/>
              <a:t>freeze</a:t>
            </a:r>
          </a:p>
        </p:txBody>
      </p:sp>
      <p:sp>
        <p:nvSpPr>
          <p:cNvPr id="22" name="Rounded Rectangle 21"/>
          <p:cNvSpPr/>
          <p:nvPr/>
        </p:nvSpPr>
        <p:spPr>
          <a:xfrm>
            <a:off x="4254500" y="2671763"/>
            <a:ext cx="823913" cy="804862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200" dirty="0"/>
              <a:t>R16 stage 3</a:t>
            </a:r>
          </a:p>
          <a:p>
            <a:pPr algn="ctr">
              <a:defRPr/>
            </a:pPr>
            <a:r>
              <a:rPr lang="en-US" sz="1200" dirty="0"/>
              <a:t>freeze</a:t>
            </a:r>
          </a:p>
        </p:txBody>
      </p:sp>
      <p:sp>
        <p:nvSpPr>
          <p:cNvPr id="23" name="Rounded Rectangle 22"/>
          <p:cNvSpPr/>
          <p:nvPr/>
        </p:nvSpPr>
        <p:spPr>
          <a:xfrm>
            <a:off x="5246688" y="2671763"/>
            <a:ext cx="823912" cy="804862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200" dirty="0"/>
              <a:t>R16 code</a:t>
            </a:r>
          </a:p>
          <a:p>
            <a:pPr algn="ctr">
              <a:defRPr/>
            </a:pPr>
            <a:r>
              <a:rPr lang="en-US" sz="1200" dirty="0"/>
              <a:t>freeze</a:t>
            </a:r>
          </a:p>
        </p:txBody>
      </p:sp>
      <p:sp>
        <p:nvSpPr>
          <p:cNvPr id="24" name="Rounded Rectangle 23"/>
          <p:cNvSpPr/>
          <p:nvPr/>
        </p:nvSpPr>
        <p:spPr>
          <a:xfrm>
            <a:off x="3262313" y="4560888"/>
            <a:ext cx="825500" cy="803275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sz="1200" dirty="0"/>
              <a:t>R17 stage 1</a:t>
            </a:r>
          </a:p>
          <a:p>
            <a:pPr algn="ctr">
              <a:defRPr/>
            </a:pPr>
            <a:r>
              <a:rPr lang="en-US" sz="1200" dirty="0"/>
              <a:t>freeze</a:t>
            </a:r>
          </a:p>
        </p:txBody>
      </p:sp>
      <p:sp>
        <p:nvSpPr>
          <p:cNvPr id="25" name="Rounded Rectangle 24"/>
          <p:cNvSpPr/>
          <p:nvPr/>
        </p:nvSpPr>
        <p:spPr>
          <a:xfrm>
            <a:off x="6230938" y="4560888"/>
            <a:ext cx="823912" cy="803275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sz="1200" dirty="0"/>
              <a:t>R17 stage 2</a:t>
            </a:r>
          </a:p>
          <a:p>
            <a:pPr algn="ctr">
              <a:defRPr/>
            </a:pPr>
            <a:r>
              <a:rPr lang="en-US" sz="1200" dirty="0"/>
              <a:t>freeze</a:t>
            </a:r>
          </a:p>
        </p:txBody>
      </p:sp>
      <p:sp>
        <p:nvSpPr>
          <p:cNvPr id="26" name="Rounded Rectangle 25"/>
          <p:cNvSpPr/>
          <p:nvPr/>
        </p:nvSpPr>
        <p:spPr>
          <a:xfrm>
            <a:off x="9180513" y="4560888"/>
            <a:ext cx="823912" cy="803275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sz="1200" dirty="0"/>
              <a:t>R17 stage 3</a:t>
            </a:r>
          </a:p>
          <a:p>
            <a:pPr algn="ctr">
              <a:defRPr/>
            </a:pPr>
            <a:r>
              <a:rPr lang="en-US" sz="1200" dirty="0"/>
              <a:t>freeze</a:t>
            </a:r>
          </a:p>
        </p:txBody>
      </p:sp>
      <p:sp>
        <p:nvSpPr>
          <p:cNvPr id="27" name="Rounded Rectangle 26"/>
          <p:cNvSpPr/>
          <p:nvPr/>
        </p:nvSpPr>
        <p:spPr>
          <a:xfrm>
            <a:off x="2270125" y="4560888"/>
            <a:ext cx="825500" cy="803275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sz="1200" dirty="0"/>
              <a:t>R17</a:t>
            </a:r>
          </a:p>
          <a:p>
            <a:pPr algn="ctr">
              <a:defRPr/>
            </a:pPr>
            <a:r>
              <a:rPr lang="en-US" sz="1200" dirty="0"/>
              <a:t>stage 1</a:t>
            </a:r>
          </a:p>
          <a:p>
            <a:pPr algn="ctr">
              <a:defRPr/>
            </a:pPr>
            <a:r>
              <a:rPr lang="en-US" sz="1200" dirty="0"/>
              <a:t>~ 80%</a:t>
            </a:r>
          </a:p>
        </p:txBody>
      </p:sp>
      <p:sp>
        <p:nvSpPr>
          <p:cNvPr id="8219" name="TextBox 27"/>
          <p:cNvSpPr txBox="1">
            <a:spLocks noChangeArrowheads="1"/>
          </p:cNvSpPr>
          <p:nvPr/>
        </p:nvSpPr>
        <p:spPr bwMode="auto">
          <a:xfrm>
            <a:off x="9213850" y="2022475"/>
            <a:ext cx="871538" cy="523875"/>
          </a:xfrm>
          <a:prstGeom prst="rect">
            <a:avLst/>
          </a:prstGeom>
          <a:solidFill>
            <a:srgbClr val="00B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>
                <a:latin typeface="Arial" panose="020B0604020202020204" pitchFamily="34" charset="0"/>
              </a:rPr>
              <a:t>SA#92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>
                <a:latin typeface="Arial" panose="020B0604020202020204" pitchFamily="34" charset="0"/>
              </a:rPr>
              <a:t>Q2/2021</a:t>
            </a:r>
          </a:p>
        </p:txBody>
      </p:sp>
      <p:sp>
        <p:nvSpPr>
          <p:cNvPr id="29" name="Rounded Rectangle 28"/>
          <p:cNvSpPr/>
          <p:nvPr/>
        </p:nvSpPr>
        <p:spPr>
          <a:xfrm>
            <a:off x="2270125" y="3665538"/>
            <a:ext cx="825500" cy="803275"/>
          </a:xfrm>
          <a:prstGeom prst="roundRect">
            <a:avLst/>
          </a:prstGeom>
          <a:solidFill>
            <a:srgbClr val="FF6600"/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sz="1200" dirty="0"/>
              <a:t>RAN/SA</a:t>
            </a:r>
          </a:p>
          <a:p>
            <a:pPr algn="ctr">
              <a:defRPr/>
            </a:pPr>
            <a:r>
              <a:rPr lang="en-US" sz="1200" dirty="0"/>
              <a:t>Rel-17</a:t>
            </a:r>
          </a:p>
          <a:p>
            <a:pPr algn="ctr">
              <a:defRPr/>
            </a:pPr>
            <a:r>
              <a:rPr lang="en-US" sz="1200" dirty="0"/>
              <a:t>day</a:t>
            </a:r>
          </a:p>
        </p:txBody>
      </p:sp>
      <p:sp>
        <p:nvSpPr>
          <p:cNvPr id="30" name="Rounded Rectangle 29"/>
          <p:cNvSpPr/>
          <p:nvPr/>
        </p:nvSpPr>
        <p:spPr>
          <a:xfrm>
            <a:off x="1277938" y="3665538"/>
            <a:ext cx="825500" cy="803275"/>
          </a:xfrm>
          <a:prstGeom prst="roundRect">
            <a:avLst/>
          </a:prstGeom>
          <a:solidFill>
            <a:schemeClr val="bg1">
              <a:lumMod val="85000"/>
            </a:schemeClr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sz="1200" dirty="0"/>
              <a:t>RAN</a:t>
            </a:r>
          </a:p>
          <a:p>
            <a:pPr algn="ctr">
              <a:defRPr/>
            </a:pPr>
            <a:r>
              <a:rPr lang="en-US" sz="1200" dirty="0"/>
              <a:t>Rel-17</a:t>
            </a:r>
          </a:p>
          <a:p>
            <a:pPr algn="ctr">
              <a:defRPr/>
            </a:pPr>
            <a:r>
              <a:rPr lang="en-US" sz="1200" dirty="0"/>
              <a:t>day</a:t>
            </a:r>
          </a:p>
        </p:txBody>
      </p:sp>
      <p:sp>
        <p:nvSpPr>
          <p:cNvPr id="8222" name="TextBox 19"/>
          <p:cNvSpPr txBox="1">
            <a:spLocks noChangeArrowheads="1"/>
          </p:cNvSpPr>
          <p:nvPr/>
        </p:nvSpPr>
        <p:spPr bwMode="auto">
          <a:xfrm>
            <a:off x="17463" y="4559300"/>
            <a:ext cx="1036637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200">
                <a:latin typeface="Arial" panose="020B0604020202020204" pitchFamily="34" charset="0"/>
              </a:rPr>
              <a:t>Rel-17  </a:t>
            </a:r>
            <a:br>
              <a:rPr lang="en-US" altLang="en-US" sz="1200">
                <a:latin typeface="Arial" panose="020B0604020202020204" pitchFamily="34" charset="0"/>
              </a:rPr>
            </a:br>
            <a:r>
              <a:rPr lang="en-US" altLang="en-US" sz="1200">
                <a:latin typeface="Arial" panose="020B0604020202020204" pitchFamily="34" charset="0"/>
              </a:rPr>
              <a:t>Schedule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200">
                <a:latin typeface="Arial" panose="020B0604020202020204" pitchFamily="34" charset="0"/>
              </a:rPr>
              <a:t>(preliminary)</a:t>
            </a:r>
          </a:p>
        </p:txBody>
      </p:sp>
      <p:sp>
        <p:nvSpPr>
          <p:cNvPr id="32" name="Rounded Rectangle 31"/>
          <p:cNvSpPr/>
          <p:nvPr/>
        </p:nvSpPr>
        <p:spPr>
          <a:xfrm>
            <a:off x="3262313" y="3665538"/>
            <a:ext cx="825500" cy="803275"/>
          </a:xfrm>
          <a:prstGeom prst="roundRect">
            <a:avLst/>
          </a:prstGeom>
          <a:solidFill>
            <a:srgbClr val="FF6600"/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sz="1200" dirty="0"/>
              <a:t>Rel-17</a:t>
            </a:r>
          </a:p>
          <a:p>
            <a:pPr algn="ctr">
              <a:defRPr/>
            </a:pPr>
            <a:r>
              <a:rPr lang="en-US" sz="1200" dirty="0"/>
              <a:t>timeline</a:t>
            </a:r>
          </a:p>
          <a:p>
            <a:pPr algn="ctr">
              <a:defRPr/>
            </a:pPr>
            <a:r>
              <a:rPr lang="en-US" sz="1200" dirty="0"/>
              <a:t>fix</a:t>
            </a:r>
          </a:p>
        </p:txBody>
      </p:sp>
      <p:sp>
        <p:nvSpPr>
          <p:cNvPr id="8224" name="TextBox 32"/>
          <p:cNvSpPr txBox="1">
            <a:spLocks noChangeArrowheads="1"/>
          </p:cNvSpPr>
          <p:nvPr/>
        </p:nvSpPr>
        <p:spPr bwMode="auto">
          <a:xfrm>
            <a:off x="17463" y="2767013"/>
            <a:ext cx="86677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200">
                <a:latin typeface="Arial" panose="020B0604020202020204" pitchFamily="34" charset="0"/>
              </a:rPr>
              <a:t>Rel-16 </a:t>
            </a:r>
            <a:br>
              <a:rPr lang="en-US" altLang="en-US" sz="1200">
                <a:latin typeface="Arial" panose="020B0604020202020204" pitchFamily="34" charset="0"/>
              </a:rPr>
            </a:br>
            <a:r>
              <a:rPr lang="en-US" altLang="en-US" sz="1200">
                <a:latin typeface="Arial" panose="020B0604020202020204" pitchFamily="34" charset="0"/>
              </a:rPr>
              <a:t>Schedule </a:t>
            </a:r>
          </a:p>
        </p:txBody>
      </p:sp>
      <p:sp>
        <p:nvSpPr>
          <p:cNvPr id="34" name="Rounded Rectangle 33"/>
          <p:cNvSpPr/>
          <p:nvPr/>
        </p:nvSpPr>
        <p:spPr>
          <a:xfrm>
            <a:off x="3497263" y="5621338"/>
            <a:ext cx="1392237" cy="804862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sz="1200" dirty="0"/>
              <a:t>R18</a:t>
            </a:r>
          </a:p>
          <a:p>
            <a:pPr algn="ctr">
              <a:defRPr/>
            </a:pPr>
            <a:r>
              <a:rPr lang="en-US" sz="1200" dirty="0"/>
              <a:t>stage 1</a:t>
            </a:r>
          </a:p>
          <a:p>
            <a:pPr algn="ctr">
              <a:defRPr/>
            </a:pPr>
            <a:r>
              <a:rPr lang="en-US" sz="1200" dirty="0"/>
              <a:t>Initial input</a:t>
            </a:r>
          </a:p>
        </p:txBody>
      </p:sp>
      <p:sp>
        <p:nvSpPr>
          <p:cNvPr id="8226" name="TextBox 37"/>
          <p:cNvSpPr txBox="1">
            <a:spLocks noChangeArrowheads="1"/>
          </p:cNvSpPr>
          <p:nvPr/>
        </p:nvSpPr>
        <p:spPr bwMode="auto">
          <a:xfrm>
            <a:off x="17463" y="5672138"/>
            <a:ext cx="900112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200">
                <a:latin typeface="Arial" panose="020B0604020202020204" pitchFamily="34" charset="0"/>
              </a:rPr>
              <a:t>Rel-18 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200">
                <a:latin typeface="Arial" panose="020B0604020202020204" pitchFamily="34" charset="0"/>
              </a:rPr>
              <a:t>(unknown)</a:t>
            </a:r>
          </a:p>
        </p:txBody>
      </p:sp>
      <p:cxnSp>
        <p:nvCxnSpPr>
          <p:cNvPr id="40" name="Curved Connector 39"/>
          <p:cNvCxnSpPr>
            <a:stCxn id="32" idx="3"/>
            <a:endCxn id="25" idx="0"/>
          </p:cNvCxnSpPr>
          <p:nvPr/>
        </p:nvCxnSpPr>
        <p:spPr>
          <a:xfrm>
            <a:off x="4087813" y="4067175"/>
            <a:ext cx="2554287" cy="493713"/>
          </a:xfrm>
          <a:prstGeom prst="curvedConnector2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Curved Connector 54"/>
          <p:cNvCxnSpPr>
            <a:stCxn id="32" idx="3"/>
            <a:endCxn id="26" idx="0"/>
          </p:cNvCxnSpPr>
          <p:nvPr/>
        </p:nvCxnSpPr>
        <p:spPr>
          <a:xfrm>
            <a:off x="4087813" y="4067175"/>
            <a:ext cx="5503862" cy="493713"/>
          </a:xfrm>
          <a:prstGeom prst="curvedConnector2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Curved Connector 57"/>
          <p:cNvCxnSpPr>
            <a:stCxn id="32" idx="3"/>
            <a:endCxn id="59" idx="0"/>
          </p:cNvCxnSpPr>
          <p:nvPr/>
        </p:nvCxnSpPr>
        <p:spPr>
          <a:xfrm>
            <a:off x="4087813" y="4067175"/>
            <a:ext cx="6456362" cy="493713"/>
          </a:xfrm>
          <a:prstGeom prst="curvedConnector2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230" name="TextBox 61"/>
          <p:cNvSpPr txBox="1">
            <a:spLocks noChangeArrowheads="1"/>
          </p:cNvSpPr>
          <p:nvPr/>
        </p:nvSpPr>
        <p:spPr bwMode="auto">
          <a:xfrm>
            <a:off x="17463" y="3752850"/>
            <a:ext cx="77946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200">
                <a:latin typeface="Arial" panose="020B0604020202020204" pitchFamily="34" charset="0"/>
              </a:rPr>
              <a:t>Rel-17 </a:t>
            </a:r>
            <a:br>
              <a:rPr lang="en-US" altLang="en-US" sz="1200">
                <a:latin typeface="Arial" panose="020B0604020202020204" pitchFamily="34" charset="0"/>
              </a:rPr>
            </a:br>
            <a:r>
              <a:rPr lang="en-US" altLang="en-US" sz="1200">
                <a:latin typeface="Arial" panose="020B0604020202020204" pitchFamily="34" charset="0"/>
              </a:rPr>
              <a:t>Planning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2025650" y="2886075"/>
            <a:ext cx="1020763" cy="276225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>
            <a:spAutoFit/>
          </a:bodyPr>
          <a:lstStyle/>
          <a:p>
            <a:pPr>
              <a:defRPr/>
            </a:pPr>
            <a:r>
              <a:rPr lang="en-US" sz="1200" dirty="0"/>
              <a:t>exceptions</a:t>
            </a:r>
            <a:endParaRPr lang="en-US" sz="2400" dirty="0"/>
          </a:p>
        </p:txBody>
      </p:sp>
      <p:sp>
        <p:nvSpPr>
          <p:cNvPr id="41" name="Rounded Rectangle 40"/>
          <p:cNvSpPr/>
          <p:nvPr/>
        </p:nvSpPr>
        <p:spPr>
          <a:xfrm>
            <a:off x="1074738" y="4560888"/>
            <a:ext cx="1135062" cy="803275"/>
          </a:xfrm>
          <a:prstGeom prst="roundRect">
            <a:avLst/>
          </a:prstGeom>
          <a:solidFill>
            <a:schemeClr val="bg1">
              <a:lumMod val="85000"/>
            </a:schemeClr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sz="1200" dirty="0"/>
              <a:t>start/ ongoing:</a:t>
            </a:r>
          </a:p>
          <a:p>
            <a:pPr algn="ctr">
              <a:defRPr/>
            </a:pPr>
            <a:r>
              <a:rPr lang="en-US" sz="1200" dirty="0"/>
              <a:t>S1 normative</a:t>
            </a:r>
          </a:p>
          <a:p>
            <a:pPr algn="ctr">
              <a:defRPr/>
            </a:pPr>
            <a:r>
              <a:rPr lang="en-US" sz="1200" dirty="0"/>
              <a:t>S2 studies</a:t>
            </a:r>
          </a:p>
        </p:txBody>
      </p:sp>
      <p:cxnSp>
        <p:nvCxnSpPr>
          <p:cNvPr id="42" name="Straight Connector 41"/>
          <p:cNvCxnSpPr/>
          <p:nvPr/>
        </p:nvCxnSpPr>
        <p:spPr>
          <a:xfrm flipH="1">
            <a:off x="10604500" y="2546350"/>
            <a:ext cx="34925" cy="3713163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8234" name="TextBox 27"/>
          <p:cNvSpPr txBox="1">
            <a:spLocks noChangeArrowheads="1"/>
          </p:cNvSpPr>
          <p:nvPr/>
        </p:nvSpPr>
        <p:spPr bwMode="auto">
          <a:xfrm>
            <a:off x="10226675" y="2022475"/>
            <a:ext cx="871538" cy="523875"/>
          </a:xfrm>
          <a:prstGeom prst="rect">
            <a:avLst/>
          </a:prstGeom>
          <a:solidFill>
            <a:srgbClr val="00B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>
                <a:latin typeface="Arial" panose="020B0604020202020204" pitchFamily="34" charset="0"/>
              </a:rPr>
              <a:t>SA#93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>
                <a:latin typeface="Arial" panose="020B0604020202020204" pitchFamily="34" charset="0"/>
              </a:rPr>
              <a:t>Q3/2021</a:t>
            </a:r>
          </a:p>
        </p:txBody>
      </p:sp>
      <p:sp>
        <p:nvSpPr>
          <p:cNvPr id="59" name="Rounded Rectangle 58"/>
          <p:cNvSpPr/>
          <p:nvPr/>
        </p:nvSpPr>
        <p:spPr>
          <a:xfrm>
            <a:off x="10131425" y="4560888"/>
            <a:ext cx="825500" cy="803275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sz="1200" dirty="0"/>
              <a:t>R17 code</a:t>
            </a:r>
          </a:p>
          <a:p>
            <a:pPr algn="ctr">
              <a:defRPr/>
            </a:pPr>
            <a:r>
              <a:rPr lang="en-US" sz="1200" dirty="0"/>
              <a:t>freeze</a:t>
            </a:r>
          </a:p>
        </p:txBody>
      </p:sp>
      <p:sp>
        <p:nvSpPr>
          <p:cNvPr id="8236" name="TextBox 2"/>
          <p:cNvSpPr txBox="1">
            <a:spLocks noChangeArrowheads="1"/>
          </p:cNvSpPr>
          <p:nvPr/>
        </p:nvSpPr>
        <p:spPr bwMode="auto">
          <a:xfrm rot="-1208279">
            <a:off x="2392363" y="1741488"/>
            <a:ext cx="5334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altLang="en-US" sz="1400"/>
              <a:t>9/19</a:t>
            </a:r>
          </a:p>
        </p:txBody>
      </p:sp>
      <p:sp>
        <p:nvSpPr>
          <p:cNvPr id="8237" name="TextBox 44"/>
          <p:cNvSpPr txBox="1">
            <a:spLocks noChangeArrowheads="1"/>
          </p:cNvSpPr>
          <p:nvPr/>
        </p:nvSpPr>
        <p:spPr bwMode="auto">
          <a:xfrm rot="-1208279">
            <a:off x="3341688" y="1752600"/>
            <a:ext cx="63182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altLang="en-US" sz="1400"/>
              <a:t>12/19</a:t>
            </a:r>
          </a:p>
        </p:txBody>
      </p:sp>
      <p:sp>
        <p:nvSpPr>
          <p:cNvPr id="8238" name="TextBox 53"/>
          <p:cNvSpPr txBox="1">
            <a:spLocks noChangeArrowheads="1"/>
          </p:cNvSpPr>
          <p:nvPr/>
        </p:nvSpPr>
        <p:spPr bwMode="auto">
          <a:xfrm rot="-1208279">
            <a:off x="4498975" y="1751013"/>
            <a:ext cx="531813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altLang="en-US" sz="1400"/>
              <a:t>3/20</a:t>
            </a:r>
          </a:p>
        </p:txBody>
      </p:sp>
      <p:sp>
        <p:nvSpPr>
          <p:cNvPr id="8239" name="TextBox 55"/>
          <p:cNvSpPr txBox="1">
            <a:spLocks noChangeArrowheads="1"/>
          </p:cNvSpPr>
          <p:nvPr/>
        </p:nvSpPr>
        <p:spPr bwMode="auto">
          <a:xfrm rot="-1208279">
            <a:off x="5497513" y="1762125"/>
            <a:ext cx="531812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altLang="en-US" sz="1400"/>
              <a:t>6/20</a:t>
            </a:r>
          </a:p>
        </p:txBody>
      </p:sp>
      <p:sp>
        <p:nvSpPr>
          <p:cNvPr id="8240" name="TextBox 59"/>
          <p:cNvSpPr txBox="1">
            <a:spLocks noChangeArrowheads="1"/>
          </p:cNvSpPr>
          <p:nvPr/>
        </p:nvSpPr>
        <p:spPr bwMode="auto">
          <a:xfrm rot="-1208279">
            <a:off x="6361113" y="1738313"/>
            <a:ext cx="5334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altLang="en-US" sz="1400"/>
              <a:t>9/20</a:t>
            </a:r>
          </a:p>
        </p:txBody>
      </p:sp>
      <p:sp>
        <p:nvSpPr>
          <p:cNvPr id="8241" name="TextBox 60"/>
          <p:cNvSpPr txBox="1">
            <a:spLocks noChangeArrowheads="1"/>
          </p:cNvSpPr>
          <p:nvPr/>
        </p:nvSpPr>
        <p:spPr bwMode="auto">
          <a:xfrm rot="-1208279">
            <a:off x="7335838" y="1800225"/>
            <a:ext cx="63182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altLang="en-US" sz="1400"/>
              <a:t>12/20</a:t>
            </a:r>
          </a:p>
        </p:txBody>
      </p:sp>
      <p:sp>
        <p:nvSpPr>
          <p:cNvPr id="8242" name="TextBox 61"/>
          <p:cNvSpPr txBox="1">
            <a:spLocks noChangeArrowheads="1"/>
          </p:cNvSpPr>
          <p:nvPr/>
        </p:nvSpPr>
        <p:spPr bwMode="auto">
          <a:xfrm rot="-1208279">
            <a:off x="8467725" y="1747838"/>
            <a:ext cx="531813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altLang="en-US" sz="1400"/>
              <a:t>3/21</a:t>
            </a:r>
          </a:p>
        </p:txBody>
      </p:sp>
      <p:sp>
        <p:nvSpPr>
          <p:cNvPr id="8243" name="TextBox 62"/>
          <p:cNvSpPr txBox="1">
            <a:spLocks noChangeArrowheads="1"/>
          </p:cNvSpPr>
          <p:nvPr/>
        </p:nvSpPr>
        <p:spPr bwMode="auto">
          <a:xfrm rot="-1208279">
            <a:off x="10414000" y="1770063"/>
            <a:ext cx="5334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altLang="en-US" sz="1400"/>
              <a:t>9/21</a:t>
            </a:r>
          </a:p>
        </p:txBody>
      </p:sp>
      <p:sp>
        <p:nvSpPr>
          <p:cNvPr id="8244" name="TextBox 64"/>
          <p:cNvSpPr txBox="1">
            <a:spLocks noChangeArrowheads="1"/>
          </p:cNvSpPr>
          <p:nvPr/>
        </p:nvSpPr>
        <p:spPr bwMode="auto">
          <a:xfrm rot="-1208279">
            <a:off x="9429750" y="1762125"/>
            <a:ext cx="531813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altLang="en-US" sz="1400"/>
              <a:t>6/21</a:t>
            </a:r>
          </a:p>
        </p:txBody>
      </p:sp>
      <p:sp>
        <p:nvSpPr>
          <p:cNvPr id="8245" name="TextBox 65"/>
          <p:cNvSpPr txBox="1">
            <a:spLocks noChangeArrowheads="1"/>
          </p:cNvSpPr>
          <p:nvPr/>
        </p:nvSpPr>
        <p:spPr bwMode="auto">
          <a:xfrm rot="-1208279">
            <a:off x="1522413" y="1779588"/>
            <a:ext cx="531812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altLang="en-US" sz="1400"/>
              <a:t>6/19</a:t>
            </a:r>
          </a:p>
        </p:txBody>
      </p:sp>
      <p:cxnSp>
        <p:nvCxnSpPr>
          <p:cNvPr id="67" name="Straight Connector 66"/>
          <p:cNvCxnSpPr/>
          <p:nvPr/>
        </p:nvCxnSpPr>
        <p:spPr>
          <a:xfrm flipH="1">
            <a:off x="11625263" y="2555875"/>
            <a:ext cx="34925" cy="3713163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8247" name="TextBox 27"/>
          <p:cNvSpPr txBox="1">
            <a:spLocks noChangeArrowheads="1"/>
          </p:cNvSpPr>
          <p:nvPr/>
        </p:nvSpPr>
        <p:spPr bwMode="auto">
          <a:xfrm>
            <a:off x="11247438" y="2032000"/>
            <a:ext cx="871537" cy="523875"/>
          </a:xfrm>
          <a:prstGeom prst="rect">
            <a:avLst/>
          </a:prstGeom>
          <a:solidFill>
            <a:srgbClr val="00B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>
                <a:latin typeface="Arial" panose="020B0604020202020204" pitchFamily="34" charset="0"/>
              </a:rPr>
              <a:t>SA#94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>
                <a:latin typeface="Arial" panose="020B0604020202020204" pitchFamily="34" charset="0"/>
              </a:rPr>
              <a:t>Q4/2021</a:t>
            </a:r>
          </a:p>
        </p:txBody>
      </p:sp>
      <p:sp>
        <p:nvSpPr>
          <p:cNvPr id="8248" name="TextBox 68"/>
          <p:cNvSpPr txBox="1">
            <a:spLocks noChangeArrowheads="1"/>
          </p:cNvSpPr>
          <p:nvPr/>
        </p:nvSpPr>
        <p:spPr bwMode="auto">
          <a:xfrm rot="-1208279">
            <a:off x="11385550" y="1779588"/>
            <a:ext cx="63182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altLang="en-US" sz="1400"/>
              <a:t>12/21</a:t>
            </a:r>
          </a:p>
        </p:txBody>
      </p:sp>
    </p:spTree>
    <p:extLst>
      <p:ext uri="{BB962C8B-B14F-4D97-AF65-F5344CB8AC3E}">
        <p14:creationId xmlns:p14="http://schemas.microsoft.com/office/powerpoint/2010/main" val="2233912693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1"/>
          <p:cNvSpPr>
            <a:spLocks noGrp="1"/>
          </p:cNvSpPr>
          <p:nvPr>
            <p:ph type="title"/>
          </p:nvPr>
        </p:nvSpPr>
        <p:spPr>
          <a:xfrm>
            <a:off x="823913" y="336550"/>
            <a:ext cx="10515600" cy="1325563"/>
          </a:xfrm>
        </p:spPr>
        <p:txBody>
          <a:bodyPr/>
          <a:lstStyle/>
          <a:p>
            <a:r>
              <a:rPr lang="en-US" altLang="en-US" smtClean="0"/>
              <a:t>SA-RAN Rel-16 Coordination </a:t>
            </a:r>
            <a:r>
              <a:rPr lang="en-US" altLang="en-US" sz="1600" smtClean="0"/>
              <a:t>(</a:t>
            </a:r>
            <a:r>
              <a:rPr lang="en-US" altLang="en-US" sz="1600" smtClean="0">
                <a:hlinkClick r:id="rId2"/>
              </a:rPr>
              <a:t>SP-180581</a:t>
            </a:r>
            <a:r>
              <a:rPr lang="en-US" altLang="en-US" sz="1600" smtClean="0"/>
              <a:t>, SA#80)</a:t>
            </a:r>
            <a:endParaRPr lang="en-GB" altLang="en-US" smtClean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97829003"/>
              </p:ext>
            </p:extLst>
          </p:nvPr>
        </p:nvGraphicFramePr>
        <p:xfrm>
          <a:off x="250825" y="1808163"/>
          <a:ext cx="10872788" cy="42306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48082"/>
                <a:gridCol w="4483152"/>
                <a:gridCol w="2323357"/>
                <a:gridCol w="2718197"/>
              </a:tblGrid>
              <a:tr h="335301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SA Area</a:t>
                      </a:r>
                      <a:endParaRPr lang="en-GB" sz="1400" dirty="0"/>
                    </a:p>
                  </a:txBody>
                  <a:tcPr marL="121933" marR="121933" marT="60964" marB="60964"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Name</a:t>
                      </a:r>
                      <a:endParaRPr lang="en-GB" sz="1400" dirty="0"/>
                    </a:p>
                  </a:txBody>
                  <a:tcPr marL="121933" marR="121933" marT="60964" marB="60964"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RAN</a:t>
                      </a:r>
                      <a:r>
                        <a:rPr lang="en-US" sz="1400" baseline="0" dirty="0" smtClean="0"/>
                        <a:t> Area</a:t>
                      </a:r>
                      <a:endParaRPr lang="en-GB" sz="1400" dirty="0"/>
                    </a:p>
                  </a:txBody>
                  <a:tcPr marL="121933" marR="121933" marT="60964" marB="60964"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Action</a:t>
                      </a:r>
                      <a:endParaRPr lang="en-GB" sz="1400" dirty="0"/>
                    </a:p>
                  </a:txBody>
                  <a:tcPr marL="121933" marR="121933" marT="60964" marB="60964"/>
                </a:tc>
              </a:tr>
              <a:tr h="630975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FS_5G_URLLC, </a:t>
                      </a:r>
                      <a:r>
                        <a:rPr lang="en-GB" sz="12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FS_Vertical_LAN</a:t>
                      </a:r>
                      <a:r>
                        <a:rPr lang="en-GB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en-GB" sz="12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cyberCAV</a:t>
                      </a:r>
                      <a:endParaRPr lang="en-GB" sz="12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50" marR="91450" marT="0" marB="0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200" dirty="0" smtClean="0"/>
                        <a:t>Enhancement of URLLC supporting in 5G,  5GS Enhanced support of Vertical and LAN Services</a:t>
                      </a:r>
                      <a:endParaRPr lang="en-GB" sz="1200" dirty="0"/>
                    </a:p>
                  </a:txBody>
                  <a:tcPr marL="121933" marR="121933" marT="60964" marB="60964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900"/>
                        </a:spcAft>
                      </a:pPr>
                      <a:r>
                        <a:rPr lang="en-US" sz="1200" dirty="0" err="1">
                          <a:effectLst/>
                          <a:latin typeface="+mn-lt"/>
                          <a:ea typeface="Malgun Gothic"/>
                        </a:rPr>
                        <a:t>eURLLC</a:t>
                      </a:r>
                      <a:r>
                        <a:rPr lang="en-US" sz="1200" dirty="0">
                          <a:effectLst/>
                          <a:latin typeface="+mn-lt"/>
                          <a:ea typeface="Malgun Gothic"/>
                        </a:rPr>
                        <a:t>, NR-U, Industrial </a:t>
                      </a:r>
                      <a:r>
                        <a:rPr lang="en-US" sz="1200" dirty="0" err="1">
                          <a:effectLst/>
                          <a:latin typeface="+mn-lt"/>
                          <a:ea typeface="Malgun Gothic"/>
                        </a:rPr>
                        <a:t>IoT</a:t>
                      </a:r>
                      <a:r>
                        <a:rPr lang="en-US" sz="1200" dirty="0">
                          <a:effectLst/>
                          <a:latin typeface="+mn-lt"/>
                          <a:ea typeface="Malgun Gothic"/>
                        </a:rPr>
                        <a:t>?</a:t>
                      </a:r>
                      <a:endParaRPr lang="en-GB" sz="1200" dirty="0">
                        <a:effectLst/>
                        <a:latin typeface="+mn-lt"/>
                        <a:ea typeface="Malgun Gothic"/>
                      </a:endParaRPr>
                    </a:p>
                  </a:txBody>
                  <a:tcPr marL="91450" marR="9145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900"/>
                        </a:spcAft>
                      </a:pPr>
                      <a:r>
                        <a:rPr lang="en-GB" sz="1200" b="1" dirty="0">
                          <a:effectLst/>
                          <a:latin typeface="+mn-lt"/>
                          <a:ea typeface="Malgun Gothic"/>
                        </a:rPr>
                        <a:t>Coordination </a:t>
                      </a:r>
                      <a:r>
                        <a:rPr lang="en-GB" sz="1200" b="1" dirty="0" smtClean="0">
                          <a:effectLst/>
                          <a:latin typeface="+mn-lt"/>
                          <a:ea typeface="Malgun Gothic"/>
                        </a:rPr>
                        <a:t>needed</a:t>
                      </a:r>
                    </a:p>
                  </a:txBody>
                  <a:tcPr marL="91450" marR="91450" marT="0" marB="0"/>
                </a:tc>
              </a:tr>
              <a:tr h="453102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FS_eV2XARC</a:t>
                      </a:r>
                    </a:p>
                  </a:txBody>
                  <a:tcPr marL="91450" marR="91450" marT="0" marB="0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200" dirty="0" smtClean="0"/>
                        <a:t>Architecture enhancements for support of advanced V2X services</a:t>
                      </a:r>
                      <a:endParaRPr lang="en-GB" sz="1200" dirty="0"/>
                    </a:p>
                  </a:txBody>
                  <a:tcPr marL="121933" marR="121933" marT="60964" marB="60964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900"/>
                        </a:spcAft>
                      </a:pPr>
                      <a:r>
                        <a:rPr lang="en-US" sz="1200" dirty="0">
                          <a:effectLst/>
                          <a:latin typeface="+mn-lt"/>
                          <a:ea typeface="Malgun Gothic"/>
                        </a:rPr>
                        <a:t>NR V2X</a:t>
                      </a:r>
                      <a:endParaRPr lang="en-GB" sz="1200" dirty="0">
                        <a:effectLst/>
                        <a:latin typeface="+mn-lt"/>
                        <a:ea typeface="Malgun Gothic"/>
                      </a:endParaRPr>
                    </a:p>
                  </a:txBody>
                  <a:tcPr marL="91450" marR="9145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900"/>
                        </a:spcAft>
                      </a:pPr>
                      <a:r>
                        <a:rPr lang="en-GB" sz="1200" b="1" dirty="0">
                          <a:effectLst/>
                          <a:latin typeface="+mn-lt"/>
                          <a:ea typeface="Malgun Gothic"/>
                        </a:rPr>
                        <a:t>Coordination </a:t>
                      </a:r>
                      <a:r>
                        <a:rPr lang="en-GB" sz="1200" b="1" dirty="0" smtClean="0">
                          <a:effectLst/>
                          <a:latin typeface="+mn-lt"/>
                          <a:ea typeface="Malgun Gothic"/>
                        </a:rPr>
                        <a:t>needed</a:t>
                      </a:r>
                      <a:br>
                        <a:rPr lang="en-GB" sz="1200" b="1" dirty="0" smtClean="0">
                          <a:effectLst/>
                          <a:latin typeface="+mn-lt"/>
                          <a:ea typeface="Malgun Gothic"/>
                        </a:rPr>
                      </a:br>
                      <a:r>
                        <a:rPr lang="en-GB" sz="1200" b="0" dirty="0" smtClean="0">
                          <a:effectLst/>
                          <a:latin typeface="+mn-lt"/>
                          <a:ea typeface="Malgun Gothic"/>
                        </a:rPr>
                        <a:t>SA#84</a:t>
                      </a:r>
                      <a:r>
                        <a:rPr lang="en-GB" sz="1200" b="0" baseline="0" dirty="0" smtClean="0">
                          <a:effectLst/>
                          <a:latin typeface="+mn-lt"/>
                          <a:ea typeface="Malgun Gothic"/>
                        </a:rPr>
                        <a:t> status report: </a:t>
                      </a:r>
                      <a:r>
                        <a:rPr lang="en-US" sz="1200" b="0" u="sng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3"/>
                        </a:rPr>
                        <a:t>SP-190394</a:t>
                      </a:r>
                      <a:endParaRPr lang="en-GB" sz="1200" b="0" dirty="0" smtClean="0">
                        <a:effectLst/>
                        <a:latin typeface="+mn-lt"/>
                        <a:ea typeface="Malgun Gothic"/>
                      </a:endParaRPr>
                    </a:p>
                  </a:txBody>
                  <a:tcPr marL="91450" marR="91450" marT="0" marB="0"/>
                </a:tc>
              </a:tr>
              <a:tr h="627372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FS_eLCS</a:t>
                      </a:r>
                      <a:r>
                        <a:rPr lang="en-GB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</a:t>
                      </a:r>
                      <a:br>
                        <a:rPr lang="en-GB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en-GB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5G_HYPOS</a:t>
                      </a:r>
                    </a:p>
                  </a:txBody>
                  <a:tcPr marL="91450" marR="91450" marT="0" marB="0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200" dirty="0" smtClean="0"/>
                        <a:t>Study on Enhancement to the 5GC location services, New WID on 5G positioning services </a:t>
                      </a:r>
                      <a:endParaRPr lang="en-GB" sz="1200" dirty="0"/>
                    </a:p>
                  </a:txBody>
                  <a:tcPr marL="121933" marR="121933" marT="60964" marB="60964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900"/>
                        </a:spcAft>
                      </a:pPr>
                      <a:r>
                        <a:rPr lang="en-US" sz="1200" dirty="0">
                          <a:effectLst/>
                          <a:latin typeface="+mn-lt"/>
                          <a:ea typeface="Malgun Gothic"/>
                        </a:rPr>
                        <a:t>NR Positioning</a:t>
                      </a:r>
                      <a:endParaRPr lang="en-GB" sz="1200" dirty="0">
                        <a:effectLst/>
                        <a:latin typeface="+mn-lt"/>
                        <a:ea typeface="Malgun Gothic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  <a:latin typeface="+mn-lt"/>
                          <a:ea typeface="Malgun Gothic"/>
                        </a:rPr>
                        <a:t> </a:t>
                      </a:r>
                    </a:p>
                  </a:txBody>
                  <a:tcPr marL="91450" marR="9145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900"/>
                        </a:spcAft>
                      </a:pPr>
                      <a:r>
                        <a:rPr lang="en-GB" sz="1200" b="1" dirty="0">
                          <a:effectLst/>
                          <a:latin typeface="+mn-lt"/>
                          <a:ea typeface="Malgun Gothic"/>
                        </a:rPr>
                        <a:t>Coordination needed</a:t>
                      </a:r>
                    </a:p>
                  </a:txBody>
                  <a:tcPr marL="91450" marR="91450" marT="0" marB="0"/>
                </a:tc>
              </a:tr>
              <a:tr h="424057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FS_RACS</a:t>
                      </a:r>
                    </a:p>
                  </a:txBody>
                  <a:tcPr marL="91450" marR="91450" marT="0" marB="0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20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UE capability signalling optimization</a:t>
                      </a:r>
                      <a:endParaRPr lang="en-GB" sz="1200" i="0" dirty="0"/>
                    </a:p>
                  </a:txBody>
                  <a:tcPr marL="121933" marR="121933" marT="60964" marB="60964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900"/>
                        </a:spcAft>
                      </a:pPr>
                      <a:r>
                        <a:rPr lang="en-US" sz="1200" dirty="0">
                          <a:effectLst/>
                          <a:latin typeface="+mn-lt"/>
                          <a:ea typeface="Malgun Gothic"/>
                        </a:rPr>
                        <a:t>UE Capabilities</a:t>
                      </a:r>
                      <a:endParaRPr lang="en-GB" sz="1200" dirty="0">
                        <a:effectLst/>
                        <a:latin typeface="+mn-lt"/>
                        <a:ea typeface="Malgun Gothic"/>
                      </a:endParaRPr>
                    </a:p>
                  </a:txBody>
                  <a:tcPr marL="91450" marR="9145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900"/>
                        </a:spcAft>
                      </a:pPr>
                      <a:r>
                        <a:rPr lang="en-GB" sz="1200" b="1" dirty="0">
                          <a:effectLst/>
                          <a:latin typeface="+mn-lt"/>
                          <a:ea typeface="Malgun Gothic"/>
                        </a:rPr>
                        <a:t>Coordination </a:t>
                      </a:r>
                      <a:r>
                        <a:rPr lang="en-GB" sz="1200" b="1" dirty="0" smtClean="0">
                          <a:effectLst/>
                          <a:latin typeface="+mn-lt"/>
                          <a:ea typeface="Malgun Gothic"/>
                        </a:rPr>
                        <a:t>needed</a:t>
                      </a:r>
                      <a:br>
                        <a:rPr lang="en-GB" sz="1200" b="1" dirty="0" smtClean="0">
                          <a:effectLst/>
                          <a:latin typeface="+mn-lt"/>
                          <a:ea typeface="Malgun Gothic"/>
                        </a:rPr>
                      </a:br>
                      <a:r>
                        <a:rPr lang="en-GB" sz="1200" b="0" dirty="0" smtClean="0">
                          <a:effectLst/>
                          <a:latin typeface="+mn-lt"/>
                          <a:ea typeface="Malgun Gothic"/>
                        </a:rPr>
                        <a:t>SA#84</a:t>
                      </a:r>
                      <a:r>
                        <a:rPr lang="en-GB" sz="1200" b="0" baseline="0" dirty="0" smtClean="0">
                          <a:effectLst/>
                          <a:latin typeface="+mn-lt"/>
                          <a:ea typeface="Malgun Gothic"/>
                        </a:rPr>
                        <a:t> status report: </a:t>
                      </a:r>
                      <a:r>
                        <a:rPr lang="en-US" sz="1200" u="sng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4"/>
                        </a:rPr>
                        <a:t>SP-190511</a:t>
                      </a:r>
                      <a:endParaRPr lang="en-GB" sz="1200" b="1" dirty="0">
                        <a:effectLst/>
                        <a:latin typeface="+mn-lt"/>
                        <a:ea typeface="Malgun Gothic"/>
                      </a:endParaRPr>
                    </a:p>
                  </a:txBody>
                  <a:tcPr marL="91450" marR="91450" marT="0" marB="0"/>
                </a:tc>
              </a:tr>
              <a:tr h="424057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FS_5GSAT_ARCH</a:t>
                      </a:r>
                    </a:p>
                  </a:txBody>
                  <a:tcPr marL="91450" marR="91450" marT="0" marB="0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200" dirty="0" smtClean="0"/>
                        <a:t>Study on using Satellite Access in 5G</a:t>
                      </a:r>
                      <a:endParaRPr lang="en-GB" sz="1200" dirty="0"/>
                    </a:p>
                  </a:txBody>
                  <a:tcPr marL="121933" marR="121933" marT="60964" marB="60964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900"/>
                        </a:spcAft>
                      </a:pPr>
                      <a:r>
                        <a:rPr lang="en-US" sz="1200" dirty="0">
                          <a:effectLst/>
                          <a:latin typeface="+mn-lt"/>
                          <a:ea typeface="Malgun Gothic"/>
                        </a:rPr>
                        <a:t>NTN</a:t>
                      </a:r>
                      <a:endParaRPr lang="en-GB" sz="1200" dirty="0">
                        <a:effectLst/>
                        <a:latin typeface="+mn-lt"/>
                        <a:ea typeface="Malgun Gothic"/>
                      </a:endParaRPr>
                    </a:p>
                  </a:txBody>
                  <a:tcPr marL="91450" marR="9145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900"/>
                        </a:spcAft>
                      </a:pPr>
                      <a:r>
                        <a:rPr lang="en-GB" sz="1200" b="1" dirty="0">
                          <a:effectLst/>
                          <a:latin typeface="+mn-lt"/>
                          <a:ea typeface="Malgun Gothic"/>
                        </a:rPr>
                        <a:t>Coordination </a:t>
                      </a:r>
                      <a:r>
                        <a:rPr lang="en-GB" sz="1200" b="1" dirty="0" smtClean="0">
                          <a:effectLst/>
                          <a:latin typeface="+mn-lt"/>
                          <a:ea typeface="Malgun Gothic"/>
                        </a:rPr>
                        <a:t>needed</a:t>
                      </a:r>
                      <a:endParaRPr lang="en-GB" sz="1200" b="1" dirty="0">
                        <a:effectLst/>
                        <a:latin typeface="+mn-lt"/>
                        <a:ea typeface="Malgun Gothic"/>
                      </a:endParaRPr>
                    </a:p>
                  </a:txBody>
                  <a:tcPr marL="91450" marR="91450" marT="0" marB="0"/>
                </a:tc>
              </a:tr>
              <a:tr h="424057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FS_eNA</a:t>
                      </a:r>
                      <a:endParaRPr lang="en-GB" sz="12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50" marR="91450" marT="0" marB="0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200" dirty="0" smtClean="0"/>
                        <a:t>Enablers for Network Automation Architecture for 5G</a:t>
                      </a:r>
                      <a:endParaRPr lang="en-GB" sz="1200" dirty="0"/>
                    </a:p>
                  </a:txBody>
                  <a:tcPr marL="121933" marR="121933" marT="60964" marB="60964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  <a:latin typeface="+mn-lt"/>
                          <a:ea typeface="Malgun Gothic"/>
                        </a:rPr>
                        <a:t>RAN-centric Data Connection?</a:t>
                      </a:r>
                    </a:p>
                  </a:txBody>
                  <a:tcPr marL="91450" marR="9145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  <a:latin typeface="+mn-lt"/>
                          <a:ea typeface="Malgun Gothic"/>
                        </a:rPr>
                        <a:t>Alignment as needed</a:t>
                      </a:r>
                    </a:p>
                  </a:txBody>
                  <a:tcPr marL="91450" marR="91450" marT="0" marB="0"/>
                </a:tc>
              </a:tr>
              <a:tr h="487710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FS_5WWC</a:t>
                      </a:r>
                    </a:p>
                  </a:txBody>
                  <a:tcPr marL="91450" marR="91450" marT="0" marB="0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200" dirty="0" smtClean="0"/>
                        <a:t>Study on the Wireless and </a:t>
                      </a:r>
                      <a:r>
                        <a:rPr lang="en-GB" sz="1200" dirty="0" err="1" smtClean="0"/>
                        <a:t>Wireline</a:t>
                      </a:r>
                      <a:r>
                        <a:rPr lang="en-GB" sz="1200" dirty="0" smtClean="0"/>
                        <a:t> Convergence Enhancement for the 5G system architecture</a:t>
                      </a:r>
                      <a:endParaRPr lang="en-GB" sz="1200" dirty="0"/>
                    </a:p>
                  </a:txBody>
                  <a:tcPr marL="121933" marR="121933" marT="60964" marB="60964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  <a:latin typeface="+mn-lt"/>
                          <a:ea typeface="Malgun Gothic"/>
                        </a:rPr>
                        <a:t>None</a:t>
                      </a:r>
                    </a:p>
                  </a:txBody>
                  <a:tcPr marL="91450" marR="9145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  <a:latin typeface="+mn-lt"/>
                          <a:ea typeface="Malgun Gothic"/>
                        </a:rPr>
                        <a:t>Alignment as needed</a:t>
                      </a:r>
                    </a:p>
                  </a:txBody>
                  <a:tcPr marL="91450" marR="91450" marT="0" marB="0"/>
                </a:tc>
              </a:tr>
              <a:tr h="424057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FS_CIoT_5G</a:t>
                      </a:r>
                    </a:p>
                  </a:txBody>
                  <a:tcPr marL="91450" marR="91450" marT="0" marB="0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200" dirty="0" smtClean="0"/>
                        <a:t>Study on Cellular </a:t>
                      </a:r>
                      <a:r>
                        <a:rPr lang="en-GB" sz="1200" dirty="0" err="1" smtClean="0"/>
                        <a:t>IoT</a:t>
                      </a:r>
                      <a:r>
                        <a:rPr lang="en-GB" sz="1200" dirty="0" smtClean="0"/>
                        <a:t> support and evolution for the 5G System </a:t>
                      </a:r>
                      <a:endParaRPr lang="en-GB" sz="1200" dirty="0"/>
                    </a:p>
                  </a:txBody>
                  <a:tcPr marL="121933" marR="121933" marT="60964" marB="60964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900"/>
                        </a:spcAft>
                      </a:pPr>
                      <a:r>
                        <a:rPr lang="en-US" sz="1200" dirty="0" err="1">
                          <a:effectLst/>
                          <a:latin typeface="+mn-lt"/>
                          <a:ea typeface="Malgun Gothic"/>
                        </a:rPr>
                        <a:t>NBIoT</a:t>
                      </a:r>
                      <a:r>
                        <a:rPr lang="en-US" sz="1200" dirty="0">
                          <a:effectLst/>
                          <a:latin typeface="+mn-lt"/>
                          <a:ea typeface="Malgun Gothic"/>
                        </a:rPr>
                        <a:t>, LTE-M</a:t>
                      </a:r>
                      <a:endParaRPr lang="en-GB" sz="1200" dirty="0">
                        <a:effectLst/>
                        <a:latin typeface="+mn-lt"/>
                        <a:ea typeface="Malgun Gothic"/>
                      </a:endParaRPr>
                    </a:p>
                  </a:txBody>
                  <a:tcPr marL="91450" marR="9145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  <a:latin typeface="+mn-lt"/>
                          <a:ea typeface="Malgun Gothic"/>
                        </a:rPr>
                        <a:t>Alignment as needed </a:t>
                      </a:r>
                    </a:p>
                  </a:txBody>
                  <a:tcPr marL="91450" marR="91450" marT="0" marB="0"/>
                </a:tc>
              </a:tr>
            </a:tbl>
          </a:graphicData>
        </a:graphic>
      </p:graphicFrame>
      <p:sp>
        <p:nvSpPr>
          <p:cNvPr id="12343" name="TextBox 4"/>
          <p:cNvSpPr txBox="1">
            <a:spLocks noChangeArrowheads="1"/>
          </p:cNvSpPr>
          <p:nvPr/>
        </p:nvSpPr>
        <p:spPr bwMode="auto">
          <a:xfrm>
            <a:off x="8208963" y="6529388"/>
            <a:ext cx="2160587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5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>
                <a:latin typeface="Arial" panose="020B0604020202020204" pitchFamily="34" charset="0"/>
              </a:rPr>
              <a:t>* Captured in WIDs</a:t>
            </a:r>
            <a:endParaRPr lang="en-GB" altLang="en-US" sz="180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40166852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Rel-17 Prioritization (Ongoing @SA#85)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1112" y="1825625"/>
            <a:ext cx="11122688" cy="4351338"/>
          </a:xfrm>
        </p:spPr>
        <p:txBody>
          <a:bodyPr/>
          <a:lstStyle/>
          <a:p>
            <a:r>
              <a:rPr lang="en-US" sz="2000" dirty="0" smtClean="0"/>
              <a:t>  …</a:t>
            </a:r>
            <a:endParaRPr lang="en-US" sz="1600" dirty="0"/>
          </a:p>
        </p:txBody>
      </p:sp>
      <p:sp>
        <p:nvSpPr>
          <p:cNvPr id="4" name="TextBox 3"/>
          <p:cNvSpPr txBox="1"/>
          <p:nvPr/>
        </p:nvSpPr>
        <p:spPr>
          <a:xfrm rot="19785374">
            <a:off x="1542423" y="3708907"/>
            <a:ext cx="701666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>
                <a:solidFill>
                  <a:srgbClr val="FF0000"/>
                </a:solidFill>
              </a:rPr>
              <a:t>To be updated on Tuesday Evening</a:t>
            </a:r>
            <a:endParaRPr lang="en-US" sz="3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7726348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Issues for RAN (WGs) Action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38163" indent="-538163"/>
            <a:r>
              <a:rPr lang="en-US" sz="2400" dirty="0" smtClean="0"/>
              <a:t>None</a:t>
            </a:r>
            <a:endParaRPr lang="en-US" sz="1800" b="1" dirty="0"/>
          </a:p>
          <a:p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 rot="19785374">
            <a:off x="1542436" y="3462686"/>
            <a:ext cx="7016664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200" b="1" dirty="0" smtClean="0">
                <a:solidFill>
                  <a:srgbClr val="FF0000"/>
                </a:solidFill>
              </a:rPr>
              <a:t>Anything to highlight?</a:t>
            </a:r>
            <a:br>
              <a:rPr lang="en-US" sz="3200" b="1" dirty="0" smtClean="0">
                <a:solidFill>
                  <a:srgbClr val="FF0000"/>
                </a:solidFill>
              </a:rPr>
            </a:br>
            <a:r>
              <a:rPr lang="en-US" sz="3200" b="1" dirty="0" smtClean="0">
                <a:solidFill>
                  <a:srgbClr val="FF0000"/>
                </a:solidFill>
              </a:rPr>
              <a:t>To be updated on Tuesday Evening</a:t>
            </a:r>
            <a:endParaRPr lang="en-US" sz="3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4110270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SA#85 </a:t>
            </a:r>
            <a:r>
              <a:rPr lang="en-US" dirty="0" err="1" smtClean="0"/>
              <a:t>tdocs</a:t>
            </a:r>
            <a:r>
              <a:rPr lang="en-US" dirty="0" smtClean="0"/>
              <a:t> 4 Discussion &amp; Info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1112" y="1825625"/>
            <a:ext cx="11122688" cy="4351338"/>
          </a:xfrm>
        </p:spPr>
        <p:txBody>
          <a:bodyPr/>
          <a:lstStyle/>
          <a:p>
            <a:r>
              <a:rPr lang="en-US" sz="2000" dirty="0" smtClean="0"/>
              <a:t>  3GPP </a:t>
            </a:r>
            <a:r>
              <a:rPr lang="en-US" sz="2000" dirty="0"/>
              <a:t>(TSG SA) Introduction (living </a:t>
            </a:r>
            <a:r>
              <a:rPr lang="en-US" sz="2000" dirty="0" smtClean="0"/>
              <a:t>document)</a:t>
            </a:r>
            <a:r>
              <a:rPr lang="en-US" sz="2000" dirty="0"/>
              <a:t> </a:t>
            </a:r>
            <a:endParaRPr lang="en-US" sz="2000" dirty="0" smtClean="0"/>
          </a:p>
          <a:p>
            <a:pPr lvl="1"/>
            <a:r>
              <a:rPr lang="en-US" sz="1600" dirty="0">
                <a:hlinkClick r:id="rId2"/>
              </a:rPr>
              <a:t>https://www.3gpp.org/ftp/tsg_sa/TSG_SA/TSGS_85/Docs/SP-190845.zip</a:t>
            </a:r>
            <a:r>
              <a:rPr lang="en-US" sz="1600" dirty="0"/>
              <a:t> </a:t>
            </a:r>
          </a:p>
          <a:p>
            <a:pPr lvl="1"/>
            <a:r>
              <a:rPr lang="en-US" sz="1600" dirty="0"/>
              <a:t>See slides 19 and 20 </a:t>
            </a:r>
            <a:r>
              <a:rPr lang="en-US" sz="1600" dirty="0" smtClean="0">
                <a:sym typeface="Wingdings" panose="05000000000000000000" pitchFamily="2" charset="2"/>
              </a:rPr>
              <a:t>for RAN leadership</a:t>
            </a:r>
            <a:endParaRPr lang="en-US" sz="1600" dirty="0"/>
          </a:p>
          <a:p>
            <a:pPr>
              <a:spcBef>
                <a:spcPts val="2400"/>
              </a:spcBef>
            </a:pPr>
            <a:r>
              <a:rPr lang="en-US" sz="2000" dirty="0" smtClean="0"/>
              <a:t>  3GPP </a:t>
            </a:r>
            <a:r>
              <a:rPr lang="en-US" sz="2000" dirty="0"/>
              <a:t>Improvement Suggestions (living </a:t>
            </a:r>
            <a:r>
              <a:rPr lang="en-US" sz="2000" dirty="0" smtClean="0"/>
              <a:t>document) </a:t>
            </a:r>
          </a:p>
          <a:p>
            <a:pPr lvl="1"/>
            <a:r>
              <a:rPr lang="en-US" sz="1600" dirty="0">
                <a:hlinkClick r:id="rId3"/>
              </a:rPr>
              <a:t>https://www.3gpp.org/ftp/tsg_sa/TSG_SA/TSGS_85/Docs/SP-190843.zip</a:t>
            </a:r>
            <a:r>
              <a:rPr lang="en-US" sz="1600" dirty="0"/>
              <a:t> </a:t>
            </a:r>
          </a:p>
          <a:p>
            <a:pPr>
              <a:spcBef>
                <a:spcPts val="2400"/>
              </a:spcBef>
            </a:pPr>
            <a:r>
              <a:rPr lang="en-US" sz="2000" dirty="0"/>
              <a:t> </a:t>
            </a:r>
            <a:r>
              <a:rPr lang="en-US" sz="2000" dirty="0" smtClean="0"/>
              <a:t> Traceability </a:t>
            </a:r>
            <a:r>
              <a:rPr lang="en-US" sz="2000" dirty="0"/>
              <a:t>of Work Items and Requirements </a:t>
            </a:r>
          </a:p>
          <a:p>
            <a:pPr lvl="1"/>
            <a:r>
              <a:rPr lang="en-US" sz="1600" dirty="0" smtClean="0">
                <a:hlinkClick r:id="rId4"/>
              </a:rPr>
              <a:t>https</a:t>
            </a:r>
            <a:r>
              <a:rPr lang="en-US" sz="1600" dirty="0">
                <a:hlinkClick r:id="rId4"/>
              </a:rPr>
              <a:t>://</a:t>
            </a:r>
            <a:r>
              <a:rPr lang="en-US" sz="1600" dirty="0" smtClean="0">
                <a:hlinkClick r:id="rId4"/>
              </a:rPr>
              <a:t>www.3gpp.org/ftp/tsg_sa/TSG_SA/TSGS_85/Docs/SP-190844.zip</a:t>
            </a:r>
            <a:r>
              <a:rPr lang="en-US" sz="1600" dirty="0" smtClean="0"/>
              <a:t> </a:t>
            </a:r>
            <a:endParaRPr lang="en-US" sz="1600" dirty="0"/>
          </a:p>
          <a:p>
            <a:pPr>
              <a:spcBef>
                <a:spcPts val="2400"/>
              </a:spcBef>
            </a:pPr>
            <a:r>
              <a:rPr lang="en-US" sz="2000" dirty="0"/>
              <a:t> </a:t>
            </a:r>
            <a:r>
              <a:rPr lang="en-US" sz="2000" dirty="0" smtClean="0"/>
              <a:t> 3GPP </a:t>
            </a:r>
            <a:r>
              <a:rPr lang="en-US" sz="2000" dirty="0"/>
              <a:t>(SA) Release Planning (living document)</a:t>
            </a:r>
          </a:p>
          <a:p>
            <a:pPr lvl="1"/>
            <a:r>
              <a:rPr lang="en-US" sz="1600" dirty="0" smtClean="0">
                <a:hlinkClick r:id="rId5"/>
              </a:rPr>
              <a:t>https</a:t>
            </a:r>
            <a:r>
              <a:rPr lang="en-US" sz="1600" dirty="0">
                <a:hlinkClick r:id="rId5"/>
              </a:rPr>
              <a:t>://</a:t>
            </a:r>
            <a:r>
              <a:rPr lang="en-US" sz="1600" dirty="0" smtClean="0">
                <a:hlinkClick r:id="rId5"/>
              </a:rPr>
              <a:t>www.3gpp.org/ftp/tsg_sa/TSG_SA/TSGS_85/Docs/SP-190675.zip</a:t>
            </a:r>
            <a:r>
              <a:rPr lang="en-US" sz="1600" dirty="0" smtClean="0"/>
              <a:t> </a:t>
            </a:r>
          </a:p>
          <a:p>
            <a:pPr>
              <a:spcBef>
                <a:spcPts val="2400"/>
              </a:spcBef>
            </a:pPr>
            <a:r>
              <a:rPr lang="en-US" sz="2000" dirty="0"/>
              <a:t> </a:t>
            </a:r>
            <a:r>
              <a:rPr lang="en-US" sz="2000" dirty="0" smtClean="0"/>
              <a:t> 3GPP </a:t>
            </a:r>
            <a:r>
              <a:rPr lang="en-US" sz="2000" dirty="0"/>
              <a:t>Liaison Persons (living document) </a:t>
            </a:r>
          </a:p>
          <a:p>
            <a:pPr lvl="1"/>
            <a:r>
              <a:rPr lang="en-US" sz="1600" dirty="0">
                <a:hlinkClick r:id="rId6"/>
              </a:rPr>
              <a:t>https://</a:t>
            </a:r>
            <a:r>
              <a:rPr lang="en-US" sz="1600" dirty="0" smtClean="0">
                <a:hlinkClick r:id="rId6"/>
              </a:rPr>
              <a:t>www.3gpp.org/ftp/tsg_sa/TSG_SA/TSGS_85/Docs/SP-190842.zip</a:t>
            </a:r>
            <a:r>
              <a:rPr lang="en-US" sz="1600" dirty="0" smtClean="0"/>
              <a:t> 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780254702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</a:t>
            </a:r>
            <a:r>
              <a:rPr lang="en-US" dirty="0" smtClean="0"/>
              <a:t>ome more SA </a:t>
            </a:r>
            <a:r>
              <a:rPr lang="en-US" dirty="0" err="1" smtClean="0"/>
              <a:t>tdocs</a:t>
            </a:r>
            <a:r>
              <a:rPr lang="en-US" dirty="0" smtClean="0"/>
              <a:t> 4 Your Attention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266700" indent="-266700"/>
            <a:r>
              <a:rPr lang="en-US" sz="1800" dirty="0" smtClean="0"/>
              <a:t>SA1 Report </a:t>
            </a:r>
            <a:r>
              <a:rPr lang="en-US" sz="1800" dirty="0"/>
              <a:t>– </a:t>
            </a:r>
            <a:r>
              <a:rPr lang="en-US" sz="1800" dirty="0">
                <a:hlinkClick r:id="rId2"/>
              </a:rPr>
              <a:t>https://</a:t>
            </a:r>
            <a:r>
              <a:rPr lang="en-US" sz="1800" dirty="0" smtClean="0">
                <a:hlinkClick r:id="rId2"/>
              </a:rPr>
              <a:t>www.3gpp.org/ftp/tsg_sa/TSG_SA/TSGS_85/Docs/SP-190797.zip</a:t>
            </a:r>
            <a:r>
              <a:rPr lang="en-US" sz="1800" dirty="0" smtClean="0"/>
              <a:t> </a:t>
            </a:r>
          </a:p>
          <a:p>
            <a:pPr marL="266700" indent="-266700"/>
            <a:r>
              <a:rPr lang="en-US" sz="1800" dirty="0" smtClean="0"/>
              <a:t>SA2 Report </a:t>
            </a:r>
            <a:r>
              <a:rPr lang="en-US" sz="1800" dirty="0"/>
              <a:t>– </a:t>
            </a:r>
            <a:r>
              <a:rPr lang="en-US" sz="1800" dirty="0">
                <a:hlinkClick r:id="rId3"/>
              </a:rPr>
              <a:t>https://</a:t>
            </a:r>
            <a:r>
              <a:rPr lang="en-US" sz="1800" dirty="0" smtClean="0">
                <a:hlinkClick r:id="rId3"/>
              </a:rPr>
              <a:t>www.3gpp.org/ftp/tsg_sa/TSG_SA/TSGS_85/Docs/SP-190600.zip</a:t>
            </a:r>
            <a:r>
              <a:rPr lang="en-US" sz="1800" dirty="0" smtClean="0"/>
              <a:t> 	</a:t>
            </a:r>
          </a:p>
          <a:p>
            <a:pPr marL="266700" indent="-266700"/>
            <a:r>
              <a:rPr lang="en-US" sz="1800" dirty="0" smtClean="0"/>
              <a:t>SA3 Report </a:t>
            </a:r>
            <a:r>
              <a:rPr lang="en-US" sz="1800" dirty="0"/>
              <a:t>– </a:t>
            </a:r>
            <a:r>
              <a:rPr lang="en-US" sz="1800" dirty="0">
                <a:hlinkClick r:id="rId4"/>
              </a:rPr>
              <a:t>https://</a:t>
            </a:r>
            <a:r>
              <a:rPr lang="en-US" sz="1800" dirty="0" smtClean="0">
                <a:hlinkClick r:id="rId4"/>
              </a:rPr>
              <a:t>www.3gpp.org/ftp/tsg_sa/TSG_SA/TSGS_85/Docs/SP-190715.zip</a:t>
            </a:r>
            <a:r>
              <a:rPr lang="en-US" sz="1800" dirty="0" smtClean="0"/>
              <a:t> </a:t>
            </a:r>
          </a:p>
          <a:p>
            <a:pPr marL="266700" indent="-266700"/>
            <a:r>
              <a:rPr lang="en-US" sz="1800" dirty="0" smtClean="0"/>
              <a:t>SA4 Report </a:t>
            </a:r>
            <a:r>
              <a:rPr lang="en-US" sz="1800" dirty="0"/>
              <a:t>– </a:t>
            </a:r>
            <a:r>
              <a:rPr lang="en-US" sz="1800" dirty="0">
                <a:hlinkClick r:id="rId5"/>
              </a:rPr>
              <a:t>https://</a:t>
            </a:r>
            <a:r>
              <a:rPr lang="en-US" sz="1800" dirty="0" smtClean="0">
                <a:hlinkClick r:id="rId5"/>
              </a:rPr>
              <a:t>www.3gpp.org/ftp/tsg_sa/TSG_SA/TSGS_85/Docs/SP-190637.zip</a:t>
            </a:r>
            <a:r>
              <a:rPr lang="en-US" sz="1800" dirty="0" smtClean="0"/>
              <a:t> </a:t>
            </a:r>
          </a:p>
          <a:p>
            <a:pPr marL="266700" indent="-266700"/>
            <a:r>
              <a:rPr lang="en-US" sz="1800" dirty="0" smtClean="0"/>
              <a:t>SA5 Report </a:t>
            </a:r>
            <a:r>
              <a:rPr lang="en-US" sz="1800" dirty="0"/>
              <a:t>– </a:t>
            </a:r>
            <a:r>
              <a:rPr lang="en-US" sz="1800" dirty="0">
                <a:hlinkClick r:id="rId6"/>
              </a:rPr>
              <a:t>https://</a:t>
            </a:r>
            <a:r>
              <a:rPr lang="en-US" sz="1800" dirty="0" smtClean="0">
                <a:hlinkClick r:id="rId6"/>
              </a:rPr>
              <a:t>www.3gpp.org/ftp/tsg_sa/TSG_SA/TSGS_85/Docs/SP-190717.zip</a:t>
            </a:r>
            <a:r>
              <a:rPr lang="en-US" sz="1800" dirty="0" smtClean="0"/>
              <a:t> </a:t>
            </a:r>
          </a:p>
          <a:p>
            <a:pPr marL="266700" indent="-266700"/>
            <a:r>
              <a:rPr lang="en-US" sz="1800" dirty="0" smtClean="0"/>
              <a:t>SA6 Report </a:t>
            </a:r>
            <a:r>
              <a:rPr lang="en-US" sz="1800" dirty="0"/>
              <a:t>– </a:t>
            </a:r>
            <a:r>
              <a:rPr lang="en-US" sz="1800" dirty="0">
                <a:hlinkClick r:id="rId7"/>
              </a:rPr>
              <a:t>https://</a:t>
            </a:r>
            <a:r>
              <a:rPr lang="en-US" sz="1800" dirty="0" smtClean="0">
                <a:hlinkClick r:id="rId7"/>
              </a:rPr>
              <a:t>www.3gpp.org/ftp/tsg_sa/TSG_SA/TSGS_85/Docs/SP-190721.zip</a:t>
            </a:r>
            <a:r>
              <a:rPr lang="en-US" sz="1800" dirty="0" smtClean="0"/>
              <a:t> </a:t>
            </a:r>
          </a:p>
          <a:p>
            <a:pPr marL="266700" indent="-266700"/>
            <a:endParaRPr lang="en-US" sz="1800" dirty="0"/>
          </a:p>
          <a:p>
            <a:pPr marL="0" indent="0">
              <a:buNone/>
            </a:pPr>
            <a:endParaRPr lang="en-US" sz="1800" dirty="0" smtClean="0"/>
          </a:p>
          <a:p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3989443960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Thank You!</a:t>
            </a:r>
          </a:p>
        </p:txBody>
      </p:sp>
      <p:sp>
        <p:nvSpPr>
          <p:cNvPr id="3072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FontTx/>
              <a:buNone/>
            </a:pPr>
            <a:endParaRPr lang="en-US" altLang="en-US" smtClean="0"/>
          </a:p>
          <a:p>
            <a:pPr marL="0" indent="0">
              <a:buFontTx/>
              <a:buNone/>
            </a:pPr>
            <a:endParaRPr lang="en-US" altLang="en-US" smtClean="0"/>
          </a:p>
          <a:p>
            <a:pPr marL="0" indent="0">
              <a:buFontTx/>
              <a:buNone/>
            </a:pPr>
            <a:endParaRPr lang="en-US" altLang="en-US" smtClean="0"/>
          </a:p>
          <a:p>
            <a:pPr marL="0" indent="0">
              <a:buFontTx/>
              <a:buNone/>
            </a:pPr>
            <a:endParaRPr lang="en-US" altLang="en-US" smtClean="0"/>
          </a:p>
          <a:p>
            <a:pPr marL="0" indent="0">
              <a:buFontTx/>
              <a:buNone/>
            </a:pPr>
            <a:endParaRPr lang="en-US" altLang="en-US" smtClean="0"/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600" smtClean="0"/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600" smtClean="0"/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600" smtClean="0"/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600" smtClean="0"/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600" smtClean="0"/>
              <a:t>Georg Mayer</a:t>
            </a:r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600" smtClean="0"/>
              <a:t>3GPP SA Chairman</a:t>
            </a:r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600" smtClean="0"/>
              <a:t>mail: </a:t>
            </a:r>
            <a:r>
              <a:rPr lang="en-US" altLang="en-US" sz="1600" smtClean="0">
                <a:hlinkClick r:id="rId2"/>
              </a:rPr>
              <a:t>georg.mayer@huawei.com</a:t>
            </a:r>
            <a:r>
              <a:rPr lang="en-US" altLang="en-US" sz="1600" smtClean="0"/>
              <a:t> </a:t>
            </a:r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600" smtClean="0"/>
              <a:t>phone: +43 699 1900 5758</a:t>
            </a:r>
          </a:p>
          <a:p>
            <a:pPr marL="0" indent="0">
              <a:buFontTx/>
              <a:buNone/>
            </a:pPr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3154603745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16371</TotalTime>
  <Words>417</Words>
  <Application>Microsoft Office PowerPoint</Application>
  <PresentationFormat>Widescreen</PresentationFormat>
  <Paragraphs>157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5" baseType="lpstr">
      <vt:lpstr>Malgun Gothic</vt:lpstr>
      <vt:lpstr>Arial</vt:lpstr>
      <vt:lpstr>Calibri</vt:lpstr>
      <vt:lpstr>Calibri Light</vt:lpstr>
      <vt:lpstr>Times New Roman</vt:lpstr>
      <vt:lpstr>Wingdings</vt:lpstr>
      <vt:lpstr>Office Theme</vt:lpstr>
      <vt:lpstr>TSG SA Chair’s Report to TSG RAN</vt:lpstr>
      <vt:lpstr>Current Release Schedule Overview (SA/CT)</vt:lpstr>
      <vt:lpstr>SA-RAN Rel-16 Coordination (SP-180581, SA#80)</vt:lpstr>
      <vt:lpstr>Rel-17 Prioritization (Ongoing @SA#85)</vt:lpstr>
      <vt:lpstr>Issues for RAN (WGs) Action</vt:lpstr>
      <vt:lpstr>SA#85 tdocs 4 Discussion &amp; Info</vt:lpstr>
      <vt:lpstr>some more SA tdocs 4 Your Attention</vt:lpstr>
      <vt:lpstr>Thank You!</vt:lpstr>
    </vt:vector>
  </TitlesOfParts>
  <Company>3GPP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Georg Mayer</cp:lastModifiedBy>
  <cp:revision>699</cp:revision>
  <dcterms:created xsi:type="dcterms:W3CDTF">2010-02-05T13:52:04Z</dcterms:created>
  <dcterms:modified xsi:type="dcterms:W3CDTF">2019-09-16T18:38:39Z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1568224913</vt:lpwstr>
  </property>
</Properties>
</file>