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4"/>
  </p:notesMasterIdLst>
  <p:handoutMasterIdLst>
    <p:handoutMasterId r:id="rId55"/>
  </p:handoutMasterIdLst>
  <p:sldIdLst>
    <p:sldId id="303" r:id="rId2"/>
    <p:sldId id="708" r:id="rId3"/>
    <p:sldId id="709" r:id="rId4"/>
    <p:sldId id="710" r:id="rId5"/>
    <p:sldId id="711" r:id="rId6"/>
    <p:sldId id="712" r:id="rId7"/>
    <p:sldId id="780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4" r:id="rId17"/>
    <p:sldId id="723" r:id="rId18"/>
    <p:sldId id="735" r:id="rId19"/>
    <p:sldId id="732" r:id="rId20"/>
    <p:sldId id="776" r:id="rId21"/>
    <p:sldId id="734" r:id="rId22"/>
    <p:sldId id="779" r:id="rId23"/>
    <p:sldId id="778" r:id="rId24"/>
    <p:sldId id="770" r:id="rId25"/>
    <p:sldId id="772" r:id="rId26"/>
    <p:sldId id="757" r:id="rId27"/>
    <p:sldId id="765" r:id="rId28"/>
    <p:sldId id="766" r:id="rId29"/>
    <p:sldId id="758" r:id="rId30"/>
    <p:sldId id="759" r:id="rId31"/>
    <p:sldId id="760" r:id="rId32"/>
    <p:sldId id="767" r:id="rId33"/>
    <p:sldId id="769" r:id="rId34"/>
    <p:sldId id="736" r:id="rId35"/>
    <p:sldId id="773" r:id="rId36"/>
    <p:sldId id="754" r:id="rId37"/>
    <p:sldId id="755" r:id="rId38"/>
    <p:sldId id="761" r:id="rId39"/>
    <p:sldId id="762" r:id="rId40"/>
    <p:sldId id="738" r:id="rId41"/>
    <p:sldId id="739" r:id="rId42"/>
    <p:sldId id="740" r:id="rId43"/>
    <p:sldId id="741" r:id="rId44"/>
    <p:sldId id="742" r:id="rId45"/>
    <p:sldId id="743" r:id="rId46"/>
    <p:sldId id="744" r:id="rId47"/>
    <p:sldId id="745" r:id="rId48"/>
    <p:sldId id="746" r:id="rId49"/>
    <p:sldId id="747" r:id="rId50"/>
    <p:sldId id="748" r:id="rId51"/>
    <p:sldId id="749" r:id="rId52"/>
    <p:sldId id="764" r:id="rId5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C6D254"/>
    <a:srgbClr val="B1D254"/>
    <a:srgbClr val="72AF2F"/>
    <a:srgbClr val="5C88D0"/>
    <a:srgbClr val="2A6EA8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5" d="100"/>
          <a:sy n="75" d="100"/>
        </p:scale>
        <p:origin x="12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box\planning\Copy%20of%20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Copy%20of%20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nebox\planning\Copy%20of%20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Sheet1!$B$2:$AZ$2</c:f>
              <c:strCache>
                <c:ptCount val="51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</c:strCache>
            </c:strRef>
          </c:cat>
          <c:val>
            <c:numRef>
              <c:f>Sheet1!$B$3:$AZ$3</c:f>
              <c:numCache>
                <c:formatCode>General</c:formatCode>
                <c:ptCount val="51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3281744"/>
        <c:axId val="173282304"/>
      </c:lineChart>
      <c:catAx>
        <c:axId val="173281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3282304"/>
        <c:crosses val="autoZero"/>
        <c:auto val="1"/>
        <c:lblAlgn val="ctr"/>
        <c:lblOffset val="100"/>
        <c:noMultiLvlLbl val="0"/>
      </c:catAx>
      <c:valAx>
        <c:axId val="173282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3281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Sheet1!$BW$5:$CN$5</c:f>
              <c:strCache>
                <c:ptCount val="18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</c:strCache>
            </c:strRef>
          </c:cat>
          <c:val>
            <c:numRef>
              <c:f>Sheet1!$BW$15:$CN$15</c:f>
              <c:numCache>
                <c:formatCode>General</c:formatCode>
                <c:ptCount val="18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 formatCode="0.00">
                  <c:v>1.5</c:v>
                </c:pt>
                <c:pt idx="13" formatCode="0.00">
                  <c:v>1.2</c:v>
                </c:pt>
                <c:pt idx="14" formatCode="0.00">
                  <c:v>3</c:v>
                </c:pt>
                <c:pt idx="15" formatCode="0.00">
                  <c:v>1.5</c:v>
                </c:pt>
                <c:pt idx="16" formatCode="0.00">
                  <c:v>0.9</c:v>
                </c:pt>
                <c:pt idx="17" formatCode="0.00">
                  <c:v>0.9</c:v>
                </c:pt>
              </c:numCache>
            </c:numRef>
          </c:val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Sheet1!$BW$5:$CN$5</c:f>
              <c:strCache>
                <c:ptCount val="18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</c:strCache>
            </c:strRef>
          </c:cat>
          <c:val>
            <c:numRef>
              <c:f>Sheet1!$BW$16:$CN$16</c:f>
              <c:numCache>
                <c:formatCode>General</c:formatCode>
                <c:ptCount val="18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  <c:pt idx="12" formatCode="0.00">
                  <c:v>15</c:v>
                </c:pt>
                <c:pt idx="13" formatCode="0.00">
                  <c:v>15</c:v>
                </c:pt>
                <c:pt idx="14" formatCode="0.00">
                  <c:v>13.7</c:v>
                </c:pt>
                <c:pt idx="15" formatCode="0.00">
                  <c:v>11.5</c:v>
                </c:pt>
                <c:pt idx="16" formatCode="0.00">
                  <c:v>9</c:v>
                </c:pt>
                <c:pt idx="17" formatCode="0.00">
                  <c:v>9.3000000000000007</c:v>
                </c:pt>
              </c:numCache>
            </c:numRef>
          </c:val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Sheet1!$BW$5:$CN$5</c:f>
              <c:strCache>
                <c:ptCount val="18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Sheet1!$BW$5:$CN$5</c:f>
              <c:strCache>
                <c:ptCount val="18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</c:strCache>
            </c:strRef>
          </c:cat>
          <c:val>
            <c:numRef>
              <c:f>Sheet1!$BW$17:$CN$17</c:f>
              <c:numCache>
                <c:formatCode>General</c:formatCode>
                <c:ptCount val="18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  <c:pt idx="12" formatCode="0.00">
                  <c:v>26.4</c:v>
                </c:pt>
                <c:pt idx="13" formatCode="0.00">
                  <c:v>28.6</c:v>
                </c:pt>
                <c:pt idx="14" formatCode="0.00">
                  <c:v>31.2</c:v>
                </c:pt>
                <c:pt idx="15" formatCode="0.00">
                  <c:v>34.9</c:v>
                </c:pt>
                <c:pt idx="16" formatCode="0.00">
                  <c:v>34.9</c:v>
                </c:pt>
                <c:pt idx="17" formatCode="0.00">
                  <c:v>34.4</c:v>
                </c:pt>
              </c:numCache>
            </c:numRef>
          </c:val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Sheet1!$BW$5:$CN$5</c:f>
              <c:strCache>
                <c:ptCount val="18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73286784"/>
        <c:axId val="172192448"/>
      </c:barChart>
      <c:catAx>
        <c:axId val="1732867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2192448"/>
        <c:crosses val="autoZero"/>
        <c:auto val="1"/>
        <c:lblAlgn val="ctr"/>
        <c:lblOffset val="100"/>
        <c:noMultiLvlLbl val="0"/>
      </c:catAx>
      <c:valAx>
        <c:axId val="17219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328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2512060901613305E-2"/>
          <c:y val="5.1892446192536988E-2"/>
          <c:w val="0.79588735597126647"/>
          <c:h val="8.7042718366848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Sheet1!$R$1:$BX$1</c:f>
              <c:strCache>
                <c:ptCount val="59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</c:strCache>
            </c:strRef>
          </c:cat>
          <c:val>
            <c:numRef>
              <c:f>Sheet1!$R$2:$BX$2</c:f>
              <c:numCache>
                <c:formatCode>0</c:formatCode>
                <c:ptCount val="59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  <c:pt idx="53" formatCode="General">
                  <c:v>364</c:v>
                </c:pt>
                <c:pt idx="54" formatCode="General">
                  <c:v>423</c:v>
                </c:pt>
                <c:pt idx="55" formatCode="General">
                  <c:v>427</c:v>
                </c:pt>
                <c:pt idx="56" formatCode="General">
                  <c:v>503</c:v>
                </c:pt>
                <c:pt idx="57" formatCode="General">
                  <c:v>407</c:v>
                </c:pt>
                <c:pt idx="58" formatCode="General">
                  <c:v>432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Sheet1!$R$1:$BX$1</c:f>
              <c:strCache>
                <c:ptCount val="59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</c:strCache>
            </c:strRef>
          </c:cat>
          <c:val>
            <c:numRef>
              <c:f>Sheet1!$R$3:$BX$3</c:f>
              <c:numCache>
                <c:formatCode>0</c:formatCode>
                <c:ptCount val="59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  <c:pt idx="53" formatCode="General">
                  <c:v>170</c:v>
                </c:pt>
                <c:pt idx="54" formatCode="General">
                  <c:v>185</c:v>
                </c:pt>
                <c:pt idx="55" formatCode="General">
                  <c:v>188</c:v>
                </c:pt>
                <c:pt idx="56" formatCode="General">
                  <c:v>160</c:v>
                </c:pt>
                <c:pt idx="57" formatCode="General">
                  <c:v>133</c:v>
                </c:pt>
                <c:pt idx="58" formatCode="General">
                  <c:v>193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Sheet1!$R$1:$BX$1</c:f>
              <c:strCache>
                <c:ptCount val="59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</c:strCache>
            </c:strRef>
          </c:cat>
          <c:val>
            <c:numRef>
              <c:f>Sheet1!$R$4:$BX$4</c:f>
              <c:numCache>
                <c:formatCode>0</c:formatCode>
                <c:ptCount val="59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  <c:pt idx="53" formatCode="General">
                  <c:v>113</c:v>
                </c:pt>
                <c:pt idx="54" formatCode="General">
                  <c:v>90</c:v>
                </c:pt>
                <c:pt idx="55" formatCode="General">
                  <c:v>132</c:v>
                </c:pt>
                <c:pt idx="56" formatCode="General">
                  <c:v>158</c:v>
                </c:pt>
                <c:pt idx="57" formatCode="General">
                  <c:v>124</c:v>
                </c:pt>
                <c:pt idx="58" formatCode="General">
                  <c:v>138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4175776"/>
        <c:axId val="174176336"/>
      </c:barChart>
      <c:catAx>
        <c:axId val="174175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74176336"/>
        <c:crosses val="autoZero"/>
        <c:auto val="1"/>
        <c:lblAlgn val="ctr"/>
        <c:lblOffset val="100"/>
        <c:noMultiLvlLbl val="0"/>
      </c:catAx>
      <c:valAx>
        <c:axId val="1741763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74175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880089337602698"/>
          <c:y val="4.13134110407051E-2"/>
          <c:w val="0.57768588260765519"/>
          <c:h val="0.25187660695194136"/>
        </c:manualLayout>
      </c:layout>
      <c:overlay val="0"/>
      <c:txPr>
        <a:bodyPr/>
        <a:lstStyle/>
        <a:p>
          <a:pPr>
            <a:defRPr sz="157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Sheet1!$P$4:$BO$4</c:f>
              <c:numCache>
                <c:formatCode>0</c:formatCode>
                <c:ptCount val="52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Sheet1!$P$5:$BO$5</c:f>
              <c:numCache>
                <c:formatCode>0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Sheet1!$P$6:$BO$6</c:f>
              <c:numCache>
                <c:formatCode>0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Sheet1!$P$7:$BW$7</c:f>
              <c:numCache>
                <c:formatCode>0</c:formatCode>
                <c:ptCount val="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3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Sheet1!$P$8:$BW$8</c:f>
              <c:numCache>
                <c:formatCode>General</c:formatCode>
                <c:ptCount val="60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  <c:pt idx="50">
                  <c:v>8</c:v>
                </c:pt>
                <c:pt idx="51">
                  <c:v>1</c:v>
                </c:pt>
                <c:pt idx="52">
                  <c:v>7</c:v>
                </c:pt>
                <c:pt idx="53">
                  <c:v>2</c:v>
                </c:pt>
                <c:pt idx="54">
                  <c:v>1</c:v>
                </c:pt>
                <c:pt idx="55">
                  <c:v>2</c:v>
                </c:pt>
                <c:pt idx="56">
                  <c:v>5</c:v>
                </c:pt>
                <c:pt idx="59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Sheet1!$P$9:$BU$9</c:f>
              <c:numCache>
                <c:formatCode>General</c:formatCode>
                <c:ptCount val="58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  <c:pt idx="50">
                  <c:v>182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Sheet1!$P$10:$BW$10</c:f>
              <c:numCache>
                <c:formatCode>General</c:formatCode>
                <c:ptCount val="60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  <c:pt idx="50">
                  <c:v>12</c:v>
                </c:pt>
                <c:pt idx="51">
                  <c:v>351</c:v>
                </c:pt>
                <c:pt idx="52">
                  <c:v>201</c:v>
                </c:pt>
                <c:pt idx="53">
                  <c:v>213</c:v>
                </c:pt>
                <c:pt idx="54">
                  <c:v>119</c:v>
                </c:pt>
                <c:pt idx="55">
                  <c:v>159</c:v>
                </c:pt>
                <c:pt idx="56">
                  <c:v>100</c:v>
                </c:pt>
                <c:pt idx="57">
                  <c:v>102</c:v>
                </c:pt>
                <c:pt idx="58">
                  <c:v>78</c:v>
                </c:pt>
                <c:pt idx="59">
                  <c:v>74</c:v>
                </c:pt>
              </c:numCache>
            </c:numRef>
          </c:val>
        </c:ser>
        <c:ser>
          <c:idx val="7"/>
          <c:order val="7"/>
          <c:tx>
            <c:strRef>
              <c:f>Sheet1!$A$11</c:f>
              <c:strCache>
                <c:ptCount val="1"/>
                <c:pt idx="0">
                  <c:v>r16 CR</c:v>
                </c:pt>
              </c:strCache>
            </c:strRef>
          </c:tx>
          <c:invertIfNegative val="0"/>
          <c:cat>
            <c:strRef>
              <c:f>Sheet1!$P$1:$BW$1</c:f>
              <c:strCache>
                <c:ptCount val="60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</c:strCache>
            </c:strRef>
          </c:cat>
          <c:val>
            <c:numRef>
              <c:f>Sheet1!$P$11:$BW$11</c:f>
              <c:numCache>
                <c:formatCode>General</c:formatCode>
                <c:ptCount val="60"/>
                <c:pt idx="55">
                  <c:v>2</c:v>
                </c:pt>
                <c:pt idx="57">
                  <c:v>3</c:v>
                </c:pt>
                <c:pt idx="58">
                  <c:v>66</c:v>
                </c:pt>
                <c:pt idx="59">
                  <c:v>133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4806016"/>
        <c:axId val="174806576"/>
        <c:axId val="0"/>
      </c:bar3DChart>
      <c:catAx>
        <c:axId val="17480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de-DE"/>
          </a:p>
        </c:txPr>
        <c:crossAx val="174806576"/>
        <c:crosses val="autoZero"/>
        <c:auto val="1"/>
        <c:lblAlgn val="ctr"/>
        <c:lblOffset val="100"/>
        <c:noMultiLvlLbl val="0"/>
      </c:catAx>
      <c:valAx>
        <c:axId val="17480657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74806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4492664227974836"/>
          <c:y val="0.166881182055786"/>
          <c:w val="0.56031138838041428"/>
          <c:h val="0.30403431373851975"/>
        </c:manualLayout>
      </c:layout>
      <c:overlay val="0"/>
      <c:txPr>
        <a:bodyPr/>
        <a:lstStyle/>
        <a:p>
          <a:pPr>
            <a:defRPr sz="1600"/>
          </a:pPr>
          <a:endParaRPr lang="de-DE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3/13/2019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3/13/2019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7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61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43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Arial 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#83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Shenzhen, China, 20-22 March 2019</a:t>
            </a:r>
            <a:endParaRPr lang="sv-SE" altLang="en-US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296430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dirty="0" smtClean="0">
                <a:effectLst/>
              </a:rPr>
              <a:t>SP-190151</a:t>
            </a:r>
            <a:endParaRPr lang="en-GB" altLang="en-US" sz="14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SA#83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Shenzhen</a:t>
            </a:r>
            <a:r>
              <a:rPr lang="en-GB" altLang="de-DE" sz="1200" dirty="0" smtClean="0">
                <a:solidFill>
                  <a:schemeClr val="bg1"/>
                </a:solidFill>
              </a:rPr>
              <a:t>, China,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Mar</a:t>
            </a:r>
            <a:r>
              <a:rPr lang="en-GB" altLang="de-DE" sz="1200" dirty="0" smtClean="0">
                <a:solidFill>
                  <a:schemeClr val="bg1"/>
                </a:solidFill>
              </a:rPr>
              <a:t> 20-22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2019</a:t>
            </a:r>
            <a:endParaRPr lang="en-GB" altLang="de-DE" sz="12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Frank Mademann, SA2 Chairman (</a:t>
            </a:r>
            <a:r>
              <a:rPr lang="fr-FR" altLang="de-DE" sz="2400" dirty="0" err="1" smtClean="0">
                <a:latin typeface="Arial" panose="020B0604020202020204" pitchFamily="34" charset="0"/>
              </a:rPr>
              <a:t>Huawei</a:t>
            </a:r>
            <a:r>
              <a:rPr lang="fr-FR" altLang="de-DE" sz="2400" dirty="0" smtClean="0">
                <a:latin typeface="Arial" panose="020B0604020202020204" pitchFamily="34" charset="0"/>
              </a:rPr>
              <a:t>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Maurice Pope, SA2 Support (MCC)</a:t>
            </a:r>
            <a:endParaRPr lang="de-DE" altLang="de-DE" sz="2400" dirty="0" smtClean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SA#83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(7/8)</a:t>
            </a:r>
            <a:br>
              <a:rPr lang="de-DE" altLang="de-DE" smtClean="0"/>
            </a:br>
            <a:r>
              <a:rPr lang="de-DE" altLang="de-DE" sz="2800" smtClean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>
            <a:off x="2320294" y="6008686"/>
            <a:ext cx="1236552" cy="6352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2513370" y="601265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>
            <a:off x="1071951" y="6002333"/>
            <a:ext cx="1130679" cy="6353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249904" y="6002332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3981424" y="6019008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3660319" y="6015038"/>
            <a:ext cx="1496203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>
            <a:off x="5260862" y="6005001"/>
            <a:ext cx="1131670" cy="7369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411150" y="6019007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>
            <a:off x="6503996" y="6015038"/>
            <a:ext cx="1152657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6685581" y="599918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3" name="Straight Connector 11"/>
          <p:cNvCxnSpPr>
            <a:cxnSpLocks noChangeShapeType="1"/>
          </p:cNvCxnSpPr>
          <p:nvPr/>
        </p:nvCxnSpPr>
        <p:spPr bwMode="auto">
          <a:xfrm>
            <a:off x="7752777" y="6008685"/>
            <a:ext cx="1211815" cy="6353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7871838" y="5995627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104497"/>
              </p:ext>
            </p:extLst>
          </p:nvPr>
        </p:nvGraphicFramePr>
        <p:xfrm>
          <a:off x="368300" y="1105231"/>
          <a:ext cx="8656430" cy="4909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 flipV="1">
            <a:off x="5034987" y="6059276"/>
            <a:ext cx="1133123" cy="1732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2188337" y="6061008"/>
            <a:ext cx="1247704" cy="9488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2404354" y="6062595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 flipV="1">
            <a:off x="736600" y="6068850"/>
            <a:ext cx="1352630" cy="12866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1063653" y="6062617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5157842" y="6064653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3806956" y="6061008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 flipV="1">
            <a:off x="3538234" y="6061008"/>
            <a:ext cx="1390187" cy="15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1063653" y="1439908"/>
            <a:ext cx="7729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dirty="0">
                <a:latin typeface="Arial" panose="020B0604020202020204" pitchFamily="34" charset="0"/>
              </a:rPr>
              <a:t>Note: for </a:t>
            </a:r>
            <a:r>
              <a:rPr lang="de-DE" altLang="de-DE" sz="1200" dirty="0" smtClean="0">
                <a:latin typeface="Arial" panose="020B0604020202020204" pitchFamily="34" charset="0"/>
              </a:rPr>
              <a:t>5GS </a:t>
            </a:r>
            <a:r>
              <a:rPr lang="de-DE" altLang="de-DE" sz="1200" dirty="0">
                <a:latin typeface="Arial" panose="020B0604020202020204" pitchFamily="34" charset="0"/>
              </a:rPr>
              <a:t>(draft) TSs agreed pCRs and for #125 also agreed/endorsed draft CRs are shown</a:t>
            </a:r>
          </a:p>
        </p:txBody>
      </p: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 flipV="1">
            <a:off x="6274676" y="6059276"/>
            <a:ext cx="1185731" cy="6407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6423834" y="6052612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2" name="Straight Connector 11"/>
          <p:cNvCxnSpPr>
            <a:cxnSpLocks noChangeShapeType="1"/>
          </p:cNvCxnSpPr>
          <p:nvPr/>
        </p:nvCxnSpPr>
        <p:spPr bwMode="auto">
          <a:xfrm flipV="1">
            <a:off x="7566973" y="6055606"/>
            <a:ext cx="1287660" cy="6989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7790668" y="605261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658492"/>
              </p:ext>
            </p:extLst>
          </p:nvPr>
        </p:nvGraphicFramePr>
        <p:xfrm>
          <a:off x="22224" y="1190847"/>
          <a:ext cx="9062509" cy="4890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 </a:t>
            </a:r>
            <a:r>
              <a:rPr lang="de-DE" altLang="de-DE" sz="2000" dirty="0" smtClean="0"/>
              <a:t>(</a:t>
            </a:r>
            <a:r>
              <a:rPr lang="en-US" altLang="de-DE" sz="2000" dirty="0" smtClean="0"/>
              <a:t>Category A CRs are not counted)</a:t>
            </a:r>
            <a:endParaRPr lang="de-DE" altLang="de-DE" sz="2000" dirty="0" smtClean="0"/>
          </a:p>
          <a:p>
            <a:pPr lvl="1" eaLnBrk="1" hangingPunct="1"/>
            <a:endParaRPr lang="de-DE" altLang="de-DE" sz="2000" dirty="0" smtClean="0"/>
          </a:p>
          <a:p>
            <a:pPr lvl="1" eaLnBrk="1" hangingPunct="1"/>
            <a:r>
              <a:rPr lang="de-DE" altLang="de-DE" sz="2000" dirty="0" smtClean="0"/>
              <a:t>R12:           none</a:t>
            </a:r>
          </a:p>
          <a:p>
            <a:pPr lvl="1" eaLnBrk="1" hangingPunct="1"/>
            <a:r>
              <a:rPr lang="en-GB" altLang="de-DE" sz="2000" dirty="0" smtClean="0"/>
              <a:t>R13: </a:t>
            </a:r>
            <a:r>
              <a:rPr lang="en-GB" altLang="de-DE" sz="2000" dirty="0"/>
              <a:t>	</a:t>
            </a:r>
            <a:r>
              <a:rPr lang="en-GB" altLang="de-DE" sz="2000" dirty="0" smtClean="0"/>
              <a:t>none</a:t>
            </a:r>
          </a:p>
          <a:p>
            <a:pPr lvl="1" eaLnBrk="1" hangingPunct="1"/>
            <a:r>
              <a:rPr lang="de-DE" altLang="de-DE" sz="2000" dirty="0"/>
              <a:t>R14:  	1 CR, </a:t>
            </a:r>
            <a:r>
              <a:rPr lang="en-GB" sz="2000" dirty="0"/>
              <a:t>Update reference for ITS-AID</a:t>
            </a:r>
            <a:r>
              <a:rPr lang="en-GB" sz="2000"/>
              <a:t>, </a:t>
            </a:r>
            <a:r>
              <a:rPr lang="en-GB" sz="2000" smtClean="0"/>
              <a:t>V2XARC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(1/2)</a:t>
            </a:r>
            <a:endParaRPr lang="de-DE" altLang="de-DE" sz="2800" b="1" dirty="0" smtClean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81017896"/>
              </p:ext>
            </p:extLst>
          </p:nvPr>
        </p:nvGraphicFramePr>
        <p:xfrm>
          <a:off x="217488" y="1275007"/>
          <a:ext cx="8609012" cy="5005590"/>
        </p:xfrm>
        <a:graphic>
          <a:graphicData uri="http://schemas.openxmlformats.org/drawingml/2006/table">
            <a:tbl>
              <a:tblPr/>
              <a:tblGrid>
                <a:gridCol w="1757616"/>
                <a:gridCol w="5176584"/>
                <a:gridCol w="638175"/>
                <a:gridCol w="1036637"/>
              </a:tblGrid>
              <a:tr h="573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364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925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Ultra Reliable Low Latency Comm.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000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29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Cat B/C alignments with other WGs or specifically required</a:t>
                      </a:r>
                    </a:p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(one of those with objections)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(2/2)</a:t>
            </a:r>
            <a:endParaRPr lang="de-DE" altLang="de-DE" sz="2800" b="1" dirty="0" smtClean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0" y="2616200"/>
            <a:ext cx="8304213" cy="382269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CRs </a:t>
            </a:r>
            <a:r>
              <a:rPr lang="en-US" sz="1600" dirty="0"/>
              <a:t>agreed for TS 23.501 </a:t>
            </a:r>
            <a:r>
              <a:rPr lang="en-US" sz="1600" dirty="0" smtClean="0"/>
              <a:t>(27+27 </a:t>
            </a:r>
            <a:r>
              <a:rPr lang="en-US" sz="1600" dirty="0"/>
              <a:t>CRs), TS 23.502 </a:t>
            </a:r>
            <a:r>
              <a:rPr lang="en-US" sz="1600" dirty="0" smtClean="0"/>
              <a:t>(39+36 </a:t>
            </a:r>
            <a:r>
              <a:rPr lang="en-US" sz="1600" dirty="0"/>
              <a:t>CRs), TS 23.503 </a:t>
            </a:r>
            <a:r>
              <a:rPr lang="en-US" sz="1600" dirty="0" smtClean="0"/>
              <a:t>(11+9 </a:t>
            </a:r>
            <a:r>
              <a:rPr lang="en-US" sz="1600" dirty="0"/>
              <a:t>CRs)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1</a:t>
            </a:r>
            <a:r>
              <a:rPr lang="en-US" sz="1600" dirty="0" smtClean="0"/>
              <a:t> CR </a:t>
            </a:r>
            <a:r>
              <a:rPr lang="en-US" sz="1600" dirty="0"/>
              <a:t>agreed for </a:t>
            </a:r>
            <a:r>
              <a:rPr lang="en-US" sz="1600" dirty="0" smtClean="0"/>
              <a:t>TS 23.228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Maintenance </a:t>
            </a:r>
            <a:r>
              <a:rPr lang="en-US" sz="1600" dirty="0"/>
              <a:t>effort </a:t>
            </a:r>
            <a:r>
              <a:rPr lang="en-US" sz="1600" dirty="0" smtClean="0"/>
              <a:t>decreases further. See also SA2 work planning sheet.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i="1" dirty="0"/>
              <a:t>23.503 </a:t>
            </a:r>
            <a:r>
              <a:rPr lang="en-GB" sz="1600" i="1" dirty="0" smtClean="0"/>
              <a:t>CR0201, </a:t>
            </a:r>
            <a:r>
              <a:rPr lang="en-GB" sz="1600" i="1" dirty="0"/>
              <a:t>Clarification on URSP rule validation </a:t>
            </a:r>
            <a:r>
              <a:rPr lang="en-GB" sz="1600" i="1" dirty="0" smtClean="0"/>
              <a:t>check, agreed with two objections</a:t>
            </a:r>
            <a:endParaRPr lang="en-US" sz="1600" i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Essential </a:t>
            </a:r>
            <a:r>
              <a:rPr lang="en-US" sz="1600" dirty="0" smtClean="0"/>
              <a:t>corrections, </a:t>
            </a:r>
            <a:r>
              <a:rPr lang="en-US" sz="1600" dirty="0"/>
              <a:t>further aligning with the work from other WGs</a:t>
            </a:r>
            <a:endParaRPr lang="de-DE" sz="16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735197"/>
              </p:ext>
            </p:extLst>
          </p:nvPr>
        </p:nvGraphicFramePr>
        <p:xfrm>
          <a:off x="179388" y="1189038"/>
          <a:ext cx="8569325" cy="9255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69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9" marB="45699"/>
                </a:tc>
              </a:tr>
              <a:tr h="455658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39" marB="899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100%</a:t>
                      </a: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96075969"/>
              </p:ext>
            </p:extLst>
          </p:nvPr>
        </p:nvGraphicFramePr>
        <p:xfrm>
          <a:off x="179388" y="1376363"/>
          <a:ext cx="8569325" cy="17716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1" marB="45731"/>
                </a:tc>
              </a:tr>
              <a:tr h="820092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95%</a:t>
                      </a: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  <a:tr h="468482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84113"/>
            <a:ext cx="8280400" cy="317383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defRPr/>
            </a:pPr>
            <a:r>
              <a:rPr lang="en-US" altLang="zh-CN" sz="1600" dirty="0" smtClean="0"/>
              <a:t>Normative work largely concluded</a:t>
            </a:r>
            <a:endParaRPr lang="en-US" altLang="zh-CN" sz="1600" dirty="0"/>
          </a:p>
          <a:p>
            <a:pPr lvl="1">
              <a:defRPr/>
            </a:pPr>
            <a:r>
              <a:rPr lang="en-US" sz="1600" dirty="0" smtClean="0"/>
              <a:t>Some </a:t>
            </a:r>
            <a:r>
              <a:rPr lang="en-US" sz="1600" dirty="0"/>
              <a:t>adjustments to stage 2 specs remain to be </a:t>
            </a:r>
            <a:r>
              <a:rPr lang="en-US" sz="1600" dirty="0" smtClean="0"/>
              <a:t>done </a:t>
            </a:r>
            <a:r>
              <a:rPr lang="en-US" sz="1600" dirty="0"/>
              <a:t>based on RAN </a:t>
            </a:r>
            <a:r>
              <a:rPr lang="en-US" sz="1600" dirty="0" smtClean="0"/>
              <a:t>feedback</a:t>
            </a:r>
            <a:endParaRPr lang="en-US" altLang="zh-CN" sz="1600" dirty="0"/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GB" sz="1600" dirty="0" smtClean="0"/>
              <a:t>Addition </a:t>
            </a:r>
            <a:r>
              <a:rPr lang="en-GB" sz="1600" dirty="0"/>
              <a:t>of RLOS broadcast </a:t>
            </a:r>
            <a:r>
              <a:rPr lang="en-GB" sz="1600" dirty="0" smtClean="0"/>
              <a:t>information. </a:t>
            </a:r>
            <a:r>
              <a:rPr lang="en-GB" sz="1600" dirty="0"/>
              <a:t>I</a:t>
            </a:r>
            <a:r>
              <a:rPr lang="en-GB" sz="1600" dirty="0" smtClean="0"/>
              <a:t>dentifying </a:t>
            </a:r>
            <a:r>
              <a:rPr lang="en-GB" sz="1600" dirty="0"/>
              <a:t>UE signalling related to RLOS for congestion control and MME selection. LS to RAN2/3 (S2-1901077)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600" dirty="0" smtClean="0"/>
              <a:t>Stage 2 spec updates depending on RAN feedback</a:t>
            </a:r>
            <a:endParaRPr lang="de-DE" sz="1600" dirty="0"/>
          </a:p>
          <a:p>
            <a:pPr lvl="1">
              <a:defRPr/>
            </a:pP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42827170"/>
              </p:ext>
            </p:extLst>
          </p:nvPr>
        </p:nvGraphicFramePr>
        <p:xfrm>
          <a:off x="179388" y="1376363"/>
          <a:ext cx="8569325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85345"/>
                <a:gridCol w="4413631"/>
                <a:gridCol w="1224136"/>
                <a:gridCol w="711464"/>
                <a:gridCol w="934749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50%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25297"/>
            <a:ext cx="8554480" cy="35326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Specification </a:t>
            </a:r>
            <a:r>
              <a:rPr lang="en-US" sz="1400" dirty="0"/>
              <a:t>of Trusted N3GPP network in TS23.501 and  TS 23.502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Creation </a:t>
            </a:r>
            <a:r>
              <a:rPr lang="en-US" sz="1400" dirty="0"/>
              <a:t>of </a:t>
            </a:r>
            <a:r>
              <a:rPr lang="en-US" sz="1400" dirty="0" smtClean="0"/>
              <a:t>a draft </a:t>
            </a:r>
            <a:r>
              <a:rPr lang="en-US" sz="1400" dirty="0"/>
              <a:t>of the new TS 23.316, including so far: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Extension of IP addressing support for </a:t>
            </a:r>
            <a:r>
              <a:rPr lang="en-US" sz="1400" dirty="0" smtClean="0"/>
              <a:t>WWC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Specification of SUPI and SUCI for wireline </a:t>
            </a:r>
            <a:r>
              <a:rPr lang="en-US" sz="1400" dirty="0" smtClean="0"/>
              <a:t>network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Specification of support of RG connected via NG RAN transparently to NG </a:t>
            </a:r>
            <a:r>
              <a:rPr lang="en-US" sz="1400" dirty="0" smtClean="0"/>
              <a:t>RAN</a:t>
            </a:r>
            <a:endParaRPr lang="de-DE" sz="14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Definition of improvement of 23.502 procedure for supporting </a:t>
            </a:r>
            <a:r>
              <a:rPr lang="en-US" sz="1400" dirty="0" smtClean="0"/>
              <a:t>WWC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/>
              <a:t>RAN </a:t>
            </a:r>
            <a:r>
              <a:rPr lang="en-US" sz="1800" dirty="0"/>
              <a:t>impact/dependency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dirty="0" smtClean="0"/>
              <a:t>Completition </a:t>
            </a:r>
            <a:r>
              <a:rPr lang="de-DE" sz="1400" dirty="0"/>
              <a:t>of description of </a:t>
            </a:r>
            <a:r>
              <a:rPr lang="en-US" sz="1400" dirty="0"/>
              <a:t>improvement </a:t>
            </a:r>
            <a:r>
              <a:rPr lang="de-DE" sz="1400" dirty="0"/>
              <a:t>for the 23.502 procedure for Wireline.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dirty="0"/>
              <a:t>Completition of </a:t>
            </a:r>
            <a:r>
              <a:rPr lang="en-US" sz="1400" dirty="0"/>
              <a:t>improvement </a:t>
            </a:r>
            <a:r>
              <a:rPr lang="de-DE" sz="1400" dirty="0"/>
              <a:t>of QoS model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Revision and improvement of specification considering BBF and </a:t>
            </a:r>
            <a:r>
              <a:rPr lang="en-US" sz="1400" dirty="0" err="1"/>
              <a:t>Cablelabs</a:t>
            </a:r>
            <a:r>
              <a:rPr lang="en-US" sz="1400" dirty="0"/>
              <a:t> feedback, if any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Specification of enhancement of 23.503  for supporting wireline</a:t>
            </a:r>
            <a:endParaRPr lang="de-DE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Rel-15 Maintenance and Work and Work</a:t>
            </a:r>
          </a:p>
          <a:p>
            <a:pPr lvl="1" eaLnBrk="1" hangingPunct="1">
              <a:defRPr/>
            </a:pPr>
            <a:r>
              <a:rPr lang="en-GB" sz="2000" dirty="0" smtClean="0"/>
              <a:t>2.3) Rel-16 and later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0" name="Content Placeholder 7"/>
          <p:cNvSpPr>
            <a:spLocks noGrp="1"/>
          </p:cNvSpPr>
          <p:nvPr>
            <p:ph sz="half" idx="2"/>
          </p:nvPr>
        </p:nvSpPr>
        <p:spPr>
          <a:xfrm>
            <a:off x="323849" y="3028393"/>
            <a:ext cx="8424863" cy="5066699"/>
          </a:xfrm>
        </p:spPr>
        <p:txBody>
          <a:bodyPr/>
          <a:lstStyle/>
          <a:p>
            <a:r>
              <a:rPr lang="de-DE" altLang="de-DE" sz="1800" dirty="0" smtClean="0"/>
              <a:t>Progress </a:t>
            </a:r>
            <a:r>
              <a:rPr lang="de-DE" altLang="de-DE" sz="1800" dirty="0"/>
              <a:t>since SA#82</a:t>
            </a:r>
          </a:p>
          <a:p>
            <a:pPr lvl="1"/>
            <a:r>
              <a:rPr lang="en-US" altLang="de-DE" sz="1400" dirty="0"/>
              <a:t>Normative work started since SA2#130 </a:t>
            </a:r>
            <a:endParaRPr lang="en-GB" altLang="de-DE" sz="1400" dirty="0"/>
          </a:p>
          <a:p>
            <a:pPr lvl="1"/>
            <a:r>
              <a:rPr lang="en-US" altLang="de-DE" sz="1400" dirty="0"/>
              <a:t>High level descriptions on ATSSS overall functionalities have been captured in TS 23.501, and the details of the Multi-Access (MA) PDU session establishment control flows and the policy control for ATSSS have also been captured in TS 23.502 and TS 23.503, respectively. </a:t>
            </a:r>
          </a:p>
          <a:p>
            <a:r>
              <a:rPr lang="de-DE" sz="1800" dirty="0"/>
              <a:t>RAN impacts or dependencies</a:t>
            </a:r>
          </a:p>
          <a:p>
            <a:pPr lvl="1"/>
            <a:r>
              <a:rPr lang="de-DE" altLang="de-DE" sz="1400" dirty="0"/>
              <a:t>None identified</a:t>
            </a:r>
          </a:p>
          <a:p>
            <a:r>
              <a:rPr lang="de-DE" altLang="de-DE" sz="1800" dirty="0"/>
              <a:t>Next steps</a:t>
            </a:r>
          </a:p>
          <a:p>
            <a:pPr lvl="1"/>
            <a:r>
              <a:rPr lang="en-US" altLang="de-DE" sz="1400" dirty="0"/>
              <a:t>More detailed stage-2 descriptions on other session management related procedures (e.g. session modification support for steering, switching and </a:t>
            </a:r>
            <a:r>
              <a:rPr lang="en-US" altLang="de-DE" sz="1400" dirty="0" err="1"/>
              <a:t>QoS</a:t>
            </a:r>
            <a:r>
              <a:rPr lang="en-US" altLang="de-DE" sz="1400" dirty="0"/>
              <a:t> control, session release and roaming support etc.), user plane performance monitoring procedures as well as additional PCC related policy are needed in order to complete the stage-2 normative work.</a:t>
            </a:r>
            <a:r>
              <a:rPr lang="en-US" altLang="de-DE" sz="1600" dirty="0"/>
              <a:t> </a:t>
            </a:r>
            <a:endParaRPr lang="en-GB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74638"/>
            <a:ext cx="711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2.3) Rel-16 and later Work and </a:t>
            </a:r>
            <a:r>
              <a:rPr lang="en-US" altLang="de-DE" sz="2800" b="1" kern="0" dirty="0" err="1" smtClean="0"/>
              <a:t>Maint</a:t>
            </a:r>
            <a:r>
              <a:rPr lang="en-US" altLang="de-DE" sz="2800" b="1" kern="0" dirty="0" smtClean="0"/>
              <a:t>. (3/24)</a:t>
            </a:r>
            <a:endParaRPr lang="de-DE" altLang="de-DE" sz="2800" b="1" kern="0" dirty="0" smtClean="0"/>
          </a:p>
        </p:txBody>
      </p:sp>
      <p:graphicFrame>
        <p:nvGraphicFramePr>
          <p:cNvPr id="8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4131631"/>
              </p:ext>
            </p:extLst>
          </p:nvPr>
        </p:nvGraphicFramePr>
        <p:xfrm>
          <a:off x="179388" y="1376363"/>
          <a:ext cx="8569325" cy="157683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6922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29968">
                <a:tc>
                  <a:txBody>
                    <a:bodyPr/>
                    <a:lstStyle/>
                    <a:p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45445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34308" marB="34308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67529" marB="6752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</a:p>
                  </a:txBody>
                  <a:tcPr marL="91443" marR="91443" marT="34308" marB="34308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886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(4/24)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65836561"/>
              </p:ext>
            </p:extLst>
          </p:nvPr>
        </p:nvGraphicFramePr>
        <p:xfrm>
          <a:off x="179388" y="1376363"/>
          <a:ext cx="8569325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29041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25511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88 &gt; 95%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25511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30%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2846012"/>
            <a:ext cx="8404754" cy="3611938"/>
          </a:xfrm>
        </p:spPr>
        <p:txBody>
          <a:bodyPr/>
          <a:lstStyle/>
          <a:p>
            <a:r>
              <a:rPr lang="de-DE" altLang="de-DE" sz="1800" dirty="0"/>
              <a:t>Progress since </a:t>
            </a:r>
            <a:r>
              <a:rPr lang="de-DE" altLang="de-DE" sz="1800" dirty="0" smtClean="0"/>
              <a:t>SA#82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>
                <a:ea typeface="Gulim" panose="020B0600000101010101" pitchFamily="34" charset="-127"/>
              </a:rPr>
              <a:t>Three study key issues </a:t>
            </a:r>
            <a:r>
              <a:rPr lang="de-DE" altLang="ko-KR" sz="1400" dirty="0">
                <a:ea typeface="Gulim" panose="020B0600000101010101" pitchFamily="34" charset="-127"/>
              </a:rPr>
              <a:t>among four remaining issues were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ea typeface="Gulim" panose="020B0600000101010101" pitchFamily="34" charset="-127"/>
              </a:rPr>
              <a:t>For KI#15 (Enhancements to assist Application Adjustment), solution down-selection performed and </a:t>
            </a:r>
            <a:r>
              <a:rPr lang="en-GB" altLang="ko-KR" sz="1400" dirty="0"/>
              <a:t>evaluation/conclusion to be discussed in SA2#132 (April 2019).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23.786 provided for approval.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>
                <a:ea typeface="Gulim" panose="020B0600000101010101" pitchFamily="34" charset="-127"/>
              </a:rPr>
              <a:t>Normative work started with a new TS 23.287</a:t>
            </a:r>
            <a:r>
              <a:rPr lang="en-GB" altLang="ko-KR" sz="1400" dirty="0" smtClean="0"/>
              <a:t>. Also </a:t>
            </a:r>
            <a:r>
              <a:rPr lang="en-US" altLang="ko-KR" sz="1400" dirty="0" smtClean="0"/>
              <a:t>CRs </a:t>
            </a:r>
            <a:r>
              <a:rPr lang="en-US" altLang="ko-KR" sz="1400" dirty="0"/>
              <a:t>to TS 23.501 and TS 23.502 </a:t>
            </a:r>
            <a:r>
              <a:rPr lang="en-US" altLang="ko-KR" sz="1400" dirty="0" smtClean="0"/>
              <a:t>agreed</a:t>
            </a:r>
            <a:r>
              <a:rPr lang="en-US" altLang="ko-KR" sz="1400" dirty="0"/>
              <a:t>. </a:t>
            </a:r>
            <a:endParaRPr lang="en-US" altLang="ko-KR" sz="1400" dirty="0" smtClean="0">
              <a:ea typeface="Gulim" panose="020B0600000101010101" pitchFamily="34" charset="-127"/>
            </a:endParaRPr>
          </a:p>
          <a:p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RAN</a:t>
            </a:r>
            <a:r>
              <a:rPr lang="de-DE" altLang="de-DE" sz="1400" dirty="0" smtClean="0"/>
              <a:t>: QoS </a:t>
            </a:r>
            <a:r>
              <a:rPr lang="de-DE" altLang="de-DE" sz="1400" dirty="0"/>
              <a:t>Notification Control enhancement for Uu QoS</a:t>
            </a:r>
            <a:r>
              <a:rPr lang="en-GB" altLang="ko-KR" sz="1400" dirty="0"/>
              <a:t> – One LS ask RAN2/3 for feedback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RAN: NR PC5 unicast/groupcast/broadcast (e.g. </a:t>
            </a:r>
            <a:r>
              <a:rPr lang="en-GB" altLang="ko-KR" sz="1400" dirty="0"/>
              <a:t>PC5 Signalling for unicast), </a:t>
            </a:r>
            <a:br>
              <a:rPr lang="en-GB" altLang="ko-KR" sz="1400" dirty="0"/>
            </a:br>
            <a:r>
              <a:rPr lang="en-GB" altLang="ko-KR" sz="1400" dirty="0"/>
              <a:t>          Combinations of </a:t>
            </a:r>
            <a:r>
              <a:rPr lang="en-GB" altLang="ko-KR" sz="1400" dirty="0" err="1"/>
              <a:t>Uu</a:t>
            </a:r>
            <a:r>
              <a:rPr lang="en-GB" altLang="ko-KR" sz="1400" dirty="0"/>
              <a:t> </a:t>
            </a:r>
            <a:r>
              <a:rPr lang="en-GB" altLang="ko-KR" sz="1400" dirty="0" err="1"/>
              <a:t>QoS</a:t>
            </a:r>
            <a:r>
              <a:rPr lang="en-GB" altLang="ko-KR" sz="1400" dirty="0"/>
              <a:t> characteristics values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SA3: </a:t>
            </a:r>
            <a:r>
              <a:rPr lang="en-US" altLang="de-DE" sz="1400" dirty="0"/>
              <a:t>PC5 unicast and </a:t>
            </a:r>
            <a:r>
              <a:rPr lang="en-US" altLang="de-DE" sz="1400" dirty="0" err="1"/>
              <a:t>groupcast</a:t>
            </a:r>
            <a:r>
              <a:rPr lang="en-US" altLang="de-DE" sz="1400" dirty="0"/>
              <a:t> security protection</a:t>
            </a:r>
            <a:endParaRPr lang="de-DE" altLang="de-DE" sz="1400" dirty="0"/>
          </a:p>
          <a:p>
            <a:r>
              <a:rPr lang="de-DE" altLang="de-DE" sz="1800" dirty="0" smtClean="0"/>
              <a:t>Next steps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400" dirty="0"/>
              <a:t>Finalize study by </a:t>
            </a:r>
            <a:r>
              <a:rPr lang="de-DE" altLang="ko-KR" sz="1400" dirty="0"/>
              <a:t>concluding </a:t>
            </a:r>
            <a:r>
              <a:rPr lang="de-DE" altLang="ko-KR" sz="1400" dirty="0" smtClean="0"/>
              <a:t>the remaining issue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 smtClean="0"/>
              <a:t>Finalize normative work</a:t>
            </a:r>
            <a:endParaRPr lang="de-DE" sz="1400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(5/24)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20989070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&gt; 94%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zh-CN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20988"/>
            <a:ext cx="8099425" cy="3402257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SA#82</a:t>
            </a:r>
            <a:endParaRPr lang="de-DE" altLang="de-DE" sz="1800" dirty="0"/>
          </a:p>
          <a:p>
            <a:pPr lvl="1">
              <a:spcBef>
                <a:spcPts val="0"/>
              </a:spcBef>
              <a:defRPr/>
            </a:pPr>
            <a:r>
              <a:rPr lang="en-US" altLang="zh-CN" sz="1600" dirty="0" smtClean="0"/>
              <a:t>New </a:t>
            </a:r>
            <a:r>
              <a:rPr lang="en-US" altLang="zh-CN" sz="1600" dirty="0"/>
              <a:t>TS 23.288 </a:t>
            </a:r>
            <a:r>
              <a:rPr lang="en-GB" altLang="zh-CN" sz="1600" dirty="0" smtClean="0"/>
              <a:t>skeleton stable and </a:t>
            </a:r>
            <a:r>
              <a:rPr lang="en-GB" altLang="zh-CN" sz="1600" dirty="0"/>
              <a:t>a</a:t>
            </a:r>
            <a:r>
              <a:rPr lang="en-GB" altLang="zh-CN" sz="1600" dirty="0" smtClean="0"/>
              <a:t>ll concluded key issues from study started to be captured </a:t>
            </a:r>
            <a:r>
              <a:rPr lang="en-GB" altLang="zh-CN" sz="1600" dirty="0"/>
              <a:t>normatively</a:t>
            </a:r>
            <a:endParaRPr lang="en-US" altLang="zh-CN" sz="1600" dirty="0"/>
          </a:p>
          <a:p>
            <a:pPr lvl="1">
              <a:spcBef>
                <a:spcPts val="0"/>
              </a:spcBef>
              <a:defRPr/>
            </a:pPr>
            <a:r>
              <a:rPr lang="en-GB" sz="1600" dirty="0" smtClean="0"/>
              <a:t>For remaining </a:t>
            </a:r>
            <a:r>
              <a:rPr lang="en-GB" sz="1600" dirty="0"/>
              <a:t>study key issue#14 </a:t>
            </a:r>
            <a:r>
              <a:rPr lang="en-GB" sz="1600" dirty="0" smtClean="0"/>
              <a:t>(how </a:t>
            </a:r>
            <a:r>
              <a:rPr lang="en-GB" sz="1600" dirty="0"/>
              <a:t>to ensure that slice SLA is guaranteed) evaluations are done. Conclusions are expected in 2019 Q</a:t>
            </a:r>
            <a:r>
              <a:rPr lang="en-US" sz="1600" dirty="0"/>
              <a:t>2 based on LS response from SA5 and RAN3</a:t>
            </a:r>
            <a:endParaRPr lang="zh-CN" altLang="zh-CN" sz="1600" dirty="0"/>
          </a:p>
          <a:p>
            <a:pPr>
              <a:defRPr/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dependences:</a:t>
            </a:r>
          </a:p>
          <a:p>
            <a:pPr lvl="1">
              <a:defRPr/>
            </a:pPr>
            <a:r>
              <a:rPr lang="en-US" altLang="de-DE" sz="1600" dirty="0" smtClean="0"/>
              <a:t>Study KI#14 has dependency on RAN3 and already received RAN3 feedback</a:t>
            </a: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Conclude </a:t>
            </a:r>
            <a:r>
              <a:rPr lang="en-GB" altLang="zh-CN" sz="1600" dirty="0" smtClean="0"/>
              <a:t>remaining study </a:t>
            </a:r>
            <a:r>
              <a:rPr lang="en-GB" altLang="zh-CN" sz="1600" dirty="0"/>
              <a:t>KI#14 in coordination with RAN3/SA5</a:t>
            </a:r>
          </a:p>
          <a:p>
            <a:pPr lvl="1">
              <a:defRPr/>
            </a:pPr>
            <a:r>
              <a:rPr lang="en-GB" altLang="zh-CN" sz="1600" dirty="0" smtClean="0"/>
              <a:t>Resolve </a:t>
            </a:r>
            <a:r>
              <a:rPr lang="en-GB" altLang="zh-CN" sz="1600" dirty="0"/>
              <a:t>the open </a:t>
            </a:r>
            <a:r>
              <a:rPr lang="en-GB" altLang="zh-CN" sz="1600" dirty="0" smtClean="0"/>
              <a:t>issues and conclude the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32155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76160756"/>
              </p:ext>
            </p:extLst>
          </p:nvPr>
        </p:nvGraphicFramePr>
        <p:xfrm>
          <a:off x="179388" y="1376363"/>
          <a:ext cx="8569325" cy="15582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 &gt; 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847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CIoT_5G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50%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062177"/>
            <a:ext cx="8280400" cy="3182613"/>
          </a:xfrm>
        </p:spPr>
        <p:txBody>
          <a:bodyPr/>
          <a:lstStyle/>
          <a:p>
            <a:r>
              <a:rPr lang="de-DE" altLang="de-DE" sz="1800" dirty="0"/>
              <a:t>CIoT_5G progress since SA#82</a:t>
            </a:r>
          </a:p>
          <a:p>
            <a:pPr lvl="1"/>
            <a:r>
              <a:rPr lang="en-US" sz="1600" dirty="0"/>
              <a:t>Most features agreed in the study phase transferred to normative specifications</a:t>
            </a:r>
          </a:p>
          <a:p>
            <a:r>
              <a:rPr lang="en-US" sz="1800" dirty="0"/>
              <a:t>Key RAN impacts or dependencies </a:t>
            </a:r>
            <a:r>
              <a:rPr lang="en-US" sz="1600" dirty="0"/>
              <a:t>(detailed in S2-1813400 to TSG RAN and RAN2/3)</a:t>
            </a:r>
          </a:p>
          <a:p>
            <a:pPr lvl="1"/>
            <a:r>
              <a:rPr lang="en-US" sz="1600" dirty="0" err="1"/>
              <a:t>eDRX</a:t>
            </a:r>
            <a:r>
              <a:rPr lang="en-US" sz="1600" dirty="0"/>
              <a:t> support; EDT support; Inter-UE QoS for </a:t>
            </a:r>
            <a:r>
              <a:rPr lang="en-US" sz="1600" dirty="0" err="1"/>
              <a:t>DoNAS</a:t>
            </a:r>
            <a:r>
              <a:rPr lang="en-US" sz="1600" dirty="0"/>
              <a:t>; Enhanced Coverage; Expected UE behavior signaling to RAN; RRC impacts for signaling of </a:t>
            </a:r>
            <a:r>
              <a:rPr lang="en-US" sz="1600" dirty="0" err="1"/>
              <a:t>CIoT</a:t>
            </a:r>
            <a:r>
              <a:rPr lang="en-US" sz="1600" dirty="0"/>
              <a:t> feature support; support of UP-based small data solution(s)</a:t>
            </a:r>
          </a:p>
          <a:p>
            <a:r>
              <a:rPr lang="en-US" sz="1800" dirty="0"/>
              <a:t>Next steps</a:t>
            </a:r>
          </a:p>
          <a:p>
            <a:pPr lvl="1"/>
            <a:r>
              <a:rPr lang="en-US" sz="1600" dirty="0"/>
              <a:t>Conclude remaining issue of FS_CIoT_5G (way forward for UP-based small data solutions); discussion and conclusion expected to happen at SA2#132</a:t>
            </a:r>
          </a:p>
          <a:p>
            <a:pPr lvl="1"/>
            <a:r>
              <a:rPr lang="en-US" sz="1600" dirty="0"/>
              <a:t>Completion of normative work by end of Q2/19</a:t>
            </a:r>
          </a:p>
        </p:txBody>
      </p:sp>
      <p:sp>
        <p:nvSpPr>
          <p:cNvPr id="5" name="Title 5">
            <a:extLst>
              <a:ext uri="{FF2B5EF4-FFF2-40B4-BE49-F238E27FC236}">
                <a16:creationId xmlns="" xmlns:a16="http://schemas.microsoft.com/office/drawing/2014/main" id="{D763358D-655A-4D5E-92F6-7BC8111B303D}"/>
              </a:ext>
            </a:extLst>
          </p:cNvPr>
          <p:cNvSpPr txBox="1">
            <a:spLocks/>
          </p:cNvSpPr>
          <p:nvPr/>
        </p:nvSpPr>
        <p:spPr bwMode="auto">
          <a:xfrm>
            <a:off x="331788" y="355918"/>
            <a:ext cx="711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2.3) Rel-16 and later Work and </a:t>
            </a:r>
            <a:r>
              <a:rPr lang="en-US" altLang="de-DE" sz="2800" b="1" kern="0" dirty="0" err="1"/>
              <a:t>Maint</a:t>
            </a:r>
            <a:r>
              <a:rPr lang="en-US" altLang="de-DE" sz="2800" b="1" kern="0" dirty="0"/>
              <a:t>. </a:t>
            </a:r>
            <a:r>
              <a:rPr lang="en-US" altLang="de-DE" sz="2800" b="1" kern="0" dirty="0" smtClean="0"/>
              <a:t>(6/24)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354474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and later Work and </a:t>
            </a:r>
            <a:r>
              <a:rPr lang="en-US" altLang="de-DE" sz="2800" b="1" dirty="0" err="1"/>
              <a:t>Maint</a:t>
            </a:r>
            <a:r>
              <a:rPr lang="en-US" altLang="de-DE" sz="2800" b="1" dirty="0"/>
              <a:t>. (</a:t>
            </a:r>
            <a:r>
              <a:rPr lang="en-US" altLang="de-DE" sz="2800" b="1" dirty="0" smtClean="0"/>
              <a:t>7/24)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5312884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674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45%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5860" name="Content Placeholder 7"/>
          <p:cNvSpPr>
            <a:spLocks noGrp="1"/>
          </p:cNvSpPr>
          <p:nvPr>
            <p:ph sz="half" idx="2"/>
          </p:nvPr>
        </p:nvSpPr>
        <p:spPr>
          <a:xfrm>
            <a:off x="323850" y="3042307"/>
            <a:ext cx="8280400" cy="3016250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SA#82</a:t>
            </a:r>
            <a:endParaRPr lang="de-DE" altLang="de-DE" sz="1800" dirty="0"/>
          </a:p>
          <a:p>
            <a:pPr lvl="1"/>
            <a:r>
              <a:rPr lang="en-GB" sz="1600" dirty="0"/>
              <a:t>First set of CR(s) to 23.501/502 agreed. No impact to 23.503 / charging / security</a:t>
            </a:r>
          </a:p>
          <a:p>
            <a:pPr lvl="1"/>
            <a:r>
              <a:rPr lang="en-GB" sz="1600" dirty="0"/>
              <a:t>No specific issue identified</a:t>
            </a: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identified</a:t>
            </a:r>
            <a:endParaRPr lang="de-DE" altLang="de-DE" sz="20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de-DE" sz="1600" dirty="0"/>
              <a:t>Complete normative </a:t>
            </a:r>
            <a:r>
              <a:rPr lang="de-DE" sz="1600" dirty="0" smtClean="0"/>
              <a:t>work</a:t>
            </a:r>
            <a:endParaRPr lang="zh-CN" altLang="zh-CN" sz="1400" dirty="0"/>
          </a:p>
          <a:p>
            <a:pPr lvl="1"/>
            <a:endParaRPr lang="en-US" altLang="de-DE" sz="1600" dirty="0"/>
          </a:p>
          <a:p>
            <a:pPr marL="457200" lvl="1" indent="0">
              <a:buNone/>
            </a:pP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473784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(8/24)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78449726"/>
              </p:ext>
            </p:extLst>
          </p:nvPr>
        </p:nvGraphicFramePr>
        <p:xfrm>
          <a:off x="179388" y="1376363"/>
          <a:ext cx="8569325" cy="16019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38838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53236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53236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3127248"/>
            <a:ext cx="8593286" cy="3215678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SA#82:  </a:t>
            </a:r>
          </a:p>
          <a:p>
            <a:pPr lvl="1"/>
            <a:r>
              <a:rPr lang="en-GB" altLang="zh-CN" sz="1600" dirty="0"/>
              <a:t>Normative Work </a:t>
            </a:r>
            <a:r>
              <a:rPr lang="en-GB" altLang="zh-CN" sz="1600" dirty="0" smtClean="0"/>
              <a:t>started: </a:t>
            </a:r>
            <a:r>
              <a:rPr lang="en-GB" altLang="zh-CN" sz="1600" dirty="0"/>
              <a:t>TS </a:t>
            </a:r>
            <a:r>
              <a:rPr lang="en-GB" altLang="zh-CN" sz="1600" dirty="0" smtClean="0"/>
              <a:t>skeleton</a:t>
            </a:r>
            <a:r>
              <a:rPr lang="en-GB" altLang="zh-CN" sz="1600" dirty="0"/>
              <a:t>, s</a:t>
            </a:r>
            <a:r>
              <a:rPr lang="en-GB" altLang="zh-CN" sz="1600" dirty="0" smtClean="0"/>
              <a:t>cope </a:t>
            </a:r>
            <a:endParaRPr lang="en-GB" altLang="zh-CN" sz="1600" dirty="0"/>
          </a:p>
          <a:p>
            <a:pPr lvl="1"/>
            <a:r>
              <a:rPr lang="en-GB" altLang="zh-CN" sz="1600" dirty="0"/>
              <a:t>General </a:t>
            </a:r>
            <a:r>
              <a:rPr lang="en-GB" altLang="zh-CN" sz="1600" dirty="0" smtClean="0"/>
              <a:t>concept</a:t>
            </a:r>
            <a:r>
              <a:rPr lang="en-GB" altLang="zh-CN" sz="1600" dirty="0"/>
              <a:t>, </a:t>
            </a:r>
            <a:r>
              <a:rPr lang="en-GB" altLang="zh-CN" sz="1600" dirty="0" smtClean="0"/>
              <a:t>architecture</a:t>
            </a:r>
            <a:r>
              <a:rPr lang="en-GB" altLang="zh-CN" sz="1600" dirty="0"/>
              <a:t>, s</a:t>
            </a:r>
            <a:r>
              <a:rPr lang="en-GB" altLang="zh-CN" sz="1600" dirty="0" smtClean="0"/>
              <a:t>ome </a:t>
            </a:r>
            <a:r>
              <a:rPr lang="en-GB" altLang="zh-CN" sz="1600" dirty="0"/>
              <a:t>NF’s </a:t>
            </a:r>
            <a:r>
              <a:rPr lang="en-GB" altLang="zh-CN" sz="1600" dirty="0" smtClean="0"/>
              <a:t>functionalities</a:t>
            </a:r>
            <a:r>
              <a:rPr lang="en-GB" altLang="zh-CN" sz="1600" dirty="0"/>
              <a:t>, NF </a:t>
            </a:r>
            <a:r>
              <a:rPr lang="en-GB" altLang="zh-CN" sz="1600" dirty="0" smtClean="0"/>
              <a:t>services are captured</a:t>
            </a:r>
            <a:endParaRPr lang="en-GB" altLang="zh-CN" sz="1600" dirty="0"/>
          </a:p>
          <a:p>
            <a:pPr lvl="1"/>
            <a:r>
              <a:rPr lang="en-GB" altLang="zh-CN" sz="1600" dirty="0"/>
              <a:t>Several p</a:t>
            </a:r>
            <a:r>
              <a:rPr lang="en-GB" altLang="zh-CN" sz="1600" dirty="0" smtClean="0"/>
              <a:t>rocedures, </a:t>
            </a:r>
            <a:r>
              <a:rPr lang="en-GB" altLang="zh-CN" sz="1600" dirty="0"/>
              <a:t>e.g. MT-LR, captured</a:t>
            </a:r>
            <a:endParaRPr lang="de-DE" altLang="de-DE" sz="1600" dirty="0"/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600" dirty="0"/>
              <a:t>LS in from RAN2 received,  protocols and some </a:t>
            </a:r>
            <a:r>
              <a:rPr lang="en-GB" altLang="zh-CN" sz="1600" dirty="0" smtClean="0"/>
              <a:t>RAN architecture aspects confirmed</a:t>
            </a:r>
            <a:endParaRPr lang="en-GB" altLang="zh-CN" sz="1600" dirty="0"/>
          </a:p>
          <a:p>
            <a:pPr lvl="1"/>
            <a:r>
              <a:rPr lang="en-GB" altLang="zh-CN" sz="1600" dirty="0"/>
              <a:t>“NG-RAN as LCS client” depends on RAN3 further </a:t>
            </a:r>
            <a:r>
              <a:rPr lang="en-GB" altLang="zh-CN" sz="1600" dirty="0" smtClean="0"/>
              <a:t>discussion</a:t>
            </a:r>
            <a:endParaRPr lang="de-DE" altLang="de-DE" sz="16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600" dirty="0" smtClean="0"/>
              <a:t>Completion of </a:t>
            </a:r>
            <a:r>
              <a:rPr lang="en-GB" altLang="zh-CN" sz="1600" dirty="0"/>
              <a:t>normative </a:t>
            </a:r>
            <a:r>
              <a:rPr lang="en-GB" altLang="zh-CN" sz="1600" dirty="0" smtClean="0"/>
              <a:t>work: procedures</a:t>
            </a:r>
            <a:r>
              <a:rPr lang="en-GB" altLang="zh-CN" sz="1600" dirty="0"/>
              <a:t>, NF services, </a:t>
            </a:r>
            <a:r>
              <a:rPr lang="en-GB" altLang="zh-CN" sz="1600" dirty="0" smtClean="0"/>
              <a:t>information storage, </a:t>
            </a:r>
            <a:r>
              <a:rPr lang="en-GB" altLang="zh-CN" sz="1600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33824113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(9/24)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58955754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5G-SRVCC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radio voice continuity from 5GS to 3G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07267"/>
            <a:ext cx="8107892" cy="3350683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SA#82</a:t>
            </a:r>
            <a:endParaRPr lang="de-DE" altLang="de-DE" sz="1800" dirty="0"/>
          </a:p>
          <a:p>
            <a:pPr lvl="1"/>
            <a:r>
              <a:rPr lang="de-DE" altLang="zh-CN" sz="1600" dirty="0" smtClean="0"/>
              <a:t>6 </a:t>
            </a:r>
            <a:r>
              <a:rPr lang="de-DE" altLang="zh-CN" sz="1600" dirty="0"/>
              <a:t>Cat B CRs complete the normative work (2 CRs for TS 23.216, 1 CR for TS 23.501, 2CRs for TS 23.502, and 1 CR for TS 23.237)</a:t>
            </a:r>
          </a:p>
          <a:p>
            <a:pPr lvl="1">
              <a:defRPr/>
            </a:pPr>
            <a:endParaRPr lang="en-US" altLang="zh-CN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en-US" altLang="zh-CN" sz="1600" dirty="0"/>
              <a:t>NG-RAN support by measurements for SRVCC from 5GS to 3G</a:t>
            </a:r>
          </a:p>
          <a:p>
            <a:pPr lvl="1"/>
            <a:r>
              <a:rPr lang="en-US" altLang="de-DE" sz="1600" dirty="0"/>
              <a:t>Corresponding WI has been approved </a:t>
            </a:r>
            <a:r>
              <a:rPr lang="en-US" altLang="de-DE" sz="1600" dirty="0" smtClean="0"/>
              <a:t>by </a:t>
            </a:r>
            <a:r>
              <a:rPr lang="en-US" altLang="de-DE" sz="1600" dirty="0"/>
              <a:t>RAN#82</a:t>
            </a:r>
            <a:endParaRPr lang="de-DE" altLang="de-DE" sz="1600" dirty="0"/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600" dirty="0"/>
              <a:t>Maintenance</a:t>
            </a:r>
          </a:p>
          <a:p>
            <a:pPr lvl="1">
              <a:defRPr/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7174570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(10/24)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73700871"/>
              </p:ext>
            </p:extLst>
          </p:nvPr>
        </p:nvGraphicFramePr>
        <p:xfrm>
          <a:off x="179388" y="1376363"/>
          <a:ext cx="8569325" cy="1420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468696">
                <a:tc>
                  <a:txBody>
                    <a:bodyPr/>
                    <a:lstStyle/>
                    <a:p>
                      <a:r>
                        <a:rPr lang="en-GB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21001"/>
            <a:ext cx="8280400" cy="35369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spcBef>
                <a:spcPts val="0"/>
              </a:spcBef>
              <a:defRPr/>
            </a:pPr>
            <a:r>
              <a:rPr lang="en-US" sz="1600" dirty="0" smtClean="0"/>
              <a:t>The </a:t>
            </a:r>
            <a:r>
              <a:rPr lang="en-US" sz="1600" dirty="0"/>
              <a:t>TR is sent to SA for approval</a:t>
            </a:r>
            <a:r>
              <a:rPr lang="en-US" sz="1600" dirty="0" smtClean="0"/>
              <a:t>.</a:t>
            </a:r>
          </a:p>
          <a:p>
            <a:pPr lvl="1">
              <a:spcBef>
                <a:spcPts val="0"/>
              </a:spcBef>
              <a:defRPr/>
            </a:pPr>
            <a:r>
              <a:rPr lang="en-US" sz="1600" dirty="0"/>
              <a:t>A</a:t>
            </a:r>
            <a:r>
              <a:rPr lang="en-US" sz="1600" dirty="0" smtClean="0"/>
              <a:t> </a:t>
            </a:r>
            <a:r>
              <a:rPr lang="en-US" sz="1600" dirty="0"/>
              <a:t>WID </a:t>
            </a:r>
            <a:r>
              <a:rPr lang="en-US" sz="1600" dirty="0" smtClean="0"/>
              <a:t>is provided for approval </a:t>
            </a:r>
            <a:r>
              <a:rPr lang="en-US" sz="1600" dirty="0"/>
              <a:t>as </a:t>
            </a:r>
            <a:r>
              <a:rPr lang="en-US" sz="1600" dirty="0" smtClean="0"/>
              <a:t>well. </a:t>
            </a:r>
          </a:p>
          <a:p>
            <a:pPr lvl="1">
              <a:spcBef>
                <a:spcPts val="0"/>
              </a:spcBef>
              <a:defRPr/>
            </a:pPr>
            <a:endParaRPr lang="de-DE" sz="1600" dirty="0"/>
          </a:p>
          <a:p>
            <a:pPr>
              <a:defRPr/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</a:t>
            </a:r>
          </a:p>
          <a:p>
            <a:pPr lvl="1">
              <a:defRPr/>
            </a:pPr>
            <a:r>
              <a:rPr lang="en-US" sz="1600" dirty="0" smtClean="0"/>
              <a:t>An </a:t>
            </a:r>
            <a:r>
              <a:rPr lang="en-US" sz="1600" dirty="0"/>
              <a:t>LS </a:t>
            </a:r>
            <a:r>
              <a:rPr lang="en-US" sz="1600" dirty="0" smtClean="0"/>
              <a:t>informs </a:t>
            </a:r>
            <a:r>
              <a:rPr lang="en-US" sz="1600" dirty="0"/>
              <a:t>RAN and RAN2/3 about some RAN impacting </a:t>
            </a:r>
            <a:r>
              <a:rPr lang="en-US" sz="1600" dirty="0" smtClean="0"/>
              <a:t>aspects.</a:t>
            </a:r>
          </a:p>
          <a:p>
            <a:pPr lvl="1">
              <a:defRPr/>
            </a:pPr>
            <a:endParaRPr lang="en-US" sz="16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sz="1600" dirty="0" smtClean="0"/>
              <a:t>Conduct normative work.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(11/24)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16980003"/>
              </p:ext>
            </p:extLst>
          </p:nvPr>
        </p:nvGraphicFramePr>
        <p:xfrm>
          <a:off x="179388" y="1376363"/>
          <a:ext cx="8569325" cy="11222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3097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363435">
                <a:tc>
                  <a:txBody>
                    <a:bodyPr/>
                    <a:lstStyle/>
                    <a:p>
                      <a:r>
                        <a:rPr lang="en-GB" sz="1400" b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</a:t>
                      </a:r>
                      <a:r>
                        <a:rPr lang="en-GB" sz="1400" b="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</a:t>
                      </a:r>
                      <a:r>
                        <a:rPr lang="en-GB" sz="14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support of Vertical and LAN Services</a:t>
                      </a:r>
                      <a:endParaRPr lang="de-DE" sz="1400" b="0" i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88 &gt; 92%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363435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43%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38400"/>
            <a:ext cx="8243358" cy="401955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 smtClean="0"/>
              <a:t>Progress since SA#82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5G-LAN </a:t>
            </a:r>
            <a:r>
              <a:rPr lang="en-US" sz="1400" dirty="0"/>
              <a:t>– agreed </a:t>
            </a:r>
            <a:r>
              <a:rPr lang="en-US" sz="1400" dirty="0" smtClean="0"/>
              <a:t>UP </a:t>
            </a:r>
            <a:r>
              <a:rPr lang="en-US" sz="1400" dirty="0"/>
              <a:t>architecture to support 5G LAN-type service, high level description for group management, PDU </a:t>
            </a:r>
            <a:r>
              <a:rPr lang="en-US" sz="1400" dirty="0" smtClean="0"/>
              <a:t>SM, </a:t>
            </a:r>
            <a:r>
              <a:rPr lang="en-US" sz="1400" dirty="0"/>
              <a:t>dynamic subscription parameter provisioning via NEF for 5G-LAN group.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TSC – agreed architecture to integrate 5G System within TSN, initial set of TSC assistance parameters to support deterministic </a:t>
            </a:r>
            <a:r>
              <a:rPr lang="en-US" sz="1400" dirty="0" err="1"/>
              <a:t>QoS</a:t>
            </a:r>
            <a:r>
              <a:rPr lang="en-US" sz="1400" dirty="0"/>
              <a:t> and the need for </a:t>
            </a:r>
            <a:r>
              <a:rPr lang="en-US" sz="1400" dirty="0" err="1"/>
              <a:t>QoS</a:t>
            </a:r>
            <a:r>
              <a:rPr lang="en-US" sz="1400" dirty="0"/>
              <a:t> parameter mapping, bridge management aspects for different configuration options considered.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NPN – agreed the essential concepts (identifier, subscription, broadcast parameters, network/cell selection, access control </a:t>
            </a:r>
            <a:r>
              <a:rPr lang="en-US" sz="1400" dirty="0" smtClean="0"/>
              <a:t>etc.) </a:t>
            </a:r>
            <a:r>
              <a:rPr lang="en-US" sz="1400" dirty="0"/>
              <a:t>to introduce support for standalone </a:t>
            </a:r>
            <a:r>
              <a:rPr lang="en-US" sz="1400" dirty="0" smtClean="0"/>
              <a:t>NPN </a:t>
            </a:r>
            <a:r>
              <a:rPr lang="en-US" sz="1400" dirty="0"/>
              <a:t>and public network integrated </a:t>
            </a:r>
            <a:r>
              <a:rPr lang="en-US" sz="1400" dirty="0" smtClean="0"/>
              <a:t>NPN.     --    </a:t>
            </a:r>
            <a:r>
              <a:rPr lang="en-US" sz="1400" i="1" dirty="0" smtClean="0"/>
              <a:t>NPN support by Closed Access Group agreed with one objection</a:t>
            </a:r>
            <a:r>
              <a:rPr lang="en-US" sz="1400" dirty="0" smtClean="0"/>
              <a:t>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Study conclusion on TSN Time Sync KI is still pending, requiring further work based on RAN2 input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 smtClean="0"/>
              <a:t>RAN </a:t>
            </a:r>
            <a:r>
              <a:rPr lang="de-DE" sz="1800" dirty="0"/>
              <a:t>impacts or 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Work </a:t>
            </a:r>
            <a:r>
              <a:rPr lang="en-US" sz="1400" dirty="0"/>
              <a:t>on TSC (deterministic </a:t>
            </a:r>
            <a:r>
              <a:rPr lang="en-US" sz="1400" dirty="0" err="1"/>
              <a:t>QoS</a:t>
            </a:r>
            <a:r>
              <a:rPr lang="en-US" sz="1400" dirty="0"/>
              <a:t>, Time Sync support </a:t>
            </a:r>
            <a:r>
              <a:rPr lang="en-US" sz="1400" dirty="0" err="1"/>
              <a:t>etc</a:t>
            </a:r>
            <a:r>
              <a:rPr lang="en-US" sz="1400" dirty="0"/>
              <a:t>), NPN &amp; CAG require close coordination with RAN WGs to ensure e2e system integrity.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Consider RAN1/2 </a:t>
            </a:r>
            <a:r>
              <a:rPr lang="en-US" sz="1400" dirty="0"/>
              <a:t>feedback </a:t>
            </a:r>
            <a:r>
              <a:rPr lang="en-US" sz="1400" dirty="0" smtClean="0"/>
              <a:t>and </a:t>
            </a:r>
            <a:r>
              <a:rPr lang="en-US" sz="1400" dirty="0"/>
              <a:t>conclude on </a:t>
            </a:r>
            <a:r>
              <a:rPr lang="en-US" sz="1400" dirty="0" smtClean="0"/>
              <a:t>remaining study aspect of TSN </a:t>
            </a:r>
            <a:r>
              <a:rPr lang="en-US" sz="1400" dirty="0"/>
              <a:t>Time </a:t>
            </a:r>
            <a:r>
              <a:rPr lang="en-US" sz="1400" dirty="0" smtClean="0"/>
              <a:t>Sync.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normative work and </a:t>
            </a:r>
            <a:r>
              <a:rPr lang="en-US" sz="1400" dirty="0" smtClean="0"/>
              <a:t>conclude and close </a:t>
            </a:r>
            <a:r>
              <a:rPr lang="en-US" sz="1400" dirty="0"/>
              <a:t>on the pending open items.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(12/24)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92167219"/>
              </p:ext>
            </p:extLst>
          </p:nvPr>
        </p:nvGraphicFramePr>
        <p:xfrm>
          <a:off x="179388" y="1376363"/>
          <a:ext cx="8569325" cy="12393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2945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387052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90%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164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15731"/>
            <a:ext cx="8280400" cy="384222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/>
            <a:r>
              <a:rPr lang="en-US" sz="1400" dirty="0" smtClean="0"/>
              <a:t>Included </a:t>
            </a:r>
            <a:r>
              <a:rPr lang="en-US" sz="1400" dirty="0"/>
              <a:t>new solutions and evaluations of solutions in the TR for remaining open key </a:t>
            </a:r>
            <a:r>
              <a:rPr lang="en-US" sz="1400" dirty="0" smtClean="0"/>
              <a:t>issues. Concluded </a:t>
            </a:r>
            <a:r>
              <a:rPr lang="en-US" sz="1400" dirty="0"/>
              <a:t>the following open key issues (KI</a:t>
            </a:r>
            <a:r>
              <a:rPr lang="en-US" sz="1400" dirty="0" smtClean="0"/>
              <a:t>):</a:t>
            </a:r>
            <a:endParaRPr lang="de-DE" sz="1400" dirty="0"/>
          </a:p>
          <a:p>
            <a:pPr lvl="2"/>
            <a:r>
              <a:rPr lang="en-US" sz="1200" dirty="0" smtClean="0"/>
              <a:t>KI#6</a:t>
            </a:r>
            <a:r>
              <a:rPr lang="en-US" sz="1200" dirty="0"/>
              <a:t>: Division of E2E PDB (Packet Delay Budget</a:t>
            </a:r>
            <a:r>
              <a:rPr lang="en-US" sz="1200" dirty="0" smtClean="0"/>
              <a:t>)</a:t>
            </a:r>
          </a:p>
          <a:p>
            <a:pPr lvl="1"/>
            <a:r>
              <a:rPr lang="en-US" sz="1400" dirty="0" smtClean="0"/>
              <a:t>Conducted normative work by adding a new clause on </a:t>
            </a:r>
            <a:r>
              <a:rPr lang="en-US" sz="1400" dirty="0"/>
              <a:t>URLLC </a:t>
            </a:r>
            <a:r>
              <a:rPr lang="en-US" sz="1400" dirty="0" smtClean="0"/>
              <a:t>support </a:t>
            </a:r>
            <a:r>
              <a:rPr lang="en-US" sz="1400" dirty="0"/>
              <a:t>in </a:t>
            </a:r>
            <a:r>
              <a:rPr lang="en-US" sz="1400" dirty="0" smtClean="0"/>
              <a:t>23.501 and adding the main </a:t>
            </a:r>
            <a:r>
              <a:rPr lang="en-US" sz="1400" dirty="0"/>
              <a:t>parts of </a:t>
            </a:r>
            <a:r>
              <a:rPr lang="en-US" sz="1400" dirty="0" smtClean="0"/>
              <a:t>the solutions </a:t>
            </a:r>
            <a:r>
              <a:rPr lang="en-US" sz="1400" dirty="0"/>
              <a:t>for </a:t>
            </a:r>
            <a:r>
              <a:rPr lang="en-US" sz="1400" dirty="0" smtClean="0"/>
              <a:t>the 3 </a:t>
            </a:r>
            <a:r>
              <a:rPr lang="en-US" sz="1400" dirty="0"/>
              <a:t>concluded key issues </a:t>
            </a:r>
            <a:r>
              <a:rPr lang="en-US" sz="1400" dirty="0" smtClean="0"/>
              <a:t>to </a:t>
            </a:r>
            <a:r>
              <a:rPr lang="en-US" sz="1400" dirty="0"/>
              <a:t>TS 23.501/502/503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dirty="0" smtClean="0"/>
              <a:t>RAN </a:t>
            </a:r>
            <a:r>
              <a:rPr lang="de-DE" sz="2000" dirty="0"/>
              <a:t>impacts or </a:t>
            </a:r>
            <a:r>
              <a:rPr lang="de-DE" sz="2000" dirty="0" smtClean="0"/>
              <a:t>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/>
            <a:r>
              <a:rPr lang="en-US" sz="1400" dirty="0"/>
              <a:t>KI#2: Supporting low latency and low jitter during handover; pending for RAN progress on mobility enhancement</a:t>
            </a:r>
            <a:endParaRPr lang="de-DE" sz="1400" dirty="0"/>
          </a:p>
          <a:p>
            <a:pPr lvl="1"/>
            <a:r>
              <a:rPr lang="en-US" sz="1400" dirty="0"/>
              <a:t>KI#7: Automated GBR service recovery; </a:t>
            </a:r>
            <a:r>
              <a:rPr lang="en-US" sz="1400" dirty="0" smtClean="0"/>
              <a:t>LS sent </a:t>
            </a:r>
            <a:r>
              <a:rPr lang="en-US" sz="1400" dirty="0"/>
              <a:t>to RAN WGs for </a:t>
            </a:r>
            <a:r>
              <a:rPr lang="en-US" sz="1400" dirty="0" smtClean="0"/>
              <a:t>coordination (</a:t>
            </a:r>
            <a:r>
              <a:rPr lang="de-DE" sz="1400" dirty="0" smtClean="0"/>
              <a:t>S2-1902906)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Concluding remaining open key issues from the study. Also based on RAN feedback.</a:t>
            </a:r>
          </a:p>
          <a:p>
            <a:pPr lvl="1"/>
            <a:r>
              <a:rPr lang="en-US" sz="1400" dirty="0" smtClean="0"/>
              <a:t>Complete normative work for </a:t>
            </a:r>
            <a:r>
              <a:rPr lang="en-US" sz="1400" dirty="0"/>
              <a:t>the </a:t>
            </a:r>
            <a:r>
              <a:rPr lang="en-US" sz="1400" dirty="0" smtClean="0"/>
              <a:t>already concluded </a:t>
            </a:r>
            <a:r>
              <a:rPr lang="en-US" sz="1400" dirty="0"/>
              <a:t>key issues</a:t>
            </a:r>
            <a:r>
              <a:rPr lang="en-US" sz="1400" dirty="0" smtClean="0"/>
              <a:t>. And conduct normative work following the conclusions on the to be concluded key issues.</a:t>
            </a:r>
            <a:endParaRPr lang="de-DE" altLang="de-DE" sz="1400" dirty="0"/>
          </a:p>
          <a:p>
            <a:pPr lvl="1"/>
            <a:endParaRPr lang="en-GB" sz="14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9944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and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Rel-15 Maintenance and Work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Rel-16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(13/24)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7107199"/>
              </p:ext>
            </p:extLst>
          </p:nvPr>
        </p:nvGraphicFramePr>
        <p:xfrm>
          <a:off x="179388" y="1376363"/>
          <a:ext cx="8569325" cy="158178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36818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3132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3132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50%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01568"/>
            <a:ext cx="8280400" cy="3056382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SA#82</a:t>
            </a:r>
          </a:p>
          <a:p>
            <a:pPr lvl="1"/>
            <a:r>
              <a:rPr lang="en-US" sz="1600" dirty="0" smtClean="0"/>
              <a:t>CRs agreed </a:t>
            </a:r>
            <a:r>
              <a:rPr lang="en-US" sz="1600" dirty="0"/>
              <a:t>on aspects such as direct/indirect communication mode, </a:t>
            </a:r>
            <a:r>
              <a:rPr lang="en-US" sz="1600" dirty="0" smtClean="0"/>
              <a:t>Service Communication Proxy (SCP), </a:t>
            </a:r>
            <a:r>
              <a:rPr lang="en-US" sz="1600" dirty="0"/>
              <a:t>SCP delegated discovery schema, NF/NF Service Set concept are introduced.</a:t>
            </a:r>
            <a:endParaRPr 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identified</a:t>
            </a:r>
            <a:endParaRPr lang="en-GB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600" dirty="0" smtClean="0"/>
              <a:t>Complete normative </a:t>
            </a:r>
            <a:r>
              <a:rPr lang="en-US" sz="1600" dirty="0"/>
              <a:t>work, e.g</a:t>
            </a:r>
            <a:r>
              <a:rPr lang="en-US" sz="1600" dirty="0" smtClean="0"/>
              <a:t>. </a:t>
            </a:r>
            <a:r>
              <a:rPr lang="en-US" sz="1600" dirty="0"/>
              <a:t>on </a:t>
            </a:r>
            <a:r>
              <a:rPr lang="en-US" sz="1600" dirty="0" smtClean="0"/>
              <a:t>procedures, </a:t>
            </a:r>
            <a:r>
              <a:rPr lang="en-US" sz="1600" dirty="0"/>
              <a:t>if </a:t>
            </a:r>
            <a:r>
              <a:rPr lang="en-US" sz="1600" dirty="0" smtClean="0"/>
              <a:t>impacted, </a:t>
            </a:r>
            <a:r>
              <a:rPr lang="en-US" sz="1600" dirty="0"/>
              <a:t>and further clarifications on aspects with Set concept, etc.</a:t>
            </a:r>
            <a:endParaRPr lang="en-GB" sz="1600" dirty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(14/24)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12576065"/>
              </p:ext>
            </p:extLst>
          </p:nvPr>
        </p:nvGraphicFramePr>
        <p:xfrm>
          <a:off x="179388" y="1376363"/>
          <a:ext cx="8569325" cy="135837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211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28890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4" marR="121924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</a:t>
                      </a: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 Network Slicing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8400" marR="1584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60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121924" marR="121924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794001"/>
            <a:ext cx="8280400" cy="3663950"/>
          </a:xfrm>
        </p:spPr>
        <p:txBody>
          <a:bodyPr/>
          <a:lstStyle/>
          <a:p>
            <a:pPr>
              <a:defRPr/>
            </a:pPr>
            <a:r>
              <a:rPr lang="de-DE" altLang="de-DE" sz="1800" dirty="0" smtClean="0"/>
              <a:t>Progress </a:t>
            </a:r>
            <a:r>
              <a:rPr lang="de-DE" altLang="de-DE" sz="1800" dirty="0"/>
              <a:t>since SA#82</a:t>
            </a:r>
          </a:p>
          <a:p>
            <a:pPr lvl="1"/>
            <a:r>
              <a:rPr lang="en-US" altLang="de-DE" sz="1400" dirty="0"/>
              <a:t>Study of KI#1 has concluded </a:t>
            </a:r>
            <a:r>
              <a:rPr lang="en-US" altLang="de-DE" sz="1400" dirty="0" smtClean="0"/>
              <a:t>without any result due </a:t>
            </a:r>
            <a:r>
              <a:rPr lang="en-US" altLang="de-DE" sz="1400" dirty="0"/>
              <a:t>to lack of </a:t>
            </a:r>
            <a:r>
              <a:rPr lang="en-US" altLang="de-DE" sz="1400" dirty="0" smtClean="0"/>
              <a:t>consensus on a specific solution</a:t>
            </a:r>
            <a:endParaRPr lang="en-US" altLang="de-DE" sz="1400" dirty="0"/>
          </a:p>
          <a:p>
            <a:pPr lvl="1"/>
            <a:r>
              <a:rPr lang="en-US" altLang="de-DE" sz="1400" dirty="0"/>
              <a:t>80% completion of normative work for KI#2 (EPC-5GC network slicing interworking).  The normative work for connected mode is stable, while the normative work for Idle mode has strong dependency on ETSUN final design.</a:t>
            </a:r>
          </a:p>
          <a:p>
            <a:pPr lvl="1"/>
            <a:r>
              <a:rPr lang="en-US" altLang="de-DE" sz="1400" dirty="0"/>
              <a:t>40% completion of normative work for KI#3 (slice-specific authentication and authorization) – need further agreements and clarifications on the system behavior for unauthorized UE, UE identification used for slice-based authentication and role of AMF involvement (as AUSF or not) in the authentication process.</a:t>
            </a:r>
            <a:endParaRPr lang="de-DE" altLang="de-DE" sz="1400" dirty="0"/>
          </a:p>
          <a:p>
            <a:r>
              <a:rPr lang="de-DE" sz="1800" dirty="0"/>
              <a:t>RAN impacts or dependencies</a:t>
            </a:r>
          </a:p>
          <a:p>
            <a:pPr lvl="1"/>
            <a:r>
              <a:rPr lang="de-DE" altLang="de-DE" sz="1400" dirty="0"/>
              <a:t>None identified</a:t>
            </a:r>
          </a:p>
          <a:p>
            <a:pPr>
              <a:defRPr/>
            </a:pPr>
            <a:r>
              <a:rPr lang="de-DE" altLang="de-DE" sz="1800" dirty="0"/>
              <a:t>Next steps:</a:t>
            </a:r>
          </a:p>
          <a:p>
            <a:pPr lvl="1"/>
            <a:r>
              <a:rPr lang="en-US" altLang="de-DE" sz="1400" dirty="0"/>
              <a:t>Continue the normative work </a:t>
            </a:r>
            <a:r>
              <a:rPr lang="en-US" altLang="de-DE" sz="1400" dirty="0" smtClean="0"/>
              <a:t>related to </a:t>
            </a:r>
            <a:r>
              <a:rPr lang="en-US" altLang="de-DE" sz="1400" dirty="0"/>
              <a:t>KI#2 and </a:t>
            </a:r>
            <a:r>
              <a:rPr lang="en-US" altLang="de-DE" sz="1400" dirty="0" smtClean="0"/>
              <a:t>KI#3 from the study</a:t>
            </a:r>
            <a:endParaRPr lang="de-DE" sz="1400" dirty="0"/>
          </a:p>
          <a:p>
            <a:pPr marL="457200" lvl="1" indent="0">
              <a:buNone/>
            </a:pPr>
            <a:endParaRPr lang="de-DE" altLang="de-DE" sz="14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054860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(15/24)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1625768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07267"/>
            <a:ext cx="8280400" cy="3350684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SA#82</a:t>
            </a:r>
          </a:p>
          <a:p>
            <a:pPr lvl="1"/>
            <a:r>
              <a:rPr lang="en-US" altLang="de-DE" sz="1600" dirty="0"/>
              <a:t>Evaluations and conclusions documented</a:t>
            </a:r>
          </a:p>
          <a:p>
            <a:pPr lvl="1"/>
            <a:r>
              <a:rPr lang="en-US" altLang="de-DE" sz="1600" dirty="0"/>
              <a:t>Normative WID </a:t>
            </a:r>
            <a:r>
              <a:rPr lang="en-US" altLang="de-DE" sz="1600" dirty="0" smtClean="0"/>
              <a:t>agreed and provided for approval</a:t>
            </a:r>
            <a:endParaRPr lang="en-US" altLang="de-DE" sz="1600" dirty="0"/>
          </a:p>
          <a:p>
            <a:pPr lvl="1"/>
            <a:r>
              <a:rPr lang="en-US" altLang="de-DE" sz="1600" dirty="0"/>
              <a:t>TR sent for </a:t>
            </a:r>
            <a:r>
              <a:rPr lang="en-US" altLang="de-DE" sz="1600" dirty="0" smtClean="0"/>
              <a:t>approval</a:t>
            </a:r>
          </a:p>
          <a:p>
            <a:pPr lvl="1"/>
            <a:r>
              <a:rPr lang="en-US" altLang="de-DE" sz="1600" dirty="0" smtClean="0"/>
              <a:t>Controversy on how to manage creation of a 900 series TR resolved offline (company input to TSG SA)</a:t>
            </a: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identified</a:t>
            </a: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 smtClean="0"/>
              <a:t>Normative work based on the WI provided for approval</a:t>
            </a:r>
            <a:endParaRPr lang="de-DE" altLang="de-DE" sz="16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72773323"/>
              </p:ext>
            </p:extLst>
          </p:nvPr>
        </p:nvGraphicFramePr>
        <p:xfrm>
          <a:off x="179388" y="1376363"/>
          <a:ext cx="8633492" cy="109025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42663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aspects for using satellite access in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 &gt; 50%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 smtClean="0"/>
              <a:t>Progress</a:t>
            </a:r>
            <a:r>
              <a:rPr lang="en-US" altLang="de-DE" sz="1800" dirty="0" smtClean="0"/>
              <a:t> since SA#82</a:t>
            </a:r>
          </a:p>
          <a:p>
            <a:pPr lvl="1"/>
            <a:r>
              <a:rPr lang="en-US" sz="1400" dirty="0" smtClean="0"/>
              <a:t>Addition </a:t>
            </a:r>
            <a:r>
              <a:rPr lang="en-US" sz="1400" dirty="0"/>
              <a:t>of Key Issue on RAN mobility with NGSO regenerative-based satellite access, on Multi connectivity with satellite access and on distribution of content towards the edge.</a:t>
            </a:r>
          </a:p>
          <a:p>
            <a:pPr lvl="1"/>
            <a:r>
              <a:rPr lang="en-US" sz="1400" dirty="0"/>
              <a:t>7 solution descriptions have been initiated:  New Satellite RAT type, Backhaul triggered </a:t>
            </a:r>
            <a:r>
              <a:rPr lang="en-US" sz="1400" dirty="0" err="1"/>
              <a:t>QoS</a:t>
            </a:r>
            <a:r>
              <a:rPr lang="en-US" sz="1400" dirty="0"/>
              <a:t> adaptation, Support of UP path switch between SAT RAN and TER RAN, </a:t>
            </a:r>
            <a:r>
              <a:rPr lang="en-US" sz="1400" dirty="0" err="1"/>
              <a:t>QoS</a:t>
            </a:r>
            <a:r>
              <a:rPr lang="en-US" sz="1400" dirty="0"/>
              <a:t> for Satellite backhaul, Role of satellite backhaul in content distribution towards the edge, Idle mode mobility procedure for non-geostationary satellite access</a:t>
            </a:r>
          </a:p>
          <a:p>
            <a:pPr lvl="1"/>
            <a:r>
              <a:rPr lang="en-US" sz="1400" dirty="0"/>
              <a:t>Solutions updated and Editor’s note clarified</a:t>
            </a:r>
          </a:p>
          <a:p>
            <a:r>
              <a:rPr lang="en-US" altLang="de-DE" sz="1600" b="1" dirty="0" smtClean="0"/>
              <a:t>RAN </a:t>
            </a:r>
            <a:r>
              <a:rPr lang="en-US" altLang="de-DE" sz="1600" b="1" dirty="0"/>
              <a:t>impacts or dependencies: </a:t>
            </a:r>
          </a:p>
          <a:p>
            <a:pPr lvl="1"/>
            <a:r>
              <a:rPr lang="en-US" sz="1400" dirty="0"/>
              <a:t>To be </a:t>
            </a:r>
            <a:r>
              <a:rPr lang="en-US" sz="1400" dirty="0" smtClean="0"/>
              <a:t>determined</a:t>
            </a:r>
            <a:endParaRPr lang="en-US" altLang="de-DE" sz="1400" dirty="0"/>
          </a:p>
          <a:p>
            <a:r>
              <a:rPr lang="en-US" altLang="de-DE" sz="1600" b="1" dirty="0"/>
              <a:t>Next steps:</a:t>
            </a:r>
          </a:p>
          <a:p>
            <a:pPr lvl="1"/>
            <a:r>
              <a:rPr lang="en-US" sz="1400" dirty="0"/>
              <a:t>Complete solutions on mobility management,  and more generally finalize the description of the solutions, then initiate their evaluation. </a:t>
            </a:r>
            <a:endParaRPr lang="en-US" altLang="de-DE" sz="1400" dirty="0"/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(16/24)</a:t>
            </a:r>
            <a:endParaRPr lang="de-DE" altLang="de-DE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536098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(17/24)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54669949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70%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defRPr/>
            </a:pPr>
            <a:r>
              <a:rPr lang="en-GB" altLang="zh-CN" sz="1600" dirty="0" smtClean="0"/>
              <a:t>No work conducted as not determined as focus area by TSG SA</a:t>
            </a:r>
          </a:p>
          <a:p>
            <a:pPr lvl="1">
              <a:defRPr/>
            </a:pPr>
            <a:r>
              <a:rPr lang="en-GB" altLang="zh-CN" sz="1600" dirty="0" smtClean="0"/>
              <a:t>SID updated to reduce the scope and extending the timeline to June 2019.</a:t>
            </a:r>
            <a:endParaRPr lang="en-GB" altLang="zh-CN" sz="1600" dirty="0"/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To be determined by TSG SA</a:t>
            </a:r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(18/24)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28731477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defRPr/>
            </a:pPr>
            <a:r>
              <a:rPr lang="en-GB" altLang="zh-CN" sz="1600" dirty="0" smtClean="0"/>
              <a:t>No work conducted as not determined as focus area by TSG SA</a:t>
            </a:r>
          </a:p>
          <a:p>
            <a:pPr lvl="1">
              <a:defRPr/>
            </a:pPr>
            <a:r>
              <a:rPr lang="en-GB" altLang="zh-CN" sz="1600" dirty="0" smtClean="0"/>
              <a:t>WID updated to extend the timeline to June 2019</a:t>
            </a:r>
            <a:endParaRPr lang="en-GB" altLang="zh-CN" sz="1600" dirty="0"/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Conduct normative work</a:t>
            </a:r>
            <a:endParaRPr lang="en-GB" altLang="zh-CN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(19/24)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6953518"/>
              </p:ext>
            </p:extLst>
          </p:nvPr>
        </p:nvGraphicFramePr>
        <p:xfrm>
          <a:off x="179388" y="1376363"/>
          <a:ext cx="8569325" cy="121188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05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1338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70%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392881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88251"/>
            <a:ext cx="8280400" cy="386969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2000" dirty="0" smtClean="0"/>
              <a:t>Progress </a:t>
            </a:r>
            <a:r>
              <a:rPr lang="de-DE" sz="2000" dirty="0"/>
              <a:t>Since </a:t>
            </a:r>
            <a:r>
              <a:rPr lang="de-DE" sz="2000" dirty="0" smtClean="0"/>
              <a:t>SA#82</a:t>
            </a:r>
            <a:endParaRPr lang="de-DE" sz="2000" dirty="0"/>
          </a:p>
          <a:p>
            <a:pPr lvl="1">
              <a:spcBef>
                <a:spcPts val="0"/>
              </a:spcBef>
            </a:pPr>
            <a:r>
              <a:rPr lang="de-DE" sz="1600" dirty="0"/>
              <a:t>As instructed by </a:t>
            </a:r>
            <a:r>
              <a:rPr lang="de-DE" sz="1600" dirty="0" smtClean="0"/>
              <a:t>SA#82 </a:t>
            </a:r>
            <a:r>
              <a:rPr lang="de-DE" sz="1600" dirty="0"/>
              <a:t>SA2 has completed investigating the SBA objectives of this study and reached conclusions for these objectives.</a:t>
            </a:r>
          </a:p>
          <a:p>
            <a:pPr lvl="1">
              <a:spcBef>
                <a:spcPts val="0"/>
              </a:spcBef>
            </a:pPr>
            <a:r>
              <a:rPr lang="de-DE" sz="1600" dirty="0"/>
              <a:t>These conclusions are not dependent on the remaining study objectives and normative work can proceed on these aspects independently.</a:t>
            </a:r>
          </a:p>
          <a:p>
            <a:pPr lvl="1">
              <a:spcBef>
                <a:spcPts val="0"/>
              </a:spcBef>
            </a:pPr>
            <a:r>
              <a:rPr lang="de-DE" sz="1600" dirty="0"/>
              <a:t>The study is now 70% complete and the TR </a:t>
            </a:r>
            <a:r>
              <a:rPr lang="de-DE" sz="1600" dirty="0" smtClean="0"/>
              <a:t>is provided </a:t>
            </a:r>
            <a:r>
              <a:rPr lang="de-DE" sz="1600" dirty="0"/>
              <a:t>for information.</a:t>
            </a:r>
          </a:p>
          <a:p>
            <a:pPr lvl="1">
              <a:spcBef>
                <a:spcPts val="0"/>
              </a:spcBef>
            </a:pPr>
            <a:r>
              <a:rPr lang="de-DE" sz="1600" dirty="0"/>
              <a:t>As only work on SBA objectives was addressed, no progress was made on the other Key Issues of this study</a:t>
            </a:r>
            <a:r>
              <a:rPr lang="de-DE" sz="1600" dirty="0" smtClean="0"/>
              <a:t>.</a:t>
            </a:r>
            <a:endParaRPr lang="de-DE" sz="20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sz="1600" dirty="0"/>
              <a:t>There are no RAN dependencies for this study.</a:t>
            </a:r>
          </a:p>
          <a:p>
            <a:r>
              <a:rPr lang="de-DE" sz="2000" dirty="0"/>
              <a:t> </a:t>
            </a:r>
            <a:r>
              <a:rPr lang="de-DE" sz="2000" dirty="0" smtClean="0"/>
              <a:t>Next </a:t>
            </a:r>
            <a:r>
              <a:rPr lang="de-DE" sz="2000" dirty="0"/>
              <a:t>Steps</a:t>
            </a:r>
          </a:p>
          <a:p>
            <a:pPr lvl="1"/>
            <a:r>
              <a:rPr lang="de-DE" sz="1600" dirty="0" smtClean="0"/>
              <a:t>Normative work based on the WI that is provided for </a:t>
            </a:r>
            <a:r>
              <a:rPr lang="de-DE" sz="1600" dirty="0"/>
              <a:t>approval.</a:t>
            </a:r>
          </a:p>
          <a:p>
            <a:pPr lvl="1"/>
            <a:r>
              <a:rPr lang="de-DE" sz="1600" dirty="0" smtClean="0"/>
              <a:t>TBD when to continue with the remaining study parts. Not in Q2 2019. </a:t>
            </a:r>
            <a:endParaRPr lang="de-DE" sz="2000" dirty="0"/>
          </a:p>
          <a:p>
            <a:pPr lvl="1">
              <a:defRPr/>
            </a:pPr>
            <a:endParaRPr lang="en-GB" altLang="zh-CN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(20/24)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848844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FS_LLC_Mob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&gt; 75%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 lvl="1"/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altLang="zh-CN" sz="1600" dirty="0"/>
              <a:t>To be determined by TSG SA</a:t>
            </a:r>
          </a:p>
          <a:p>
            <a:pPr lvl="1"/>
            <a:endParaRPr lang="en-GB" altLang="zh-CN" sz="1600" dirty="0" smtClean="0"/>
          </a:p>
          <a:p>
            <a:pPr lvl="1"/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(21/24)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431054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FS_AAI_LTE_NR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Awareness Interworking between LTE and NR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30%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7961893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marL="0" indent="0">
              <a:buNone/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4546495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(22/24)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35115392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FS_EPS_URACE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systems using EPS for Ultra Reliability and Availability using commodity equipment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10%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US" altLang="de-DE" sz="1600" dirty="0" smtClean="0"/>
              <a:t>High </a:t>
            </a:r>
            <a:r>
              <a:rPr lang="en-US" altLang="de-DE" sz="1600" dirty="0"/>
              <a:t>availability by redundant transmission in UP between UE/RAN and CN (may </a:t>
            </a:r>
            <a:r>
              <a:rPr lang="en-US" altLang="de-DE" sz="1600" dirty="0" smtClean="0"/>
              <a:t>impact </a:t>
            </a:r>
            <a:r>
              <a:rPr lang="en-US" altLang="de-DE" sz="1600" dirty="0"/>
              <a:t>cell reselection and handover target selection)</a:t>
            </a:r>
            <a:endParaRPr lang="de-DE" sz="1600" dirty="0"/>
          </a:p>
          <a:p>
            <a:pPr lvl="1"/>
            <a:r>
              <a:rPr lang="en-US" sz="1600" dirty="0"/>
              <a:t>Notification control for GBR bearers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57528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SA2 meetings held since SA#82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SA2#130: Jan 2019, Kochi, India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SA2#131: Feb 2019, Tenerife, Spain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SA2#132: April 2019, Xi’an, China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SA2#133: May 2019, Reno, Nevada, USA</a:t>
            </a:r>
          </a:p>
          <a:p>
            <a:pPr lvl="1" eaLnBrk="1" hangingPunct="1">
              <a:defRPr/>
            </a:pPr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(23/24)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Rel-16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359888"/>
            <a:ext cx="8280400" cy="3098062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SA#82</a:t>
            </a:r>
          </a:p>
          <a:p>
            <a:pPr lvl="1"/>
            <a:r>
              <a:rPr lang="en-GB" sz="1600" dirty="0" smtClean="0"/>
              <a:t>TEI-16-RFSP: </a:t>
            </a:r>
            <a:r>
              <a:rPr lang="en-GB" sz="1600" dirty="0"/>
              <a:t>complete from the SA2 point of view (provided that RAN 3 don’t </a:t>
            </a:r>
            <a:r>
              <a:rPr lang="en-GB" sz="1600" dirty="0" smtClean="0"/>
              <a:t>come to different view based on the SA2 LS sent)</a:t>
            </a:r>
          </a:p>
          <a:p>
            <a:pPr lvl="1"/>
            <a:r>
              <a:rPr lang="en-GB" sz="1600" dirty="0" smtClean="0"/>
              <a:t>TEI-16-GBR-Ethernet: 75</a:t>
            </a:r>
            <a:r>
              <a:rPr lang="en-GB" sz="1600" dirty="0"/>
              <a:t>% complete. S</a:t>
            </a:r>
            <a:r>
              <a:rPr lang="en-GB" sz="1600" dirty="0" smtClean="0"/>
              <a:t>till needs a </a:t>
            </a:r>
            <a:r>
              <a:rPr lang="en-GB" sz="1600" dirty="0"/>
              <a:t>CR for the Ethernet </a:t>
            </a:r>
            <a:r>
              <a:rPr lang="en-GB" sz="1600" dirty="0" smtClean="0"/>
              <a:t>TFTs. Possibly further enhancement of what is already agreed. TBD what to do for Ethernet with regard to LIPA</a:t>
            </a:r>
            <a:r>
              <a:rPr lang="en-GB" sz="1600" dirty="0"/>
              <a:t>, SIPTO@LN and </a:t>
            </a:r>
            <a:r>
              <a:rPr lang="en-GB" sz="1600" dirty="0" smtClean="0"/>
              <a:t>IOPS. 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lvl="1">
              <a:defRPr/>
            </a:pPr>
            <a:r>
              <a:rPr lang="de-DE" altLang="de-DE" sz="1600" dirty="0" smtClean="0"/>
              <a:t>Complete the second from above TEI16 items</a:t>
            </a:r>
          </a:p>
          <a:p>
            <a:pPr marL="0" indent="0">
              <a:buNone/>
              <a:defRPr/>
            </a:pPr>
            <a:endParaRPr lang="de-DE" altLang="de-DE" sz="2000" dirty="0" smtClean="0"/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76345158"/>
              </p:ext>
            </p:extLst>
          </p:nvPr>
        </p:nvGraphicFramePr>
        <p:xfrm>
          <a:off x="217488" y="1304925"/>
          <a:ext cx="8609012" cy="4951929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30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pre-Rel-16 features in Rel-16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</a:t>
                      </a: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CIoT_Ext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on enhancements to Location Services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CIoT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for Dual Connectivity with NR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de-DE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on Procedure for MSISDN-less MO-SMS via T4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696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de-DE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5G_MEDIA_MTSI_ext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RAN Assisted Codec Adaptation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743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CAPIF4xMB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Change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xMB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reference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165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4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E-FLUS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QCIs for Enhanced Framework for Uplink Streaming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65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NAPS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the location Reporting with minimum reporting interval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65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de-DE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TEI16, 5GS_Ph1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Replacing references to TS 23.203, Terminology alignments 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41008" name="Title 5"/>
          <p:cNvSpPr>
            <a:spLocks noGrp="1"/>
          </p:cNvSpPr>
          <p:nvPr>
            <p:ph type="title"/>
          </p:nvPr>
        </p:nvSpPr>
        <p:spPr>
          <a:xfrm>
            <a:off x="217488" y="274638"/>
            <a:ext cx="70739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(24/24)</a:t>
            </a:r>
            <a:endParaRPr lang="de-DE" altLang="de-DE" sz="2800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smtClean="0"/>
              <a:t>2.4) New and Updated WIDs/SIDs and Exceptions</a:t>
            </a:r>
            <a:endParaRPr lang="de-DE" altLang="de-DE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447800"/>
            <a:ext cx="8813800" cy="487572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000" dirty="0" smtClean="0"/>
              <a:t>New and revised </a:t>
            </a:r>
            <a:r>
              <a:rPr lang="en-GB" sz="2000" dirty="0"/>
              <a:t>S</a:t>
            </a:r>
            <a:r>
              <a:rPr lang="en-GB" sz="2000" dirty="0" smtClean="0"/>
              <a:t>ID: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SID </a:t>
            </a:r>
            <a:r>
              <a:rPr lang="en-GB" sz="1600" dirty="0" smtClean="0"/>
              <a:t>REVISED </a:t>
            </a:r>
            <a:r>
              <a:rPr lang="en-GB" sz="1600" dirty="0"/>
              <a:t>on </a:t>
            </a:r>
            <a:r>
              <a:rPr lang="en-GB" sz="1600" dirty="0" smtClean="0"/>
              <a:t>System </a:t>
            </a:r>
            <a:r>
              <a:rPr lang="en-GB" sz="1600" dirty="0"/>
              <a:t>enablers for multi-SIM </a:t>
            </a:r>
            <a:r>
              <a:rPr lang="en-GB" sz="1600" dirty="0" smtClean="0"/>
              <a:t>devices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SID </a:t>
            </a:r>
            <a:r>
              <a:rPr lang="en-GB" sz="1600" dirty="0" smtClean="0"/>
              <a:t>NEW on Architectural </a:t>
            </a:r>
            <a:r>
              <a:rPr lang="en-GB" sz="1600" dirty="0"/>
              <a:t>enhancements for 5G multicast-broadcast </a:t>
            </a:r>
            <a:r>
              <a:rPr lang="en-GB" sz="1600" dirty="0" smtClean="0"/>
              <a:t>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SID </a:t>
            </a:r>
            <a:r>
              <a:rPr lang="en-GB" sz="1600" dirty="0"/>
              <a:t>NEW </a:t>
            </a:r>
            <a:r>
              <a:rPr lang="en-GB" sz="1600" dirty="0" smtClean="0"/>
              <a:t>on </a:t>
            </a:r>
            <a:r>
              <a:rPr lang="en-GB" sz="1600" dirty="0"/>
              <a:t>S</a:t>
            </a:r>
            <a:r>
              <a:rPr lang="en-GB" sz="1600" dirty="0" smtClean="0"/>
              <a:t>ervice-based </a:t>
            </a:r>
            <a:r>
              <a:rPr lang="en-GB" sz="1600" dirty="0"/>
              <a:t>support for SMS in </a:t>
            </a:r>
            <a:r>
              <a:rPr lang="en-GB" sz="1600" dirty="0" smtClean="0"/>
              <a:t>5GC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SID </a:t>
            </a:r>
            <a:r>
              <a:rPr lang="en-GB" sz="1600" dirty="0"/>
              <a:t>NEW </a:t>
            </a:r>
            <a:r>
              <a:rPr lang="en-GB" sz="1600" dirty="0" smtClean="0"/>
              <a:t>on</a:t>
            </a:r>
            <a:r>
              <a:rPr lang="en-US" sz="1600" dirty="0" smtClean="0"/>
              <a:t> </a:t>
            </a:r>
            <a:r>
              <a:rPr lang="en-US" sz="1600" dirty="0"/>
              <a:t>E</a:t>
            </a:r>
            <a:r>
              <a:rPr lang="en-US" sz="1600" dirty="0" smtClean="0"/>
              <a:t>nhancement </a:t>
            </a:r>
            <a:r>
              <a:rPr lang="en-US" sz="1600" dirty="0"/>
              <a:t>of support for Edge Computing in 5GC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SID </a:t>
            </a:r>
            <a:r>
              <a:rPr lang="en-GB" sz="1600" dirty="0"/>
              <a:t>NEW </a:t>
            </a:r>
            <a:r>
              <a:rPr lang="en-GB" sz="1600" dirty="0" smtClean="0"/>
              <a:t>on</a:t>
            </a:r>
            <a:r>
              <a:rPr lang="en-US" sz="1600" dirty="0"/>
              <a:t> System enhancement for Proximity based Services in </a:t>
            </a:r>
            <a:r>
              <a:rPr lang="en-US" sz="1600" dirty="0" smtClean="0"/>
              <a:t>5GS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SID </a:t>
            </a:r>
            <a:r>
              <a:rPr lang="en-GB" sz="1600" dirty="0"/>
              <a:t>NEW </a:t>
            </a:r>
            <a:r>
              <a:rPr lang="en-US" sz="1600" dirty="0" smtClean="0"/>
              <a:t>on </a:t>
            </a:r>
            <a:r>
              <a:rPr lang="en-US" sz="1600" dirty="0"/>
              <a:t>I</a:t>
            </a:r>
            <a:r>
              <a:rPr lang="en-US" sz="1600" dirty="0" smtClean="0"/>
              <a:t>ntroducing </a:t>
            </a:r>
            <a:r>
              <a:rPr lang="en-US" sz="1600" dirty="0"/>
              <a:t>UPF service in 5GC</a:t>
            </a:r>
            <a:endParaRPr lang="en-GB" sz="1600" dirty="0"/>
          </a:p>
          <a:p>
            <a:pPr lvl="1">
              <a:spcBef>
                <a:spcPts val="0"/>
              </a:spcBef>
            </a:pPr>
            <a:endParaRPr lang="en-GB" sz="1600" dirty="0" smtClean="0"/>
          </a:p>
          <a:p>
            <a:pPr lvl="1">
              <a:spcBef>
                <a:spcPts val="0"/>
              </a:spcBef>
            </a:pPr>
            <a:endParaRPr lang="en-GB" sz="1600" dirty="0"/>
          </a:p>
          <a:p>
            <a:pPr lvl="1"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  <a:defRPr/>
            </a:pPr>
            <a:r>
              <a:rPr lang="en-GB" sz="2000" dirty="0" smtClean="0"/>
              <a:t>New and revised </a:t>
            </a:r>
            <a:r>
              <a:rPr lang="en-GB" sz="2000" dirty="0"/>
              <a:t>W</a:t>
            </a:r>
            <a:r>
              <a:rPr lang="en-GB" sz="2000" dirty="0" smtClean="0"/>
              <a:t>ID: </a:t>
            </a:r>
          </a:p>
          <a:p>
            <a:pPr lvl="1" eaLnBrk="1" hangingPunct="1"/>
            <a:r>
              <a:rPr lang="en-GB" sz="1600" dirty="0" smtClean="0"/>
              <a:t>WID </a:t>
            </a:r>
            <a:r>
              <a:rPr lang="en-GB" sz="1600" dirty="0" smtClean="0"/>
              <a:t>NEW </a:t>
            </a:r>
            <a:r>
              <a:rPr lang="en-GB" sz="1600" dirty="0"/>
              <a:t>on </a:t>
            </a:r>
            <a:r>
              <a:rPr lang="en-US" sz="1600" dirty="0"/>
              <a:t>User data interworking, Coexistence and Migration </a:t>
            </a:r>
            <a:endParaRPr lang="en-US" sz="1600" dirty="0" smtClean="0"/>
          </a:p>
          <a:p>
            <a:pPr lvl="1" eaLnBrk="1" hangingPunct="1"/>
            <a:r>
              <a:rPr lang="en-GB" sz="1600" dirty="0" smtClean="0"/>
              <a:t>WID </a:t>
            </a:r>
            <a:r>
              <a:rPr lang="en-GB" sz="1600" dirty="0"/>
              <a:t>NEW </a:t>
            </a:r>
            <a:r>
              <a:rPr lang="en-GB" sz="1600" dirty="0" smtClean="0"/>
              <a:t>on Optimisations </a:t>
            </a:r>
            <a:r>
              <a:rPr lang="en-GB" sz="1600" dirty="0"/>
              <a:t>on UE radio capability </a:t>
            </a:r>
            <a:r>
              <a:rPr lang="en-GB" sz="1600" dirty="0" smtClean="0"/>
              <a:t>signalling</a:t>
            </a:r>
          </a:p>
          <a:p>
            <a:pPr lvl="1" eaLnBrk="1" hangingPunct="1"/>
            <a:r>
              <a:rPr lang="en-GB" sz="1600" dirty="0" smtClean="0"/>
              <a:t>WID </a:t>
            </a:r>
            <a:r>
              <a:rPr lang="en-GB" sz="1600" dirty="0"/>
              <a:t>NEW </a:t>
            </a:r>
            <a:r>
              <a:rPr lang="en-GB" sz="1600" dirty="0" smtClean="0"/>
              <a:t>on SBA </a:t>
            </a:r>
            <a:r>
              <a:rPr lang="en-GB" sz="1600" dirty="0"/>
              <a:t>aspects of enhanced IMS to 5GC integration</a:t>
            </a:r>
          </a:p>
          <a:p>
            <a:pPr lvl="1" eaLnBrk="1" hangingPunct="1"/>
            <a:endParaRPr lang="en-GB" sz="2000" dirty="0" smtClean="0"/>
          </a:p>
          <a:p>
            <a:pPr lvl="1">
              <a:defRPr/>
            </a:pPr>
            <a:endParaRPr lang="de-DE" sz="1600" dirty="0" smtClean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(1/1)</a:t>
            </a:r>
            <a:endParaRPr lang="de-DE" altLang="de-DE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de-DE" sz="2400" dirty="0" smtClean="0"/>
              <a:t>Introduced by ATSSS MPTCP:</a:t>
            </a:r>
          </a:p>
          <a:p>
            <a:pPr lvl="1"/>
            <a:r>
              <a:rPr lang="de-DE" sz="2000" dirty="0"/>
              <a:t>draft-ietf-mptcp-rfc6824bis-12: "TCP Extensions for Multipath Operation with Multiple Addresses</a:t>
            </a:r>
            <a:r>
              <a:rPr lang="de-DE" sz="2000" dirty="0" smtClean="0"/>
              <a:t>"</a:t>
            </a:r>
            <a:endParaRPr lang="de-DE" sz="2000" dirty="0"/>
          </a:p>
          <a:p>
            <a:pPr lvl="1"/>
            <a:r>
              <a:rPr lang="de-DE" sz="2000" dirty="0"/>
              <a:t>draft-ietf-tcpm-converters-05: "0-RTT TCP Convert Protocol</a:t>
            </a:r>
            <a:r>
              <a:rPr lang="de-DE" sz="2000" dirty="0" smtClean="0"/>
              <a:t>"</a:t>
            </a:r>
          </a:p>
          <a:p>
            <a:endParaRPr lang="de-DE" sz="2400" dirty="0"/>
          </a:p>
          <a:p>
            <a:pPr eaLnBrk="1" hangingPunct="1"/>
            <a:endParaRPr lang="en-US" altLang="de-DE" sz="2400" dirty="0" smtClean="0"/>
          </a:p>
          <a:p>
            <a:pPr>
              <a:buFontTx/>
              <a:buNone/>
            </a:pPr>
            <a:endParaRPr lang="en-US" altLang="de-DE" dirty="0" smtClean="0"/>
          </a:p>
          <a:p>
            <a:pPr eaLnBrk="1" hangingPunct="1">
              <a:buFontTx/>
              <a:buNone/>
            </a:pPr>
            <a:endParaRPr lang="en-US" altLang="de-DE" dirty="0" smtClean="0"/>
          </a:p>
          <a:p>
            <a:pPr eaLnBrk="1" hangingPunct="1"/>
            <a:endParaRPr lang="en-GB" alt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2252134"/>
            <a:ext cx="8342313" cy="3842280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Presentation 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</a:t>
            </a:r>
          </a:p>
          <a:p>
            <a:pPr lvl="1" eaLnBrk="1" hangingPunct="1"/>
            <a:r>
              <a:rPr lang="en-GB" sz="1600" dirty="0" smtClean="0"/>
              <a:t>TR </a:t>
            </a:r>
            <a:r>
              <a:rPr lang="en-GB" sz="1600" dirty="0" smtClean="0"/>
              <a:t>23.794 'Study </a:t>
            </a:r>
            <a:r>
              <a:rPr lang="en-GB" sz="1600" dirty="0"/>
              <a:t>on Enhanced IMS to 5GC Integration</a:t>
            </a:r>
            <a:r>
              <a:rPr lang="en-GB" sz="1600" dirty="0" smtClean="0"/>
              <a:t>'</a:t>
            </a:r>
            <a:endParaRPr lang="de-DE" sz="1600" dirty="0"/>
          </a:p>
          <a:p>
            <a:pPr marL="457200" lvl="1" indent="0" eaLnBrk="1" hangingPunct="1">
              <a:buNone/>
            </a:pPr>
            <a:endParaRPr lang="de-DE" sz="1600" dirty="0" smtClean="0"/>
          </a:p>
          <a:p>
            <a:pPr eaLnBrk="1" hangingPunct="1"/>
            <a:r>
              <a:rPr lang="de-DE" altLang="de-DE" sz="2000" dirty="0"/>
              <a:t>Presentation for</a:t>
            </a:r>
            <a:r>
              <a:rPr lang="de-DE" altLang="de-DE" sz="2200" dirty="0" smtClean="0"/>
              <a:t>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/>
            <a:r>
              <a:rPr lang="en-GB" sz="1600" dirty="0" smtClean="0"/>
              <a:t>TR </a:t>
            </a:r>
            <a:r>
              <a:rPr lang="en-GB" sz="1600" dirty="0" smtClean="0"/>
              <a:t>23.743 </a:t>
            </a:r>
            <a:r>
              <a:rPr lang="en-GB" sz="1600" dirty="0"/>
              <a:t>'Study on optimisations on UE radio capability signalling</a:t>
            </a:r>
            <a:r>
              <a:rPr lang="en-GB" sz="1600" dirty="0" smtClean="0"/>
              <a:t>'</a:t>
            </a:r>
            <a:endParaRPr lang="en-GB" sz="1600" dirty="0" smtClean="0"/>
          </a:p>
          <a:p>
            <a:pPr lvl="1"/>
            <a:r>
              <a:rPr lang="en-GB" sz="1600" dirty="0" smtClean="0"/>
              <a:t>TR </a:t>
            </a:r>
            <a:r>
              <a:rPr lang="en-GB" sz="1600" dirty="0"/>
              <a:t>23.786 </a:t>
            </a:r>
            <a:r>
              <a:rPr lang="en-GB" sz="1600" dirty="0" smtClean="0"/>
              <a:t>‘Study </a:t>
            </a:r>
            <a:r>
              <a:rPr lang="en-GB" sz="1600" dirty="0"/>
              <a:t>on architecture enhancements for EPS and 5G System to support advanced V2X </a:t>
            </a:r>
            <a:r>
              <a:rPr lang="en-GB" sz="1600" dirty="0" smtClean="0"/>
              <a:t>services</a:t>
            </a:r>
            <a:r>
              <a:rPr lang="en-GB" sz="1600" dirty="0" smtClean="0"/>
              <a:t>’</a:t>
            </a:r>
            <a:endParaRPr lang="en-US" sz="1600" dirty="0"/>
          </a:p>
          <a:p>
            <a:pPr lvl="1"/>
            <a:r>
              <a:rPr lang="en-GB" sz="1600" dirty="0" smtClean="0"/>
              <a:t>TR </a:t>
            </a:r>
            <a:r>
              <a:rPr lang="en-GB" sz="1600" dirty="0"/>
              <a:t>23.732 ‘Study on User Data Interworking, Coexistence and Migration</a:t>
            </a:r>
            <a:r>
              <a:rPr lang="en-GB" sz="1600" dirty="0" smtClean="0"/>
              <a:t>’</a:t>
            </a:r>
            <a:endParaRPr lang="de-DE" sz="1600" dirty="0"/>
          </a:p>
          <a:p>
            <a:pPr lvl="1" eaLnBrk="1" hangingPunct="1"/>
            <a:endParaRPr lang="en-GB" sz="1800" dirty="0"/>
          </a:p>
          <a:p>
            <a:pPr eaLnBrk="1" hangingPunct="1"/>
            <a:endParaRPr lang="de-DE" altLang="de-DE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SA#82,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(2/8)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955800"/>
            <a:ext cx="8229600" cy="43767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SA2 WG Officials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Chairmen: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Puneet Jain (Intel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), </a:t>
            </a:r>
            <a:r>
              <a:rPr lang="en-GB" altLang="ko-KR" sz="1800" dirty="0" err="1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Krisztian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Kiss (Apple)</a:t>
            </a:r>
            <a:endParaRPr lang="en-GB" altLang="ko-KR" sz="1400" b="1" dirty="0" smtClean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Secretary: Maurice Pope (MCC)</a:t>
            </a:r>
          </a:p>
          <a:p>
            <a:pPr lvl="1" eaLnBrk="1" hangingPunct="1"/>
            <a:endParaRPr lang="en-GB" altLang="ko-KR" sz="1800" dirty="0" smtClean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0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  <a:endParaRPr lang="en-US" altLang="de-DE" sz="1600" dirty="0" smtClean="0">
              <a:cs typeface="Arial" panose="020B0604020202020204" pitchFamily="34" charset="0"/>
            </a:endParaRPr>
          </a:p>
          <a:p>
            <a:pPr lvl="1" eaLnBrk="1" hangingPunct="1"/>
            <a:endParaRPr lang="en-GB" altLang="de-DE" sz="1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the parallel session chairs Puneet Jain,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Krisztian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Kiss,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LaeYoung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Kim and </a:t>
            </a:r>
            <a:r>
              <a:rPr lang="en-GB" altLang="de-DE" sz="18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Irfan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Ali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645920"/>
            <a:ext cx="8229600" cy="4480243"/>
          </a:xfrm>
        </p:spPr>
        <p:txBody>
          <a:bodyPr/>
          <a:lstStyle/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</a:t>
            </a: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provided TRs</a:t>
            </a:r>
            <a:endParaRPr lang="de-DE" altLang="de-DE" dirty="0">
              <a:solidFill>
                <a:srgbClr val="FF0000"/>
              </a:solidFill>
            </a:endParaRP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88950" y="228600"/>
            <a:ext cx="682783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de-DE" kern="0" dirty="0" smtClean="0"/>
              <a:t>Annex: SA2 work planning </a:t>
            </a:r>
            <a:r>
              <a:rPr lang="en-GB" altLang="de-DE" kern="0" dirty="0" smtClean="0"/>
              <a:t>sheet</a:t>
            </a:r>
          </a:p>
          <a:p>
            <a:pPr eaLnBrk="1" hangingPunct="1"/>
            <a:r>
              <a:rPr lang="en-GB" altLang="de-DE" sz="1600" kern="0" dirty="0">
                <a:solidFill>
                  <a:srgbClr val="000000"/>
                </a:solidFill>
              </a:rPr>
              <a:t>Compared to </a:t>
            </a:r>
            <a:r>
              <a:rPr lang="en-GB" altLang="de-DE" sz="1600" kern="0" dirty="0" smtClean="0">
                <a:solidFill>
                  <a:srgbClr val="000000"/>
                </a:solidFill>
              </a:rPr>
              <a:t>S2-1902842 with the SA2 endorsed 2Q19 budgets this version here includes also the WI finalisation status and #131 budget consumptions</a:t>
            </a:r>
            <a:endParaRPr lang="de-DE" altLang="de-DE" sz="1600" kern="0" dirty="0" smtClean="0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0500" y="1288112"/>
            <a:ext cx="8571837" cy="11918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endParaRPr lang="de-DE" altLang="de-DE" kern="0" dirty="0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941940"/>
              </p:ext>
            </p:extLst>
          </p:nvPr>
        </p:nvGraphicFramePr>
        <p:xfrm>
          <a:off x="373788" y="1574800"/>
          <a:ext cx="8205259" cy="477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Worksheet" r:id="rId4" imgW="11944378" imgH="11963340" progId="Excel.Sheet.12">
                  <p:embed/>
                </p:oleObj>
              </mc:Choice>
              <mc:Fallback>
                <p:oleObj name="Worksheet" r:id="rId4" imgW="11944378" imgH="119633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788" y="1574800"/>
                        <a:ext cx="8205259" cy="477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3995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85775" y="1454150"/>
            <a:ext cx="8175625" cy="4830763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2400" dirty="0" smtClean="0"/>
              <a:t>No </a:t>
            </a:r>
            <a:r>
              <a:rPr lang="de-DE" altLang="de-DE" sz="2400" dirty="0"/>
              <a:t>changes in SA2 leadership, elected during </a:t>
            </a:r>
            <a:r>
              <a:rPr lang="de-DE" altLang="de-DE" sz="2400" dirty="0" smtClean="0"/>
              <a:t>SA2#121 </a:t>
            </a:r>
            <a:r>
              <a:rPr lang="de-DE" altLang="de-DE" sz="2400" dirty="0"/>
              <a:t>before </a:t>
            </a:r>
            <a:r>
              <a:rPr lang="de-DE" altLang="de-DE" sz="2400" dirty="0" smtClean="0"/>
              <a:t>SA#76.</a:t>
            </a:r>
          </a:p>
          <a:p>
            <a:pPr eaLnBrk="1" hangingPunct="1">
              <a:defRPr/>
            </a:pPr>
            <a:r>
              <a:rPr lang="de-DE" altLang="de-DE" sz="2400" dirty="0"/>
              <a:t>Election of Chairman and Vice </a:t>
            </a:r>
            <a:r>
              <a:rPr lang="de-DE" altLang="de-DE" sz="2400" dirty="0" smtClean="0"/>
              <a:t>Chairmen </a:t>
            </a:r>
            <a:r>
              <a:rPr lang="de-DE" altLang="de-DE" sz="2400" dirty="0"/>
              <a:t>planned for SA2#133, May 2019</a:t>
            </a:r>
          </a:p>
          <a:p>
            <a:pPr eaLnBrk="1" hangingPunct="1">
              <a:defRPr/>
            </a:pPr>
            <a:endParaRPr lang="de-DE" altLang="de-DE" sz="2400" dirty="0"/>
          </a:p>
          <a:p>
            <a:pPr marL="0" indent="0" eaLnBrk="1" hangingPunct="1">
              <a:buFontTx/>
              <a:buNone/>
              <a:defRPr/>
            </a:pPr>
            <a:endParaRPr lang="de-DE" altLang="de-DE" dirty="0" smtClean="0"/>
          </a:p>
          <a:p>
            <a:pPr eaLnBrk="1" hangingPunct="1">
              <a:buFontTx/>
              <a:buNone/>
              <a:defRPr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1) General Aspects (4/8)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#130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153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#130</a:t>
            </a:r>
            <a:endParaRPr lang="en-GB" altLang="ko-KR" sz="20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1512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1319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772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51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22</a:t>
            </a: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141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146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(+49 revised at SA WG2#131)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#131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178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#131</a:t>
            </a:r>
            <a:endParaRPr lang="en-GB" altLang="ko-KR" sz="20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1431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documents,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1287</a:t>
            </a: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887</a:t>
            </a:r>
            <a:r>
              <a:rPr lang="en-GB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48</a:t>
            </a:r>
            <a:r>
              <a:rPr lang="en-US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19</a:t>
            </a:r>
            <a:r>
              <a:rPr lang="en-GB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  <a:endParaRPr lang="en-US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54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222</a:t>
            </a:r>
            <a:endParaRPr lang="en-US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779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05 March 2019</a:t>
            </a:r>
          </a:p>
        </p:txBody>
      </p:sp>
    </p:spTree>
    <p:extLst>
      <p:ext uri="{BB962C8B-B14F-4D97-AF65-F5344CB8AC3E}">
        <p14:creationId xmlns:p14="http://schemas.microsoft.com/office/powerpoint/2010/main" val="43317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(5/8)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108812"/>
              </p:ext>
            </p:extLst>
          </p:nvPr>
        </p:nvGraphicFramePr>
        <p:xfrm>
          <a:off x="76201" y="1126067"/>
          <a:ext cx="8974666" cy="524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(6/8)</a:t>
            </a:r>
            <a:br>
              <a:rPr lang="de-DE" altLang="de-DE" smtClean="0"/>
            </a:br>
            <a:r>
              <a:rPr lang="de-DE" altLang="de-DE" sz="2800" smtClean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6783388" y="6053138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395863"/>
              </p:ext>
            </p:extLst>
          </p:nvPr>
        </p:nvGraphicFramePr>
        <p:xfrm>
          <a:off x="427037" y="1219200"/>
          <a:ext cx="8606895" cy="535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4352</Words>
  <Application>Microsoft Office PowerPoint</Application>
  <PresentationFormat>On-screen Show (4:3)</PresentationFormat>
  <Paragraphs>704</Paragraphs>
  <Slides>52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3" baseType="lpstr">
      <vt:lpstr>Gulim</vt:lpstr>
      <vt:lpstr>맑은 고딕</vt:lpstr>
      <vt:lpstr>宋体</vt:lpstr>
      <vt:lpstr>Arial</vt:lpstr>
      <vt:lpstr>Arial </vt:lpstr>
      <vt:lpstr>Arial Black</vt:lpstr>
      <vt:lpstr>Calibri</vt:lpstr>
      <vt:lpstr>Times New Roman</vt:lpstr>
      <vt:lpstr>Wingdings</vt:lpstr>
      <vt:lpstr>Office Theme</vt:lpstr>
      <vt:lpstr>Microsoft Excel Worksheet</vt:lpstr>
      <vt:lpstr>PowerPoint Presentation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</vt:lpstr>
      <vt:lpstr>1) General Aspects (7/8) Document Handling / Meeting</vt:lpstr>
      <vt:lpstr>1) General Aspects (8/8) SA2 Agreed CRs by Release / Meeting</vt:lpstr>
      <vt:lpstr>Contents</vt:lpstr>
      <vt:lpstr>2.1) Rel-14 and before  Maintenance (1/1)</vt:lpstr>
      <vt:lpstr>Contents</vt:lpstr>
      <vt:lpstr>2.2) Rel-15 Maintenance and Work (1/2)</vt:lpstr>
      <vt:lpstr>2.2) Rel-15 Maintenance and Work (2/2)</vt:lpstr>
      <vt:lpstr>Contents</vt:lpstr>
      <vt:lpstr>2.3) Rel-16 and later Work and Maint. (1/24)</vt:lpstr>
      <vt:lpstr>2.3) Rel-16 and later Work and Maint. (2/24)</vt:lpstr>
      <vt:lpstr>PowerPoint Presentation</vt:lpstr>
      <vt:lpstr>2.3) Rel-16 and later Work and Maint. (4/24)</vt:lpstr>
      <vt:lpstr>2.3) Rel-16 and later Work and Maint. (5/24)</vt:lpstr>
      <vt:lpstr>PowerPoint Presentation</vt:lpstr>
      <vt:lpstr>2.3) Rel-16 and later Work and Maint. (7/24)</vt:lpstr>
      <vt:lpstr>2.3) Rel-16 and later Work and Maint. (8/24)</vt:lpstr>
      <vt:lpstr>2.3) Rel-16 and later Work and Maint. (9/24)</vt:lpstr>
      <vt:lpstr>2.3) Rel-16 and later Work and Maint. (10/24)</vt:lpstr>
      <vt:lpstr>2.3) Rel-16 and later Work and Maint. (11/24)</vt:lpstr>
      <vt:lpstr>2.3) Rel-16 and later Work and Maint. (12/24)</vt:lpstr>
      <vt:lpstr>2.3) Rel-16 and later Work and Maint. (13/24)</vt:lpstr>
      <vt:lpstr>2.3) Rel-16 and later Work and Maint. (14/24)</vt:lpstr>
      <vt:lpstr>2.3) Rel-16 and later Work and Maint. (15/24)</vt:lpstr>
      <vt:lpstr>2.3) Rel-16 and later Work and Maint. (16/24)</vt:lpstr>
      <vt:lpstr>2.3) Rel-16 and later Work and Maint. (17/24)</vt:lpstr>
      <vt:lpstr>2.3) Rel-16 and later Work and Maint. (18/24)</vt:lpstr>
      <vt:lpstr>2.3) Rel-16 and later Work and Maint. (19/24)</vt:lpstr>
      <vt:lpstr>2.3) Rel-16 and later Work and Maint. (20/24)</vt:lpstr>
      <vt:lpstr>2.3) Rel-16 and later Work and Maint. (21/24)</vt:lpstr>
      <vt:lpstr>2.3) Rel-16 and later Work and Maint. (22/24)</vt:lpstr>
      <vt:lpstr>2.3) Rel-16 and later Work and Maint. (23/24)</vt:lpstr>
      <vt:lpstr>2.3) Rel-16 and later Work and Maint. (24/24)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Frank Mademann 2</cp:lastModifiedBy>
  <cp:revision>963</cp:revision>
  <dcterms:created xsi:type="dcterms:W3CDTF">2008-08-30T09:32:10Z</dcterms:created>
  <dcterms:modified xsi:type="dcterms:W3CDTF">2019-03-13T15:52:04Z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1552462603</vt:lpwstr>
  </property>
</Properties>
</file>