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839" r:id="rId3"/>
    <p:sldId id="838" r:id="rId4"/>
    <p:sldId id="708" r:id="rId5"/>
    <p:sldId id="709" r:id="rId6"/>
    <p:sldId id="710" r:id="rId7"/>
    <p:sldId id="711" r:id="rId8"/>
    <p:sldId id="712" r:id="rId9"/>
    <p:sldId id="714" r:id="rId10"/>
    <p:sldId id="717" r:id="rId11"/>
    <p:sldId id="759" r:id="rId12"/>
    <p:sldId id="761" r:id="rId13"/>
    <p:sldId id="760" r:id="rId14"/>
    <p:sldId id="724" r:id="rId15"/>
    <p:sldId id="898" r:id="rId16"/>
    <p:sldId id="899" r:id="rId17"/>
    <p:sldId id="892" r:id="rId18"/>
    <p:sldId id="614" r:id="rId19"/>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9/11/2018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9/11/2018</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2018</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SP-180880</a:t>
            </a:r>
            <a:r>
              <a:rPr lang="en-GB" sz="1200" b="1" dirty="0" smtClean="0">
                <a:solidFill>
                  <a:schemeClr val="tx1"/>
                </a:solidFill>
              </a:rPr>
              <a:t/>
            </a:r>
            <a:br>
              <a:rPr lang="en-GB" sz="1200" b="1" dirty="0" smtClean="0">
                <a:solidFill>
                  <a:schemeClr val="tx1"/>
                </a:solidFill>
              </a:rPr>
            </a:br>
            <a:r>
              <a:rPr lang="en-GB" sz="1200" b="1" dirty="0" smtClean="0">
                <a:solidFill>
                  <a:schemeClr val="tx1"/>
                </a:solidFill>
              </a:rPr>
              <a:t>rev of SP-180844</a:t>
            </a:r>
            <a:r>
              <a:rPr lang="en-GB" sz="1200" b="1" dirty="0">
                <a:solidFill>
                  <a:schemeClr val="tx1"/>
                </a:solidFill>
              </a:rPr>
              <a:t/>
            </a:r>
            <a:br>
              <a:rPr lang="en-GB" sz="1200" b="1" dirty="0">
                <a:solidFill>
                  <a:schemeClr val="tx1"/>
                </a:solidFill>
              </a:rPr>
            </a:b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Gold Coast, Australia, September 2018</a:t>
            </a:r>
            <a:endParaRPr lang="sv-SE" sz="1200" b="1" dirty="0" smtClean="0">
              <a:solidFill>
                <a:schemeClr val="tx1"/>
              </a:solidFill>
              <a:latin typeface="Arial "/>
            </a:endParaRPr>
          </a:p>
          <a:p>
            <a:r>
              <a:rPr lang="sv-SE" sz="1200" b="1" dirty="0" smtClean="0">
                <a:solidFill>
                  <a:schemeClr val="tx1"/>
                </a:solidFill>
                <a:latin typeface="Arial "/>
              </a:rPr>
              <a:t>3GPP TSG </a:t>
            </a:r>
            <a:r>
              <a:rPr lang="sv-SE" sz="1200" b="1" dirty="0">
                <a:solidFill>
                  <a:schemeClr val="tx1"/>
                </a:solidFill>
                <a:latin typeface="Arial "/>
              </a:rPr>
              <a:t>SA </a:t>
            </a:r>
            <a:r>
              <a:rPr lang="sv-SE" sz="1200" b="1" dirty="0" smtClean="0">
                <a:solidFill>
                  <a:schemeClr val="tx1"/>
                </a:solidFill>
                <a:latin typeface="Arial "/>
              </a:rPr>
              <a:t>#81</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890221" y="1290516"/>
            <a:ext cx="7410450" cy="24669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879354" y="3728427"/>
            <a:ext cx="7428400"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508245" y="1283311"/>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45587" y="1322388"/>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7170" name="Picture 2"/>
          <p:cNvPicPr>
            <a:picLocks noChangeAspect="1" noChangeArrowheads="1"/>
          </p:cNvPicPr>
          <p:nvPr/>
        </p:nvPicPr>
        <p:blipFill>
          <a:blip r:embed="rId2" cstate="print"/>
          <a:srcRect/>
          <a:stretch>
            <a:fillRect/>
          </a:stretch>
        </p:blipFill>
        <p:spPr bwMode="auto">
          <a:xfrm>
            <a:off x="1109175" y="2324344"/>
            <a:ext cx="3533775" cy="27908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777154" y="2343394"/>
            <a:ext cx="3810000" cy="2752725"/>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79034" y="716573"/>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smtClean="0"/>
              <a:t>Marketing matters… 1/2</a:t>
            </a:r>
          </a:p>
        </p:txBody>
      </p:sp>
      <p:sp>
        <p:nvSpPr>
          <p:cNvPr id="5123" name="Content Placeholder 2"/>
          <p:cNvSpPr>
            <a:spLocks noGrp="1"/>
          </p:cNvSpPr>
          <p:nvPr>
            <p:ph idx="1"/>
          </p:nvPr>
        </p:nvSpPr>
        <p:spPr bwMode="auto">
          <a:xfrm>
            <a:off x="231409" y="1288073"/>
            <a:ext cx="4254500" cy="529907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defRPr/>
            </a:pPr>
            <a:endParaRPr lang="en-GB" altLang="en-US" sz="1800" dirty="0" smtClean="0"/>
          </a:p>
          <a:p>
            <a:pPr>
              <a:buFontTx/>
              <a:buBlip>
                <a:blip r:embed="rId2"/>
              </a:buBlip>
              <a:defRPr/>
            </a:pPr>
            <a:r>
              <a:rPr lang="en-GB" altLang="en-US" sz="1800" dirty="0"/>
              <a:t>17 Web news stories (3gpp.org</a:t>
            </a:r>
            <a:r>
              <a:rPr lang="en-GB" altLang="en-US" sz="1800" dirty="0" smtClean="0"/>
              <a:t>) in </a:t>
            </a:r>
            <a:r>
              <a:rPr lang="en-GB" altLang="en-US" sz="1800" dirty="0"/>
              <a:t>past 6 </a:t>
            </a:r>
            <a:r>
              <a:rPr lang="en-GB" altLang="en-US" sz="1800" dirty="0" smtClean="0"/>
              <a:t>months, thanks to 3GPP experts</a:t>
            </a:r>
          </a:p>
          <a:p>
            <a:pPr marL="0" indent="0">
              <a:buFontTx/>
              <a:buNone/>
              <a:defRPr/>
            </a:pPr>
            <a:r>
              <a:rPr lang="en-GB" altLang="en-US" sz="1800" dirty="0" smtClean="0"/>
              <a:t> </a:t>
            </a:r>
          </a:p>
          <a:p>
            <a:pPr>
              <a:buFontTx/>
              <a:buBlip>
                <a:blip r:embed="rId2"/>
              </a:buBlip>
              <a:defRPr/>
            </a:pPr>
            <a:r>
              <a:rPr lang="en-GB" altLang="en-US" sz="1800" dirty="0" smtClean="0"/>
              <a:t>Conferences: Coordinated </a:t>
            </a:r>
            <a:r>
              <a:rPr lang="en-GB" altLang="en-US" sz="1800" dirty="0"/>
              <a:t>speaking slots at </a:t>
            </a:r>
            <a:r>
              <a:rPr lang="en-GB" altLang="en-US" sz="1800" dirty="0" smtClean="0"/>
              <a:t>8 </a:t>
            </a:r>
            <a:r>
              <a:rPr lang="en-GB" altLang="en-US" sz="1800" dirty="0"/>
              <a:t>conferences in </a:t>
            </a:r>
            <a:r>
              <a:rPr lang="en-GB" altLang="en-US" sz="1800" dirty="0" smtClean="0"/>
              <a:t>2H2018.</a:t>
            </a:r>
          </a:p>
          <a:p>
            <a:pPr>
              <a:buFontTx/>
              <a:buBlip>
                <a:blip r:embed="rId2"/>
              </a:buBlip>
              <a:defRPr/>
            </a:pPr>
            <a:endParaRPr lang="en-GB" altLang="en-US" sz="1800" dirty="0" smtClean="0"/>
          </a:p>
          <a:p>
            <a:pPr>
              <a:buFontTx/>
              <a:buBlip>
                <a:blip r:embed="rId2"/>
              </a:buBlip>
              <a:defRPr/>
            </a:pPr>
            <a:r>
              <a:rPr lang="en-GB" altLang="en-US" sz="1800" dirty="0" smtClean="0"/>
              <a:t>Planning marketing presence at TSG#81 and TSG#82 (20</a:t>
            </a:r>
            <a:r>
              <a:rPr lang="en-GB" altLang="en-US" sz="1800" baseline="30000" dirty="0" smtClean="0"/>
              <a:t>th</a:t>
            </a:r>
            <a:r>
              <a:rPr lang="en-GB" altLang="en-US" sz="1800" dirty="0" smtClean="0"/>
              <a:t> </a:t>
            </a:r>
            <a:r>
              <a:rPr lang="en-GB" altLang="en-US" sz="1800" dirty="0" err="1" smtClean="0"/>
              <a:t>Anniv</a:t>
            </a:r>
            <a:r>
              <a:rPr lang="en-GB" altLang="en-US" sz="1800" dirty="0" smtClean="0"/>
              <a:t>.). </a:t>
            </a:r>
          </a:p>
          <a:p>
            <a:pPr lvl="1">
              <a:defRPr/>
            </a:pPr>
            <a:r>
              <a:rPr lang="en-GB" altLang="en-US" sz="1400" dirty="0" smtClean="0"/>
              <a:t>Organising presentations at Melbourne Univ. and at Telstra Vantage expo.</a:t>
            </a:r>
          </a:p>
          <a:p>
            <a:pPr lvl="1">
              <a:defRPr/>
            </a:pPr>
            <a:r>
              <a:rPr lang="en-GB" altLang="en-US" sz="1400" dirty="0" smtClean="0"/>
              <a:t>Shooting 2 video interviews with TSG Chairs in Melbourne.</a:t>
            </a:r>
          </a:p>
          <a:p>
            <a:pPr lvl="1">
              <a:defRPr/>
            </a:pPr>
            <a:endParaRPr lang="en-GB" altLang="en-US" sz="1800" dirty="0" smtClean="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graphicFrame>
        <p:nvGraphicFramePr>
          <p:cNvPr id="3" name="Table 2"/>
          <p:cNvGraphicFramePr>
            <a:graphicFrameLocks noGrp="1"/>
          </p:cNvGraphicFramePr>
          <p:nvPr/>
        </p:nvGraphicFramePr>
        <p:xfrm>
          <a:off x="4533534" y="1769086"/>
          <a:ext cx="4395787" cy="3857708"/>
        </p:xfrm>
        <a:graphic>
          <a:graphicData uri="http://schemas.openxmlformats.org/drawingml/2006/table">
            <a:tbl>
              <a:tblPr firstRow="1">
                <a:tableStyleId>{B301B821-A1FF-4177-AEE7-76D212191A09}</a:tableStyleId>
              </a:tblPr>
              <a:tblGrid>
                <a:gridCol w="2279399"/>
                <a:gridCol w="690093"/>
                <a:gridCol w="1426295"/>
              </a:tblGrid>
              <a:tr h="142764">
                <a:tc>
                  <a:txBody>
                    <a:bodyPr/>
                    <a:lstStyle/>
                    <a:p>
                      <a:pPr algn="just" fontAlgn="ctr"/>
                      <a:r>
                        <a:rPr lang="en-GB" sz="900" u="none" strike="noStrike" dirty="0">
                          <a:effectLst/>
                        </a:rPr>
                        <a:t>Page name</a:t>
                      </a:r>
                      <a:endParaRPr lang="en-GB" sz="900" b="1"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dirty="0">
                          <a:effectLst/>
                        </a:rPr>
                        <a:t>Published</a:t>
                      </a:r>
                      <a:endParaRPr lang="en-GB" sz="900" b="1" i="0" u="none" strike="noStrike" dirty="0">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a:effectLst/>
                        </a:rPr>
                        <a:t>Thanks to:</a:t>
                      </a:r>
                      <a:endParaRPr lang="en-GB" sz="900" b="1" i="0" u="none" strike="noStrike" dirty="0">
                        <a:solidFill>
                          <a:srgbClr val="000000"/>
                        </a:solidFill>
                        <a:effectLst/>
                        <a:latin typeface="Arial" panose="020B0604020202020204" pitchFamily="34" charset="0"/>
                      </a:endParaRPr>
                    </a:p>
                  </a:txBody>
                  <a:tcPr marL="5607" marR="5607" marT="5607" marB="0" anchor="ctr"/>
                </a:tc>
              </a:tr>
              <a:tr h="417078">
                <a:tc>
                  <a:txBody>
                    <a:bodyPr/>
                    <a:lstStyle/>
                    <a:p>
                      <a:pPr algn="just" fontAlgn="ctr"/>
                      <a:r>
                        <a:rPr lang="en-GB" sz="900" u="none" strike="noStrike" dirty="0">
                          <a:effectLst/>
                        </a:rPr>
                        <a:t>3GPP 5G Security</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06/08/2018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a:effectLst/>
                        </a:rPr>
                        <a:t>Anand R. Prasad, Alf Zugenmaier, Adrian Escott and Mirko Cano Soveri</a:t>
                      </a:r>
                      <a:endParaRPr lang="en-GB" sz="900" b="0" i="0" u="none" strike="noStrike" dirty="0">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Lifetime Award goes to Security Specialist</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24/07/2018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SA3</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fr-FR" sz="900" u="none" strike="noStrike">
                          <a:effectLst/>
                        </a:rPr>
                        <a:t>Technical Journal articles on 3GPP 5G</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19/07/2018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Coordination by Anand R. Prasad</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Pan-European procurement based on MC standards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13/07/2018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3GPP MRP PSCEurope </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Mission critical voice, video and data tests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05/07/2018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CTI Service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3GPP enables MEC over a 5G core</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dirty="0">
                          <a:effectLst/>
                        </a:rPr>
                        <a:t>04/07/2018</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Sami Kekki &amp; Alex Reznik</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RAN3 Clocks up the 100</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28/06/2018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Gino Masini, Sasha Sirotkin and Yin Gao</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Webinar - Working towards full 5G in Rel-16</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26/06/2018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Balazs Bertenyi</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dirty="0">
                          <a:effectLst/>
                        </a:rPr>
                        <a:t>Rel-15 success spans 3GPP groups</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14/06/2018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TSG RAN companies press release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Progress on FRMCS in Rel-16</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08/06/2018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Workshop</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Recruitment of a Director for Testing and Interop. at ETSI</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04/06/2018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CTI Service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Critical Comms on Show</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17/05/2018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 </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Launch of the 3GPP CVD process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18/04/2018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MCC / SA3 /ETSI SEC</a:t>
                      </a:r>
                      <a:endParaRPr lang="en-GB" sz="900" b="0" i="0" u="none" strike="noStrike">
                        <a:solidFill>
                          <a:srgbClr val="5B9BD5"/>
                        </a:solidFill>
                        <a:effectLst/>
                        <a:latin typeface="Arial" panose="020B0604020202020204" pitchFamily="34" charset="0"/>
                      </a:endParaRPr>
                    </a:p>
                  </a:txBody>
                  <a:tcPr marL="5607" marR="5607" marT="5607" marB="0" anchor="ctr"/>
                </a:tc>
              </a:tr>
              <a:tr h="196229">
                <a:tc>
                  <a:txBody>
                    <a:bodyPr/>
                    <a:lstStyle/>
                    <a:p>
                      <a:pPr algn="just" fontAlgn="ctr"/>
                      <a:r>
                        <a:rPr lang="en-GB" sz="900" u="none" strike="noStrike">
                          <a:effectLst/>
                        </a:rPr>
                        <a:t>Towards a better Public Warning System (ePWS)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11/04/2018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Hyounhee Koo</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Management, Orchestration and Charging for 5G networks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22/03/2018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Coordinated by Thomas Tovinger</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5G Progress in Chennai</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21/03/2018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TSDSI / IF3</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Optimizing media and radio signal processing for 5G</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20/03/2018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err="1">
                          <a:effectLst/>
                        </a:rPr>
                        <a:t>Kyunghun</a:t>
                      </a:r>
                      <a:r>
                        <a:rPr lang="en-GB" sz="900" u="none" strike="noStrike" dirty="0">
                          <a:effectLst/>
                        </a:rPr>
                        <a:t> Jung</a:t>
                      </a:r>
                      <a:endParaRPr lang="en-GB" sz="900" b="0" i="0" u="none" strike="noStrike" dirty="0">
                        <a:solidFill>
                          <a:srgbClr val="5B9BD5"/>
                        </a:solidFill>
                        <a:effectLst/>
                        <a:latin typeface="Arial" panose="020B0604020202020204" pitchFamily="34" charset="0"/>
                      </a:endParaRPr>
                    </a:p>
                  </a:txBody>
                  <a:tcPr marL="5607" marR="5607" marT="5607" marB="0" anchor="ctr"/>
                </a:tc>
              </a:tr>
            </a:tbl>
          </a:graphicData>
        </a:graphic>
      </p:graphicFrame>
    </p:spTree>
  </p:cSld>
  <p:clrMapOvr>
    <a:masterClrMapping/>
  </p:clrMapOvr>
  <p:transition spd="slow" advClick="0" advTm="3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279035" y="560265"/>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smtClean="0"/>
              <a:t>Marketing matters… 2/2</a:t>
            </a:r>
          </a:p>
        </p:txBody>
      </p:sp>
      <p:sp>
        <p:nvSpPr>
          <p:cNvPr id="6147" name="Content Placeholder 2"/>
          <p:cNvSpPr>
            <a:spLocks noGrp="1"/>
          </p:cNvSpPr>
          <p:nvPr>
            <p:ph idx="1"/>
          </p:nvPr>
        </p:nvSpPr>
        <p:spPr bwMode="auto">
          <a:xfrm>
            <a:off x="231410" y="1131765"/>
            <a:ext cx="4254500" cy="5299075"/>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endParaRPr lang="en-GB" altLang="en-US" sz="1600" dirty="0" smtClean="0"/>
          </a:p>
          <a:p>
            <a:pPr>
              <a:buFontTx/>
              <a:buBlip>
                <a:blip r:embed="rId2"/>
              </a:buBlip>
            </a:pPr>
            <a:r>
              <a:rPr lang="en-GB" altLang="en-US" sz="1600" dirty="0" smtClean="0"/>
              <a:t>New 3GPP web site top banner to be implemented this week, featuring a 5G focus, with GIFs of some attractive use cases.</a:t>
            </a:r>
          </a:p>
          <a:p>
            <a:pPr>
              <a:buFontTx/>
              <a:buBlip>
                <a:blip r:embed="rId2"/>
              </a:buBlip>
            </a:pPr>
            <a:endParaRPr lang="en-GB" altLang="en-US" sz="1600" dirty="0" smtClean="0"/>
          </a:p>
          <a:p>
            <a:pPr>
              <a:buFontTx/>
              <a:buBlip>
                <a:blip r:embed="rId2"/>
              </a:buBlip>
            </a:pPr>
            <a:r>
              <a:rPr lang="en-GB" altLang="en-US" sz="1600" dirty="0" smtClean="0"/>
              <a:t>3</a:t>
            </a:r>
            <a:r>
              <a:rPr lang="en-GB" altLang="en-US" sz="1600" baseline="30000" dirty="0" smtClean="0"/>
              <a:t>rd</a:t>
            </a:r>
            <a:r>
              <a:rPr lang="en-GB" altLang="en-US" sz="1600" dirty="0" smtClean="0"/>
              <a:t> Lifetime achievement award to </a:t>
            </a:r>
            <a:r>
              <a:rPr lang="en-GB" altLang="en-US" sz="1600" dirty="0" err="1" smtClean="0"/>
              <a:t>Günther</a:t>
            </a:r>
            <a:r>
              <a:rPr lang="en-GB" altLang="en-US" sz="1600" dirty="0" smtClean="0"/>
              <a:t> Horn in recognition of his contribution to the work of the SA3.</a:t>
            </a:r>
          </a:p>
          <a:p>
            <a:pPr>
              <a:buFontTx/>
              <a:buBlip>
                <a:blip r:embed="rId2"/>
              </a:buBlip>
            </a:pPr>
            <a:endParaRPr lang="en-GB" altLang="en-US" sz="1600" dirty="0" smtClean="0"/>
          </a:p>
          <a:p>
            <a:pPr>
              <a:buFontTx/>
              <a:buBlip>
                <a:blip r:embed="rId2"/>
              </a:buBlip>
            </a:pPr>
            <a:r>
              <a:rPr lang="en-GB" altLang="en-US" sz="1600" dirty="0" smtClean="0"/>
              <a:t>Key marketing dates:</a:t>
            </a:r>
          </a:p>
          <a:p>
            <a:pPr lvl="1">
              <a:buFont typeface="Arial" charset="0"/>
              <a:buChar char="•"/>
            </a:pPr>
            <a:r>
              <a:rPr lang="en-GB" altLang="en-US" sz="1200" dirty="0" smtClean="0"/>
              <a:t>TSG#81 Australia – 5G speeches at Telstra (Sept. 19), videos, &amp;news article(s) (September 10 - 19)</a:t>
            </a:r>
          </a:p>
          <a:p>
            <a:pPr lvl="1">
              <a:buFont typeface="Arial" charset="0"/>
              <a:buChar char="•"/>
            </a:pPr>
            <a:r>
              <a:rPr lang="en-GB" altLang="en-US" sz="1200" dirty="0" smtClean="0"/>
              <a:t>2018 Awards process (September – December)</a:t>
            </a:r>
          </a:p>
          <a:p>
            <a:pPr lvl="1">
              <a:buFont typeface="Arial" charset="0"/>
              <a:buChar char="•"/>
            </a:pPr>
            <a:r>
              <a:rPr lang="en-GB" altLang="en-US" sz="1200" dirty="0" smtClean="0"/>
              <a:t>3GPP Summit, hosted by TTC, ARIB and Ministry, Tokyo (October 17)</a:t>
            </a:r>
          </a:p>
          <a:p>
            <a:pPr lvl="1">
              <a:buFont typeface="Arial" charset="0"/>
              <a:buChar char="•"/>
            </a:pPr>
            <a:r>
              <a:rPr lang="en-GB" altLang="en-US" sz="1200" dirty="0" smtClean="0"/>
              <a:t>3GPP 20 years – TSG#82 Sorrento (December) </a:t>
            </a:r>
          </a:p>
          <a:p>
            <a:pPr lvl="3">
              <a:buFontTx/>
              <a:buBlip>
                <a:blip r:embed="rId2"/>
              </a:buBlip>
            </a:pPr>
            <a:endParaRPr lang="en-GB" altLang="en-US" sz="1600" dirty="0" smtClean="0"/>
          </a:p>
          <a:p>
            <a:pPr>
              <a:buFontTx/>
              <a:buBlip>
                <a:blip r:embed="rId2"/>
              </a:buBlip>
            </a:pPr>
            <a:endParaRPr lang="en-GB" altLang="en-US" sz="1600" dirty="0" smtClean="0"/>
          </a:p>
          <a:p>
            <a:pPr>
              <a:buFontTx/>
              <a:buBlip>
                <a:blip r:embed="rId2"/>
              </a:buBlip>
            </a:pPr>
            <a:endParaRPr lang="en-GB" altLang="en-US" sz="1600" dirty="0" smtClean="0"/>
          </a:p>
        </p:txBody>
      </p:sp>
      <p:sp>
        <p:nvSpPr>
          <p:cNvPr id="6148" name="Slide Number Placeholder 3"/>
          <p:cNvSpPr>
            <a:spLocks noGrp="1"/>
          </p:cNvSpPr>
          <p:nvPr>
            <p:ph type="sldNum" sz="quarter" idx="4294967295"/>
          </p:nvPr>
        </p:nvSpPr>
        <p:spPr bwMode="auto">
          <a:xfrm>
            <a:off x="8581660" y="6999165"/>
            <a:ext cx="395287" cy="222250"/>
          </a:xfrm>
          <a:prstGeom prst="rect">
            <a:avLst/>
          </a:prstGeom>
          <a:noFill/>
          <a:ln>
            <a:miter lim="800000"/>
            <a:headEnd/>
            <a:tailEnd/>
          </a:ln>
        </p:spPr>
        <p:txBody>
          <a:bodyPr/>
          <a:lstStyle/>
          <a:p>
            <a:fld id="{301CFB4A-7724-4EC0-866F-558868EFFFBB}" type="slidenum">
              <a:rPr lang="en-GB" altLang="en-US"/>
              <a:pPr/>
              <a:t>16</a:t>
            </a:fld>
            <a:endParaRPr lang="en-GB" altLang="en-US"/>
          </a:p>
        </p:txBody>
      </p:sp>
      <p:sp>
        <p:nvSpPr>
          <p:cNvPr id="6149" name="Rectangle 7"/>
          <p:cNvSpPr>
            <a:spLocks noChangeArrowheads="1"/>
          </p:cNvSpPr>
          <p:nvPr/>
        </p:nvSpPr>
        <p:spPr bwMode="auto">
          <a:xfrm>
            <a:off x="7160847" y="2030290"/>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pic>
        <p:nvPicPr>
          <p:cNvPr id="4" name="Picture 3"/>
          <p:cNvPicPr>
            <a:picLocks noChangeAspect="1"/>
          </p:cNvPicPr>
          <p:nvPr/>
        </p:nvPicPr>
        <p:blipFill>
          <a:blip r:embed="rId3" cstate="print"/>
          <a:stretch>
            <a:fillRect/>
          </a:stretch>
        </p:blipFill>
        <p:spPr>
          <a:xfrm>
            <a:off x="5405072" y="1517528"/>
            <a:ext cx="3074988" cy="2263775"/>
          </a:xfrm>
          <a:prstGeom prst="rect">
            <a:avLst/>
          </a:prstGeom>
          <a:ln>
            <a:noFill/>
          </a:ln>
          <a:effectLst>
            <a:outerShdw blurRad="190500" algn="tl" rotWithShape="0">
              <a:srgbClr val="000000">
                <a:alpha val="70000"/>
              </a:srgbClr>
            </a:outerShdw>
          </a:effectLst>
        </p:spPr>
      </p:pic>
      <p:sp>
        <p:nvSpPr>
          <p:cNvPr id="6151" name="TextBox 4"/>
          <p:cNvSpPr txBox="1">
            <a:spLocks noChangeArrowheads="1"/>
          </p:cNvSpPr>
          <p:nvPr/>
        </p:nvSpPr>
        <p:spPr bwMode="auto">
          <a:xfrm>
            <a:off x="5079635" y="1303215"/>
            <a:ext cx="1350962" cy="214313"/>
          </a:xfrm>
          <a:prstGeom prst="rect">
            <a:avLst/>
          </a:prstGeom>
          <a:noFill/>
          <a:ln w="9525">
            <a:noFill/>
            <a:miter lim="800000"/>
            <a:headEnd/>
            <a:tailEnd/>
          </a:ln>
        </p:spPr>
        <p:txBody>
          <a:bodyPr wrap="none">
            <a:spAutoFit/>
          </a:bodyPr>
          <a:lstStyle/>
          <a:p>
            <a:r>
              <a:rPr lang="en-GB" altLang="en-US" sz="800">
                <a:solidFill>
                  <a:srgbClr val="FF0000"/>
                </a:solidFill>
              </a:rPr>
              <a:t>New web site top banner:</a:t>
            </a:r>
          </a:p>
        </p:txBody>
      </p:sp>
      <p:pic>
        <p:nvPicPr>
          <p:cNvPr id="6153" name="Picture 9" descr="guenter horn 2018"/>
          <p:cNvPicPr>
            <a:picLocks noChangeAspect="1" noChangeArrowheads="1"/>
          </p:cNvPicPr>
          <p:nvPr/>
        </p:nvPicPr>
        <p:blipFill>
          <a:blip r:embed="rId4" cstate="print"/>
          <a:srcRect/>
          <a:stretch>
            <a:fillRect/>
          </a:stretch>
        </p:blipFill>
        <p:spPr bwMode="auto">
          <a:xfrm>
            <a:off x="6142005" y="3997203"/>
            <a:ext cx="1647856" cy="228636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TextBox 2"/>
          <p:cNvSpPr txBox="1">
            <a:spLocks noChangeArrowheads="1"/>
          </p:cNvSpPr>
          <p:nvPr/>
        </p:nvSpPr>
        <p:spPr bwMode="auto">
          <a:xfrm>
            <a:off x="5193935" y="5943478"/>
            <a:ext cx="809625" cy="215900"/>
          </a:xfrm>
          <a:prstGeom prst="rect">
            <a:avLst/>
          </a:prstGeom>
          <a:noFill/>
          <a:ln w="9525">
            <a:noFill/>
            <a:miter lim="800000"/>
            <a:headEnd/>
            <a:tailEnd/>
          </a:ln>
        </p:spPr>
        <p:txBody>
          <a:bodyPr wrap="none">
            <a:spAutoFit/>
          </a:bodyPr>
          <a:lstStyle/>
          <a:p>
            <a:r>
              <a:rPr lang="en-GB" altLang="en-US" sz="800">
                <a:solidFill>
                  <a:srgbClr val="FF0000"/>
                </a:solidFill>
              </a:rPr>
              <a:t>Günther Horn</a:t>
            </a:r>
            <a:endParaRPr lang="en-GB" sz="800">
              <a:solidFill>
                <a:srgbClr val="FF0000"/>
              </a:solidFill>
            </a:endParaRPr>
          </a:p>
        </p:txBody>
      </p:sp>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A 3GPP conundrum</a:t>
            </a:r>
          </a:p>
        </p:txBody>
      </p:sp>
      <p:sp>
        <p:nvSpPr>
          <p:cNvPr id="82947" name="Text Box 3"/>
          <p:cNvSpPr txBox="1">
            <a:spLocks noChangeArrowheads="1"/>
          </p:cNvSpPr>
          <p:nvPr/>
        </p:nvSpPr>
        <p:spPr bwMode="auto">
          <a:xfrm>
            <a:off x="588108" y="1479666"/>
            <a:ext cx="8159652" cy="44012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In view of its declining work load and delegate population, RAN6 has taken the sensible decision to hold all its future meetings as electronic, rather than face-to-face, events.</a:t>
            </a:r>
          </a:p>
          <a:p>
            <a:pPr>
              <a:spcBef>
                <a:spcPct val="50000"/>
              </a:spcBef>
            </a:pPr>
            <a:r>
              <a:rPr lang="en-GB" sz="1600" dirty="0" smtClean="0"/>
              <a:t>The first mandate of the RAN6 Chairman comes to an end in November, so normally elections must take place at the next meeting. This is no problem, since voting can be done “by correspondence”, though at present there is no process for 3GPP to conduct a secret ballot by correspondence, so an ad hoc solution will need to be devised. (This may not be so much of a problem if there were to be only one candidate, since election could be by acclamation rather than by vote.)</a:t>
            </a:r>
          </a:p>
          <a:p>
            <a:pPr>
              <a:spcBef>
                <a:spcPct val="50000"/>
              </a:spcBef>
            </a:pPr>
            <a:r>
              <a:rPr lang="en-GB" sz="1600" dirty="0" smtClean="0"/>
              <a:t>However, under the present 3GPP Working Procedures, the lack of face-to-face meetings gives rise to the difficulty that, since an organization’s voting rights in a Group can only be acquired and maintained by face-to-face participation at meetings, if there are no face-to-face meetings, within a short time, all organizations’ rights to vote will vanish! So when it is next required to take a technical decision by vote, or to elect a new chairman or vice-chairman, there will be no organizations left to vote.</a:t>
            </a:r>
          </a:p>
          <a:p>
            <a:pPr>
              <a:spcBef>
                <a:spcPct val="50000"/>
              </a:spcBef>
            </a:pPr>
            <a:r>
              <a:rPr lang="en-GB" sz="1600" dirty="0" smtClean="0"/>
              <a:t>This problem will be brought to the attention of the PCG so that new rules can be provided to cater with this situation – before it becomes a </a:t>
            </a:r>
            <a:r>
              <a:rPr lang="en-GB" sz="1600" smtClean="0"/>
              <a:t>practical problem. </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61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2017-11-02</a:t>
            </a:r>
            <a:endParaRPr lang="en-GB" sz="800" dirty="0"/>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Kai-Erik </a:t>
            </a:r>
            <a:r>
              <a:rPr lang="en-US" sz="800" dirty="0" err="1" smtClean="0"/>
              <a:t>Sunell</a:t>
            </a:r>
            <a:endParaRPr lang="en-US" sz="800" dirty="0"/>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It is the mark of a truly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141834" y="3907693"/>
            <a:ext cx="5002166" cy="2375876"/>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076" name="Picture 4"/>
          <p:cNvPicPr>
            <a:picLocks noChangeAspect="1" noChangeArrowheads="1"/>
          </p:cNvPicPr>
          <p:nvPr/>
        </p:nvPicPr>
        <p:blipFill>
          <a:blip r:embed="rId5" cstate="print"/>
          <a:srcRect/>
          <a:stretch>
            <a:fillRect/>
          </a:stretch>
        </p:blipFill>
        <p:spPr bwMode="auto">
          <a:xfrm>
            <a:off x="4159004" y="1242646"/>
            <a:ext cx="2704123" cy="2704123"/>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6835898" y="1233149"/>
            <a:ext cx="2308102" cy="283952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837722" y="1912095"/>
            <a:ext cx="4306277" cy="3362435"/>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382 </a:t>
            </a:r>
            <a:r>
              <a:rPr lang="en-US" sz="2400" i="1" dirty="0" smtClean="0">
                <a:solidFill>
                  <a:srgbClr val="969696"/>
                </a:solidFill>
              </a:rPr>
              <a:t>(371)</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47 </a:t>
            </a:r>
            <a:r>
              <a:rPr lang="en-US" sz="2400" i="1" dirty="0" smtClean="0">
                <a:solidFill>
                  <a:srgbClr val="969696"/>
                </a:solidFill>
              </a:rPr>
              <a:t>(42)</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166 </a:t>
            </a:r>
            <a:r>
              <a:rPr lang="en-US" sz="2400" i="1" dirty="0" smtClean="0">
                <a:solidFill>
                  <a:srgbClr val="969696"/>
                </a:solidFill>
              </a:rPr>
              <a:t>(153)</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595 </a:t>
            </a:r>
            <a:r>
              <a:rPr lang="en-US" sz="2400" i="1" dirty="0" smtClean="0">
                <a:solidFill>
                  <a:srgbClr val="969696"/>
                </a:solidFill>
              </a:rPr>
              <a:t>(566)</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33   </a:t>
            </a:r>
            <a:r>
              <a:rPr lang="en-US" sz="2400" i="1" dirty="0" smtClean="0">
                <a:solidFill>
                  <a:srgbClr val="969696"/>
                </a:solidFill>
              </a:rPr>
              <a:t>(19)</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5122" name="Picture 2"/>
          <p:cNvPicPr>
            <a:picLocks noChangeAspect="1" noChangeArrowheads="1"/>
          </p:cNvPicPr>
          <p:nvPr/>
        </p:nvPicPr>
        <p:blipFill>
          <a:blip r:embed="rId2" cstate="print"/>
          <a:srcRect/>
          <a:stretch>
            <a:fillRect/>
          </a:stretch>
        </p:blipFill>
        <p:spPr bwMode="auto">
          <a:xfrm>
            <a:off x="1289538" y="1582877"/>
            <a:ext cx="7854462" cy="1919509"/>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5611446" y="3525122"/>
            <a:ext cx="3532554" cy="2818406"/>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675861" y="3530077"/>
            <a:ext cx="4950972" cy="2828227"/>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37052</TotalTime>
  <Words>967</Words>
  <Application>Microsoft Office PowerPoint</Application>
  <PresentationFormat>On-screen Show (4:3)</PresentationFormat>
  <Paragraphs>187</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 1/2</vt:lpstr>
      <vt:lpstr>Marketing matters… 2/2</vt:lpstr>
      <vt:lpstr>A 3GPP conundrum</vt:lpstr>
      <vt:lpstr>Slide 18</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1443</cp:revision>
  <dcterms:created xsi:type="dcterms:W3CDTF">2008-08-30T09:32:10Z</dcterms:created>
  <dcterms:modified xsi:type="dcterms:W3CDTF">2018-09-11T05:47:46Z</dcterms:modified>
</cp:coreProperties>
</file>