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6"/>
  </p:notesMasterIdLst>
  <p:handoutMasterIdLst>
    <p:handoutMasterId r:id="rId47"/>
  </p:handoutMasterIdLst>
  <p:sldIdLst>
    <p:sldId id="303" r:id="rId2"/>
    <p:sldId id="621" r:id="rId3"/>
    <p:sldId id="749" r:id="rId4"/>
    <p:sldId id="703" r:id="rId5"/>
    <p:sldId id="704" r:id="rId6"/>
    <p:sldId id="709" r:id="rId7"/>
    <p:sldId id="710" r:id="rId8"/>
    <p:sldId id="711" r:id="rId9"/>
    <p:sldId id="712" r:id="rId10"/>
    <p:sldId id="627" r:id="rId11"/>
    <p:sldId id="628" r:id="rId12"/>
    <p:sldId id="746" r:id="rId13"/>
    <p:sldId id="756" r:id="rId14"/>
    <p:sldId id="869" r:id="rId15"/>
    <p:sldId id="748" r:id="rId16"/>
    <p:sldId id="679" r:id="rId17"/>
    <p:sldId id="633" r:id="rId18"/>
    <p:sldId id="634" r:id="rId19"/>
    <p:sldId id="635" r:id="rId20"/>
    <p:sldId id="868" r:id="rId21"/>
    <p:sldId id="636" r:id="rId22"/>
    <p:sldId id="637" r:id="rId23"/>
    <p:sldId id="639" r:id="rId24"/>
    <p:sldId id="758" r:id="rId25"/>
    <p:sldId id="728" r:id="rId26"/>
    <p:sldId id="729" r:id="rId27"/>
    <p:sldId id="731" r:id="rId28"/>
    <p:sldId id="672" r:id="rId29"/>
    <p:sldId id="673" r:id="rId30"/>
    <p:sldId id="722" r:id="rId31"/>
    <p:sldId id="723" r:id="rId32"/>
    <p:sldId id="724" r:id="rId33"/>
    <p:sldId id="721" r:id="rId34"/>
    <p:sldId id="870" r:id="rId35"/>
    <p:sldId id="730" r:id="rId36"/>
    <p:sldId id="871" r:id="rId37"/>
    <p:sldId id="734" r:id="rId38"/>
    <p:sldId id="735" r:id="rId39"/>
    <p:sldId id="732" r:id="rId40"/>
    <p:sldId id="733" r:id="rId41"/>
    <p:sldId id="738" r:id="rId42"/>
    <p:sldId id="623" r:id="rId43"/>
    <p:sldId id="872" r:id="rId44"/>
    <p:sldId id="624" r:id="rId4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C1E442"/>
    <a:srgbClr val="FFFF99"/>
    <a:srgbClr val="C6D254"/>
    <a:srgbClr val="72AF2F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5" autoAdjust="0"/>
    <p:restoredTop sz="94582" autoAdjust="0"/>
  </p:normalViewPr>
  <p:slideViewPr>
    <p:cSldViewPr snapToGrid="0">
      <p:cViewPr varScale="1">
        <p:scale>
          <a:sx n="57" d="100"/>
          <a:sy n="57" d="100"/>
        </p:scale>
        <p:origin x="58" y="1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F3D1462F-38FB-4965-9CD2-7FDDA67A61AA}"/>
    <pc:docChg chg="custSel modSld">
      <pc:chgData name="Thomas Tovinger" userId="d52090d9-82c6-45ae-b052-95c46e96cc30" providerId="ADAL" clId="{F3D1462F-38FB-4965-9CD2-7FDDA67A61AA}" dt="2018-09-08T21:39:51.104" v="20" actId="113"/>
      <pc:docMkLst>
        <pc:docMk/>
      </pc:docMkLst>
      <pc:sldChg chg="delSp modSp">
        <pc:chgData name="Thomas Tovinger" userId="d52090d9-82c6-45ae-b052-95c46e96cc30" providerId="ADAL" clId="{F3D1462F-38FB-4965-9CD2-7FDDA67A61AA}" dt="2018-09-08T21:39:51.104" v="20" actId="113"/>
        <pc:sldMkLst>
          <pc:docMk/>
          <pc:sldMk cId="2877808934" sldId="635"/>
        </pc:sldMkLst>
        <pc:spChg chg="del mod">
          <ac:chgData name="Thomas Tovinger" userId="d52090d9-82c6-45ae-b052-95c46e96cc30" providerId="ADAL" clId="{F3D1462F-38FB-4965-9CD2-7FDDA67A61AA}" dt="2018-09-08T21:34:00.839" v="3" actId="478"/>
          <ac:spMkLst>
            <pc:docMk/>
            <pc:sldMk cId="2877808934" sldId="635"/>
            <ac:spMk id="2" creationId="{30E399DC-F994-4CC3-BB82-5BA0C2F65107}"/>
          </ac:spMkLst>
        </pc:spChg>
        <pc:spChg chg="del mod">
          <ac:chgData name="Thomas Tovinger" userId="d52090d9-82c6-45ae-b052-95c46e96cc30" providerId="ADAL" clId="{F3D1462F-38FB-4965-9CD2-7FDDA67A61AA}" dt="2018-09-08T21:33:57.135" v="1" actId="478"/>
          <ac:spMkLst>
            <pc:docMk/>
            <pc:sldMk cId="2877808934" sldId="635"/>
            <ac:spMk id="3" creationId="{BDE4306D-E731-40FE-8226-039B9AC963F4}"/>
          </ac:spMkLst>
        </pc:spChg>
        <pc:graphicFrameChg chg="modGraphic">
          <ac:chgData name="Thomas Tovinger" userId="d52090d9-82c6-45ae-b052-95c46e96cc30" providerId="ADAL" clId="{F3D1462F-38FB-4965-9CD2-7FDDA67A61AA}" dt="2018-09-08T21:39:51.104" v="20" actId="113"/>
          <ac:graphicFrameMkLst>
            <pc:docMk/>
            <pc:sldMk cId="2877808934" sldId="635"/>
            <ac:graphicFrameMk id="6" creationId="{00000000-0000-0000-0000-000000000000}"/>
          </ac:graphicFrameMkLst>
        </pc:graphicFrameChg>
      </pc:sldChg>
      <pc:sldChg chg="modSp">
        <pc:chgData name="Thomas Tovinger" userId="d52090d9-82c6-45ae-b052-95c46e96cc30" providerId="ADAL" clId="{F3D1462F-38FB-4965-9CD2-7FDDA67A61AA}" dt="2018-09-08T21:39:09.909" v="18" actId="113"/>
        <pc:sldMkLst>
          <pc:docMk/>
          <pc:sldMk cId="676358577" sldId="639"/>
        </pc:sldMkLst>
        <pc:graphicFrameChg chg="modGraphic">
          <ac:chgData name="Thomas Tovinger" userId="d52090d9-82c6-45ae-b052-95c46e96cc30" providerId="ADAL" clId="{F3D1462F-38FB-4965-9CD2-7FDDA67A61AA}" dt="2018-09-08T21:39:09.909" v="18" actId="113"/>
          <ac:graphicFrameMkLst>
            <pc:docMk/>
            <pc:sldMk cId="676358577" sldId="639"/>
            <ac:graphicFrameMk id="6" creationId="{00000000-0000-0000-0000-000000000000}"/>
          </ac:graphicFrameMkLst>
        </pc:graphicFrameChg>
      </pc:sldChg>
      <pc:sldChg chg="modSp">
        <pc:chgData name="Thomas Tovinger" userId="d52090d9-82c6-45ae-b052-95c46e96cc30" providerId="ADAL" clId="{F3D1462F-38FB-4965-9CD2-7FDDA67A61AA}" dt="2018-09-08T21:36:40.158" v="13" actId="1076"/>
        <pc:sldMkLst>
          <pc:docMk/>
          <pc:sldMk cId="2889073177" sldId="673"/>
        </pc:sldMkLst>
        <pc:graphicFrameChg chg="mod">
          <ac:chgData name="Thomas Tovinger" userId="d52090d9-82c6-45ae-b052-95c46e96cc30" providerId="ADAL" clId="{F3D1462F-38FB-4965-9CD2-7FDDA67A61AA}" dt="2018-09-08T21:36:40.158" v="13" actId="1076"/>
          <ac:graphicFrameMkLst>
            <pc:docMk/>
            <pc:sldMk cId="2889073177" sldId="673"/>
            <ac:graphicFrameMk id="6" creationId="{00000000-0000-0000-0000-000000000000}"/>
          </ac:graphicFrameMkLst>
        </pc:graphicFrameChg>
      </pc:sldChg>
      <pc:sldChg chg="modSp">
        <pc:chgData name="Thomas Tovinger" userId="d52090d9-82c6-45ae-b052-95c46e96cc30" providerId="ADAL" clId="{F3D1462F-38FB-4965-9CD2-7FDDA67A61AA}" dt="2018-09-08T21:36:51.694" v="14" actId="1076"/>
        <pc:sldMkLst>
          <pc:docMk/>
          <pc:sldMk cId="2767314453" sldId="722"/>
        </pc:sldMkLst>
        <pc:graphicFrameChg chg="mod">
          <ac:chgData name="Thomas Tovinger" userId="d52090d9-82c6-45ae-b052-95c46e96cc30" providerId="ADAL" clId="{F3D1462F-38FB-4965-9CD2-7FDDA67A61AA}" dt="2018-09-08T21:36:51.694" v="14" actId="1076"/>
          <ac:graphicFrameMkLst>
            <pc:docMk/>
            <pc:sldMk cId="2767314453" sldId="722"/>
            <ac:graphicFrameMk id="6" creationId="{00000000-0000-0000-0000-000000000000}"/>
          </ac:graphicFrameMkLst>
        </pc:graphicFrameChg>
      </pc:sldChg>
      <pc:sldChg chg="modSp">
        <pc:chgData name="Thomas Tovinger" userId="d52090d9-82c6-45ae-b052-95c46e96cc30" providerId="ADAL" clId="{F3D1462F-38FB-4965-9CD2-7FDDA67A61AA}" dt="2018-09-08T21:37:04.814" v="15" actId="14100"/>
        <pc:sldMkLst>
          <pc:docMk/>
          <pc:sldMk cId="1598594556" sldId="724"/>
        </pc:sldMkLst>
        <pc:graphicFrameChg chg="modGraphic">
          <ac:chgData name="Thomas Tovinger" userId="d52090d9-82c6-45ae-b052-95c46e96cc30" providerId="ADAL" clId="{F3D1462F-38FB-4965-9CD2-7FDDA67A61AA}" dt="2018-09-08T21:37:04.814" v="15" actId="14100"/>
          <ac:graphicFrameMkLst>
            <pc:docMk/>
            <pc:sldMk cId="1598594556" sldId="724"/>
            <ac:graphicFrameMk id="6" creationId="{00000000-0000-0000-0000-000000000000}"/>
          </ac:graphicFrameMkLst>
        </pc:graphicFrameChg>
      </pc:sldChg>
      <pc:sldChg chg="modSp">
        <pc:chgData name="Thomas Tovinger" userId="d52090d9-82c6-45ae-b052-95c46e96cc30" providerId="ADAL" clId="{F3D1462F-38FB-4965-9CD2-7FDDA67A61AA}" dt="2018-09-08T21:36:09.353" v="12" actId="1076"/>
        <pc:sldMkLst>
          <pc:docMk/>
          <pc:sldMk cId="3993813846" sldId="729"/>
        </pc:sldMkLst>
        <pc:spChg chg="mod">
          <ac:chgData name="Thomas Tovinger" userId="d52090d9-82c6-45ae-b052-95c46e96cc30" providerId="ADAL" clId="{F3D1462F-38FB-4965-9CD2-7FDDA67A61AA}" dt="2018-09-08T21:36:05.243" v="11" actId="1035"/>
          <ac:spMkLst>
            <pc:docMk/>
            <pc:sldMk cId="3993813846" sldId="729"/>
            <ac:spMk id="29698" creationId="{00000000-0000-0000-0000-000000000000}"/>
          </ac:spMkLst>
        </pc:spChg>
        <pc:graphicFrameChg chg="mod modGraphic">
          <ac:chgData name="Thomas Tovinger" userId="d52090d9-82c6-45ae-b052-95c46e96cc30" providerId="ADAL" clId="{F3D1462F-38FB-4965-9CD2-7FDDA67A61AA}" dt="2018-09-08T21:36:09.353" v="12" actId="1076"/>
          <ac:graphicFrameMkLst>
            <pc:docMk/>
            <pc:sldMk cId="3993813846" sldId="729"/>
            <ac:graphicFrameMk id="6" creationId="{00000000-0000-0000-0000-000000000000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9/8/2018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9/8/2018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13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61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8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2305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445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809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394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5400" y="744538"/>
            <a:ext cx="662305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471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760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226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594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2170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4644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7148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8905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7677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9627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3731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0583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892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378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0016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7765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1101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7129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7741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0873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991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0422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275" y="752475"/>
            <a:ext cx="6592888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14238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275" y="752475"/>
            <a:ext cx="6592888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3132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275" y="752475"/>
            <a:ext cx="6592888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874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275" y="752475"/>
            <a:ext cx="6592888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93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485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2928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SP-180797, TSG SA#81,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Gold Coast, Australia 12-14 September 2018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2018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SA#81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r>
              <a:rPr lang="en-GB" altLang="zh-CN" sz="3200" b="1" dirty="0"/>
              <a:t>Operation, Administration, Maintenance &amp; Provisioning (OAM&amp;P)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GB" sz="2400" dirty="0">
                <a:latin typeface="Arial" charset="0"/>
              </a:rPr>
              <a:t>Thomas TOVINGER, SA5 Chair, Ericsson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latin typeface="Arial" charset="0"/>
              </a:rPr>
              <a:t>Mirko CANO SOVERI, SA5 Secretary, ETSI MCC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55" y="194870"/>
            <a:ext cx="9102725" cy="828207"/>
          </a:xfrm>
        </p:spPr>
        <p:txBody>
          <a:bodyPr/>
          <a:lstStyle/>
          <a:p>
            <a:r>
              <a:rPr lang="sv-SE" sz="3200" dirty="0"/>
              <a:t>Summary of ongoing WIs/SIs (1/2)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3877924"/>
              </p:ext>
            </p:extLst>
          </p:nvPr>
        </p:nvGraphicFramePr>
        <p:xfrm>
          <a:off x="1154242" y="1023077"/>
          <a:ext cx="8613138" cy="5197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0055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87452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612702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955857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803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5GS_Ph1-SBI_CH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Service Based Interface for 5G Charging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401940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5GS_Ph1-DCH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Data Charging in 5G System Architecture Phase 1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051932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DOCME_CH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Diameter Overload Control for Charging     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062239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NETSLICE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Management and orchestration of 5G networks and network slicing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566357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NETSLICE-PRO_NS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Provisioning of 5G networks and network slicing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208384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NETSLICE-5GNRM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Network Resource Model (NRM) for 5G networks and network slicing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5737022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NETSLICE-ADPM5G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Assurance data and Performance Management for 5G networks and network slicing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549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NETSLICE-MNFV5G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Management and virtualization aspects of 5G networks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039" y="224852"/>
            <a:ext cx="9102725" cy="920688"/>
          </a:xfrm>
        </p:spPr>
        <p:txBody>
          <a:bodyPr/>
          <a:lstStyle/>
          <a:p>
            <a:r>
              <a:rPr lang="sv-SE" sz="3200" dirty="0"/>
              <a:t>Summary of ongoing WIs/SIs (2/2)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234076"/>
              </p:ext>
            </p:extLst>
          </p:nvPr>
        </p:nvGraphicFramePr>
        <p:xfrm>
          <a:off x="1116173" y="1027553"/>
          <a:ext cx="8675591" cy="50327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46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4434228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363336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721558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515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6589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</a:rPr>
                        <a:t>NETSLICE-FS5G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Fault Supervision for 5G networks and network slicing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94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REST_SS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REST Solution Sets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 dirty="0">
                        <a:effectLst/>
                        <a:highlight>
                          <a:srgbClr val="00FF00"/>
                        </a:highlight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243238"/>
                  </a:ext>
                </a:extLst>
              </a:tr>
              <a:tr h="494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ME_CUPS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Management Enhancement for EPC CUPS 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SA#81 (09/2018)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065830"/>
                  </a:ext>
                </a:extLst>
              </a:tr>
              <a:tr h="494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</a:rPr>
                        <a:t>QOED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Management of QoE measurement collection 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SA#82 (12/2018)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70438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FS_EE_5G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System and functional aspects of Energy Efficiency in 5G networks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SA#82 (12/2018)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224201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FS_ONAPDCAE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integration of ONAP DCAE and 3GPP management architecture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SA#83 (03/2019)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656390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FS_MAN_EC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Study on management aspects of edge computing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SA#83 (03/2019)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251039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FS_ONAPCINT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Study on integration of ONAP and 3GPP configuration management services for 5G networks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</a:rPr>
                        <a:t>SA#83 (03/2019)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9945394"/>
                  </a:ext>
                </a:extLst>
              </a:tr>
              <a:tr h="462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FS_PROTIMP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</a:rPr>
                        <a:t>Study on 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protocol enhancement for real time communication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sv-SE" sz="140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</a:rPr>
                        <a:t>SA#83 (03/2019)</a:t>
                      </a:r>
                      <a:endParaRPr lang="sv-SE" sz="14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84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6477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369" y="6740"/>
            <a:ext cx="8973312" cy="768101"/>
          </a:xfrm>
        </p:spPr>
        <p:txBody>
          <a:bodyPr/>
          <a:lstStyle/>
          <a:p>
            <a:r>
              <a:rPr lang="sv-SE" sz="3200" dirty="0" err="1"/>
              <a:t>Incoming</a:t>
            </a:r>
            <a:r>
              <a:rPr lang="sv-SE" sz="3200" dirty="0"/>
              <a:t> LSs (1/3)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63590733"/>
              </p:ext>
            </p:extLst>
          </p:nvPr>
        </p:nvGraphicFramePr>
        <p:xfrm>
          <a:off x="723977" y="590023"/>
          <a:ext cx="9169531" cy="5747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823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62348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966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068160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24810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557313">
                <a:tc>
                  <a:txBody>
                    <a:bodyPr/>
                    <a:lstStyle/>
                    <a:p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S5-184182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BBF to SA5 on Cooperation on Network Slicing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S5-184183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IETF to SA5 on IETF work related to the management and orchestration of network slicing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IETF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S5-184272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S5-184184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ITU-T SG15 to SA5 on transport network management to support 3GPP 5G (reply to 3GPP TSG SA5 – ols12-182369)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 SG15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015415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S5-184186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CT3 cc SA5 on clarification for spending limit control functionality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C3-183783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S5-184188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from RAN2 to SA5 on  Bluetooth/WLAN measurement collection in MDT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R2-1808793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318591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S5-184190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RAN2 cc SA5 on RAN2 progress on ANR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R2-1809226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82207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S5-185039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CT1 to SA5 on Multi-identity and multi-device requirements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C1-184818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413261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Resubmitted Reply LS from CT3 to SA5 on Addition of AVP code definitions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C3-183701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525797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reply from SA2 ccSA5 to LS on clarification for spending limit control functionality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S2-187579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9468444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GSMA to SA5 on Publication of new paper on network slicing and future plans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GSMA NEST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S5-185434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5876026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LSout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to various organisations on usage of NFV Specifications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467477"/>
                  </a:ext>
                </a:extLst>
              </a:tr>
              <a:tr h="35499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S5-185044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NTECH to SA5 on Information about publication of ETSI TS 103 195-2 v1.1.1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TC NTECH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943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055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619" y="215210"/>
            <a:ext cx="8973312" cy="768101"/>
          </a:xfrm>
        </p:spPr>
        <p:txBody>
          <a:bodyPr/>
          <a:lstStyle/>
          <a:p>
            <a:r>
              <a:rPr lang="sv-SE" sz="3200" dirty="0" err="1"/>
              <a:t>Incoming</a:t>
            </a:r>
            <a:r>
              <a:rPr lang="sv-SE" sz="3200" dirty="0"/>
              <a:t> LSs (2/3)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055967420"/>
              </p:ext>
            </p:extLst>
          </p:nvPr>
        </p:nvGraphicFramePr>
        <p:xfrm>
          <a:off x="859138" y="948983"/>
          <a:ext cx="9169281" cy="5406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901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65524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935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06813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248068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593143">
                <a:tc>
                  <a:txBody>
                    <a:bodyPr/>
                    <a:lstStyle/>
                    <a:p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S5-185045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Resubmitted LS from RAN2 to SA5 on Bluetooth/WLAN measurement collection in MDT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R2-1808793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S5-185046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RAN2 to SA5 on adding measurements on average number of total active UEs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R2-1809158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withdrawn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S5-185047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RAN2 to SA5 on L2 measurements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R2-1810957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S5-185403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870373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cc SA5 on adding new service type in QMC reporting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R3-183320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111588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S5-185049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from SA2 cc SA5 on LS to 3GPP on QoS Prediction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S2-185846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015415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out from SA2 to SA5 on 5G GUTI and EPS Interworking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S2-186176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048196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SA2 to SA5 on Data Analytics in SA WG2/NWDAF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S2-187617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S5-185404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Resubmitted Reply LS from SA4 to SA5 on Attributes for QoE measurement collection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S4-180240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533296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ITU-T SG2 to SA5 on  Methodology harmonization (Reply to “3GPP TSG SA5 - Tdoc S5-176437 -E” and “3GPP TSG SA5 - Tdoc S5-181375 –E”)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 SG2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S5-185553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318591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ITU-T SG15 to SA5 on cooperation on REST-based network management framework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 SG15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4225117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S5-185055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from TSG SA cc SA5 to “5G for Industrial Communication”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TSG SA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8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297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619" y="215210"/>
            <a:ext cx="8973312" cy="768101"/>
          </a:xfrm>
        </p:spPr>
        <p:txBody>
          <a:bodyPr/>
          <a:lstStyle/>
          <a:p>
            <a:r>
              <a:rPr lang="sv-SE" sz="3200" dirty="0" err="1"/>
              <a:t>Incoming</a:t>
            </a:r>
            <a:r>
              <a:rPr lang="sv-SE" sz="3200" dirty="0"/>
              <a:t> LSs (3/3)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20341173"/>
              </p:ext>
            </p:extLst>
          </p:nvPr>
        </p:nvGraphicFramePr>
        <p:xfrm>
          <a:off x="903142" y="1569098"/>
          <a:ext cx="9169281" cy="3366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453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966694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935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068131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248068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593143">
                <a:tc>
                  <a:txBody>
                    <a:bodyPr/>
                    <a:lstStyle/>
                    <a:p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S5-185336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reply from SA2 to SA5 on Use of NRF framework by CHF for information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S2-187577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S5-185367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S5-185348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BBF cc SA5 Response to 3GPP SA2 liaison S2-183036 on ‘general status of work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24554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S5-185365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to S5-1812392 on adding measurements on average number of total active UEs (R2-1809158; to: SA5; cc: -; contact: Huawei)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R2-1809158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S5-185402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015415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S5-185401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to S5-184272 on Further Information About IETF Work Relevant to Network Slicing (IETF_LS_180814; to: SA5; cc: -; contact: IETF L2SM WG chairman)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IETF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048196"/>
                  </a:ext>
                </a:extLst>
              </a:tr>
              <a:tr h="3328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S5-185451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to S5-182574, S5-193622, S5-184337 on L2 measurements (R3-185114; to: SA5, RAN2; cc: -; contact: Ericsson)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R3-185114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S5-185560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447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1781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" y="47985"/>
            <a:ext cx="9112251" cy="929358"/>
          </a:xfrm>
        </p:spPr>
        <p:txBody>
          <a:bodyPr/>
          <a:lstStyle/>
          <a:p>
            <a:r>
              <a:rPr lang="sv-SE" sz="3200" dirty="0"/>
              <a:t>Outgoing LSs (1/1)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3257454"/>
              </p:ext>
            </p:extLst>
          </p:nvPr>
        </p:nvGraphicFramePr>
        <p:xfrm>
          <a:off x="441960" y="824843"/>
          <a:ext cx="9774155" cy="5540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327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52365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15614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3533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67564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51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S5-184204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to SA2 Introduction of a new charging method for PCC Rule.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037754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S5-184272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to: LS from IETF to SA5 on IETF work related to the management and orchestration of network slicing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IETF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S5-184183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S5-184290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to SA2 Use of NRF framework by CHF for information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CT3,CT4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4946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S5-184298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to CT4 on template availability in TS 29.501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S5-184337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on L2 measurement specification for NR in R15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3GPP RAN2, 3GPP RAN3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3GPP RAN1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S5-185367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to S2-187577 = S5-185336 on Use of NRF framework by CHF for information (to: SA2, CT4; cc: CT3; contact: Ericsson)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SA2, CT4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S5-185336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578810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S5-185404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to S2-187617 = S5-185051 on Data Analytics in SA WG2 NWDAF (to: SA2; cc: SA, RAN, RAN3, RAN2; contact: Huawei)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SA, RAN, RAN3, RAN2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939988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S5-185553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to ITU-T SG2 LS63 = S5-185053 on methodology harmonization (to: ITU-T SG2; cc: -; contact: Ericsson)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 SG2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S5-185053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S5-185560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to R3-185114 = S5-185451 on L2 measurement (to: RAN3; cc: RAN1, RAN2; contact: Ericsson)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RAN1, RAN2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S5-185451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S5-185585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to R2-1810957 = S5-185047 on L2 measurement (to: RAN2; cc: RAN1, RAN3; contact: Ericsson)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RAN1, RAN3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S5-185047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629323"/>
                  </a:ext>
                </a:extLst>
              </a:tr>
              <a:tr h="35146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S5-185594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to R2-1809158 = S5-185365 on adding measurements on average number of total active UEs (to: RAN2; cc: -; contact: Huawei)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S5-185365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196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479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51050" y="689469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Maintenance and </a:t>
            </a:r>
            <a:r>
              <a:rPr lang="sv-SE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s</a:t>
            </a:r>
            <a:r>
              <a:rPr lang="sv-SE" sz="3200" kern="0" dirty="0">
                <a:solidFill>
                  <a:srgbClr val="FF0000"/>
                </a:solidFill>
                <a:latin typeface="Calibri"/>
                <a:cs typeface="+mj-cs"/>
              </a:rPr>
              <a:t>mall </a:t>
            </a:r>
            <a:r>
              <a:rPr lang="sv-SE" sz="3200" kern="0" dirty="0" err="1">
                <a:solidFill>
                  <a:srgbClr val="FF0000"/>
                </a:solidFill>
                <a:latin typeface="Calibri"/>
                <a:cs typeface="+mj-cs"/>
              </a:rPr>
              <a:t>enhancement</a:t>
            </a:r>
            <a:r>
              <a:rPr lang="sv-SE" sz="3200" kern="0" dirty="0">
                <a:solidFill>
                  <a:srgbClr val="FF0000"/>
                </a:solidFill>
                <a:latin typeface="Calibri"/>
                <a:cs typeface="+mj-cs"/>
              </a:rPr>
              <a:t> 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CRs (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Charging &amp; OAM)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016708"/>
              </p:ext>
            </p:extLst>
          </p:nvPr>
        </p:nvGraphicFramePr>
        <p:xfrm>
          <a:off x="1731128" y="2330173"/>
          <a:ext cx="7972744" cy="1346784"/>
        </p:xfrm>
        <a:graphic>
          <a:graphicData uri="http://schemas.openxmlformats.org/drawingml/2006/table">
            <a:tbl>
              <a:tblPr/>
              <a:tblGrid>
                <a:gridCol w="1274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7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SP-180830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TEI (TEI15)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721367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SP-180831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TEI (TEI16)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9904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21659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236453" y="50958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1731535"/>
              </p:ext>
            </p:extLst>
          </p:nvPr>
        </p:nvGraphicFramePr>
        <p:xfrm>
          <a:off x="1399387" y="1678119"/>
          <a:ext cx="7972744" cy="2198939"/>
        </p:xfrm>
        <a:graphic>
          <a:graphicData uri="http://schemas.openxmlformats.org/drawingml/2006/table">
            <a:tbl>
              <a:tblPr/>
              <a:tblGrid>
                <a:gridCol w="1274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7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SP-180832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Service Based Interface for 5G Charging (5GS_Ph1-SBI_CH)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331348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SP-180833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Data Charging in 5G System Architecture Phase 1 (5GS_Ph1-DCH)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9712511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SP-180834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Data Charging aspects of EDCE5: PS Charging enhancements to support 5G New Radio via Dual Connectivity (EDCE5-CH)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6280462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SP-180835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Diameter Overload Control Mechanisms for Charging (DOCME_CH)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5954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0307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128523" y="55835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3872559"/>
              </p:ext>
            </p:extLst>
          </p:nvPr>
        </p:nvGraphicFramePr>
        <p:xfrm>
          <a:off x="1128524" y="2073555"/>
          <a:ext cx="9230128" cy="1394224"/>
        </p:xfrm>
        <a:graphic>
          <a:graphicData uri="http://schemas.openxmlformats.org/drawingml/2006/table">
            <a:tbl>
              <a:tblPr/>
              <a:tblGrid>
                <a:gridCol w="1109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0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49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36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32.291:5G system; Charging service, stage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Information and 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32.255: 5G Data connectivity domain charging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926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61109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 &amp;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5967041"/>
              </p:ext>
            </p:extLst>
          </p:nvPr>
        </p:nvGraphicFramePr>
        <p:xfrm>
          <a:off x="1384176" y="1899704"/>
          <a:ext cx="8290169" cy="1824447"/>
        </p:xfrm>
        <a:graphic>
          <a:graphicData uri="http://schemas.openxmlformats.org/drawingml/2006/table">
            <a:tbl>
              <a:tblPr/>
              <a:tblGrid>
                <a:gridCol w="1194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0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Volume Based Charging Aspects for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VoLTE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SMS Charging in 5G System Architecture Phase 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091271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WID on SMS Charging in 5G System Architecture Phase 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594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8089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1871302" y="1762526"/>
            <a:ext cx="8449396" cy="47381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(re-elected)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Jean-Michel Cornily (Orange) (re-elected)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(re-elected)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8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OAM&amp;P Sub-Working Group (SWG)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Chair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>
                <a:cs typeface="Times New Roman" pitchFamily="18" charset="0"/>
              </a:rPr>
              <a:t>/2016</a:t>
            </a:r>
            <a:br>
              <a:rPr lang="en-GB" altLang="zh-CN" sz="2000" dirty="0">
                <a:cs typeface="Times New Roman" pitchFamily="18" charset="0"/>
              </a:rPr>
            </a:br>
            <a:endParaRPr lang="en-GB" altLang="zh-CN" sz="24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2026170" y="357344"/>
            <a:ext cx="6834188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idx="1"/>
          </p:nvPr>
        </p:nvSpPr>
        <p:spPr>
          <a:xfrm>
            <a:off x="1914240" y="1201004"/>
            <a:ext cx="7859348" cy="4793395"/>
          </a:xfrm>
        </p:spPr>
        <p:txBody>
          <a:bodyPr/>
          <a:lstStyle/>
          <a:p>
            <a:pPr marL="457200" lvl="1" indent="0">
              <a:lnSpc>
                <a:spcPct val="80000"/>
              </a:lnSpc>
              <a:buNone/>
              <a:defRPr/>
            </a:pPr>
            <a:endParaRPr lang="en-US" sz="2400" dirty="0"/>
          </a:p>
          <a:p>
            <a:r>
              <a:rPr lang="en-GB" altLang="zh-CN" sz="2800" dirty="0"/>
              <a:t>Open Mobile Alliance (OMA) </a:t>
            </a:r>
          </a:p>
          <a:p>
            <a:pPr marL="609600" lvl="1" indent="0">
              <a:lnSpc>
                <a:spcPct val="80000"/>
              </a:lnSpc>
              <a:buNone/>
              <a:defRPr/>
            </a:pPr>
            <a:r>
              <a:rPr lang="en-GB" altLang="zh-CN" sz="2400" dirty="0">
                <a:ea typeface="+mn-ea"/>
                <a:cs typeface="+mn-cs"/>
              </a:rPr>
              <a:t>OMA ARC maintains the OMA Data Definition Specification (DDS) based on the SA5 specification for Diameter AVP code definitions (TS 32.299).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72900" y="395262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cooperation 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20181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06136" y="470212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2529871"/>
              </p:ext>
            </p:extLst>
          </p:nvPr>
        </p:nvGraphicFramePr>
        <p:xfrm>
          <a:off x="1502316" y="2037310"/>
          <a:ext cx="8188500" cy="1391690"/>
        </p:xfrm>
        <a:graphic>
          <a:graphicData uri="http://schemas.openxmlformats.org/drawingml/2006/table">
            <a:tbl>
              <a:tblPr/>
              <a:tblGrid>
                <a:gridCol w="1300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8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448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621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Network Resource Model (NRM) for 5G networks and network slicing (NETSLICE-5GNRM)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207408"/>
                  </a:ext>
                </a:extLst>
              </a:tr>
              <a:tr h="439621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Management Enhancement for EPC CUPS (ME_CUPS)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6012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94952" y="27984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4574524"/>
              </p:ext>
            </p:extLst>
          </p:nvPr>
        </p:nvGraphicFramePr>
        <p:xfrm>
          <a:off x="674710" y="965646"/>
          <a:ext cx="9403307" cy="5353676"/>
        </p:xfrm>
        <a:graphic>
          <a:graphicData uri="http://schemas.openxmlformats.org/drawingml/2006/table">
            <a:tbl>
              <a:tblPr/>
              <a:tblGrid>
                <a:gridCol w="1091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2573">
                  <a:extLst>
                    <a:ext uri="{9D8B030D-6E8A-4147-A177-3AD203B41FA5}">
                      <a16:colId xmlns:a16="http://schemas.microsoft.com/office/drawing/2014/main" val="3746330575"/>
                    </a:ext>
                  </a:extLst>
                </a:gridCol>
              </a:tblGrid>
              <a:tr h="276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SP-180798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28.533: Management and orchestration; Architecture framework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SP-180799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28.532: Management and orchestration; Generic management services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680700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28.530: Management and orchestration; Concepts, use cases and requirements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018947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28.545: Management and orchestration; Fault Supervision (FS)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1974130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28.554 “Management and orchestration; 5G end to end Key Performance Indicators (KPI)”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817543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28.550 “Management and orchestration; Performance assurance” </a:t>
                      </a:r>
                      <a:r>
                        <a:rPr lang="sv-SE" sz="1400" b="0" i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(noting one objection)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8524662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28.531: Management and orchestration; Provisioning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2931757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 32.972 Telecommunication management; Study on system and functional aspects of energy efficiency in 5G networks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Information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26837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28.540, Management and orchestration; 5G Network Resource Model (NRM); Stage 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1000003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SP-180809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28.541, Management and orchestration; 5G Network Resource Model (NRM); Stage 2 and stage 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5217572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28.552 “Management and orchestration; 5G performance measurements and assurance data”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7995227"/>
                  </a:ext>
                </a:extLst>
              </a:tr>
              <a:tr h="393539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32.158: Design rules for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REpresentational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State Transfer (REST) Solution Sets (SS)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Approval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969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3285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28849" y="211719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 &amp;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7066743"/>
              </p:ext>
            </p:extLst>
          </p:nvPr>
        </p:nvGraphicFramePr>
        <p:xfrm>
          <a:off x="980961" y="896143"/>
          <a:ext cx="8938292" cy="5517044"/>
        </p:xfrm>
        <a:graphic>
          <a:graphicData uri="http://schemas.openxmlformats.org/drawingml/2006/table">
            <a:tbl>
              <a:tblPr/>
              <a:tblGrid>
                <a:gridCol w="1420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17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Network Resource Model (NRM) for 5G networks and network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Performance assurance for 5G networks including network slicing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252913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tenancy concept in 5G networks and network slicing management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703371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Management and orchestration of 5G networks and network slicing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5206164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Fault Supervision for 5G networks and network slicing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4174415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Provisioning of 5G networks and network slicing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26819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SP-180819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energy efficiency of 5G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80487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OAM aspects of LTE and WLAN integration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1467239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network policy management for mobile networks based on NFV scenarios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4992891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Methodology for 5G management specifications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6689842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Intent driven management service for mobile network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772138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Study on management aspects of communication services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431524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SP-180827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Self-Organizing Networks (SON) for 5G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582998"/>
                  </a:ext>
                </a:extLst>
              </a:tr>
              <a:tr h="363428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SP-180843 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performance assurance for 5G networks including network slicing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6575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5857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18379" y="453636"/>
            <a:ext cx="7272337" cy="649287"/>
          </a:xfrm>
        </p:spPr>
        <p:txBody>
          <a:bodyPr/>
          <a:lstStyle/>
          <a:p>
            <a:r>
              <a:rPr lang="en-GB" altLang="zh-CN" sz="3600" dirty="0"/>
              <a:t>OAM&amp;P cooperation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194651" y="1284888"/>
            <a:ext cx="10266285" cy="5119476"/>
          </a:xfrm>
        </p:spPr>
        <p:txBody>
          <a:bodyPr/>
          <a:lstStyle/>
          <a:p>
            <a:pPr marL="533400" indent="-533400"/>
            <a:r>
              <a:rPr lang="en-GB" altLang="zh-CN" sz="2400" dirty="0"/>
              <a:t>ETSI ISG NFV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Regular LS exchanges on the alignment of SA5 and ETSI specifications.</a:t>
            </a:r>
          </a:p>
          <a:p>
            <a:pPr marL="514350" indent="-457200"/>
            <a:r>
              <a:rPr lang="en-GB" altLang="zh-CN" sz="2400" dirty="0"/>
              <a:t>ETSI TC EE &amp; </a:t>
            </a:r>
            <a:r>
              <a:rPr lang="en-GB" sz="2400" dirty="0"/>
              <a:t> ITU-T Study Group 5</a:t>
            </a:r>
          </a:p>
          <a:p>
            <a:pPr marL="914400" lvl="1" indent="-457200"/>
            <a:r>
              <a:rPr lang="en-GB" altLang="zh-CN" sz="2000" dirty="0"/>
              <a:t>Regular LS exchanges on Energy Efficiency in mobile networks.</a:t>
            </a:r>
          </a:p>
          <a:p>
            <a:pPr marL="914400" lvl="1" indent="-457200"/>
            <a:r>
              <a:rPr lang="en-US" sz="2000" dirty="0"/>
              <a:t>Presentation of 3GPP/SA5 activities on Energy Efficiency and Energy saving Management” has been done during ETSI TC EE face-to-face meeting in Paris (May 30th, 2018)</a:t>
            </a:r>
            <a:endParaRPr lang="en-GB" altLang="zh-CN" sz="2000" dirty="0"/>
          </a:p>
          <a:p>
            <a:pPr marL="514350" indent="-457200"/>
            <a:r>
              <a:rPr lang="en-GB" altLang="zh-CN" sz="2400" dirty="0"/>
              <a:t>Network Slicing 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Regular LSs exchanges on Network Slicing with GSMA, BBF, MEF, NGMN, ETSI ISG NFV, etc.</a:t>
            </a:r>
          </a:p>
          <a:p>
            <a:pPr marL="534972" indent="-457200">
              <a:defRPr/>
            </a:pPr>
            <a:r>
              <a:rPr lang="en-GB" altLang="zh-CN" sz="2500" dirty="0"/>
              <a:t>ONAP </a:t>
            </a:r>
          </a:p>
          <a:p>
            <a:pPr marL="914400" lvl="1" indent="-457200">
              <a:defRPr/>
            </a:pPr>
            <a:r>
              <a:rPr lang="en-US" sz="2000" dirty="0"/>
              <a:t>A LS was sent to ONAP to inform them about the new study item in SA5 on integration of ONAP DCAE and 3GPP management architecture</a:t>
            </a:r>
          </a:p>
          <a:p>
            <a:pPr marL="914400" lvl="1" indent="-457200">
              <a:defRPr/>
            </a:pPr>
            <a:endParaRPr lang="en-GB" altLang="zh-CN" sz="2000" dirty="0"/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56003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(1/3)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145576" y="946151"/>
          <a:ext cx="11900848" cy="5397297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86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Charging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5GS_Ph1-DCH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8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55% -&gt;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81 – Sept.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32.297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4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draft TS 32.255 5G data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connectivity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were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approved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for: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Complete structure of 5G data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connectivity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specific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information (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 (SMF consumer)  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QoS Flow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Based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full description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Additional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flows for SCC mode 3, non-3GPP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access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characteristics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5G 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Introduction of CHF CDR - CHF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5G data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connectivity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(PDU session Flow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Based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Charging and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generation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by CHF : Alternative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method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partial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in addition to the default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method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fr-FR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32.267 new Bd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reference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point to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Billing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domain</a:t>
                      </a:r>
                      <a:endParaRPr kumimoji="0" lang="fr-FR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95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2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CR, TS 32.255 for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16346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85951" y="15457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(2/3)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9022913"/>
              </p:ext>
            </p:extLst>
          </p:nvPr>
        </p:nvGraphicFramePr>
        <p:xfrm>
          <a:off x="145576" y="840374"/>
          <a:ext cx="11900848" cy="5562535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229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Service Based Interface for 5G Charging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5GS_Ph1-SBI_CH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6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81 – Sept.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32.290 "5G system; Services, operations and procedures of charging using Service Based Interface (SBI)" were agreed on: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 for Notify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service and operations complete definition and procedures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of NRF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framework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for TS 32.291"5G system; Charging Services, stage 3" based on 29.501 Template were approved on: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API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Resources model and Operations (standard POST and custom operations), Data Model, 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rror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Handling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penAPI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specification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to TS 32.298 "Charging Data Record (CDR) parameter description" were agreed on: 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CHF CDR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definition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PDU session and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Roaming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CHF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(and ASN.1)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TS 32.240 for an informative Annex on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overall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architecture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9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CRs, TS 32.291 for Information and Approval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381384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CH WIs (3/3)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0377142"/>
              </p:ext>
            </p:extLst>
          </p:nvPr>
        </p:nvGraphicFramePr>
        <p:xfrm>
          <a:off x="145576" y="1253227"/>
          <a:ext cx="11900848" cy="4782866"/>
        </p:xfrm>
        <a:graphic>
          <a:graphicData uri="http://schemas.openxmlformats.org/drawingml/2006/table">
            <a:tbl>
              <a:tblPr/>
              <a:tblGrid>
                <a:gridCol w="1860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1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Diameter Overload Control for Charging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DOCME_CH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790017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-&gt; 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81 – Sept. 2018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32.299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Diameter Overload Mechanism over Ro interface was completed with agreed CRs: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Reacting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Node and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Reporting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Node </a:t>
                      </a:r>
                      <a:r>
                        <a:rPr kumimoji="0" lang="fr-FR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behavior</a:t>
                      </a:r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IETF RFC 7683 OC-OLR AVP  is extended with 3GPP Ro specific "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3GPP-OC-Specific-Reduction"</a:t>
                      </a: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AVP for considering the rating group and request type.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CRs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08100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(1/8)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1283821"/>
              </p:ext>
            </p:extLst>
          </p:nvPr>
        </p:nvGraphicFramePr>
        <p:xfrm>
          <a:off x="31532" y="1101117"/>
          <a:ext cx="12050973" cy="4746053"/>
        </p:xfrm>
        <a:graphic>
          <a:graphicData uri="http://schemas.openxmlformats.org/drawingml/2006/table">
            <a:tbl>
              <a:tblPr/>
              <a:tblGrid>
                <a:gridCol w="18843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4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40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58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and orchestration of 5G networks and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 -&gt; </a:t>
                      </a:r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  <a:endParaRPr kumimoji="0" lang="en-GB" altLang="zh-CN" sz="1600" b="0" i="0" u="none" strike="sng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28.530, 28.532, 28.533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3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two last meetings, there were 67 contributions addressing 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Concepts, use cases and requirements (28.530) 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Architecture (28.533)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Generic management services (28.532)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 of these, 39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approved, and all three TSs are now ready and agreed for SA approval.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28.530, 28.532, 28.533 for Approval</a:t>
                      </a:r>
                      <a:endParaRPr lang="sv-SE" sz="1600" dirty="0">
                        <a:effectLst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513900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(2/8)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33835"/>
              </p:ext>
            </p:extLst>
          </p:nvPr>
        </p:nvGraphicFramePr>
        <p:xfrm>
          <a:off x="173459" y="1092782"/>
          <a:ext cx="11845081" cy="5222838"/>
        </p:xfrm>
        <a:graphic>
          <a:graphicData uri="http://schemas.openxmlformats.org/drawingml/2006/table">
            <a:tbl>
              <a:tblPr/>
              <a:tblGrid>
                <a:gridCol w="1852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4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1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07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Provisioning of 5G networks and network slicing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NETSLICE-PRO_NS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760065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Huawei, 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80% -&gt; </a:t>
                      </a:r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  <a:endParaRPr kumimoji="0" lang="en-GB" altLang="zh-CN" sz="1600" b="0" i="0" u="none" strike="sng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29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NSI/NSSI information modelling update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provisioning RESTful solution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some clean-up proposals for the final draft TS 28.531 (agreed)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operations for provisioning management service and some procedures clean-up contributions.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network slice priority and the update of UC/Requirement/Procedure for creation of a 3GPP NF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revision of procedure of network slice capacity planning (agreed)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revised WID Provisioning of 5G networks and network slicing and agreed to send the draft TS 28.531 to SA for Approval.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28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approved at the two meetings. Agreed to send TS 28.531 for approval.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28.531 for Approval </a:t>
                      </a:r>
                      <a:endParaRPr lang="sv-SE" sz="1600" dirty="0">
                        <a:effectLst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0731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7336988"/>
              </p:ext>
            </p:extLst>
          </p:nvPr>
        </p:nvGraphicFramePr>
        <p:xfrm>
          <a:off x="1124263" y="1156987"/>
          <a:ext cx="8730939" cy="4986149"/>
        </p:xfrm>
        <a:graphic>
          <a:graphicData uri="http://schemas.openxmlformats.org/drawingml/2006/table">
            <a:tbl>
              <a:tblPr/>
              <a:tblGrid>
                <a:gridCol w="1435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7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8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7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7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Jan – 2 Feb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Rome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Italy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8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9-13 Apr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Beijing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14-18 May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La Jolla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SA5#119 ad-hoc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26-28 June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Stockholm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Sweden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1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Belgrade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Serbia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8-12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Kochi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India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IF3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Nov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2018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Spokane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81200" y="274638"/>
            <a:ext cx="6834188" cy="628650"/>
          </a:xfrm>
        </p:spPr>
        <p:txBody>
          <a:bodyPr/>
          <a:lstStyle/>
          <a:p>
            <a:r>
              <a:rPr lang="en-GB" sz="4000" dirty="0"/>
              <a:t>2018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160373845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(3/8)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8116083"/>
              </p:ext>
            </p:extLst>
          </p:nvPr>
        </p:nvGraphicFramePr>
        <p:xfrm>
          <a:off x="112986" y="966485"/>
          <a:ext cx="11966028" cy="5336860"/>
        </p:xfrm>
        <a:graphic>
          <a:graphicData uri="http://schemas.openxmlformats.org/drawingml/2006/table">
            <a:tbl>
              <a:tblPr/>
              <a:tblGrid>
                <a:gridCol w="1308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7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23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37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Resource Model (NRM) for 5G networks and network slicing</a:t>
                      </a:r>
                      <a:endParaRPr lang="en-US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NETSLICE-5GNRM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780037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</a:t>
                      </a:r>
                      <a:r>
                        <a:rPr kumimoji="0" lang="fr-FR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TSs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28.540, 28.541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As input to the two meetings there were 61 contributions; the contributions and discussion were focused on:</a:t>
                      </a: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re-organization and new TS titles</a:t>
                      </a: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Providing YANG based SS definition for NRM Stage 3</a:t>
                      </a: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Adding Network Slicing support in NRM Stage 1, 2, 3; </a:t>
                      </a: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Cleaning-up NRM Stage 2 and 3 definition and keep Stage 3 definition to align with Stage 2; </a:t>
                      </a: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Adding common notification definition;  </a:t>
                      </a: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Raising several new requirements for NRM;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some CRs were approved.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28.540, 28.541 are ready to be sent for Approval 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(and 28.543 withdrawn)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CRs, TS 28.540, 28.541 for Approval  </a:t>
                      </a:r>
                      <a:endParaRPr lang="sv-SE" sz="1600" dirty="0">
                        <a:effectLst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</a:t>
                      </a:r>
                      <a:endParaRPr lang="sv-SE" sz="1600" dirty="0">
                        <a:effectLst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31445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(4/8)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6369339"/>
              </p:ext>
            </p:extLst>
          </p:nvPr>
        </p:nvGraphicFramePr>
        <p:xfrm>
          <a:off x="403761" y="1312223"/>
          <a:ext cx="11046710" cy="4849180"/>
        </p:xfrm>
        <a:graphic>
          <a:graphicData uri="http://schemas.openxmlformats.org/drawingml/2006/table">
            <a:tbl>
              <a:tblPr/>
              <a:tblGrid>
                <a:gridCol w="1727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7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1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Supervision for 5G networks and network slicing</a:t>
                      </a:r>
                      <a:endParaRPr lang="en-US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NETSLICE-FS5G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780041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</a:t>
                      </a:r>
                      <a:r>
                        <a:rPr kumimoji="0" lang="fr-FR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TSs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28.545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33 contributions have been addressed during the two meetings, and the discussed topics include: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Update the service names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new use cases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Procedure of subscribe/notify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Description of alarm correlation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RESTful/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OpenAPI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solutions for fault supervision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approved, and TS 28.545 is now ready for approval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 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28.545 for approval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970132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(5/8)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953797"/>
              </p:ext>
            </p:extLst>
          </p:nvPr>
        </p:nvGraphicFramePr>
        <p:xfrm>
          <a:off x="94672" y="901700"/>
          <a:ext cx="11859435" cy="5850920"/>
        </p:xfrm>
        <a:graphic>
          <a:graphicData uri="http://schemas.openxmlformats.org/drawingml/2006/table">
            <a:tbl>
              <a:tblPr/>
              <a:tblGrid>
                <a:gridCol w="1238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74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5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1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57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Assurance data and Performance Management for 5G networks and network slicing</a:t>
                      </a:r>
                      <a:endParaRPr lang="en-US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NETSLICE-ADPM5G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73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780038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Intel, China Mobile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7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</a:t>
                      </a:r>
                      <a:r>
                        <a:rPr kumimoji="0" lang="fr-FR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TSs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28.550, 28.552, 28.554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72 contributions have been discussed on the following main topics: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TS 28.550: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Global alignment of management service names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UC and requirements on management data analytics, and for management analytics KPIs for networks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on KPI collection and reporting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Component types for measurement job management services, performance data file reporting services,  performance data streaming services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Procedures for Network Slice Subnet Data Analytics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TS 28.554: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of registration success rate KPI template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KPI registration success rate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PDU session KPI and UC update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KPI and UC related to UE throughput in RAN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TS 28.552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 for UE Context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initiated by CU and revise the associated UC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Modification of Average delay DL air-interface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 on the processor usage of virtualized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-CU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and Measurements related to UE throughput, Unrestricted Volume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L2 measurement specification for NR in R15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measurements related to non-split scenario</a:t>
                      </a:r>
                    </a:p>
                    <a:p>
                      <a:pPr marL="781035" lvl="1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on restructuring of TS 28.552 clause 5</a:t>
                      </a: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endParaRPr lang="en-US" sz="11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were approved.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company objection to approval of 28.550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09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Revised WID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28.550 for approval 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(noting one objection)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28.552, 28.554 for approval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594556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(6/8)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192482"/>
              </p:ext>
            </p:extLst>
          </p:nvPr>
        </p:nvGraphicFramePr>
        <p:xfrm>
          <a:off x="95533" y="1551496"/>
          <a:ext cx="11959987" cy="4713212"/>
        </p:xfrm>
        <a:graphic>
          <a:graphicData uri="http://schemas.openxmlformats.org/drawingml/2006/table">
            <a:tbl>
              <a:tblPr/>
              <a:tblGrid>
                <a:gridCol w="1937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5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0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35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and virtualization aspects of 5G networks</a:t>
                      </a:r>
                      <a:endParaRPr lang="en-US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NETSLICE-MNFV5G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780039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75% -&gt; 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</a:t>
                      </a:r>
                      <a:r>
                        <a:rPr kumimoji="0" lang="fr-FR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TSs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28.515, 28.516, 28.520, 28.521, 28.525, 28.527, 28.528</a:t>
                      </a:r>
                      <a:endParaRPr kumimoji="0" lang="fr-FR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the following contributions: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add a procedure to associate a VNF instance with a VNF profile. 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to add a procedure to associate a PNF with a PNF profile.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Update 5G management architecture to make the pseudo CR to CR.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CR has been agreed. It was agreed to declare the WI complete, and any remaining work to align with ETSI NFV specifications (when published) can be made with maintenance CRs.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794860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(7/8)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001017"/>
              </p:ext>
            </p:extLst>
          </p:nvPr>
        </p:nvGraphicFramePr>
        <p:xfrm>
          <a:off x="1078173" y="1360424"/>
          <a:ext cx="10372298" cy="4449992"/>
        </p:xfrm>
        <a:graphic>
          <a:graphicData uri="http://schemas.openxmlformats.org/drawingml/2006/table">
            <a:tbl>
              <a:tblPr/>
              <a:tblGrid>
                <a:gridCol w="1621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9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4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60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 Solution Sets</a:t>
                      </a:r>
                      <a:endParaRPr lang="en-US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REST_SS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780033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 -&gt; 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</a:t>
                      </a:r>
                      <a:r>
                        <a:rPr kumimoji="0" lang="fr-FR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TSs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kumimoji="0" lang="fr-F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32.158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Clarifications were provided to some design patterns.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new design pattern for partial resource updates was added.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 representation formats to be used in request and response message bodies were agreed.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It was agreed to clean up the TS and to send it for SA approval. Main agreement was to use the term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Producer and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MnS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Consumer instead of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IRPAgent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and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IRPManager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32.158 for approval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70659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Rel-15 OAM&amp;P WIs (8/8)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3090912"/>
              </p:ext>
            </p:extLst>
          </p:nvPr>
        </p:nvGraphicFramePr>
        <p:xfrm>
          <a:off x="1078173" y="1360424"/>
          <a:ext cx="10372298" cy="4849180"/>
        </p:xfrm>
        <a:graphic>
          <a:graphicData uri="http://schemas.openxmlformats.org/drawingml/2006/table">
            <a:tbl>
              <a:tblPr/>
              <a:tblGrid>
                <a:gridCol w="1621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9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4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460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Enhancement for EPC CUPS</a:t>
                      </a:r>
                      <a:endParaRPr lang="en-US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ME_CUPS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780036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 -&gt; </a:t>
                      </a: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 – Sept.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</a:t>
                      </a:r>
                      <a:r>
                        <a:rPr kumimoji="0" lang="fr-FR" sz="16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TSs</a:t>
                      </a:r>
                      <a:endParaRPr kumimoji="0" lang="fr-FR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kumimoji="0" lang="fr-FR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 CRs were agreed: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CR to add PFCP session management measurements in TS 32.426.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CR to collect all changes from previous meetings to NRM IOC in TS 28.708.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CR to update E-UTRAN NRM IOC for EPC CUPS.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One CR to update XML solution set definition in TS 28.709.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thereby, it was agreed to declare this WI complete.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CRs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924944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OAM&amp;P WIs (1/1)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6654821"/>
              </p:ext>
            </p:extLst>
          </p:nvPr>
        </p:nvGraphicFramePr>
        <p:xfrm>
          <a:off x="286603" y="1196648"/>
          <a:ext cx="11586948" cy="4957052"/>
        </p:xfrm>
        <a:graphic>
          <a:graphicData uri="http://schemas.openxmlformats.org/drawingml/2006/table">
            <a:tbl>
              <a:tblPr/>
              <a:tblGrid>
                <a:gridCol w="1811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5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53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4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</a:t>
                      </a:r>
                      <a:r>
                        <a:rPr lang="en-US" sz="1800" b="1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collection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QOED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760058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-&gt; 30%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SA#82 – Dec. 2018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28.404, 28.405, 28.406, 28.307, 28.308, 28.309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8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approved on the following topics: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solution for sending a notification to the management system when a recording session is started is changed, so that no change is needed in RAN2.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Activation of QoE data collection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Handling at RNC internal handover is specified.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Reporting of collected data for UMTS is specified.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 for approval by SA5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663874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(1/5)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0522581"/>
              </p:ext>
            </p:extLst>
          </p:nvPr>
        </p:nvGraphicFramePr>
        <p:xfrm>
          <a:off x="134007" y="946150"/>
          <a:ext cx="11923986" cy="4864976"/>
        </p:xfrm>
        <a:graphic>
          <a:graphicData uri="http://schemas.openxmlformats.org/drawingml/2006/table">
            <a:tbl>
              <a:tblPr/>
              <a:tblGrid>
                <a:gridCol w="1864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1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1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6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and functional aspects of Energy Efficiency (EE) in 5G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FS_EE_5G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760064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65% -&gt; 85%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SA#82 – Dec. 2018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32.972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Two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presented:</a:t>
                      </a:r>
                    </a:p>
                    <a:p>
                      <a:pPr marL="895335" lvl="1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use cases and requirements: approved (Clarification was given on clause 8.1.2.2.4 during offline discussion after the session);</a:t>
                      </a:r>
                    </a:p>
                    <a:p>
                      <a:pPr marL="895335" lvl="1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Add conclusion: approved after minor revisions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WID description has been revised to reflect the new completion date (June 2018 -&gt; December 2018) and a new supporting company.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Rapporteur clarified that some description of potential solutions is missing to complete the study. This will be proposed via contributions to SA5#121.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32.972 for Information</a:t>
                      </a:r>
                      <a:endParaRPr lang="sv-SE" sz="1600" dirty="0">
                        <a:effectLst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975753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(2/5)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8804283"/>
              </p:ext>
            </p:extLst>
          </p:nvPr>
        </p:nvGraphicFramePr>
        <p:xfrm>
          <a:off x="177420" y="1360424"/>
          <a:ext cx="11887201" cy="4621136"/>
        </p:xfrm>
        <a:graphic>
          <a:graphicData uri="http://schemas.openxmlformats.org/drawingml/2006/table">
            <a:tbl>
              <a:tblPr/>
              <a:tblGrid>
                <a:gridCol w="1859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7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2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17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integration of ONAP DCAE and 3GPP management architecture</a:t>
                      </a:r>
                      <a:endParaRPr kumimoji="0" lang="en-GB" altLang="zh-CN" sz="18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FS_ONAPDCAE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780031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AT&amp;T, Orange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35%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28.900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discussed on the following topics: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Approval to restructure TR 28.900 to accommodate CM in scope and to focus 3GPP comparison to 5G only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3GPP / ONAP architecture positioning, focuses on 3GPP 5G service management architecture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Scope section input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Comparison of ONAP vs. 3GPP interface technologies and protocols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 of these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approved.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3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726912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(3/5)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8428566"/>
              </p:ext>
            </p:extLst>
          </p:nvPr>
        </p:nvGraphicFramePr>
        <p:xfrm>
          <a:off x="189186" y="1360424"/>
          <a:ext cx="11824139" cy="4782866"/>
        </p:xfrm>
        <a:graphic>
          <a:graphicData uri="http://schemas.openxmlformats.org/drawingml/2006/table">
            <a:tbl>
              <a:tblPr/>
              <a:tblGrid>
                <a:gridCol w="1848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6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6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024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FS_PROTIMP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28.823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progress - no contributions due to priority for Rel-15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9589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2980869" y="959210"/>
            <a:ext cx="5143500" cy="476250"/>
          </a:xfrm>
        </p:spPr>
        <p:txBody>
          <a:bodyPr/>
          <a:lstStyle/>
          <a:p>
            <a:r>
              <a:rPr lang="en-GB" sz="4000" dirty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  <p:extLst/>
          </p:nvPr>
        </p:nvGraphicFramePr>
        <p:xfrm>
          <a:off x="2605966" y="1668240"/>
          <a:ext cx="6737539" cy="3656349"/>
        </p:xfrm>
        <a:graphic>
          <a:graphicData uri="http://schemas.openxmlformats.org/drawingml/2006/table">
            <a:tbl>
              <a:tblPr/>
              <a:tblGrid>
                <a:gridCol w="935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82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32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65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23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SA5#114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SA5#116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SA5#117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SA5#118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SA5#119Ad-Hoc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4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 CRs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9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222448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(4/5)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3937022"/>
              </p:ext>
            </p:extLst>
          </p:nvPr>
        </p:nvGraphicFramePr>
        <p:xfrm>
          <a:off x="835573" y="1313128"/>
          <a:ext cx="10537719" cy="4896888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6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86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integration of ONAP and 3GPP configuration management services for 5G networks 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FS_ONAPCINT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28.900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two following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have been discussed: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restructuring to include CM aspects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positioning of APPC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wrt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 for 3GPP management services.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2 </a:t>
                      </a: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were approved.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259942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OAM&amp;P SIs (5/5)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0764298"/>
              </p:ext>
            </p:extLst>
          </p:nvPr>
        </p:nvGraphicFramePr>
        <p:xfrm>
          <a:off x="835573" y="1313128"/>
          <a:ext cx="10537719" cy="4896888"/>
        </p:xfrm>
        <a:graphic>
          <a:graphicData uri="http://schemas.openxmlformats.org/drawingml/2006/table">
            <a:tbl>
              <a:tblPr/>
              <a:tblGrid>
                <a:gridCol w="1647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6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86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edge computing 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FS_MAN_EC</a:t>
                      </a:r>
                      <a:endParaRPr kumimoji="0" lang="en-GB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800039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SA#83 – March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28.803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and approved the following contributions: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to add a procedure to associate a VNF instance with a VNF profile.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to add a procedure to associate a PNF with a PNF profile.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</a:t>
                      </a: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Update 5G management architecture to make the pseudo CR to CR. 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None.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00182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772996"/>
              </p:ext>
            </p:extLst>
          </p:nvPr>
        </p:nvGraphicFramePr>
        <p:xfrm>
          <a:off x="1378579" y="1562027"/>
          <a:ext cx="8716369" cy="4165026"/>
        </p:xfrm>
        <a:graphic>
          <a:graphicData uri="http://schemas.openxmlformats.org/drawingml/2006/table">
            <a:tbl>
              <a:tblPr/>
              <a:tblGrid>
                <a:gridCol w="1163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0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4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21-25 Jan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NAF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SA5#124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 Feb – 1 Mar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Taipei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Taiwan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ChT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SA5#125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8-12 Apr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SA5#126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13-17 May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SA5#127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19-23 Aug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Bruges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Belgium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SA5#128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18-22 Nov 2019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40257" y="260990"/>
            <a:ext cx="6834188" cy="628650"/>
          </a:xfrm>
        </p:spPr>
        <p:txBody>
          <a:bodyPr/>
          <a:lstStyle/>
          <a:p>
            <a:r>
              <a:rPr lang="en-GB" dirty="0"/>
              <a:t>2019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65139292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8154533"/>
              </p:ext>
            </p:extLst>
          </p:nvPr>
        </p:nvGraphicFramePr>
        <p:xfrm>
          <a:off x="1378579" y="1562027"/>
          <a:ext cx="8716369" cy="4246020"/>
        </p:xfrm>
        <a:graphic>
          <a:graphicData uri="http://schemas.openxmlformats.org/drawingml/2006/table">
            <a:tbl>
              <a:tblPr/>
              <a:tblGrid>
                <a:gridCol w="1163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0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4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7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SA5#129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10-14 Feb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SA5#130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20-24 Apr 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27 Apr – 1 May 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SA5#131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25-29 May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SA5#132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24-28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SA5#133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12-16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2020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SA5#134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Nov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2020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TBD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20379" y="421303"/>
            <a:ext cx="6834188" cy="628650"/>
          </a:xfrm>
        </p:spPr>
        <p:txBody>
          <a:bodyPr/>
          <a:lstStyle/>
          <a:p>
            <a:r>
              <a:rPr lang="en-GB" dirty="0"/>
              <a:t>2020 meeting calendar </a:t>
            </a:r>
            <a:r>
              <a:rPr lang="en-GB" sz="3600" dirty="0"/>
              <a:t>(tentative dates)</a:t>
            </a:r>
          </a:p>
        </p:txBody>
      </p:sp>
    </p:spTree>
    <p:extLst>
      <p:ext uri="{BB962C8B-B14F-4D97-AF65-F5344CB8AC3E}">
        <p14:creationId xmlns:p14="http://schemas.microsoft.com/office/powerpoint/2010/main" val="2193705971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6349" y="127293"/>
            <a:ext cx="8221835" cy="519616"/>
          </a:xfrm>
        </p:spPr>
        <p:txBody>
          <a:bodyPr/>
          <a:lstStyle/>
          <a:p>
            <a:r>
              <a:rPr lang="sv-SE" sz="3600" dirty="0"/>
              <a:t>Thank you!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94CD04-19DC-49DB-A47E-6FD10F4DA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49" y="589759"/>
            <a:ext cx="8632925" cy="575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39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  <p:extLst/>
          </p:nvPr>
        </p:nvGraphicFramePr>
        <p:xfrm>
          <a:off x="2495550" y="1728264"/>
          <a:ext cx="6216254" cy="3635218"/>
        </p:xfrm>
        <a:graphic>
          <a:graphicData uri="http://schemas.openxmlformats.org/drawingml/2006/table">
            <a:tbl>
              <a:tblPr/>
              <a:tblGrid>
                <a:gridCol w="1068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26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17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00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00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79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22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43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267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SA#76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SA#77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SA#78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2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00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17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0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402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3009900" y="1027510"/>
            <a:ext cx="5187554" cy="54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40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  <p:extLst>
      <p:ext uri="{BB962C8B-B14F-4D97-AF65-F5344CB8AC3E}">
        <p14:creationId xmlns:p14="http://schemas.microsoft.com/office/powerpoint/2010/main" val="199449440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2055814" y="443237"/>
            <a:ext cx="6759575" cy="619125"/>
          </a:xfrm>
        </p:spPr>
        <p:txBody>
          <a:bodyPr/>
          <a:lstStyle/>
          <a:p>
            <a:r>
              <a:rPr lang="en-GB" altLang="zh-CN" sz="4000" dirty="0" err="1"/>
              <a:t>Tdoc</a:t>
            </a:r>
            <a:r>
              <a:rPr lang="en-GB" altLang="zh-CN" sz="4000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1920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539875" y="850900"/>
          <a:ext cx="9142413" cy="552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4" imgW="8934514" imgH="5400675" progId="Excel.Sheet.8">
                  <p:embed/>
                </p:oleObj>
              </mc:Choice>
              <mc:Fallback>
                <p:oleObj name="Worksheet" r:id="rId4" imgW="8934514" imgH="5400675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9875" y="850900"/>
                        <a:ext cx="9142413" cy="55292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333063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2055814" y="426605"/>
            <a:ext cx="6759575" cy="619125"/>
          </a:xfrm>
        </p:spPr>
        <p:txBody>
          <a:bodyPr/>
          <a:lstStyle/>
          <a:p>
            <a:r>
              <a:rPr lang="en-GB" altLang="zh-CN" sz="4000" dirty="0"/>
              <a:t>CR/</a:t>
            </a:r>
            <a:r>
              <a:rPr lang="en-GB" altLang="zh-CN" sz="4000" dirty="0" err="1"/>
              <a:t>pCR</a:t>
            </a:r>
            <a:r>
              <a:rPr lang="en-GB" altLang="zh-CN" sz="4000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1920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539875" y="850900"/>
          <a:ext cx="8823325" cy="536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Worksheet" r:id="rId4" imgW="8620131" imgH="5248207" progId="Excel.Sheet.8">
                  <p:embed/>
                </p:oleObj>
              </mc:Choice>
              <mc:Fallback>
                <p:oleObj name="Worksheet" r:id="rId4" imgW="8620131" imgH="5248207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9875" y="850900"/>
                        <a:ext cx="8823325" cy="53689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70655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633538" y="266173"/>
          <a:ext cx="9979025" cy="734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Worksheet" r:id="rId4" imgW="8581904" imgH="5667341" progId="Excel.Sheet.8">
                  <p:embed/>
                </p:oleObj>
              </mc:Choice>
              <mc:Fallback>
                <p:oleObj name="Worksheet" r:id="rId4" imgW="8581904" imgH="5667341" progId="Excel.Sheet.8">
                  <p:embed/>
                  <p:pic>
                    <p:nvPicPr>
                      <p:cNvPr id="205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538" y="266173"/>
                        <a:ext cx="9979025" cy="734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2068514" y="402881"/>
            <a:ext cx="7019925" cy="735013"/>
          </a:xfrm>
        </p:spPr>
        <p:txBody>
          <a:bodyPr/>
          <a:lstStyle/>
          <a:p>
            <a:r>
              <a:rPr lang="en-GB" altLang="zh-CN" sz="4000" dirty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1920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5847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2068514" y="195059"/>
            <a:ext cx="7019925" cy="735013"/>
          </a:xfrm>
        </p:spPr>
        <p:txBody>
          <a:bodyPr/>
          <a:lstStyle/>
          <a:p>
            <a:r>
              <a:rPr lang="en-GB" altLang="zh-CN" sz="4000" dirty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920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770063" y="519113"/>
          <a:ext cx="8743950" cy="543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Worksheet" r:id="rId4" imgW="7953445" imgH="5667341" progId="Excel.Sheet.8">
                  <p:embed/>
                </p:oleObj>
              </mc:Choice>
              <mc:Fallback>
                <p:oleObj name="Worksheet" r:id="rId4" imgW="7953445" imgH="5667341" progId="Excel.Sheet.8">
                  <p:embed/>
                  <p:pic>
                    <p:nvPicPr>
                      <p:cNvPr id="307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519113"/>
                        <a:ext cx="8743950" cy="543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8515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52043</TotalTime>
  <Words>4567</Words>
  <Application>Microsoft Office PowerPoint</Application>
  <PresentationFormat>Widescreen</PresentationFormat>
  <Paragraphs>1137</Paragraphs>
  <Slides>44</Slides>
  <Notes>36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4" baseType="lpstr">
      <vt:lpstr>Batang</vt:lpstr>
      <vt:lpstr>Gulim</vt:lpstr>
      <vt:lpstr>SimSun</vt:lpstr>
      <vt:lpstr>SimSun</vt:lpstr>
      <vt:lpstr>Arial</vt:lpstr>
      <vt:lpstr>Calibri</vt:lpstr>
      <vt:lpstr>CG Times (WN)</vt:lpstr>
      <vt:lpstr>Times New Roman</vt:lpstr>
      <vt:lpstr>Office Theme</vt:lpstr>
      <vt:lpstr>Worksheet</vt:lpstr>
      <vt:lpstr>    SA5 Status Report to SA#81  Charging Management (CH) Operation, Administration, Maintenance &amp; Provisioning (OAM&amp;P)  </vt:lpstr>
      <vt:lpstr>SA5 leadership</vt:lpstr>
      <vt:lpstr>2018 meeting calendar</vt:lpstr>
      <vt:lpstr>Statistics at SA5 level</vt:lpstr>
      <vt:lpstr>PowerPoint Presentation</vt:lpstr>
      <vt:lpstr>Tdoc history </vt:lpstr>
      <vt:lpstr>CR/pCR history </vt:lpstr>
      <vt:lpstr>CR history</vt:lpstr>
      <vt:lpstr>WI history</vt:lpstr>
      <vt:lpstr>Summary of ongoing WIs/SIs (1/2)</vt:lpstr>
      <vt:lpstr>Summary of ongoing WIs/SIs (2/2)</vt:lpstr>
      <vt:lpstr>Incoming LSs (1/3)</vt:lpstr>
      <vt:lpstr>Incoming LSs (2/3)</vt:lpstr>
      <vt:lpstr>Incoming LSs (3/3)</vt:lpstr>
      <vt:lpstr>Outgoing LSs (1/1)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cooperation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2019 meeting calendar</vt:lpstr>
      <vt:lpstr>2020 meeting calendar (tentative dates)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Thomas Tovinger</cp:lastModifiedBy>
  <cp:revision>1291</cp:revision>
  <dcterms:created xsi:type="dcterms:W3CDTF">2008-08-30T09:32:10Z</dcterms:created>
  <dcterms:modified xsi:type="dcterms:W3CDTF">2018-09-08T21:39:53Z</dcterms:modified>
</cp:coreProperties>
</file>