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9"/>
  </p:notesMasterIdLst>
  <p:handoutMasterIdLst>
    <p:handoutMasterId r:id="rId60"/>
  </p:handoutMasterIdLst>
  <p:sldIdLst>
    <p:sldId id="303" r:id="rId2"/>
    <p:sldId id="705" r:id="rId3"/>
    <p:sldId id="706" r:id="rId4"/>
    <p:sldId id="707" r:id="rId5"/>
    <p:sldId id="797" r:id="rId6"/>
    <p:sldId id="784" r:id="rId7"/>
    <p:sldId id="798" r:id="rId8"/>
    <p:sldId id="709" r:id="rId9"/>
    <p:sldId id="710" r:id="rId10"/>
    <p:sldId id="762" r:id="rId11"/>
    <p:sldId id="800" r:id="rId12"/>
    <p:sldId id="712" r:id="rId13"/>
    <p:sldId id="829" r:id="rId14"/>
    <p:sldId id="763" r:id="rId15"/>
    <p:sldId id="713" r:id="rId16"/>
    <p:sldId id="714" r:id="rId17"/>
    <p:sldId id="743" r:id="rId18"/>
    <p:sldId id="804" r:id="rId19"/>
    <p:sldId id="806" r:id="rId20"/>
    <p:sldId id="840" r:id="rId21"/>
    <p:sldId id="824" r:id="rId22"/>
    <p:sldId id="830" r:id="rId23"/>
    <p:sldId id="831" r:id="rId24"/>
    <p:sldId id="807" r:id="rId25"/>
    <p:sldId id="808" r:id="rId26"/>
    <p:sldId id="832" r:id="rId27"/>
    <p:sldId id="803" r:id="rId28"/>
    <p:sldId id="841" r:id="rId29"/>
    <p:sldId id="842" r:id="rId30"/>
    <p:sldId id="843" r:id="rId31"/>
    <p:sldId id="809" r:id="rId32"/>
    <p:sldId id="810" r:id="rId33"/>
    <p:sldId id="814" r:id="rId34"/>
    <p:sldId id="825" r:id="rId35"/>
    <p:sldId id="827" r:id="rId36"/>
    <p:sldId id="787" r:id="rId37"/>
    <p:sldId id="788" r:id="rId38"/>
    <p:sldId id="812" r:id="rId39"/>
    <p:sldId id="771" r:id="rId40"/>
    <p:sldId id="834" r:id="rId41"/>
    <p:sldId id="817" r:id="rId42"/>
    <p:sldId id="839" r:id="rId43"/>
    <p:sldId id="833" r:id="rId44"/>
    <p:sldId id="835" r:id="rId45"/>
    <p:sldId id="790" r:id="rId46"/>
    <p:sldId id="826" r:id="rId47"/>
    <p:sldId id="818" r:id="rId48"/>
    <p:sldId id="836" r:id="rId49"/>
    <p:sldId id="837" r:id="rId50"/>
    <p:sldId id="838" r:id="rId51"/>
    <p:sldId id="751" r:id="rId52"/>
    <p:sldId id="735" r:id="rId53"/>
    <p:sldId id="745" r:id="rId54"/>
    <p:sldId id="828" r:id="rId55"/>
    <p:sldId id="844" r:id="rId56"/>
    <p:sldId id="738" r:id="rId57"/>
    <p:sldId id="739" r:id="rId58"/>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CC33"/>
    <a:srgbClr val="008000"/>
    <a:srgbClr val="D0D8E8"/>
    <a:srgbClr val="006600"/>
    <a:srgbClr val="00CC66"/>
    <a:srgbClr val="00CC00"/>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11" autoAdjust="0"/>
    <p:restoredTop sz="96370" autoAdjust="0"/>
  </p:normalViewPr>
  <p:slideViewPr>
    <p:cSldViewPr snapToGrid="0">
      <p:cViewPr varScale="1">
        <p:scale>
          <a:sx n="82" d="100"/>
          <a:sy n="82" d="100"/>
        </p:scale>
        <p:origin x="1699" y="77"/>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9/6/2018</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9/6/2018</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51</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#81</a:t>
            </a:r>
          </a:p>
          <a:p>
            <a:pPr eaLnBrk="1" hangingPunct="1">
              <a:defRPr/>
            </a:pPr>
            <a:r>
              <a:rPr lang="en-US" altLang="en-US" sz="1200" b="1" dirty="0">
                <a:latin typeface="Arial "/>
              </a:rPr>
              <a:t>Gold Coast, Australia, 12-14 Sept 2018 </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SP-180637</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SA#81, 12-14 September 2018 </a:t>
            </a:r>
            <a:endParaRPr lang="en-GB"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7439025" y="6462713"/>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2018</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3gpp.org/ftp/tsg_sa/TSG_SA/TSGS_81/Docs/SP-180639.zip" TargetMode="External"/><Relationship Id="rId7" Type="http://schemas.openxmlformats.org/officeDocument/2006/relationships/hyperlink" Target="http://www.3gpp.org/ftp/tsg_sa/TSG_SA/TSGS_81/Docs/SP-180653.zip" TargetMode="External"/><Relationship Id="rId2" Type="http://schemas.openxmlformats.org/officeDocument/2006/relationships/hyperlink" Target="http://www.3gpp.org/ftp/tsg_sa/TSG_SA/TSGS_81/Docs/SP-180638.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1/Docs/SP-180652.zip" TargetMode="External"/><Relationship Id="rId5" Type="http://schemas.openxmlformats.org/officeDocument/2006/relationships/hyperlink" Target="http://www.3gpp.org/ftp/tsg_sa/TSG_SA/TSGS_81/Docs/SP-180641.zip" TargetMode="External"/><Relationship Id="rId4" Type="http://schemas.openxmlformats.org/officeDocument/2006/relationships/hyperlink" Target="http://www.3gpp.org/ftp/tsg_sa/TSG_SA/TSGS_81/Docs/SP-180640.zip"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sa/TSG_SA/TSGS_81/Docs/SP-180642.zip" TargetMode="External"/><Relationship Id="rId2" Type="http://schemas.openxmlformats.org/officeDocument/2006/relationships/hyperlink" Target="http://www.3gpp.org/ftp/tsg_sa/TSG_SA/TSGS_77/Docs/SP-170609.zip" TargetMode="Externa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hyperlink" Target="http://www.3gpp.org/ftp/tsg_sa/TSG_SA/TSGS_81/Docs/SP-180837.zip" TargetMode="External"/><Relationship Id="rId4" Type="http://schemas.openxmlformats.org/officeDocument/2006/relationships/hyperlink" Target="http://www.3gpp.org/ftp/tsg_sa/TSG_SA/TSGS_81/Docs/SP-180643.zip"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3gpp.org/ftp/tsg_sa/TSG_SA/TSGS_81/Docs/SP-180645.zip" TargetMode="External"/><Relationship Id="rId2" Type="http://schemas.openxmlformats.org/officeDocument/2006/relationships/hyperlink" Target="http://www.3gpp.org/ftp/tsg_sa/TSG_SA/TSGS_77/Docs/SP-170612.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3gpp.org/ftp/tsg_sa/TSG_SA/TSGS_81/Docs/SP-180685.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3gpp.org/ftp/tsg_sa/TSG_SA/TSGS_81/Docs/SP-180648.zip" TargetMode="External"/><Relationship Id="rId2" Type="http://schemas.openxmlformats.org/officeDocument/2006/relationships/hyperlink" Target="http://www.3gpp.org/ftp/tsg_sa/TSG_SA/TSGS_78/Docs/SP-170836.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3gpp.org/ftp/tsg_sa/TSG_SA/TSGS_81/Docs/SP-180838.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3gpp.org/ftp/tsg_sa/TSG_SA/TSGS_81/Docs/SP-180649.zip" TargetMode="External"/><Relationship Id="rId2" Type="http://schemas.openxmlformats.org/officeDocument/2006/relationships/hyperlink" Target="http://www.3gpp.org/ftp/tsg_sa/TSG_SA/TSGS_79/Docs/SP-180206.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hyperlink" Target="http://www.3gpp.org/ftp/tsg_sa/TSG_SA/TSGS_81/Docs/SP-180650.zip" TargetMode="External"/><Relationship Id="rId2" Type="http://schemas.openxmlformats.org/officeDocument/2006/relationships/hyperlink" Target="http://www.3gpp.org/ftp/tsg_sa/TSG_SA/TSGS_79/Docs/SP-180033.zip" TargetMode="Externa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hyperlink" Target="http://www.3gpp.org/ftp/tsg_sa/TSG_SA/TSGS_81/Docs/SP-180669.zip" TargetMode="External"/><Relationship Id="rId4" Type="http://schemas.openxmlformats.org/officeDocument/2006/relationships/hyperlink" Target="http://www.3gpp.org/ftp/tsg_sa/TSG_SA/TSGS_81/Docs/SP-180651.zip"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3gpp.org/ftp/tsg_sa/TSG_SA/TSGS_81/Docs/SP-180654.zip" TargetMode="External"/><Relationship Id="rId2" Type="http://schemas.openxmlformats.org/officeDocument/2006/relationships/hyperlink" Target="http://www.3gpp.org/ftp/tsg_sa/TSG_SA/TSGS_79/Docs/SP-180031.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hyperlink" Target="http://www.3gpp.org/ftp/tsg_sa/TSG_SA/TSGS_81/Docs/SP-180655.zip" TargetMode="External"/><Relationship Id="rId2" Type="http://schemas.openxmlformats.org/officeDocument/2006/relationships/hyperlink" Target="http://www.3gpp.org/ftp/tsg_sa/TSG_SA/TSGS_77/Docs/SP-170796.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hyperlink" Target="http://www.3gpp.org/ftp/tsg_sa/TSG_SA/TSGS_81/Docs/SP-180656.zip" TargetMode="External"/><Relationship Id="rId2" Type="http://schemas.openxmlformats.org/officeDocument/2006/relationships/hyperlink" Target="http://www.3gpp.org/ftp/tsg_sa/TSG_SA/TSGS_80/Docs/SP-180287.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3gpp.org/ftp/tsg_sa/TSG_SA/TSGS_81/Docs/SP-180839.zip"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0/Docs/SP-180286.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0/Docs/SP-180285.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810.zip"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4.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3gpp.org/ftp/tsg_sa/TSG_SA/TSGS_81/Docs/SP-180658.zip" TargetMode="External"/><Relationship Id="rId2" Type="http://schemas.openxmlformats.org/officeDocument/2006/relationships/hyperlink" Target="http://www.3gpp.org/ftp/tsg_sa/TSG_SA/TSGS_78/Docs/SP-170837.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5.xml.rels><?xml version="1.0" encoding="UTF-8" standalone="yes"?>
<Relationships xmlns="http://schemas.openxmlformats.org/package/2006/relationships"><Relationship Id="rId3" Type="http://schemas.openxmlformats.org/officeDocument/2006/relationships/hyperlink" Target="http://www.3gpp.org/ftp/tsg_sa/TSG_SA/TSGS_81/Docs/SP-180659.zip" TargetMode="External"/><Relationship Id="rId2" Type="http://schemas.openxmlformats.org/officeDocument/2006/relationships/hyperlink" Target="file:///C:\Users\efregab\Documents\2017%20Ericsson\3GPP\SA%20meetings\SA#76\TSGS_76\Docs\SP-170336.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6/Docs/SP-170334.zip"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3gpp.org/ftp/tsg_sa/TSG_SA/TSGS_81/Docs/SP-180660.zip" TargetMode="External"/><Relationship Id="rId2" Type="http://schemas.openxmlformats.org/officeDocument/2006/relationships/hyperlink" Target="http://www.3gpp.org/ftp/tsg_sa/TSG_SA/TSGS_76/Docs/SP-170592.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8.xml.rels><?xml version="1.0" encoding="UTF-8" standalone="yes"?>
<Relationships xmlns="http://schemas.openxmlformats.org/package/2006/relationships"><Relationship Id="rId3" Type="http://schemas.openxmlformats.org/officeDocument/2006/relationships/hyperlink" Target="http://www.3gpp.org/ftp/tsg_sa/TSG_SA/TSGS_81/Docs/SP-180661.zip" TargetMode="External"/><Relationship Id="rId2" Type="http://schemas.openxmlformats.org/officeDocument/2006/relationships/hyperlink" Target="http://www.3gpp.org/ftp/tsg_sa/TSG_SA/TSGS_77/Docs/SP-170618.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9.xml.rels><?xml version="1.0" encoding="UTF-8" standalone="yes"?>
<Relationships xmlns="http://schemas.openxmlformats.org/package/2006/relationships"><Relationship Id="rId3" Type="http://schemas.openxmlformats.org/officeDocument/2006/relationships/hyperlink" Target="http://www.3gpp.org/ftp/tsg_sa/TSG_SA/TSGS_81/Docs/SP-180642.zip" TargetMode="External"/><Relationship Id="rId7" Type="http://schemas.openxmlformats.org/officeDocument/2006/relationships/hyperlink" Target="http://www.3gpp.org/ftp/tsg_sa/TSG_SA/TSGS_81/Docs/SP-180685.zip"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www.3gpp.org/ftp/tsg_sa/TSG_SA/TSGS_81/Docs/SP-180645.zip" TargetMode="External"/><Relationship Id="rId5" Type="http://schemas.openxmlformats.org/officeDocument/2006/relationships/hyperlink" Target="http://www.3gpp.org/ftp/tsg_sa/TSG_SA/TSGS_81/Docs/SP-180837.zip" TargetMode="External"/><Relationship Id="rId4" Type="http://schemas.openxmlformats.org/officeDocument/2006/relationships/hyperlink" Target="http://www.3gpp.org/ftp/tsg_sa/TSG_SA/TSGS_81/Docs/SP-180643.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http://www.3gpp.org/ftp/tsg_sa/TSG_SA/TSGS_81/Docs/SP-180669.zip" TargetMode="External"/><Relationship Id="rId3" Type="http://schemas.openxmlformats.org/officeDocument/2006/relationships/hyperlink" Target="http://www.3gpp.org/ftp/tsg_sa/TSG_SA/TSGS_81/Docs/SP-180648.zip" TargetMode="External"/><Relationship Id="rId7" Type="http://schemas.openxmlformats.org/officeDocument/2006/relationships/hyperlink" Target="http://www.3gpp.org/ftp/tsg_sa/TSG_SA/TSGS_81/Docs/SP-180651.zip"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www.3gpp.org/ftp/tsg_sa/TSG_SA/TSGS_81/Docs/SP-180650.zip" TargetMode="External"/><Relationship Id="rId5" Type="http://schemas.openxmlformats.org/officeDocument/2006/relationships/hyperlink" Target="http://www.3gpp.org/ftp/tsg_sa/TSG_SA/TSGS_81/Docs/SP-180649.zip" TargetMode="External"/><Relationship Id="rId4" Type="http://schemas.openxmlformats.org/officeDocument/2006/relationships/hyperlink" Target="http://www.3gpp.org/ftp/tsg_sa/TSG_SA/TSGS_81/Docs/SP-180838.zip"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www.3gpp.org/ftp/tsg_sa/TSG_SA/TSGS_81/Docs/SP-180654.zip"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www.3gpp.org/ftp/tsg_sa/TSG_SA/TSGS_81/Docs/SP-180839.zip" TargetMode="External"/><Relationship Id="rId5" Type="http://schemas.openxmlformats.org/officeDocument/2006/relationships/hyperlink" Target="http://www.3gpp.org/ftp/tsg_sa/TSG_SA/TSGS_81/Docs/SP-180656.zip" TargetMode="External"/><Relationship Id="rId4" Type="http://schemas.openxmlformats.org/officeDocument/2006/relationships/hyperlink" Target="http://www.3gpp.org/ftp/tsg_sa/TSG_SA/TSGS_81/Docs/SP-180655.zip" TargetMode="Externa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www.3gpp.org/ftp/tsg_sa/TSG_SA/TSGS_81/Docs/SP-180658.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www.3gpp.org/ftp/tsg_sa/TSG_SA/TSGS_81/Docs/SP-180659.zip"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http://www.3gpp.org/ftp/tsg_sa/TSG_SA/TSGS_81/Docs/SP-180661.zip" TargetMode="External"/><Relationship Id="rId4" Type="http://schemas.openxmlformats.org/officeDocument/2006/relationships/hyperlink" Target="http://www.3gpp.org/ftp/tsg_sa/TSG_SA/TSGS_81/Docs/SP-180660.zip" TargetMode="External"/></Relationships>
</file>

<file path=ppt/slides/_rels/slide45.xml.rels><?xml version="1.0" encoding="UTF-8" standalone="yes"?>
<Relationships xmlns="http://schemas.openxmlformats.org/package/2006/relationships"><Relationship Id="rId2" Type="http://schemas.openxmlformats.org/officeDocument/2006/relationships/hyperlink" Target="http://www.3gpp.org/ftp/tsg_sa/TSG_SA/TSGS_81/Docs/SP-180662.zip"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http://www.3gpp.org/ftp/tsg_sa/TSG_SA/TSGS_81/Docs/SP-180663.zip"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hyperlink" Target="http://www.3gpp.org/ftp/tsg_sa/TSG_SA/TSGS_81/Docs/SP-180664.zip"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hyperlink" Target="http://www.3gpp.org/ftp/tsg_sa/TSG_SA/TSGS_81/Docs/SP-180665.zip"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hyperlink" Target="http://www.3gpp.org/ftp/tsg_sa/TSG_SA/TSGS_81/Docs/SP-180666.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http://www.3gpp.org/ftp/tsg_sa/TSG_SA/TSGS_81/Docs/SP-180667.zip"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hyperlink" Target="http://www.3gpp.org/ftp/tsg_sa/TSG_SA/TSGS_81/Docs/SP-180645.zip" TargetMode="External"/><Relationship Id="rId13" Type="http://schemas.openxmlformats.org/officeDocument/2006/relationships/hyperlink" Target="http://www.3gpp.org/ftp/tsg_sa/TSG_SA/TSGS_81/Docs/SP-180652.zip" TargetMode="External"/><Relationship Id="rId3" Type="http://schemas.openxmlformats.org/officeDocument/2006/relationships/hyperlink" Target="http://www.3gpp.org/ftp/tsg_sa/TSG_SA/TSGS_81/Docs/SP-180639.zip" TargetMode="External"/><Relationship Id="rId7" Type="http://schemas.openxmlformats.org/officeDocument/2006/relationships/hyperlink" Target="http://www.3gpp.org/ftp/tsg_sa/TSG_SA/TSGS_81/Docs/SP-180643.zip" TargetMode="External"/><Relationship Id="rId12" Type="http://schemas.openxmlformats.org/officeDocument/2006/relationships/hyperlink" Target="http://www.3gpp.org/ftp/tsg_sa/TSG_SA/TSGS_81/Docs/SP-180651.zip" TargetMode="External"/><Relationship Id="rId2" Type="http://schemas.openxmlformats.org/officeDocument/2006/relationships/hyperlink" Target="http://www.3gpp.org/ftp/tsg_sa/TSG_SA/TSGS_81/Docs/SP-180638.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1/Docs/SP-180642.zip" TargetMode="External"/><Relationship Id="rId11" Type="http://schemas.openxmlformats.org/officeDocument/2006/relationships/hyperlink" Target="http://www.3gpp.org/ftp/tsg_sa/TSG_SA/TSGS_81/Docs/SP-180650.zip" TargetMode="External"/><Relationship Id="rId5" Type="http://schemas.openxmlformats.org/officeDocument/2006/relationships/hyperlink" Target="http://www.3gpp.org/ftp/tsg_sa/TSG_SA/TSGS_81/Docs/SP-180641.zip" TargetMode="External"/><Relationship Id="rId10" Type="http://schemas.openxmlformats.org/officeDocument/2006/relationships/hyperlink" Target="http://www.3gpp.org/ftp/tsg_sa/TSG_SA/TSGS_81/Docs/SP-180649.zip" TargetMode="External"/><Relationship Id="rId4" Type="http://schemas.openxmlformats.org/officeDocument/2006/relationships/hyperlink" Target="http://www.3gpp.org/ftp/tsg_sa/TSG_SA/TSGS_81/Docs/SP-180640.zip" TargetMode="External"/><Relationship Id="rId9" Type="http://schemas.openxmlformats.org/officeDocument/2006/relationships/hyperlink" Target="http://www.3gpp.org/ftp/tsg_sa/TSG_SA/TSGS_81/Docs/SP-180648.zip" TargetMode="External"/></Relationships>
</file>

<file path=ppt/slides/_rels/slide54.xml.rels><?xml version="1.0" encoding="UTF-8" standalone="yes"?>
<Relationships xmlns="http://schemas.openxmlformats.org/package/2006/relationships"><Relationship Id="rId8" Type="http://schemas.openxmlformats.org/officeDocument/2006/relationships/hyperlink" Target="http://www.3gpp.org/ftp/tsg_sa/TSG_SA/TSGS_81/Docs/SP-180659.zip" TargetMode="External"/><Relationship Id="rId13" Type="http://schemas.openxmlformats.org/officeDocument/2006/relationships/hyperlink" Target="http://www.3gpp.org/ftp/tsg_sa/TSG_SA/TSGS_81/Docs/SP-180664.zip" TargetMode="External"/><Relationship Id="rId3" Type="http://schemas.openxmlformats.org/officeDocument/2006/relationships/hyperlink" Target="http://www.3gpp.org/ftp/tsg_sa/TSG_SA/TSGS_81/Docs/SP-180654.zip" TargetMode="External"/><Relationship Id="rId7" Type="http://schemas.openxmlformats.org/officeDocument/2006/relationships/hyperlink" Target="http://www.3gpp.org/ftp/tsg_sa/TSG_SA/TSGS_81/Docs/SP-180658.zip" TargetMode="External"/><Relationship Id="rId12" Type="http://schemas.openxmlformats.org/officeDocument/2006/relationships/hyperlink" Target="http://www.3gpp.org/ftp/tsg_sa/TSG_SA/TSGS_81/Docs/SP-180663.zip" TargetMode="External"/><Relationship Id="rId17" Type="http://schemas.openxmlformats.org/officeDocument/2006/relationships/hyperlink" Target="http://www.3gpp.org/ftp/tsg_sa/TSG_SA/TSGS_81/Docs/SP-180685.zip" TargetMode="External"/><Relationship Id="rId2" Type="http://schemas.openxmlformats.org/officeDocument/2006/relationships/hyperlink" Target="http://www.3gpp.org/ftp/tsg_sa/TSG_SA/TSGS_81/Docs/SP-180653.zip" TargetMode="External"/><Relationship Id="rId16" Type="http://schemas.openxmlformats.org/officeDocument/2006/relationships/hyperlink" Target="http://www.3gpp.org/ftp/tsg_sa/TSG_SA/TSGS_81/Docs/SP-180667.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1/Docs/SP-180657.zip" TargetMode="External"/><Relationship Id="rId11" Type="http://schemas.openxmlformats.org/officeDocument/2006/relationships/hyperlink" Target="http://www.3gpp.org/ftp/tsg_sa/TSG_SA/TSGS_81/Docs/SP-180662.zip" TargetMode="External"/><Relationship Id="rId5" Type="http://schemas.openxmlformats.org/officeDocument/2006/relationships/hyperlink" Target="http://www.3gpp.org/ftp/tsg_sa/TSG_SA/TSGS_81/Docs/SP-180656.zip" TargetMode="External"/><Relationship Id="rId15" Type="http://schemas.openxmlformats.org/officeDocument/2006/relationships/hyperlink" Target="http://www.3gpp.org/ftp/tsg_sa/TSG_SA/TSGS_81/Docs/SP-180666.zip" TargetMode="External"/><Relationship Id="rId10" Type="http://schemas.openxmlformats.org/officeDocument/2006/relationships/hyperlink" Target="http://www.3gpp.org/ftp/tsg_sa/TSG_SA/TSGS_81/Docs/SP-180661.zip" TargetMode="External"/><Relationship Id="rId4" Type="http://schemas.openxmlformats.org/officeDocument/2006/relationships/hyperlink" Target="http://www.3gpp.org/ftp/tsg_sa/TSG_SA/TSGS_81/Docs/SP-180655.zip" TargetMode="External"/><Relationship Id="rId9" Type="http://schemas.openxmlformats.org/officeDocument/2006/relationships/hyperlink" Target="http://www.3gpp.org/ftp/tsg_sa/TSG_SA/TSGS_81/Docs/SP-180660.zip" TargetMode="External"/><Relationship Id="rId14" Type="http://schemas.openxmlformats.org/officeDocument/2006/relationships/hyperlink" Target="http://www.3gpp.org/ftp/tsg_sa/TSG_SA/TSGS_81/Docs/SP-180665.zip"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www.3gpp.org/ftp/tsg_sa/TSG_SA/TSGS_81/Docs/SP-180837.zip" TargetMode="External"/><Relationship Id="rId2" Type="http://schemas.openxmlformats.org/officeDocument/2006/relationships/hyperlink" Target="http://www.3gpp.org/ftp/tsg_sa/TSG_SA/TSGS_81/Docs/SP-180669.zip" TargetMode="External"/><Relationship Id="rId1" Type="http://schemas.openxmlformats.org/officeDocument/2006/relationships/slideLayout" Target="../slideLayouts/slideLayout2.xml"/><Relationship Id="rId5" Type="http://schemas.openxmlformats.org/officeDocument/2006/relationships/hyperlink" Target="http://www.3gpp.org/ftp/tsg_sa/TSG_SA/TSGS_81/Docs/SP-180839.zip" TargetMode="External"/><Relationship Id="rId4" Type="http://schemas.openxmlformats.org/officeDocument/2006/relationships/hyperlink" Target="http://www.3gpp.org/ftp/tsg_sa/TSG_SA/TSGS_81/Docs/SP-180838.zip"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SA#81</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1371600" y="4406900"/>
            <a:ext cx="6400800" cy="1752600"/>
          </a:xfrm>
        </p:spPr>
        <p:txBody>
          <a:bodyPr/>
          <a:lstStyle/>
          <a:p>
            <a:pPr>
              <a:lnSpc>
                <a:spcPct val="80000"/>
              </a:lnSpc>
            </a:pPr>
            <a:br>
              <a:rPr lang="en-US" altLang="en-US" sz="2000"/>
            </a:br>
            <a:r>
              <a:rPr lang="en-US" altLang="en-US">
                <a:latin typeface="Arial" panose="020B0604020202020204" pitchFamily="34" charset="0"/>
              </a:rPr>
              <a:t>Frédéric Gabin</a:t>
            </a:r>
          </a:p>
          <a:p>
            <a:pPr>
              <a:lnSpc>
                <a:spcPct val="80000"/>
              </a:lnSpc>
            </a:pPr>
            <a:endParaRPr lang="en-US" altLang="en-US" sz="1200">
              <a:latin typeface="Arial" panose="020B0604020202020204" pitchFamily="34" charset="0"/>
            </a:endParaRPr>
          </a:p>
          <a:p>
            <a:pPr>
              <a:lnSpc>
                <a:spcPct val="80000"/>
              </a:lnSpc>
            </a:pPr>
            <a:r>
              <a:rPr lang="en-US" altLang="en-US" sz="2000">
                <a:latin typeface="Arial" panose="020B0604020202020204" pitchFamily="34" charset="0"/>
              </a:rPr>
              <a:t>SA4 Chairman, Ericsson LM</a:t>
            </a:r>
          </a:p>
          <a:p>
            <a:pPr>
              <a:lnSpc>
                <a:spcPct val="80000"/>
              </a:lnSpc>
            </a:pPr>
            <a:endParaRPr lang="en-GB" altLang="en-US" sz="2000">
              <a:latin typeface="Arial" panose="020B0604020202020204" pitchFamily="34" charset="0"/>
            </a:endParaRP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7.4)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Rel-15</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Rel-15 Work Items (active ones have agreed exceptions)</a:t>
            </a:r>
          </a:p>
          <a:p>
            <a:pPr marL="800100" lvl="1" indent="-34290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Server and Network Assisted DASH for 3GPP Multimedia Services (SAND)</a:t>
            </a:r>
            <a:r>
              <a:rPr lang="en-GB" altLang="en-US" sz="1600" dirty="0">
                <a:solidFill>
                  <a:schemeClr val="bg1">
                    <a:lumMod val="50000"/>
                  </a:schemeClr>
                </a:solidFill>
              </a:rPr>
              <a:t> – completed at SA#77</a:t>
            </a:r>
          </a:p>
          <a:p>
            <a:pPr marL="800100" lvl="1" indent="-34290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Framework for Live Uplink Streaming (FLUS) – completed at SA#80</a:t>
            </a:r>
          </a:p>
          <a:p>
            <a:pPr marL="800100" lvl="1" indent="-34290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Enhanced </a:t>
            </a:r>
            <a:r>
              <a:rPr lang="en-US" altLang="en-US" sz="1600" dirty="0" err="1">
                <a:solidFill>
                  <a:schemeClr val="bg1">
                    <a:lumMod val="50000"/>
                  </a:schemeClr>
                </a:solidFill>
              </a:rPr>
              <a:t>QoE</a:t>
            </a:r>
            <a:r>
              <a:rPr lang="en-US" altLang="en-US" sz="1600" dirty="0">
                <a:solidFill>
                  <a:schemeClr val="bg1">
                    <a:lumMod val="50000"/>
                  </a:schemeClr>
                </a:solidFill>
              </a:rPr>
              <a:t> Reporting for MTSI (</a:t>
            </a:r>
            <a:r>
              <a:rPr lang="en-US" altLang="en-US" sz="1600" dirty="0" err="1">
                <a:solidFill>
                  <a:schemeClr val="bg1">
                    <a:lumMod val="50000"/>
                  </a:schemeClr>
                </a:solidFill>
              </a:rPr>
              <a:t>EQoE_MTSI</a:t>
            </a:r>
            <a:r>
              <a:rPr lang="en-US" altLang="en-US" sz="1600" dirty="0">
                <a:solidFill>
                  <a:schemeClr val="bg1">
                    <a:lumMod val="50000"/>
                  </a:schemeClr>
                </a:solidFill>
              </a:rPr>
              <a:t>) </a:t>
            </a:r>
            <a:r>
              <a:rPr lang="en-GB" altLang="en-US" sz="1600" dirty="0">
                <a:solidFill>
                  <a:schemeClr val="bg1">
                    <a:lumMod val="50000"/>
                  </a:schemeClr>
                </a:solidFill>
              </a:rPr>
              <a:t>– completed at SA#79</a:t>
            </a:r>
            <a:endParaRPr lang="en-US" altLang="en-US" sz="1600" dirty="0">
              <a:solidFill>
                <a:schemeClr val="bg1">
                  <a:lumMod val="50000"/>
                </a:schemeClr>
              </a:solidFill>
            </a:endParaRPr>
          </a:p>
          <a:p>
            <a:pPr marL="800100" lvl="1" indent="-34290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SAND for MBMS (SAND4M)</a:t>
            </a:r>
            <a:r>
              <a:rPr lang="en-GB" altLang="en-US" sz="1600" dirty="0">
                <a:solidFill>
                  <a:schemeClr val="bg1">
                    <a:lumMod val="50000"/>
                  </a:schemeClr>
                </a:solidFill>
              </a:rPr>
              <a:t> – completed at SA#80</a:t>
            </a:r>
            <a:endParaRPr lang="en-US" altLang="en-US" sz="1600" dirty="0">
              <a:solidFill>
                <a:schemeClr val="bg1">
                  <a:lumMod val="50000"/>
                </a:schemeClr>
              </a:solidFill>
            </a:endParaRPr>
          </a:p>
          <a:p>
            <a:pPr marL="800100" lvl="1" indent="-342900" eaLnBrk="1" hangingPunct="1">
              <a:lnSpc>
                <a:spcPct val="90000"/>
              </a:lnSpc>
              <a:buFont typeface="Calibri" panose="020F0502020204030204" pitchFamily="34" charset="0"/>
              <a:buAutoNum type="arabicPeriod"/>
            </a:pPr>
            <a:r>
              <a:rPr lang="en-US" altLang="en-US" sz="1600" dirty="0"/>
              <a:t>Test Methodologies for the Evaluation of Perceived Listening Quality in Immersive Audio Systems (</a:t>
            </a:r>
            <a:r>
              <a:rPr lang="en-US" altLang="en-US" sz="1600" dirty="0" err="1"/>
              <a:t>LiQuImAS</a:t>
            </a:r>
            <a:r>
              <a:rPr lang="en-US" altLang="en-US" sz="1600" dirty="0"/>
              <a:t>)</a:t>
            </a:r>
          </a:p>
          <a:p>
            <a:pPr marL="800100" lvl="1" indent="-34290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Addition of HDR to TV Video Profiles (HDR) – completed at SA#78</a:t>
            </a:r>
          </a:p>
          <a:p>
            <a:pPr marL="800100" lvl="1" indent="-342900" eaLnBrk="1" hangingPunct="1">
              <a:lnSpc>
                <a:spcPct val="90000"/>
              </a:lnSpc>
              <a:buFont typeface="Calibri" panose="020F0502020204030204" pitchFamily="34" charset="0"/>
              <a:buAutoNum type="arabicPeriod"/>
            </a:pPr>
            <a:r>
              <a:rPr lang="en-US" altLang="en-US" sz="1600" dirty="0"/>
              <a:t>Virtual Reality Profiles for Streaming Media (</a:t>
            </a:r>
            <a:r>
              <a:rPr lang="en-US" altLang="en-US" sz="1600" dirty="0" err="1"/>
              <a:t>VRStream</a:t>
            </a:r>
            <a:r>
              <a:rPr lang="en-US" altLang="en-US" sz="1600" dirty="0"/>
              <a:t>)</a:t>
            </a:r>
          </a:p>
          <a:p>
            <a:pPr marL="800100" lvl="1" indent="-342900" eaLnBrk="1" hangingPunct="1">
              <a:lnSpc>
                <a:spcPct val="90000"/>
              </a:lnSpc>
              <a:buFont typeface="Calibri" panose="020F0502020204030204" pitchFamily="34" charset="0"/>
              <a:buAutoNum type="arabicPeriod"/>
            </a:pPr>
            <a:r>
              <a:rPr lang="en-US" sz="1600" dirty="0">
                <a:solidFill>
                  <a:schemeClr val="bg1">
                    <a:lumMod val="50000"/>
                  </a:schemeClr>
                </a:solidFill>
              </a:rPr>
              <a:t>Receive acoustic output test in the presence of background noise (RAOT) - </a:t>
            </a:r>
            <a:r>
              <a:rPr lang="en-US" altLang="en-US" sz="1600" dirty="0">
                <a:solidFill>
                  <a:schemeClr val="bg1">
                    <a:lumMod val="50000"/>
                  </a:schemeClr>
                </a:solidFill>
              </a:rPr>
              <a:t>completed at SA#80</a:t>
            </a:r>
            <a:endParaRPr lang="en-US" sz="1600" dirty="0">
              <a:solidFill>
                <a:schemeClr val="bg1">
                  <a:lumMod val="50000"/>
                </a:schemeClr>
              </a:solidFill>
            </a:endParaRPr>
          </a:p>
          <a:p>
            <a:pPr marL="800100" lvl="1" indent="-342900" eaLnBrk="1" hangingPunct="1">
              <a:lnSpc>
                <a:spcPct val="90000"/>
              </a:lnSpc>
              <a:buFont typeface="Calibri" panose="020F0502020204030204" pitchFamily="34" charset="0"/>
              <a:buAutoNum type="arabicPeriod"/>
            </a:pPr>
            <a:r>
              <a:rPr lang="en-US" altLang="en-US" sz="1600" dirty="0"/>
              <a:t>Speech quality in the presence of ambient noise for super-wideband and fullband modes (SPAN) </a:t>
            </a:r>
          </a:p>
          <a:p>
            <a:pPr marL="800100" lvl="1" indent="-342900" eaLnBrk="1" hangingPunct="1">
              <a:lnSpc>
                <a:spcPct val="90000"/>
              </a:lnSpc>
              <a:buFont typeface="Calibri" panose="020F0502020204030204" pitchFamily="34" charset="0"/>
              <a:buAutoNum type="arabicPeriod"/>
            </a:pPr>
            <a:r>
              <a:rPr lang="en-US" altLang="en-US" sz="1600" dirty="0"/>
              <a:t>FEC and ROHC Activation for GCSE over MBMS (FRASE)</a:t>
            </a:r>
          </a:p>
          <a:p>
            <a:pPr marL="800100" lvl="1" indent="-342900" eaLnBrk="1" hangingPunct="1">
              <a:lnSpc>
                <a:spcPct val="90000"/>
              </a:lnSpc>
              <a:buFont typeface="Calibri" panose="020F0502020204030204" pitchFamily="34" charset="0"/>
              <a:buAutoNum type="arabicPeriod"/>
            </a:pPr>
            <a:r>
              <a:rPr lang="en-US" altLang="en-US" sz="1600" dirty="0"/>
              <a:t>Media Handling Aspects of 5G Conversational Services (5G_MTSI_Codecs)</a:t>
            </a:r>
          </a:p>
          <a:p>
            <a:pPr marL="800100" lvl="1" indent="-342900" eaLnBrk="1" hangingPunct="1">
              <a:lnSpc>
                <a:spcPct val="90000"/>
              </a:lnSpc>
              <a:buFont typeface="Calibri" panose="020F0502020204030204" pitchFamily="34" charset="0"/>
              <a:buAutoNum type="arabicPeriod"/>
            </a:pPr>
            <a:endParaRPr lang="en-US" altLang="en-US" sz="1200" dirty="0"/>
          </a:p>
          <a:p>
            <a:pPr marL="800100" lvl="1" indent="-342900" eaLnBrk="1" hangingPunct="1">
              <a:lnSpc>
                <a:spcPct val="90000"/>
              </a:lnSpc>
              <a:buFont typeface="Calibri" panose="020F0502020204030204" pitchFamily="34" charset="0"/>
              <a:buAutoNum type="arabicPeriod"/>
            </a:pPr>
            <a:endParaRPr lang="en-US" altLang="en-US" sz="1600" dirty="0"/>
          </a:p>
          <a:p>
            <a:pPr>
              <a:lnSpc>
                <a:spcPct val="90000"/>
              </a:lnSpc>
              <a:spcBef>
                <a:spcPts val="1800"/>
              </a:spcBef>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and Study Items for Rel-16</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Rel-16 Work Items</a:t>
            </a:r>
          </a:p>
          <a:p>
            <a:pPr marL="800100" lvl="1" indent="-342900" eaLnBrk="1" hangingPunct="1">
              <a:lnSpc>
                <a:spcPct val="90000"/>
              </a:lnSpc>
              <a:buFont typeface="Calibri" panose="020F0502020204030204" pitchFamily="34" charset="0"/>
              <a:buAutoNum type="arabicPeriod"/>
            </a:pPr>
            <a:r>
              <a:rPr lang="en-US" altLang="en-US" sz="1600" dirty="0"/>
              <a:t>EVS Codec Extension for Immersive Voice and Audio Services (</a:t>
            </a:r>
            <a:r>
              <a:rPr lang="en-US" altLang="en-US" sz="1600" dirty="0" err="1"/>
              <a:t>IVAS_Codec</a:t>
            </a:r>
            <a:r>
              <a:rPr lang="en-US" altLang="en-US" sz="1600" dirty="0"/>
              <a:t>)</a:t>
            </a:r>
          </a:p>
          <a:p>
            <a:pPr marL="800100" lvl="1" indent="-342900" eaLnBrk="1" hangingPunct="1">
              <a:lnSpc>
                <a:spcPct val="90000"/>
              </a:lnSpc>
              <a:buFont typeface="Calibri" panose="020F0502020204030204" pitchFamily="34" charset="0"/>
              <a:buAutoNum type="arabicPeriod"/>
            </a:pPr>
            <a:r>
              <a:rPr lang="en-US" altLang="en-US" sz="1600" dirty="0"/>
              <a:t>Usage of CAPIF for </a:t>
            </a:r>
            <a:r>
              <a:rPr lang="en-US" altLang="en-US" sz="1600" dirty="0" err="1"/>
              <a:t>xMB</a:t>
            </a:r>
            <a:r>
              <a:rPr lang="en-US" altLang="en-US" sz="1600" dirty="0"/>
              <a:t> API (CAPIF4xMB)</a:t>
            </a:r>
          </a:p>
          <a:p>
            <a:pPr marL="800100" lvl="1" indent="-342900" eaLnBrk="1" hangingPunct="1">
              <a:lnSpc>
                <a:spcPct val="90000"/>
              </a:lnSpc>
              <a:buFont typeface="Calibri" panose="020F0502020204030204" pitchFamily="34" charset="0"/>
              <a:buAutoNum type="arabicPeriod"/>
            </a:pPr>
            <a:r>
              <a:rPr lang="en-US" altLang="en-US" sz="1600" dirty="0"/>
              <a:t>Service Interactivity (</a:t>
            </a:r>
            <a:r>
              <a:rPr lang="en-US" altLang="en-US" sz="1600" dirty="0" err="1"/>
              <a:t>SerInter</a:t>
            </a:r>
            <a:r>
              <a:rPr lang="en-US" altLang="en-US" sz="1600" dirty="0"/>
              <a:t>)</a:t>
            </a:r>
          </a:p>
          <a:p>
            <a:pPr marL="800100" lvl="1" indent="-342900" eaLnBrk="1" hangingPunct="1">
              <a:lnSpc>
                <a:spcPct val="90000"/>
              </a:lnSpc>
              <a:buFont typeface="Calibri" panose="020F0502020204030204" pitchFamily="34" charset="0"/>
              <a:buAutoNum type="arabicPeriod"/>
            </a:pPr>
            <a:r>
              <a:rPr lang="en-US" sz="1600" dirty="0"/>
              <a:t>Alternative EVS implementation using updated fixed-point basic operators (</a:t>
            </a:r>
            <a:r>
              <a:rPr lang="en-US" sz="1600" dirty="0" err="1"/>
              <a:t>Alt_FX_EVS</a:t>
            </a:r>
            <a:r>
              <a:rPr lang="en-US" sz="1600" dirty="0"/>
              <a:t>)</a:t>
            </a:r>
          </a:p>
          <a:p>
            <a:pPr marL="800100" lvl="1" indent="-342900" eaLnBrk="1" hangingPunct="1">
              <a:lnSpc>
                <a:spcPct val="90000"/>
              </a:lnSpc>
              <a:buFont typeface="Calibri" panose="020F0502020204030204" pitchFamily="34" charset="0"/>
              <a:buAutoNum type="arabicPeriod"/>
            </a:pPr>
            <a:r>
              <a:rPr lang="en-US" sz="1600" dirty="0"/>
              <a:t>Enhancements to Framework for Live Uplink Streaming (E-FLUS)</a:t>
            </a:r>
          </a:p>
          <a:p>
            <a:pPr marL="800100" lvl="1" indent="-342900" eaLnBrk="1" hangingPunct="1">
              <a:lnSpc>
                <a:spcPct val="90000"/>
              </a:lnSpc>
              <a:buFont typeface="Calibri" panose="020F0502020204030204" pitchFamily="34" charset="0"/>
              <a:buAutoNum type="arabicPeriod"/>
            </a:pPr>
            <a:r>
              <a:rPr lang="en-US" altLang="en-US" sz="1600" dirty="0"/>
              <a:t>Addition of HLG HDR to TV Video Profiles (HLG_HDR)</a:t>
            </a:r>
          </a:p>
          <a:p>
            <a:pPr>
              <a:lnSpc>
                <a:spcPct val="90000"/>
              </a:lnSpc>
              <a:spcBef>
                <a:spcPts val="1800"/>
              </a:spcBef>
            </a:pPr>
            <a:r>
              <a:rPr lang="fi-FI" altLang="en-US" dirty="0"/>
              <a:t>Rel-16 Study Items </a:t>
            </a:r>
          </a:p>
          <a:p>
            <a:pPr marL="800100" lvl="1" indent="-342900" eaLnBrk="1" hangingPunct="1">
              <a:lnSpc>
                <a:spcPct val="90000"/>
              </a:lnSpc>
              <a:buFont typeface="Calibri" panose="020F0502020204030204" pitchFamily="34" charset="0"/>
              <a:buAutoNum type="arabicPeriod"/>
            </a:pPr>
            <a:r>
              <a:rPr lang="en-US" altLang="en-US" sz="1600" dirty="0"/>
              <a:t>V2X Media Handling and Interaction (FS_mV2X)</a:t>
            </a:r>
          </a:p>
          <a:p>
            <a:pPr marL="800100" lvl="1" indent="-342900" eaLnBrk="1" hangingPunct="1">
              <a:lnSpc>
                <a:spcPct val="90000"/>
              </a:lnSpc>
              <a:buFont typeface="Calibri" panose="020F0502020204030204" pitchFamily="34" charset="0"/>
              <a:buAutoNum type="arabicPeriod"/>
            </a:pPr>
            <a:r>
              <a:rPr lang="en-US" altLang="en-US" sz="1600" dirty="0" err="1"/>
              <a:t>QoE</a:t>
            </a:r>
            <a:r>
              <a:rPr lang="en-US" altLang="en-US" sz="1600" dirty="0"/>
              <a:t> metrics for VR (</a:t>
            </a:r>
            <a:r>
              <a:rPr lang="en-US" altLang="en-US" sz="1600" dirty="0" err="1"/>
              <a:t>FS_QoE_VR</a:t>
            </a:r>
            <a:r>
              <a:rPr lang="en-US" altLang="en-US" sz="1600" dirty="0"/>
              <a:t>)</a:t>
            </a:r>
          </a:p>
          <a:p>
            <a:pPr marL="800100" lvl="1" indent="-342900" eaLnBrk="1" hangingPunct="1">
              <a:lnSpc>
                <a:spcPct val="90000"/>
              </a:lnSpc>
              <a:buFont typeface="Calibri" panose="020F0502020204030204" pitchFamily="34" charset="0"/>
              <a:buAutoNum type="arabicPeriod"/>
            </a:pPr>
            <a:r>
              <a:rPr lang="en-US" sz="1600" dirty="0"/>
              <a:t>Media Handling Aspects of RAN Delay Budget Reporting in MTSI (FS_E2E_DELAY)</a:t>
            </a:r>
          </a:p>
          <a:p>
            <a:pPr marL="800100" lvl="1" indent="-342900" eaLnBrk="1" hangingPunct="1">
              <a:lnSpc>
                <a:spcPct val="90000"/>
              </a:lnSpc>
              <a:buFont typeface="Calibri" panose="020F0502020204030204" pitchFamily="34" charset="0"/>
              <a:buAutoNum type="arabicPeriod"/>
            </a:pPr>
            <a:r>
              <a:rPr lang="en-US" altLang="en-US" sz="1600" dirty="0"/>
              <a:t>Study on Media Handling Aspects of Conversational Services in 5G Systems (FS_5G_MEDIA_MTSI)</a:t>
            </a:r>
          </a:p>
          <a:p>
            <a:pPr marL="800100" lvl="1" indent="-342900" eaLnBrk="1" hangingPunct="1">
              <a:lnSpc>
                <a:spcPct val="90000"/>
              </a:lnSpc>
              <a:buFont typeface="Calibri" panose="020F0502020204030204" pitchFamily="34" charset="0"/>
              <a:buAutoNum type="arabicPeriod"/>
            </a:pPr>
            <a:r>
              <a:rPr lang="en-GB" altLang="en-US" sz="1600" dirty="0"/>
              <a:t>Study on 5G enhanced Mobile Broadband Media Distribution (FS_5GMedia_Distribution)</a:t>
            </a:r>
          </a:p>
          <a:p>
            <a:pPr marL="800100" lvl="1" indent="-342900" eaLnBrk="1" hangingPunct="1">
              <a:lnSpc>
                <a:spcPct val="90000"/>
              </a:lnSpc>
              <a:buFont typeface="Calibri" panose="020F0502020204030204" pitchFamily="34" charset="0"/>
              <a:buAutoNum type="arabicPeriod"/>
            </a:pPr>
            <a:r>
              <a:rPr lang="en-GB" altLang="en-US" sz="1600" dirty="0"/>
              <a:t>Study on MBMS User Services for IoT (</a:t>
            </a:r>
            <a:r>
              <a:rPr lang="en-GB" altLang="en-US" sz="1600" dirty="0" err="1"/>
              <a:t>FS_MBMS_IoT</a:t>
            </a:r>
            <a:r>
              <a:rPr lang="en-GB" altLang="en-US" sz="1600" dirty="0"/>
              <a:t>)</a:t>
            </a:r>
          </a:p>
          <a:p>
            <a:pPr marL="800100" lvl="1" indent="-342900" eaLnBrk="1" hangingPunct="1">
              <a:lnSpc>
                <a:spcPct val="90000"/>
              </a:lnSpc>
              <a:buFont typeface="Calibri" panose="020F0502020204030204" pitchFamily="34" charset="0"/>
              <a:buAutoNum type="arabicPeriod"/>
            </a:pPr>
            <a:r>
              <a:rPr lang="en-US" altLang="en-US" sz="1600" dirty="0"/>
              <a:t>EVS Float Conformance Non Bit-Exact (FS_EVS_FCNBE)</a:t>
            </a:r>
          </a:p>
          <a:p>
            <a:pPr marL="800100" lvl="1" indent="-342900" eaLnBrk="1" hangingPunct="1">
              <a:lnSpc>
                <a:spcPct val="90000"/>
              </a:lnSpc>
              <a:buFont typeface="Calibri" panose="020F0502020204030204" pitchFamily="34" charset="0"/>
              <a:buAutoNum type="arabicPeriod"/>
            </a:pPr>
            <a:endParaRPr lang="en-GB" altLang="en-US" sz="1600" dirty="0"/>
          </a:p>
          <a:p>
            <a:pPr marL="800100" lvl="1" indent="-342900" eaLnBrk="1" hangingPunct="1">
              <a:lnSpc>
                <a:spcPct val="90000"/>
              </a:lnSpc>
              <a:buFont typeface="Calibri" panose="020F0502020204030204" pitchFamily="34" charset="0"/>
              <a:buAutoNum type="arabicPeriod"/>
            </a:pPr>
            <a:endParaRPr lang="en-GB" altLang="en-US" sz="1600" dirty="0"/>
          </a:p>
          <a:p>
            <a:pPr marL="800100" lvl="1" indent="-342900" eaLnBrk="1" hangingPunct="1">
              <a:lnSpc>
                <a:spcPct val="90000"/>
              </a:lnSpc>
              <a:buFont typeface="Calibri" panose="020F0502020204030204" pitchFamily="34" charset="0"/>
              <a:buAutoNum type="arabicPeriod"/>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168592682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7FEF730E-8D25-47A8-A298-12D4117B534B}"/>
              </a:ext>
            </a:extLst>
          </p:cNvPr>
          <p:cNvSpPr>
            <a:spLocks noGrp="1"/>
          </p:cNvSpPr>
          <p:nvPr>
            <p:ph type="title"/>
          </p:nvPr>
        </p:nvSpPr>
        <p:spPr/>
        <p:txBody>
          <a:bodyPr/>
          <a:lstStyle/>
          <a:p>
            <a:r>
              <a:rPr lang="en-US" altLang="en-US" dirty="0"/>
              <a:t>SWGs and ongoing Work Items - 1</a:t>
            </a:r>
          </a:p>
        </p:txBody>
      </p:sp>
      <p:graphicFrame>
        <p:nvGraphicFramePr>
          <p:cNvPr id="5" name="Content Placeholder 1">
            <a:extLst>
              <a:ext uri="{FF2B5EF4-FFF2-40B4-BE49-F238E27FC236}">
                <a16:creationId xmlns:a16="http://schemas.microsoft.com/office/drawing/2014/main" id="{E972058B-5DDB-47E2-A7C2-E8647FD7C6AB}"/>
              </a:ext>
            </a:extLst>
          </p:cNvPr>
          <p:cNvGraphicFramePr>
            <a:graphicFrameLocks noGrp="1"/>
          </p:cNvGraphicFramePr>
          <p:nvPr>
            <p:ph idx="1"/>
            <p:extLst>
              <p:ext uri="{D42A27DB-BD31-4B8C-83A1-F6EECF244321}">
                <p14:modId xmlns:p14="http://schemas.microsoft.com/office/powerpoint/2010/main" val="3148088110"/>
              </p:ext>
            </p:extLst>
          </p:nvPr>
        </p:nvGraphicFramePr>
        <p:xfrm>
          <a:off x="584993" y="1231900"/>
          <a:ext cx="7974013" cy="3924474"/>
        </p:xfrm>
        <a:graphic>
          <a:graphicData uri="http://schemas.openxmlformats.org/drawingml/2006/table">
            <a:tbl>
              <a:tblPr firstRow="1" bandRow="1">
                <a:tableStyleId>{5C22544A-7EE6-4342-B048-85BDC9FD1C3A}</a:tableStyleId>
              </a:tblPr>
              <a:tblGrid>
                <a:gridCol w="5337191">
                  <a:extLst>
                    <a:ext uri="{9D8B030D-6E8A-4147-A177-3AD203B41FA5}">
                      <a16:colId xmlns:a16="http://schemas.microsoft.com/office/drawing/2014/main" val="20000"/>
                    </a:ext>
                  </a:extLst>
                </a:gridCol>
                <a:gridCol w="509978">
                  <a:extLst>
                    <a:ext uri="{9D8B030D-6E8A-4147-A177-3AD203B41FA5}">
                      <a16:colId xmlns:a16="http://schemas.microsoft.com/office/drawing/2014/main" val="20001"/>
                    </a:ext>
                  </a:extLst>
                </a:gridCol>
                <a:gridCol w="562735">
                  <a:extLst>
                    <a:ext uri="{9D8B030D-6E8A-4147-A177-3AD203B41FA5}">
                      <a16:colId xmlns:a16="http://schemas.microsoft.com/office/drawing/2014/main" val="20002"/>
                    </a:ext>
                  </a:extLst>
                </a:gridCol>
                <a:gridCol w="501186">
                  <a:extLst>
                    <a:ext uri="{9D8B030D-6E8A-4147-A177-3AD203B41FA5}">
                      <a16:colId xmlns:a16="http://schemas.microsoft.com/office/drawing/2014/main" val="20003"/>
                    </a:ext>
                  </a:extLst>
                </a:gridCol>
                <a:gridCol w="513150">
                  <a:extLst>
                    <a:ext uri="{9D8B030D-6E8A-4147-A177-3AD203B41FA5}">
                      <a16:colId xmlns:a16="http://schemas.microsoft.com/office/drawing/2014/main" val="20004"/>
                    </a:ext>
                  </a:extLst>
                </a:gridCol>
                <a:gridCol w="549773">
                  <a:extLst>
                    <a:ext uri="{9D8B030D-6E8A-4147-A177-3AD203B41FA5}">
                      <a16:colId xmlns:a16="http://schemas.microsoft.com/office/drawing/2014/main" val="20005"/>
                    </a:ext>
                  </a:extLst>
                </a:gridCol>
              </a:tblGrid>
              <a:tr h="376872">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Work Item  </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EVS</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MBS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fi-FI" sz="1000" b="1" u="none" strike="noStrike" cap="none" normalizeH="0" baseline="0" dirty="0">
                          <a:ln>
                            <a:noFill/>
                          </a:ln>
                          <a:effectLst/>
                          <a:latin typeface="Arial "/>
                          <a:cs typeface="Arial" panose="020B0604020202020204" pitchFamily="34" charset="0"/>
                        </a:rPr>
                        <a:t>MTSI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SQ</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defRPr/>
                      </a:pPr>
                      <a:r>
                        <a:rPr kumimoji="0" lang="en-US" sz="1000" b="1" u="none" strike="noStrike" cap="none" normalizeH="0" baseline="0" dirty="0">
                          <a:ln>
                            <a:noFill/>
                          </a:ln>
                          <a:effectLst/>
                          <a:latin typeface="Arial "/>
                          <a:cs typeface="Arial" panose="020B0604020202020204" pitchFamily="34" charset="0"/>
                        </a:rPr>
                        <a:t>Video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10000"/>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Service Interactivity (</a:t>
                      </a:r>
                      <a:r>
                        <a:rPr lang="en-US" altLang="en-US" sz="1100" dirty="0" err="1">
                          <a:latin typeface="Arial" panose="020B0604020202020204" pitchFamily="34" charset="0"/>
                          <a:cs typeface="Arial" panose="020B0604020202020204" pitchFamily="34" charset="0"/>
                        </a:rPr>
                        <a:t>SerInter</a:t>
                      </a:r>
                      <a:r>
                        <a:rPr lang="en-US" altLang="en-US" sz="11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endParaRPr lang="en-US" sz="1600">
                        <a:latin typeface="Arial "/>
                      </a:endParaRP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1063601749"/>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Test Methodologies for the Evaluation of Perceived Listening Quality in Immersive Audio Systems (</a:t>
                      </a:r>
                      <a:r>
                        <a:rPr lang="en-US" altLang="en-US" sz="1100" dirty="0" err="1">
                          <a:latin typeface="Arial" panose="020B0604020202020204" pitchFamily="34" charset="0"/>
                          <a:cs typeface="Arial" panose="020B0604020202020204" pitchFamily="34" charset="0"/>
                        </a:rPr>
                        <a:t>LiQuImAS</a:t>
                      </a:r>
                      <a:r>
                        <a:rPr lang="en-US" altLang="en-US" sz="11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endParaRPr lang="en-US" sz="160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556027259"/>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Virtual Reality Profiles for Streaming Media (</a:t>
                      </a:r>
                      <a:r>
                        <a:rPr lang="en-US" altLang="en-US" sz="1100" dirty="0" err="1">
                          <a:latin typeface="Arial" panose="020B0604020202020204" pitchFamily="34" charset="0"/>
                          <a:cs typeface="Arial" panose="020B0604020202020204" pitchFamily="34" charset="0"/>
                        </a:rPr>
                        <a:t>VRStream</a:t>
                      </a:r>
                      <a:r>
                        <a:rPr lang="en-US" altLang="en-US" sz="11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pPr algn="ctr"/>
                      <a:r>
                        <a:rPr lang="en-US" sz="1600" b="0" dirty="0">
                          <a:latin typeface="Arial "/>
                        </a:rPr>
                        <a:t>x</a:t>
                      </a:r>
                    </a:p>
                  </a:txBody>
                  <a:tcPr marL="91437" marR="91437" marT="45801" marB="45801" anchor="ctr" horzOverflow="overflow"/>
                </a:tc>
                <a:tc>
                  <a:txBody>
                    <a:bodyPr/>
                    <a:lstStyle/>
                    <a:p>
                      <a:pPr algn="ctr"/>
                      <a:r>
                        <a:rPr lang="en-US" sz="1600" b="0" dirty="0">
                          <a:latin typeface="Arial "/>
                        </a:rPr>
                        <a:t>x</a:t>
                      </a:r>
                    </a:p>
                  </a:txBody>
                  <a:tcPr marL="91437" marR="91437" marT="45801" marB="45801" anchor="ctr" horzOverflow="overflow"/>
                </a:tc>
                <a:tc>
                  <a:txBody>
                    <a:bodyPr/>
                    <a:lstStyle/>
                    <a:p>
                      <a:pPr algn="ctr"/>
                      <a:endParaRPr lang="en-US" sz="1600" b="0"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dirty="0">
                          <a:latin typeface="Arial "/>
                        </a:rPr>
                        <a:t>x</a:t>
                      </a: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extLst>
                  <a:ext uri="{0D108BD9-81ED-4DB2-BD59-A6C34878D82A}">
                    <a16:rowId xmlns:a16="http://schemas.microsoft.com/office/drawing/2014/main" val="1161965857"/>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EVS Codec Extension for Immersive Voice and Audio Services (</a:t>
                      </a:r>
                      <a:r>
                        <a:rPr lang="en-US" altLang="en-US" sz="1100" dirty="0" err="1">
                          <a:latin typeface="Arial" panose="020B0604020202020204" pitchFamily="34" charset="0"/>
                          <a:cs typeface="Arial" panose="020B0604020202020204" pitchFamily="34" charset="0"/>
                        </a:rPr>
                        <a:t>IVAS_Codec</a:t>
                      </a:r>
                      <a:r>
                        <a:rPr lang="en-US" altLang="en-US" sz="11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600" b="1"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137549140"/>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Speech quality in the presence of ambient noise for super-wideband and fullband modes (SPAN) </a:t>
                      </a: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3115757288"/>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FEC and ROHC Activation for GCSE over MBMS (FRASE)</a:t>
                      </a: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322987243"/>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Media Handling Aspects of 5G Conversational Services (5G_MTSI_Codecs)</a:t>
                      </a: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1223938708"/>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Usage of CAPIF for </a:t>
                      </a:r>
                      <a:r>
                        <a:rPr lang="en-US" altLang="en-US" sz="1100" dirty="0" err="1">
                          <a:latin typeface="Arial" panose="020B0604020202020204" pitchFamily="34" charset="0"/>
                          <a:cs typeface="Arial" panose="020B0604020202020204" pitchFamily="34" charset="0"/>
                        </a:rPr>
                        <a:t>xMB</a:t>
                      </a:r>
                      <a:r>
                        <a:rPr lang="en-US" altLang="en-US" sz="1100" dirty="0">
                          <a:latin typeface="Arial" panose="020B0604020202020204" pitchFamily="34" charset="0"/>
                          <a:cs typeface="Arial" panose="020B0604020202020204" pitchFamily="34" charset="0"/>
                        </a:rPr>
                        <a:t> API (CAPIF4xMB)</a:t>
                      </a:r>
                    </a:p>
                  </a:txBody>
                  <a:tcPr marL="91437" marR="91437" marT="45801" marB="45801" anchor="ctr" horzOverflow="overflow"/>
                </a:tc>
                <a:tc>
                  <a:txBody>
                    <a:bodyPr/>
                    <a:lstStyle/>
                    <a:p>
                      <a:endParaRPr lang="en-US" sz="1600">
                        <a:latin typeface="Arial "/>
                      </a:endParaRP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1953596352"/>
                  </a:ext>
                </a:extLst>
              </a:tr>
            </a:tbl>
          </a:graphicData>
        </a:graphic>
      </p:graphicFrame>
      <p:sp>
        <p:nvSpPr>
          <p:cNvPr id="18472" name="TextBox 2">
            <a:extLst>
              <a:ext uri="{FF2B5EF4-FFF2-40B4-BE49-F238E27FC236}">
                <a16:creationId xmlns:a16="http://schemas.microsoft.com/office/drawing/2014/main" id="{EA964299-CEEF-476B-AB9C-690BE2D6689F}"/>
              </a:ext>
            </a:extLst>
          </p:cNvPr>
          <p:cNvSpPr txBox="1">
            <a:spLocks noChangeArrowheads="1"/>
          </p:cNvSpPr>
          <p:nvPr/>
        </p:nvSpPr>
        <p:spPr bwMode="auto">
          <a:xfrm>
            <a:off x="6564313" y="6010138"/>
            <a:ext cx="31257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b="1" dirty="0">
                <a:latin typeface="Arial" panose="020B0604020202020204" pitchFamily="34" charset="0"/>
              </a:rPr>
              <a:t>X</a:t>
            </a:r>
            <a:r>
              <a:rPr lang="fi-FI" altLang="en-US" sz="800" dirty="0">
                <a:latin typeface="Arial" panose="020B0604020202020204" pitchFamily="34" charset="0"/>
              </a:rPr>
              <a:t> = main responsible SWG</a:t>
            </a:r>
          </a:p>
          <a:p>
            <a:pPr>
              <a:spcBef>
                <a:spcPct val="0"/>
              </a:spcBef>
              <a:buFontTx/>
              <a:buNone/>
            </a:pPr>
            <a:r>
              <a:rPr lang="fi-FI" altLang="en-US" sz="800" dirty="0">
                <a:latin typeface="Arial" panose="020B0604020202020204" pitchFamily="34" charset="0"/>
              </a:rPr>
              <a:t>x = SWG participating into the work/study</a:t>
            </a:r>
            <a:endParaRPr lang="en-US" altLang="en-US" sz="800" dirty="0">
              <a:latin typeface="Arial" panose="020B0604020202020204" pitchFamily="34" charset="0"/>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7FEF730E-8D25-47A8-A298-12D4117B534B}"/>
              </a:ext>
            </a:extLst>
          </p:cNvPr>
          <p:cNvSpPr>
            <a:spLocks noGrp="1"/>
          </p:cNvSpPr>
          <p:nvPr>
            <p:ph type="title"/>
          </p:nvPr>
        </p:nvSpPr>
        <p:spPr/>
        <p:txBody>
          <a:bodyPr/>
          <a:lstStyle/>
          <a:p>
            <a:r>
              <a:rPr lang="en-US" altLang="en-US" dirty="0"/>
              <a:t>SWGs and ongoing Work Items - 2</a:t>
            </a:r>
          </a:p>
        </p:txBody>
      </p:sp>
      <p:graphicFrame>
        <p:nvGraphicFramePr>
          <p:cNvPr id="5" name="Content Placeholder 1">
            <a:extLst>
              <a:ext uri="{FF2B5EF4-FFF2-40B4-BE49-F238E27FC236}">
                <a16:creationId xmlns:a16="http://schemas.microsoft.com/office/drawing/2014/main" id="{E972058B-5DDB-47E2-A7C2-E8647FD7C6AB}"/>
              </a:ext>
            </a:extLst>
          </p:cNvPr>
          <p:cNvGraphicFramePr>
            <a:graphicFrameLocks noGrp="1"/>
          </p:cNvGraphicFramePr>
          <p:nvPr>
            <p:ph idx="1"/>
            <p:extLst>
              <p:ext uri="{D42A27DB-BD31-4B8C-83A1-F6EECF244321}">
                <p14:modId xmlns:p14="http://schemas.microsoft.com/office/powerpoint/2010/main" val="3790466269"/>
              </p:ext>
            </p:extLst>
          </p:nvPr>
        </p:nvGraphicFramePr>
        <p:xfrm>
          <a:off x="584993" y="1231900"/>
          <a:ext cx="7974013" cy="1536741"/>
        </p:xfrm>
        <a:graphic>
          <a:graphicData uri="http://schemas.openxmlformats.org/drawingml/2006/table">
            <a:tbl>
              <a:tblPr firstRow="1" bandRow="1">
                <a:tableStyleId>{5C22544A-7EE6-4342-B048-85BDC9FD1C3A}</a:tableStyleId>
              </a:tblPr>
              <a:tblGrid>
                <a:gridCol w="5337191">
                  <a:extLst>
                    <a:ext uri="{9D8B030D-6E8A-4147-A177-3AD203B41FA5}">
                      <a16:colId xmlns:a16="http://schemas.microsoft.com/office/drawing/2014/main" val="20000"/>
                    </a:ext>
                  </a:extLst>
                </a:gridCol>
                <a:gridCol w="509978">
                  <a:extLst>
                    <a:ext uri="{9D8B030D-6E8A-4147-A177-3AD203B41FA5}">
                      <a16:colId xmlns:a16="http://schemas.microsoft.com/office/drawing/2014/main" val="20001"/>
                    </a:ext>
                  </a:extLst>
                </a:gridCol>
                <a:gridCol w="562735">
                  <a:extLst>
                    <a:ext uri="{9D8B030D-6E8A-4147-A177-3AD203B41FA5}">
                      <a16:colId xmlns:a16="http://schemas.microsoft.com/office/drawing/2014/main" val="20002"/>
                    </a:ext>
                  </a:extLst>
                </a:gridCol>
                <a:gridCol w="501186">
                  <a:extLst>
                    <a:ext uri="{9D8B030D-6E8A-4147-A177-3AD203B41FA5}">
                      <a16:colId xmlns:a16="http://schemas.microsoft.com/office/drawing/2014/main" val="20003"/>
                    </a:ext>
                  </a:extLst>
                </a:gridCol>
                <a:gridCol w="513150">
                  <a:extLst>
                    <a:ext uri="{9D8B030D-6E8A-4147-A177-3AD203B41FA5}">
                      <a16:colId xmlns:a16="http://schemas.microsoft.com/office/drawing/2014/main" val="20004"/>
                    </a:ext>
                  </a:extLst>
                </a:gridCol>
                <a:gridCol w="549773">
                  <a:extLst>
                    <a:ext uri="{9D8B030D-6E8A-4147-A177-3AD203B41FA5}">
                      <a16:colId xmlns:a16="http://schemas.microsoft.com/office/drawing/2014/main" val="20005"/>
                    </a:ext>
                  </a:extLst>
                </a:gridCol>
              </a:tblGrid>
              <a:tr h="376872">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Work Item  </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EVS</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MBS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fi-FI" sz="1000" b="1" u="none" strike="noStrike" cap="none" normalizeH="0" baseline="0" dirty="0">
                          <a:ln>
                            <a:noFill/>
                          </a:ln>
                          <a:effectLst/>
                          <a:latin typeface="Arial "/>
                          <a:cs typeface="Arial" panose="020B0604020202020204" pitchFamily="34" charset="0"/>
                        </a:rPr>
                        <a:t>MTSI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SQ</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defRPr/>
                      </a:pPr>
                      <a:r>
                        <a:rPr kumimoji="0" lang="en-US" sz="1000" b="1" u="none" strike="noStrike" cap="none" normalizeH="0" baseline="0" dirty="0">
                          <a:ln>
                            <a:noFill/>
                          </a:ln>
                          <a:effectLst/>
                          <a:latin typeface="Arial "/>
                          <a:cs typeface="Arial" panose="020B0604020202020204" pitchFamily="34" charset="0"/>
                        </a:rPr>
                        <a:t>Video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10000"/>
                  </a:ext>
                </a:extLst>
              </a:tr>
              <a:tr h="376872">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100" b="0" i="0" u="none" strike="noStrike" cap="none" normalizeH="0" baseline="0" dirty="0">
                          <a:ln>
                            <a:noFill/>
                          </a:ln>
                          <a:solidFill>
                            <a:schemeClr val="tx1"/>
                          </a:solidFill>
                          <a:effectLst/>
                          <a:latin typeface="Arial "/>
                          <a:ea typeface="Times New Roman" pitchFamily="18" charset="0"/>
                          <a:cs typeface="Arial" panose="020B0604020202020204" pitchFamily="34" charset="0"/>
                        </a:rPr>
                        <a:t>Alternative EVS implementation using updated fixed-point basic operators (</a:t>
                      </a:r>
                      <a:r>
                        <a:rPr kumimoji="0" lang="en-US" sz="1100" b="0" i="0" u="none" strike="noStrike" cap="none" normalizeH="0" baseline="0" dirty="0" err="1">
                          <a:ln>
                            <a:noFill/>
                          </a:ln>
                          <a:solidFill>
                            <a:schemeClr val="tx1"/>
                          </a:solidFill>
                          <a:effectLst/>
                          <a:latin typeface="Arial "/>
                          <a:ea typeface="Times New Roman" pitchFamily="18" charset="0"/>
                          <a:cs typeface="Arial" panose="020B0604020202020204" pitchFamily="34" charset="0"/>
                        </a:rPr>
                        <a:t>Alt_FX_EVS</a:t>
                      </a:r>
                      <a:r>
                        <a:rPr kumimoji="0" lang="en-US" sz="1100" b="0" i="0" u="none" strike="noStrike" cap="none" normalizeH="0" baseline="0" dirty="0">
                          <a:ln>
                            <a:noFill/>
                          </a:ln>
                          <a:solidFill>
                            <a:schemeClr val="tx1"/>
                          </a:solidFill>
                          <a:effectLst/>
                          <a:latin typeface="Arial "/>
                          <a:ea typeface="Times New Roman" pitchFamily="18" charset="0"/>
                          <a:cs typeface="Arial" panose="020B0604020202020204" pitchFamily="34" charset="0"/>
                        </a:rPr>
                        <a:t>)</a:t>
                      </a: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289198668"/>
                  </a:ext>
                </a:extLst>
              </a:tr>
              <a:tr h="376872">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100" b="0" i="0" u="none" strike="noStrike" cap="none" normalizeH="0" baseline="0" dirty="0">
                          <a:ln>
                            <a:noFill/>
                          </a:ln>
                          <a:solidFill>
                            <a:schemeClr val="tx1"/>
                          </a:solidFill>
                          <a:effectLst/>
                          <a:latin typeface="Arial "/>
                          <a:ea typeface="Times New Roman" pitchFamily="18" charset="0"/>
                          <a:cs typeface="Arial" panose="020B0604020202020204" pitchFamily="34" charset="0"/>
                        </a:rPr>
                        <a:t>Enhancements to Framework for Live Uplink Streaming (E-FLUS)</a:t>
                      </a:r>
                    </a:p>
                    <a:p>
                      <a:pPr marL="0" marR="0" lvl="0" indent="0" algn="l" defTabSz="914400" rtl="0" eaLnBrk="1" fontAlgn="base" latinLnBrk="0" hangingPunct="1">
                        <a:lnSpc>
                          <a:spcPct val="88000"/>
                        </a:lnSpc>
                        <a:spcBef>
                          <a:spcPts val="0"/>
                        </a:spcBef>
                        <a:spcAft>
                          <a:spcPts val="0"/>
                        </a:spcAft>
                        <a:buClrTx/>
                        <a:buSzTx/>
                        <a:buFontTx/>
                        <a:buNone/>
                        <a:tabLst/>
                      </a:pPr>
                      <a:endParaRPr kumimoji="0" lang="en-US" sz="11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1644510269"/>
                  </a:ext>
                </a:extLst>
              </a:tr>
              <a:tr h="376872">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100" b="0" i="0" u="none" strike="noStrike" cap="none" normalizeH="0" baseline="0" dirty="0">
                          <a:ln>
                            <a:noFill/>
                          </a:ln>
                          <a:solidFill>
                            <a:schemeClr val="tx1"/>
                          </a:solidFill>
                          <a:effectLst/>
                          <a:latin typeface="Arial "/>
                          <a:ea typeface="Times New Roman" pitchFamily="18" charset="0"/>
                          <a:cs typeface="Arial" panose="020B0604020202020204" pitchFamily="34" charset="0"/>
                        </a:rPr>
                        <a:t>Addition of HLG HDR to TV Video Profiles (HLG_HDR)</a:t>
                      </a:r>
                    </a:p>
                    <a:p>
                      <a:pPr marL="0" marR="0" lvl="0" indent="0" algn="l" defTabSz="914400" rtl="0" eaLnBrk="1" fontAlgn="base" latinLnBrk="0" hangingPunct="1">
                        <a:lnSpc>
                          <a:spcPct val="88000"/>
                        </a:lnSpc>
                        <a:spcBef>
                          <a:spcPts val="0"/>
                        </a:spcBef>
                        <a:spcAft>
                          <a:spcPts val="0"/>
                        </a:spcAft>
                        <a:buClrTx/>
                        <a:buSzTx/>
                        <a:buFontTx/>
                        <a:buNone/>
                        <a:tabLst/>
                      </a:pPr>
                      <a:endParaRPr kumimoji="0" lang="en-US" sz="11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extLst>
                  <a:ext uri="{0D108BD9-81ED-4DB2-BD59-A6C34878D82A}">
                    <a16:rowId xmlns:a16="http://schemas.microsoft.com/office/drawing/2014/main" val="3841710573"/>
                  </a:ext>
                </a:extLst>
              </a:tr>
            </a:tbl>
          </a:graphicData>
        </a:graphic>
      </p:graphicFrame>
      <p:sp>
        <p:nvSpPr>
          <p:cNvPr id="18472" name="TextBox 2">
            <a:extLst>
              <a:ext uri="{FF2B5EF4-FFF2-40B4-BE49-F238E27FC236}">
                <a16:creationId xmlns:a16="http://schemas.microsoft.com/office/drawing/2014/main" id="{EA964299-CEEF-476B-AB9C-690BE2D6689F}"/>
              </a:ext>
            </a:extLst>
          </p:cNvPr>
          <p:cNvSpPr txBox="1">
            <a:spLocks noChangeArrowheads="1"/>
          </p:cNvSpPr>
          <p:nvPr/>
        </p:nvSpPr>
        <p:spPr bwMode="auto">
          <a:xfrm>
            <a:off x="6564313" y="6010138"/>
            <a:ext cx="31257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b="1" dirty="0">
                <a:latin typeface="Arial" panose="020B0604020202020204" pitchFamily="34" charset="0"/>
              </a:rPr>
              <a:t>X</a:t>
            </a:r>
            <a:r>
              <a:rPr lang="fi-FI" altLang="en-US" sz="800" dirty="0">
                <a:latin typeface="Arial" panose="020B0604020202020204" pitchFamily="34" charset="0"/>
              </a:rPr>
              <a:t> = main responsible SWG</a:t>
            </a:r>
          </a:p>
          <a:p>
            <a:pPr>
              <a:spcBef>
                <a:spcPct val="0"/>
              </a:spcBef>
              <a:buFontTx/>
              <a:buNone/>
            </a:pPr>
            <a:r>
              <a:rPr lang="fi-FI" altLang="en-US" sz="800" dirty="0">
                <a:latin typeface="Arial" panose="020B0604020202020204" pitchFamily="34" charset="0"/>
              </a:rPr>
              <a:t>x = SWG participating into the work/study</a:t>
            </a:r>
            <a:endParaRPr lang="en-US" altLang="en-US" sz="800" dirty="0">
              <a:latin typeface="Arial" panose="020B0604020202020204" pitchFamily="34" charset="0"/>
            </a:endParaRPr>
          </a:p>
        </p:txBody>
      </p:sp>
    </p:spTree>
    <p:extLst>
      <p:ext uri="{BB962C8B-B14F-4D97-AF65-F5344CB8AC3E}">
        <p14:creationId xmlns:p14="http://schemas.microsoft.com/office/powerpoint/2010/main" val="160485004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A0E5A9FE-DD4F-4293-B288-5482297A8BE1}"/>
              </a:ext>
            </a:extLst>
          </p:cNvPr>
          <p:cNvSpPr>
            <a:spLocks noGrp="1"/>
          </p:cNvSpPr>
          <p:nvPr>
            <p:ph type="title"/>
          </p:nvPr>
        </p:nvSpPr>
        <p:spPr/>
        <p:txBody>
          <a:bodyPr/>
          <a:lstStyle/>
          <a:p>
            <a:r>
              <a:rPr lang="en-US" altLang="en-US"/>
              <a:t>SWGs and ongoing Study Items</a:t>
            </a:r>
          </a:p>
        </p:txBody>
      </p:sp>
      <p:graphicFrame>
        <p:nvGraphicFramePr>
          <p:cNvPr id="6" name="Table 5">
            <a:extLst>
              <a:ext uri="{FF2B5EF4-FFF2-40B4-BE49-F238E27FC236}">
                <a16:creationId xmlns:a16="http://schemas.microsoft.com/office/drawing/2014/main" id="{D1972673-86AB-4C8C-9998-0A159A6A9F38}"/>
              </a:ext>
            </a:extLst>
          </p:cNvPr>
          <p:cNvGraphicFramePr>
            <a:graphicFrameLocks noGrp="1"/>
          </p:cNvGraphicFramePr>
          <p:nvPr>
            <p:extLst>
              <p:ext uri="{D42A27DB-BD31-4B8C-83A1-F6EECF244321}">
                <p14:modId xmlns:p14="http://schemas.microsoft.com/office/powerpoint/2010/main" val="3578431551"/>
              </p:ext>
            </p:extLst>
          </p:nvPr>
        </p:nvGraphicFramePr>
        <p:xfrm>
          <a:off x="569913" y="1214438"/>
          <a:ext cx="7974012" cy="3406337"/>
        </p:xfrm>
        <a:graphic>
          <a:graphicData uri="http://schemas.openxmlformats.org/drawingml/2006/table">
            <a:tbl>
              <a:tblPr firstRow="1" bandRow="1">
                <a:tableStyleId>{5C22544A-7EE6-4342-B048-85BDC9FD1C3A}</a:tableStyleId>
              </a:tblPr>
              <a:tblGrid>
                <a:gridCol w="5329311">
                  <a:extLst>
                    <a:ext uri="{9D8B030D-6E8A-4147-A177-3AD203B41FA5}">
                      <a16:colId xmlns:a16="http://schemas.microsoft.com/office/drawing/2014/main" val="20000"/>
                    </a:ext>
                  </a:extLst>
                </a:gridCol>
                <a:gridCol w="515051">
                  <a:extLst>
                    <a:ext uri="{9D8B030D-6E8A-4147-A177-3AD203B41FA5}">
                      <a16:colId xmlns:a16="http://schemas.microsoft.com/office/drawing/2014/main" val="20001"/>
                    </a:ext>
                  </a:extLst>
                </a:gridCol>
                <a:gridCol w="561348">
                  <a:extLst>
                    <a:ext uri="{9D8B030D-6E8A-4147-A177-3AD203B41FA5}">
                      <a16:colId xmlns:a16="http://schemas.microsoft.com/office/drawing/2014/main" val="20002"/>
                    </a:ext>
                  </a:extLst>
                </a:gridCol>
                <a:gridCol w="509265">
                  <a:extLst>
                    <a:ext uri="{9D8B030D-6E8A-4147-A177-3AD203B41FA5}">
                      <a16:colId xmlns:a16="http://schemas.microsoft.com/office/drawing/2014/main" val="20003"/>
                    </a:ext>
                  </a:extLst>
                </a:gridCol>
                <a:gridCol w="507675">
                  <a:extLst>
                    <a:ext uri="{9D8B030D-6E8A-4147-A177-3AD203B41FA5}">
                      <a16:colId xmlns:a16="http://schemas.microsoft.com/office/drawing/2014/main" val="20004"/>
                    </a:ext>
                  </a:extLst>
                </a:gridCol>
                <a:gridCol w="551362">
                  <a:extLst>
                    <a:ext uri="{9D8B030D-6E8A-4147-A177-3AD203B41FA5}">
                      <a16:colId xmlns:a16="http://schemas.microsoft.com/office/drawing/2014/main" val="20005"/>
                    </a:ext>
                  </a:extLst>
                </a:gridCol>
              </a:tblGrid>
              <a:tr h="783530">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Study Item    </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EVS</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MBS 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fi-FI" sz="1000" b="1" u="none" strike="noStrike" cap="none" normalizeH="0" baseline="0" dirty="0">
                          <a:ln>
                            <a:noFill/>
                          </a:ln>
                          <a:effectLst/>
                          <a:latin typeface="Arial" panose="020B0604020202020204" pitchFamily="34" charset="0"/>
                          <a:cs typeface="Arial" panose="020B0604020202020204" pitchFamily="34" charset="0"/>
                        </a:rPr>
                        <a:t>MTSI 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SQ</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defRPr/>
                      </a:pPr>
                      <a:r>
                        <a:rPr kumimoji="0" lang="en-US" sz="1000" b="1" u="none" strike="noStrike" cap="none" normalizeH="0" baseline="0" dirty="0">
                          <a:ln>
                            <a:noFill/>
                          </a:ln>
                          <a:effectLst/>
                          <a:latin typeface="Arial" panose="020B0604020202020204" pitchFamily="34" charset="0"/>
                          <a:cs typeface="Arial" panose="020B0604020202020204" pitchFamily="34" charset="0"/>
                        </a:rPr>
                        <a:t>Video 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10000"/>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Study on 5G enhanced Mobile Broadband Media Distribution (FS_5GMedia_Distribution)</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3964542088"/>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Study on MBMS User Services for </a:t>
                      </a:r>
                      <a:r>
                        <a:rPr lang="en-US" altLang="en-US" sz="1100" b="0" dirty="0" err="1">
                          <a:latin typeface="Arial" panose="020B0604020202020204" pitchFamily="34" charset="0"/>
                          <a:cs typeface="Arial" panose="020B0604020202020204" pitchFamily="34" charset="0"/>
                        </a:rPr>
                        <a:t>IoT</a:t>
                      </a:r>
                      <a:r>
                        <a:rPr lang="en-US" altLang="en-US" sz="1100" b="0" dirty="0">
                          <a:latin typeface="Arial" panose="020B0604020202020204" pitchFamily="34" charset="0"/>
                          <a:cs typeface="Arial" panose="020B0604020202020204" pitchFamily="34" charset="0"/>
                        </a:rPr>
                        <a:t> (</a:t>
                      </a:r>
                      <a:r>
                        <a:rPr lang="en-US" altLang="en-US" sz="1100" b="0" dirty="0" err="1">
                          <a:latin typeface="Arial" panose="020B0604020202020204" pitchFamily="34" charset="0"/>
                          <a:cs typeface="Arial" panose="020B0604020202020204" pitchFamily="34" charset="0"/>
                        </a:rPr>
                        <a:t>FS_MBMS_IoT</a:t>
                      </a:r>
                      <a:r>
                        <a:rPr lang="en-US" altLang="en-US" sz="1100" b="0" dirty="0">
                          <a:latin typeface="Arial" panose="020B0604020202020204" pitchFamily="34" charset="0"/>
                          <a:cs typeface="Arial" panose="020B0604020202020204" pitchFamily="34" charset="0"/>
                        </a:rPr>
                        <a:t>)</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3690295388"/>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V2X Media Handling and Interaction (FS_mV2X)</a:t>
                      </a:r>
                    </a:p>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endParaRPr lang="en-US" altLang="en-US" sz="1100" b="0" dirty="0">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4277635361"/>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err="1">
                          <a:latin typeface="Arial" panose="020B0604020202020204" pitchFamily="34" charset="0"/>
                          <a:cs typeface="Arial" panose="020B0604020202020204" pitchFamily="34" charset="0"/>
                        </a:rPr>
                        <a:t>QoE</a:t>
                      </a:r>
                      <a:r>
                        <a:rPr lang="en-US" altLang="en-US" sz="1100" b="0" dirty="0">
                          <a:latin typeface="Arial" panose="020B0604020202020204" pitchFamily="34" charset="0"/>
                          <a:cs typeface="Arial" panose="020B0604020202020204" pitchFamily="34" charset="0"/>
                        </a:rPr>
                        <a:t> metrics for VR (</a:t>
                      </a:r>
                      <a:r>
                        <a:rPr lang="en-US" altLang="en-US" sz="1100" b="0" dirty="0" err="1">
                          <a:latin typeface="Arial" panose="020B0604020202020204" pitchFamily="34" charset="0"/>
                          <a:cs typeface="Arial" panose="020B0604020202020204" pitchFamily="34" charset="0"/>
                        </a:rPr>
                        <a:t>FS_QoE_VR</a:t>
                      </a:r>
                      <a:r>
                        <a:rPr lang="en-US" altLang="en-US" sz="1100" b="0" dirty="0">
                          <a:latin typeface="Arial" panose="020B0604020202020204" pitchFamily="34" charset="0"/>
                          <a:cs typeface="Arial" panose="020B0604020202020204" pitchFamily="34" charset="0"/>
                        </a:rPr>
                        <a:t>)</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extLst>
                  <a:ext uri="{0D108BD9-81ED-4DB2-BD59-A6C34878D82A}">
                    <a16:rowId xmlns:a16="http://schemas.microsoft.com/office/drawing/2014/main" val="2135775014"/>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Media Handling Aspects of RAN Delay Budget Reporting in MTSI (FS_E2E_DELAY)</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632254751"/>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Study on Media Handling Aspects of Conversational Services in 5G Systems (FS_5G_MEDIA_MTSI)</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3534676598"/>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EVS Float Conformance Non Bit-Exact (FS_EVS_FCNBE)</a:t>
                      </a:r>
                    </a:p>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endParaRPr lang="en-US" altLang="en-US" sz="1100" b="0" dirty="0">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r>
                        <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2977924116"/>
                  </a:ext>
                </a:extLst>
              </a:tr>
            </a:tbl>
          </a:graphicData>
        </a:graphic>
      </p:graphicFrame>
      <p:sp>
        <p:nvSpPr>
          <p:cNvPr id="19524" name="TextBox 2">
            <a:extLst>
              <a:ext uri="{FF2B5EF4-FFF2-40B4-BE49-F238E27FC236}">
                <a16:creationId xmlns:a16="http://schemas.microsoft.com/office/drawing/2014/main" id="{8F3E0988-A79F-4ACF-87EF-D3532A05271E}"/>
              </a:ext>
            </a:extLst>
          </p:cNvPr>
          <p:cNvSpPr txBox="1">
            <a:spLocks noChangeArrowheads="1"/>
          </p:cNvSpPr>
          <p:nvPr/>
        </p:nvSpPr>
        <p:spPr bwMode="auto">
          <a:xfrm>
            <a:off x="6564313" y="6140450"/>
            <a:ext cx="3241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b="1">
                <a:latin typeface="Arial" panose="020B0604020202020204" pitchFamily="34" charset="0"/>
              </a:rPr>
              <a:t>X</a:t>
            </a:r>
            <a:r>
              <a:rPr lang="fi-FI" altLang="en-US" sz="800">
                <a:latin typeface="Arial" panose="020B0604020202020204" pitchFamily="34" charset="0"/>
              </a:rPr>
              <a:t> = main responsible SWG</a:t>
            </a:r>
          </a:p>
          <a:p>
            <a:pPr>
              <a:spcBef>
                <a:spcPct val="0"/>
              </a:spcBef>
              <a:buFontTx/>
              <a:buNone/>
            </a:pPr>
            <a:r>
              <a:rPr lang="fi-FI" altLang="en-US" sz="800">
                <a:latin typeface="Arial" panose="020B0604020202020204" pitchFamily="34" charset="0"/>
              </a:rPr>
              <a:t>x = SWG participating into the work/study</a:t>
            </a:r>
            <a:endParaRPr lang="en-US" altLang="en-US" sz="800">
              <a:latin typeface="Arial" panose="020B0604020202020204" pitchFamily="34" charset="0"/>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440238"/>
          </a:xfrm>
        </p:spPr>
        <p:txBody>
          <a:bodyPr/>
          <a:lstStyle/>
          <a:p>
            <a:pPr>
              <a:lnSpc>
                <a:spcPct val="90000"/>
              </a:lnSpc>
              <a:spcBef>
                <a:spcPts val="2400"/>
              </a:spcBef>
            </a:pPr>
            <a:r>
              <a:rPr lang="en-US" altLang="en-US" sz="2400" dirty="0"/>
              <a:t>CRs to completed items in Rel-15 and earlier</a:t>
            </a:r>
            <a:endParaRPr lang="fi-FI" altLang="en-US" sz="1600" dirty="0"/>
          </a:p>
          <a:p>
            <a:pPr>
              <a:lnSpc>
                <a:spcPct val="90000"/>
              </a:lnSpc>
              <a:spcBef>
                <a:spcPts val="2400"/>
              </a:spcBef>
            </a:pPr>
            <a:r>
              <a:rPr lang="fi-FI" altLang="en-US" sz="2400" dirty="0"/>
              <a:t> Ongoing Work Items</a:t>
            </a:r>
          </a:p>
          <a:p>
            <a:pPr lvl="1">
              <a:lnSpc>
                <a:spcPct val="90000"/>
              </a:lnSpc>
              <a:spcBef>
                <a:spcPts val="300"/>
              </a:spcBef>
            </a:pPr>
            <a:r>
              <a:rPr lang="fi-FI" altLang="en-US" sz="1600" dirty="0"/>
              <a:t>5 Rel-15 WIs</a:t>
            </a:r>
          </a:p>
          <a:p>
            <a:pPr lvl="1">
              <a:lnSpc>
                <a:spcPct val="90000"/>
              </a:lnSpc>
              <a:spcBef>
                <a:spcPts val="300"/>
              </a:spcBef>
            </a:pPr>
            <a:r>
              <a:rPr lang="fi-FI" altLang="en-US" sz="1600" dirty="0"/>
              <a:t>6 Rel-16 WIs</a:t>
            </a:r>
            <a:endParaRPr lang="en-GB" altLang="en-US" sz="1200" dirty="0"/>
          </a:p>
          <a:p>
            <a:pPr>
              <a:lnSpc>
                <a:spcPct val="90000"/>
              </a:lnSpc>
              <a:spcBef>
                <a:spcPts val="1200"/>
              </a:spcBef>
            </a:pPr>
            <a:r>
              <a:rPr lang="fi-FI" altLang="en-US" sz="2400" dirty="0"/>
              <a:t> Ongoing Study Items</a:t>
            </a:r>
          </a:p>
          <a:p>
            <a:pPr lvl="1">
              <a:lnSpc>
                <a:spcPct val="90000"/>
              </a:lnSpc>
              <a:spcBef>
                <a:spcPts val="300"/>
              </a:spcBef>
            </a:pPr>
            <a:r>
              <a:rPr lang="fi-FI" altLang="en-US" sz="1600" dirty="0"/>
              <a:t>7 Rel-16 SIs</a:t>
            </a:r>
          </a:p>
          <a:p>
            <a:pPr>
              <a:lnSpc>
                <a:spcPct val="90000"/>
              </a:lnSpc>
              <a:spcBef>
                <a:spcPts val="1200"/>
              </a:spcBef>
            </a:pPr>
            <a:r>
              <a:rPr lang="fi-FI" altLang="en-US" sz="2400" dirty="0"/>
              <a:t> SA4 documents at SA#81</a:t>
            </a:r>
          </a:p>
          <a:p>
            <a:pPr lvl="1">
              <a:lnSpc>
                <a:spcPct val="90000"/>
              </a:lnSpc>
              <a:spcBef>
                <a:spcPts val="300"/>
              </a:spcBef>
            </a:pPr>
            <a:r>
              <a:rPr lang="fi-FI" altLang="en-US" sz="1600" dirty="0"/>
              <a:t>Total number of CRs: 21</a:t>
            </a:r>
            <a:endParaRPr lang="fi-FI" altLang="en-US" sz="1200" dirty="0"/>
          </a:p>
          <a:p>
            <a:pPr lvl="2">
              <a:lnSpc>
                <a:spcPct val="85000"/>
              </a:lnSpc>
              <a:spcBef>
                <a:spcPct val="0"/>
              </a:spcBef>
            </a:pPr>
            <a:r>
              <a:rPr lang="fi-FI" altLang="en-US" sz="1200" dirty="0"/>
              <a:t>Rel-13: 1</a:t>
            </a:r>
          </a:p>
          <a:p>
            <a:pPr lvl="2">
              <a:lnSpc>
                <a:spcPct val="85000"/>
              </a:lnSpc>
              <a:spcBef>
                <a:spcPct val="0"/>
              </a:spcBef>
            </a:pPr>
            <a:r>
              <a:rPr lang="fi-FI" altLang="en-US" sz="1200" dirty="0"/>
              <a:t>Rel-14: 2</a:t>
            </a:r>
          </a:p>
          <a:p>
            <a:pPr lvl="2">
              <a:lnSpc>
                <a:spcPct val="85000"/>
              </a:lnSpc>
              <a:spcBef>
                <a:spcPct val="0"/>
              </a:spcBef>
            </a:pPr>
            <a:r>
              <a:rPr lang="fi-FI" altLang="en-US" sz="1200" dirty="0"/>
              <a:t>Rel-15: 13</a:t>
            </a:r>
          </a:p>
          <a:p>
            <a:pPr lvl="2">
              <a:lnSpc>
                <a:spcPct val="85000"/>
              </a:lnSpc>
              <a:spcBef>
                <a:spcPct val="0"/>
              </a:spcBef>
            </a:pPr>
            <a:r>
              <a:rPr lang="fi-FI" altLang="en-US" sz="1200" dirty="0"/>
              <a:t>Rel-16: 5</a:t>
            </a:r>
          </a:p>
          <a:p>
            <a:pPr lvl="1">
              <a:lnSpc>
                <a:spcPct val="90000"/>
              </a:lnSpc>
              <a:spcBef>
                <a:spcPts val="300"/>
              </a:spcBef>
            </a:pPr>
            <a:r>
              <a:rPr lang="en-US" altLang="en-US" sz="1600" dirty="0"/>
              <a:t>6 TRs (all for approval)</a:t>
            </a:r>
            <a:endParaRPr lang="en-US" altLang="en-US" sz="1600" dirty="0">
              <a:highlight>
                <a:srgbClr val="FFFF00"/>
              </a:highlight>
            </a:endParaRPr>
          </a:p>
          <a:p>
            <a:pPr lvl="1">
              <a:lnSpc>
                <a:spcPct val="90000"/>
              </a:lnSpc>
              <a:spcBef>
                <a:spcPts val="300"/>
              </a:spcBef>
            </a:pPr>
            <a:r>
              <a:rPr lang="en-US" altLang="en-US" sz="1600" dirty="0"/>
              <a:t>4 TSs (one for information and 3 for approval)</a:t>
            </a:r>
            <a:endParaRPr lang="en-US" altLang="en-US" sz="1600" dirty="0">
              <a:highlight>
                <a:srgbClr val="FFFF00"/>
              </a:highlight>
            </a:endParaRPr>
          </a:p>
          <a:p>
            <a:pPr lvl="1">
              <a:lnSpc>
                <a:spcPct val="90000"/>
              </a:lnSpc>
              <a:spcBef>
                <a:spcPts val="300"/>
              </a:spcBef>
            </a:pPr>
            <a:r>
              <a:rPr lang="fi-FI" altLang="en-US" sz="1600" dirty="0"/>
              <a:t>2 revised WIDs, 4 new WIDs and 2 new SIDs.</a:t>
            </a: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a:t>
            </a:r>
            <a:r>
              <a:rPr lang="en-US" altLang="en-US" dirty="0"/>
              <a:t>completed items in Rel-15 and earlier</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760912"/>
          </a:xfrm>
        </p:spPr>
        <p:txBody>
          <a:bodyPr/>
          <a:lstStyle/>
          <a:p>
            <a:pPr>
              <a:lnSpc>
                <a:spcPct val="90000"/>
              </a:lnSpc>
              <a:spcBef>
                <a:spcPts val="1200"/>
              </a:spcBef>
              <a:defRPr/>
            </a:pPr>
            <a:r>
              <a:rPr lang="en-US" altLang="en-US" sz="2400" dirty="0"/>
              <a:t>CRs </a:t>
            </a:r>
          </a:p>
          <a:p>
            <a:pPr lvl="2">
              <a:lnSpc>
                <a:spcPct val="85000"/>
              </a:lnSpc>
              <a:spcBef>
                <a:spcPct val="0"/>
              </a:spcBef>
              <a:defRPr/>
            </a:pPr>
            <a:r>
              <a:rPr lang="en-US" altLang="en-US" sz="1600" dirty="0"/>
              <a:t>Rel-13: 1 CRs (Cat F)</a:t>
            </a:r>
          </a:p>
          <a:p>
            <a:pPr lvl="2">
              <a:lnSpc>
                <a:spcPct val="85000"/>
              </a:lnSpc>
              <a:spcBef>
                <a:spcPct val="0"/>
              </a:spcBef>
              <a:defRPr/>
            </a:pPr>
            <a:r>
              <a:rPr lang="en-US" altLang="en-US" sz="1600" dirty="0"/>
              <a:t>Rel-14: 2 CRs (Cat F and Cat A)</a:t>
            </a:r>
          </a:p>
          <a:p>
            <a:pPr lvl="2">
              <a:lnSpc>
                <a:spcPct val="85000"/>
              </a:lnSpc>
              <a:spcBef>
                <a:spcPct val="0"/>
              </a:spcBef>
              <a:defRPr/>
            </a:pPr>
            <a:r>
              <a:rPr lang="en-US" altLang="en-US" sz="1600" dirty="0"/>
              <a:t>Rel-15: 6 CRs (Cat F and Cat A)</a:t>
            </a:r>
          </a:p>
          <a:p>
            <a:pPr lvl="1">
              <a:lnSpc>
                <a:spcPct val="90000"/>
              </a:lnSpc>
              <a:spcBef>
                <a:spcPts val="40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fi-FI" altLang="en-US" sz="2000" dirty="0"/>
          </a:p>
          <a:p>
            <a:pPr marL="0" indent="0">
              <a:lnSpc>
                <a:spcPct val="90000"/>
              </a:lnSpc>
              <a:spcBef>
                <a:spcPts val="600"/>
              </a:spcBef>
              <a:buFontTx/>
              <a:buNone/>
              <a:defRPr/>
            </a:pPr>
            <a:endParaRPr lang="en-US" altLang="en-US" sz="2400" dirty="0">
              <a:solidFill>
                <a:srgbClr val="FF0000"/>
              </a:solidFill>
            </a:endParaRPr>
          </a:p>
          <a:p>
            <a:pPr marL="0" indent="0">
              <a:buFontTx/>
              <a:buNone/>
              <a:defRPr/>
            </a:pPr>
            <a:endParaRPr lang="fi-FI" sz="3200" dirty="0"/>
          </a:p>
          <a:p>
            <a:pPr marL="0" indent="0">
              <a:buFontTx/>
              <a:buNone/>
              <a:defRPr/>
            </a:pPr>
            <a:endParaRPr lang="fi-FI" sz="3200" dirty="0"/>
          </a:p>
          <a:p>
            <a:pPr marL="0" indent="0">
              <a:buFontTx/>
              <a:buNone/>
              <a:defRPr/>
            </a:pPr>
            <a:endParaRPr lang="en-US" sz="3200" dirty="0"/>
          </a:p>
        </p:txBody>
      </p:sp>
      <p:graphicFrame>
        <p:nvGraphicFramePr>
          <p:cNvPr id="6" name="Table 5">
            <a:extLst>
              <a:ext uri="{FF2B5EF4-FFF2-40B4-BE49-F238E27FC236}">
                <a16:creationId xmlns:a16="http://schemas.microsoft.com/office/drawing/2014/main" id="{F65A7BE1-3196-42FB-8F28-2BEAED36BDB1}"/>
              </a:ext>
            </a:extLst>
          </p:cNvPr>
          <p:cNvGraphicFramePr>
            <a:graphicFrameLocks noGrp="1"/>
          </p:cNvGraphicFramePr>
          <p:nvPr>
            <p:extLst>
              <p:ext uri="{D42A27DB-BD31-4B8C-83A1-F6EECF244321}">
                <p14:modId xmlns:p14="http://schemas.microsoft.com/office/powerpoint/2010/main" val="3075774304"/>
              </p:ext>
            </p:extLst>
          </p:nvPr>
        </p:nvGraphicFramePr>
        <p:xfrm>
          <a:off x="790575" y="2626390"/>
          <a:ext cx="7353300" cy="2241808"/>
        </p:xfrm>
        <a:graphic>
          <a:graphicData uri="http://schemas.openxmlformats.org/drawingml/2006/table">
            <a:tbl>
              <a:tblPr/>
              <a:tblGrid>
                <a:gridCol w="627557">
                  <a:extLst>
                    <a:ext uri="{9D8B030D-6E8A-4147-A177-3AD203B41FA5}">
                      <a16:colId xmlns:a16="http://schemas.microsoft.com/office/drawing/2014/main" val="20000"/>
                    </a:ext>
                  </a:extLst>
                </a:gridCol>
                <a:gridCol w="4594512">
                  <a:extLst>
                    <a:ext uri="{9D8B030D-6E8A-4147-A177-3AD203B41FA5}">
                      <a16:colId xmlns:a16="http://schemas.microsoft.com/office/drawing/2014/main" val="20001"/>
                    </a:ext>
                  </a:extLst>
                </a:gridCol>
                <a:gridCol w="545713">
                  <a:extLst>
                    <a:ext uri="{9D8B030D-6E8A-4147-A177-3AD203B41FA5}">
                      <a16:colId xmlns:a16="http://schemas.microsoft.com/office/drawing/2014/main" val="20002"/>
                    </a:ext>
                  </a:extLst>
                </a:gridCol>
                <a:gridCol w="530964">
                  <a:extLst>
                    <a:ext uri="{9D8B030D-6E8A-4147-A177-3AD203B41FA5}">
                      <a16:colId xmlns:a16="http://schemas.microsoft.com/office/drawing/2014/main" val="20003"/>
                    </a:ext>
                  </a:extLst>
                </a:gridCol>
                <a:gridCol w="553088">
                  <a:extLst>
                    <a:ext uri="{9D8B030D-6E8A-4147-A177-3AD203B41FA5}">
                      <a16:colId xmlns:a16="http://schemas.microsoft.com/office/drawing/2014/main" val="20004"/>
                    </a:ext>
                  </a:extLst>
                </a:gridCol>
                <a:gridCol w="501466">
                  <a:extLst>
                    <a:ext uri="{9D8B030D-6E8A-4147-A177-3AD203B41FA5}">
                      <a16:colId xmlns:a16="http://schemas.microsoft.com/office/drawing/2014/main" val="20005"/>
                    </a:ext>
                  </a:extLst>
                </a:gridCol>
              </a:tblGrid>
              <a:tr h="315912">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Tdoc</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Title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Source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Type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For</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Agenda item #</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15912">
                <a:tc>
                  <a:txBody>
                    <a:bodyPr/>
                    <a:lstStyle/>
                    <a:p>
                      <a:pPr algn="l" fontAlgn="t"/>
                      <a:r>
                        <a:rPr lang="fr-FR" sz="800" b="1" i="0" u="sng" strike="noStrike" dirty="0">
                          <a:solidFill>
                            <a:srgbClr val="0000FF"/>
                          </a:solidFill>
                          <a:effectLst/>
                          <a:latin typeface="Arial" panose="020B0604020202020204" pitchFamily="34" charset="0"/>
                          <a:hlinkClick r:id="rId2"/>
                        </a:rPr>
                        <a:t>SP-180638</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26.116 on Correction on AVC Colour Parameters (Release 13 to Release 15) (TVProf &amp; HDR)</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13</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146532784"/>
                  </a:ext>
                </a:extLst>
              </a:tr>
              <a:tr h="315912">
                <a:tc>
                  <a:txBody>
                    <a:bodyPr/>
                    <a:lstStyle/>
                    <a:p>
                      <a:pPr algn="l" fontAlgn="t"/>
                      <a:r>
                        <a:rPr lang="fr-FR" sz="800" b="1" i="0" u="sng" strike="noStrike">
                          <a:solidFill>
                            <a:srgbClr val="0000FF"/>
                          </a:solidFill>
                          <a:effectLst/>
                          <a:latin typeface="Arial" panose="020B0604020202020204" pitchFamily="34" charset="0"/>
                          <a:hlinkClick r:id="rId3"/>
                        </a:rPr>
                        <a:t>SP-180639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26.346 on Correction regarding xMB-U usage for SCEF (Release 14 &amp; Release 15) (AE_enTV-MI_MTV)</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545304644"/>
                  </a:ext>
                </a:extLst>
              </a:tr>
              <a:tr h="315912">
                <a:tc>
                  <a:txBody>
                    <a:bodyPr/>
                    <a:lstStyle/>
                    <a:p>
                      <a:pPr algn="l" fontAlgn="t"/>
                      <a:r>
                        <a:rPr lang="fr-FR" sz="800" b="1" i="0" u="sng" strike="noStrike">
                          <a:solidFill>
                            <a:srgbClr val="0000FF"/>
                          </a:solidFill>
                          <a:effectLst/>
                          <a:latin typeface="Arial" panose="020B0604020202020204" pitchFamily="34" charset="0"/>
                          <a:hlinkClick r:id="rId4"/>
                        </a:rPr>
                        <a:t>SP-180640</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TR 26.939 on Corrections of fMP4 instantiation description (Release 15) (FLUS)</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15D.2</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215562611"/>
                  </a:ext>
                </a:extLst>
              </a:tr>
              <a:tr h="315912">
                <a:tc>
                  <a:txBody>
                    <a:bodyPr/>
                    <a:lstStyle/>
                    <a:p>
                      <a:pPr algn="l" fontAlgn="t"/>
                      <a:r>
                        <a:rPr lang="fr-FR" sz="800" b="1" i="0" u="sng" strike="noStrike">
                          <a:solidFill>
                            <a:srgbClr val="0000FF"/>
                          </a:solidFill>
                          <a:effectLst/>
                          <a:latin typeface="Arial" panose="020B0604020202020204" pitchFamily="34" charset="0"/>
                          <a:hlinkClick r:id="rId5"/>
                        </a:rPr>
                        <a:t>SP-180641</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TS 26.114 on Corrections to QMC </a:t>
                      </a:r>
                      <a:r>
                        <a:rPr lang="en-US" sz="800" b="0" i="0" u="none" strike="noStrike" dirty="0" err="1">
                          <a:solidFill>
                            <a:srgbClr val="000000"/>
                          </a:solidFill>
                          <a:effectLst/>
                          <a:latin typeface="Arial" panose="020B0604020202020204" pitchFamily="34" charset="0"/>
                        </a:rPr>
                        <a:t>signalling</a:t>
                      </a:r>
                      <a:r>
                        <a:rPr lang="en-US" sz="800" b="0" i="0" u="none" strike="noStrike" dirty="0">
                          <a:solidFill>
                            <a:srgbClr val="000000"/>
                          </a:solidFill>
                          <a:effectLst/>
                          <a:latin typeface="Arial" panose="020B0604020202020204" pitchFamily="34" charset="0"/>
                        </a:rPr>
                        <a:t> (Release 15) (</a:t>
                      </a:r>
                      <a:r>
                        <a:rPr lang="en-US" sz="800" b="0" i="0" u="none" strike="noStrike" dirty="0" err="1">
                          <a:solidFill>
                            <a:srgbClr val="000000"/>
                          </a:solidFill>
                          <a:effectLst/>
                          <a:latin typeface="Arial" panose="020B0604020202020204" pitchFamily="34" charset="0"/>
                        </a:rPr>
                        <a:t>EQoE_MTSI</a:t>
                      </a:r>
                      <a:r>
                        <a:rPr lang="en-US" sz="800" b="0" i="0" u="none" strike="noStrike" dirty="0">
                          <a:solidFill>
                            <a:srgbClr val="000000"/>
                          </a:solidFill>
                          <a:effectLst/>
                          <a:latin typeface="Arial" panose="020B0604020202020204" pitchFamily="34" charset="0"/>
                        </a:rPr>
                        <a:t>)</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15D.3</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371905255"/>
                  </a:ext>
                </a:extLst>
              </a:tr>
              <a:tr h="315912">
                <a:tc>
                  <a:txBody>
                    <a:bodyPr/>
                    <a:lstStyle/>
                    <a:p>
                      <a:pPr algn="l" fontAlgn="t"/>
                      <a:r>
                        <a:rPr lang="fr-FR" sz="800" b="1" i="0" u="sng" strike="noStrike">
                          <a:solidFill>
                            <a:srgbClr val="0000FF"/>
                          </a:solidFill>
                          <a:effectLst/>
                          <a:latin typeface="Arial" panose="020B0604020202020204" pitchFamily="34" charset="0"/>
                          <a:hlinkClick r:id="rId6"/>
                        </a:rPr>
                        <a:t>SP-180652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TS 26.247 on Corrections to QMC </a:t>
                      </a:r>
                      <a:r>
                        <a:rPr lang="en-US" sz="800" b="0" i="0" u="none" strike="noStrike" dirty="0" err="1">
                          <a:solidFill>
                            <a:srgbClr val="000000"/>
                          </a:solidFill>
                          <a:effectLst/>
                          <a:latin typeface="Arial" panose="020B0604020202020204" pitchFamily="34" charset="0"/>
                        </a:rPr>
                        <a:t>signalling</a:t>
                      </a:r>
                      <a:r>
                        <a:rPr lang="en-US" sz="800" b="0" i="0" u="none" strike="noStrike" dirty="0">
                          <a:solidFill>
                            <a:srgbClr val="000000"/>
                          </a:solidFill>
                          <a:effectLst/>
                          <a:latin typeface="Arial" panose="020B0604020202020204" pitchFamily="34" charset="0"/>
                        </a:rPr>
                        <a:t> (Release 15) (</a:t>
                      </a:r>
                      <a:r>
                        <a:rPr lang="en-US" sz="800" b="0" i="0" u="none" strike="noStrike" dirty="0" err="1">
                          <a:solidFill>
                            <a:srgbClr val="000000"/>
                          </a:solidFill>
                          <a:effectLst/>
                          <a:latin typeface="Arial" panose="020B0604020202020204" pitchFamily="34" charset="0"/>
                        </a:rPr>
                        <a:t>IQoE</a:t>
                      </a:r>
                      <a:r>
                        <a:rPr lang="en-US" sz="800" b="0" i="0" u="none" strike="noStrike" dirty="0">
                          <a:solidFill>
                            <a:srgbClr val="000000"/>
                          </a:solidFill>
                          <a:effectLst/>
                          <a:latin typeface="Arial" panose="020B0604020202020204" pitchFamily="34" charset="0"/>
                        </a:rPr>
                        <a:t>, TEI15)</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15G.1</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349660516"/>
                  </a:ext>
                </a:extLst>
              </a:tr>
              <a:tr h="315912">
                <a:tc>
                  <a:txBody>
                    <a:bodyPr/>
                    <a:lstStyle/>
                    <a:p>
                      <a:pPr algn="l" fontAlgn="t"/>
                      <a:r>
                        <a:rPr lang="fr-FR" sz="800" b="1" i="0" u="sng" strike="noStrike">
                          <a:solidFill>
                            <a:srgbClr val="0000FF"/>
                          </a:solidFill>
                          <a:effectLst/>
                          <a:latin typeface="Arial" panose="020B0604020202020204" pitchFamily="34" charset="0"/>
                          <a:hlinkClick r:id="rId7"/>
                        </a:rPr>
                        <a:t>SP-180653</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TR 26.973 on Corrections, modification of Experiment 4 and addition to fixed-point basic operators (Release 15) (FS_BASOP)</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15G.2</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930021622"/>
                  </a:ext>
                </a:extLst>
              </a:tr>
            </a:tbl>
          </a:graphicData>
        </a:graphic>
      </p:graphicFrame>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29BBB8F7-D22A-407D-9F82-D8B1A497D0A8}"/>
              </a:ext>
            </a:extLst>
          </p:cNvPr>
          <p:cNvSpPr>
            <a:spLocks noGrp="1"/>
          </p:cNvSpPr>
          <p:nvPr>
            <p:ph type="title"/>
          </p:nvPr>
        </p:nvSpPr>
        <p:spPr/>
        <p:txBody>
          <a:bodyPr/>
          <a:lstStyle/>
          <a:p>
            <a:r>
              <a:rPr lang="en-GB" altLang="en-US" dirty="0"/>
              <a:t>Work progress: Rel-15 Work Items (exceptions)</a:t>
            </a:r>
            <a:endParaRPr lang="en-US" altLang="en-US" dirty="0"/>
          </a:p>
        </p:txBody>
      </p:sp>
      <p:sp>
        <p:nvSpPr>
          <p:cNvPr id="3" name="Content Placeholder 2">
            <a:extLst>
              <a:ext uri="{FF2B5EF4-FFF2-40B4-BE49-F238E27FC236}">
                <a16:creationId xmlns:a16="http://schemas.microsoft.com/office/drawing/2014/main" id="{99BF40F0-62C5-4053-942C-3F65986451B1}"/>
              </a:ext>
            </a:extLst>
          </p:cNvPr>
          <p:cNvSpPr>
            <a:spLocks noGrp="1"/>
          </p:cNvSpPr>
          <p:nvPr>
            <p:ph idx="1"/>
          </p:nvPr>
        </p:nvSpPr>
        <p:spPr>
          <a:xfrm>
            <a:off x="485775" y="1676400"/>
            <a:ext cx="8388350" cy="4608513"/>
          </a:xfrm>
          <a:extLst/>
        </p:spPr>
        <p:txBody>
          <a:bodyPr/>
          <a:lstStyle/>
          <a:p>
            <a:pPr marL="400050" eaLnBrk="1" hangingPunct="1">
              <a:lnSpc>
                <a:spcPct val="90000"/>
              </a:lnSpc>
              <a:buFont typeface="Calibri" panose="020F0502020204030204" pitchFamily="34" charset="0"/>
              <a:buAutoNum type="arabicParenR"/>
              <a:defRPr/>
            </a:pPr>
            <a:r>
              <a:rPr lang="en-GB" altLang="en-US" sz="2000" dirty="0"/>
              <a:t>Test Methodologies for the Evaluation of Perceived Listening Quality in Immersive Audio Systems (</a:t>
            </a:r>
            <a:r>
              <a:rPr lang="en-GB" altLang="en-US" sz="2000" dirty="0" err="1"/>
              <a:t>LiQuImAS</a:t>
            </a:r>
            <a:r>
              <a:rPr lang="en-GB" altLang="en-US" sz="2000" dirty="0"/>
              <a:t>) </a:t>
            </a:r>
            <a:r>
              <a:rPr lang="en-GB" altLang="en-US" sz="2000" dirty="0">
                <a:solidFill>
                  <a:srgbClr val="00B050"/>
                </a:solidFill>
              </a:rPr>
              <a:t>– complete !</a:t>
            </a:r>
          </a:p>
          <a:p>
            <a:pPr marL="400050" eaLnBrk="1" hangingPunct="1">
              <a:lnSpc>
                <a:spcPct val="90000"/>
              </a:lnSpc>
              <a:buFont typeface="Calibri" panose="020F0502020204030204" pitchFamily="34" charset="0"/>
              <a:buAutoNum type="arabicParenR"/>
              <a:defRPr/>
            </a:pPr>
            <a:r>
              <a:rPr lang="en-GB" altLang="en-US" sz="2000" dirty="0"/>
              <a:t>Virtual Reality Profiles for Streaming Media (</a:t>
            </a:r>
            <a:r>
              <a:rPr lang="en-GB" altLang="en-US" sz="2000" dirty="0" err="1"/>
              <a:t>VRStream</a:t>
            </a:r>
            <a:r>
              <a:rPr lang="en-GB" altLang="en-US" sz="2000" dirty="0"/>
              <a:t>) </a:t>
            </a:r>
            <a:r>
              <a:rPr lang="en-GB" altLang="en-US" sz="2000" dirty="0">
                <a:solidFill>
                  <a:srgbClr val="00B050"/>
                </a:solidFill>
              </a:rPr>
              <a:t>– complete !</a:t>
            </a:r>
            <a:endParaRPr lang="en-GB" altLang="en-US" sz="2000" dirty="0">
              <a:solidFill>
                <a:srgbClr val="0000FF"/>
              </a:solidFill>
            </a:endParaRPr>
          </a:p>
          <a:p>
            <a:pPr marL="400050" eaLnBrk="1" hangingPunct="1">
              <a:lnSpc>
                <a:spcPct val="90000"/>
              </a:lnSpc>
              <a:buFont typeface="Calibri" panose="020F0502020204030204" pitchFamily="34" charset="0"/>
              <a:buAutoNum type="arabicParenR"/>
              <a:defRPr/>
            </a:pPr>
            <a:r>
              <a:rPr lang="en-GB" altLang="en-US" sz="2000" dirty="0"/>
              <a:t>Speech quality in the presence of ambient noise for super-wideband and fullband modes (SPAN) </a:t>
            </a:r>
            <a:r>
              <a:rPr lang="en-GB" altLang="en-US" sz="2000" dirty="0">
                <a:solidFill>
                  <a:srgbClr val="00B050"/>
                </a:solidFill>
              </a:rPr>
              <a:t>– complete !</a:t>
            </a:r>
            <a:endParaRPr lang="en-GB" altLang="en-US" sz="2000" dirty="0">
              <a:solidFill>
                <a:srgbClr val="0000FF"/>
              </a:solidFill>
            </a:endParaRPr>
          </a:p>
          <a:p>
            <a:pPr marL="400050" eaLnBrk="1" hangingPunct="1">
              <a:lnSpc>
                <a:spcPct val="90000"/>
              </a:lnSpc>
              <a:buFont typeface="Calibri" panose="020F0502020204030204" pitchFamily="34" charset="0"/>
              <a:buAutoNum type="arabicParenR"/>
              <a:defRPr/>
            </a:pPr>
            <a:r>
              <a:rPr lang="en-US" altLang="en-US" sz="2000" dirty="0"/>
              <a:t>FEC and ROHC Activation for GCSE over MBMS (FRASE) </a:t>
            </a:r>
            <a:r>
              <a:rPr lang="en-GB" altLang="en-US" sz="2000" dirty="0">
                <a:solidFill>
                  <a:srgbClr val="00B050"/>
                </a:solidFill>
              </a:rPr>
              <a:t>– complete !</a:t>
            </a:r>
            <a:endParaRPr lang="en-GB" altLang="en-US" sz="2000" dirty="0">
              <a:solidFill>
                <a:srgbClr val="0000FF"/>
              </a:solidFill>
            </a:endParaRPr>
          </a:p>
          <a:p>
            <a:pPr marL="400050" eaLnBrk="1" hangingPunct="1">
              <a:lnSpc>
                <a:spcPct val="90000"/>
              </a:lnSpc>
              <a:buFont typeface="Calibri" panose="020F0502020204030204" pitchFamily="34" charset="0"/>
              <a:buAutoNum type="arabicParenR"/>
              <a:defRPr/>
            </a:pPr>
            <a:r>
              <a:rPr lang="en-US" altLang="en-US" sz="2000" dirty="0"/>
              <a:t>Media Handling Aspects of 5G Conversational Services (5G_MTSI_Codecs) </a:t>
            </a:r>
            <a:r>
              <a:rPr lang="en-GB" altLang="en-US" sz="2000" dirty="0">
                <a:solidFill>
                  <a:srgbClr val="00B050"/>
                </a:solidFill>
              </a:rPr>
              <a:t>– complete !</a:t>
            </a:r>
            <a:endParaRPr lang="en-US" altLang="en-US" sz="2000" dirty="0"/>
          </a:p>
          <a:p>
            <a:pPr marL="400050" eaLnBrk="1" hangingPunct="1">
              <a:lnSpc>
                <a:spcPct val="90000"/>
              </a:lnSpc>
              <a:buFont typeface="Calibri" panose="020F0502020204030204" pitchFamily="34" charset="0"/>
              <a:buAutoNum type="arabicParenR"/>
              <a:defRPr/>
            </a:pPr>
            <a:endParaRPr lang="en-US" altLang="en-US" sz="2000" dirty="0"/>
          </a:p>
          <a:p>
            <a:pPr marL="400050" eaLnBrk="1" hangingPunct="1">
              <a:lnSpc>
                <a:spcPct val="90000"/>
              </a:lnSpc>
              <a:buFont typeface="Calibri" panose="020F0502020204030204" pitchFamily="34" charset="0"/>
              <a:buAutoNum type="arabicParenR"/>
              <a:defRPr/>
            </a:pPr>
            <a:endParaRPr lang="en-GB" altLang="en-US" sz="2000" dirty="0"/>
          </a:p>
          <a:p>
            <a:pPr marL="400050" eaLnBrk="1" hangingPunct="1">
              <a:lnSpc>
                <a:spcPct val="90000"/>
              </a:lnSpc>
              <a:buFont typeface="Calibri" panose="020F0502020204030204" pitchFamily="34" charset="0"/>
              <a:buAutoNum type="arabicParenR"/>
              <a:defRPr/>
            </a:pPr>
            <a:endParaRPr lang="en-GB" altLang="en-US" sz="2000" dirty="0"/>
          </a:p>
          <a:p>
            <a:pPr marL="400050" eaLnBrk="1" hangingPunct="1">
              <a:lnSpc>
                <a:spcPct val="90000"/>
              </a:lnSpc>
              <a:buFont typeface="Calibri" panose="020F0502020204030204" pitchFamily="34" charset="0"/>
              <a:buAutoNum type="arabicParenR"/>
              <a:defRPr/>
            </a:pPr>
            <a:endParaRPr lang="en-GB" altLang="en-US" sz="2000" dirty="0"/>
          </a:p>
          <a:p>
            <a:pPr marL="457200" indent="-457200" eaLnBrk="1" fontAlgn="auto" hangingPunct="1">
              <a:lnSpc>
                <a:spcPct val="90000"/>
              </a:lnSpc>
              <a:spcBef>
                <a:spcPts val="1200"/>
              </a:spcBef>
              <a:buFont typeface="+mj-lt"/>
              <a:buAutoNum type="arabicParenR"/>
              <a:defRPr/>
            </a:pPr>
            <a:endParaRPr lang="en-GB" sz="2400" dirty="0"/>
          </a:p>
          <a:p>
            <a:pPr eaLnBrk="1" fontAlgn="auto" hangingPunct="1">
              <a:lnSpc>
                <a:spcPct val="85000"/>
              </a:lnSpc>
              <a:spcBef>
                <a:spcPts val="600"/>
              </a:spcBef>
              <a:defRPr/>
            </a:pPr>
            <a:endParaRPr lang="fi-FI" sz="2400" dirty="0"/>
          </a:p>
          <a:p>
            <a:pPr marL="0" indent="0">
              <a:buFontTx/>
              <a:buNone/>
              <a:defRPr/>
            </a:pPr>
            <a:endParaRPr lang="en-US" sz="2400" dirty="0"/>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Test Methodologies for the Evaluation of Perceived Listening Quality in Immersive Audio Systems (</a:t>
            </a:r>
            <a:r>
              <a:rPr lang="en-GB" altLang="en-US" sz="2800" dirty="0" err="1"/>
              <a:t>LiQuImAS</a:t>
            </a:r>
            <a:r>
              <a:rPr lang="en-GB" altLang="en-US" sz="2800" dirty="0"/>
              <a:t>) </a:t>
            </a:r>
            <a:r>
              <a:rPr lang="en-GB" altLang="en-US" sz="2800" dirty="0">
                <a:solidFill>
                  <a:srgbClr val="00B050"/>
                </a:solidFill>
              </a:rPr>
              <a:t>– complete !</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2129291"/>
          </a:xfrm>
        </p:spPr>
        <p:txBody>
          <a:bodyPr/>
          <a:lstStyle/>
          <a:p>
            <a:pPr>
              <a:lnSpc>
                <a:spcPct val="90000"/>
              </a:lnSpc>
              <a:spcBef>
                <a:spcPts val="1200"/>
              </a:spcBef>
            </a:pPr>
            <a:r>
              <a:rPr lang="en-US" altLang="en-US" sz="1200" dirty="0"/>
              <a:t>The objective of the work item is to produce a technical report and two technical specifications, one with subjective and one with objective test methodologies for the assessment of immersive audio systems.  Simultaneous presentation of 360-degree videos is to be considered. </a:t>
            </a:r>
          </a:p>
          <a:p>
            <a:pPr>
              <a:lnSpc>
                <a:spcPct val="90000"/>
              </a:lnSpc>
              <a:spcBef>
                <a:spcPts val="1200"/>
              </a:spcBef>
            </a:pPr>
            <a:r>
              <a:rPr lang="en-US" altLang="en-US" sz="1200" dirty="0"/>
              <a:t>At SA4#99, t</a:t>
            </a:r>
            <a:r>
              <a:rPr lang="en-US" altLang="en-US" sz="1100" dirty="0"/>
              <a:t>he draft TS 26.259 </a:t>
            </a:r>
            <a:r>
              <a:rPr lang="en-US" altLang="en-US" sz="1100" i="1" dirty="0"/>
              <a:t>Subjective Test Methodologies for the Evaluation of Immersive Audio Systems</a:t>
            </a:r>
            <a:r>
              <a:rPr lang="en-US" altLang="en-US" sz="1100" dirty="0"/>
              <a:t> was progressed to version 1.0.0 to be presented for approval at SA#81 and the draft TR 26.861 </a:t>
            </a:r>
            <a:r>
              <a:rPr lang="en-US" altLang="en-US" sz="1100" i="1" dirty="0"/>
              <a:t>Investigations on Test Methodologies for Immersive Audio Systems</a:t>
            </a:r>
            <a:r>
              <a:rPr lang="en-US" altLang="en-US" sz="1100" dirty="0"/>
              <a:t> was progressed to version 1.0.0. to be presented for approval at SA#81;</a:t>
            </a:r>
          </a:p>
          <a:p>
            <a:pPr>
              <a:lnSpc>
                <a:spcPct val="90000"/>
              </a:lnSpc>
              <a:spcBef>
                <a:spcPts val="1200"/>
              </a:spcBef>
            </a:pPr>
            <a:r>
              <a:rPr lang="en-US" altLang="en-US" sz="1200" dirty="0"/>
              <a:t>At SA4 SQ Telco on </a:t>
            </a:r>
            <a:r>
              <a:rPr lang="en-US" altLang="en-US" sz="1200" dirty="0" err="1"/>
              <a:t>LiQuImAS</a:t>
            </a:r>
            <a:r>
              <a:rPr lang="en-US" altLang="en-US" sz="1200" dirty="0"/>
              <a:t>, with decision power on 27</a:t>
            </a:r>
            <a:r>
              <a:rPr lang="en-US" altLang="en-US" sz="1200" baseline="30000" dirty="0"/>
              <a:t>th</a:t>
            </a:r>
            <a:r>
              <a:rPr lang="en-US" altLang="en-US" sz="1200" dirty="0"/>
              <a:t> August 2018, t</a:t>
            </a:r>
            <a:r>
              <a:rPr lang="en-US" altLang="en-US" sz="1100" dirty="0"/>
              <a:t>he draft TS 26.260 Objective Test Methodologies for the Evaluation of Immersive Audio Systems was progressed to version 1.0.0 and agreed to be presented for approval at SA#81</a:t>
            </a:r>
          </a:p>
          <a:p>
            <a:pPr>
              <a:lnSpc>
                <a:spcPct val="90000"/>
              </a:lnSpc>
              <a:spcBef>
                <a:spcPts val="1200"/>
              </a:spcBef>
            </a:pPr>
            <a:r>
              <a:rPr lang="en-US" altLang="en-US" sz="1200" dirty="0"/>
              <a:t>WID: </a:t>
            </a:r>
            <a:r>
              <a:rPr lang="en-US" sz="1200" u="sng" dirty="0">
                <a:hlinkClick r:id="rId2"/>
              </a:rPr>
              <a:t>SP-170609</a:t>
            </a:r>
            <a:endParaRPr lang="en-US" sz="1200" u="sng" dirty="0"/>
          </a:p>
          <a:p>
            <a:pPr>
              <a:lnSpc>
                <a:spcPct val="90000"/>
              </a:lnSpc>
              <a:spcBef>
                <a:spcPts val="1200"/>
              </a:spcBef>
            </a:pPr>
            <a:endParaRPr lang="fr-FR" altLang="fr-FR" sz="1200" u="sng" dirty="0"/>
          </a:p>
          <a:p>
            <a:pPr>
              <a:lnSpc>
                <a:spcPct val="90000"/>
              </a:lnSpc>
              <a:spcBef>
                <a:spcPts val="1200"/>
              </a:spcBef>
            </a:pP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120561289"/>
              </p:ext>
            </p:extLst>
          </p:nvPr>
        </p:nvGraphicFramePr>
        <p:xfrm>
          <a:off x="590550" y="3878833"/>
          <a:ext cx="7810500" cy="23166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Test Methodologies for the Evaluation of Perceived Listening Quality in Immersive Audio Systems (</a:t>
                      </a:r>
                      <a:r>
                        <a:rPr lang="en-GB" altLang="en-US" sz="1000" dirty="0" err="1"/>
                        <a:t>LiQuImAS</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26.259</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26.260</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26.861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35% </a:t>
                      </a:r>
                      <a:r>
                        <a:rPr lang="en-GB" sz="1000" b="0" kern="1200" noProof="0" dirty="0">
                          <a:solidFill>
                            <a:srgbClr val="0000FF"/>
                          </a:solidFill>
                          <a:latin typeface="Arial" pitchFamily="34" charset="0"/>
                          <a:ea typeface="+mn-ea"/>
                          <a:cs typeface="Arial" pitchFamily="34" charset="0"/>
                        </a:rPr>
                        <a:t>-&gt; 100% - </a:t>
                      </a:r>
                      <a:r>
                        <a:rPr lang="en-GB" sz="1000" b="0" kern="1200" noProof="0" dirty="0">
                          <a:solidFill>
                            <a:srgbClr val="00B050"/>
                          </a:solidFill>
                          <a:latin typeface="Arial" pitchFamily="34" charset="0"/>
                          <a:ea typeface="+mn-ea"/>
                          <a:cs typeface="Arial" pitchFamily="34" charset="0"/>
                        </a:rPr>
                        <a:t>completed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SA#81</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SP-180642</a:t>
                      </a:r>
                      <a:r>
                        <a:rPr kumimoji="0" lang="fr-FR" altLang="en-US" sz="1000" b="0" i="0" u="none" strike="noStrike" cap="none" normalizeH="0" baseline="0" dirty="0">
                          <a:ln>
                            <a:noFill/>
                          </a:ln>
                          <a:solidFill>
                            <a:srgbClr val="0000FF"/>
                          </a:solidFill>
                          <a:effectLst/>
                          <a:latin typeface="Arial" panose="020B0604020202020204" pitchFamily="34" charset="0"/>
                          <a:cs typeface="+mn-cs"/>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 TR 26.861 Investigations on test methodologies for immersive audio systems (Release 15) v. 1.0.0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LiQuImAS</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4"/>
                        </a:rPr>
                        <a:t>SP-180643</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Draft TS 26.259 Subjective test methodologies for the evaluation of immersive audio systems (Release 15) v. 1.0.0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LiQuImAS</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SP-180644 Draft TS 26.260 Objective test methodologies for the evaluation of immersive audio systems (Release 15) v. 1.0.0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LiQuImAS</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5"/>
                        </a:rPr>
                        <a:t>SP-180837</a:t>
                      </a:r>
                      <a:r>
                        <a:rPr lang="fr-FR" sz="1000"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Summary for WI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LiQuImAS</a:t>
                      </a:r>
                      <a:endParaRPr kumimoji="0" lang="en-GB" altLang="en-US" sz="1000" b="0" i="0" u="none" strike="noStrike" cap="none" normalizeH="0" baseline="0" dirty="0">
                        <a:ln>
                          <a:noFill/>
                        </a:ln>
                        <a:solidFill>
                          <a:schemeClr val="tx1"/>
                        </a:solidFill>
                        <a:effectLst/>
                        <a:highlight>
                          <a:srgbClr val="FFFF00"/>
                        </a:highligh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6"/>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289679153"/>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Virtual Reality Profiles for Streaming Media (</a:t>
            </a:r>
            <a:r>
              <a:rPr lang="en-GB" altLang="en-US" sz="2800" dirty="0" err="1"/>
              <a:t>VRStream</a:t>
            </a:r>
            <a:r>
              <a:rPr lang="en-GB" altLang="en-US" sz="2800" dirty="0"/>
              <a:t>)</a:t>
            </a:r>
            <a:r>
              <a:rPr lang="en-GB" altLang="en-US" sz="2800" dirty="0">
                <a:solidFill>
                  <a:srgbClr val="00B050"/>
                </a:solidFill>
              </a:rPr>
              <a:t> – complete ! </a:t>
            </a:r>
            <a:r>
              <a:rPr lang="en-GB" altLang="en-US" sz="2800" dirty="0"/>
              <a:t>- 1</a:t>
            </a:r>
            <a:endParaRPr lang="en-US" alt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39054"/>
            <a:ext cx="8388350" cy="4928384"/>
          </a:xfrm>
        </p:spPr>
        <p:txBody>
          <a:bodyPr/>
          <a:lstStyle/>
          <a:p>
            <a:pPr>
              <a:lnSpc>
                <a:spcPct val="90000"/>
              </a:lnSpc>
              <a:spcBef>
                <a:spcPts val="1200"/>
              </a:spcBef>
            </a:pPr>
            <a:r>
              <a:rPr lang="en-US" altLang="en-US" sz="1600" dirty="0"/>
              <a:t>The objective of this work item is to define the relevant media and protocol enablers for the set of VR Streaming use cases related to UE consumption of managed and third party VR content as documented in TR26.918</a:t>
            </a:r>
          </a:p>
          <a:p>
            <a:pPr>
              <a:lnSpc>
                <a:spcPct val="90000"/>
              </a:lnSpc>
              <a:spcBef>
                <a:spcPts val="1200"/>
              </a:spcBef>
            </a:pPr>
            <a:r>
              <a:rPr lang="en-US" altLang="en-US" sz="1600" dirty="0"/>
              <a:t>At SA4#99, 3 video profiles and one audio profile were added to TS 26.118 3GPP Virtual reality profiles for streaming applications (Release 15). </a:t>
            </a:r>
          </a:p>
          <a:p>
            <a:pPr>
              <a:lnSpc>
                <a:spcPct val="90000"/>
              </a:lnSpc>
              <a:spcBef>
                <a:spcPts val="1200"/>
              </a:spcBef>
            </a:pPr>
            <a:r>
              <a:rPr lang="en-US" altLang="en-US" sz="1600" dirty="0"/>
              <a:t>Note on audio profiles</a:t>
            </a:r>
          </a:p>
          <a:p>
            <a:pPr lvl="1">
              <a:lnSpc>
                <a:spcPct val="90000"/>
              </a:lnSpc>
              <a:spcBef>
                <a:spcPts val="1200"/>
              </a:spcBef>
            </a:pPr>
            <a:r>
              <a:rPr lang="en-US" altLang="en-US" sz="1400" dirty="0"/>
              <a:t>4 audio profile proposals had been submitted to the 3GPP SA4 Ad Hoc on </a:t>
            </a:r>
            <a:r>
              <a:rPr lang="en-US" altLang="en-US" sz="1400" dirty="0" err="1"/>
              <a:t>VRStream</a:t>
            </a:r>
            <a:r>
              <a:rPr lang="en-US" altLang="en-US" sz="1400" dirty="0"/>
              <a:t> that took place the day before start of SA4#99 (i.e. 8</a:t>
            </a:r>
            <a:r>
              <a:rPr lang="en-US" altLang="en-US" sz="1400" baseline="30000" dirty="0"/>
              <a:t>th</a:t>
            </a:r>
            <a:r>
              <a:rPr lang="en-US" altLang="en-US" sz="1400" dirty="0"/>
              <a:t> July). The ad hoc and SA4 joint sub-working groups reviewed the test results, cross-check results and  descriptions of the profiles. After discussions the following way forward was found agreeable at SA4 closing plenary</a:t>
            </a:r>
          </a:p>
          <a:p>
            <a:pPr lvl="2">
              <a:lnSpc>
                <a:spcPct val="90000"/>
              </a:lnSpc>
              <a:spcBef>
                <a:spcPts val="1200"/>
              </a:spcBef>
            </a:pPr>
            <a:r>
              <a:rPr lang="en-US" altLang="en-US" sz="1400" dirty="0"/>
              <a:t>All the proponents are documented into the TR 26.8xx.</a:t>
            </a:r>
          </a:p>
          <a:p>
            <a:pPr lvl="2">
              <a:lnSpc>
                <a:spcPct val="90000"/>
              </a:lnSpc>
              <a:spcBef>
                <a:spcPts val="1200"/>
              </a:spcBef>
            </a:pPr>
            <a:r>
              <a:rPr lang="en-US" altLang="en-US" sz="1400" dirty="0"/>
              <a:t>Only one solution is documented in TS 26.118, namely MPEG-H 3D Audio Baseline profile.</a:t>
            </a:r>
          </a:p>
          <a:p>
            <a:pPr lvl="2">
              <a:lnSpc>
                <a:spcPct val="90000"/>
              </a:lnSpc>
              <a:spcBef>
                <a:spcPts val="1200"/>
              </a:spcBef>
            </a:pPr>
            <a:r>
              <a:rPr lang="en-US" altLang="en-US" sz="1400" dirty="0"/>
              <a:t>Only one solution is recommended ("should be supported") in the 3GPP services (PSS and MBMS). namely MPEG-H 3D Audio Baseline profile.</a:t>
            </a:r>
          </a:p>
          <a:p>
            <a:pPr lvl="2">
              <a:lnSpc>
                <a:spcPct val="90000"/>
              </a:lnSpc>
              <a:spcBef>
                <a:spcPts val="1200"/>
              </a:spcBef>
            </a:pPr>
            <a:r>
              <a:rPr lang="en-US" altLang="en-US" sz="1400" dirty="0"/>
              <a:t>Continuing the efforts of considering the other 3 VR streaming audio solutions under Release 16 by creating a dedicated Work Item.</a:t>
            </a:r>
          </a:p>
          <a:p>
            <a:pPr lvl="1">
              <a:lnSpc>
                <a:spcPct val="90000"/>
              </a:lnSpc>
              <a:spcBef>
                <a:spcPts val="1200"/>
              </a:spcBef>
            </a:pPr>
            <a:r>
              <a:rPr lang="en-US" altLang="en-US" sz="1400" dirty="0"/>
              <a:t>The regular working procedures were applied for decision making as no specific profile selection process had been defined.</a:t>
            </a:r>
          </a:p>
          <a:p>
            <a:pPr lvl="1">
              <a:lnSpc>
                <a:spcPct val="90000"/>
              </a:lnSpc>
              <a:spcBef>
                <a:spcPts val="1200"/>
              </a:spcBef>
            </a:pPr>
            <a:endParaRPr lang="en-US" altLang="en-US" sz="1200" dirty="0"/>
          </a:p>
          <a:p>
            <a:pPr lvl="1">
              <a:lnSpc>
                <a:spcPct val="90000"/>
              </a:lnSpc>
              <a:spcBef>
                <a:spcPts val="1200"/>
              </a:spcBef>
            </a:pPr>
            <a:endParaRPr lang="en-US" altLang="en-US" sz="1050" dirty="0"/>
          </a:p>
          <a:p>
            <a:pPr marL="0" indent="0">
              <a:lnSpc>
                <a:spcPct val="90000"/>
              </a:lnSpc>
              <a:spcBef>
                <a:spcPts val="1200"/>
              </a:spcBef>
              <a:buNone/>
            </a:pPr>
            <a:endParaRPr lang="en-US" altLang="en-US" sz="1600" dirty="0">
              <a:cs typeface="Arial" panose="020B0604020202020204" pitchFamily="34" charset="0"/>
            </a:endParaRPr>
          </a:p>
        </p:txBody>
      </p:sp>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27356694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completed items in Rel-15 and earlier</a:t>
            </a:r>
            <a:endParaRPr lang="fi-FI" altLang="en-US" sz="1200" dirty="0"/>
          </a:p>
          <a:p>
            <a:pPr lvl="1">
              <a:lnSpc>
                <a:spcPct val="90000"/>
              </a:lnSpc>
              <a:spcBef>
                <a:spcPts val="300"/>
              </a:spcBef>
            </a:pPr>
            <a:r>
              <a:rPr lang="fi-FI" altLang="en-US" sz="1800" dirty="0"/>
              <a:t>Rel-15 Work Items </a:t>
            </a:r>
          </a:p>
          <a:p>
            <a:pPr lvl="1">
              <a:lnSpc>
                <a:spcPct val="90000"/>
              </a:lnSpc>
              <a:spcBef>
                <a:spcPts val="300"/>
              </a:spcBef>
            </a:pPr>
            <a:r>
              <a:rPr lang="fi-FI" altLang="en-US" sz="1800" dirty="0"/>
              <a:t>Rel-16 Work Items </a:t>
            </a:r>
          </a:p>
          <a:p>
            <a:pPr lvl="1">
              <a:lnSpc>
                <a:spcPct val="90000"/>
              </a:lnSpc>
              <a:spcBef>
                <a:spcPts val="300"/>
              </a:spcBef>
            </a:pPr>
            <a:r>
              <a:rPr lang="fi-FI" altLang="en-US" sz="1800" dirty="0"/>
              <a:t>Rel-16 Study Items</a:t>
            </a:r>
            <a:endParaRPr lang="en-US" altLang="en-US" sz="1800" dirty="0"/>
          </a:p>
          <a:p>
            <a:pPr lvl="1">
              <a:lnSpc>
                <a:spcPct val="90000"/>
              </a:lnSpc>
              <a:spcBef>
                <a:spcPts val="300"/>
              </a:spcBef>
            </a:pPr>
            <a:r>
              <a:rPr lang="en-GB" altLang="en-US" sz="1800" dirty="0">
                <a:cs typeface="Times New Roman" panose="02020603050405020304" pitchFamily="18" charset="0"/>
              </a:rPr>
              <a:t>Miscellaneous</a:t>
            </a:r>
            <a:endParaRPr lang="en-US" altLang="en-US" sz="1800" dirty="0"/>
          </a:p>
          <a:p>
            <a:pPr>
              <a:lnSpc>
                <a:spcPct val="90000"/>
              </a:lnSpc>
              <a:spcBef>
                <a:spcPts val="1500"/>
              </a:spcBef>
            </a:pPr>
            <a:r>
              <a:rPr lang="fi-FI" altLang="en-US" sz="2400" dirty="0"/>
              <a:t>Proposed new WIDs/SIDs</a:t>
            </a:r>
            <a:endParaRPr lang="en-US" altLang="en-US" sz="2400" dirty="0"/>
          </a:p>
          <a:p>
            <a:pPr>
              <a:lnSpc>
                <a:spcPct val="90000"/>
              </a:lnSpc>
              <a:spcBef>
                <a:spcPts val="1500"/>
              </a:spcBef>
            </a:pPr>
            <a:r>
              <a:rPr lang="en-US" altLang="en-US" sz="2400" dirty="0"/>
              <a:t>Summary of action items </a:t>
            </a:r>
          </a:p>
          <a:p>
            <a:pPr>
              <a:lnSpc>
                <a:spcPct val="90000"/>
              </a:lnSpc>
              <a:spcBef>
                <a:spcPts val="1500"/>
              </a:spcBef>
            </a:pPr>
            <a:r>
              <a:rPr lang="en-US" altLang="en-US" sz="2400" dirty="0"/>
              <a:t>List of documents to SA</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Virtual Reality Profiles for Streaming Media (</a:t>
            </a:r>
            <a:r>
              <a:rPr lang="en-GB" altLang="en-US" sz="2800" dirty="0" err="1"/>
              <a:t>VRStream</a:t>
            </a:r>
            <a:r>
              <a:rPr lang="en-GB" altLang="en-US" sz="2800" dirty="0"/>
              <a:t>)</a:t>
            </a:r>
            <a:r>
              <a:rPr lang="en-GB" altLang="en-US" sz="2800" dirty="0">
                <a:solidFill>
                  <a:srgbClr val="00B050"/>
                </a:solidFill>
              </a:rPr>
              <a:t> – complete ! </a:t>
            </a:r>
            <a:r>
              <a:rPr lang="en-GB" altLang="en-US" sz="2800" dirty="0"/>
              <a:t>- 2</a:t>
            </a:r>
            <a:endParaRPr lang="en-US" alt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1980090"/>
          </a:xfrm>
        </p:spPr>
        <p:txBody>
          <a:bodyPr/>
          <a:lstStyle/>
          <a:p>
            <a:pPr>
              <a:lnSpc>
                <a:spcPct val="90000"/>
              </a:lnSpc>
              <a:spcBef>
                <a:spcPts val="1200"/>
              </a:spcBef>
            </a:pPr>
            <a:r>
              <a:rPr lang="en-US" altLang="en-US" sz="1600" dirty="0"/>
              <a:t>Also at SA4#99 the necessary CRs were also prepared to reference the appropriate profiles from MBMS and PSS specifications. Also a new TR </a:t>
            </a:r>
            <a:r>
              <a:rPr lang="en-US" altLang="en-US" sz="1600" i="1" dirty="0"/>
              <a:t>Virtual Reality (VR) streaming audio; Characterization test results </a:t>
            </a:r>
            <a:r>
              <a:rPr lang="en-US" altLang="en-US" sz="1600" dirty="0"/>
              <a:t>was agreed and added in a revision of the WID.</a:t>
            </a:r>
          </a:p>
          <a:p>
            <a:pPr>
              <a:lnSpc>
                <a:spcPct val="90000"/>
              </a:lnSpc>
              <a:spcBef>
                <a:spcPts val="1200"/>
              </a:spcBef>
            </a:pPr>
            <a:r>
              <a:rPr lang="en-US" altLang="en-US" sz="1600" dirty="0"/>
              <a:t>At SA4 Video Telco on </a:t>
            </a:r>
            <a:r>
              <a:rPr lang="en-US" altLang="en-US" sz="1600" dirty="0" err="1"/>
              <a:t>VRStream</a:t>
            </a:r>
            <a:r>
              <a:rPr lang="en-US" altLang="en-US" sz="1600" dirty="0"/>
              <a:t> with decision power on 28</a:t>
            </a:r>
            <a:r>
              <a:rPr lang="en-US" altLang="en-US" sz="1600" baseline="30000" dirty="0"/>
              <a:t>th</a:t>
            </a:r>
            <a:r>
              <a:rPr lang="en-US" altLang="en-US" sz="1600" dirty="0"/>
              <a:t> August 2018, the new TS 26.118 and the new TR were finalized and agreed to be sent for approval. The related CRs to PSS and MBMS were agreed and the Work Item summary was reviewed, updated and endorsed.</a:t>
            </a:r>
          </a:p>
          <a:p>
            <a:pPr>
              <a:lnSpc>
                <a:spcPct val="90000"/>
              </a:lnSpc>
              <a:spcBef>
                <a:spcPts val="1200"/>
              </a:spcBef>
            </a:pPr>
            <a:r>
              <a:rPr lang="en-US" altLang="en-US" sz="1600" dirty="0"/>
              <a:t>WID: </a:t>
            </a:r>
            <a:r>
              <a:rPr lang="en-US" sz="1600" u="sng" dirty="0">
                <a:hlinkClick r:id="rId2"/>
              </a:rPr>
              <a:t>SP-170612</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52346263"/>
              </p:ext>
            </p:extLst>
          </p:nvPr>
        </p:nvGraphicFramePr>
        <p:xfrm>
          <a:off x="581219" y="3592279"/>
          <a:ext cx="7810500" cy="274431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3059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
                          <a:cs typeface="Arial" panose="020B0604020202020204" pitchFamily="34" charset="0"/>
                        </a:rPr>
                        <a:t>Work Item</a:t>
                      </a:r>
                      <a:endParaRPr lang="en-GB" sz="1000" b="1" kern="1200" noProof="0" dirty="0">
                        <a:solidFill>
                          <a:schemeClr val="accent3">
                            <a:lumMod val="50000"/>
                          </a:schemeClr>
                        </a:solidFill>
                        <a:latin typeface="Arial "/>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
                          <a:cs typeface="Arial" panose="020B0604020202020204" pitchFamily="34" charset="0"/>
                        </a:rPr>
                        <a:t>Completion-%</a:t>
                      </a:r>
                      <a:endParaRPr lang="en-GB" sz="1000" b="1" kern="1200" dirty="0">
                        <a:solidFill>
                          <a:schemeClr val="accent3">
                            <a:lumMod val="50000"/>
                          </a:schemeClr>
                        </a:solidFill>
                        <a:latin typeface="Arial "/>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
                          <a:cs typeface="Arial" panose="020B0604020202020204" pitchFamily="34" charset="0"/>
                        </a:rPr>
                        <a:t>Target completion</a:t>
                      </a:r>
                      <a:endParaRPr lang="en-GB" sz="1000" b="1" kern="1200" dirty="0">
                        <a:solidFill>
                          <a:schemeClr val="accent3">
                            <a:lumMod val="50000"/>
                          </a:schemeClr>
                        </a:solidFill>
                        <a:latin typeface="Arial "/>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
                          <a:cs typeface="Arial" panose="020B0604020202020204" pitchFamily="34" charset="0"/>
                        </a:rPr>
                        <a:t>Input documents to SA#81</a:t>
                      </a:r>
                      <a:endParaRPr lang="en-GB" sz="1000" b="1" kern="1200" noProof="0" dirty="0">
                        <a:solidFill>
                          <a:schemeClr val="accent3">
                            <a:lumMod val="50000"/>
                          </a:schemeClr>
                        </a:solidFill>
                        <a:latin typeface="Arial "/>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210240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latin typeface="Arial "/>
                        </a:rPr>
                        <a:t>Virtual Reality Profiles for Streaming Media (</a:t>
                      </a:r>
                      <a:r>
                        <a:rPr lang="en-GB" altLang="en-US" sz="1000" dirty="0" err="1">
                          <a:latin typeface="Arial "/>
                        </a:rPr>
                        <a:t>VRStream</a:t>
                      </a:r>
                      <a:r>
                        <a:rPr lang="en-GB" altLang="en-US" sz="1000" dirty="0">
                          <a:latin typeface="Arial "/>
                        </a:rPr>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a:t>
                      </a:r>
                      <a:r>
                        <a:rPr lang="en-US" sz="1000" b="0" kern="1200" baseline="0" noProof="0" dirty="0">
                          <a:solidFill>
                            <a:schemeClr val="dk1"/>
                          </a:solidFill>
                          <a:effectLst/>
                          <a:latin typeface="Arial "/>
                          <a:ea typeface="+mn-ea"/>
                          <a:cs typeface="Arial" panose="020B0604020202020204" pitchFamily="34" charset="0"/>
                        </a:rPr>
                        <a:t>TS 26.247, TS 26.346 and TS 26.234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TS 26.118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100% - </a:t>
                      </a:r>
                      <a:r>
                        <a:rPr lang="en-GB" sz="1000" b="0" kern="1200" noProof="0" dirty="0">
                          <a:solidFill>
                            <a:srgbClr val="00B050"/>
                          </a:solidFill>
                          <a:latin typeface="Arial "/>
                          <a:ea typeface="+mn-ea"/>
                          <a:cs typeface="Arial" pitchFamily="34" charset="0"/>
                        </a:rPr>
                        <a:t>completed !</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1000" b="0" i="0" u="none" strike="noStrike" kern="1200" cap="none" spc="0" normalizeH="0" baseline="0" noProof="0" dirty="0">
                          <a:ln>
                            <a:noFill/>
                          </a:ln>
                          <a:solidFill>
                            <a:srgbClr val="000000"/>
                          </a:solidFill>
                          <a:effectLst/>
                          <a:uLnTx/>
                          <a:uFillTx/>
                          <a:latin typeface="Arial "/>
                          <a:ea typeface="+mn-ea"/>
                          <a:cs typeface="+mn-cs"/>
                        </a:rPr>
                        <a:t> </a:t>
                      </a:r>
                      <a:r>
                        <a:rPr lang="fr-FR" sz="1000" b="1" i="0" u="sng" strike="noStrike" dirty="0">
                          <a:solidFill>
                            <a:srgbClr val="0000FF"/>
                          </a:solidFill>
                          <a:effectLst/>
                          <a:latin typeface="Arial "/>
                          <a:hlinkClick r:id="rId3"/>
                        </a:rPr>
                        <a:t>SP-180645</a:t>
                      </a:r>
                      <a:r>
                        <a:rPr kumimoji="0" lang="en-US" sz="1000" b="0" i="0" u="none" strike="noStrike" kern="1200" cap="none" spc="0" normalizeH="0" baseline="0" noProof="0" dirty="0">
                          <a:ln>
                            <a:noFill/>
                          </a:ln>
                          <a:solidFill>
                            <a:srgbClr val="000000"/>
                          </a:solidFill>
                          <a:effectLst/>
                          <a:uLnTx/>
                          <a:uFillTx/>
                          <a:latin typeface="Arial "/>
                          <a:ea typeface="+mn-ea"/>
                          <a:cs typeface="+mn-cs"/>
                        </a:rPr>
                        <a:t> Revised Work Item Description on "Virtual Reality Profiles for Streaming Media" (</a:t>
                      </a:r>
                      <a:r>
                        <a:rPr kumimoji="0" lang="en-US" sz="1000" b="0" i="0" u="none" strike="noStrike" kern="1200" cap="none" spc="0" normalizeH="0" baseline="0" noProof="0" dirty="0" err="1">
                          <a:ln>
                            <a:noFill/>
                          </a:ln>
                          <a:solidFill>
                            <a:srgbClr val="000000"/>
                          </a:solidFill>
                          <a:effectLst/>
                          <a:uLnTx/>
                          <a:uFillTx/>
                          <a:latin typeface="Arial "/>
                          <a:ea typeface="+mn-ea"/>
                          <a:cs typeface="+mn-cs"/>
                        </a:rPr>
                        <a:t>VRStream</a:t>
                      </a:r>
                      <a:r>
                        <a:rPr kumimoji="0" lang="en-US" sz="1000" b="0" i="0" u="none" strike="noStrike" kern="1200" cap="none" spc="0" normalizeH="0" baseline="0" noProof="0" dirty="0">
                          <a:ln>
                            <a:noFill/>
                          </a:ln>
                          <a:solidFill>
                            <a:srgbClr val="000000"/>
                          </a:solidFill>
                          <a:effectLst/>
                          <a:uLnTx/>
                          <a:uFillTx/>
                          <a:latin typeface="Arial "/>
                          <a:ea typeface="+mn-ea"/>
                          <a:cs typeface="+mn-cs"/>
                        </a:rPr>
                        <a:t>)</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1000" b="0" i="0" u="none" strike="noStrike" kern="1200" cap="none" spc="0" normalizeH="0" baseline="0" noProof="0" dirty="0">
                          <a:ln>
                            <a:noFill/>
                          </a:ln>
                          <a:solidFill>
                            <a:srgbClr val="000000"/>
                          </a:solidFill>
                          <a:effectLst/>
                          <a:uLnTx/>
                          <a:uFillTx/>
                          <a:latin typeface="Arial "/>
                          <a:ea typeface="+mn-ea"/>
                          <a:cs typeface="+mn-cs"/>
                        </a:rPr>
                        <a:t>SP-180646 Draft TR 26.8de Virtual Reality (VR) streaming audio; characterization test results (Release 15) v. 1.0.0 (</a:t>
                      </a:r>
                      <a:r>
                        <a:rPr kumimoji="0" lang="en-US" sz="1000" b="0" i="0" u="none" strike="noStrike" kern="1200" cap="none" spc="0" normalizeH="0" baseline="0" noProof="0" dirty="0" err="1">
                          <a:ln>
                            <a:noFill/>
                          </a:ln>
                          <a:solidFill>
                            <a:srgbClr val="000000"/>
                          </a:solidFill>
                          <a:effectLst/>
                          <a:uLnTx/>
                          <a:uFillTx/>
                          <a:latin typeface="Arial "/>
                          <a:ea typeface="+mn-ea"/>
                          <a:cs typeface="+mn-cs"/>
                        </a:rPr>
                        <a:t>VRStream</a:t>
                      </a:r>
                      <a:r>
                        <a:rPr kumimoji="0" lang="en-US" sz="1000" b="0" i="0" u="none" strike="noStrike" kern="1200" cap="none" spc="0" normalizeH="0" baseline="0" noProof="0" dirty="0">
                          <a:ln>
                            <a:noFill/>
                          </a:ln>
                          <a:solidFill>
                            <a:srgbClr val="000000"/>
                          </a:solidFill>
                          <a:effectLst/>
                          <a:uLnTx/>
                          <a:uFillTx/>
                          <a:latin typeface="Arial "/>
                          <a:ea typeface="+mn-ea"/>
                          <a:cs typeface="+mn-cs"/>
                        </a:rPr>
                        <a:t>)</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1000" b="0" i="0" u="none" strike="noStrike" kern="1200" cap="none" spc="0" normalizeH="0" baseline="0" noProof="0" dirty="0">
                          <a:ln>
                            <a:noFill/>
                          </a:ln>
                          <a:solidFill>
                            <a:srgbClr val="000000"/>
                          </a:solidFill>
                          <a:effectLst/>
                          <a:uLnTx/>
                          <a:uFillTx/>
                          <a:latin typeface="Arial "/>
                          <a:ea typeface="+mn-ea"/>
                          <a:cs typeface="+mn-cs"/>
                        </a:rPr>
                        <a:t>SP-180647 Draft TS 26.118 3GPP Virtual reality profiles for streaming applications (Release 15) v. 2.0.0 (</a:t>
                      </a:r>
                      <a:r>
                        <a:rPr kumimoji="0" lang="en-US" sz="1000" b="0" i="0" u="none" strike="noStrike" kern="1200" cap="none" spc="0" normalizeH="0" baseline="0" noProof="0" dirty="0" err="1">
                          <a:ln>
                            <a:noFill/>
                          </a:ln>
                          <a:solidFill>
                            <a:srgbClr val="000000"/>
                          </a:solidFill>
                          <a:effectLst/>
                          <a:uLnTx/>
                          <a:uFillTx/>
                          <a:latin typeface="Arial "/>
                          <a:ea typeface="+mn-ea"/>
                          <a:cs typeface="+mn-cs"/>
                        </a:rPr>
                        <a:t>VRStream</a:t>
                      </a:r>
                      <a:r>
                        <a:rPr kumimoji="0" lang="en-US" sz="1000" b="0" i="0" u="none" strike="noStrike" kern="1200" cap="none" spc="0" normalizeH="0" baseline="0" noProof="0" dirty="0">
                          <a:ln>
                            <a:noFill/>
                          </a:ln>
                          <a:solidFill>
                            <a:srgbClr val="000000"/>
                          </a:solidFill>
                          <a:effectLst/>
                          <a:uLnTx/>
                          <a:uFillTx/>
                          <a:latin typeface="Arial "/>
                          <a:ea typeface="+mn-ea"/>
                          <a:cs typeface="+mn-cs"/>
                        </a:rPr>
                        <a:t>) </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
                          <a:hlinkClick r:id="rId4"/>
                        </a:rPr>
                        <a:t>SP-180685</a:t>
                      </a:r>
                      <a:r>
                        <a:rPr kumimoji="0" lang="en-US" sz="1000" b="0" i="0" u="none" strike="noStrike" kern="1200" cap="none" spc="0" normalizeH="0" baseline="0" noProof="0" dirty="0">
                          <a:ln>
                            <a:noFill/>
                          </a:ln>
                          <a:solidFill>
                            <a:srgbClr val="000000"/>
                          </a:solidFill>
                          <a:effectLst/>
                          <a:uLnTx/>
                          <a:uFillTx/>
                          <a:latin typeface="Arial "/>
                          <a:ea typeface="+mn-ea"/>
                          <a:cs typeface="+mn-cs"/>
                        </a:rPr>
                        <a:t> CRs to TS 26.234 &amp; TS 26.346 on Virtual Reality (Release 15) (</a:t>
                      </a:r>
                      <a:r>
                        <a:rPr kumimoji="0" lang="en-US" sz="1000" b="0" i="0" u="none" strike="noStrike" kern="1200" cap="none" spc="0" normalizeH="0" baseline="0" noProof="0" dirty="0" err="1">
                          <a:ln>
                            <a:noFill/>
                          </a:ln>
                          <a:solidFill>
                            <a:srgbClr val="000000"/>
                          </a:solidFill>
                          <a:effectLst/>
                          <a:uLnTx/>
                          <a:uFillTx/>
                          <a:latin typeface="Arial "/>
                          <a:ea typeface="+mn-ea"/>
                          <a:cs typeface="+mn-cs"/>
                        </a:rPr>
                        <a:t>VRStream</a:t>
                      </a:r>
                      <a:r>
                        <a:rPr kumimoji="0" lang="en-US" sz="1000" b="0" i="0" u="none" strike="noStrike" kern="1200" cap="none" spc="0" normalizeH="0" baseline="0" noProof="0" dirty="0">
                          <a:ln>
                            <a:noFill/>
                          </a:ln>
                          <a:solidFill>
                            <a:srgbClr val="000000"/>
                          </a:solidFill>
                          <a:effectLst/>
                          <a:uLnTx/>
                          <a:uFillTx/>
                          <a:latin typeface="Arial "/>
                          <a:ea typeface="+mn-ea"/>
                          <a:cs typeface="+mn-cs"/>
                        </a:rPr>
                        <a:t>)</a:t>
                      </a:r>
                      <a:endParaRPr kumimoji="0" lang="en-US" sz="1000" b="0" i="0" u="none" strike="noStrike" kern="1200" cap="none" spc="0" normalizeH="0" baseline="0" noProof="0" dirty="0">
                        <a:ln>
                          <a:noFill/>
                        </a:ln>
                        <a:solidFill>
                          <a:srgbClr val="000000"/>
                        </a:solidFill>
                        <a:effectLst/>
                        <a:highlight>
                          <a:srgbClr val="FFFF00"/>
                        </a:highlight>
                        <a:uLnTx/>
                        <a:uFillTx/>
                        <a:latin typeface="Arial "/>
                        <a:ea typeface="+mn-ea"/>
                        <a:cs typeface="+mn-cs"/>
                      </a:endParaRP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1000" b="0" i="0" u="none" strike="noStrike" kern="1200" cap="none" spc="0" normalizeH="0" baseline="0" noProof="0" dirty="0">
                          <a:ln>
                            <a:noFill/>
                          </a:ln>
                          <a:solidFill>
                            <a:srgbClr val="000000"/>
                          </a:solidFill>
                          <a:effectLst/>
                          <a:uLnTx/>
                          <a:uFillTx/>
                          <a:latin typeface="Arial "/>
                          <a:ea typeface="+mn-ea"/>
                          <a:cs typeface="+mn-cs"/>
                        </a:rPr>
                        <a:t>SP-180746 Summary for work item 'Virtual Reality Profiles for Streaming Media</a:t>
                      </a:r>
                      <a:endParaRPr kumimoji="0" lang="en-US" sz="1000" b="0" i="0" u="none" strike="noStrike" kern="1200" cap="none" spc="0" normalizeH="0" baseline="0" noProof="0" dirty="0">
                        <a:ln>
                          <a:noFill/>
                        </a:ln>
                        <a:solidFill>
                          <a:srgbClr val="000000"/>
                        </a:solidFill>
                        <a:effectLst/>
                        <a:highlight>
                          <a:srgbClr val="FFFF00"/>
                        </a:highlight>
                        <a:uLnTx/>
                        <a:uFillTx/>
                        <a:latin typeface="Arial "/>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09617263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dirty="0"/>
              <a:t>Speech quality in the presence of ambient noise for super-wideband and fullband modes</a:t>
            </a:r>
            <a:r>
              <a:rPr lang="en-US" altLang="en-US" sz="2800" dirty="0"/>
              <a:t> (</a:t>
            </a:r>
            <a:r>
              <a:rPr lang="en-GB" dirty="0"/>
              <a:t>SPAN</a:t>
            </a:r>
            <a:r>
              <a:rPr lang="en-US" altLang="en-US" sz="2800" dirty="0"/>
              <a:t>) </a:t>
            </a:r>
            <a:r>
              <a:rPr lang="en-US" altLang="en-US" sz="2800" dirty="0">
                <a:solidFill>
                  <a:srgbClr val="00B050"/>
                </a:solidFill>
              </a:rPr>
              <a:t>– complete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2755440"/>
          </a:xfrm>
        </p:spPr>
        <p:txBody>
          <a:bodyPr/>
          <a:lstStyle/>
          <a:p>
            <a:pPr>
              <a:lnSpc>
                <a:spcPct val="90000"/>
              </a:lnSpc>
              <a:spcBef>
                <a:spcPts val="1200"/>
              </a:spcBef>
            </a:pPr>
            <a:r>
              <a:rPr lang="en-US" altLang="en-US" sz="1600" dirty="0"/>
              <a:t>The goal of this work item is to update TS 26.131 Terminal acoustic characteristics for telephony; Requirements, i.e. to replace provisional values from this technical specification with empirically determined ones. </a:t>
            </a:r>
          </a:p>
          <a:p>
            <a:pPr>
              <a:lnSpc>
                <a:spcPct val="90000"/>
              </a:lnSpc>
              <a:spcBef>
                <a:spcPts val="1200"/>
              </a:spcBef>
            </a:pPr>
            <a:r>
              <a:rPr lang="en-US" altLang="en-US" sz="1600" dirty="0"/>
              <a:t>At SA4#99, Requirements and objectives for SWB and FB terminal acoustics were agreed. The usage of model B according to ETSI TS 103 281 [50] is for further study, pending a commercially available implementation. A work item summary was endorsed.</a:t>
            </a:r>
          </a:p>
          <a:p>
            <a:pPr>
              <a:lnSpc>
                <a:spcPct val="90000"/>
              </a:lnSpc>
              <a:spcBef>
                <a:spcPts val="1200"/>
              </a:spcBef>
            </a:pPr>
            <a:r>
              <a:rPr lang="en-US" altLang="en-US" sz="1600" dirty="0"/>
              <a:t>WID: </a:t>
            </a:r>
            <a:r>
              <a:rPr lang="en-US" sz="1600" u="sng" dirty="0">
                <a:hlinkClick r:id="rId2"/>
              </a:rPr>
              <a:t>SP-170836</a:t>
            </a:r>
            <a:r>
              <a:rPr 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512986363"/>
              </p:ext>
            </p:extLst>
          </p:nvPr>
        </p:nvGraphicFramePr>
        <p:xfrm>
          <a:off x="590550" y="4780179"/>
          <a:ext cx="7810500" cy="14022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dirty="0">
                          <a:latin typeface="Arial "/>
                        </a:rPr>
                        <a:t>Speech quality in the presence of ambient noise for super-wideband and fullband modes</a:t>
                      </a:r>
                      <a:r>
                        <a:rPr lang="en-US" altLang="en-US" sz="900" dirty="0">
                          <a:latin typeface="Arial "/>
                        </a:rPr>
                        <a:t> (</a:t>
                      </a:r>
                      <a:r>
                        <a:rPr lang="en-GB" sz="1000" dirty="0">
                          <a:latin typeface="Arial "/>
                        </a:rPr>
                        <a:t>SPAN</a:t>
                      </a:r>
                      <a:r>
                        <a:rPr lang="en-US" altLang="en-US" sz="900" dirty="0">
                          <a:latin typeface="Arial "/>
                        </a:rPr>
                        <a:t>)</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a:t>
                      </a:r>
                      <a:r>
                        <a:rPr lang="en-US" sz="1000" b="0" kern="1200" baseline="0" noProof="0" dirty="0">
                          <a:solidFill>
                            <a:schemeClr val="dk1"/>
                          </a:solidFill>
                          <a:effectLst/>
                          <a:latin typeface="Arial "/>
                          <a:ea typeface="+mn-ea"/>
                          <a:cs typeface="Arial" panose="020B0604020202020204" pitchFamily="34" charset="0"/>
                        </a:rPr>
                        <a:t>TS 26.131</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80% </a:t>
                      </a:r>
                      <a:r>
                        <a:rPr lang="en-GB" sz="1000" b="0" kern="1200" noProof="0" dirty="0">
                          <a:solidFill>
                            <a:srgbClr val="0000FF"/>
                          </a:solidFill>
                          <a:latin typeface="Arial "/>
                          <a:ea typeface="+mn-ea"/>
                          <a:cs typeface="Arial" pitchFamily="34" charset="0"/>
                        </a:rPr>
                        <a:t>-&gt; 100% - </a:t>
                      </a:r>
                      <a:r>
                        <a:rPr lang="en-GB" sz="1000" b="0" kern="1200" noProof="0" dirty="0">
                          <a:solidFill>
                            <a:srgbClr val="00B050"/>
                          </a:solidFill>
                          <a:latin typeface="Arial "/>
                          <a:ea typeface="+mn-ea"/>
                          <a:cs typeface="Arial" pitchFamily="34" charset="0"/>
                        </a:rPr>
                        <a:t>completed !</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3"/>
                        </a:rPr>
                        <a:t>SP-180648</a:t>
                      </a:r>
                      <a:r>
                        <a:rPr lang="en-US" sz="1000" b="0" i="0" u="none" strike="noStrike" dirty="0">
                          <a:solidFill>
                            <a:srgbClr val="000000"/>
                          </a:solidFill>
                          <a:effectLst/>
                          <a:latin typeface="Arial "/>
                        </a:rPr>
                        <a:t> CRs to TS 26.131 &amp; TS 26.132 on Speech quality in the presence of ambient noise for super-wideband and </a:t>
                      </a:r>
                      <a:r>
                        <a:rPr lang="en-US" sz="1000" b="0" i="0" u="none" strike="noStrike" dirty="0" err="1">
                          <a:solidFill>
                            <a:srgbClr val="000000"/>
                          </a:solidFill>
                          <a:effectLst/>
                          <a:latin typeface="Arial "/>
                        </a:rPr>
                        <a:t>fullband</a:t>
                      </a:r>
                      <a:r>
                        <a:rPr lang="en-US" sz="1000" b="0" i="0" u="none" strike="noStrike" dirty="0">
                          <a:solidFill>
                            <a:srgbClr val="000000"/>
                          </a:solidFill>
                          <a:effectLst/>
                          <a:latin typeface="Arial "/>
                        </a:rPr>
                        <a:t> modes (Release 15) (SPAN)</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4"/>
                        </a:rPr>
                        <a:t>SP-180838</a:t>
                      </a:r>
                      <a:r>
                        <a:rPr lang="fr-FR" sz="1000"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Summary for work item SPAN</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44270179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defRPr/>
            </a:pPr>
            <a:r>
              <a:rPr lang="en-US" altLang="en-US" dirty="0"/>
              <a:t>FEC and ROHC Activation for GCSE over MBMS (FRASE) </a:t>
            </a:r>
            <a:r>
              <a:rPr lang="en-US" altLang="en-US" dirty="0">
                <a:solidFill>
                  <a:srgbClr val="00B050"/>
                </a:solidFill>
              </a:rPr>
              <a:t>– complete !</a:t>
            </a:r>
            <a:endParaRPr lang="en-US" altLang="en-US"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2755440"/>
          </a:xfrm>
        </p:spPr>
        <p:txBody>
          <a:bodyPr/>
          <a:lstStyle/>
          <a:p>
            <a:pPr>
              <a:lnSpc>
                <a:spcPct val="90000"/>
              </a:lnSpc>
              <a:spcBef>
                <a:spcPts val="1200"/>
              </a:spcBef>
            </a:pPr>
            <a:r>
              <a:rPr lang="en-US" altLang="en-US" sz="1600" dirty="0"/>
              <a:t>The goal of this work item is to update the MBMS delivery methods as required to enable the GCS AS to activate ROHC and FEC between the BM-SC and the UE and determine and implement necessary updates to the </a:t>
            </a:r>
            <a:r>
              <a:rPr lang="en-US" altLang="en-US" sz="1600" dirty="0" err="1"/>
              <a:t>xMB</a:t>
            </a:r>
            <a:r>
              <a:rPr lang="en-US" altLang="en-US" sz="1600" dirty="0"/>
              <a:t> interface to enable appropriate exposure of support ROHC and FEC activation to 3rd party content providers.</a:t>
            </a:r>
          </a:p>
          <a:p>
            <a:pPr>
              <a:lnSpc>
                <a:spcPct val="90000"/>
              </a:lnSpc>
              <a:spcBef>
                <a:spcPts val="1200"/>
              </a:spcBef>
            </a:pPr>
            <a:r>
              <a:rPr lang="en-US" altLang="en-US" sz="1600" dirty="0"/>
              <a:t>In an earlier CR, the </a:t>
            </a:r>
            <a:r>
              <a:rPr lang="en-US" altLang="en-US" sz="1600" dirty="0" err="1"/>
              <a:t>xMB</a:t>
            </a:r>
            <a:r>
              <a:rPr lang="en-US" altLang="en-US" sz="1600" dirty="0"/>
              <a:t> has been extended to allow the content provider to indicate if it wishes to activate ROHC and FEC. However, the delivery methods that are relevant for group communication, namely the GC and the Transparent delivery methods have not yet been extended. A CR was agreed at SA4#99 to provide the necessary functionality to perform ROHC and FEC over broadcast if requested by the content provider. An LS was sent to CT3 (cc SA6) on this matter.</a:t>
            </a:r>
          </a:p>
          <a:p>
            <a:pPr>
              <a:lnSpc>
                <a:spcPct val="90000"/>
              </a:lnSpc>
              <a:spcBef>
                <a:spcPts val="1200"/>
              </a:spcBef>
            </a:pPr>
            <a:r>
              <a:rPr lang="en-US" altLang="en-US" sz="1600" dirty="0"/>
              <a:t>WID: </a:t>
            </a:r>
            <a:r>
              <a:rPr lang="en-US" sz="1600" u="sng" dirty="0">
                <a:hlinkClick r:id="rId2"/>
              </a:rPr>
              <a:t>SP-180206</a:t>
            </a:r>
            <a:r>
              <a:rPr lang="en-US" sz="1600" dirty="0">
                <a:hlinkClick r:id="rId2"/>
              </a:rPr>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762853444"/>
              </p:ext>
            </p:extLst>
          </p:nvPr>
        </p:nvGraphicFramePr>
        <p:xfrm>
          <a:off x="590550" y="5228042"/>
          <a:ext cx="7810500" cy="9450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FEC and ROHC Activation for GCSE over MBMS (FRASE)</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TS 26.346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30% </a:t>
                      </a:r>
                      <a:r>
                        <a:rPr lang="en-GB" sz="1000" b="0" kern="1200" noProof="0" dirty="0">
                          <a:solidFill>
                            <a:srgbClr val="0000FF"/>
                          </a:solidFill>
                          <a:latin typeface="Arial "/>
                          <a:ea typeface="+mn-ea"/>
                          <a:cs typeface="Arial" pitchFamily="34" charset="0"/>
                        </a:rPr>
                        <a:t>-&gt; 100% - </a:t>
                      </a:r>
                      <a:r>
                        <a:rPr lang="en-GB" sz="1000" b="0" kern="1200" noProof="0" dirty="0">
                          <a:solidFill>
                            <a:srgbClr val="00B050"/>
                          </a:solidFill>
                          <a:latin typeface="Arial "/>
                          <a:ea typeface="+mn-ea"/>
                          <a:cs typeface="Arial" pitchFamily="34" charset="0"/>
                        </a:rPr>
                        <a:t>completed !</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3"/>
                        </a:rPr>
                        <a:t>SP-180649</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CR to TS 26.346 on Adding Support for ROHC and FEC (Release 15) (FRASE)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Work Item Summary n/a</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9658820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defRPr/>
            </a:pPr>
            <a:r>
              <a:rPr lang="en-US" altLang="en-US" dirty="0"/>
              <a:t>Media Handling Aspects of 5G Conversational Services (5G_MTSI_Codecs) </a:t>
            </a:r>
            <a:r>
              <a:rPr lang="en-US" altLang="en-US" dirty="0">
                <a:solidFill>
                  <a:srgbClr val="00B050"/>
                </a:solidFill>
              </a:rPr>
              <a:t>– complete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2336340"/>
          </a:xfrm>
        </p:spPr>
        <p:txBody>
          <a:bodyPr/>
          <a:lstStyle/>
          <a:p>
            <a:pPr>
              <a:lnSpc>
                <a:spcPct val="90000"/>
              </a:lnSpc>
              <a:spcBef>
                <a:spcPts val="1200"/>
              </a:spcBef>
            </a:pPr>
            <a:r>
              <a:rPr lang="en-US" altLang="en-US" sz="1600" dirty="0"/>
              <a:t>The objective of this Work Item is to specify the media handling aspects of 5G conversational services. More specifically, this work item aims to conduct normative work in TS 26.114 and TS 26.223 addressing the codec requirements for a 5G MTSI and IMS Telepresence UE, including the following aspects, as aligned with the agreed conclusions in TR 26.919</a:t>
            </a:r>
          </a:p>
          <a:p>
            <a:pPr>
              <a:lnSpc>
                <a:spcPct val="90000"/>
              </a:lnSpc>
              <a:spcBef>
                <a:spcPts val="1200"/>
              </a:spcBef>
            </a:pPr>
            <a:r>
              <a:rPr lang="en-US" altLang="en-US" sz="1600" dirty="0"/>
              <a:t>At SA4#99, the Work Item was revised to support the MTSI procedures for basic NR access and RAN assisted codec adaptation over NR access as part of Rel-15. Speech codec requirements for 5G MTSI clients were agreed as well as functionality for the NR access and RAN Assisted Codec Adaptation.</a:t>
            </a:r>
          </a:p>
          <a:p>
            <a:pPr>
              <a:lnSpc>
                <a:spcPct val="90000"/>
              </a:lnSpc>
              <a:spcBef>
                <a:spcPts val="1200"/>
              </a:spcBef>
            </a:pPr>
            <a:endParaRPr lang="en-US" altLang="en-US" sz="1600" dirty="0"/>
          </a:p>
          <a:p>
            <a:pPr>
              <a:lnSpc>
                <a:spcPct val="90000"/>
              </a:lnSpc>
              <a:spcBef>
                <a:spcPts val="1200"/>
              </a:spcBef>
            </a:pPr>
            <a:r>
              <a:rPr lang="en-US" altLang="en-US" sz="1600" dirty="0"/>
              <a:t>WID: </a:t>
            </a:r>
            <a:r>
              <a:rPr lang="en-US" sz="1600" u="sng" dirty="0">
                <a:hlinkClick r:id="rId2"/>
              </a:rPr>
              <a:t>SP-180033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138272499"/>
              </p:ext>
            </p:extLst>
          </p:nvPr>
        </p:nvGraphicFramePr>
        <p:xfrm>
          <a:off x="590550" y="4413381"/>
          <a:ext cx="7810500" cy="1754058"/>
        </p:xfrm>
        <a:graphic>
          <a:graphicData uri="http://schemas.openxmlformats.org/drawingml/2006/table">
            <a:tbl>
              <a:tblPr firstRow="1" bandRow="1">
                <a:tableStyleId>{5C22544A-7EE6-4342-B048-85BDC9FD1C3A}</a:tableStyleId>
              </a:tblPr>
              <a:tblGrid>
                <a:gridCol w="1136650">
                  <a:extLst>
                    <a:ext uri="{9D8B030D-6E8A-4147-A177-3AD203B41FA5}">
                      <a16:colId xmlns:a16="http://schemas.microsoft.com/office/drawing/2014/main" val="20000"/>
                    </a:ext>
                  </a:extLst>
                </a:gridCol>
                <a:gridCol w="1104900">
                  <a:extLst>
                    <a:ext uri="{9D8B030D-6E8A-4147-A177-3AD203B41FA5}">
                      <a16:colId xmlns:a16="http://schemas.microsoft.com/office/drawing/2014/main" val="20001"/>
                    </a:ext>
                  </a:extLst>
                </a:gridCol>
                <a:gridCol w="1117600">
                  <a:extLst>
                    <a:ext uri="{9D8B030D-6E8A-4147-A177-3AD203B41FA5}">
                      <a16:colId xmlns:a16="http://schemas.microsoft.com/office/drawing/2014/main" val="20002"/>
                    </a:ext>
                  </a:extLst>
                </a:gridCol>
                <a:gridCol w="1308100">
                  <a:extLst>
                    <a:ext uri="{9D8B030D-6E8A-4147-A177-3AD203B41FA5}">
                      <a16:colId xmlns:a16="http://schemas.microsoft.com/office/drawing/2014/main" val="20003"/>
                    </a:ext>
                  </a:extLst>
                </a:gridCol>
                <a:gridCol w="3143250">
                  <a:extLst>
                    <a:ext uri="{9D8B030D-6E8A-4147-A177-3AD203B41FA5}">
                      <a16:colId xmlns:a16="http://schemas.microsoft.com/office/drawing/2014/main" val="20004"/>
                    </a:ext>
                  </a:extLst>
                </a:gridCol>
              </a:tblGrid>
              <a:tr h="27521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47884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Media Handling Aspects of 5G Conversational Services (5G_MTSI_Codecs)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TS 26.114 and TS 26.223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100% - </a:t>
                      </a:r>
                      <a:r>
                        <a:rPr lang="en-GB" sz="1000" b="0" kern="1200" noProof="0" dirty="0">
                          <a:solidFill>
                            <a:srgbClr val="00B050"/>
                          </a:solidFill>
                          <a:latin typeface="Arial "/>
                          <a:ea typeface="+mn-ea"/>
                          <a:cs typeface="Arial" pitchFamily="34" charset="0"/>
                        </a:rPr>
                        <a:t>completed !</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3"/>
                        </a:rPr>
                        <a:t>SP-180650</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Revised Work Item Description on "Media Handling Aspects of 5G Conversational Services" (5G_MTSI_Codecs)</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4"/>
                        </a:rPr>
                        <a:t>SP-180651</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CRs to TS 26.114 on Media Handling Aspects of 5G Conversational Services (Release 15) (5G_MTSI_Codecs)</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5"/>
                        </a:rPr>
                        <a:t>SP-180669</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Summary for work item 'Media Handling Aspects of 5G Conversational Services'</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6"/>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61484854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29BBB8F7-D22A-407D-9F82-D8B1A497D0A8}"/>
              </a:ext>
            </a:extLst>
          </p:cNvPr>
          <p:cNvSpPr>
            <a:spLocks noGrp="1"/>
          </p:cNvSpPr>
          <p:nvPr>
            <p:ph type="title"/>
          </p:nvPr>
        </p:nvSpPr>
        <p:spPr/>
        <p:txBody>
          <a:bodyPr/>
          <a:lstStyle/>
          <a:p>
            <a:r>
              <a:rPr lang="en-GB" altLang="en-US" dirty="0"/>
              <a:t>Work progress: Rel-16 Work Items</a:t>
            </a:r>
            <a:endParaRPr lang="en-US" altLang="en-US" dirty="0"/>
          </a:p>
        </p:txBody>
      </p:sp>
      <p:sp>
        <p:nvSpPr>
          <p:cNvPr id="3" name="Content Placeholder 2">
            <a:extLst>
              <a:ext uri="{FF2B5EF4-FFF2-40B4-BE49-F238E27FC236}">
                <a16:creationId xmlns:a16="http://schemas.microsoft.com/office/drawing/2014/main" id="{99BF40F0-62C5-4053-942C-3F65986451B1}"/>
              </a:ext>
            </a:extLst>
          </p:cNvPr>
          <p:cNvSpPr>
            <a:spLocks noGrp="1"/>
          </p:cNvSpPr>
          <p:nvPr>
            <p:ph idx="1"/>
          </p:nvPr>
        </p:nvSpPr>
        <p:spPr>
          <a:xfrm>
            <a:off x="485775" y="1676400"/>
            <a:ext cx="8388350" cy="4608513"/>
          </a:xfrm>
          <a:extLst/>
        </p:spPr>
        <p:txBody>
          <a:bodyPr/>
          <a:lstStyle/>
          <a:p>
            <a:pPr marL="400050" eaLnBrk="1" hangingPunct="1">
              <a:lnSpc>
                <a:spcPct val="90000"/>
              </a:lnSpc>
              <a:buFont typeface="Calibri" panose="020F0502020204030204" pitchFamily="34" charset="0"/>
              <a:buAutoNum type="arabicParenR"/>
              <a:defRPr/>
            </a:pPr>
            <a:r>
              <a:rPr lang="en-US" altLang="en-US" sz="2000" dirty="0"/>
              <a:t>EVS Codec Extension for Immersive Voice and Audio Services (</a:t>
            </a:r>
            <a:r>
              <a:rPr lang="en-US" altLang="en-US" sz="2000" dirty="0" err="1"/>
              <a:t>IVAS_Codec</a:t>
            </a:r>
            <a:r>
              <a:rPr lang="en-US" altLang="en-US" sz="2000" dirty="0"/>
              <a:t>)</a:t>
            </a:r>
          </a:p>
          <a:p>
            <a:pPr marL="400050" eaLnBrk="1" hangingPunct="1">
              <a:lnSpc>
                <a:spcPct val="90000"/>
              </a:lnSpc>
              <a:buFont typeface="Calibri" panose="020F0502020204030204" pitchFamily="34" charset="0"/>
              <a:buAutoNum type="arabicParenR"/>
              <a:defRPr/>
            </a:pPr>
            <a:r>
              <a:rPr lang="en-US" altLang="en-US" sz="2000" dirty="0"/>
              <a:t>Usage of CAPIF for </a:t>
            </a:r>
            <a:r>
              <a:rPr lang="en-US" altLang="en-US" sz="2000" dirty="0" err="1"/>
              <a:t>xMB</a:t>
            </a:r>
            <a:r>
              <a:rPr lang="en-US" altLang="en-US" sz="2000" dirty="0"/>
              <a:t> API (CAPIF4xMB)</a:t>
            </a:r>
          </a:p>
          <a:p>
            <a:pPr marL="400050" eaLnBrk="1" hangingPunct="1">
              <a:lnSpc>
                <a:spcPct val="90000"/>
              </a:lnSpc>
              <a:buFont typeface="Calibri" panose="020F0502020204030204" pitchFamily="34" charset="0"/>
              <a:buAutoNum type="arabicParenR"/>
              <a:defRPr/>
            </a:pPr>
            <a:r>
              <a:rPr lang="en-GB" altLang="en-US" sz="2000" dirty="0"/>
              <a:t>Service Interactivity (</a:t>
            </a:r>
            <a:r>
              <a:rPr lang="en-GB" altLang="en-US" sz="2000" dirty="0" err="1"/>
              <a:t>SerInter</a:t>
            </a:r>
            <a:r>
              <a:rPr lang="en-GB" altLang="en-US" sz="2000" dirty="0"/>
              <a:t>)</a:t>
            </a:r>
          </a:p>
          <a:p>
            <a:pPr marL="400050" eaLnBrk="1" hangingPunct="1">
              <a:lnSpc>
                <a:spcPct val="90000"/>
              </a:lnSpc>
              <a:buFont typeface="Calibri" panose="020F0502020204030204" pitchFamily="34" charset="0"/>
              <a:buAutoNum type="arabicParenR"/>
              <a:defRPr/>
            </a:pPr>
            <a:r>
              <a:rPr lang="en-US" altLang="en-US" sz="2000" dirty="0"/>
              <a:t>Addition of HLG HDR to TV Video Profiles </a:t>
            </a:r>
            <a:r>
              <a:rPr lang="en-GB" altLang="en-US" sz="2000" dirty="0"/>
              <a:t>(HLG_HDR)</a:t>
            </a:r>
            <a:endParaRPr lang="en-US" altLang="en-US" sz="2000" dirty="0"/>
          </a:p>
          <a:p>
            <a:pPr marL="400050" eaLnBrk="1" hangingPunct="1">
              <a:lnSpc>
                <a:spcPct val="90000"/>
              </a:lnSpc>
              <a:buFont typeface="Calibri" panose="020F0502020204030204" pitchFamily="34" charset="0"/>
              <a:buAutoNum type="arabicParenR"/>
              <a:defRPr/>
            </a:pPr>
            <a:r>
              <a:rPr lang="en-US" altLang="en-US" sz="2000" dirty="0"/>
              <a:t>Alternative EVS implementation using updated fixed-point basic operators (</a:t>
            </a:r>
            <a:r>
              <a:rPr lang="en-US" altLang="en-US" sz="2000" dirty="0" err="1"/>
              <a:t>Alt_FX_EVS</a:t>
            </a:r>
            <a:r>
              <a:rPr lang="en-US" altLang="en-US" sz="2000" dirty="0"/>
              <a:t>)</a:t>
            </a:r>
          </a:p>
          <a:p>
            <a:pPr marL="400050" eaLnBrk="1" hangingPunct="1">
              <a:lnSpc>
                <a:spcPct val="90000"/>
              </a:lnSpc>
              <a:buFont typeface="Calibri" panose="020F0502020204030204" pitchFamily="34" charset="0"/>
              <a:buAutoNum type="arabicParenR"/>
              <a:defRPr/>
            </a:pPr>
            <a:r>
              <a:rPr lang="en-US" altLang="en-US" sz="2000" dirty="0"/>
              <a:t>Enhancements to Framework for Live Uplink Streaming (E-FLUS)</a:t>
            </a:r>
          </a:p>
          <a:p>
            <a:pPr marL="57150" indent="0" eaLnBrk="1" hangingPunct="1">
              <a:lnSpc>
                <a:spcPct val="90000"/>
              </a:lnSpc>
              <a:buNone/>
              <a:defRPr/>
            </a:pPr>
            <a:endParaRPr lang="en-GB" altLang="en-US" sz="2000" dirty="0"/>
          </a:p>
          <a:p>
            <a:pPr marL="457200" indent="-457200" eaLnBrk="1" fontAlgn="auto" hangingPunct="1">
              <a:lnSpc>
                <a:spcPct val="90000"/>
              </a:lnSpc>
              <a:spcBef>
                <a:spcPts val="1200"/>
              </a:spcBef>
              <a:buFont typeface="+mj-lt"/>
              <a:buAutoNum type="arabicParenR"/>
              <a:defRPr/>
            </a:pPr>
            <a:endParaRPr lang="en-GB" sz="2400" dirty="0"/>
          </a:p>
          <a:p>
            <a:pPr eaLnBrk="1" fontAlgn="auto" hangingPunct="1">
              <a:lnSpc>
                <a:spcPct val="85000"/>
              </a:lnSpc>
              <a:spcBef>
                <a:spcPts val="600"/>
              </a:spcBef>
              <a:defRPr/>
            </a:pPr>
            <a:endParaRPr lang="fi-FI" sz="2400" dirty="0"/>
          </a:p>
          <a:p>
            <a:pPr marL="0" indent="0">
              <a:buFontTx/>
              <a:buNone/>
              <a:defRPr/>
            </a:pPr>
            <a:endParaRPr lang="en-US" sz="2400" dirty="0"/>
          </a:p>
        </p:txBody>
      </p:sp>
    </p:spTree>
    <p:extLst>
      <p:ext uri="{BB962C8B-B14F-4D97-AF65-F5344CB8AC3E}">
        <p14:creationId xmlns:p14="http://schemas.microsoft.com/office/powerpoint/2010/main" val="1511609940"/>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EVS Codec Extension for Immersive Voice and Audio Services (</a:t>
            </a:r>
            <a:r>
              <a:rPr lang="en-US" altLang="en-US" sz="2800" dirty="0" err="1"/>
              <a:t>IVAS_Codec</a:t>
            </a:r>
            <a:r>
              <a:rPr lang="en-US"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067807"/>
          </a:xfrm>
        </p:spPr>
        <p:txBody>
          <a:bodyPr/>
          <a:lstStyle/>
          <a:p>
            <a:pPr>
              <a:lnSpc>
                <a:spcPct val="90000"/>
              </a:lnSpc>
              <a:spcBef>
                <a:spcPts val="1200"/>
              </a:spcBef>
            </a:pPr>
            <a:r>
              <a:rPr lang="en-US" altLang="en-US" sz="1600" dirty="0"/>
              <a:t>The overall objective of this work item is to develop a single general-purpose audio codec for immersive 4G and 5G services and applications including the VR use cases envisioned in 3GPP TR 26.918</a:t>
            </a:r>
          </a:p>
          <a:p>
            <a:pPr>
              <a:lnSpc>
                <a:spcPct val="90000"/>
              </a:lnSpc>
              <a:spcBef>
                <a:spcPts val="1200"/>
              </a:spcBef>
            </a:pPr>
            <a:r>
              <a:rPr lang="en-US" altLang="en-US" sz="1600" dirty="0"/>
              <a:t>At SA4#99, it was agreed to replace the Rapporteur </a:t>
            </a:r>
            <a:r>
              <a:rPr lang="en-US" altLang="en-US" sz="1600" dirty="0" err="1"/>
              <a:t>Mr</a:t>
            </a:r>
            <a:r>
              <a:rPr lang="en-US" altLang="en-US" sz="1600" dirty="0"/>
              <a:t> Jon Gibbs (retired with a </a:t>
            </a:r>
            <a:r>
              <a:rPr lang="en-US" altLang="en-US" sz="1600" dirty="0" err="1"/>
              <a:t>bgi</a:t>
            </a:r>
            <a:r>
              <a:rPr lang="en-US" altLang="en-US" sz="1600" dirty="0"/>
              <a:t> thank from the group!) with Mr. Bin Wang. IVAS Design Constraints (IVAS-4) Permanent Document was progressed and agreed as v0.0.5 with modifications on Bit Rates, Backward Interoperability and Interface for binaural rendering.</a:t>
            </a:r>
          </a:p>
          <a:p>
            <a:pPr>
              <a:lnSpc>
                <a:spcPct val="90000"/>
              </a:lnSpc>
              <a:spcBef>
                <a:spcPts val="1200"/>
              </a:spcBef>
            </a:pPr>
            <a:r>
              <a:rPr lang="en-US" altLang="en-US" sz="1600" dirty="0"/>
              <a:t>WID: </a:t>
            </a:r>
            <a:r>
              <a:rPr lang="en-US" sz="1600" u="sng" dirty="0">
                <a:hlinkClick r:id="rId2"/>
              </a:rPr>
              <a:t>SP-170611</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12960660"/>
              </p:ext>
            </p:extLst>
          </p:nvPr>
        </p:nvGraphicFramePr>
        <p:xfrm>
          <a:off x="590550" y="4912674"/>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EVS Codec Extension for Immersive Voice and Audio Services (</a:t>
                      </a:r>
                      <a:r>
                        <a:rPr lang="en-US" altLang="en-US" sz="1000" dirty="0" err="1">
                          <a:latin typeface="Arial "/>
                        </a:rPr>
                        <a:t>IVAS_Codec</a:t>
                      </a:r>
                      <a:r>
                        <a:rPr lang="en-US" altLang="en-US" sz="1000" dirty="0">
                          <a:latin typeface="Arial "/>
                        </a:rPr>
                        <a:t>)</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15% </a:t>
                      </a:r>
                      <a:r>
                        <a:rPr lang="en-GB" sz="1000" b="0" kern="1200" noProof="0" dirty="0">
                          <a:solidFill>
                            <a:srgbClr val="0000FF"/>
                          </a:solidFill>
                          <a:latin typeface="Arial "/>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5246599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defRPr/>
            </a:pPr>
            <a:r>
              <a:rPr lang="en-US" altLang="en-US" sz="2800" dirty="0"/>
              <a:t>Usage of CAPIF for </a:t>
            </a:r>
            <a:r>
              <a:rPr lang="en-US" altLang="en-US" sz="2800" dirty="0" err="1"/>
              <a:t>xMB</a:t>
            </a:r>
            <a:r>
              <a:rPr lang="en-US" altLang="en-US" sz="2800" dirty="0"/>
              <a:t> API (CAPIF4xMB)</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067807"/>
          </a:xfrm>
        </p:spPr>
        <p:txBody>
          <a:bodyPr/>
          <a:lstStyle/>
          <a:p>
            <a:pPr>
              <a:lnSpc>
                <a:spcPct val="90000"/>
              </a:lnSpc>
              <a:spcBef>
                <a:spcPts val="1200"/>
              </a:spcBef>
            </a:pPr>
            <a:r>
              <a:rPr lang="en-US" altLang="en-US" sz="1600" dirty="0"/>
              <a:t>The objective of this work item is to modify </a:t>
            </a:r>
            <a:r>
              <a:rPr lang="en-US" altLang="en-US" sz="1600" dirty="0" err="1"/>
              <a:t>xMB</a:t>
            </a:r>
            <a:r>
              <a:rPr lang="en-US" altLang="en-US" sz="1600" dirty="0"/>
              <a:t> stage 2 to align it with the CAPIF TS 23.222 and to separate </a:t>
            </a:r>
            <a:r>
              <a:rPr lang="en-US" altLang="en-US" sz="1600" dirty="0" err="1"/>
              <a:t>xMB</a:t>
            </a:r>
            <a:r>
              <a:rPr lang="en-US" altLang="en-US" sz="1600" dirty="0"/>
              <a:t> stage 2 definition into a new specification.</a:t>
            </a:r>
          </a:p>
          <a:p>
            <a:pPr>
              <a:lnSpc>
                <a:spcPct val="90000"/>
              </a:lnSpc>
              <a:spcBef>
                <a:spcPts val="1200"/>
              </a:spcBef>
            </a:pPr>
            <a:r>
              <a:rPr lang="en-US" altLang="en-US" sz="1600" dirty="0"/>
              <a:t>At SA4#99, the draft TS 26.348 Northbound API for MBMS (</a:t>
            </a:r>
            <a:r>
              <a:rPr lang="en-US" altLang="en-US" sz="1600" dirty="0" err="1"/>
              <a:t>xMB</a:t>
            </a:r>
            <a:r>
              <a:rPr lang="en-US" altLang="en-US" sz="1600" dirty="0"/>
              <a:t> Reference Point) was raised to v.1.0.0 to be presented for information.</a:t>
            </a:r>
          </a:p>
          <a:p>
            <a:pPr>
              <a:lnSpc>
                <a:spcPct val="90000"/>
              </a:lnSpc>
              <a:spcBef>
                <a:spcPts val="1200"/>
              </a:spcBef>
            </a:pPr>
            <a:r>
              <a:rPr lang="en-US" altLang="en-US" sz="1600" dirty="0"/>
              <a:t>WID: </a:t>
            </a:r>
            <a:r>
              <a:rPr lang="en-US" sz="1600" u="sng" dirty="0">
                <a:hlinkClick r:id="rId2"/>
              </a:rPr>
              <a:t>SP-180031</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814275797"/>
              </p:ext>
            </p:extLst>
          </p:nvPr>
        </p:nvGraphicFramePr>
        <p:xfrm>
          <a:off x="590550" y="4912674"/>
          <a:ext cx="7810500" cy="12498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Usage of CAPIF for </a:t>
                      </a:r>
                      <a:r>
                        <a:rPr lang="en-US" altLang="en-US" sz="1000" dirty="0" err="1">
                          <a:latin typeface="Arial "/>
                        </a:rPr>
                        <a:t>xMB</a:t>
                      </a:r>
                      <a:r>
                        <a:rPr lang="en-US" altLang="en-US" sz="1000" dirty="0">
                          <a:latin typeface="Arial "/>
                        </a:rPr>
                        <a:t> API (CAPIF4xMB)</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New TS 26.348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26.346</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a:t>
                      </a:r>
                      <a:r>
                        <a:rPr lang="en-GB" sz="1000" b="0" kern="1200" noProof="0" dirty="0">
                          <a:solidFill>
                            <a:srgbClr val="0000FF"/>
                          </a:solidFill>
                          <a:latin typeface="Arial "/>
                          <a:ea typeface="+mn-ea"/>
                          <a:cs typeface="Arial" pitchFamily="34" charset="0"/>
                        </a:rPr>
                        <a:t>-&gt; 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3"/>
                        </a:rPr>
                        <a:t>SP-180654</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Draft TS 26.348 Northbound Application Programming Interface (API) for Multimedia Broadcast/Multicast Service (MBMS) at the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xMB</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reference point (Release 16) v. 1.0.0 (CAPIF4xMB)</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734113556"/>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Service Interactivity (</a:t>
            </a:r>
            <a:r>
              <a:rPr lang="en-GB" altLang="en-US" sz="2800" dirty="0" err="1"/>
              <a:t>SerInter</a:t>
            </a:r>
            <a:r>
              <a:rPr lang="en-GB"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a:t>
            </a:r>
          </a:p>
          <a:p>
            <a:pPr lvl="1">
              <a:lnSpc>
                <a:spcPct val="90000"/>
              </a:lnSpc>
              <a:spcBef>
                <a:spcPts val="1200"/>
              </a:spcBef>
            </a:pPr>
            <a:r>
              <a:rPr lang="en-US" altLang="en-US" sz="1400" dirty="0"/>
              <a:t>Enable delivery of notifications to interactivity applications,</a:t>
            </a:r>
          </a:p>
          <a:p>
            <a:pPr lvl="1">
              <a:lnSpc>
                <a:spcPct val="90000"/>
              </a:lnSpc>
              <a:spcBef>
                <a:spcPts val="1200"/>
              </a:spcBef>
            </a:pPr>
            <a:r>
              <a:rPr lang="en-US" altLang="en-US" sz="1400" dirty="0"/>
              <a:t>Define the means for the BM-SC to signal, and the MBMS client to unambiguously identify, interactivity-related content items</a:t>
            </a:r>
          </a:p>
          <a:p>
            <a:pPr lvl="1">
              <a:lnSpc>
                <a:spcPct val="90000"/>
              </a:lnSpc>
              <a:spcBef>
                <a:spcPts val="1200"/>
              </a:spcBef>
            </a:pPr>
            <a:r>
              <a:rPr lang="en-US" altLang="en-US" sz="1400" dirty="0"/>
              <a:t>Support the measurement and reporting of interactivity-related usage by the user/device</a:t>
            </a:r>
          </a:p>
          <a:p>
            <a:pPr>
              <a:lnSpc>
                <a:spcPct val="90000"/>
              </a:lnSpc>
              <a:spcBef>
                <a:spcPts val="1200"/>
              </a:spcBef>
            </a:pPr>
            <a:r>
              <a:rPr lang="en-US" altLang="en-US" sz="1600" dirty="0"/>
              <a:t>At SA4#99, A CR to TS 26.247 content on Signaling and Reporting of Interactivity Usage in 3GP-DASH  was agreed. Also an LS response on DASH-APIs  (To: DASH-IF) was approved to indicate our requirements.</a:t>
            </a:r>
          </a:p>
          <a:p>
            <a:pPr>
              <a:lnSpc>
                <a:spcPct val="90000"/>
              </a:lnSpc>
              <a:spcBef>
                <a:spcPts val="1200"/>
              </a:spcBef>
            </a:pPr>
            <a:r>
              <a:rPr lang="en-US" altLang="en-US" sz="1600" dirty="0"/>
              <a:t>WID: </a:t>
            </a:r>
            <a:r>
              <a:rPr lang="en-US" sz="1600" u="sng" dirty="0">
                <a:hlinkClick r:id="rId2"/>
              </a:rPr>
              <a:t>SP-170796</a:t>
            </a:r>
            <a:r>
              <a:rPr lang="en-US" sz="1200" dirty="0"/>
              <a:t> </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727957611"/>
              </p:ext>
            </p:extLst>
          </p:nvPr>
        </p:nvGraphicFramePr>
        <p:xfrm>
          <a:off x="590550" y="5278438"/>
          <a:ext cx="7810500" cy="9450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latin typeface="Arial "/>
                        </a:rPr>
                        <a:t>Service Interactivity (</a:t>
                      </a:r>
                      <a:r>
                        <a:rPr lang="en-GB" altLang="en-US" sz="1000" dirty="0" err="1">
                          <a:latin typeface="Arial "/>
                        </a:rPr>
                        <a:t>SerInter</a:t>
                      </a:r>
                      <a:r>
                        <a:rPr lang="en-GB" altLang="en-US" sz="1000" dirty="0">
                          <a:latin typeface="Arial "/>
                        </a:rPr>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40% </a:t>
                      </a:r>
                      <a:r>
                        <a:rPr lang="en-GB" sz="1000" b="0" kern="1200" noProof="0" dirty="0">
                          <a:solidFill>
                            <a:srgbClr val="0000FF"/>
                          </a:solidFill>
                          <a:latin typeface="Arial "/>
                          <a:ea typeface="+mn-ea"/>
                          <a:cs typeface="Arial"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3"/>
                        </a:rPr>
                        <a:t>SP-180655</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CR to TS 26.247 on Signaling and Reporting of Interactivity Usage in 3GP-DASH (Release 16)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SerInter</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4149372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Addition of HLG HDR to TV Video Profiles </a:t>
            </a:r>
            <a:r>
              <a:rPr lang="en-GB" altLang="en-US" sz="2800" dirty="0"/>
              <a:t>(HLG_HDR) </a:t>
            </a:r>
            <a:r>
              <a:rPr lang="en-GB" altLang="en-US" sz="2800" dirty="0">
                <a:solidFill>
                  <a:srgbClr val="00B050"/>
                </a:solidFill>
              </a:rPr>
              <a:t>– complete !</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1616107"/>
          </a:xfrm>
        </p:spPr>
        <p:txBody>
          <a:bodyPr/>
          <a:lstStyle/>
          <a:p>
            <a:pPr>
              <a:lnSpc>
                <a:spcPct val="90000"/>
              </a:lnSpc>
              <a:spcBef>
                <a:spcPts val="1200"/>
              </a:spcBef>
            </a:pPr>
            <a:r>
              <a:rPr lang="en-US" altLang="en-US" sz="1600" dirty="0"/>
              <a:t>The objective of this work item is to define the relevant extensions to support High Dynamic Range in 3GPP TV Video Profiles, based on Hybrid Log Gamma (HLG), which is specified by ITU-R in ITU-R Recommendation BT.2100.</a:t>
            </a:r>
          </a:p>
          <a:p>
            <a:pPr>
              <a:lnSpc>
                <a:spcPct val="90000"/>
              </a:lnSpc>
              <a:spcBef>
                <a:spcPts val="1200"/>
              </a:spcBef>
            </a:pPr>
            <a:r>
              <a:rPr lang="en-US" altLang="en-US" sz="1600" dirty="0"/>
              <a:t>At SA4#99 the necessary CR to TS 26.116 on HLG HDR video was agreed.</a:t>
            </a:r>
          </a:p>
          <a:p>
            <a:pPr>
              <a:lnSpc>
                <a:spcPct val="90000"/>
              </a:lnSpc>
              <a:spcBef>
                <a:spcPts val="1200"/>
              </a:spcBef>
            </a:pPr>
            <a:r>
              <a:rPr lang="en-US" altLang="en-US" sz="1600" dirty="0"/>
              <a:t>WID: </a:t>
            </a:r>
            <a:r>
              <a:rPr lang="en-US" sz="1600" u="sng" dirty="0">
                <a:hlinkClick r:id="rId2"/>
              </a:rPr>
              <a:t>SP-180287</a:t>
            </a:r>
            <a:r>
              <a:rPr lang="en-US" sz="1200" dirty="0">
                <a:hlinkClick r:id="rId2"/>
              </a:rPr>
              <a:t> </a:t>
            </a:r>
            <a:endParaRPr lang="en-US" sz="1200"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528895303"/>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Addition of HLG HDR to TV Video Profiles </a:t>
                      </a:r>
                      <a:r>
                        <a:rPr lang="en-GB" altLang="en-US" sz="1000" dirty="0">
                          <a:latin typeface="Arial "/>
                        </a:rPr>
                        <a:t>(HLG_HDR)</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26.116, 26.346, 26.234.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00% </a:t>
                      </a:r>
                      <a:r>
                        <a:rPr lang="en-GB" sz="1000" b="0" kern="1200" noProof="0" dirty="0">
                          <a:solidFill>
                            <a:srgbClr val="0000FF"/>
                          </a:solidFill>
                          <a:latin typeface="Arial "/>
                          <a:ea typeface="+mn-ea"/>
                          <a:cs typeface="Arial" pitchFamily="34" charset="0"/>
                        </a:rPr>
                        <a:t>-&gt; 100% - </a:t>
                      </a:r>
                      <a:r>
                        <a:rPr lang="en-GB" sz="1000" b="0" kern="1200" noProof="0" dirty="0">
                          <a:solidFill>
                            <a:srgbClr val="00B050"/>
                          </a:solidFill>
                          <a:latin typeface="Arial "/>
                          <a:ea typeface="+mn-ea"/>
                          <a:cs typeface="Arial" pitchFamily="34" charset="0"/>
                        </a:rPr>
                        <a:t>completed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3"/>
                        </a:rPr>
                        <a:t>SP-180656</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CR to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TS 26.116 on HLG HDR video (Release 16) (HLG_HDR)</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4"/>
                        </a:rPr>
                        <a:t>SP-180839</a:t>
                      </a:r>
                      <a:r>
                        <a:rPr lang="fr-FR" sz="1000"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Summary for WI HLG_HDR</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42289701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Alternative EVS implementation using updated fixed-point basic operators (</a:t>
            </a:r>
            <a:r>
              <a:rPr lang="en-US" altLang="en-US" sz="2800" dirty="0" err="1"/>
              <a:t>Alt_FX_EVS</a:t>
            </a:r>
            <a:r>
              <a:rPr lang="en-US"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2829086"/>
          </a:xfrm>
        </p:spPr>
        <p:txBody>
          <a:bodyPr/>
          <a:lstStyle/>
          <a:p>
            <a:pPr>
              <a:lnSpc>
                <a:spcPct val="90000"/>
              </a:lnSpc>
              <a:spcBef>
                <a:spcPts val="1200"/>
              </a:spcBef>
            </a:pPr>
            <a:r>
              <a:rPr lang="en-US" altLang="en-US" sz="1600" dirty="0"/>
              <a:t>The objective of the work item is to develop and standardize an alternative fixed-point implementation of EVS using the extended set of fixed-point basic operators defined in TR 26.973.</a:t>
            </a:r>
          </a:p>
          <a:p>
            <a:pPr>
              <a:lnSpc>
                <a:spcPct val="90000"/>
              </a:lnSpc>
              <a:spcBef>
                <a:spcPts val="1200"/>
              </a:spcBef>
            </a:pPr>
            <a:r>
              <a:rPr lang="en-US" altLang="en-US" sz="1600" dirty="0"/>
              <a:t>At SA4#99, </a:t>
            </a:r>
          </a:p>
          <a:p>
            <a:pPr lvl="1">
              <a:lnSpc>
                <a:spcPct val="90000"/>
              </a:lnSpc>
              <a:spcBef>
                <a:spcPts val="1200"/>
              </a:spcBef>
            </a:pPr>
            <a:r>
              <a:rPr lang="en-US" altLang="en-US" sz="1200" dirty="0"/>
              <a:t>An initial version of Permanent document Alt_FX_EVS-2: </a:t>
            </a:r>
            <a:r>
              <a:rPr lang="en-US" altLang="en-US" sz="1200" dirty="0" err="1"/>
              <a:t>Alt_FX_EVS</a:t>
            </a:r>
            <a:r>
              <a:rPr lang="en-US" altLang="en-US" sz="1200" dirty="0"/>
              <a:t> Processing Plan, v0.1. (defines how audio material must be prepared for the validation tests of the 3GPP </a:t>
            </a:r>
            <a:r>
              <a:rPr lang="en-US" altLang="en-US" sz="1200" dirty="0" err="1"/>
              <a:t>Alt_FX_EVS</a:t>
            </a:r>
            <a:r>
              <a:rPr lang="en-US" altLang="en-US" sz="1200" dirty="0"/>
              <a:t> codec);</a:t>
            </a:r>
          </a:p>
          <a:p>
            <a:pPr lvl="1">
              <a:lnSpc>
                <a:spcPct val="90000"/>
              </a:lnSpc>
              <a:spcBef>
                <a:spcPts val="1200"/>
              </a:spcBef>
            </a:pPr>
            <a:r>
              <a:rPr lang="en-US" altLang="en-US" sz="1200" dirty="0"/>
              <a:t>An initial version of Permanent document Alt_FX_EVS-3: </a:t>
            </a:r>
            <a:r>
              <a:rPr lang="en-US" altLang="en-US" sz="1200" dirty="0" err="1"/>
              <a:t>Alt_FX_EVS</a:t>
            </a:r>
            <a:r>
              <a:rPr lang="en-US" altLang="en-US" sz="1200" dirty="0"/>
              <a:t> Test Plan, v0.2. (the test plan for validation of the Alternative Fixed-point EVS implementation using updated fixed-point basic operators );</a:t>
            </a:r>
          </a:p>
          <a:p>
            <a:pPr lvl="1">
              <a:lnSpc>
                <a:spcPct val="90000"/>
              </a:lnSpc>
              <a:spcBef>
                <a:spcPts val="1200"/>
              </a:spcBef>
            </a:pPr>
            <a:r>
              <a:rPr lang="en-US" altLang="en-US" sz="1200" dirty="0"/>
              <a:t>An initial version of Permanent document Alt_FX_EVS-1: </a:t>
            </a:r>
            <a:r>
              <a:rPr lang="en-US" altLang="en-US" sz="1200" dirty="0" err="1"/>
              <a:t>Alt_FX_EVS</a:t>
            </a:r>
            <a:r>
              <a:rPr lang="en-US" altLang="en-US" sz="1200" dirty="0"/>
              <a:t> Project Plan, v0.2. </a:t>
            </a:r>
          </a:p>
          <a:p>
            <a:pPr>
              <a:lnSpc>
                <a:spcPct val="90000"/>
              </a:lnSpc>
              <a:spcBef>
                <a:spcPts val="1200"/>
              </a:spcBef>
            </a:pPr>
            <a:r>
              <a:rPr lang="en-US" altLang="en-US" sz="1600" dirty="0"/>
              <a:t>WID: </a:t>
            </a:r>
            <a:r>
              <a:rPr lang="en-US" sz="1600" u="sng" dirty="0">
                <a:hlinkClick r:id="rId2"/>
              </a:rPr>
              <a:t>SP-180286</a:t>
            </a:r>
            <a:r>
              <a:rPr lang="en-US" sz="1200" dirty="0"/>
              <a:t> </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990974457"/>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Alternative EVS implementation using updated fixed-point basic operators (</a:t>
                      </a:r>
                      <a:r>
                        <a:rPr lang="en-US" altLang="en-US" sz="1000" dirty="0" err="1">
                          <a:latin typeface="Arial "/>
                        </a:rPr>
                        <a:t>Alt_FX_EVS</a:t>
                      </a:r>
                      <a:r>
                        <a:rPr lang="en-US" altLang="en-US" sz="1000" dirty="0">
                          <a:latin typeface="Arial "/>
                        </a:rPr>
                        <a:t>)</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26.452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00%</a:t>
                      </a:r>
                      <a:r>
                        <a:rPr lang="en-GB" sz="1000" b="0" kern="1200" noProof="0" dirty="0">
                          <a:solidFill>
                            <a:srgbClr val="0000FF"/>
                          </a:solidFill>
                          <a:latin typeface="Arial "/>
                          <a:ea typeface="+mn-ea"/>
                          <a:cs typeface="Arial" pitchFamily="34" charset="0"/>
                        </a:rPr>
                        <a:t> -&gt;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7641767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8"/>
            <a:ext cx="8477250"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Chairman: </a:t>
            </a:r>
            <a:r>
              <a:rPr lang="en-GB" sz="1800" kern="0" dirty="0"/>
              <a:t>Frédéric Gabin (Ericsson LM,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Chairmen: </a:t>
            </a:r>
          </a:p>
          <a:p>
            <a:pPr lvl="2">
              <a:lnSpc>
                <a:spcPct val="90000"/>
              </a:lnSpc>
              <a:spcBef>
                <a:spcPts val="200"/>
              </a:spcBef>
              <a:tabLst>
                <a:tab pos="2152650" algn="l"/>
                <a:tab pos="5118100" algn="l"/>
              </a:tabLst>
              <a:defRPr/>
            </a:pPr>
            <a:r>
              <a:rPr lang="fi-FI" sz="1600" kern="0" dirty="0"/>
              <a:t>Nikolai Leung (Qualcomm Incorporated, ATIS)</a:t>
            </a:r>
            <a:endParaRPr lang="fi-FI" sz="1600" kern="0" dirty="0">
              <a:solidFill>
                <a:srgbClr val="FF0000"/>
              </a:solidFill>
            </a:endParaRPr>
          </a:p>
          <a:p>
            <a:pPr lvl="2">
              <a:lnSpc>
                <a:spcPct val="90000"/>
              </a:lnSpc>
              <a:spcBef>
                <a:spcPts val="200"/>
              </a:spcBef>
              <a:tabLst>
                <a:tab pos="2152650" algn="l"/>
                <a:tab pos="5118100" algn="l"/>
              </a:tabLst>
              <a:defRPr/>
            </a:pPr>
            <a:r>
              <a:rPr lang="en-GB" sz="1600" dirty="0"/>
              <a:t>Gilles </a:t>
            </a:r>
            <a:r>
              <a:rPr lang="en-GB" sz="1600" dirty="0" err="1"/>
              <a:t>Teniou</a:t>
            </a:r>
            <a:r>
              <a:rPr lang="en-GB" sz="1600" dirty="0"/>
              <a:t> (ORANGE, ETSI)</a:t>
            </a:r>
            <a:endParaRPr lang="en-US" sz="1600" kern="0" dirty="0">
              <a:solidFill>
                <a:srgbClr val="FF0000"/>
              </a:solidFill>
            </a:endParaRPr>
          </a:p>
          <a:p>
            <a:pPr lvl="1">
              <a:lnSpc>
                <a:spcPct val="90000"/>
              </a:lnSpc>
              <a:spcBef>
                <a:spcPts val="400"/>
              </a:spcBef>
              <a:tabLst>
                <a:tab pos="2152650" algn="l"/>
                <a:tab pos="5118100" algn="l"/>
              </a:tabLst>
              <a:defRPr/>
            </a:pPr>
            <a:r>
              <a:rPr lang="fi-FI" sz="1800" kern="0" dirty="0"/>
              <a:t>Secretary: Paolo Usai (MCC Support)</a:t>
            </a: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Chairmen</a:t>
            </a:r>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901265866"/>
              </p:ext>
            </p:extLst>
          </p:nvPr>
        </p:nvGraphicFramePr>
        <p:xfrm>
          <a:off x="674688" y="3827463"/>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676454">
                  <a:extLst>
                    <a:ext uri="{9D8B030D-6E8A-4147-A177-3AD203B41FA5}">
                      <a16:colId xmlns:a16="http://schemas.microsoft.com/office/drawing/2014/main" val="20003"/>
                    </a:ext>
                  </a:extLst>
                </a:gridCol>
                <a:gridCol w="116004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Austria RFFE GmbH,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Ericsson LM,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Paolo </a:t>
                      </a:r>
                      <a:r>
                        <a:rPr lang="en-GB" sz="1200" b="0" dirty="0">
                          <a:latin typeface="+mn-lt"/>
                          <a:cs typeface="Arial" panose="020B0604020202020204" pitchFamily="34" charset="0"/>
                        </a:rPr>
                        <a:t>Usai</a:t>
                      </a:r>
                      <a:r>
                        <a:rPr lang="en-US" sz="1200" b="0" dirty="0">
                          <a:latin typeface="+mn-lt"/>
                          <a:cs typeface="Arial" panose="020B0604020202020204" pitchFamily="34" charset="0"/>
                        </a:rPr>
                        <a:t> (ETSI)</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(ORANGE, ETSI)</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Enhancements to Framework for Live Uplink Streaming (E-FLUS)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enhance the Framework for Live Uplink Streaming:</a:t>
            </a:r>
          </a:p>
          <a:p>
            <a:pPr lvl="1">
              <a:lnSpc>
                <a:spcPct val="90000"/>
              </a:lnSpc>
              <a:spcBef>
                <a:spcPts val="1200"/>
              </a:spcBef>
            </a:pPr>
            <a:r>
              <a:rPr lang="en-US" altLang="en-US" sz="1200" dirty="0"/>
              <a:t>Recommend new QoS features including new QCI/5QI values </a:t>
            </a:r>
          </a:p>
          <a:p>
            <a:pPr lvl="1">
              <a:lnSpc>
                <a:spcPct val="90000"/>
              </a:lnSpc>
              <a:spcBef>
                <a:spcPts val="1200"/>
              </a:spcBef>
            </a:pPr>
            <a:r>
              <a:rPr lang="en-US" altLang="en-US" sz="1200" dirty="0"/>
              <a:t>Specify means to leverage existing interfaces and contribute to evolving 5G interfaces</a:t>
            </a:r>
          </a:p>
          <a:p>
            <a:pPr lvl="1">
              <a:lnSpc>
                <a:spcPct val="90000"/>
              </a:lnSpc>
              <a:spcBef>
                <a:spcPts val="1200"/>
              </a:spcBef>
            </a:pPr>
            <a:r>
              <a:rPr lang="en-US" altLang="en-US" sz="1200" dirty="0"/>
              <a:t>Specify the necessary control plane functionality to support downstream media distribution</a:t>
            </a:r>
          </a:p>
          <a:p>
            <a:pPr lvl="1">
              <a:lnSpc>
                <a:spcPct val="90000"/>
              </a:lnSpc>
              <a:spcBef>
                <a:spcPts val="1200"/>
              </a:spcBef>
            </a:pPr>
            <a:r>
              <a:rPr lang="en-US" altLang="en-US" sz="1200" dirty="0"/>
              <a:t>Define or leverage definitions of network-based media processing functions (e.g., video stitching, media transcoding and content reformatting), and enablers (e.g. network APIs), </a:t>
            </a:r>
            <a:endParaRPr lang="en-US" altLang="en-US" sz="1200" dirty="0">
              <a:highlight>
                <a:srgbClr val="FFFF00"/>
              </a:highlight>
            </a:endParaRPr>
          </a:p>
          <a:p>
            <a:pPr lvl="1">
              <a:lnSpc>
                <a:spcPct val="90000"/>
              </a:lnSpc>
              <a:spcBef>
                <a:spcPts val="1200"/>
              </a:spcBef>
            </a:pPr>
            <a:r>
              <a:rPr lang="en-US" altLang="en-US" sz="1200" dirty="0"/>
              <a:t>Define 3GPP media codec profile(s) for FLUS services </a:t>
            </a:r>
          </a:p>
          <a:p>
            <a:pPr>
              <a:lnSpc>
                <a:spcPct val="90000"/>
              </a:lnSpc>
              <a:spcBef>
                <a:spcPts val="1200"/>
              </a:spcBef>
            </a:pPr>
            <a:r>
              <a:rPr lang="en-US" altLang="en-US" sz="1600" dirty="0"/>
              <a:t>At SA4#99, there were initial inputs and discussions and an LS on New QCI-5QIs for FLUS was sent to RAN2.</a:t>
            </a:r>
          </a:p>
          <a:p>
            <a:pPr>
              <a:lnSpc>
                <a:spcPct val="90000"/>
              </a:lnSpc>
              <a:spcBef>
                <a:spcPts val="1200"/>
              </a:spcBef>
            </a:pPr>
            <a:r>
              <a:rPr lang="en-US" altLang="en-US" sz="1600" dirty="0"/>
              <a:t>WID: </a:t>
            </a:r>
            <a:r>
              <a:rPr lang="en-US" sz="1600" u="sng" dirty="0">
                <a:hlinkClick r:id="rId2"/>
              </a:rPr>
              <a:t>SP-180285</a:t>
            </a:r>
            <a:r>
              <a:rPr lang="en-US" sz="1200" dirty="0">
                <a:hlinkClick r:id="rId2"/>
              </a:rPr>
              <a:t> </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228884734"/>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Enhancements to Framework for Live Uplink Streaming (E-FLUS)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00%</a:t>
                      </a:r>
                      <a:r>
                        <a:rPr lang="en-GB" sz="1000" b="0" kern="1200" noProof="0" dirty="0">
                          <a:solidFill>
                            <a:srgbClr val="0000FF"/>
                          </a:solidFill>
                          <a:latin typeface="Arial "/>
                          <a:ea typeface="+mn-ea"/>
                          <a:cs typeface="Arial" pitchFamily="34" charset="0"/>
                        </a:rPr>
                        <a:t> -&gt;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077484759"/>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29BBB8F7-D22A-407D-9F82-D8B1A497D0A8}"/>
              </a:ext>
            </a:extLst>
          </p:cNvPr>
          <p:cNvSpPr>
            <a:spLocks noGrp="1"/>
          </p:cNvSpPr>
          <p:nvPr>
            <p:ph type="title"/>
          </p:nvPr>
        </p:nvSpPr>
        <p:spPr/>
        <p:txBody>
          <a:bodyPr/>
          <a:lstStyle/>
          <a:p>
            <a:r>
              <a:rPr lang="en-GB" altLang="en-US" dirty="0"/>
              <a:t>Work progress: Rel-16 Study Items</a:t>
            </a:r>
            <a:endParaRPr lang="en-US" altLang="en-US" dirty="0"/>
          </a:p>
        </p:txBody>
      </p:sp>
      <p:sp>
        <p:nvSpPr>
          <p:cNvPr id="3" name="Content Placeholder 2">
            <a:extLst>
              <a:ext uri="{FF2B5EF4-FFF2-40B4-BE49-F238E27FC236}">
                <a16:creationId xmlns:a16="http://schemas.microsoft.com/office/drawing/2014/main" id="{99BF40F0-62C5-4053-942C-3F65986451B1}"/>
              </a:ext>
            </a:extLst>
          </p:cNvPr>
          <p:cNvSpPr>
            <a:spLocks noGrp="1"/>
          </p:cNvSpPr>
          <p:nvPr>
            <p:ph idx="1"/>
          </p:nvPr>
        </p:nvSpPr>
        <p:spPr>
          <a:xfrm>
            <a:off x="485775" y="1676400"/>
            <a:ext cx="8388350" cy="4608513"/>
          </a:xfrm>
          <a:extLst/>
        </p:spPr>
        <p:txBody>
          <a:bodyPr/>
          <a:lstStyle/>
          <a:p>
            <a:pPr marL="400050" eaLnBrk="1" hangingPunct="1">
              <a:lnSpc>
                <a:spcPct val="90000"/>
              </a:lnSpc>
              <a:buFont typeface="Calibri" panose="020F0502020204030204" pitchFamily="34" charset="0"/>
              <a:buAutoNum type="arabicParenR"/>
              <a:defRPr/>
            </a:pPr>
            <a:r>
              <a:rPr lang="en-US" altLang="en-US" sz="2000" dirty="0"/>
              <a:t>V2X Media Handling and Interaction (FS_mV2X)</a:t>
            </a:r>
          </a:p>
          <a:p>
            <a:pPr marL="400050" eaLnBrk="1" hangingPunct="1">
              <a:lnSpc>
                <a:spcPct val="90000"/>
              </a:lnSpc>
              <a:buFont typeface="Calibri" panose="020F0502020204030204" pitchFamily="34" charset="0"/>
              <a:buAutoNum type="arabicParenR"/>
              <a:defRPr/>
            </a:pPr>
            <a:r>
              <a:rPr lang="en-US" altLang="en-US" sz="2000" dirty="0" err="1"/>
              <a:t>QoE</a:t>
            </a:r>
            <a:r>
              <a:rPr lang="en-US" altLang="en-US" sz="2000" dirty="0"/>
              <a:t> metrics for VR (</a:t>
            </a:r>
            <a:r>
              <a:rPr lang="en-US" altLang="en-US" sz="2000" dirty="0" err="1"/>
              <a:t>FS_QoE_VR</a:t>
            </a:r>
            <a:r>
              <a:rPr lang="en-US" altLang="en-US" sz="2000" dirty="0"/>
              <a:t>)</a:t>
            </a:r>
          </a:p>
          <a:p>
            <a:pPr marL="400050" eaLnBrk="1" hangingPunct="1">
              <a:lnSpc>
                <a:spcPct val="90000"/>
              </a:lnSpc>
              <a:buFont typeface="Calibri" panose="020F0502020204030204" pitchFamily="34" charset="0"/>
              <a:buAutoNum type="arabicParenR"/>
              <a:defRPr/>
            </a:pPr>
            <a:r>
              <a:rPr lang="en-US" altLang="en-US" sz="2000" dirty="0"/>
              <a:t>Media Handling Aspects of RAN Delay Budget Reporting in MTSI (FS_E2E_DELAY)</a:t>
            </a:r>
          </a:p>
          <a:p>
            <a:pPr marL="400050" eaLnBrk="1" hangingPunct="1">
              <a:lnSpc>
                <a:spcPct val="90000"/>
              </a:lnSpc>
              <a:buFont typeface="Calibri" panose="020F0502020204030204" pitchFamily="34" charset="0"/>
              <a:buAutoNum type="arabicParenR"/>
              <a:defRPr/>
            </a:pPr>
            <a:r>
              <a:rPr lang="en-US" altLang="en-US" sz="2000" dirty="0"/>
              <a:t>Study on Media Handling Aspects of Conversational Services in 5G Systems (FS_5G_MEDIA_MTSI)</a:t>
            </a:r>
          </a:p>
          <a:p>
            <a:pPr marL="400050" eaLnBrk="1" hangingPunct="1">
              <a:lnSpc>
                <a:spcPct val="90000"/>
              </a:lnSpc>
              <a:buFont typeface="Calibri" panose="020F0502020204030204" pitchFamily="34" charset="0"/>
              <a:buAutoNum type="arabicParenR"/>
              <a:defRPr/>
            </a:pPr>
            <a:r>
              <a:rPr lang="en-US" altLang="en-US" sz="2000" dirty="0"/>
              <a:t>Study on 5G enhanced Mobile Broadband Media Distribution (FS_5GMedia_Distribution) </a:t>
            </a:r>
          </a:p>
          <a:p>
            <a:pPr marL="400050" eaLnBrk="1" hangingPunct="1">
              <a:lnSpc>
                <a:spcPct val="90000"/>
              </a:lnSpc>
              <a:buFont typeface="Calibri" panose="020F0502020204030204" pitchFamily="34" charset="0"/>
              <a:buAutoNum type="arabicParenR"/>
              <a:defRPr/>
            </a:pPr>
            <a:r>
              <a:rPr lang="en-US" altLang="en-US" sz="2000" dirty="0"/>
              <a:t>Study on MBMS User Services for IoT (</a:t>
            </a:r>
            <a:r>
              <a:rPr lang="en-US" altLang="en-US" sz="2000" dirty="0" err="1"/>
              <a:t>FS_MBMS_IoT</a:t>
            </a:r>
            <a:r>
              <a:rPr lang="en-US" altLang="en-US" sz="2000" dirty="0"/>
              <a:t>)</a:t>
            </a:r>
          </a:p>
          <a:p>
            <a:pPr marL="400050" eaLnBrk="1" hangingPunct="1">
              <a:lnSpc>
                <a:spcPct val="90000"/>
              </a:lnSpc>
              <a:buFont typeface="Calibri" panose="020F0502020204030204" pitchFamily="34" charset="0"/>
              <a:buAutoNum type="arabicParenR"/>
              <a:defRPr/>
            </a:pPr>
            <a:r>
              <a:rPr lang="en-US" altLang="en-US" sz="2000" dirty="0"/>
              <a:t>EVS Float Conformance Non Bit-Exact (FS_EVS_FCNBE)</a:t>
            </a:r>
          </a:p>
          <a:p>
            <a:pPr marL="400050" eaLnBrk="1" hangingPunct="1">
              <a:lnSpc>
                <a:spcPct val="90000"/>
              </a:lnSpc>
              <a:buFont typeface="Calibri" panose="020F0502020204030204" pitchFamily="34" charset="0"/>
              <a:buAutoNum type="arabicParenR"/>
              <a:defRPr/>
            </a:pPr>
            <a:endParaRPr lang="en-US" altLang="en-US" sz="2000" dirty="0"/>
          </a:p>
          <a:p>
            <a:pPr marL="400050" eaLnBrk="1" hangingPunct="1">
              <a:lnSpc>
                <a:spcPct val="90000"/>
              </a:lnSpc>
              <a:buFont typeface="Calibri" panose="020F0502020204030204" pitchFamily="34" charset="0"/>
              <a:buAutoNum type="arabicParenR"/>
              <a:defRPr/>
            </a:pPr>
            <a:endParaRPr lang="en-US" altLang="en-US" sz="2000" dirty="0"/>
          </a:p>
          <a:p>
            <a:pPr marL="400050" eaLnBrk="1" hangingPunct="1">
              <a:lnSpc>
                <a:spcPct val="90000"/>
              </a:lnSpc>
              <a:buFont typeface="Calibri" panose="020F0502020204030204" pitchFamily="34" charset="0"/>
              <a:buAutoNum type="arabicParenR"/>
              <a:defRPr/>
            </a:pPr>
            <a:endParaRPr lang="en-US" altLang="en-US" sz="2000" dirty="0"/>
          </a:p>
          <a:p>
            <a:pPr marL="400050" eaLnBrk="1" hangingPunct="1">
              <a:lnSpc>
                <a:spcPct val="90000"/>
              </a:lnSpc>
              <a:buFont typeface="Calibri" panose="020F0502020204030204" pitchFamily="34" charset="0"/>
              <a:buAutoNum type="arabicParenR"/>
              <a:defRPr/>
            </a:pPr>
            <a:endParaRPr lang="en-US" altLang="en-US" sz="2000" dirty="0"/>
          </a:p>
          <a:p>
            <a:pPr marL="57150" indent="0" eaLnBrk="1" hangingPunct="1">
              <a:lnSpc>
                <a:spcPct val="90000"/>
              </a:lnSpc>
              <a:buNone/>
              <a:defRPr/>
            </a:pPr>
            <a:endParaRPr lang="en-GB" altLang="en-US" sz="2000" dirty="0"/>
          </a:p>
          <a:p>
            <a:pPr marL="457200" indent="-457200" eaLnBrk="1" fontAlgn="auto" hangingPunct="1">
              <a:lnSpc>
                <a:spcPct val="90000"/>
              </a:lnSpc>
              <a:spcBef>
                <a:spcPts val="1200"/>
              </a:spcBef>
              <a:buFont typeface="+mj-lt"/>
              <a:buAutoNum type="arabicParenR"/>
              <a:defRPr/>
            </a:pPr>
            <a:endParaRPr lang="en-GB" sz="2400" dirty="0"/>
          </a:p>
          <a:p>
            <a:pPr eaLnBrk="1" fontAlgn="auto" hangingPunct="1">
              <a:lnSpc>
                <a:spcPct val="85000"/>
              </a:lnSpc>
              <a:spcBef>
                <a:spcPts val="600"/>
              </a:spcBef>
              <a:defRPr/>
            </a:pPr>
            <a:endParaRPr lang="fi-FI" sz="2400" dirty="0"/>
          </a:p>
          <a:p>
            <a:pPr marL="0" indent="0">
              <a:buFontTx/>
              <a:buNone/>
              <a:defRPr/>
            </a:pPr>
            <a:endParaRPr lang="en-US" sz="2400" dirty="0"/>
          </a:p>
        </p:txBody>
      </p:sp>
    </p:spTree>
    <p:extLst>
      <p:ext uri="{BB962C8B-B14F-4D97-AF65-F5344CB8AC3E}">
        <p14:creationId xmlns:p14="http://schemas.microsoft.com/office/powerpoint/2010/main" val="2939534242"/>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V2X Media Handling and Interaction (FS_mV2X)</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067807"/>
          </a:xfrm>
        </p:spPr>
        <p:txBody>
          <a:bodyPr/>
          <a:lstStyle/>
          <a:p>
            <a:pPr>
              <a:lnSpc>
                <a:spcPct val="90000"/>
              </a:lnSpc>
              <a:spcBef>
                <a:spcPts val="1200"/>
              </a:spcBef>
            </a:pPr>
            <a:r>
              <a:rPr lang="en-US" altLang="en-US" sz="1600" dirty="0"/>
              <a:t>The overall objective of this work item is to </a:t>
            </a:r>
            <a:r>
              <a:rPr lang="en-US" altLang="en-US" sz="1600" dirty="0" err="1"/>
              <a:t>analyse</a:t>
            </a:r>
            <a:r>
              <a:rPr lang="en-US" altLang="en-US" sz="1600" dirty="0"/>
              <a:t> the use cases of </a:t>
            </a:r>
            <a:r>
              <a:rPr lang="en-US" altLang="en-US" sz="1600" dirty="0" err="1"/>
              <a:t>VaD</a:t>
            </a:r>
            <a:r>
              <a:rPr lang="en-US" altLang="en-US" sz="1600" dirty="0"/>
              <a:t> explained in TR 22.886 and their requirements in TS 22.186 in detail, to clarify the operation of advanced driving using networked visual information. The required procedures for media capture, compression, and transmission are investigated. We also study the possibility of using other types of media-related information 3GPP services can supply to vehicles, such as voice, audio, image, or graphics.</a:t>
            </a:r>
          </a:p>
          <a:p>
            <a:pPr>
              <a:lnSpc>
                <a:spcPct val="90000"/>
              </a:lnSpc>
              <a:spcBef>
                <a:spcPts val="1200"/>
              </a:spcBef>
            </a:pPr>
            <a:r>
              <a:rPr lang="en-US" altLang="en-US" sz="1600" dirty="0"/>
              <a:t>At SA4#99, TR 26.985 was progressed with potential procedures for Support for remote driving, Information sharing for high/full automated driving, Video data sharing for assisted and improved automated driving (</a:t>
            </a:r>
            <a:r>
              <a:rPr lang="en-US" altLang="en-US" sz="1600" dirty="0" err="1"/>
              <a:t>VaD</a:t>
            </a:r>
            <a:r>
              <a:rPr lang="en-US" altLang="en-US" sz="1600" dirty="0"/>
              <a:t>), Teleoperated support (</a:t>
            </a:r>
            <a:r>
              <a:rPr lang="en-US" altLang="en-US" sz="1600" dirty="0" err="1"/>
              <a:t>TeSo</a:t>
            </a:r>
            <a:r>
              <a:rPr lang="en-US" altLang="en-US" sz="1600" dirty="0"/>
              <a:t>), Video composition, Data Collection from in-vehicular sensors for HD Map updates, initial considerations on protocol and Media considerations, Sensor sharing of object information. The TR was raised to v0.6.0. </a:t>
            </a:r>
          </a:p>
          <a:p>
            <a:pPr>
              <a:lnSpc>
                <a:spcPct val="90000"/>
              </a:lnSpc>
              <a:spcBef>
                <a:spcPts val="1200"/>
              </a:spcBef>
            </a:pPr>
            <a:r>
              <a:rPr lang="en-GB" altLang="en-US" sz="1600" dirty="0">
                <a:cs typeface="Arial" panose="020B0604020202020204" pitchFamily="34" charset="0"/>
              </a:rPr>
              <a:t>WID: </a:t>
            </a:r>
            <a:r>
              <a:rPr lang="fr-FR" altLang="fr-FR" sz="1600" u="sng" dirty="0">
                <a:hlinkClick r:id="rId2"/>
              </a:rPr>
              <a:t>SP-170810</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001882682"/>
              </p:ext>
            </p:extLst>
          </p:nvPr>
        </p:nvGraphicFramePr>
        <p:xfrm>
          <a:off x="590550" y="4912674"/>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V2X Media Handling and Interaction (FS_mV2X)</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26.985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2871262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err="1"/>
              <a:t>QoE</a:t>
            </a:r>
            <a:r>
              <a:rPr lang="en-US" altLang="en-US" sz="2800" dirty="0"/>
              <a:t> metrics for VR (</a:t>
            </a:r>
            <a:r>
              <a:rPr lang="en-US" altLang="en-US" sz="2800" dirty="0" err="1"/>
              <a:t>FS_QoE_VR</a:t>
            </a:r>
            <a:r>
              <a:rPr lang="en-US" altLang="en-US" sz="2800" dirty="0"/>
              <a:t>)</a:t>
            </a:r>
            <a:endParaRPr lang="en-US" altLang="en-US" sz="2800" dirty="0">
              <a:solidFill>
                <a:srgbClr val="00B050"/>
              </a:solidFill>
            </a:endParaRP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this Study Item is to investigate the </a:t>
            </a:r>
            <a:r>
              <a:rPr lang="en-US" altLang="en-US" sz="1600" dirty="0" err="1"/>
              <a:t>QoE</a:t>
            </a:r>
            <a:r>
              <a:rPr lang="en-US" altLang="en-US" sz="1600" dirty="0"/>
              <a:t> parameters and metrics which may need to be reported by the client to the network for evaluation of VR user experience.</a:t>
            </a:r>
          </a:p>
          <a:p>
            <a:pPr>
              <a:lnSpc>
                <a:spcPct val="90000"/>
              </a:lnSpc>
              <a:spcBef>
                <a:spcPts val="1200"/>
              </a:spcBef>
            </a:pPr>
            <a:r>
              <a:rPr lang="en-US" altLang="en-US" sz="1600" dirty="0"/>
              <a:t>At SA4#93, the Draft TR 26.929 </a:t>
            </a:r>
            <a:r>
              <a:rPr lang="en-US" altLang="en-US" sz="1600" dirty="0" err="1"/>
              <a:t>QoE</a:t>
            </a:r>
            <a:r>
              <a:rPr lang="en-US" altLang="en-US" sz="1600" dirty="0"/>
              <a:t> parameters and metrics relevant to the Virtual Reality (VR) user experience, was progressed to v. 0.4.0 with inclusion of Presentation Delay aspects.</a:t>
            </a:r>
          </a:p>
          <a:p>
            <a:pPr>
              <a:lnSpc>
                <a:spcPct val="90000"/>
              </a:lnSpc>
              <a:spcBef>
                <a:spcPts val="1200"/>
              </a:spcBef>
            </a:pPr>
            <a:r>
              <a:rPr lang="en-GB" altLang="en-US" sz="1600" dirty="0">
                <a:cs typeface="Arial" panose="020B0604020202020204" pitchFamily="34" charset="0"/>
              </a:rPr>
              <a:t>WID: </a:t>
            </a:r>
            <a:r>
              <a:rPr lang="fr-FR" altLang="fr-FR" sz="1600" u="sng" dirty="0">
                <a:hlinkClick r:id="rId2"/>
              </a:rPr>
              <a:t>SP-170614</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1129953289"/>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latin typeface="Arial "/>
                        </a:rPr>
                        <a:t>QoE</a:t>
                      </a:r>
                      <a:r>
                        <a:rPr lang="en-US" altLang="en-US" sz="1000" dirty="0">
                          <a:latin typeface="Arial "/>
                        </a:rPr>
                        <a:t> metrics for VR (</a:t>
                      </a:r>
                      <a:r>
                        <a:rPr lang="en-US" altLang="en-US" sz="1000" dirty="0" err="1">
                          <a:latin typeface="Arial "/>
                        </a:rPr>
                        <a:t>FS_QoE_VR</a:t>
                      </a:r>
                      <a:r>
                        <a:rPr lang="en-US" altLang="en-US" sz="1000" dirty="0">
                          <a:latin typeface="Arial "/>
                        </a:rPr>
                        <a:t>)</a:t>
                      </a:r>
                      <a:endParaRPr lang="en-GB" sz="1000" b="1" kern="1200" noProof="0" dirty="0">
                        <a:solidFill>
                          <a:schemeClr val="accent3">
                            <a:lumMod val="50000"/>
                          </a:schemeClr>
                        </a:solidFill>
                        <a:latin typeface="Arial "/>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26.929</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a:t>
                      </a:r>
                      <a:r>
                        <a:rPr lang="en-GB" sz="1000" b="0" kern="1200" noProof="0" dirty="0">
                          <a:solidFill>
                            <a:srgbClr val="0000FF"/>
                          </a:solidFill>
                          <a:latin typeface="Arial "/>
                          <a:ea typeface="+mn-ea"/>
                          <a:cs typeface="Arial"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 </a:t>
                      </a:r>
                      <a:r>
                        <a:rPr lang="en-GB" sz="1000" b="0" kern="1200" dirty="0">
                          <a:solidFill>
                            <a:srgbClr val="0000FF"/>
                          </a:solidFill>
                          <a:latin typeface="Arial "/>
                          <a:ea typeface="+mn-ea"/>
                          <a:cs typeface="Arial" pitchFamily="34" charset="0"/>
                        </a:rPr>
                        <a:t>-&gt; SA#83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80066187"/>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marL="400050" eaLnBrk="1" hangingPunct="1">
              <a:lnSpc>
                <a:spcPct val="90000"/>
              </a:lnSpc>
              <a:defRPr/>
            </a:pPr>
            <a:r>
              <a:rPr lang="en-US" altLang="en-US" sz="2800" dirty="0"/>
              <a:t>Media Handling Aspects of RAN Delay Budget Reporting in MTSI (FS_E2E_DELAY) </a:t>
            </a:r>
            <a:r>
              <a:rPr lang="en-US" altLang="en-US" sz="2800" dirty="0">
                <a:solidFill>
                  <a:srgbClr val="00B050"/>
                </a:solidFill>
              </a:rPr>
              <a:t>– complete !</a:t>
            </a: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2903928"/>
          </a:xfrm>
        </p:spPr>
        <p:txBody>
          <a:bodyPr/>
          <a:lstStyle/>
          <a:p>
            <a:pPr>
              <a:lnSpc>
                <a:spcPct val="90000"/>
              </a:lnSpc>
              <a:spcBef>
                <a:spcPts val="1200"/>
              </a:spcBef>
            </a:pPr>
            <a:endParaRPr lang="en-US" altLang="en-US" sz="1600" dirty="0"/>
          </a:p>
          <a:p>
            <a:pPr eaLnBrk="1" hangingPunct="1">
              <a:lnSpc>
                <a:spcPct val="90000"/>
              </a:lnSpc>
              <a:spcBef>
                <a:spcPts val="1200"/>
              </a:spcBef>
            </a:pPr>
            <a:r>
              <a:rPr lang="en-US" altLang="en-US" sz="1600" dirty="0"/>
              <a:t>The objective of this Study Item is to study the media handling aspects of RAN delay budget reporting framework in MTSI.</a:t>
            </a:r>
          </a:p>
          <a:p>
            <a:pPr eaLnBrk="1" hangingPunct="1">
              <a:lnSpc>
                <a:spcPct val="90000"/>
              </a:lnSpc>
              <a:spcBef>
                <a:spcPts val="1200"/>
              </a:spcBef>
            </a:pPr>
            <a:r>
              <a:rPr lang="en-US" altLang="en-US" sz="1600" dirty="0"/>
              <a:t>At SA4#99, Draft TR 26.910 was progressed to v 2.0.0. with coverage analysis and conclusion clause added. This technical report investigates several MTSI enhancements relevant to the media handling aspects of RAN delay budget reporting.</a:t>
            </a:r>
          </a:p>
          <a:p>
            <a:pPr eaLnBrk="1" hangingPunct="1">
              <a:lnSpc>
                <a:spcPct val="90000"/>
              </a:lnSpc>
              <a:spcBef>
                <a:spcPts val="1200"/>
              </a:spcBef>
            </a:pPr>
            <a:r>
              <a:rPr lang="en-GB" altLang="en-US" sz="1600" dirty="0">
                <a:cs typeface="Arial" panose="020B0604020202020204" pitchFamily="34" charset="0"/>
              </a:rPr>
              <a:t>WID: </a:t>
            </a:r>
            <a:r>
              <a:rPr lang="fr-FR" altLang="fr-FR" sz="1600" u="sng" dirty="0">
                <a:hlinkClick r:id="rId2"/>
              </a:rPr>
              <a:t>SP-170837</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50348829"/>
              </p:ext>
            </p:extLst>
          </p:nvPr>
        </p:nvGraphicFramePr>
        <p:xfrm>
          <a:off x="590550" y="4771998"/>
          <a:ext cx="7810500" cy="14022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Media Handling Aspects of RAN Delay Budget Reporting in MTSI (FS_E2E_DELAY)</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26.910</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100% - </a:t>
                      </a:r>
                      <a:r>
                        <a:rPr lang="en-GB" sz="1000" b="0" kern="1200" noProof="0" dirty="0">
                          <a:solidFill>
                            <a:srgbClr val="00B050"/>
                          </a:solidFill>
                          <a:latin typeface="Arial "/>
                          <a:ea typeface="+mn-ea"/>
                          <a:cs typeface="Arial" pitchFamily="34" charset="0"/>
                        </a:rPr>
                        <a:t>completed !</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3"/>
                        </a:rPr>
                        <a:t>SP-180658</a:t>
                      </a:r>
                      <a:r>
                        <a:rPr lang="fr-FR" sz="1000" b="0" i="0" u="none" strike="noStrike" dirty="0">
                          <a:solidFill>
                            <a:srgbClr val="000000"/>
                          </a:solidFill>
                          <a:effectLst/>
                          <a:latin typeface="Arial "/>
                        </a:rPr>
                        <a:t> Draft TR 26.910 </a:t>
                      </a:r>
                      <a:r>
                        <a:rPr lang="fr-FR" sz="1000" b="0" i="0" u="none" strike="noStrike" dirty="0" err="1">
                          <a:solidFill>
                            <a:srgbClr val="000000"/>
                          </a:solidFill>
                          <a:effectLst/>
                          <a:latin typeface="Arial "/>
                        </a:rPr>
                        <a:t>Study</a:t>
                      </a:r>
                      <a:r>
                        <a:rPr lang="fr-FR" sz="1000" b="0" i="0" u="none" strike="noStrike" dirty="0">
                          <a:solidFill>
                            <a:srgbClr val="000000"/>
                          </a:solidFill>
                          <a:effectLst/>
                          <a:latin typeface="Arial "/>
                        </a:rPr>
                        <a:t> on media handling aspects of Radio Access Network (RAN) </a:t>
                      </a:r>
                      <a:r>
                        <a:rPr lang="fr-FR" sz="1000" b="0" i="0" u="none" strike="noStrike" dirty="0" err="1">
                          <a:solidFill>
                            <a:srgbClr val="000000"/>
                          </a:solidFill>
                          <a:effectLst/>
                          <a:latin typeface="Arial "/>
                        </a:rPr>
                        <a:t>delay</a:t>
                      </a:r>
                      <a:r>
                        <a:rPr lang="fr-FR" sz="1000" b="0" i="0" u="none" strike="noStrike" dirty="0">
                          <a:solidFill>
                            <a:srgbClr val="000000"/>
                          </a:solidFill>
                          <a:effectLst/>
                          <a:latin typeface="Arial "/>
                        </a:rPr>
                        <a:t> budget </a:t>
                      </a:r>
                      <a:r>
                        <a:rPr lang="fr-FR" sz="1000" b="0" i="0" u="none" strike="noStrike" dirty="0" err="1">
                          <a:solidFill>
                            <a:srgbClr val="000000"/>
                          </a:solidFill>
                          <a:effectLst/>
                          <a:latin typeface="Arial "/>
                        </a:rPr>
                        <a:t>reporting</a:t>
                      </a:r>
                      <a:r>
                        <a:rPr lang="fr-FR" sz="1000" b="0" i="0" u="none" strike="noStrike" dirty="0">
                          <a:solidFill>
                            <a:srgbClr val="000000"/>
                          </a:solidFill>
                          <a:effectLst/>
                          <a:latin typeface="Arial "/>
                        </a:rPr>
                        <a:t> in </a:t>
                      </a:r>
                      <a:r>
                        <a:rPr lang="fr-FR" sz="1000" b="0" i="0" u="none" strike="noStrike" dirty="0" err="1">
                          <a:solidFill>
                            <a:srgbClr val="000000"/>
                          </a:solidFill>
                          <a:effectLst/>
                          <a:latin typeface="Arial "/>
                        </a:rPr>
                        <a:t>Multimedia</a:t>
                      </a:r>
                      <a:r>
                        <a:rPr lang="fr-FR" sz="1000" b="0" i="0" u="none" strike="noStrike" dirty="0">
                          <a:solidFill>
                            <a:srgbClr val="000000"/>
                          </a:solidFill>
                          <a:effectLst/>
                          <a:latin typeface="Arial "/>
                        </a:rPr>
                        <a:t> </a:t>
                      </a:r>
                      <a:r>
                        <a:rPr lang="fr-FR" sz="1000" b="0" i="0" u="none" strike="noStrike" dirty="0" err="1">
                          <a:solidFill>
                            <a:srgbClr val="000000"/>
                          </a:solidFill>
                          <a:effectLst/>
                          <a:latin typeface="Arial "/>
                        </a:rPr>
                        <a:t>Telephony</a:t>
                      </a:r>
                      <a:r>
                        <a:rPr lang="fr-FR" sz="1000" b="0" i="0" u="none" strike="noStrike" dirty="0">
                          <a:solidFill>
                            <a:srgbClr val="000000"/>
                          </a:solidFill>
                          <a:effectLst/>
                          <a:latin typeface="Arial "/>
                        </a:rPr>
                        <a:t> Service for Internet Protocol (IP) </a:t>
                      </a:r>
                      <a:r>
                        <a:rPr lang="fr-FR" sz="1000" b="0" i="0" u="none" strike="noStrike" dirty="0" err="1">
                          <a:solidFill>
                            <a:srgbClr val="000000"/>
                          </a:solidFill>
                          <a:effectLst/>
                          <a:latin typeface="Arial "/>
                        </a:rPr>
                        <a:t>Multimedia</a:t>
                      </a:r>
                      <a:r>
                        <a:rPr lang="fr-FR" sz="1000" b="0" i="0" u="none" strike="noStrike" dirty="0">
                          <a:solidFill>
                            <a:srgbClr val="000000"/>
                          </a:solidFill>
                          <a:effectLst/>
                          <a:latin typeface="Arial "/>
                        </a:rPr>
                        <a:t> </a:t>
                      </a:r>
                      <a:r>
                        <a:rPr lang="fr-FR" sz="1000" b="0" i="0" u="none" strike="noStrike" dirty="0" err="1">
                          <a:solidFill>
                            <a:srgbClr val="000000"/>
                          </a:solidFill>
                          <a:effectLst/>
                          <a:latin typeface="Arial "/>
                        </a:rPr>
                        <a:t>Subsystem</a:t>
                      </a:r>
                      <a:r>
                        <a:rPr lang="fr-FR" sz="1000" b="0" i="0" u="none" strike="noStrike" dirty="0">
                          <a:solidFill>
                            <a:srgbClr val="000000"/>
                          </a:solidFill>
                          <a:effectLst/>
                          <a:latin typeface="Arial "/>
                        </a:rPr>
                        <a:t> (IMS) (MTSI) (Release 16) v. 2.0.0 (FS_E2E_DELAY)</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356564116"/>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97EC6770-B0F7-4F8F-8153-A6A699BCD167}"/>
              </a:ext>
            </a:extLst>
          </p:cNvPr>
          <p:cNvSpPr>
            <a:spLocks noGrp="1"/>
          </p:cNvSpPr>
          <p:nvPr>
            <p:ph type="title"/>
          </p:nvPr>
        </p:nvSpPr>
        <p:spPr/>
        <p:txBody>
          <a:bodyPr/>
          <a:lstStyle/>
          <a:p>
            <a:pPr eaLnBrk="1" hangingPunct="1">
              <a:lnSpc>
                <a:spcPct val="90000"/>
              </a:lnSpc>
              <a:spcBef>
                <a:spcPts val="1000"/>
              </a:spcBef>
            </a:pPr>
            <a:r>
              <a:rPr lang="en-US" altLang="en-US" dirty="0"/>
              <a:t>Study on Media Handling Aspects of Conversational Services in 5G Systems (FS_5G_MEDIA_MTSI) </a:t>
            </a:r>
            <a:r>
              <a:rPr lang="en-US" altLang="en-US" dirty="0">
                <a:solidFill>
                  <a:srgbClr val="00B050"/>
                </a:solidFill>
              </a:rPr>
              <a:t>– complete !</a:t>
            </a:r>
          </a:p>
        </p:txBody>
      </p:sp>
      <p:sp>
        <p:nvSpPr>
          <p:cNvPr id="32771" name="Content Placeholder 2">
            <a:extLst>
              <a:ext uri="{FF2B5EF4-FFF2-40B4-BE49-F238E27FC236}">
                <a16:creationId xmlns:a16="http://schemas.microsoft.com/office/drawing/2014/main" id="{F8A9C05D-E33B-4603-9451-6CFD9BDE8A31}"/>
              </a:ext>
            </a:extLst>
          </p:cNvPr>
          <p:cNvSpPr>
            <a:spLocks noGrp="1"/>
          </p:cNvSpPr>
          <p:nvPr>
            <p:ph idx="1"/>
          </p:nvPr>
        </p:nvSpPr>
        <p:spPr>
          <a:xfrm>
            <a:off x="485775" y="1828800"/>
            <a:ext cx="8388350" cy="3024554"/>
          </a:xfrm>
        </p:spPr>
        <p:txBody>
          <a:bodyPr/>
          <a:lstStyle/>
          <a:p>
            <a:pPr>
              <a:lnSpc>
                <a:spcPct val="90000"/>
              </a:lnSpc>
              <a:spcBef>
                <a:spcPts val="1200"/>
              </a:spcBef>
            </a:pPr>
            <a:r>
              <a:rPr lang="en-US" altLang="en-US" sz="1600" dirty="0"/>
              <a:t>The objective is to study media handling aspects of conversational services in 5G, taking as baseline the Stage-1 requirements developed by SA1 in TS 22.261, as well as the Stage-2 architecture for 5G systems developed by SA2 in TS 23.501. </a:t>
            </a:r>
          </a:p>
          <a:p>
            <a:pPr>
              <a:lnSpc>
                <a:spcPct val="90000"/>
              </a:lnSpc>
              <a:spcBef>
                <a:spcPts val="1200"/>
              </a:spcBef>
            </a:pPr>
            <a:r>
              <a:rPr lang="en-US" altLang="en-US" sz="1600" dirty="0"/>
              <a:t>At SA4#99, the draft TR 26.919 Study on Media Handling Aspects of Conversational Services in 5G Systems (Release 15) was progressed to v. 2.0.0. This technical report studies media handling aspects of 5G conversational services, focusing on Multimedia Telephony Service over IMS (MTSI) in TS 26.114 and IMS-based Telepresence Service in TS 26.223. It was updated with modifications to aspects relating to Efficient Speech User Plane, Media Rate Adaptation, VR Services, New Radio and 5GS, Profiles for 5G Deployments and contains additional conclusions. </a:t>
            </a:r>
          </a:p>
          <a:p>
            <a:pPr>
              <a:lnSpc>
                <a:spcPct val="90000"/>
              </a:lnSpc>
              <a:spcBef>
                <a:spcPts val="1200"/>
              </a:spcBef>
            </a:pPr>
            <a:endParaRPr lang="en-US" altLang="en-US" sz="1600" dirty="0"/>
          </a:p>
          <a:p>
            <a:pPr>
              <a:lnSpc>
                <a:spcPct val="90000"/>
              </a:lnSpc>
              <a:spcBef>
                <a:spcPts val="600"/>
              </a:spcBef>
            </a:pPr>
            <a:r>
              <a:rPr lang="en-GB" altLang="en-US" sz="1600" dirty="0">
                <a:cs typeface="Arial" panose="020B0604020202020204" pitchFamily="34" charset="0"/>
              </a:rPr>
              <a:t>WID: </a:t>
            </a:r>
            <a:r>
              <a:rPr lang="fr-FR" altLang="fr-FR" sz="1600" u="sng" dirty="0">
                <a:hlinkClick r:id="rId2" action="ppaction://hlinkfile"/>
              </a:rPr>
              <a:t>SP-170336</a:t>
            </a:r>
            <a:endParaRPr lang="en-US" altLang="en-US" sz="16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CA923ABA-C02D-4FDD-A4C3-DCDBEB151724}"/>
              </a:ext>
            </a:extLst>
          </p:cNvPr>
          <p:cNvGraphicFramePr>
            <a:graphicFrameLocks noGrp="1"/>
          </p:cNvGraphicFramePr>
          <p:nvPr>
            <p:extLst>
              <p:ext uri="{D42A27DB-BD31-4B8C-83A1-F6EECF244321}">
                <p14:modId xmlns:p14="http://schemas.microsoft.com/office/powerpoint/2010/main" val="1742899065"/>
              </p:ext>
            </p:extLst>
          </p:nvPr>
        </p:nvGraphicFramePr>
        <p:xfrm>
          <a:off x="590550" y="5050888"/>
          <a:ext cx="7810500" cy="96043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Study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1" marB="45731"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695" marB="45695"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horzOverflow="overflow"/>
                </a:tc>
                <a:extLst>
                  <a:ext uri="{0D108BD9-81ED-4DB2-BD59-A6C34878D82A}">
                    <a16:rowId xmlns:a16="http://schemas.microsoft.com/office/drawing/2014/main" val="10000"/>
                  </a:ext>
                </a:extLst>
              </a:tr>
              <a:tr h="701197">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
                          <a:cs typeface="Arial" panose="020B0604020202020204" pitchFamily="34" charset="0"/>
                        </a:rPr>
                        <a:t>Study on Media Handling Aspects of Conversational Services in 5G Systems (FS_5G_MEDIA_MTSI)</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
                          <a:ea typeface="+mn-ea"/>
                          <a:cs typeface="Arial" panose="020B0604020202020204" pitchFamily="34" charset="0"/>
                        </a:rPr>
                        <a:t>TR 26.919</a:t>
                      </a:r>
                      <a:endParaRPr lang="en-GB" sz="1000" b="1" kern="1200" noProof="0" dirty="0">
                        <a:solidFill>
                          <a:schemeClr val="accent3">
                            <a:lumMod val="50000"/>
                          </a:schemeClr>
                        </a:solidFill>
                        <a:latin typeface="Arial "/>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80% </a:t>
                      </a:r>
                      <a:r>
                        <a:rPr lang="en-GB" sz="1000" b="0" kern="1200" noProof="0" dirty="0">
                          <a:solidFill>
                            <a:srgbClr val="0000FF"/>
                          </a:solidFill>
                          <a:latin typeface="Arial "/>
                          <a:ea typeface="+mn-ea"/>
                          <a:cs typeface="Arial" pitchFamily="34" charset="0"/>
                        </a:rPr>
                        <a:t>-&gt; 100% - </a:t>
                      </a:r>
                      <a:r>
                        <a:rPr lang="en-GB" sz="1000" b="0" kern="1200" noProof="0" dirty="0">
                          <a:solidFill>
                            <a:srgbClr val="00B050"/>
                          </a:solidFill>
                          <a:latin typeface="Arial "/>
                          <a:ea typeface="+mn-ea"/>
                          <a:cs typeface="Arial" pitchFamily="34" charset="0"/>
                        </a:rPr>
                        <a:t>completed !</a:t>
                      </a:r>
                      <a:endParaRPr lang="en-GB" sz="1000" b="0" kern="1200" noProof="0" dirty="0">
                        <a:solidFill>
                          <a:srgbClr val="0000FF"/>
                        </a:solidFill>
                        <a:latin typeface="Arial "/>
                        <a:ea typeface="+mn-ea"/>
                        <a:cs typeface="Arial" pitchFamily="34" charset="0"/>
                      </a:endParaRP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a:t>
                      </a:r>
                      <a:endParaRPr lang="en-GB" sz="1000" b="0" kern="1200" dirty="0">
                        <a:solidFill>
                          <a:srgbClr val="0000FF"/>
                        </a:solidFill>
                        <a:latin typeface="Arial "/>
                        <a:ea typeface="+mn-ea"/>
                        <a:cs typeface="Arial" pitchFamily="34" charset="0"/>
                      </a:endParaRP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3"/>
                        </a:rPr>
                        <a:t>SP-180659</a:t>
                      </a:r>
                      <a:r>
                        <a:rPr lang="en-US" sz="1000" baseline="0" dirty="0">
                          <a:solidFill>
                            <a:schemeClr val="tx1"/>
                          </a:solidFill>
                          <a:latin typeface="Arial "/>
                          <a:cs typeface="Arial" panose="020B0604020202020204" pitchFamily="34" charset="0"/>
                        </a:rPr>
                        <a:t> Draft TR 26.919 Study on media handling aspects of conversational services in 5G systems (Release 16) v. 2.0.0 (FS_5G_MEDIA_MTSI)</a:t>
                      </a:r>
                      <a:endParaRPr lang="en-GB" sz="1000" baseline="0" dirty="0">
                        <a:solidFill>
                          <a:schemeClr val="tx1"/>
                        </a:solidFill>
                        <a:latin typeface="Arial "/>
                        <a:cs typeface="Arial" panose="020B0604020202020204" pitchFamily="34" charset="0"/>
                      </a:endParaRPr>
                    </a:p>
                  </a:txBody>
                  <a:tcPr marL="45733" marR="45733" marT="45731" marB="45731" anchor="ctr" horzOverflow="overflow"/>
                </a:tc>
                <a:extLst>
                  <a:ext uri="{0D108BD9-81ED-4DB2-BD59-A6C34878D82A}">
                    <a16:rowId xmlns:a16="http://schemas.microsoft.com/office/drawing/2014/main" val="10001"/>
                  </a:ext>
                </a:extLst>
              </a:tr>
            </a:tbl>
          </a:graphicData>
        </a:graphic>
      </p:graphicFrame>
      <p:sp>
        <p:nvSpPr>
          <p:cNvPr id="32792" name="TextBox 1">
            <a:extLst>
              <a:ext uri="{FF2B5EF4-FFF2-40B4-BE49-F238E27FC236}">
                <a16:creationId xmlns:a16="http://schemas.microsoft.com/office/drawing/2014/main" id="{78CABEBC-867D-4E36-B22A-3854B676F31C}"/>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978693874"/>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7B21898-5E02-4C2F-A9C2-CABD0260BA4F}"/>
              </a:ext>
            </a:extLst>
          </p:cNvPr>
          <p:cNvSpPr>
            <a:spLocks noGrp="1"/>
          </p:cNvSpPr>
          <p:nvPr>
            <p:ph type="title"/>
          </p:nvPr>
        </p:nvSpPr>
        <p:spPr/>
        <p:txBody>
          <a:bodyPr/>
          <a:lstStyle/>
          <a:p>
            <a:pPr eaLnBrk="1" hangingPunct="1">
              <a:lnSpc>
                <a:spcPct val="90000"/>
              </a:lnSpc>
              <a:spcBef>
                <a:spcPts val="1000"/>
              </a:spcBef>
            </a:pPr>
            <a:r>
              <a:rPr lang="en-US" altLang="en-US" sz="2800" dirty="0"/>
              <a:t>Study on 5G enhanced Mobile Broadband Media Distribution (FS_5GMedia_Distribution)</a:t>
            </a:r>
          </a:p>
        </p:txBody>
      </p:sp>
      <p:sp>
        <p:nvSpPr>
          <p:cNvPr id="30723" name="Content Placeholder 2">
            <a:extLst>
              <a:ext uri="{FF2B5EF4-FFF2-40B4-BE49-F238E27FC236}">
                <a16:creationId xmlns:a16="http://schemas.microsoft.com/office/drawing/2014/main" id="{A8697903-96A7-4A17-95AD-4554CA07C318}"/>
              </a:ext>
            </a:extLst>
          </p:cNvPr>
          <p:cNvSpPr>
            <a:spLocks noGrp="1"/>
          </p:cNvSpPr>
          <p:nvPr>
            <p:ph idx="1"/>
          </p:nvPr>
        </p:nvSpPr>
        <p:spPr>
          <a:xfrm>
            <a:off x="485775" y="1334278"/>
            <a:ext cx="8388350" cy="3644897"/>
          </a:xfrm>
        </p:spPr>
        <p:txBody>
          <a:bodyPr/>
          <a:lstStyle/>
          <a:p>
            <a:pPr>
              <a:lnSpc>
                <a:spcPct val="90000"/>
              </a:lnSpc>
              <a:spcBef>
                <a:spcPts val="1200"/>
              </a:spcBef>
            </a:pPr>
            <a:r>
              <a:rPr lang="en-US" altLang="en-US" sz="1600" dirty="0"/>
              <a:t>The overall objective of the study item is to identify the required evolutions of media handling network and device functions and APIs of the 5G architecture to satisfy SA1 use cases and evolve PSS and MBMS User services.</a:t>
            </a:r>
          </a:p>
          <a:p>
            <a:pPr>
              <a:lnSpc>
                <a:spcPct val="90000"/>
              </a:lnSpc>
              <a:spcBef>
                <a:spcPts val="1200"/>
              </a:spcBef>
            </a:pPr>
            <a:r>
              <a:rPr lang="en-US" altLang="en-US" sz="1600" dirty="0"/>
              <a:t>At SA4#99, TR 26.891 5G enhanced mobile broadband; Media distribution was progressed to v1.2.0 with aspects relating to the 5G QoS model, Evolution of PSS and MBMS towards 5G, Conditional and Dynamic Policies for Application Instances and contains additional conclusions. An LS on QoS Handling for Media Distribution over 5G was approved at 3GPP SA4 telco 16</a:t>
            </a:r>
            <a:r>
              <a:rPr lang="en-US" altLang="en-US" sz="1600" baseline="30000" dirty="0"/>
              <a:t>th</a:t>
            </a:r>
            <a:r>
              <a:rPr lang="en-US" altLang="en-US" sz="1600" dirty="0"/>
              <a:t> August.</a:t>
            </a:r>
          </a:p>
          <a:p>
            <a:pPr>
              <a:lnSpc>
                <a:spcPct val="90000"/>
              </a:lnSpc>
              <a:spcBef>
                <a:spcPts val="1200"/>
              </a:spcBef>
            </a:pPr>
            <a:r>
              <a:rPr lang="en-US" altLang="en-US" sz="1600" dirty="0"/>
              <a:t>The following aspects are still pending and more time was planned to complete them:</a:t>
            </a:r>
          </a:p>
          <a:p>
            <a:pPr lvl="1">
              <a:lnSpc>
                <a:spcPct val="90000"/>
              </a:lnSpc>
              <a:spcBef>
                <a:spcPts val="1200"/>
              </a:spcBef>
            </a:pPr>
            <a:r>
              <a:rPr lang="en-US" altLang="en-US" sz="1400" dirty="0"/>
              <a:t>Finalize functional breakdown and mapping of existing services</a:t>
            </a:r>
          </a:p>
          <a:p>
            <a:pPr lvl="1">
              <a:lnSpc>
                <a:spcPct val="90000"/>
              </a:lnSpc>
              <a:spcBef>
                <a:spcPts val="1200"/>
              </a:spcBef>
            </a:pPr>
            <a:r>
              <a:rPr lang="en-US" altLang="en-US" sz="1400" dirty="0"/>
              <a:t>Refine the QoS handling for media distribution and identify open questions</a:t>
            </a:r>
          </a:p>
          <a:p>
            <a:pPr lvl="1">
              <a:lnSpc>
                <a:spcPct val="90000"/>
              </a:lnSpc>
              <a:spcBef>
                <a:spcPts val="1200"/>
              </a:spcBef>
            </a:pPr>
            <a:r>
              <a:rPr lang="en-US" altLang="en-US" sz="1400" dirty="0"/>
              <a:t>Finalize conclusions of the network architecture aspects</a:t>
            </a:r>
          </a:p>
          <a:p>
            <a:pPr>
              <a:lnSpc>
                <a:spcPct val="90000"/>
              </a:lnSpc>
              <a:spcBef>
                <a:spcPts val="600"/>
              </a:spcBef>
            </a:pPr>
            <a:r>
              <a:rPr lang="en-GB" altLang="en-US" sz="1600" dirty="0">
                <a:cs typeface="Arial" panose="020B0604020202020204" pitchFamily="34" charset="0"/>
              </a:rPr>
              <a:t>WID: </a:t>
            </a:r>
            <a:r>
              <a:rPr lang="fr-FR" altLang="fr-FR" sz="1600" u="sng" dirty="0">
                <a:hlinkClick r:id="rId2"/>
              </a:rPr>
              <a:t>SP-170334</a:t>
            </a:r>
            <a:endParaRPr lang="en-US" altLang="en-US" sz="16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7189C409-ADA4-4571-9DCB-1DC349ABDFAF}"/>
              </a:ext>
            </a:extLst>
          </p:cNvPr>
          <p:cNvGraphicFramePr>
            <a:graphicFrameLocks noGrp="1"/>
          </p:cNvGraphicFramePr>
          <p:nvPr>
            <p:extLst>
              <p:ext uri="{D42A27DB-BD31-4B8C-83A1-F6EECF244321}">
                <p14:modId xmlns:p14="http://schemas.microsoft.com/office/powerpoint/2010/main" val="2596010092"/>
              </p:ext>
            </p:extLst>
          </p:nvPr>
        </p:nvGraphicFramePr>
        <p:xfrm>
          <a:off x="590550" y="5093088"/>
          <a:ext cx="7810500" cy="96043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Study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1" marB="45731"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695" marB="45695"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horzOverflow="overflow"/>
                </a:tc>
                <a:extLst>
                  <a:ext uri="{0D108BD9-81ED-4DB2-BD59-A6C34878D82A}">
                    <a16:rowId xmlns:a16="http://schemas.microsoft.com/office/drawing/2014/main" val="10000"/>
                  </a:ext>
                </a:extLst>
              </a:tr>
              <a:tr h="701197">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
                          <a:cs typeface="Arial" panose="020B0604020202020204" pitchFamily="34" charset="0"/>
                        </a:rPr>
                        <a:t>Study on 5G enhanced Mobile Broadband Media Distribution (FS_5GMedia_Distribution)</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
                          <a:ea typeface="+mn-ea"/>
                          <a:cs typeface="Arial" panose="020B0604020202020204" pitchFamily="34" charset="0"/>
                        </a:rPr>
                        <a:t>TR 26.891</a:t>
                      </a:r>
                      <a:endParaRPr lang="en-GB" sz="1000" b="1" kern="1200" noProof="0" dirty="0">
                        <a:solidFill>
                          <a:schemeClr val="accent3">
                            <a:lumMod val="50000"/>
                          </a:schemeClr>
                        </a:solidFill>
                        <a:latin typeface="Arial "/>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70% </a:t>
                      </a:r>
                      <a:r>
                        <a:rPr lang="en-GB" sz="1000" b="0" kern="1200" noProof="0" dirty="0">
                          <a:solidFill>
                            <a:srgbClr val="0000FF"/>
                          </a:solidFill>
                          <a:latin typeface="Arial "/>
                          <a:ea typeface="+mn-ea"/>
                          <a:cs typeface="Arial" pitchFamily="34" charset="0"/>
                        </a:rPr>
                        <a:t>-&gt; 75%</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 </a:t>
                      </a:r>
                      <a:r>
                        <a:rPr lang="en-GB" sz="1000" b="0" kern="1200" dirty="0">
                          <a:solidFill>
                            <a:srgbClr val="0000FF"/>
                          </a:solidFill>
                          <a:latin typeface="Arial "/>
                          <a:ea typeface="+mn-ea"/>
                          <a:cs typeface="Arial" pitchFamily="34" charset="0"/>
                        </a:rPr>
                        <a:t>-&gt; SA#82</a:t>
                      </a: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aseline="0" dirty="0">
                          <a:solidFill>
                            <a:schemeClr val="tx1"/>
                          </a:solidFill>
                          <a:latin typeface="Arial "/>
                          <a:cs typeface="Arial" panose="020B0604020202020204" pitchFamily="34" charset="0"/>
                        </a:rPr>
                        <a:t>None</a:t>
                      </a:r>
                    </a:p>
                  </a:txBody>
                  <a:tcPr marL="45733" marR="45733" marT="45731" marB="45731" anchor="ctr" horzOverflow="overflow"/>
                </a:tc>
                <a:extLst>
                  <a:ext uri="{0D108BD9-81ED-4DB2-BD59-A6C34878D82A}">
                    <a16:rowId xmlns:a16="http://schemas.microsoft.com/office/drawing/2014/main" val="10001"/>
                  </a:ext>
                </a:extLst>
              </a:tr>
            </a:tbl>
          </a:graphicData>
        </a:graphic>
      </p:graphicFrame>
      <p:sp>
        <p:nvSpPr>
          <p:cNvPr id="30744" name="TextBox 1">
            <a:extLst>
              <a:ext uri="{FF2B5EF4-FFF2-40B4-BE49-F238E27FC236}">
                <a16:creationId xmlns:a16="http://schemas.microsoft.com/office/drawing/2014/main" id="{64B7EA16-E0ED-477C-B539-FB3068894795}"/>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769638304"/>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A3B1128C-F4B8-4A6D-8D85-FCDB21598F50}"/>
              </a:ext>
            </a:extLst>
          </p:cNvPr>
          <p:cNvSpPr>
            <a:spLocks noGrp="1"/>
          </p:cNvSpPr>
          <p:nvPr>
            <p:ph type="title"/>
          </p:nvPr>
        </p:nvSpPr>
        <p:spPr/>
        <p:txBody>
          <a:bodyPr/>
          <a:lstStyle/>
          <a:p>
            <a:pPr eaLnBrk="1" hangingPunct="1">
              <a:lnSpc>
                <a:spcPct val="90000"/>
              </a:lnSpc>
              <a:spcBef>
                <a:spcPts val="1000"/>
              </a:spcBef>
            </a:pPr>
            <a:r>
              <a:rPr lang="en-US" altLang="en-US" sz="2800" dirty="0"/>
              <a:t>Study on MBMS User Services for IoT (</a:t>
            </a:r>
            <a:r>
              <a:rPr lang="en-US" altLang="en-US" sz="2800" dirty="0" err="1"/>
              <a:t>FS_MBMS_IoT</a:t>
            </a:r>
            <a:r>
              <a:rPr lang="en-US" altLang="en-US" sz="2800" dirty="0"/>
              <a:t>) </a:t>
            </a:r>
            <a:r>
              <a:rPr lang="en-US" altLang="en-US" sz="2800" dirty="0">
                <a:solidFill>
                  <a:srgbClr val="00B050"/>
                </a:solidFill>
              </a:rPr>
              <a:t>– complete !</a:t>
            </a:r>
          </a:p>
        </p:txBody>
      </p:sp>
      <p:sp>
        <p:nvSpPr>
          <p:cNvPr id="31747" name="Content Placeholder 2">
            <a:extLst>
              <a:ext uri="{FF2B5EF4-FFF2-40B4-BE49-F238E27FC236}">
                <a16:creationId xmlns:a16="http://schemas.microsoft.com/office/drawing/2014/main" id="{EBCCBBED-B8BF-495D-850A-D5226957E597}"/>
              </a:ext>
            </a:extLst>
          </p:cNvPr>
          <p:cNvSpPr>
            <a:spLocks noGrp="1"/>
          </p:cNvSpPr>
          <p:nvPr>
            <p:ph idx="1"/>
          </p:nvPr>
        </p:nvSpPr>
        <p:spPr>
          <a:xfrm>
            <a:off x="485775" y="1828800"/>
            <a:ext cx="8388350" cy="3678238"/>
          </a:xfrm>
        </p:spPr>
        <p:txBody>
          <a:bodyPr/>
          <a:lstStyle/>
          <a:p>
            <a:pPr>
              <a:lnSpc>
                <a:spcPct val="90000"/>
              </a:lnSpc>
              <a:spcBef>
                <a:spcPts val="1200"/>
              </a:spcBef>
            </a:pPr>
            <a:r>
              <a:rPr lang="en-US" altLang="en-US" sz="1600" dirty="0"/>
              <a:t>The objective of this study is to investigate and make recommendations on MBMS User Service profiles and optimizations to provide for IoT.</a:t>
            </a:r>
          </a:p>
          <a:p>
            <a:pPr>
              <a:lnSpc>
                <a:spcPct val="90000"/>
              </a:lnSpc>
              <a:spcBef>
                <a:spcPts val="1200"/>
              </a:spcBef>
            </a:pPr>
            <a:r>
              <a:rPr lang="en-US" altLang="en-US" sz="1600" dirty="0"/>
              <a:t>At SA4#99 3GPP TR 26.850 MBMS for IoT (Release 15) was progressed to V2.0.0, including additions on scope, references, definitions, Binary data formats, Solution for announcement with critical data delivery, Solution for reception report procedures, Solution for service announcement procedures, and Conclusions clause. Modifications were agreed to MBMS User Service Announcement Profile, to Solutions for File Repair using </a:t>
            </a:r>
            <a:r>
              <a:rPr lang="en-US" altLang="en-US" sz="1600" dirty="0" err="1"/>
              <a:t>CoAP</a:t>
            </a:r>
            <a:endParaRPr lang="en-US" altLang="en-US" sz="1600" dirty="0"/>
          </a:p>
          <a:p>
            <a:pPr lvl="1">
              <a:lnSpc>
                <a:spcPct val="90000"/>
              </a:lnSpc>
              <a:spcBef>
                <a:spcPts val="1200"/>
              </a:spcBef>
            </a:pPr>
            <a:endParaRPr lang="en-US" altLang="en-US" sz="1400" dirty="0"/>
          </a:p>
          <a:p>
            <a:pPr>
              <a:lnSpc>
                <a:spcPct val="90000"/>
              </a:lnSpc>
              <a:spcBef>
                <a:spcPts val="600"/>
              </a:spcBef>
            </a:pPr>
            <a:r>
              <a:rPr lang="en-GB" altLang="en-US" sz="1600" dirty="0">
                <a:cs typeface="Arial" panose="020B0604020202020204" pitchFamily="34" charset="0"/>
              </a:rPr>
              <a:t>WID: </a:t>
            </a:r>
            <a:r>
              <a:rPr lang="fr-FR" altLang="fr-FR" sz="1600" u="sng" dirty="0">
                <a:hlinkClick r:id="rId2"/>
              </a:rPr>
              <a:t>SP-170592</a:t>
            </a:r>
            <a:endParaRPr lang="en-US" altLang="en-US" sz="16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4670CC08-2763-4B48-9F94-136534C5AA0A}"/>
              </a:ext>
            </a:extLst>
          </p:cNvPr>
          <p:cNvGraphicFramePr>
            <a:graphicFrameLocks noGrp="1"/>
          </p:cNvGraphicFramePr>
          <p:nvPr>
            <p:extLst>
              <p:ext uri="{D42A27DB-BD31-4B8C-83A1-F6EECF244321}">
                <p14:modId xmlns:p14="http://schemas.microsoft.com/office/powerpoint/2010/main" val="3242971660"/>
              </p:ext>
            </p:extLst>
          </p:nvPr>
        </p:nvGraphicFramePr>
        <p:xfrm>
          <a:off x="590550" y="5247836"/>
          <a:ext cx="7810500" cy="96043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Study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1" marB="45731"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695" marB="45695"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horzOverflow="overflow"/>
                </a:tc>
                <a:extLst>
                  <a:ext uri="{0D108BD9-81ED-4DB2-BD59-A6C34878D82A}">
                    <a16:rowId xmlns:a16="http://schemas.microsoft.com/office/drawing/2014/main" val="10000"/>
                  </a:ext>
                </a:extLst>
              </a:tr>
              <a:tr h="701198">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
                          <a:cs typeface="Arial" panose="020B0604020202020204" pitchFamily="34" charset="0"/>
                        </a:rPr>
                        <a:t>Study on MBMS User Services for </a:t>
                      </a:r>
                      <a:r>
                        <a:rPr lang="en-US" altLang="en-US" sz="1000" dirty="0" err="1">
                          <a:latin typeface="Arial "/>
                          <a:cs typeface="Arial" panose="020B0604020202020204" pitchFamily="34" charset="0"/>
                        </a:rPr>
                        <a:t>IoT</a:t>
                      </a:r>
                      <a:r>
                        <a:rPr lang="en-US" altLang="en-US" sz="1000" dirty="0">
                          <a:latin typeface="Arial "/>
                          <a:cs typeface="Arial" panose="020B0604020202020204" pitchFamily="34" charset="0"/>
                        </a:rPr>
                        <a:t> (</a:t>
                      </a:r>
                      <a:r>
                        <a:rPr lang="en-US" altLang="en-US" sz="1000" dirty="0" err="1">
                          <a:latin typeface="Arial "/>
                          <a:cs typeface="Arial" panose="020B0604020202020204" pitchFamily="34" charset="0"/>
                        </a:rPr>
                        <a:t>FS_MBMS_IoT</a:t>
                      </a:r>
                      <a:r>
                        <a:rPr lang="en-US" altLang="en-US" sz="1000" dirty="0">
                          <a:latin typeface="Arial "/>
                          <a:cs typeface="Arial" panose="020B0604020202020204" pitchFamily="34" charset="0"/>
                        </a:rPr>
                        <a:t>)</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
                          <a:ea typeface="+mn-ea"/>
                          <a:cs typeface="Arial" panose="020B0604020202020204" pitchFamily="34" charset="0"/>
                        </a:rPr>
                        <a:t>TR 26.850</a:t>
                      </a:r>
                      <a:endParaRPr lang="en-GB" sz="1000" b="1" kern="1200" noProof="0" dirty="0">
                        <a:solidFill>
                          <a:schemeClr val="accent3">
                            <a:lumMod val="50000"/>
                          </a:schemeClr>
                        </a:solidFill>
                        <a:latin typeface="Arial "/>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90% </a:t>
                      </a:r>
                      <a:r>
                        <a:rPr lang="en-GB" sz="1000" b="0" kern="1200" noProof="0" dirty="0">
                          <a:solidFill>
                            <a:srgbClr val="0000FF"/>
                          </a:solidFill>
                          <a:latin typeface="Arial "/>
                          <a:ea typeface="+mn-ea"/>
                          <a:cs typeface="Arial" pitchFamily="34" charset="0"/>
                        </a:rPr>
                        <a:t>-&gt; 100% - </a:t>
                      </a:r>
                      <a:r>
                        <a:rPr lang="en-GB" sz="1000" b="0" kern="1200" noProof="0" dirty="0">
                          <a:solidFill>
                            <a:srgbClr val="00B050"/>
                          </a:solidFill>
                          <a:latin typeface="Arial "/>
                          <a:ea typeface="+mn-ea"/>
                          <a:cs typeface="Arial" pitchFamily="34" charset="0"/>
                        </a:rPr>
                        <a:t>completed !</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a:t>
                      </a:r>
                      <a:endParaRPr lang="en-GB" sz="1000" b="0" kern="1200" dirty="0">
                        <a:solidFill>
                          <a:srgbClr val="0000FF"/>
                        </a:solidFill>
                        <a:latin typeface="Arial "/>
                        <a:ea typeface="+mn-ea"/>
                        <a:cs typeface="Arial" pitchFamily="34" charset="0"/>
                      </a:endParaRP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3"/>
                        </a:rPr>
                        <a:t>SP-180660</a:t>
                      </a:r>
                      <a:r>
                        <a:rPr lang="en-US" sz="1000" baseline="0" dirty="0">
                          <a:solidFill>
                            <a:schemeClr val="tx1"/>
                          </a:solidFill>
                          <a:latin typeface="Arial "/>
                          <a:cs typeface="Arial" panose="020B0604020202020204" pitchFamily="34" charset="0"/>
                        </a:rPr>
                        <a:t> Draft TR 26.850 MBMS for IoT (Release 16) v. 2.0.0 (</a:t>
                      </a:r>
                      <a:r>
                        <a:rPr lang="en-US" sz="1000" baseline="0" dirty="0" err="1">
                          <a:solidFill>
                            <a:schemeClr val="tx1"/>
                          </a:solidFill>
                          <a:latin typeface="Arial "/>
                          <a:cs typeface="Arial" panose="020B0604020202020204" pitchFamily="34" charset="0"/>
                        </a:rPr>
                        <a:t>FS_MBMS_IoT</a:t>
                      </a:r>
                      <a:r>
                        <a:rPr lang="en-US" sz="1000" baseline="0" dirty="0">
                          <a:solidFill>
                            <a:schemeClr val="tx1"/>
                          </a:solidFill>
                          <a:latin typeface="Arial "/>
                          <a:cs typeface="Arial" panose="020B0604020202020204" pitchFamily="34" charset="0"/>
                        </a:rPr>
                        <a:t>)</a:t>
                      </a:r>
                    </a:p>
                  </a:txBody>
                  <a:tcPr marL="45733" marR="45733" marT="45731" marB="45731" anchor="ctr" horzOverflow="overflow"/>
                </a:tc>
                <a:extLst>
                  <a:ext uri="{0D108BD9-81ED-4DB2-BD59-A6C34878D82A}">
                    <a16:rowId xmlns:a16="http://schemas.microsoft.com/office/drawing/2014/main" val="10001"/>
                  </a:ext>
                </a:extLst>
              </a:tr>
            </a:tbl>
          </a:graphicData>
        </a:graphic>
      </p:graphicFrame>
      <p:sp>
        <p:nvSpPr>
          <p:cNvPr id="31768" name="TextBox 1">
            <a:extLst>
              <a:ext uri="{FF2B5EF4-FFF2-40B4-BE49-F238E27FC236}">
                <a16:creationId xmlns:a16="http://schemas.microsoft.com/office/drawing/2014/main" id="{38726326-2A7E-4ACE-BF70-309C15A13491}"/>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09378671"/>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a:t>EVS Float Conformance Non Bit-Exact (FS_EVS_FCNBE) </a:t>
            </a:r>
            <a:r>
              <a:rPr lang="en-US" altLang="en-US" sz="2800" dirty="0">
                <a:solidFill>
                  <a:srgbClr val="00B050"/>
                </a:solidFill>
              </a:rPr>
              <a:t>– complete !</a:t>
            </a: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2875740"/>
          </a:xfrm>
        </p:spPr>
        <p:txBody>
          <a:bodyPr/>
          <a:lstStyle/>
          <a:p>
            <a:pPr>
              <a:lnSpc>
                <a:spcPct val="90000"/>
              </a:lnSpc>
              <a:spcBef>
                <a:spcPts val="1200"/>
              </a:spcBef>
            </a:pPr>
            <a:r>
              <a:rPr lang="en-US" altLang="en-US" sz="1600" dirty="0"/>
              <a:t>The objective of this study item is to study non bit-exact conformance criteria and a set of potential conformance tool(s) for the floating-point code in TS 26.443, ensuring that high quality floating-point implementations preserve the quality of EVS. </a:t>
            </a:r>
          </a:p>
          <a:p>
            <a:pPr>
              <a:lnSpc>
                <a:spcPct val="90000"/>
              </a:lnSpc>
              <a:spcBef>
                <a:spcPts val="1200"/>
              </a:spcBef>
            </a:pPr>
            <a:r>
              <a:rPr lang="en-US" altLang="en-US" sz="1600" dirty="0"/>
              <a:t>At SA4#99, the draft TR 26.843 Study on Non Bit-Exact Conformance Criteria and Tools for Floating-Point EVS Codec (Release 15) was progressed to v. 2.0.0. This technical report investigates methods and criteria for a conformance process of EVS floating-point implementation. This new version contains updated results for MOS-LQO verification, loudness tool (for encoder) and interoperability issue. A conclusion to the technical report was added including recommended normative work. </a:t>
            </a:r>
          </a:p>
          <a:p>
            <a:pPr>
              <a:lnSpc>
                <a:spcPct val="90000"/>
              </a:lnSpc>
              <a:spcBef>
                <a:spcPts val="1200"/>
              </a:spcBef>
            </a:pPr>
            <a:r>
              <a:rPr lang="en-GB" altLang="en-US" sz="1600" dirty="0">
                <a:cs typeface="Arial" panose="020B0604020202020204" pitchFamily="34" charset="0"/>
              </a:rPr>
              <a:t>WID: </a:t>
            </a:r>
            <a:r>
              <a:rPr lang="fr-FR" altLang="fr-FR" sz="1600" u="sng" dirty="0">
                <a:hlinkClick r:id="rId2"/>
              </a:rPr>
              <a:t>SP-170618</a:t>
            </a:r>
            <a:endParaRPr lang="en-US" altLang="en-US" sz="1600"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1186750761"/>
              </p:ext>
            </p:extLst>
          </p:nvPr>
        </p:nvGraphicFramePr>
        <p:xfrm>
          <a:off x="590550" y="4953935"/>
          <a:ext cx="7810500" cy="12498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SA#81</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EVS Float Conformance Non Bit-Exact (FS_EVS_FCNBE)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TR 26.843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70% </a:t>
                      </a:r>
                      <a:r>
                        <a:rPr lang="en-GB" sz="1000" b="0" kern="1200" noProof="0" dirty="0">
                          <a:solidFill>
                            <a:srgbClr val="0000FF"/>
                          </a:solidFill>
                          <a:latin typeface="Arial "/>
                          <a:ea typeface="+mn-ea"/>
                          <a:cs typeface="Arial" pitchFamily="34" charset="0"/>
                        </a:rPr>
                        <a:t>-&gt; -&gt; 100% - </a:t>
                      </a:r>
                      <a:r>
                        <a:rPr lang="en-GB" sz="1000" b="0" kern="1200" noProof="0" dirty="0">
                          <a:solidFill>
                            <a:srgbClr val="00B050"/>
                          </a:solidFill>
                          <a:latin typeface="Arial "/>
                          <a:ea typeface="+mn-ea"/>
                          <a:cs typeface="Arial" pitchFamily="34" charset="0"/>
                        </a:rPr>
                        <a:t>completed !</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3"/>
                        </a:rPr>
                        <a:t>SP-180661</a:t>
                      </a:r>
                      <a:r>
                        <a:rPr lang="en-US" sz="1000" b="0" i="0" u="none" strike="noStrike" dirty="0">
                          <a:solidFill>
                            <a:srgbClr val="000000"/>
                          </a:solidFill>
                          <a:effectLst/>
                          <a:latin typeface="Arial "/>
                        </a:rPr>
                        <a:t> Draft TR 26.843 Codec for Enhanced Voice Services (EVS); Study on non-bit-exact conformance criteria and tools for floating-point EVS codec (Release 16) v. 2.0.0 (FS_EVS_FCNBE)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393002937"/>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B9C71ED9-12FC-4E94-A870-6D4D6D21CEF4}"/>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Rel-15 work Items - 1</a:t>
            </a:r>
          </a:p>
        </p:txBody>
      </p:sp>
      <p:sp>
        <p:nvSpPr>
          <p:cNvPr id="40963" name="Content Placeholder 2">
            <a:extLst>
              <a:ext uri="{FF2B5EF4-FFF2-40B4-BE49-F238E27FC236}">
                <a16:creationId xmlns:a16="http://schemas.microsoft.com/office/drawing/2014/main" id="{C8029C56-1153-41D1-8321-6FE188CA1C1E}"/>
              </a:ext>
            </a:extLst>
          </p:cNvPr>
          <p:cNvSpPr>
            <a:spLocks noGrp="1"/>
          </p:cNvSpPr>
          <p:nvPr>
            <p:ph idx="1"/>
          </p:nvPr>
        </p:nvSpPr>
        <p:spPr>
          <a:xfrm>
            <a:off x="446088" y="1339850"/>
            <a:ext cx="8051800" cy="4473575"/>
          </a:xfrm>
        </p:spPr>
        <p:txBody>
          <a:bodyPr/>
          <a:lstStyle/>
          <a:p>
            <a:pPr marL="0" indent="0">
              <a:spcBef>
                <a:spcPct val="0"/>
              </a:spcBef>
              <a:buFontTx/>
              <a:buNone/>
              <a:defRPr/>
            </a:pPr>
            <a:endParaRPr lang="fi-FI" altLang="en-US" sz="2400" dirty="0"/>
          </a:p>
          <a:p>
            <a:pPr>
              <a:spcBef>
                <a:spcPts val="1800"/>
              </a:spcBef>
              <a:defRPr/>
            </a:pPr>
            <a:endParaRPr lang="fi-FI" altLang="en-US" sz="2400" dirty="0"/>
          </a:p>
          <a:p>
            <a:pPr>
              <a:spcBef>
                <a:spcPts val="1800"/>
              </a:spcBef>
              <a:defRPr/>
            </a:pPr>
            <a:endParaRPr lang="fi-FI" altLang="en-US" sz="2400" dirty="0"/>
          </a:p>
        </p:txBody>
      </p:sp>
      <p:sp>
        <p:nvSpPr>
          <p:cNvPr id="34820" name="TextBox 1">
            <a:extLst>
              <a:ext uri="{FF2B5EF4-FFF2-40B4-BE49-F238E27FC236}">
                <a16:creationId xmlns:a16="http://schemas.microsoft.com/office/drawing/2014/main" id="{0FD8CD8E-5708-40F7-B7FD-E600BA09ADFB}"/>
              </a:ext>
            </a:extLst>
          </p:cNvPr>
          <p:cNvSpPr txBox="1">
            <a:spLocks noChangeArrowheads="1"/>
          </p:cNvSpPr>
          <p:nvPr/>
        </p:nvSpPr>
        <p:spPr bwMode="auto">
          <a:xfrm>
            <a:off x="931863" y="6083300"/>
            <a:ext cx="35226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a:p>
            <a:pPr>
              <a:spcBef>
                <a:spcPct val="0"/>
              </a:spcBef>
              <a:buFontTx/>
              <a:buNone/>
            </a:pP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BB811A7F-43E8-4068-BDB0-5BDB18652C41}"/>
              </a:ext>
            </a:extLst>
          </p:cNvPr>
          <p:cNvGraphicFramePr>
            <a:graphicFrameLocks noGrp="1"/>
          </p:cNvGraphicFramePr>
          <p:nvPr>
            <p:extLst>
              <p:ext uri="{D42A27DB-BD31-4B8C-83A1-F6EECF244321}">
                <p14:modId xmlns:p14="http://schemas.microsoft.com/office/powerpoint/2010/main" val="2273775175"/>
              </p:ext>
            </p:extLst>
          </p:nvPr>
        </p:nvGraphicFramePr>
        <p:xfrm>
          <a:off x="488950" y="1292593"/>
          <a:ext cx="7810500" cy="493786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panose="020B0604020202020204" pitchFamily="34" charset="0"/>
                          <a:cs typeface="Arial" panose="020B0604020202020204" pitchFamily="34" charset="0"/>
                        </a:rPr>
                        <a:t>Work Item</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48" marB="4574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pitchFamily="34" charset="0"/>
                          <a:ea typeface="+mn-ea"/>
                          <a:cs typeface="Arial" pitchFamily="34" charset="0"/>
                        </a:rPr>
                        <a:t>Expected output</a:t>
                      </a:r>
                    </a:p>
                  </a:txBody>
                  <a:tcPr marL="45733" marR="45733" marT="45748" marB="45748" anchor="ctr"/>
                </a:tc>
                <a:tc>
                  <a:txBody>
                    <a:bodyPr/>
                    <a:lstStyle/>
                    <a:p>
                      <a:pPr>
                        <a:lnSpc>
                          <a:spcPct val="100000"/>
                        </a:lnSpc>
                        <a:spcBef>
                          <a:spcPts val="0"/>
                        </a:spcBef>
                        <a:spcAft>
                          <a:spcPts val="0"/>
                        </a:spcAft>
                      </a:pPr>
                      <a:r>
                        <a:rPr lang="fi-FI" sz="1100" kern="1200" dirty="0">
                          <a:latin typeface="Arial" panose="020B0604020202020204" pitchFamily="34" charset="0"/>
                          <a:cs typeface="Arial" panose="020B0604020202020204" pitchFamily="34" charset="0"/>
                        </a:rPr>
                        <a:t>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12" marB="45712" anchor="ctr"/>
                </a:tc>
                <a:tc>
                  <a:txBody>
                    <a:bodyPr/>
                    <a:lstStyle/>
                    <a:p>
                      <a:pPr>
                        <a:lnSpc>
                          <a:spcPct val="100000"/>
                        </a:lnSpc>
                        <a:spcBef>
                          <a:spcPts val="0"/>
                        </a:spcBef>
                        <a:spcAft>
                          <a:spcPts val="0"/>
                        </a:spcAft>
                      </a:pPr>
                      <a:r>
                        <a:rPr lang="en-GB" sz="1100" kern="1200" dirty="0">
                          <a:latin typeface="Arial" panose="020B0604020202020204" pitchFamily="34" charset="0"/>
                          <a:cs typeface="Arial" panose="020B0604020202020204" pitchFamily="34" charset="0"/>
                        </a:rPr>
                        <a:t>Target 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48" marB="4574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panose="020B0604020202020204" pitchFamily="34" charset="0"/>
                          <a:cs typeface="Arial" panose="020B0604020202020204" pitchFamily="34" charset="0"/>
                        </a:rPr>
                        <a:t>Input documents to SA#81</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48" marB="45748" anchor="ctr" horzOverflow="overflow"/>
                </a:tc>
                <a:extLst>
                  <a:ext uri="{0D108BD9-81ED-4DB2-BD59-A6C34878D82A}">
                    <a16:rowId xmlns:a16="http://schemas.microsoft.com/office/drawing/2014/main" val="10000"/>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Test Methodologies for the Evaluation of Perceived Listening Quality in Immersive Audio Systems (</a:t>
                      </a:r>
                      <a:r>
                        <a:rPr lang="en-GB" altLang="en-US" sz="1000" dirty="0" err="1"/>
                        <a:t>LiQuImAS</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26.259</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26.260</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26.861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35% </a:t>
                      </a:r>
                      <a:r>
                        <a:rPr lang="en-GB" sz="1000" b="0" kern="1200" noProof="0" dirty="0">
                          <a:solidFill>
                            <a:srgbClr val="0000FF"/>
                          </a:solidFill>
                          <a:latin typeface="Arial" pitchFamily="34" charset="0"/>
                          <a:ea typeface="+mn-ea"/>
                          <a:cs typeface="Arial" pitchFamily="34" charset="0"/>
                        </a:rPr>
                        <a:t>-&gt; 100% - </a:t>
                      </a:r>
                      <a:r>
                        <a:rPr lang="en-GB" sz="1000" b="0" kern="1200" noProof="0" dirty="0">
                          <a:solidFill>
                            <a:srgbClr val="00B050"/>
                          </a:solidFill>
                          <a:latin typeface="Arial" pitchFamily="34" charset="0"/>
                          <a:ea typeface="+mn-ea"/>
                          <a:cs typeface="Arial" pitchFamily="34" charset="0"/>
                        </a:rPr>
                        <a:t>completed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SA#81</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SP-180642</a:t>
                      </a:r>
                      <a:r>
                        <a:rPr kumimoji="0" lang="fr-FR" altLang="en-US" sz="1000" b="0" i="0" u="none" strike="noStrike" cap="none" normalizeH="0" baseline="0" dirty="0">
                          <a:ln>
                            <a:noFill/>
                          </a:ln>
                          <a:solidFill>
                            <a:srgbClr val="0000FF"/>
                          </a:solidFill>
                          <a:effectLst/>
                          <a:latin typeface="Arial" panose="020B0604020202020204" pitchFamily="34" charset="0"/>
                          <a:cs typeface="+mn-cs"/>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 TR 26.861 Investigations on test methodologies for immersive audio systems (Release 15) v. 1.0.0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LiQuImAS</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4"/>
                        </a:rPr>
                        <a:t>SP-180643</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Draft TS 26.259 Subjective test methodologies for the evaluation of immersive audio systems (Release 15) v. 1.0.0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LiQuImAS</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SP-180644 Draft TS 26.260 Objective test methodologies for the evaluation of immersive audio systems (Release 15) v. 1.0.0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LiQuImAS</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5"/>
                        </a:rPr>
                        <a:t>SP-180837</a:t>
                      </a:r>
                      <a:r>
                        <a:rPr lang="fr-FR" sz="1000"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Summary for WI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LiQuImAS</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532844332"/>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Virtual Reality Profiles for Streaming Media (</a:t>
                      </a:r>
                      <a:r>
                        <a:rPr lang="en-GB" altLang="en-US" sz="1000" dirty="0" err="1"/>
                        <a:t>VRStream</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26.247, TS 26.346 and TS 26.234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New TS 26.118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60% </a:t>
                      </a:r>
                      <a:r>
                        <a:rPr lang="en-GB" sz="1000" b="0" kern="1200" noProof="0" dirty="0">
                          <a:solidFill>
                            <a:srgbClr val="0000FF"/>
                          </a:solidFill>
                          <a:latin typeface="Arial" pitchFamily="34" charset="0"/>
                          <a:ea typeface="+mn-ea"/>
                          <a:cs typeface="Arial" pitchFamily="34" charset="0"/>
                        </a:rPr>
                        <a:t>-&gt; 100% - </a:t>
                      </a:r>
                      <a:r>
                        <a:rPr lang="en-GB" sz="1000" b="0" kern="1200" noProof="0" dirty="0">
                          <a:solidFill>
                            <a:srgbClr val="00B050"/>
                          </a:solidFill>
                          <a:latin typeface="Arial" pitchFamily="34" charset="0"/>
                          <a:ea typeface="+mn-ea"/>
                          <a:cs typeface="Arial" pitchFamily="34" charset="0"/>
                        </a:rPr>
                        <a:t>completed !</a:t>
                      </a:r>
                      <a:endParaRPr lang="en-GB" sz="1000" b="0" kern="1200" noProof="0" dirty="0">
                        <a:solidFill>
                          <a:srgbClr val="0000FF"/>
                        </a:solidFill>
                        <a:latin typeface="Arial" pitchFamily="34" charset="0"/>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SA#81</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lang="fr-FR" sz="1000" b="1" i="0" u="sng" strike="noStrike" dirty="0">
                          <a:solidFill>
                            <a:srgbClr val="0000FF"/>
                          </a:solidFill>
                          <a:effectLst/>
                          <a:latin typeface="Arial" panose="020B0604020202020204" pitchFamily="34" charset="0"/>
                          <a:hlinkClick r:id="rId6"/>
                        </a:rPr>
                        <a:t>SP-180645</a:t>
                      </a:r>
                      <a: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Revised Work Item Description on "Virtual Reality Profiles for Streaming Media" (</a:t>
                      </a:r>
                      <a:r>
                        <a:rPr kumimoji="0" lang="en-US"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VRStream</a:t>
                      </a:r>
                      <a: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SP-180646 Draft TR 26.8de Virtual Reality (VR) streaming audio; characterization test results (Release 15) v. 1.0.0 (</a:t>
                      </a:r>
                      <a:r>
                        <a:rPr kumimoji="0" lang="en-US"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VRStream</a:t>
                      </a:r>
                      <a: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SP-180647 Draft TS 26.118 3GPP Virtual reality profiles for streaming applications (Release 15) v. 2.0.0 (</a:t>
                      </a:r>
                      <a:r>
                        <a:rPr kumimoji="0" lang="en-US"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VRStream</a:t>
                      </a:r>
                      <a: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
                          <a:hlinkClick r:id="rId7"/>
                        </a:rPr>
                        <a:t>SP-180685</a:t>
                      </a:r>
                      <a:r>
                        <a:rPr kumimoji="0" lang="en-US" sz="1000" b="0" i="0" u="none" strike="noStrike" kern="1200" cap="none" spc="0" normalizeH="0" baseline="0" noProof="0" dirty="0">
                          <a:ln>
                            <a:noFill/>
                          </a:ln>
                          <a:solidFill>
                            <a:srgbClr val="000000"/>
                          </a:solidFill>
                          <a:effectLst/>
                          <a:uLnTx/>
                          <a:uFillTx/>
                          <a:latin typeface="Arial "/>
                          <a:ea typeface="+mn-ea"/>
                          <a:cs typeface="+mn-cs"/>
                        </a:rPr>
                        <a:t> CRs to TS 26.234 &amp; TS 26.346 on Virtual Reality (Release 15) (</a:t>
                      </a:r>
                      <a:r>
                        <a:rPr kumimoji="0" lang="en-US" sz="1000" b="0" i="0" u="none" strike="noStrike" kern="1200" cap="none" spc="0" normalizeH="0" baseline="0" noProof="0" dirty="0" err="1">
                          <a:ln>
                            <a:noFill/>
                          </a:ln>
                          <a:solidFill>
                            <a:srgbClr val="000000"/>
                          </a:solidFill>
                          <a:effectLst/>
                          <a:uLnTx/>
                          <a:uFillTx/>
                          <a:latin typeface="Arial "/>
                          <a:ea typeface="+mn-ea"/>
                          <a:cs typeface="+mn-cs"/>
                        </a:rPr>
                        <a:t>VRStream</a:t>
                      </a:r>
                      <a:r>
                        <a:rPr kumimoji="0" lang="en-US" sz="1000" b="0" i="0" u="none" strike="noStrike" kern="1200" cap="none" spc="0" normalizeH="0" baseline="0" noProof="0" dirty="0">
                          <a:ln>
                            <a:noFill/>
                          </a:ln>
                          <a:solidFill>
                            <a:srgbClr val="000000"/>
                          </a:solidFill>
                          <a:effectLst/>
                          <a:uLnTx/>
                          <a:uFillTx/>
                          <a:latin typeface="Arial "/>
                          <a:ea typeface="+mn-ea"/>
                          <a:cs typeface="+mn-cs"/>
                        </a:rPr>
                        <a:t>)</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sz="1000" b="0" i="0" u="none" strike="noStrike" kern="1200" cap="none" spc="0" normalizeH="0" baseline="0" noProof="0" dirty="0">
                          <a:ln>
                            <a:noFill/>
                          </a:ln>
                          <a:solidFill>
                            <a:srgbClr val="000000"/>
                          </a:solidFill>
                          <a:effectLst/>
                          <a:uLnTx/>
                          <a:uFillTx/>
                          <a:latin typeface="Arial "/>
                          <a:ea typeface="+mn-ea"/>
                          <a:cs typeface="+mn-cs"/>
                        </a:rPr>
                        <a:t>SP-180746 Summary for work item 'Virtual Reality Profiles for Streaming Media</a:t>
                      </a:r>
                    </a:p>
                  </a:txBody>
                  <a:tcPr marL="0" marR="0" marT="0" marB="0" anchor="ctr"/>
                </a:tc>
                <a:extLst>
                  <a:ext uri="{0D108BD9-81ED-4DB2-BD59-A6C34878D82A}">
                    <a16:rowId xmlns:a16="http://schemas.microsoft.com/office/drawing/2014/main" val="3568948338"/>
                  </a:ext>
                </a:extLst>
              </a:tr>
            </a:tbl>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SA#80 - 1</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lnSpc>
                <a:spcPct val="85000"/>
              </a:lnSpc>
              <a:spcBef>
                <a:spcPts val="3000"/>
              </a:spcBef>
            </a:pPr>
            <a:r>
              <a:rPr lang="en-GB" altLang="en-US" sz="2400" dirty="0"/>
              <a:t>SWG conference calls </a:t>
            </a:r>
            <a:r>
              <a:rPr lang="en-GB" altLang="en-US" sz="2000" dirty="0"/>
              <a:t>(2 hours each)</a:t>
            </a:r>
          </a:p>
          <a:p>
            <a:pPr lvl="1">
              <a:lnSpc>
                <a:spcPct val="90000"/>
              </a:lnSpc>
              <a:spcBef>
                <a:spcPts val="200"/>
              </a:spcBef>
            </a:pPr>
            <a:r>
              <a:rPr lang="en-GB" altLang="fr-FR" sz="1800" dirty="0"/>
              <a:t>3GPP SA4 telco on </a:t>
            </a:r>
            <a:r>
              <a:rPr lang="en-GB" altLang="fr-FR" sz="1800" dirty="0" err="1"/>
              <a:t>FS_MBMS_IoT</a:t>
            </a:r>
            <a:r>
              <a:rPr lang="en-GB" altLang="fr-FR" sz="1800" dirty="0"/>
              <a:t>	14JUN</a:t>
            </a:r>
          </a:p>
          <a:p>
            <a:pPr lvl="1">
              <a:lnSpc>
                <a:spcPct val="90000"/>
              </a:lnSpc>
              <a:spcBef>
                <a:spcPts val="200"/>
              </a:spcBef>
            </a:pPr>
            <a:r>
              <a:rPr lang="en-GB" altLang="fr-FR" sz="1800" dirty="0"/>
              <a:t>3GPP SA4 telco on </a:t>
            </a:r>
            <a:r>
              <a:rPr lang="en-GB" altLang="fr-FR" sz="1800" dirty="0" err="1"/>
              <a:t>VRStream</a:t>
            </a:r>
            <a:r>
              <a:rPr lang="en-GB" altLang="fr-FR" sz="1800" dirty="0"/>
              <a:t> video	14JUN</a:t>
            </a:r>
          </a:p>
          <a:p>
            <a:pPr lvl="1">
              <a:lnSpc>
                <a:spcPct val="90000"/>
              </a:lnSpc>
              <a:spcBef>
                <a:spcPts val="200"/>
              </a:spcBef>
            </a:pPr>
            <a:r>
              <a:rPr lang="en-GB" altLang="fr-FR" sz="1800" dirty="0"/>
              <a:t>3GPP SA4 telco on FRASE		19JUN</a:t>
            </a:r>
          </a:p>
          <a:p>
            <a:pPr>
              <a:lnSpc>
                <a:spcPct val="90000"/>
              </a:lnSpc>
              <a:spcBef>
                <a:spcPts val="200"/>
              </a:spcBef>
            </a:pPr>
            <a:r>
              <a:rPr lang="en-GB" altLang="en-US" sz="2200" dirty="0"/>
              <a:t>SA4 AH meetings</a:t>
            </a:r>
            <a:endParaRPr lang="en-GB" altLang="en-US" sz="2000" dirty="0"/>
          </a:p>
          <a:p>
            <a:pPr lvl="1">
              <a:lnSpc>
                <a:spcPct val="90000"/>
              </a:lnSpc>
              <a:spcBef>
                <a:spcPts val="200"/>
              </a:spcBef>
            </a:pPr>
            <a:r>
              <a:rPr lang="en-GB" altLang="fr-FR" sz="1800" dirty="0"/>
              <a:t>3GPP SA4 Ad Hoc on </a:t>
            </a:r>
            <a:r>
              <a:rPr lang="en-GB" altLang="fr-FR" sz="1800" dirty="0" err="1"/>
              <a:t>VRStream</a:t>
            </a:r>
            <a:r>
              <a:rPr lang="en-GB" altLang="fr-FR" sz="1800" dirty="0"/>
              <a:t> 	8JUL</a:t>
            </a:r>
          </a:p>
          <a:p>
            <a:pPr>
              <a:defRPr/>
            </a:pPr>
            <a:r>
              <a:rPr lang="fi-FI" sz="2400" dirty="0"/>
              <a:t>SA4 plenary meetings</a:t>
            </a:r>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Font typeface="Arial" panose="020B0604020202020204" pitchFamily="34" charset="0"/>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a:p>
            <a:pPr lvl="1">
              <a:spcBef>
                <a:spcPts val="400"/>
              </a:spcBef>
              <a:defRPr/>
            </a:pPr>
            <a:endParaRPr lang="en-US" sz="1600" dirty="0"/>
          </a:p>
        </p:txBody>
      </p:sp>
      <p:graphicFrame>
        <p:nvGraphicFramePr>
          <p:cNvPr id="4" name="Table 3">
            <a:extLst>
              <a:ext uri="{FF2B5EF4-FFF2-40B4-BE49-F238E27FC236}">
                <a16:creationId xmlns:a16="http://schemas.microsoft.com/office/drawing/2014/main" id="{3414DDDD-1FA7-4241-9D6B-71146179F2D5}"/>
              </a:ext>
            </a:extLst>
          </p:cNvPr>
          <p:cNvGraphicFramePr>
            <a:graphicFrameLocks noGrp="1"/>
          </p:cNvGraphicFramePr>
          <p:nvPr>
            <p:extLst>
              <p:ext uri="{D42A27DB-BD31-4B8C-83A1-F6EECF244321}">
                <p14:modId xmlns:p14="http://schemas.microsoft.com/office/powerpoint/2010/main" val="3439254722"/>
              </p:ext>
            </p:extLst>
          </p:nvPr>
        </p:nvGraphicFramePr>
        <p:xfrm>
          <a:off x="952061" y="4055830"/>
          <a:ext cx="6607175" cy="755650"/>
        </p:xfrm>
        <a:graphic>
          <a:graphicData uri="http://schemas.openxmlformats.org/drawingml/2006/table">
            <a:tbl>
              <a:tblPr firstRow="1" bandRow="1">
                <a:tableStyleId>{5C22544A-7EE6-4342-B048-85BDC9FD1C3A}</a:tableStyleId>
              </a:tblPr>
              <a:tblGrid>
                <a:gridCol w="954848">
                  <a:extLst>
                    <a:ext uri="{9D8B030D-6E8A-4147-A177-3AD203B41FA5}">
                      <a16:colId xmlns:a16="http://schemas.microsoft.com/office/drawing/2014/main" val="20000"/>
                    </a:ext>
                  </a:extLst>
                </a:gridCol>
                <a:gridCol w="2016358">
                  <a:extLst>
                    <a:ext uri="{9D8B030D-6E8A-4147-A177-3AD203B41FA5}">
                      <a16:colId xmlns:a16="http://schemas.microsoft.com/office/drawing/2014/main" val="20001"/>
                    </a:ext>
                  </a:extLst>
                </a:gridCol>
                <a:gridCol w="3635969">
                  <a:extLst>
                    <a:ext uri="{9D8B030D-6E8A-4147-A177-3AD203B41FA5}">
                      <a16:colId xmlns:a16="http://schemas.microsoft.com/office/drawing/2014/main" val="20002"/>
                    </a:ext>
                  </a:extLst>
                </a:gridCol>
              </a:tblGrid>
              <a:tr h="395894">
                <a:tc>
                  <a:txBody>
                    <a:bodyPr/>
                    <a:lstStyle/>
                    <a:p>
                      <a:pPr marL="36000">
                        <a:lnSpc>
                          <a:spcPct val="90000"/>
                        </a:lnSpc>
                      </a:pPr>
                      <a:r>
                        <a:rPr lang="fi-FI" sz="1400" dirty="0"/>
                        <a:t>Meeting</a:t>
                      </a:r>
                      <a:endParaRPr lang="en-US" sz="1400" dirty="0"/>
                    </a:p>
                  </a:txBody>
                  <a:tcPr marL="91450" marR="91450" marT="45708" marB="45708" anchor="ctr"/>
                </a:tc>
                <a:tc>
                  <a:txBody>
                    <a:bodyPr/>
                    <a:lstStyle/>
                    <a:p>
                      <a:pPr marL="36000">
                        <a:lnSpc>
                          <a:spcPct val="90000"/>
                        </a:lnSpc>
                      </a:pPr>
                      <a:r>
                        <a:rPr lang="fi-FI" sz="1400" dirty="0"/>
                        <a:t>Dates </a:t>
                      </a:r>
                      <a:endParaRPr lang="en-US" sz="1400" dirty="0"/>
                    </a:p>
                  </a:txBody>
                  <a:tcPr marL="91450" marR="91450" marT="45708" marB="45708" anchor="ctr"/>
                </a:tc>
                <a:tc>
                  <a:txBody>
                    <a:bodyPr/>
                    <a:lstStyle/>
                    <a:p>
                      <a:pPr marL="36000">
                        <a:lnSpc>
                          <a:spcPct val="90000"/>
                        </a:lnSpc>
                      </a:pPr>
                      <a:r>
                        <a:rPr lang="fi-FI" sz="1400" dirty="0"/>
                        <a:t>Venue and Host</a:t>
                      </a:r>
                      <a:endParaRPr lang="en-US" sz="1400" dirty="0"/>
                    </a:p>
                  </a:txBody>
                  <a:tcPr marL="91450" marR="91450" marT="45708" marB="45708" anchor="ctr"/>
                </a:tc>
                <a:extLst>
                  <a:ext uri="{0D108BD9-81ED-4DB2-BD59-A6C34878D82A}">
                    <a16:rowId xmlns:a16="http://schemas.microsoft.com/office/drawing/2014/main" val="10000"/>
                  </a:ext>
                </a:extLst>
              </a:tr>
              <a:tr h="35975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SA4#99</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fr-FR" sz="1400" b="0" kern="1200" dirty="0">
                          <a:solidFill>
                            <a:schemeClr val="dk1"/>
                          </a:solidFill>
                          <a:effectLst/>
                          <a:latin typeface="+mn-lt"/>
                          <a:ea typeface="+mn-ea"/>
                          <a:cs typeface="+mn-cs"/>
                        </a:rPr>
                        <a:t>9-13 </a:t>
                      </a:r>
                      <a:r>
                        <a:rPr lang="fr-FR" sz="1400" b="0" kern="1200" dirty="0" err="1">
                          <a:solidFill>
                            <a:schemeClr val="dk1"/>
                          </a:solidFill>
                          <a:effectLst/>
                          <a:latin typeface="+mn-lt"/>
                          <a:ea typeface="+mn-ea"/>
                          <a:cs typeface="+mn-cs"/>
                        </a:rPr>
                        <a:t>Jul</a:t>
                      </a:r>
                      <a:r>
                        <a:rPr lang="fr-FR" sz="1400" b="0" kern="1200" dirty="0">
                          <a:solidFill>
                            <a:schemeClr val="dk1"/>
                          </a:solidFill>
                          <a:effectLst/>
                          <a:latin typeface="+mn-lt"/>
                          <a:ea typeface="+mn-ea"/>
                          <a:cs typeface="+mn-cs"/>
                        </a:rPr>
                        <a:t>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EF3, Venue: Rome, Italy</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B9C71ED9-12FC-4E94-A870-6D4D6D21CEF4}"/>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Rel-15 work Items – 2</a:t>
            </a:r>
          </a:p>
        </p:txBody>
      </p:sp>
      <p:sp>
        <p:nvSpPr>
          <p:cNvPr id="40963" name="Content Placeholder 2">
            <a:extLst>
              <a:ext uri="{FF2B5EF4-FFF2-40B4-BE49-F238E27FC236}">
                <a16:creationId xmlns:a16="http://schemas.microsoft.com/office/drawing/2014/main" id="{C8029C56-1153-41D1-8321-6FE188CA1C1E}"/>
              </a:ext>
            </a:extLst>
          </p:cNvPr>
          <p:cNvSpPr>
            <a:spLocks noGrp="1"/>
          </p:cNvSpPr>
          <p:nvPr>
            <p:ph idx="1"/>
          </p:nvPr>
        </p:nvSpPr>
        <p:spPr>
          <a:xfrm>
            <a:off x="446088" y="1339850"/>
            <a:ext cx="8051800" cy="4473575"/>
          </a:xfrm>
        </p:spPr>
        <p:txBody>
          <a:bodyPr/>
          <a:lstStyle/>
          <a:p>
            <a:pPr marL="0" indent="0">
              <a:spcBef>
                <a:spcPct val="0"/>
              </a:spcBef>
              <a:buFontTx/>
              <a:buNone/>
              <a:defRPr/>
            </a:pPr>
            <a:endParaRPr lang="fi-FI" altLang="en-US" sz="2400" dirty="0"/>
          </a:p>
          <a:p>
            <a:pPr>
              <a:spcBef>
                <a:spcPts val="1800"/>
              </a:spcBef>
              <a:defRPr/>
            </a:pPr>
            <a:endParaRPr lang="fi-FI" altLang="en-US" sz="2400" dirty="0"/>
          </a:p>
          <a:p>
            <a:pPr>
              <a:spcBef>
                <a:spcPts val="1800"/>
              </a:spcBef>
              <a:defRPr/>
            </a:pPr>
            <a:endParaRPr lang="fi-FI" altLang="en-US" sz="2400" dirty="0"/>
          </a:p>
        </p:txBody>
      </p:sp>
      <p:sp>
        <p:nvSpPr>
          <p:cNvPr id="34820" name="TextBox 1">
            <a:extLst>
              <a:ext uri="{FF2B5EF4-FFF2-40B4-BE49-F238E27FC236}">
                <a16:creationId xmlns:a16="http://schemas.microsoft.com/office/drawing/2014/main" id="{0FD8CD8E-5708-40F7-B7FD-E600BA09ADFB}"/>
              </a:ext>
            </a:extLst>
          </p:cNvPr>
          <p:cNvSpPr txBox="1">
            <a:spLocks noChangeArrowheads="1"/>
          </p:cNvSpPr>
          <p:nvPr/>
        </p:nvSpPr>
        <p:spPr bwMode="auto">
          <a:xfrm>
            <a:off x="931863" y="6083300"/>
            <a:ext cx="35226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a:p>
            <a:pPr>
              <a:spcBef>
                <a:spcPct val="0"/>
              </a:spcBef>
              <a:buFontTx/>
              <a:buNone/>
            </a:pP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BB811A7F-43E8-4068-BDB0-5BDB18652C41}"/>
              </a:ext>
            </a:extLst>
          </p:cNvPr>
          <p:cNvGraphicFramePr>
            <a:graphicFrameLocks noGrp="1"/>
          </p:cNvGraphicFramePr>
          <p:nvPr>
            <p:extLst>
              <p:ext uri="{D42A27DB-BD31-4B8C-83A1-F6EECF244321}">
                <p14:modId xmlns:p14="http://schemas.microsoft.com/office/powerpoint/2010/main" val="2631267035"/>
              </p:ext>
            </p:extLst>
          </p:nvPr>
        </p:nvGraphicFramePr>
        <p:xfrm>
          <a:off x="488950" y="1292593"/>
          <a:ext cx="7810500" cy="405402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48" marB="4574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48" marB="45748"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12" marB="45712"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48" marB="4574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SA#81</a:t>
                      </a:r>
                      <a:endParaRPr lang="en-GB" sz="1100" b="1" kern="1200" noProof="0" dirty="0">
                        <a:solidFill>
                          <a:schemeClr val="accent3">
                            <a:lumMod val="50000"/>
                          </a:schemeClr>
                        </a:solidFill>
                        <a:latin typeface="Arial "/>
                        <a:ea typeface="+mn-ea"/>
                        <a:cs typeface="Arial" pitchFamily="34" charset="0"/>
                      </a:endParaRPr>
                    </a:p>
                  </a:txBody>
                  <a:tcPr marL="45733" marR="45733" marT="45748" marB="45748" anchor="ctr" horzOverflow="overflow"/>
                </a:tc>
                <a:extLst>
                  <a:ext uri="{0D108BD9-81ED-4DB2-BD59-A6C34878D82A}">
                    <a16:rowId xmlns:a16="http://schemas.microsoft.com/office/drawing/2014/main" val="10000"/>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dirty="0">
                          <a:latin typeface="Arial "/>
                        </a:rPr>
                        <a:t>Speech quality in the presence of ambient noise for super-wideband and fullband modes</a:t>
                      </a:r>
                      <a:r>
                        <a:rPr lang="en-US" altLang="en-US" sz="900" dirty="0">
                          <a:latin typeface="Arial "/>
                        </a:rPr>
                        <a:t> (</a:t>
                      </a:r>
                      <a:r>
                        <a:rPr lang="en-GB" sz="1000" dirty="0">
                          <a:latin typeface="Arial "/>
                        </a:rPr>
                        <a:t>SPAN</a:t>
                      </a:r>
                      <a:r>
                        <a:rPr lang="en-US" altLang="en-US" sz="900" dirty="0">
                          <a:latin typeface="Arial "/>
                        </a:rPr>
                        <a:t>)</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a:t>
                      </a:r>
                      <a:r>
                        <a:rPr lang="en-US" sz="1000" b="0" kern="1200" baseline="0" noProof="0" dirty="0">
                          <a:solidFill>
                            <a:schemeClr val="dk1"/>
                          </a:solidFill>
                          <a:effectLst/>
                          <a:latin typeface="Arial "/>
                          <a:ea typeface="+mn-ea"/>
                          <a:cs typeface="Arial" panose="020B0604020202020204" pitchFamily="34" charset="0"/>
                        </a:rPr>
                        <a:t>TS 26.131</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80% </a:t>
                      </a:r>
                      <a:r>
                        <a:rPr lang="en-GB" sz="1000" b="0" kern="1200" noProof="0" dirty="0">
                          <a:solidFill>
                            <a:srgbClr val="0000FF"/>
                          </a:solidFill>
                          <a:latin typeface="Arial "/>
                          <a:ea typeface="+mn-ea"/>
                          <a:cs typeface="Arial" pitchFamily="34" charset="0"/>
                        </a:rPr>
                        <a:t>-&gt; 100% - </a:t>
                      </a:r>
                      <a:r>
                        <a:rPr lang="en-GB" sz="1000" b="0" kern="1200" noProof="0" dirty="0">
                          <a:solidFill>
                            <a:srgbClr val="00B050"/>
                          </a:solidFill>
                          <a:latin typeface="Arial "/>
                          <a:ea typeface="+mn-ea"/>
                          <a:cs typeface="Arial" pitchFamily="34" charset="0"/>
                        </a:rPr>
                        <a:t>completed !</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3"/>
                        </a:rPr>
                        <a:t>SP-180648</a:t>
                      </a:r>
                      <a:r>
                        <a:rPr lang="en-US" sz="1000" b="0" i="0" u="none" strike="noStrike" dirty="0">
                          <a:solidFill>
                            <a:srgbClr val="000000"/>
                          </a:solidFill>
                          <a:effectLst/>
                          <a:latin typeface="Arial "/>
                        </a:rPr>
                        <a:t> CRs to TS 26.131 &amp; TS 26.132 on Speech quality in the presence of ambient noise for super-wideband and </a:t>
                      </a:r>
                      <a:r>
                        <a:rPr lang="en-US" sz="1000" b="0" i="0" u="none" strike="noStrike" dirty="0" err="1">
                          <a:solidFill>
                            <a:srgbClr val="000000"/>
                          </a:solidFill>
                          <a:effectLst/>
                          <a:latin typeface="Arial "/>
                        </a:rPr>
                        <a:t>fullband</a:t>
                      </a:r>
                      <a:r>
                        <a:rPr lang="en-US" sz="1000" b="0" i="0" u="none" strike="noStrike" dirty="0">
                          <a:solidFill>
                            <a:srgbClr val="000000"/>
                          </a:solidFill>
                          <a:effectLst/>
                          <a:latin typeface="Arial "/>
                        </a:rPr>
                        <a:t> modes (Release 15) (</a:t>
                      </a:r>
                      <a:r>
                        <a:rPr lang="en-US" sz="1000" b="0" i="0" u="none" strike="noStrike" dirty="0">
                          <a:solidFill>
                            <a:srgbClr val="000000"/>
                          </a:solidFill>
                          <a:effectLst/>
                          <a:latin typeface="Arial" panose="020B0604020202020204" pitchFamily="34" charset="0"/>
                          <a:cs typeface="Arial" panose="020B0604020202020204" pitchFamily="34" charset="0"/>
                        </a:rPr>
                        <a:t>SPAN)</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4"/>
                        </a:rPr>
                        <a:t>SP-180838</a:t>
                      </a:r>
                      <a:r>
                        <a:rPr lang="fr-FR" sz="1000"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Summary for work item SPAN</a:t>
                      </a:r>
                      <a:endParaRPr kumimoji="0" lang="en-GB" altLang="en-US" sz="1000" b="0" i="0" u="none" strike="noStrike" cap="none" normalizeH="0" baseline="0" dirty="0">
                        <a:ln>
                          <a:noFill/>
                        </a:ln>
                        <a:solidFill>
                          <a:schemeClr val="tx1"/>
                        </a:solidFill>
                        <a:effectLst/>
                        <a:highlight>
                          <a:srgbClr val="FFFF00"/>
                        </a:highligh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3558685948"/>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FEC and ROHC Activation for GCSE over MBMS (FRASE)</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TS 26.346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30% </a:t>
                      </a:r>
                      <a:r>
                        <a:rPr lang="en-GB" sz="1000" b="0" kern="1200" noProof="0" dirty="0">
                          <a:solidFill>
                            <a:srgbClr val="0000FF"/>
                          </a:solidFill>
                          <a:latin typeface="Arial "/>
                          <a:ea typeface="+mn-ea"/>
                          <a:cs typeface="Arial" pitchFamily="34" charset="0"/>
                        </a:rPr>
                        <a:t>-&gt; 100% - </a:t>
                      </a:r>
                      <a:r>
                        <a:rPr lang="en-GB" sz="1000" b="0" kern="1200" noProof="0" dirty="0">
                          <a:solidFill>
                            <a:srgbClr val="00B050"/>
                          </a:solidFill>
                          <a:latin typeface="Arial "/>
                          <a:ea typeface="+mn-ea"/>
                          <a:cs typeface="Arial" pitchFamily="34" charset="0"/>
                        </a:rPr>
                        <a:t>completed !</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5"/>
                        </a:rPr>
                        <a:t>SP-180649</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CR to TS 26.346 on Adding Support for ROHC and FEC (Release 15) (FRASE)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Work Item Summary n/a</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701436448"/>
                  </a:ext>
                </a:extLst>
              </a:tr>
              <a:tr h="728896">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Media Handling Aspects of 5G Conversational Services (5G_MTSI_Codecs)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TS 26.114 and TS 26.223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100% - </a:t>
                      </a:r>
                      <a:r>
                        <a:rPr lang="en-GB" sz="1000" b="0" kern="1200" noProof="0" dirty="0">
                          <a:solidFill>
                            <a:srgbClr val="00B050"/>
                          </a:solidFill>
                          <a:latin typeface="Arial "/>
                          <a:ea typeface="+mn-ea"/>
                          <a:cs typeface="Arial" pitchFamily="34" charset="0"/>
                        </a:rPr>
                        <a:t>completed !</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6"/>
                        </a:rPr>
                        <a:t>SP-180650</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Revised Work Item Description on "Media Handling Aspects of 5G Conversational Services" (5G_MTSI_Codecs)</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7"/>
                        </a:rPr>
                        <a:t>SP-180651</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CRs to TS 26.114 on Media Handling Aspects of 5G Conversational Services (Release 15) (5G_MTSI_Codecs)</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8"/>
                        </a:rPr>
                        <a:t>SP-180669</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Summary for work item 'Media Handling Aspects of 5G Conversational Services'</a:t>
                      </a:r>
                      <a:endParaRPr kumimoji="0" lang="en-GB" altLang="en-US" sz="1000" b="0" i="0" u="none" strike="noStrike" cap="none" normalizeH="0" baseline="0" dirty="0">
                        <a:ln>
                          <a:noFill/>
                        </a:ln>
                        <a:solidFill>
                          <a:schemeClr val="tx1"/>
                        </a:solidFill>
                        <a:effectLst/>
                        <a:highlight>
                          <a:srgbClr val="FFFF00"/>
                        </a:highligh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806216239"/>
                  </a:ext>
                </a:extLst>
              </a:tr>
            </a:tbl>
          </a:graphicData>
        </a:graphic>
      </p:graphicFrame>
    </p:spTree>
    <p:extLst>
      <p:ext uri="{BB962C8B-B14F-4D97-AF65-F5344CB8AC3E}">
        <p14:creationId xmlns:p14="http://schemas.microsoft.com/office/powerpoint/2010/main" val="687198970"/>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 - 1</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834027484"/>
              </p:ext>
            </p:extLst>
          </p:nvPr>
        </p:nvGraphicFramePr>
        <p:xfrm>
          <a:off x="446088" y="1323975"/>
          <a:ext cx="7810500" cy="36891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SA#81</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EVS Codec Extension for Immersive Voice and Audio Services (</a:t>
                      </a:r>
                      <a:r>
                        <a:rPr lang="en-US" altLang="en-US" sz="1000" dirty="0" err="1">
                          <a:latin typeface="Arial "/>
                        </a:rPr>
                        <a:t>IVAS_Codec</a:t>
                      </a:r>
                      <a:r>
                        <a:rPr lang="en-US" altLang="en-US" sz="1000" dirty="0">
                          <a:latin typeface="Arial "/>
                        </a:rPr>
                        <a:t>)</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15% </a:t>
                      </a:r>
                      <a:r>
                        <a:rPr lang="en-GB" sz="1000" b="0" kern="1200" noProof="0" dirty="0">
                          <a:solidFill>
                            <a:srgbClr val="0000FF"/>
                          </a:solidFill>
                          <a:latin typeface="Arial "/>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Usage of CAPIF for </a:t>
                      </a:r>
                      <a:r>
                        <a:rPr lang="en-US" altLang="en-US" sz="1000" dirty="0" err="1">
                          <a:latin typeface="Arial "/>
                        </a:rPr>
                        <a:t>xMB</a:t>
                      </a:r>
                      <a:r>
                        <a:rPr lang="en-US" altLang="en-US" sz="1000" dirty="0">
                          <a:latin typeface="Arial "/>
                        </a:rPr>
                        <a:t> API (CAPIF4xMB)</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New TS 26.348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26.346</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a:t>
                      </a:r>
                      <a:r>
                        <a:rPr lang="en-GB" sz="1000" b="0" kern="1200" noProof="0" dirty="0">
                          <a:solidFill>
                            <a:srgbClr val="0000FF"/>
                          </a:solidFill>
                          <a:latin typeface="Arial "/>
                          <a:ea typeface="+mn-ea"/>
                          <a:cs typeface="Arial" pitchFamily="34" charset="0"/>
                        </a:rPr>
                        <a:t>-&gt; 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3"/>
                        </a:rPr>
                        <a:t>SP-180654</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Draft TS 26.348 Northbound Application Programming Interface (API) for Multimedia Broadcast/Multicast Service (MBMS) at the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xMB</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reference point (Release 16) v. 1.0.0 (CAPIF4xMB)</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latin typeface="Arial "/>
                        </a:rPr>
                        <a:t>Service Interactivity (</a:t>
                      </a:r>
                      <a:r>
                        <a:rPr lang="en-GB" altLang="en-US" sz="1000" dirty="0" err="1">
                          <a:latin typeface="Arial "/>
                        </a:rPr>
                        <a:t>SerInter</a:t>
                      </a:r>
                      <a:r>
                        <a:rPr lang="en-GB" altLang="en-US" sz="1000" dirty="0">
                          <a:latin typeface="Arial "/>
                        </a:rPr>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40% </a:t>
                      </a:r>
                      <a:r>
                        <a:rPr lang="en-GB" sz="1000" b="0" kern="1200" noProof="0" dirty="0">
                          <a:solidFill>
                            <a:srgbClr val="0000FF"/>
                          </a:solidFill>
                          <a:latin typeface="Arial "/>
                          <a:ea typeface="+mn-ea"/>
                          <a:cs typeface="Arial"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4"/>
                        </a:rPr>
                        <a:t>SP-180655</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CR to TS 26.247 on Signaling and Reporting of Interactivity Usage in 3GP-DASH (Release 16)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SerInter</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2472877702"/>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Addition of HLG HDR to TV Video Profiles </a:t>
                      </a:r>
                      <a:r>
                        <a:rPr lang="en-GB" altLang="en-US" sz="1000" dirty="0">
                          <a:latin typeface="Arial "/>
                        </a:rPr>
                        <a:t>(HLG_HDR)</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26.116, 26.346, 26.234.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00% </a:t>
                      </a:r>
                      <a:r>
                        <a:rPr lang="en-GB" sz="1000" b="0" kern="1200" noProof="0" dirty="0">
                          <a:solidFill>
                            <a:srgbClr val="0000FF"/>
                          </a:solidFill>
                          <a:latin typeface="Arial "/>
                          <a:ea typeface="+mn-ea"/>
                          <a:cs typeface="Arial" pitchFamily="34" charset="0"/>
                        </a:rPr>
                        <a:t>-&gt; 100% - </a:t>
                      </a:r>
                      <a:r>
                        <a:rPr lang="en-GB" sz="1000" b="0" kern="1200" noProof="0" dirty="0">
                          <a:solidFill>
                            <a:srgbClr val="00B050"/>
                          </a:solidFill>
                          <a:latin typeface="Arial "/>
                          <a:ea typeface="+mn-ea"/>
                          <a:cs typeface="Arial" pitchFamily="34" charset="0"/>
                        </a:rPr>
                        <a:t>completed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5"/>
                        </a:rPr>
                        <a:t>SP-180656</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CR to TS 26.116 on HLG HDR video (Release 16) (HLG_HDR)</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6"/>
                        </a:rPr>
                        <a:t>SP-180839</a:t>
                      </a:r>
                      <a:r>
                        <a:rPr lang="fr-FR" sz="1000"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Summary for WI HLG_HDR</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00077628"/>
                  </a:ext>
                </a:extLst>
              </a:tr>
            </a:tbl>
          </a:graphicData>
        </a:graphic>
      </p:graphicFrame>
    </p:spTree>
    <p:extLst>
      <p:ext uri="{BB962C8B-B14F-4D97-AF65-F5344CB8AC3E}">
        <p14:creationId xmlns:p14="http://schemas.microsoft.com/office/powerpoint/2010/main" val="102904004"/>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 - 2</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204065896"/>
              </p:ext>
            </p:extLst>
          </p:nvPr>
        </p:nvGraphicFramePr>
        <p:xfrm>
          <a:off x="446088" y="1323975"/>
          <a:ext cx="7810500" cy="1829763"/>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SA#81</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Alternative EVS implementation using updated fixed-point basic operators (</a:t>
                      </a:r>
                      <a:r>
                        <a:rPr lang="en-US" altLang="en-US" sz="1000" dirty="0" err="1">
                          <a:latin typeface="Arial "/>
                        </a:rPr>
                        <a:t>Alt_FX_EVS</a:t>
                      </a:r>
                      <a:r>
                        <a:rPr lang="en-US" altLang="en-US" sz="1000" dirty="0">
                          <a:latin typeface="Arial "/>
                        </a:rPr>
                        <a:t>)</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26.452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00%</a:t>
                      </a:r>
                      <a:r>
                        <a:rPr lang="en-GB" sz="1000" b="0" kern="1200" noProof="0" dirty="0">
                          <a:solidFill>
                            <a:srgbClr val="0000FF"/>
                          </a:solidFill>
                          <a:latin typeface="Arial "/>
                          <a:ea typeface="+mn-ea"/>
                          <a:cs typeface="Arial" pitchFamily="34" charset="0"/>
                        </a:rPr>
                        <a:t> -&gt;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Enhancements to Framework for Live Uplink Streaming (E-FLUS)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00%</a:t>
                      </a:r>
                      <a:r>
                        <a:rPr lang="en-GB" sz="1000" b="0" kern="1200" noProof="0" dirty="0">
                          <a:solidFill>
                            <a:srgbClr val="0000FF"/>
                          </a:solidFill>
                          <a:latin typeface="Arial "/>
                          <a:ea typeface="+mn-ea"/>
                          <a:cs typeface="Arial" pitchFamily="34" charset="0"/>
                        </a:rPr>
                        <a:t> -&gt;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bl>
          </a:graphicData>
        </a:graphic>
      </p:graphicFrame>
    </p:spTree>
    <p:extLst>
      <p:ext uri="{BB962C8B-B14F-4D97-AF65-F5344CB8AC3E}">
        <p14:creationId xmlns:p14="http://schemas.microsoft.com/office/powerpoint/2010/main" val="2396976784"/>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Study Items - 1</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569554915"/>
              </p:ext>
            </p:extLst>
          </p:nvPr>
        </p:nvGraphicFramePr>
        <p:xfrm>
          <a:off x="446088" y="1323975"/>
          <a:ext cx="7810500" cy="273576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408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SA#81</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57534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V2X Media Handling and Interaction (FS_mV2X)</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26.985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latin typeface="Arial "/>
                        </a:rPr>
                        <a:t>QoE</a:t>
                      </a:r>
                      <a:r>
                        <a:rPr lang="en-US" altLang="en-US" sz="1000" dirty="0">
                          <a:latin typeface="Arial "/>
                        </a:rPr>
                        <a:t> metrics for VR (</a:t>
                      </a:r>
                      <a:r>
                        <a:rPr lang="en-US" altLang="en-US" sz="1000" dirty="0" err="1">
                          <a:latin typeface="Arial "/>
                        </a:rPr>
                        <a:t>FS_QoE_VR</a:t>
                      </a:r>
                      <a:r>
                        <a:rPr lang="en-US" altLang="en-US" sz="1000" dirty="0">
                          <a:latin typeface="Arial "/>
                        </a:rPr>
                        <a:t>)</a:t>
                      </a:r>
                      <a:endParaRPr lang="en-GB" sz="1000" b="1" kern="1200" noProof="0" dirty="0">
                        <a:solidFill>
                          <a:schemeClr val="accent3">
                            <a:lumMod val="50000"/>
                          </a:schemeClr>
                        </a:solidFill>
                        <a:latin typeface="Arial "/>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26.929</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a:t>
                      </a:r>
                      <a:r>
                        <a:rPr lang="en-GB" sz="1000" b="0" kern="1200" noProof="0" dirty="0">
                          <a:solidFill>
                            <a:srgbClr val="0000FF"/>
                          </a:solidFill>
                          <a:latin typeface="Arial "/>
                          <a:ea typeface="+mn-ea"/>
                          <a:cs typeface="Arial"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 </a:t>
                      </a:r>
                      <a:r>
                        <a:rPr lang="en-GB" sz="1000" b="0" kern="1200" dirty="0">
                          <a:solidFill>
                            <a:srgbClr val="0000FF"/>
                          </a:solidFill>
                          <a:latin typeface="Arial "/>
                          <a:ea typeface="+mn-ea"/>
                          <a:cs typeface="Arial" pitchFamily="34" charset="0"/>
                        </a:rPr>
                        <a:t>-&gt; SA#83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Media Handling Aspects of RAN Delay Budget Reporting in MTSI (FS_E2E_DELAY)</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26.910</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100% - </a:t>
                      </a:r>
                      <a:r>
                        <a:rPr lang="en-GB" sz="1000" b="0" kern="1200" noProof="0" dirty="0">
                          <a:solidFill>
                            <a:srgbClr val="00B050"/>
                          </a:solidFill>
                          <a:latin typeface="Arial "/>
                          <a:ea typeface="+mn-ea"/>
                          <a:cs typeface="Arial" pitchFamily="34" charset="0"/>
                        </a:rPr>
                        <a:t>completed !</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3"/>
                        </a:rPr>
                        <a:t>SP-180658</a:t>
                      </a:r>
                      <a:r>
                        <a:rPr lang="fr-FR" sz="1000" b="0" i="0" u="none" strike="noStrike" dirty="0">
                          <a:solidFill>
                            <a:srgbClr val="000000"/>
                          </a:solidFill>
                          <a:effectLst/>
                          <a:latin typeface="Arial "/>
                        </a:rPr>
                        <a:t> Draft TR 26.910 </a:t>
                      </a:r>
                      <a:r>
                        <a:rPr lang="fr-FR" sz="1000" b="0" i="0" u="none" strike="noStrike" dirty="0" err="1">
                          <a:solidFill>
                            <a:srgbClr val="000000"/>
                          </a:solidFill>
                          <a:effectLst/>
                          <a:latin typeface="Arial "/>
                        </a:rPr>
                        <a:t>Study</a:t>
                      </a:r>
                      <a:r>
                        <a:rPr lang="fr-FR" sz="1000" b="0" i="0" u="none" strike="noStrike" dirty="0">
                          <a:solidFill>
                            <a:srgbClr val="000000"/>
                          </a:solidFill>
                          <a:effectLst/>
                          <a:latin typeface="Arial "/>
                        </a:rPr>
                        <a:t> on media handling aspects of Radio Access Network (RAN) </a:t>
                      </a:r>
                      <a:r>
                        <a:rPr lang="fr-FR" sz="1000" b="0" i="0" u="none" strike="noStrike" dirty="0" err="1">
                          <a:solidFill>
                            <a:srgbClr val="000000"/>
                          </a:solidFill>
                          <a:effectLst/>
                          <a:latin typeface="Arial "/>
                        </a:rPr>
                        <a:t>delay</a:t>
                      </a:r>
                      <a:r>
                        <a:rPr lang="fr-FR" sz="1000" b="0" i="0" u="none" strike="noStrike" dirty="0">
                          <a:solidFill>
                            <a:srgbClr val="000000"/>
                          </a:solidFill>
                          <a:effectLst/>
                          <a:latin typeface="Arial "/>
                        </a:rPr>
                        <a:t> budget </a:t>
                      </a:r>
                      <a:r>
                        <a:rPr lang="fr-FR" sz="1000" b="0" i="0" u="none" strike="noStrike" dirty="0" err="1">
                          <a:solidFill>
                            <a:srgbClr val="000000"/>
                          </a:solidFill>
                          <a:effectLst/>
                          <a:latin typeface="Arial "/>
                        </a:rPr>
                        <a:t>reporting</a:t>
                      </a:r>
                      <a:r>
                        <a:rPr lang="fr-FR" sz="1000" b="0" i="0" u="none" strike="noStrike" dirty="0">
                          <a:solidFill>
                            <a:srgbClr val="000000"/>
                          </a:solidFill>
                          <a:effectLst/>
                          <a:latin typeface="Arial "/>
                        </a:rPr>
                        <a:t> in </a:t>
                      </a:r>
                      <a:r>
                        <a:rPr lang="fr-FR" sz="1000" b="0" i="0" u="none" strike="noStrike" dirty="0" err="1">
                          <a:solidFill>
                            <a:srgbClr val="000000"/>
                          </a:solidFill>
                          <a:effectLst/>
                          <a:latin typeface="Arial "/>
                        </a:rPr>
                        <a:t>Multimedia</a:t>
                      </a:r>
                      <a:r>
                        <a:rPr lang="fr-FR" sz="1000" b="0" i="0" u="none" strike="noStrike" dirty="0">
                          <a:solidFill>
                            <a:srgbClr val="000000"/>
                          </a:solidFill>
                          <a:effectLst/>
                          <a:latin typeface="Arial "/>
                        </a:rPr>
                        <a:t> </a:t>
                      </a:r>
                      <a:r>
                        <a:rPr lang="fr-FR" sz="1000" b="0" i="0" u="none" strike="noStrike" dirty="0" err="1">
                          <a:solidFill>
                            <a:srgbClr val="000000"/>
                          </a:solidFill>
                          <a:effectLst/>
                          <a:latin typeface="Arial "/>
                        </a:rPr>
                        <a:t>Telephony</a:t>
                      </a:r>
                      <a:r>
                        <a:rPr lang="fr-FR" sz="1000" b="0" i="0" u="none" strike="noStrike" dirty="0">
                          <a:solidFill>
                            <a:srgbClr val="000000"/>
                          </a:solidFill>
                          <a:effectLst/>
                          <a:latin typeface="Arial "/>
                        </a:rPr>
                        <a:t> Service for Internet Protocol (IP) </a:t>
                      </a:r>
                      <a:r>
                        <a:rPr lang="fr-FR" sz="1000" b="0" i="0" u="none" strike="noStrike" dirty="0" err="1">
                          <a:solidFill>
                            <a:srgbClr val="000000"/>
                          </a:solidFill>
                          <a:effectLst/>
                          <a:latin typeface="Arial "/>
                        </a:rPr>
                        <a:t>Multimedia</a:t>
                      </a:r>
                      <a:r>
                        <a:rPr lang="fr-FR" sz="1000" b="0" i="0" u="none" strike="noStrike" dirty="0">
                          <a:solidFill>
                            <a:srgbClr val="000000"/>
                          </a:solidFill>
                          <a:effectLst/>
                          <a:latin typeface="Arial "/>
                        </a:rPr>
                        <a:t> </a:t>
                      </a:r>
                      <a:r>
                        <a:rPr lang="fr-FR" sz="1000" b="0" i="0" u="none" strike="noStrike" dirty="0" err="1">
                          <a:solidFill>
                            <a:srgbClr val="000000"/>
                          </a:solidFill>
                          <a:effectLst/>
                          <a:latin typeface="Arial "/>
                        </a:rPr>
                        <a:t>Subsystem</a:t>
                      </a:r>
                      <a:r>
                        <a:rPr lang="fr-FR" sz="1000" b="0" i="0" u="none" strike="noStrike" dirty="0">
                          <a:solidFill>
                            <a:srgbClr val="000000"/>
                          </a:solidFill>
                          <a:effectLst/>
                          <a:latin typeface="Arial "/>
                        </a:rPr>
                        <a:t> (IMS) (MTSI) (Release 16) v. 2.0.0 (FS_E2E_DELAY)</a:t>
                      </a:r>
                    </a:p>
                  </a:txBody>
                  <a:tcPr marL="45733" marR="45733" marT="45742" marB="45742" anchor="ctr" horzOverflow="overflow"/>
                </a:tc>
                <a:extLst>
                  <a:ext uri="{0D108BD9-81ED-4DB2-BD59-A6C34878D82A}">
                    <a16:rowId xmlns:a16="http://schemas.microsoft.com/office/drawing/2014/main" val="447544421"/>
                  </a:ext>
                </a:extLst>
              </a:tr>
            </a:tbl>
          </a:graphicData>
        </a:graphic>
      </p:graphicFrame>
    </p:spTree>
    <p:extLst>
      <p:ext uri="{BB962C8B-B14F-4D97-AF65-F5344CB8AC3E}">
        <p14:creationId xmlns:p14="http://schemas.microsoft.com/office/powerpoint/2010/main" val="2559935850"/>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Study Items - 2</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354924428"/>
              </p:ext>
            </p:extLst>
          </p:nvPr>
        </p:nvGraphicFramePr>
        <p:xfrm>
          <a:off x="446088" y="1323975"/>
          <a:ext cx="7810500" cy="3410423"/>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408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SA#81</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671702">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
                          <a:cs typeface="Arial" panose="020B0604020202020204" pitchFamily="34" charset="0"/>
                        </a:rPr>
                        <a:t>Study on Media Handling Aspects of Conversational Services in 5G Systems (FS_5G_MEDIA_MTSI)</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
                          <a:ea typeface="+mn-ea"/>
                          <a:cs typeface="Arial" panose="020B0604020202020204" pitchFamily="34" charset="0"/>
                        </a:rPr>
                        <a:t>TR 26.919</a:t>
                      </a:r>
                      <a:endParaRPr lang="en-GB" sz="1000" b="1" kern="1200" noProof="0" dirty="0">
                        <a:solidFill>
                          <a:schemeClr val="accent3">
                            <a:lumMod val="50000"/>
                          </a:schemeClr>
                        </a:solidFill>
                        <a:latin typeface="Arial "/>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80% </a:t>
                      </a:r>
                      <a:r>
                        <a:rPr lang="en-GB" sz="1000" b="0" kern="1200" noProof="0" dirty="0">
                          <a:solidFill>
                            <a:srgbClr val="0000FF"/>
                          </a:solidFill>
                          <a:latin typeface="Arial "/>
                          <a:ea typeface="+mn-ea"/>
                          <a:cs typeface="Arial" pitchFamily="34" charset="0"/>
                        </a:rPr>
                        <a:t>-&gt; 100% - </a:t>
                      </a:r>
                      <a:r>
                        <a:rPr lang="en-GB" sz="1000" b="0" kern="1200" noProof="0" dirty="0">
                          <a:solidFill>
                            <a:srgbClr val="00B050"/>
                          </a:solidFill>
                          <a:latin typeface="Arial "/>
                          <a:ea typeface="+mn-ea"/>
                          <a:cs typeface="Arial" pitchFamily="34" charset="0"/>
                        </a:rPr>
                        <a:t>completed !</a:t>
                      </a:r>
                      <a:endParaRPr lang="en-GB" sz="1000" b="0" kern="1200" noProof="0" dirty="0">
                        <a:solidFill>
                          <a:srgbClr val="0000FF"/>
                        </a:solidFill>
                        <a:latin typeface="Arial "/>
                        <a:ea typeface="+mn-ea"/>
                        <a:cs typeface="Arial" pitchFamily="34" charset="0"/>
                      </a:endParaRP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a:t>
                      </a:r>
                      <a:endParaRPr lang="en-GB" sz="1000" b="0" kern="1200" dirty="0">
                        <a:solidFill>
                          <a:srgbClr val="0000FF"/>
                        </a:solidFill>
                        <a:latin typeface="Arial "/>
                        <a:ea typeface="+mn-ea"/>
                        <a:cs typeface="Arial" pitchFamily="34" charset="0"/>
                      </a:endParaRP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3"/>
                        </a:rPr>
                        <a:t>SP-180659</a:t>
                      </a:r>
                      <a:r>
                        <a:rPr lang="en-US" sz="1000" baseline="0" dirty="0">
                          <a:solidFill>
                            <a:schemeClr val="tx1"/>
                          </a:solidFill>
                          <a:latin typeface="Arial "/>
                          <a:cs typeface="Arial" panose="020B0604020202020204" pitchFamily="34" charset="0"/>
                        </a:rPr>
                        <a:t> Draft TR 26.919 Study on media handling aspects of conversational services in 5G systems (Release 16) v. 2.0.0 (FS_5G_MEDIA_MTSI)</a:t>
                      </a:r>
                      <a:endParaRPr lang="en-GB" sz="1000" baseline="0" dirty="0">
                        <a:solidFill>
                          <a:schemeClr val="tx1"/>
                        </a:solidFill>
                        <a:latin typeface="Arial "/>
                        <a:cs typeface="Arial" panose="020B0604020202020204" pitchFamily="34" charset="0"/>
                      </a:endParaRPr>
                    </a:p>
                  </a:txBody>
                  <a:tcPr marL="45733" marR="45733" marT="45731" marB="45731" anchor="ctr" horzOverflow="overflow"/>
                </a:tc>
                <a:extLst>
                  <a:ext uri="{0D108BD9-81ED-4DB2-BD59-A6C34878D82A}">
                    <a16:rowId xmlns:a16="http://schemas.microsoft.com/office/drawing/2014/main" val="1567811184"/>
                  </a:ext>
                </a:extLst>
              </a:tr>
              <a:tr h="671702">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
                          <a:cs typeface="Arial" panose="020B0604020202020204" pitchFamily="34" charset="0"/>
                        </a:rPr>
                        <a:t>Study on 5G enhanced Mobile Broadband Media Distribution (FS_5GMedia_Distribution)</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
                          <a:ea typeface="+mn-ea"/>
                          <a:cs typeface="Arial" panose="020B0604020202020204" pitchFamily="34" charset="0"/>
                        </a:rPr>
                        <a:t>TR 26.891</a:t>
                      </a:r>
                      <a:endParaRPr lang="en-GB" sz="1000" b="1" kern="1200" noProof="0" dirty="0">
                        <a:solidFill>
                          <a:schemeClr val="accent3">
                            <a:lumMod val="50000"/>
                          </a:schemeClr>
                        </a:solidFill>
                        <a:latin typeface="Arial "/>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70% </a:t>
                      </a:r>
                      <a:r>
                        <a:rPr lang="en-GB" sz="1000" b="0" kern="1200" noProof="0" dirty="0">
                          <a:solidFill>
                            <a:srgbClr val="0000FF"/>
                          </a:solidFill>
                          <a:latin typeface="Arial "/>
                          <a:ea typeface="+mn-ea"/>
                          <a:cs typeface="Arial" pitchFamily="34" charset="0"/>
                        </a:rPr>
                        <a:t>-&gt; 75%</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 </a:t>
                      </a:r>
                      <a:r>
                        <a:rPr lang="en-GB" sz="1000" b="0" kern="1200" dirty="0">
                          <a:solidFill>
                            <a:srgbClr val="0000FF"/>
                          </a:solidFill>
                          <a:latin typeface="Arial "/>
                          <a:ea typeface="+mn-ea"/>
                          <a:cs typeface="Arial" pitchFamily="34" charset="0"/>
                        </a:rPr>
                        <a:t>-&gt; SA#82</a:t>
                      </a: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aseline="0" dirty="0">
                          <a:solidFill>
                            <a:schemeClr val="tx1"/>
                          </a:solidFill>
                          <a:latin typeface="Arial "/>
                          <a:cs typeface="Arial" panose="020B0604020202020204" pitchFamily="34" charset="0"/>
                        </a:rPr>
                        <a:t>None</a:t>
                      </a:r>
                    </a:p>
                  </a:txBody>
                  <a:tcPr marL="45733" marR="45733" marT="45731" marB="45731" anchor="ctr" horzOverflow="overflow"/>
                </a:tc>
                <a:extLst>
                  <a:ext uri="{0D108BD9-81ED-4DB2-BD59-A6C34878D82A}">
                    <a16:rowId xmlns:a16="http://schemas.microsoft.com/office/drawing/2014/main" val="2224869773"/>
                  </a:ext>
                </a:extLst>
              </a:tr>
              <a:tr h="575341">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
                          <a:cs typeface="Arial" panose="020B0604020202020204" pitchFamily="34" charset="0"/>
                        </a:rPr>
                        <a:t>Study on MBMS User Services for </a:t>
                      </a:r>
                      <a:r>
                        <a:rPr lang="en-US" altLang="en-US" sz="1000" dirty="0" err="1">
                          <a:latin typeface="Arial "/>
                          <a:cs typeface="Arial" panose="020B0604020202020204" pitchFamily="34" charset="0"/>
                        </a:rPr>
                        <a:t>IoT</a:t>
                      </a:r>
                      <a:r>
                        <a:rPr lang="en-US" altLang="en-US" sz="1000" dirty="0">
                          <a:latin typeface="Arial "/>
                          <a:cs typeface="Arial" panose="020B0604020202020204" pitchFamily="34" charset="0"/>
                        </a:rPr>
                        <a:t> (</a:t>
                      </a:r>
                      <a:r>
                        <a:rPr lang="en-US" altLang="en-US" sz="1000" dirty="0" err="1">
                          <a:latin typeface="Arial "/>
                          <a:cs typeface="Arial" panose="020B0604020202020204" pitchFamily="34" charset="0"/>
                        </a:rPr>
                        <a:t>FS_MBMS_IoT</a:t>
                      </a:r>
                      <a:r>
                        <a:rPr lang="en-US" altLang="en-US" sz="1000" dirty="0">
                          <a:latin typeface="Arial "/>
                          <a:cs typeface="Arial" panose="020B0604020202020204" pitchFamily="34" charset="0"/>
                        </a:rPr>
                        <a:t>)</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
                          <a:ea typeface="+mn-ea"/>
                          <a:cs typeface="Arial" panose="020B0604020202020204" pitchFamily="34" charset="0"/>
                        </a:rPr>
                        <a:t>TR 26.850</a:t>
                      </a:r>
                      <a:endParaRPr lang="en-GB" sz="1000" b="1" kern="1200" noProof="0" dirty="0">
                        <a:solidFill>
                          <a:schemeClr val="accent3">
                            <a:lumMod val="50000"/>
                          </a:schemeClr>
                        </a:solidFill>
                        <a:latin typeface="Arial "/>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90% </a:t>
                      </a:r>
                      <a:r>
                        <a:rPr lang="en-GB" sz="1000" b="0" kern="1200" noProof="0" dirty="0">
                          <a:solidFill>
                            <a:srgbClr val="0000FF"/>
                          </a:solidFill>
                          <a:latin typeface="Arial "/>
                          <a:ea typeface="+mn-ea"/>
                          <a:cs typeface="Arial" pitchFamily="34" charset="0"/>
                        </a:rPr>
                        <a:t>-&gt; 100% - </a:t>
                      </a:r>
                      <a:r>
                        <a:rPr lang="en-GB" sz="1000" b="0" kern="1200" noProof="0" dirty="0">
                          <a:solidFill>
                            <a:srgbClr val="00B050"/>
                          </a:solidFill>
                          <a:latin typeface="Arial "/>
                          <a:ea typeface="+mn-ea"/>
                          <a:cs typeface="Arial" pitchFamily="34" charset="0"/>
                        </a:rPr>
                        <a:t>completed !</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a:t>
                      </a:r>
                      <a:endParaRPr lang="en-GB" sz="1000" b="0" kern="1200" dirty="0">
                        <a:solidFill>
                          <a:srgbClr val="0000FF"/>
                        </a:solidFill>
                        <a:latin typeface="Arial "/>
                        <a:ea typeface="+mn-ea"/>
                        <a:cs typeface="Arial" pitchFamily="34" charset="0"/>
                      </a:endParaRP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4"/>
                        </a:rPr>
                        <a:t>SP-180660</a:t>
                      </a:r>
                      <a:r>
                        <a:rPr lang="en-US" sz="1000" baseline="0" dirty="0">
                          <a:solidFill>
                            <a:schemeClr val="tx1"/>
                          </a:solidFill>
                          <a:latin typeface="Arial "/>
                          <a:cs typeface="Arial" panose="020B0604020202020204" pitchFamily="34" charset="0"/>
                        </a:rPr>
                        <a:t> Draft TR 26.850 MBMS for IoT (Release 16) v. 2.0.0 (</a:t>
                      </a:r>
                      <a:r>
                        <a:rPr lang="en-US" sz="1000" baseline="0" dirty="0" err="1">
                          <a:solidFill>
                            <a:schemeClr val="tx1"/>
                          </a:solidFill>
                          <a:latin typeface="Arial "/>
                          <a:cs typeface="Arial" panose="020B0604020202020204" pitchFamily="34" charset="0"/>
                        </a:rPr>
                        <a:t>FS_MBMS_IoT</a:t>
                      </a:r>
                      <a:r>
                        <a:rPr lang="en-US" sz="1000" baseline="0" dirty="0">
                          <a:solidFill>
                            <a:schemeClr val="tx1"/>
                          </a:solidFill>
                          <a:latin typeface="Arial "/>
                          <a:cs typeface="Arial" panose="020B0604020202020204" pitchFamily="34" charset="0"/>
                        </a:rPr>
                        <a:t>)</a:t>
                      </a:r>
                    </a:p>
                  </a:txBody>
                  <a:tcPr marL="45733" marR="45733" marT="45731" marB="45731" anchor="ctr" horzOverflow="overflow"/>
                </a:tc>
                <a:extLst>
                  <a:ext uri="{0D108BD9-81ED-4DB2-BD59-A6C34878D82A}">
                    <a16:rowId xmlns:a16="http://schemas.microsoft.com/office/drawing/2014/main" val="1973917088"/>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EVS Float Conformance Non Bit-Exact (FS_EVS_FCNBE)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TR 26.843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70% </a:t>
                      </a:r>
                      <a:r>
                        <a:rPr lang="en-GB" sz="1000" b="0" kern="1200" noProof="0" dirty="0">
                          <a:solidFill>
                            <a:srgbClr val="0000FF"/>
                          </a:solidFill>
                          <a:latin typeface="Arial "/>
                          <a:ea typeface="+mn-ea"/>
                          <a:cs typeface="Arial" pitchFamily="34" charset="0"/>
                        </a:rPr>
                        <a:t>-&gt; -&gt; 100% - </a:t>
                      </a:r>
                      <a:r>
                        <a:rPr lang="en-GB" sz="1000" b="0" kern="1200" noProof="0" dirty="0">
                          <a:solidFill>
                            <a:srgbClr val="00B050"/>
                          </a:solidFill>
                          <a:latin typeface="Arial "/>
                          <a:ea typeface="+mn-ea"/>
                          <a:cs typeface="Arial" pitchFamily="34" charset="0"/>
                        </a:rPr>
                        <a:t>completed !</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SA#81</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
                          <a:hlinkClick r:id="rId5"/>
                        </a:rPr>
                        <a:t>SP-180661</a:t>
                      </a:r>
                      <a:r>
                        <a:rPr lang="en-US" sz="1000" b="0" i="0" u="none" strike="noStrike" dirty="0">
                          <a:solidFill>
                            <a:srgbClr val="000000"/>
                          </a:solidFill>
                          <a:effectLst/>
                          <a:latin typeface="Arial "/>
                        </a:rPr>
                        <a:t> Draft TR 26.843 Codec for Enhanced Voice Services (EVS); Study on non-bit-exact conformance criteria and tools for floating-point EVS codec (Release 16) v. 2.0.0 (FS_EVS_FCNBE)</a:t>
                      </a:r>
                    </a:p>
                  </a:txBody>
                  <a:tcPr marL="45733" marR="45733" marT="45742" marB="45742" anchor="ctr" horzOverflow="overflow"/>
                </a:tc>
                <a:extLst>
                  <a:ext uri="{0D108BD9-81ED-4DB2-BD59-A6C34878D82A}">
                    <a16:rowId xmlns:a16="http://schemas.microsoft.com/office/drawing/2014/main" val="3253100621"/>
                  </a:ext>
                </a:extLst>
              </a:tr>
            </a:tbl>
          </a:graphicData>
        </a:graphic>
      </p:graphicFrame>
    </p:spTree>
    <p:extLst>
      <p:ext uri="{BB962C8B-B14F-4D97-AF65-F5344CB8AC3E}">
        <p14:creationId xmlns:p14="http://schemas.microsoft.com/office/powerpoint/2010/main" val="1771792535"/>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 - 1</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en-US" sz="2000" dirty="0"/>
              <a:t>New WID on Media Handling Aspects of RAN Delay Budget Reporting in MTSI (E2E_DELAY) - </a:t>
            </a:r>
            <a:r>
              <a:rPr lang="fr-FR" sz="2000" b="1" u="sng" dirty="0">
                <a:solidFill>
                  <a:srgbClr val="0000FF"/>
                </a:solidFill>
                <a:latin typeface="Arial" panose="020B0604020202020204" pitchFamily="34" charset="0"/>
                <a:hlinkClick r:id="rId2"/>
              </a:rPr>
              <a:t>SP-180662</a:t>
            </a:r>
            <a:r>
              <a:rPr lang="fr-FR" sz="2000" dirty="0"/>
              <a:t> </a:t>
            </a:r>
            <a:endParaRPr lang="en-US" sz="2000" dirty="0"/>
          </a:p>
          <a:p>
            <a:pPr lvl="1">
              <a:spcBef>
                <a:spcPts val="600"/>
              </a:spcBef>
              <a:defRPr/>
            </a:pPr>
            <a:endParaRPr lang="en-US" altLang="en-US" sz="1200" dirty="0"/>
          </a:p>
          <a:p>
            <a:pPr lvl="1">
              <a:spcBef>
                <a:spcPts val="600"/>
              </a:spcBef>
              <a:defRPr/>
            </a:pPr>
            <a:r>
              <a:rPr lang="en-US" altLang="en-US" sz="1800" dirty="0"/>
              <a:t>The objective of this Work Item is to specify the media handling aspects of RAN delay budget reporting in MTSI:</a:t>
            </a:r>
          </a:p>
          <a:p>
            <a:pPr lvl="2">
              <a:spcBef>
                <a:spcPts val="600"/>
              </a:spcBef>
              <a:defRPr/>
            </a:pPr>
            <a:r>
              <a:rPr lang="en-US" altLang="en-US" sz="1400" dirty="0"/>
              <a:t>Recommendations on when and how the UEs in an MTSI session should use RAN-based delay adjustment mechanisms in an end-to-end fashion;</a:t>
            </a:r>
          </a:p>
          <a:p>
            <a:pPr lvl="2">
              <a:spcBef>
                <a:spcPts val="600"/>
              </a:spcBef>
              <a:defRPr/>
            </a:pPr>
            <a:r>
              <a:rPr lang="en-US" altLang="en-US" sz="1400" dirty="0"/>
              <a:t>Recommendations on when and how the various kinds of end-to-end quality metrics and other relevant information in the MTSI client could be used to trigger RAN delay budget reporting;</a:t>
            </a:r>
          </a:p>
          <a:p>
            <a:pPr lvl="2">
              <a:spcBef>
                <a:spcPts val="600"/>
              </a:spcBef>
              <a:defRPr/>
            </a:pPr>
            <a:r>
              <a:rPr lang="en-US" altLang="en-US" sz="1400" dirty="0"/>
              <a:t>SDP-based exchange of RAN capabilities;</a:t>
            </a:r>
          </a:p>
          <a:p>
            <a:pPr lvl="2">
              <a:spcBef>
                <a:spcPts val="600"/>
              </a:spcBef>
              <a:defRPr/>
            </a:pPr>
            <a:r>
              <a:rPr lang="en-US" altLang="en-US" sz="1400" dirty="0"/>
              <a:t>RTP/RTCP-based indication of available additional delay budget and requested delay budget information;</a:t>
            </a:r>
          </a:p>
          <a:p>
            <a:pPr lvl="1">
              <a:spcBef>
                <a:spcPts val="600"/>
              </a:spcBef>
              <a:defRPr/>
            </a:pPr>
            <a:r>
              <a:rPr lang="en-US" altLang="en-US" sz="1800" dirty="0"/>
              <a:t>Expected output: CRs to TS 26.114.</a:t>
            </a:r>
          </a:p>
          <a:p>
            <a:pPr lvl="1">
              <a:spcBef>
                <a:spcPts val="600"/>
              </a:spcBef>
              <a:defRPr/>
            </a:pPr>
            <a:r>
              <a:rPr lang="en-US" altLang="en-US" sz="1800" dirty="0"/>
              <a:t>Target completion: SA#83.</a:t>
            </a:r>
          </a:p>
          <a:p>
            <a:pPr lvl="1">
              <a:spcBef>
                <a:spcPts val="600"/>
              </a:spcBef>
              <a:defRPr/>
            </a:pPr>
            <a:endParaRPr lang="en-US" altLang="en-US" sz="1800" dirty="0"/>
          </a:p>
          <a:p>
            <a:pPr>
              <a:spcBef>
                <a:spcPts val="600"/>
              </a:spcBef>
              <a:defRPr/>
            </a:pPr>
            <a:endParaRPr lang="en-US" altLang="en-US" sz="1050" dirty="0"/>
          </a:p>
          <a:p>
            <a:pPr marL="0" indent="0">
              <a:spcBef>
                <a:spcPts val="600"/>
              </a:spcBef>
              <a:buFontTx/>
              <a:buNone/>
              <a:defRPr/>
            </a:pPr>
            <a:endParaRPr lang="en-GB" altLang="en-US" sz="1600" dirty="0"/>
          </a:p>
        </p:txBody>
      </p:sp>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 - 2</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en-US" altLang="en-US" sz="2000" dirty="0"/>
              <a:t> </a:t>
            </a:r>
            <a:r>
              <a:rPr lang="en-US" sz="2000" dirty="0"/>
              <a:t>New WID on "Media Handling Extensions for 5G Conversational Services" (5G_MEDIA_MTSI_ext) - </a:t>
            </a:r>
            <a:r>
              <a:rPr lang="fr-FR" sz="2000" b="1" u="sng" dirty="0">
                <a:solidFill>
                  <a:srgbClr val="0000FF"/>
                </a:solidFill>
                <a:latin typeface="Arial" panose="020B0604020202020204" pitchFamily="34" charset="0"/>
                <a:hlinkClick r:id="rId2"/>
              </a:rPr>
              <a:t>SP-180663</a:t>
            </a:r>
            <a:r>
              <a:rPr lang="fr-FR" sz="2000" dirty="0"/>
              <a:t> </a:t>
            </a:r>
          </a:p>
          <a:p>
            <a:pPr lvl="1">
              <a:spcBef>
                <a:spcPts val="600"/>
              </a:spcBef>
              <a:defRPr/>
            </a:pPr>
            <a:r>
              <a:rPr lang="en-US" altLang="en-US" sz="1800" dirty="0"/>
              <a:t>The objective of this Work Item is to specify the media handling aspects of 5G conversational services:</a:t>
            </a:r>
          </a:p>
          <a:p>
            <a:pPr lvl="2">
              <a:spcBef>
                <a:spcPts val="600"/>
              </a:spcBef>
              <a:defRPr/>
            </a:pPr>
            <a:r>
              <a:rPr lang="en-US" altLang="en-US" sz="1400" dirty="0"/>
              <a:t>For media rate adaptation, recommend support for speech and video adaptation capabilities; </a:t>
            </a:r>
          </a:p>
          <a:p>
            <a:pPr lvl="2">
              <a:spcBef>
                <a:spcPts val="600"/>
              </a:spcBef>
              <a:defRPr/>
            </a:pPr>
            <a:r>
              <a:rPr lang="en-US" altLang="en-US" sz="1400" dirty="0"/>
              <a:t>For 5G NR access, enable support for media handling with NR access, including that for speech and video;</a:t>
            </a:r>
          </a:p>
          <a:p>
            <a:pPr lvl="2">
              <a:spcBef>
                <a:spcPts val="600"/>
              </a:spcBef>
              <a:defRPr/>
            </a:pPr>
            <a:r>
              <a:rPr lang="en-US" altLang="en-US" sz="1400" dirty="0"/>
              <a:t>For profiles for 5G deployments: define MTSI client profiles with a corresponding set of mandatory codec and potentially other media handling capabilities to address the needs and constraints of different terminal categories (e.g. IoT, wearables) related to different 5G verticals.</a:t>
            </a:r>
          </a:p>
          <a:p>
            <a:pPr lvl="1">
              <a:spcBef>
                <a:spcPts val="600"/>
              </a:spcBef>
              <a:defRPr/>
            </a:pPr>
            <a:r>
              <a:rPr lang="en-US" altLang="en-US" sz="1800" dirty="0"/>
              <a:t>Expected output: CRs to TS 26.114.</a:t>
            </a:r>
          </a:p>
          <a:p>
            <a:pPr lvl="1">
              <a:spcBef>
                <a:spcPts val="600"/>
              </a:spcBef>
              <a:defRPr/>
            </a:pPr>
            <a:r>
              <a:rPr lang="en-US" altLang="en-US" sz="1800" dirty="0"/>
              <a:t>Target completion: SA#85.</a:t>
            </a:r>
          </a:p>
          <a:p>
            <a:pPr lvl="1">
              <a:spcBef>
                <a:spcPts val="600"/>
              </a:spcBef>
              <a:defRPr/>
            </a:pPr>
            <a:endParaRPr lang="en-US" sz="1800" dirty="0"/>
          </a:p>
          <a:p>
            <a:pPr lvl="1">
              <a:spcBef>
                <a:spcPts val="600"/>
              </a:spcBef>
              <a:defRPr/>
            </a:pPr>
            <a:endParaRPr lang="en-US" altLang="en-US" sz="1800" dirty="0"/>
          </a:p>
          <a:p>
            <a:pPr>
              <a:spcBef>
                <a:spcPts val="600"/>
              </a:spcBef>
              <a:defRPr/>
            </a:pPr>
            <a:endParaRPr lang="en-US" altLang="en-US" sz="1050" dirty="0"/>
          </a:p>
          <a:p>
            <a:pPr marL="0" indent="0">
              <a:spcBef>
                <a:spcPts val="600"/>
              </a:spcBef>
              <a:buFontTx/>
              <a:buNone/>
              <a:defRPr/>
            </a:pPr>
            <a:endParaRPr lang="en-GB" altLang="en-US" sz="1600" dirty="0"/>
          </a:p>
        </p:txBody>
      </p:sp>
    </p:spTree>
    <p:extLst>
      <p:ext uri="{BB962C8B-B14F-4D97-AF65-F5344CB8AC3E}">
        <p14:creationId xmlns:p14="http://schemas.microsoft.com/office/powerpoint/2010/main" val="3941860133"/>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 - 3</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fr-FR" sz="2000" dirty="0"/>
              <a:t> </a:t>
            </a:r>
            <a:r>
              <a:rPr lang="en-US" sz="2000" dirty="0"/>
              <a:t>New WID on Coverage and Handoff Enhancements for Multimedia (CHEM) - </a:t>
            </a:r>
            <a:r>
              <a:rPr lang="fr-FR" sz="2000" b="1" u="sng" dirty="0">
                <a:solidFill>
                  <a:srgbClr val="0000FF"/>
                </a:solidFill>
                <a:latin typeface="Arial" panose="020B0604020202020204" pitchFamily="34" charset="0"/>
                <a:hlinkClick r:id="rId2"/>
              </a:rPr>
              <a:t>SP-180664</a:t>
            </a:r>
            <a:r>
              <a:rPr lang="fr-FR" sz="2000" dirty="0"/>
              <a:t> </a:t>
            </a:r>
            <a:endParaRPr lang="en-GB" sz="1800" dirty="0"/>
          </a:p>
          <a:p>
            <a:pPr lvl="1">
              <a:spcBef>
                <a:spcPts val="600"/>
              </a:spcBef>
              <a:defRPr/>
            </a:pPr>
            <a:r>
              <a:rPr lang="en-US" altLang="en-US" sz="1800" dirty="0"/>
              <a:t>The objective of this Work Item is to specify several features toward enhancing coverage and hand-off performance for </a:t>
            </a:r>
            <a:r>
              <a:rPr lang="en-US" altLang="en-US" sz="1800" dirty="0" err="1"/>
              <a:t>VoLTE</a:t>
            </a:r>
            <a:r>
              <a:rPr lang="en-US" altLang="en-US" sz="1800" dirty="0"/>
              <a:t> and general multimedia services:</a:t>
            </a:r>
          </a:p>
          <a:p>
            <a:pPr lvl="2">
              <a:spcBef>
                <a:spcPts val="600"/>
              </a:spcBef>
              <a:defRPr/>
            </a:pPr>
            <a:r>
              <a:rPr lang="en-US" altLang="en-US" sz="1400" dirty="0"/>
              <a:t>Specify UE adaptation capability indication;</a:t>
            </a:r>
          </a:p>
          <a:p>
            <a:pPr lvl="2">
              <a:spcBef>
                <a:spcPts val="600"/>
              </a:spcBef>
              <a:defRPr/>
            </a:pPr>
            <a:r>
              <a:rPr lang="en-US" altLang="en-US" sz="1400" dirty="0"/>
              <a:t>Specify Maximum Packet Loss Rate (</a:t>
            </a:r>
            <a:r>
              <a:rPr lang="en-US" altLang="en-US" sz="1400" dirty="0" err="1"/>
              <a:t>MaxPLR</a:t>
            </a:r>
            <a:r>
              <a:rPr lang="en-US" altLang="en-US" sz="1400" dirty="0"/>
              <a:t>) operating points for different codecs;</a:t>
            </a:r>
          </a:p>
          <a:p>
            <a:pPr lvl="2">
              <a:spcBef>
                <a:spcPts val="600"/>
              </a:spcBef>
              <a:defRPr/>
            </a:pPr>
            <a:r>
              <a:rPr lang="en-US" altLang="en-US" sz="1400" dirty="0"/>
              <a:t>Specify </a:t>
            </a:r>
            <a:r>
              <a:rPr lang="en-US" altLang="en-US" sz="1400" dirty="0" err="1"/>
              <a:t>signalling</a:t>
            </a:r>
            <a:r>
              <a:rPr lang="en-US" altLang="en-US" sz="1400" dirty="0"/>
              <a:t> of maximum end-to-end PLR and DL/UL PLR values.</a:t>
            </a:r>
          </a:p>
          <a:p>
            <a:pPr lvl="1">
              <a:spcBef>
                <a:spcPts val="600"/>
              </a:spcBef>
              <a:defRPr/>
            </a:pPr>
            <a:r>
              <a:rPr lang="en-US" altLang="en-US" sz="1800" dirty="0"/>
              <a:t>Expected output: CRs to TS 26.114</a:t>
            </a:r>
          </a:p>
          <a:p>
            <a:pPr lvl="1">
              <a:spcBef>
                <a:spcPts val="600"/>
              </a:spcBef>
              <a:defRPr/>
            </a:pPr>
            <a:r>
              <a:rPr lang="en-US" altLang="en-US" sz="1800" dirty="0"/>
              <a:t>Target completion: SA#83</a:t>
            </a:r>
          </a:p>
          <a:p>
            <a:pPr lvl="1">
              <a:spcBef>
                <a:spcPts val="600"/>
              </a:spcBef>
              <a:defRPr/>
            </a:pPr>
            <a:endParaRPr lang="en-GB" sz="1800" dirty="0"/>
          </a:p>
          <a:p>
            <a:pPr>
              <a:spcBef>
                <a:spcPts val="600"/>
              </a:spcBef>
              <a:defRPr/>
            </a:pPr>
            <a:endParaRPr lang="en-US" altLang="en-US" sz="1050" dirty="0"/>
          </a:p>
          <a:p>
            <a:pPr marL="0" indent="0">
              <a:spcBef>
                <a:spcPts val="600"/>
              </a:spcBef>
              <a:buFontTx/>
              <a:buNone/>
              <a:defRPr/>
            </a:pPr>
            <a:endParaRPr lang="en-GB" altLang="en-US" sz="1600" dirty="0"/>
          </a:p>
        </p:txBody>
      </p:sp>
    </p:spTree>
    <p:extLst>
      <p:ext uri="{BB962C8B-B14F-4D97-AF65-F5344CB8AC3E}">
        <p14:creationId xmlns:p14="http://schemas.microsoft.com/office/powerpoint/2010/main" val="3756652916"/>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 - 4</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fr-FR" sz="2000" dirty="0"/>
              <a:t> </a:t>
            </a:r>
            <a:r>
              <a:rPr lang="en-US" sz="2000" dirty="0"/>
              <a:t>New WID on </a:t>
            </a:r>
            <a:r>
              <a:rPr lang="en-US" sz="2000" dirty="0" err="1"/>
              <a:t>MCData</a:t>
            </a:r>
            <a:r>
              <a:rPr lang="en-US" sz="2000" dirty="0"/>
              <a:t> File Distribution support over </a:t>
            </a:r>
            <a:r>
              <a:rPr lang="en-US" sz="2000" dirty="0" err="1"/>
              <a:t>xMB</a:t>
            </a:r>
            <a:r>
              <a:rPr lang="en-US" sz="2000" dirty="0"/>
              <a:t> (MC_XMB) - </a:t>
            </a:r>
            <a:r>
              <a:rPr lang="fr-FR" sz="2000" b="1" u="sng" dirty="0">
                <a:solidFill>
                  <a:srgbClr val="0000FF"/>
                </a:solidFill>
                <a:latin typeface="Arial" panose="020B0604020202020204" pitchFamily="34" charset="0"/>
                <a:hlinkClick r:id="rId2"/>
              </a:rPr>
              <a:t>SP-180665</a:t>
            </a:r>
            <a:r>
              <a:rPr lang="fr-FR" sz="2000" dirty="0"/>
              <a:t> </a:t>
            </a:r>
            <a:endParaRPr lang="en-GB" sz="1800" dirty="0"/>
          </a:p>
          <a:p>
            <a:pPr lvl="1">
              <a:spcBef>
                <a:spcPts val="600"/>
              </a:spcBef>
              <a:defRPr/>
            </a:pPr>
            <a:r>
              <a:rPr lang="en-US" altLang="en-US" sz="1800" dirty="0"/>
              <a:t>A first objective of this work item is to extend </a:t>
            </a:r>
            <a:r>
              <a:rPr lang="en-US" altLang="en-US" sz="1800" dirty="0" err="1"/>
              <a:t>xMB</a:t>
            </a:r>
            <a:r>
              <a:rPr lang="en-US" altLang="en-US" sz="1800" dirty="0"/>
              <a:t> by</a:t>
            </a:r>
          </a:p>
          <a:p>
            <a:pPr lvl="2">
              <a:spcBef>
                <a:spcPts val="600"/>
              </a:spcBef>
              <a:defRPr/>
            </a:pPr>
            <a:r>
              <a:rPr lang="en-US" altLang="en-US" sz="1600" dirty="0"/>
              <a:t>Adding pre-emption procedure and parameter</a:t>
            </a:r>
          </a:p>
          <a:p>
            <a:pPr lvl="2">
              <a:spcBef>
                <a:spcPts val="600"/>
              </a:spcBef>
              <a:defRPr/>
            </a:pPr>
            <a:r>
              <a:rPr lang="en-US" altLang="en-US" sz="1600" dirty="0"/>
              <a:t>Adding an additional format for Geographical definition which is optional for usage,</a:t>
            </a:r>
          </a:p>
          <a:p>
            <a:pPr lvl="2">
              <a:spcBef>
                <a:spcPts val="600"/>
              </a:spcBef>
              <a:defRPr/>
            </a:pPr>
            <a:r>
              <a:rPr lang="en-US" altLang="en-US" sz="1600" dirty="0"/>
              <a:t>Studying what FEC information or file repair server  information is needed to be added and adding the necessary extension to </a:t>
            </a:r>
            <a:r>
              <a:rPr lang="en-US" altLang="en-US" sz="1600" dirty="0" err="1"/>
              <a:t>xMB</a:t>
            </a:r>
            <a:r>
              <a:rPr lang="en-US" altLang="en-US" sz="1600" dirty="0"/>
              <a:t> </a:t>
            </a:r>
          </a:p>
          <a:p>
            <a:pPr lvl="2">
              <a:spcBef>
                <a:spcPts val="600"/>
              </a:spcBef>
              <a:defRPr/>
            </a:pPr>
            <a:r>
              <a:rPr lang="en-US" altLang="en-US" sz="1600" dirty="0"/>
              <a:t>Studying TMGI Exposure and adding the necessary extension to </a:t>
            </a:r>
            <a:r>
              <a:rPr lang="en-US" altLang="en-US" sz="1600" dirty="0" err="1"/>
              <a:t>xMB</a:t>
            </a:r>
            <a:r>
              <a:rPr lang="en-US" altLang="en-US" sz="1600" dirty="0"/>
              <a:t>. </a:t>
            </a:r>
          </a:p>
          <a:p>
            <a:pPr lvl="1">
              <a:spcBef>
                <a:spcPts val="600"/>
              </a:spcBef>
              <a:defRPr/>
            </a:pPr>
            <a:r>
              <a:rPr lang="en-US" altLang="en-US" sz="1800" dirty="0"/>
              <a:t>A second objective is to add any necessary guideline according to the context of the first objective.</a:t>
            </a:r>
          </a:p>
          <a:p>
            <a:pPr lvl="1">
              <a:spcBef>
                <a:spcPts val="600"/>
              </a:spcBef>
              <a:defRPr/>
            </a:pPr>
            <a:r>
              <a:rPr lang="en-US" altLang="en-US" sz="1800" dirty="0"/>
              <a:t>Expected output: CRs to TS 26.348</a:t>
            </a:r>
          </a:p>
          <a:p>
            <a:pPr lvl="1">
              <a:spcBef>
                <a:spcPts val="600"/>
              </a:spcBef>
              <a:defRPr/>
            </a:pPr>
            <a:r>
              <a:rPr lang="en-US" altLang="en-US" sz="1800" dirty="0"/>
              <a:t>Target completion: SA#83</a:t>
            </a:r>
          </a:p>
          <a:p>
            <a:pPr lvl="1">
              <a:spcBef>
                <a:spcPts val="600"/>
              </a:spcBef>
              <a:defRPr/>
            </a:pPr>
            <a:endParaRPr lang="en-GB" sz="1800" dirty="0"/>
          </a:p>
          <a:p>
            <a:pPr>
              <a:spcBef>
                <a:spcPts val="600"/>
              </a:spcBef>
              <a:defRPr/>
            </a:pPr>
            <a:endParaRPr lang="en-US" altLang="en-US" sz="1050" dirty="0"/>
          </a:p>
          <a:p>
            <a:pPr marL="0" indent="0">
              <a:spcBef>
                <a:spcPts val="600"/>
              </a:spcBef>
              <a:buFontTx/>
              <a:buNone/>
              <a:defRPr/>
            </a:pPr>
            <a:endParaRPr lang="en-GB" altLang="en-US" sz="1600" dirty="0"/>
          </a:p>
        </p:txBody>
      </p:sp>
    </p:spTree>
    <p:extLst>
      <p:ext uri="{BB962C8B-B14F-4D97-AF65-F5344CB8AC3E}">
        <p14:creationId xmlns:p14="http://schemas.microsoft.com/office/powerpoint/2010/main" val="1244715048"/>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SIDs - 1</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fr-FR" sz="2000" dirty="0"/>
              <a:t> </a:t>
            </a:r>
            <a:r>
              <a:rPr lang="en-US" sz="2000" dirty="0"/>
              <a:t>New SID on Typical Traffic Characteristics of Media Services (</a:t>
            </a:r>
            <a:r>
              <a:rPr lang="en-US" sz="2000" dirty="0" err="1"/>
              <a:t>FS_TyTraC</a:t>
            </a:r>
            <a:r>
              <a:rPr lang="en-US" sz="2000" dirty="0"/>
              <a:t>) - </a:t>
            </a:r>
            <a:r>
              <a:rPr lang="fr-FR" sz="2000" b="1" u="sng" dirty="0">
                <a:solidFill>
                  <a:srgbClr val="0000FF"/>
                </a:solidFill>
                <a:latin typeface="Arial" panose="020B0604020202020204" pitchFamily="34" charset="0"/>
                <a:hlinkClick r:id="rId2"/>
              </a:rPr>
              <a:t>SP-180666</a:t>
            </a:r>
            <a:r>
              <a:rPr lang="fr-FR" sz="2000" dirty="0"/>
              <a:t> </a:t>
            </a:r>
          </a:p>
          <a:p>
            <a:pPr lvl="1">
              <a:spcBef>
                <a:spcPts val="600"/>
              </a:spcBef>
              <a:defRPr/>
            </a:pPr>
            <a:r>
              <a:rPr lang="en-US" altLang="en-US" sz="1800" dirty="0"/>
              <a:t>Objectives:</a:t>
            </a:r>
          </a:p>
          <a:p>
            <a:pPr lvl="2">
              <a:spcBef>
                <a:spcPts val="600"/>
              </a:spcBef>
              <a:defRPr/>
            </a:pPr>
            <a:r>
              <a:rPr lang="en-US" altLang="en-US" sz="1400" dirty="0"/>
              <a:t>Collect relevant media centric Third-Party and Operator services based on SA1’s input that are currently deployed or expected to be deployed until 2025 on 3GPP networks. </a:t>
            </a:r>
          </a:p>
          <a:p>
            <a:pPr lvl="2">
              <a:spcBef>
                <a:spcPts val="600"/>
              </a:spcBef>
              <a:defRPr/>
            </a:pPr>
            <a:r>
              <a:rPr lang="en-US" altLang="en-US" sz="1400" dirty="0"/>
              <a:t>Collect the typical deployment characteristics today, such as bandwidth requirements, client buffered and rate adaptation reception characteristics, codecs, protocols in use and latency requirements, preferably based on referenceable information.</a:t>
            </a:r>
          </a:p>
          <a:p>
            <a:pPr lvl="2">
              <a:spcBef>
                <a:spcPts val="600"/>
              </a:spcBef>
              <a:defRPr/>
            </a:pPr>
            <a:r>
              <a:rPr lang="en-US" altLang="en-US" sz="1400" dirty="0"/>
              <a:t>Provide an overview on technological developments for existing and emerging services and their impact on typical traffic characteristics of media services.</a:t>
            </a:r>
          </a:p>
          <a:p>
            <a:pPr lvl="2">
              <a:spcBef>
                <a:spcPts val="600"/>
              </a:spcBef>
              <a:defRPr/>
            </a:pPr>
            <a:r>
              <a:rPr lang="en-US" altLang="en-US" sz="1400" dirty="0"/>
              <a:t>Provide a summary on typical characteristics and requirements for different media services on 3GPP networks.</a:t>
            </a:r>
          </a:p>
          <a:p>
            <a:pPr lvl="2">
              <a:spcBef>
                <a:spcPts val="600"/>
              </a:spcBef>
              <a:defRPr/>
            </a:pPr>
            <a:r>
              <a:rPr lang="en-US" altLang="en-US" sz="1400" dirty="0"/>
              <a:t>Identify the applicability of existing 5QIs for such services and potentially identify requirements for new 5QIs or QoS related parameters.</a:t>
            </a:r>
          </a:p>
          <a:p>
            <a:pPr lvl="1">
              <a:spcBef>
                <a:spcPts val="600"/>
              </a:spcBef>
              <a:defRPr/>
            </a:pPr>
            <a:r>
              <a:rPr lang="en-US" altLang="en-US" sz="1800" dirty="0"/>
              <a:t>Expected output: New TR 26.9xx</a:t>
            </a:r>
          </a:p>
          <a:p>
            <a:pPr lvl="1">
              <a:spcBef>
                <a:spcPts val="600"/>
              </a:spcBef>
              <a:defRPr/>
            </a:pPr>
            <a:r>
              <a:rPr lang="en-US" altLang="en-US" sz="1800" dirty="0"/>
              <a:t>Target completion: SA#86</a:t>
            </a:r>
          </a:p>
          <a:p>
            <a:pPr lvl="1">
              <a:spcBef>
                <a:spcPts val="600"/>
              </a:spcBef>
              <a:defRPr/>
            </a:pPr>
            <a:endParaRPr lang="en-GB" sz="1800" dirty="0"/>
          </a:p>
          <a:p>
            <a:pPr>
              <a:spcBef>
                <a:spcPts val="600"/>
              </a:spcBef>
              <a:defRPr/>
            </a:pPr>
            <a:endParaRPr lang="en-US" altLang="en-US" sz="1050" dirty="0"/>
          </a:p>
          <a:p>
            <a:pPr marL="0" indent="0">
              <a:spcBef>
                <a:spcPts val="600"/>
              </a:spcBef>
              <a:buFontTx/>
              <a:buNone/>
              <a:defRPr/>
            </a:pPr>
            <a:endParaRPr lang="en-GB" altLang="en-US" sz="1600" dirty="0"/>
          </a:p>
        </p:txBody>
      </p:sp>
    </p:spTree>
    <p:extLst>
      <p:ext uri="{BB962C8B-B14F-4D97-AF65-F5344CB8AC3E}">
        <p14:creationId xmlns:p14="http://schemas.microsoft.com/office/powerpoint/2010/main" val="282990427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SA#80 - 2</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lnSpc>
                <a:spcPct val="85000"/>
              </a:lnSpc>
              <a:spcBef>
                <a:spcPts val="3000"/>
              </a:spcBef>
            </a:pPr>
            <a:r>
              <a:rPr lang="en-GB" altLang="en-US" sz="2400" dirty="0"/>
              <a:t>SWG conference calls </a:t>
            </a:r>
            <a:r>
              <a:rPr lang="en-GB" altLang="en-US" sz="2000" dirty="0"/>
              <a:t>(2 hours each)</a:t>
            </a:r>
          </a:p>
          <a:p>
            <a:pPr lvl="1">
              <a:lnSpc>
                <a:spcPct val="90000"/>
              </a:lnSpc>
              <a:spcBef>
                <a:spcPts val="200"/>
              </a:spcBef>
            </a:pPr>
            <a:r>
              <a:rPr lang="en-GB" altLang="fr-FR" sz="1800" dirty="0"/>
              <a:t>3GPP SA4 telco on FS_5GMedia_Distribution	16AUG</a:t>
            </a:r>
          </a:p>
          <a:p>
            <a:pPr lvl="1">
              <a:lnSpc>
                <a:spcPct val="90000"/>
              </a:lnSpc>
              <a:spcBef>
                <a:spcPts val="200"/>
              </a:spcBef>
            </a:pPr>
            <a:r>
              <a:rPr lang="en-GB" altLang="fr-FR" sz="1800" dirty="0"/>
              <a:t>3GPP SA4 telco on </a:t>
            </a:r>
            <a:r>
              <a:rPr lang="en-GB" altLang="fr-FR" sz="1800" dirty="0" err="1"/>
              <a:t>LiQuImAS</a:t>
            </a:r>
            <a:r>
              <a:rPr lang="en-GB" altLang="fr-FR" sz="1800" dirty="0"/>
              <a:t>			27AUG</a:t>
            </a:r>
          </a:p>
          <a:p>
            <a:pPr lvl="1">
              <a:lnSpc>
                <a:spcPct val="90000"/>
              </a:lnSpc>
              <a:spcBef>
                <a:spcPts val="200"/>
              </a:spcBef>
            </a:pPr>
            <a:r>
              <a:rPr lang="en-GB" altLang="fr-FR" sz="1800" dirty="0"/>
              <a:t>3GPP SA4 telco on </a:t>
            </a:r>
            <a:r>
              <a:rPr lang="en-GB" altLang="fr-FR" sz="1800" dirty="0" err="1"/>
              <a:t>VRStream</a:t>
            </a:r>
            <a:r>
              <a:rPr lang="en-GB" altLang="fr-FR" sz="1800" dirty="0"/>
              <a:t>			28AUG</a:t>
            </a:r>
          </a:p>
          <a:p>
            <a:pPr lvl="1">
              <a:lnSpc>
                <a:spcPct val="90000"/>
              </a:lnSpc>
              <a:spcBef>
                <a:spcPts val="200"/>
              </a:spcBef>
            </a:pPr>
            <a:r>
              <a:rPr lang="en-GB" altLang="fr-FR" sz="1800" dirty="0"/>
              <a:t>3GPP SA4 telco on E-FLUS			29AUG</a:t>
            </a:r>
          </a:p>
          <a:p>
            <a:pPr lvl="1">
              <a:lnSpc>
                <a:spcPct val="90000"/>
              </a:lnSpc>
              <a:spcBef>
                <a:spcPts val="200"/>
              </a:spcBef>
            </a:pPr>
            <a:endParaRPr lang="en-GB" altLang="fr-FR" sz="1800" dirty="0"/>
          </a:p>
          <a:p>
            <a:pPr lvl="1">
              <a:lnSpc>
                <a:spcPct val="90000"/>
              </a:lnSpc>
              <a:spcBef>
                <a:spcPts val="200"/>
              </a:spcBef>
            </a:pPr>
            <a:endParaRPr lang="en-GB" altLang="fr-FR" sz="1800" dirty="0"/>
          </a:p>
        </p:txBody>
      </p:sp>
    </p:spTree>
    <p:extLst>
      <p:ext uri="{BB962C8B-B14F-4D97-AF65-F5344CB8AC3E}">
        <p14:creationId xmlns:p14="http://schemas.microsoft.com/office/powerpoint/2010/main" val="3698428844"/>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SIDs - 2</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fr-FR" sz="2000" dirty="0"/>
              <a:t> </a:t>
            </a:r>
            <a:r>
              <a:rPr lang="en-US" sz="2000" dirty="0"/>
              <a:t>New SID on Study Item on </a:t>
            </a:r>
            <a:r>
              <a:rPr lang="en-US" sz="2000" dirty="0" err="1"/>
              <a:t>eXtended</a:t>
            </a:r>
            <a:r>
              <a:rPr lang="en-US" sz="2000" dirty="0"/>
              <a:t> Reality (XR) in 5G (FS_XR5G) - </a:t>
            </a:r>
            <a:r>
              <a:rPr lang="fr-FR" sz="2000" b="1" u="sng" dirty="0">
                <a:solidFill>
                  <a:srgbClr val="0000FF"/>
                </a:solidFill>
                <a:latin typeface="Arial" panose="020B0604020202020204" pitchFamily="34" charset="0"/>
                <a:hlinkClick r:id="rId2"/>
              </a:rPr>
              <a:t>SP-180667</a:t>
            </a:r>
            <a:r>
              <a:rPr lang="fr-FR" sz="2000" dirty="0"/>
              <a:t> </a:t>
            </a:r>
          </a:p>
          <a:p>
            <a:pPr lvl="1">
              <a:spcBef>
                <a:spcPts val="600"/>
              </a:spcBef>
              <a:defRPr/>
            </a:pPr>
            <a:r>
              <a:rPr lang="en-GB" sz="1800" dirty="0"/>
              <a:t>The objective of this Study Item is to investigate the relevance of Augmented and Extended Reality in the context of 3GPP </a:t>
            </a:r>
          </a:p>
          <a:p>
            <a:pPr lvl="1">
              <a:spcBef>
                <a:spcPts val="600"/>
              </a:spcBef>
              <a:defRPr/>
            </a:pPr>
            <a:r>
              <a:rPr lang="en-US" altLang="en-US" sz="1800" dirty="0"/>
              <a:t>Expected output: New TR 26.9xx</a:t>
            </a:r>
          </a:p>
          <a:p>
            <a:pPr lvl="1">
              <a:spcBef>
                <a:spcPts val="600"/>
              </a:spcBef>
              <a:defRPr/>
            </a:pPr>
            <a:r>
              <a:rPr lang="en-US" altLang="en-US" sz="1800" dirty="0"/>
              <a:t>Target completion: SA#86</a:t>
            </a:r>
          </a:p>
          <a:p>
            <a:pPr lvl="1">
              <a:spcBef>
                <a:spcPts val="600"/>
              </a:spcBef>
              <a:defRPr/>
            </a:pPr>
            <a:endParaRPr lang="en-GB" sz="1800" dirty="0"/>
          </a:p>
          <a:p>
            <a:pPr>
              <a:spcBef>
                <a:spcPts val="600"/>
              </a:spcBef>
              <a:defRPr/>
            </a:pPr>
            <a:endParaRPr lang="en-US" altLang="en-US" sz="1050" dirty="0"/>
          </a:p>
          <a:p>
            <a:pPr marL="0" indent="0">
              <a:spcBef>
                <a:spcPts val="600"/>
              </a:spcBef>
              <a:buFontTx/>
              <a:buNone/>
              <a:defRPr/>
            </a:pPr>
            <a:endParaRPr lang="en-GB" altLang="en-US" sz="1600" dirty="0"/>
          </a:p>
        </p:txBody>
      </p:sp>
    </p:spTree>
    <p:extLst>
      <p:ext uri="{BB962C8B-B14F-4D97-AF65-F5344CB8AC3E}">
        <p14:creationId xmlns:p14="http://schemas.microsoft.com/office/powerpoint/2010/main" val="174174253"/>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No dependency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8" name="Table 7">
            <a:extLst>
              <a:ext uri="{FF2B5EF4-FFF2-40B4-BE49-F238E27FC236}">
                <a16:creationId xmlns:a16="http://schemas.microsoft.com/office/drawing/2014/main" id="{54EE60BD-AC85-4001-BB75-743601C501F0}"/>
              </a:ext>
            </a:extLst>
          </p:cNvPr>
          <p:cNvGraphicFramePr>
            <a:graphicFrameLocks noGrp="1"/>
          </p:cNvGraphicFramePr>
          <p:nvPr>
            <p:extLst>
              <p:ext uri="{D42A27DB-BD31-4B8C-83A1-F6EECF244321}">
                <p14:modId xmlns:p14="http://schemas.microsoft.com/office/powerpoint/2010/main" val="782912481"/>
              </p:ext>
            </p:extLst>
          </p:nvPr>
        </p:nvGraphicFramePr>
        <p:xfrm>
          <a:off x="590550" y="2928938"/>
          <a:ext cx="8281987" cy="2729497"/>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943">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79286">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draft-ietf-payload-flexible-fec-scheme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0333R1</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Muhammed Coban (mcoban@qti.qualcomm.com), </a:t>
                      </a:r>
                      <a:r>
                        <a:rPr kumimoji="0" lang="fi-FI"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Qualcomm Incorporated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VTRI_EXT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11" marB="288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30">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draft-ietf-mmusic-sdp-simulcast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312">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8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chemeClr val="tx1"/>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bl>
          </a:graphicData>
        </a:graphic>
      </p:graphicFrame>
    </p:spTree>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SA#80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SA#81:</a:t>
            </a:r>
          </a:p>
          <a:p>
            <a:pPr lvl="1">
              <a:lnSpc>
                <a:spcPct val="90000"/>
              </a:lnSpc>
              <a:spcBef>
                <a:spcPts val="300"/>
              </a:spcBef>
            </a:pPr>
            <a:r>
              <a:rPr lang="en-US" altLang="en-US" sz="1800" dirty="0"/>
              <a:t>Approve all 21 CRs</a:t>
            </a:r>
          </a:p>
          <a:p>
            <a:pPr lvl="1">
              <a:lnSpc>
                <a:spcPct val="90000"/>
              </a:lnSpc>
              <a:spcBef>
                <a:spcPts val="300"/>
              </a:spcBef>
            </a:pPr>
            <a:r>
              <a:rPr lang="en-US" altLang="en-US" sz="1800" dirty="0"/>
              <a:t>Approve 6 TRs</a:t>
            </a:r>
          </a:p>
          <a:p>
            <a:pPr lvl="1">
              <a:lnSpc>
                <a:spcPct val="90000"/>
              </a:lnSpc>
              <a:spcBef>
                <a:spcPts val="300"/>
              </a:spcBef>
            </a:pPr>
            <a:r>
              <a:rPr lang="en-US" altLang="en-US" sz="1800" dirty="0"/>
              <a:t>Approve 3 TSs</a:t>
            </a:r>
          </a:p>
          <a:p>
            <a:pPr lvl="1">
              <a:lnSpc>
                <a:spcPct val="90000"/>
              </a:lnSpc>
              <a:spcBef>
                <a:spcPts val="300"/>
              </a:spcBef>
            </a:pPr>
            <a:r>
              <a:rPr lang="en-US" altLang="en-US" sz="1800" dirty="0"/>
              <a:t>Approve 2 revised WIDs, 4 new WIDs and 2 new SIDs.</a:t>
            </a:r>
          </a:p>
          <a:p>
            <a:pPr lvl="1">
              <a:lnSpc>
                <a:spcPct val="90000"/>
              </a:lnSpc>
              <a:spcBef>
                <a:spcPts val="300"/>
              </a:spcBef>
            </a:pPr>
            <a:endParaRPr lang="en-US" altLang="en-US" sz="1800" dirty="0"/>
          </a:p>
          <a:p>
            <a:pPr lvl="1">
              <a:lnSpc>
                <a:spcPct val="90000"/>
              </a:lnSpc>
              <a:spcBef>
                <a:spcPts val="300"/>
              </a:spcBef>
            </a:pPr>
            <a:endParaRPr lang="en-US" altLang="en-US" sz="1800" dirty="0"/>
          </a:p>
        </p:txBody>
      </p:sp>
    </p:spTree>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20F10244-1502-4B49-9971-204A97D2FD8D}"/>
              </a:ext>
            </a:extLst>
          </p:cNvPr>
          <p:cNvSpPr>
            <a:spLocks noGrp="1"/>
          </p:cNvSpPr>
          <p:nvPr>
            <p:ph type="title"/>
          </p:nvPr>
        </p:nvSpPr>
        <p:spPr>
          <a:xfrm>
            <a:off x="488950" y="258763"/>
            <a:ext cx="6827838" cy="822325"/>
          </a:xfrm>
          <a:extLst/>
        </p:spPr>
        <p:txBody>
          <a:bodyPr/>
          <a:lstStyle/>
          <a:p>
            <a:pPr>
              <a:defRPr/>
            </a:pPr>
            <a:r>
              <a:rPr lang="en-US" altLang="en-US" dirty="0"/>
              <a:t>List of documents to SA#81</a:t>
            </a:r>
            <a:r>
              <a:rPr lang="en-US" altLang="en-US" dirty="0">
                <a:highlight>
                  <a:srgbClr val="FFFF00"/>
                </a:highlight>
              </a:rPr>
              <a:t> </a:t>
            </a:r>
          </a:p>
        </p:txBody>
      </p:sp>
      <p:graphicFrame>
        <p:nvGraphicFramePr>
          <p:cNvPr id="27" name="Table 26">
            <a:extLst>
              <a:ext uri="{FF2B5EF4-FFF2-40B4-BE49-F238E27FC236}">
                <a16:creationId xmlns:a16="http://schemas.microsoft.com/office/drawing/2014/main" id="{469BCC4C-6CD8-4CDD-B975-B82DF0494913}"/>
              </a:ext>
            </a:extLst>
          </p:cNvPr>
          <p:cNvGraphicFramePr>
            <a:graphicFrameLocks noGrp="1"/>
          </p:cNvGraphicFramePr>
          <p:nvPr>
            <p:extLst>
              <p:ext uri="{D42A27DB-BD31-4B8C-83A1-F6EECF244321}">
                <p14:modId xmlns:p14="http://schemas.microsoft.com/office/powerpoint/2010/main" val="1528952835"/>
              </p:ext>
            </p:extLst>
          </p:nvPr>
        </p:nvGraphicFramePr>
        <p:xfrm>
          <a:off x="371475" y="1250950"/>
          <a:ext cx="8594725" cy="5165725"/>
        </p:xfrm>
        <a:graphic>
          <a:graphicData uri="http://schemas.openxmlformats.org/drawingml/2006/table">
            <a:tbl>
              <a:tblPr/>
              <a:tblGrid>
                <a:gridCol w="771525">
                  <a:extLst>
                    <a:ext uri="{9D8B030D-6E8A-4147-A177-3AD203B41FA5}">
                      <a16:colId xmlns:a16="http://schemas.microsoft.com/office/drawing/2014/main" val="3854067395"/>
                    </a:ext>
                  </a:extLst>
                </a:gridCol>
                <a:gridCol w="4521200">
                  <a:extLst>
                    <a:ext uri="{9D8B030D-6E8A-4147-A177-3AD203B41FA5}">
                      <a16:colId xmlns:a16="http://schemas.microsoft.com/office/drawing/2014/main" val="1227836291"/>
                    </a:ext>
                  </a:extLst>
                </a:gridCol>
                <a:gridCol w="787400">
                  <a:extLst>
                    <a:ext uri="{9D8B030D-6E8A-4147-A177-3AD203B41FA5}">
                      <a16:colId xmlns:a16="http://schemas.microsoft.com/office/drawing/2014/main" val="2614713392"/>
                    </a:ext>
                  </a:extLst>
                </a:gridCol>
                <a:gridCol w="596900">
                  <a:extLst>
                    <a:ext uri="{9D8B030D-6E8A-4147-A177-3AD203B41FA5}">
                      <a16:colId xmlns:a16="http://schemas.microsoft.com/office/drawing/2014/main" val="656100597"/>
                    </a:ext>
                  </a:extLst>
                </a:gridCol>
                <a:gridCol w="939800">
                  <a:extLst>
                    <a:ext uri="{9D8B030D-6E8A-4147-A177-3AD203B41FA5}">
                      <a16:colId xmlns:a16="http://schemas.microsoft.com/office/drawing/2014/main" val="1663996053"/>
                    </a:ext>
                  </a:extLst>
                </a:gridCol>
                <a:gridCol w="977900">
                  <a:extLst>
                    <a:ext uri="{9D8B030D-6E8A-4147-A177-3AD203B41FA5}">
                      <a16:colId xmlns:a16="http://schemas.microsoft.com/office/drawing/2014/main" val="1656714185"/>
                    </a:ext>
                  </a:extLst>
                </a:gridCol>
              </a:tblGrid>
              <a:tr h="288925">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chemeClr val="bg1"/>
                          </a:solidFill>
                          <a:effectLst/>
                          <a:latin typeface="Arial" panose="020B0604020202020204" pitchFamily="34" charset="0"/>
                          <a:cs typeface="Arial" panose="020B0604020202020204" pitchFamily="34" charset="0"/>
                        </a:rPr>
                        <a:t>Title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Type</a:t>
                      </a:r>
                      <a:endPar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For</a:t>
                      </a:r>
                      <a:endPar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Agenda Item</a:t>
                      </a:r>
                      <a:endPar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23300937"/>
                  </a:ext>
                </a:extLst>
              </a:tr>
              <a:tr h="304800">
                <a:tc>
                  <a:txBody>
                    <a:bodyPr/>
                    <a:lstStyle/>
                    <a:p>
                      <a:pPr algn="l" fontAlgn="t"/>
                      <a:r>
                        <a:rPr lang="fr-FR" sz="800" b="0" i="0" u="none" strike="noStrike" dirty="0">
                          <a:solidFill>
                            <a:srgbClr val="000000"/>
                          </a:solidFill>
                          <a:effectLst/>
                          <a:latin typeface="Arial" panose="020B0604020202020204" pitchFamily="34" charset="0"/>
                        </a:rPr>
                        <a:t>SP-180637</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nb-NO" sz="800" b="0" i="0" u="none" strike="noStrike">
                          <a:solidFill>
                            <a:srgbClr val="000000"/>
                          </a:solidFill>
                          <a:effectLst/>
                          <a:latin typeface="Arial" panose="020B0604020202020204" pitchFamily="34" charset="0"/>
                        </a:rPr>
                        <a:t>SA WG4 Status Report at TSG SA#81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 Chairman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report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Presentation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7.4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376923146"/>
                  </a:ext>
                </a:extLst>
              </a:tr>
              <a:tr h="304800">
                <a:tc>
                  <a:txBody>
                    <a:bodyPr/>
                    <a:lstStyle/>
                    <a:p>
                      <a:pPr algn="l" fontAlgn="t"/>
                      <a:r>
                        <a:rPr lang="fr-FR" sz="800" b="1" i="0" u="sng" strike="noStrike">
                          <a:solidFill>
                            <a:srgbClr val="0000FF"/>
                          </a:solidFill>
                          <a:effectLst/>
                          <a:latin typeface="Arial" panose="020B0604020202020204" pitchFamily="34" charset="0"/>
                          <a:hlinkClick r:id="rId2"/>
                        </a:rPr>
                        <a:t>SP-180638</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26.116 on Correction on AVC Colour Parameters (Release 13 to Release 15) (TVProf &amp; HDR)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280886713"/>
                  </a:ext>
                </a:extLst>
              </a:tr>
              <a:tr h="304800">
                <a:tc>
                  <a:txBody>
                    <a:bodyPr/>
                    <a:lstStyle/>
                    <a:p>
                      <a:pPr algn="l" fontAlgn="t"/>
                      <a:r>
                        <a:rPr lang="fr-FR" sz="800" b="1" i="0" u="sng" strike="noStrike">
                          <a:solidFill>
                            <a:srgbClr val="0000FF"/>
                          </a:solidFill>
                          <a:effectLst/>
                          <a:latin typeface="Arial" panose="020B0604020202020204" pitchFamily="34" charset="0"/>
                          <a:hlinkClick r:id="rId3"/>
                        </a:rPr>
                        <a:t>SP-180639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26.346 on Correction regarding xMB-U usage for SCEF (Release 14 &amp; Release 15) (AE_enTV-MI_MTV)</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9924331"/>
                  </a:ext>
                </a:extLst>
              </a:tr>
              <a:tr h="304800">
                <a:tc>
                  <a:txBody>
                    <a:bodyPr/>
                    <a:lstStyle/>
                    <a:p>
                      <a:pPr algn="l" fontAlgn="t"/>
                      <a:r>
                        <a:rPr lang="fr-FR" sz="800" b="1" i="0" u="sng" strike="noStrike">
                          <a:solidFill>
                            <a:srgbClr val="0000FF"/>
                          </a:solidFill>
                          <a:effectLst/>
                          <a:latin typeface="Arial" panose="020B0604020202020204" pitchFamily="34" charset="0"/>
                          <a:hlinkClick r:id="rId4"/>
                        </a:rPr>
                        <a:t>SP-180640</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26.939 on Corrections of fMP4 instantiation description (Release 15) (FLUS)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114600479"/>
                  </a:ext>
                </a:extLst>
              </a:tr>
              <a:tr h="304800">
                <a:tc>
                  <a:txBody>
                    <a:bodyPr/>
                    <a:lstStyle/>
                    <a:p>
                      <a:pPr algn="l" fontAlgn="t"/>
                      <a:r>
                        <a:rPr lang="fr-FR" sz="800" b="1" i="0" u="sng" strike="noStrike">
                          <a:solidFill>
                            <a:srgbClr val="0000FF"/>
                          </a:solidFill>
                          <a:effectLst/>
                          <a:latin typeface="Arial" panose="020B0604020202020204" pitchFamily="34" charset="0"/>
                          <a:hlinkClick r:id="rId5"/>
                        </a:rPr>
                        <a:t>SP-180641</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26.114 on Corrections to QMC signalling (Release 15) (EQoE_MTSI)</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870193678"/>
                  </a:ext>
                </a:extLst>
              </a:tr>
              <a:tr h="304800">
                <a:tc>
                  <a:txBody>
                    <a:bodyPr/>
                    <a:lstStyle/>
                    <a:p>
                      <a:pPr algn="l" fontAlgn="t"/>
                      <a:r>
                        <a:rPr lang="fr-FR" sz="800" b="1" i="0" u="sng" strike="noStrike">
                          <a:solidFill>
                            <a:srgbClr val="0000FF"/>
                          </a:solidFill>
                          <a:effectLst/>
                          <a:latin typeface="Arial" panose="020B0604020202020204" pitchFamily="34" charset="0"/>
                          <a:hlinkClick r:id="rId6"/>
                        </a:rPr>
                        <a:t>SP-180642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TR 26.861 Investigations on Test Methodologies for Immersive Audio Systems (Release 15) v. 1.0.0 (LiQuImAS)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971069774"/>
                  </a:ext>
                </a:extLst>
              </a:tr>
              <a:tr h="304800">
                <a:tc>
                  <a:txBody>
                    <a:bodyPr/>
                    <a:lstStyle/>
                    <a:p>
                      <a:pPr algn="l" fontAlgn="t"/>
                      <a:r>
                        <a:rPr lang="fr-FR" sz="800" b="1" i="0" u="sng" strike="noStrike">
                          <a:solidFill>
                            <a:srgbClr val="0000FF"/>
                          </a:solidFill>
                          <a:effectLst/>
                          <a:latin typeface="Arial" panose="020B0604020202020204" pitchFamily="34" charset="0"/>
                          <a:hlinkClick r:id="rId7"/>
                        </a:rPr>
                        <a:t>SP-180643</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TS 26.259 Subjective Test Methodologies for the Evaluation of Immersive Audio Systems (Release 15) v. 1.0.0 (LiQuImAS)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16836255"/>
                  </a:ext>
                </a:extLst>
              </a:tr>
              <a:tr h="304800">
                <a:tc>
                  <a:txBody>
                    <a:bodyPr/>
                    <a:lstStyle/>
                    <a:p>
                      <a:pPr algn="l" fontAlgn="t"/>
                      <a:r>
                        <a:rPr lang="fr-FR" sz="800" b="0" i="0" u="none" strike="noStrike">
                          <a:solidFill>
                            <a:srgbClr val="000000"/>
                          </a:solidFill>
                          <a:effectLst/>
                          <a:latin typeface="Arial" panose="020B0604020202020204" pitchFamily="34" charset="0"/>
                        </a:rPr>
                        <a:t>SP-180644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TS 26.260 Objective Test Methodologies for the Evaluation of Immersive Audio Systems (Release 15) v. 1.0.0 (LiQuImAS)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18482075"/>
                  </a:ext>
                </a:extLst>
              </a:tr>
              <a:tr h="304800">
                <a:tc>
                  <a:txBody>
                    <a:bodyPr/>
                    <a:lstStyle/>
                    <a:p>
                      <a:pPr algn="l" fontAlgn="t"/>
                      <a:r>
                        <a:rPr lang="fr-FR" sz="800" b="1" i="0" u="sng" strike="noStrike">
                          <a:solidFill>
                            <a:srgbClr val="0000FF"/>
                          </a:solidFill>
                          <a:effectLst/>
                          <a:latin typeface="Arial" panose="020B0604020202020204" pitchFamily="34" charset="0"/>
                          <a:hlinkClick r:id="rId8"/>
                        </a:rPr>
                        <a:t>SP-180645</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Revised Work Item Description on "Virtual Reality Profiles for Streaming Media" (</a:t>
                      </a:r>
                      <a:r>
                        <a:rPr lang="en-US" sz="800" b="0" i="0" u="none" strike="noStrike" dirty="0" err="1">
                          <a:solidFill>
                            <a:srgbClr val="000000"/>
                          </a:solidFill>
                          <a:effectLst/>
                          <a:latin typeface="Arial" panose="020B0604020202020204" pitchFamily="34" charset="0"/>
                        </a:rPr>
                        <a:t>VRStream</a:t>
                      </a:r>
                      <a:r>
                        <a:rPr lang="en-US" sz="800" b="0" i="0" u="none" strike="noStrike" dirty="0">
                          <a:solidFill>
                            <a:srgbClr val="000000"/>
                          </a:solidFill>
                          <a:effectLst/>
                          <a:latin typeface="Arial" panose="020B0604020202020204" pitchFamily="34" charset="0"/>
                        </a:rPr>
                        <a: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WID </a:t>
                      </a:r>
                      <a:r>
                        <a:rPr lang="fr-FR" sz="800" b="0" i="0" u="none" strike="noStrike" dirty="0" err="1">
                          <a:solidFill>
                            <a:srgbClr val="000000"/>
                          </a:solidFill>
                          <a:effectLst/>
                          <a:latin typeface="Arial" panose="020B0604020202020204" pitchFamily="34" charset="0"/>
                        </a:rPr>
                        <a:t>revised</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405082567"/>
                  </a:ext>
                </a:extLst>
              </a:tr>
              <a:tr h="304800">
                <a:tc>
                  <a:txBody>
                    <a:bodyPr/>
                    <a:lstStyle/>
                    <a:p>
                      <a:pPr algn="l" fontAlgn="t"/>
                      <a:r>
                        <a:rPr lang="fr-FR" sz="800" b="0" i="0" u="none" strike="noStrike">
                          <a:solidFill>
                            <a:srgbClr val="000000"/>
                          </a:solidFill>
                          <a:effectLst/>
                          <a:latin typeface="Arial" panose="020B0604020202020204" pitchFamily="34" charset="0"/>
                        </a:rPr>
                        <a:t>SP-180646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TR 26.8de Virtual Reality (VR) streaming audio; Characterization test results (Release 15) v. 1.0.0 (VRStream)</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other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128594173"/>
                  </a:ext>
                </a:extLst>
              </a:tr>
              <a:tr h="304800">
                <a:tc>
                  <a:txBody>
                    <a:bodyPr/>
                    <a:lstStyle/>
                    <a:p>
                      <a:pPr algn="l" fontAlgn="t"/>
                      <a:r>
                        <a:rPr lang="fr-FR" sz="800" b="0" i="0" u="none" strike="noStrike">
                          <a:solidFill>
                            <a:srgbClr val="000000"/>
                          </a:solidFill>
                          <a:effectLst/>
                          <a:latin typeface="Arial" panose="020B0604020202020204" pitchFamily="34" charset="0"/>
                        </a:rPr>
                        <a:t>SP-180647</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TS 26.118 3GPP Virtual Reality profiles for streaming applications (Release 15) v. 1.0.0 (VRStream)</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937397273"/>
                  </a:ext>
                </a:extLst>
              </a:tr>
              <a:tr h="304800">
                <a:tc>
                  <a:txBody>
                    <a:bodyPr/>
                    <a:lstStyle/>
                    <a:p>
                      <a:pPr algn="l" fontAlgn="t"/>
                      <a:r>
                        <a:rPr lang="fr-FR" sz="800" b="1" i="0" u="sng" strike="noStrike">
                          <a:solidFill>
                            <a:srgbClr val="0000FF"/>
                          </a:solidFill>
                          <a:effectLst/>
                          <a:latin typeface="Arial" panose="020B0604020202020204" pitchFamily="34" charset="0"/>
                          <a:hlinkClick r:id="rId9"/>
                        </a:rPr>
                        <a:t>SP-180648</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26.131 &amp; TS 26.132 on Speech quality in the presence of ambient noise for super-wideband and fullband modes (Release 15) (SPAN)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528709739"/>
                  </a:ext>
                </a:extLst>
              </a:tr>
              <a:tr h="304800">
                <a:tc>
                  <a:txBody>
                    <a:bodyPr/>
                    <a:lstStyle/>
                    <a:p>
                      <a:pPr algn="l" fontAlgn="t"/>
                      <a:r>
                        <a:rPr lang="fr-FR" sz="800" b="1" i="0" u="sng" strike="noStrike">
                          <a:solidFill>
                            <a:srgbClr val="0000FF"/>
                          </a:solidFill>
                          <a:effectLst/>
                          <a:latin typeface="Arial" panose="020B0604020202020204" pitchFamily="34" charset="0"/>
                          <a:hlinkClick r:id="rId10"/>
                        </a:rPr>
                        <a:t>SP-180649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TS 26.346 on Adding Support for ROHC and FEC (Release 15) (FRASE)</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15D.10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970303662"/>
                  </a:ext>
                </a:extLst>
              </a:tr>
              <a:tr h="304800">
                <a:tc>
                  <a:txBody>
                    <a:bodyPr/>
                    <a:lstStyle/>
                    <a:p>
                      <a:pPr algn="l" fontAlgn="t"/>
                      <a:r>
                        <a:rPr lang="fr-FR" sz="800" b="1" i="0" u="sng" strike="noStrike">
                          <a:solidFill>
                            <a:srgbClr val="0000FF"/>
                          </a:solidFill>
                          <a:effectLst/>
                          <a:latin typeface="Arial" panose="020B0604020202020204" pitchFamily="34" charset="0"/>
                          <a:hlinkClick r:id="rId11"/>
                        </a:rPr>
                        <a:t>SP-180650</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Revised Work Item Description on "Media Handling Aspects of 5G Conversational Services" (5G_MTSI_Codecs)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WID </a:t>
                      </a:r>
                      <a:r>
                        <a:rPr lang="fr-FR" sz="800" b="0" i="0" u="none" strike="noStrike" dirty="0" err="1">
                          <a:solidFill>
                            <a:srgbClr val="000000"/>
                          </a:solidFill>
                          <a:effectLst/>
                          <a:latin typeface="Arial" panose="020B0604020202020204" pitchFamily="34" charset="0"/>
                        </a:rPr>
                        <a:t>revised</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15D.11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746077965"/>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12"/>
                        </a:rPr>
                        <a:t>SP-180651</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on Media Handling Aspects of 5G Conversational Services (Release 15) (5G_MTSI_Codecs)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15D.11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631678083"/>
                  </a:ext>
                </a:extLst>
              </a:tr>
              <a:tr h="304800">
                <a:tc>
                  <a:txBody>
                    <a:bodyPr/>
                    <a:lstStyle/>
                    <a:p>
                      <a:pPr algn="l" fontAlgn="t"/>
                      <a:r>
                        <a:rPr lang="fr-FR" sz="800" b="1" i="0" u="sng" strike="noStrike">
                          <a:solidFill>
                            <a:srgbClr val="0000FF"/>
                          </a:solidFill>
                          <a:effectLst/>
                          <a:latin typeface="Arial" panose="020B0604020202020204" pitchFamily="34" charset="0"/>
                          <a:hlinkClick r:id="rId13"/>
                        </a:rPr>
                        <a:t>SP-180652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26.247 on Corrections to QMC signalling (Release 15) (IQoE, TEI15)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15G.1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261261420"/>
                  </a:ext>
                </a:extLst>
              </a:tr>
            </a:tbl>
          </a:graphicData>
        </a:graphic>
      </p:graphicFrame>
    </p:spTree>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20F10244-1502-4B49-9971-204A97D2FD8D}"/>
              </a:ext>
            </a:extLst>
          </p:cNvPr>
          <p:cNvSpPr>
            <a:spLocks noGrp="1"/>
          </p:cNvSpPr>
          <p:nvPr>
            <p:ph type="title"/>
          </p:nvPr>
        </p:nvSpPr>
        <p:spPr>
          <a:xfrm>
            <a:off x="488950" y="258763"/>
            <a:ext cx="6827838" cy="822325"/>
          </a:xfrm>
          <a:extLst/>
        </p:spPr>
        <p:txBody>
          <a:bodyPr/>
          <a:lstStyle/>
          <a:p>
            <a:pPr>
              <a:defRPr/>
            </a:pPr>
            <a:r>
              <a:rPr lang="en-US" altLang="en-US" dirty="0"/>
              <a:t>List of documents to SA#81</a:t>
            </a:r>
            <a:endParaRPr lang="en-US" altLang="en-US" dirty="0">
              <a:highlight>
                <a:srgbClr val="FFFF00"/>
              </a:highlight>
            </a:endParaRPr>
          </a:p>
        </p:txBody>
      </p:sp>
      <p:graphicFrame>
        <p:nvGraphicFramePr>
          <p:cNvPr id="27" name="Table 26">
            <a:extLst>
              <a:ext uri="{FF2B5EF4-FFF2-40B4-BE49-F238E27FC236}">
                <a16:creationId xmlns:a16="http://schemas.microsoft.com/office/drawing/2014/main" id="{469BCC4C-6CD8-4CDD-B975-B82DF0494913}"/>
              </a:ext>
            </a:extLst>
          </p:cNvPr>
          <p:cNvGraphicFramePr>
            <a:graphicFrameLocks noGrp="1"/>
          </p:cNvGraphicFramePr>
          <p:nvPr>
            <p:extLst>
              <p:ext uri="{D42A27DB-BD31-4B8C-83A1-F6EECF244321}">
                <p14:modId xmlns:p14="http://schemas.microsoft.com/office/powerpoint/2010/main" val="4007666639"/>
              </p:ext>
            </p:extLst>
          </p:nvPr>
        </p:nvGraphicFramePr>
        <p:xfrm>
          <a:off x="371475" y="1250950"/>
          <a:ext cx="8594725" cy="5226685"/>
        </p:xfrm>
        <a:graphic>
          <a:graphicData uri="http://schemas.openxmlformats.org/drawingml/2006/table">
            <a:tbl>
              <a:tblPr/>
              <a:tblGrid>
                <a:gridCol w="771525">
                  <a:extLst>
                    <a:ext uri="{9D8B030D-6E8A-4147-A177-3AD203B41FA5}">
                      <a16:colId xmlns:a16="http://schemas.microsoft.com/office/drawing/2014/main" val="3854067395"/>
                    </a:ext>
                  </a:extLst>
                </a:gridCol>
                <a:gridCol w="4521200">
                  <a:extLst>
                    <a:ext uri="{9D8B030D-6E8A-4147-A177-3AD203B41FA5}">
                      <a16:colId xmlns:a16="http://schemas.microsoft.com/office/drawing/2014/main" val="1227836291"/>
                    </a:ext>
                  </a:extLst>
                </a:gridCol>
                <a:gridCol w="787400">
                  <a:extLst>
                    <a:ext uri="{9D8B030D-6E8A-4147-A177-3AD203B41FA5}">
                      <a16:colId xmlns:a16="http://schemas.microsoft.com/office/drawing/2014/main" val="2614713392"/>
                    </a:ext>
                  </a:extLst>
                </a:gridCol>
                <a:gridCol w="596900">
                  <a:extLst>
                    <a:ext uri="{9D8B030D-6E8A-4147-A177-3AD203B41FA5}">
                      <a16:colId xmlns:a16="http://schemas.microsoft.com/office/drawing/2014/main" val="656100597"/>
                    </a:ext>
                  </a:extLst>
                </a:gridCol>
                <a:gridCol w="939800">
                  <a:extLst>
                    <a:ext uri="{9D8B030D-6E8A-4147-A177-3AD203B41FA5}">
                      <a16:colId xmlns:a16="http://schemas.microsoft.com/office/drawing/2014/main" val="1663996053"/>
                    </a:ext>
                  </a:extLst>
                </a:gridCol>
                <a:gridCol w="977900">
                  <a:extLst>
                    <a:ext uri="{9D8B030D-6E8A-4147-A177-3AD203B41FA5}">
                      <a16:colId xmlns:a16="http://schemas.microsoft.com/office/drawing/2014/main" val="1656714185"/>
                    </a:ext>
                  </a:extLst>
                </a:gridCol>
              </a:tblGrid>
              <a:tr h="288925">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Title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For</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Agenda Item</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23300937"/>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2"/>
                        </a:rPr>
                        <a:t>SP-180653</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26.973 on Corrections, modification of Experiment 4 and addition to fixed-point basic operators (Release 15) (FS_BASOP)</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15G.2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16651577"/>
                  </a:ext>
                </a:extLst>
              </a:tr>
              <a:tr h="304800">
                <a:tc>
                  <a:txBody>
                    <a:bodyPr/>
                    <a:lstStyle/>
                    <a:p>
                      <a:pPr algn="l" fontAlgn="t"/>
                      <a:r>
                        <a:rPr lang="fr-FR" sz="800" b="1" i="0" u="sng" strike="noStrike">
                          <a:solidFill>
                            <a:srgbClr val="0000FF"/>
                          </a:solidFill>
                          <a:effectLst/>
                          <a:latin typeface="Arial" panose="020B0604020202020204" pitchFamily="34" charset="0"/>
                          <a:hlinkClick r:id="rId3"/>
                        </a:rPr>
                        <a:t>SP-180654</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TS 26.348 Northbound API for MBMS (xMB Reference Point); Stage 2 (Release 16) v. 1.0.0 (CAPIF4xMB)</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16D.2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247147088"/>
                  </a:ext>
                </a:extLst>
              </a:tr>
              <a:tr h="304800">
                <a:tc>
                  <a:txBody>
                    <a:bodyPr/>
                    <a:lstStyle/>
                    <a:p>
                      <a:pPr algn="l" fontAlgn="t"/>
                      <a:r>
                        <a:rPr lang="fr-FR" sz="800" b="1" i="0" u="sng" strike="noStrike">
                          <a:solidFill>
                            <a:srgbClr val="0000FF"/>
                          </a:solidFill>
                          <a:effectLst/>
                          <a:latin typeface="Arial" panose="020B0604020202020204" pitchFamily="34" charset="0"/>
                          <a:hlinkClick r:id="rId4"/>
                        </a:rPr>
                        <a:t>SP-180655</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26.247 on Signaling and Reporting of Interactivity Usage in 3GP-DASH (Release 16) (SerInter)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16D.3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48494222"/>
                  </a:ext>
                </a:extLst>
              </a:tr>
              <a:tr h="304800">
                <a:tc>
                  <a:txBody>
                    <a:bodyPr/>
                    <a:lstStyle/>
                    <a:p>
                      <a:pPr algn="l" fontAlgn="t"/>
                      <a:r>
                        <a:rPr lang="fr-FR" sz="800" b="1" i="0" u="sng" strike="noStrike">
                          <a:solidFill>
                            <a:srgbClr val="0000FF"/>
                          </a:solidFill>
                          <a:effectLst/>
                          <a:latin typeface="Arial" panose="020B0604020202020204" pitchFamily="34" charset="0"/>
                          <a:hlinkClick r:id="rId5"/>
                        </a:rPr>
                        <a:t>SP-180656</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26.116 on HLG HDR video (Release 16) (HLG_HDR)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16D.5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886700408"/>
                  </a:ext>
                </a:extLst>
              </a:tr>
              <a:tr h="304800">
                <a:tc>
                  <a:txBody>
                    <a:bodyPr/>
                    <a:lstStyle/>
                    <a:p>
                      <a:pPr algn="l" fontAlgn="t"/>
                      <a:r>
                        <a:rPr lang="fr-FR" sz="800" b="1" i="0" u="sng" strike="noStrike">
                          <a:solidFill>
                            <a:srgbClr val="0000FF"/>
                          </a:solidFill>
                          <a:effectLst/>
                          <a:latin typeface="Arial" panose="020B0604020202020204" pitchFamily="34" charset="0"/>
                          <a:hlinkClick r:id="rId6"/>
                        </a:rPr>
                        <a:t>SP-180657</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26.104 &amp; TS 26.247 on TEI Rel-16 (Release 16) (TEI16)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16G.1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78956186"/>
                  </a:ext>
                </a:extLst>
              </a:tr>
              <a:tr h="304800">
                <a:tc>
                  <a:txBody>
                    <a:bodyPr/>
                    <a:lstStyle/>
                    <a:p>
                      <a:pPr algn="l" fontAlgn="t"/>
                      <a:r>
                        <a:rPr lang="fr-FR" sz="800" b="1" i="0" u="sng" strike="noStrike">
                          <a:solidFill>
                            <a:srgbClr val="0000FF"/>
                          </a:solidFill>
                          <a:effectLst/>
                          <a:latin typeface="Arial" panose="020B0604020202020204" pitchFamily="34" charset="0"/>
                          <a:hlinkClick r:id="rId7"/>
                        </a:rPr>
                        <a:t>SP-180658</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 26.910 Study on media handling aspects of Radio Access Network (RAN) delay budget reporting in Multimedia Telephony Service for Internet Protocol (IP) Multimedia Subsystem (IMS) (MTSI) (Release 16) v. 2.0.0 (FS_E2E_DELAY)</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17D.1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51154354"/>
                  </a:ext>
                </a:extLst>
              </a:tr>
              <a:tr h="304800">
                <a:tc>
                  <a:txBody>
                    <a:bodyPr/>
                    <a:lstStyle/>
                    <a:p>
                      <a:pPr algn="l" fontAlgn="t"/>
                      <a:r>
                        <a:rPr lang="fr-FR" sz="800" b="1" i="0" u="sng" strike="noStrike">
                          <a:solidFill>
                            <a:srgbClr val="0000FF"/>
                          </a:solidFill>
                          <a:effectLst/>
                          <a:latin typeface="Arial" panose="020B0604020202020204" pitchFamily="34" charset="0"/>
                          <a:hlinkClick r:id="rId8"/>
                        </a:rPr>
                        <a:t>SP-180659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TR 26.919 Study on Media Handling Aspects of Conversational Services in 5G Systems (Release 16) v. 2.0.0 (FS_5G_MEDIA_MTSI)</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17D.4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338374683"/>
                  </a:ext>
                </a:extLst>
              </a:tr>
              <a:tr h="304800">
                <a:tc>
                  <a:txBody>
                    <a:bodyPr/>
                    <a:lstStyle/>
                    <a:p>
                      <a:pPr algn="l" fontAlgn="t"/>
                      <a:r>
                        <a:rPr lang="fr-FR" sz="800" b="1" i="0" u="sng" strike="noStrike">
                          <a:solidFill>
                            <a:srgbClr val="0000FF"/>
                          </a:solidFill>
                          <a:effectLst/>
                          <a:latin typeface="Arial" panose="020B0604020202020204" pitchFamily="34" charset="0"/>
                          <a:hlinkClick r:id="rId9"/>
                        </a:rPr>
                        <a:t>SP-180660</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 26.850 MBMS for IoT (Release 16) v. 2.0.0 (FS_MBMS_IoT)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17D.5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156250168"/>
                  </a:ext>
                </a:extLst>
              </a:tr>
              <a:tr h="304800">
                <a:tc>
                  <a:txBody>
                    <a:bodyPr/>
                    <a:lstStyle/>
                    <a:p>
                      <a:pPr algn="l" fontAlgn="t"/>
                      <a:r>
                        <a:rPr lang="fr-FR" sz="800" b="1" i="0" u="sng" strike="noStrike">
                          <a:solidFill>
                            <a:srgbClr val="0000FF"/>
                          </a:solidFill>
                          <a:effectLst/>
                          <a:latin typeface="Arial" panose="020B0604020202020204" pitchFamily="34" charset="0"/>
                          <a:hlinkClick r:id="rId10"/>
                        </a:rPr>
                        <a:t>SP-180661</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TR 26.843 Study on Non Bit-Exact Conformance Criteria and Tools for Floating-Point EVS Codec (Release 16) v. 2.0.0 (FS_EVS_FCNBE)</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17D.7</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677086908"/>
                  </a:ext>
                </a:extLst>
              </a:tr>
              <a:tr h="304800">
                <a:tc>
                  <a:txBody>
                    <a:bodyPr/>
                    <a:lstStyle/>
                    <a:p>
                      <a:pPr algn="l" fontAlgn="t"/>
                      <a:r>
                        <a:rPr lang="fr-FR" sz="800" b="1" i="0" u="sng" strike="noStrike">
                          <a:solidFill>
                            <a:srgbClr val="0000FF"/>
                          </a:solidFill>
                          <a:effectLst/>
                          <a:latin typeface="Arial" panose="020B0604020202020204" pitchFamily="34" charset="0"/>
                          <a:hlinkClick r:id="rId11"/>
                        </a:rPr>
                        <a:t>SP-180662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WID on Media Handling Aspects of RAN Delay Budget Reporting in MTSI (E2E_DELAY)</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85085156"/>
                  </a:ext>
                </a:extLst>
              </a:tr>
              <a:tr h="304800">
                <a:tc>
                  <a:txBody>
                    <a:bodyPr/>
                    <a:lstStyle/>
                    <a:p>
                      <a:pPr algn="l" fontAlgn="t"/>
                      <a:r>
                        <a:rPr lang="fr-FR" sz="800" b="1" i="0" u="sng" strike="noStrike">
                          <a:solidFill>
                            <a:srgbClr val="0000FF"/>
                          </a:solidFill>
                          <a:effectLst/>
                          <a:latin typeface="Arial" panose="020B0604020202020204" pitchFamily="34" charset="0"/>
                          <a:hlinkClick r:id="rId12"/>
                        </a:rPr>
                        <a:t>SP-180663</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WID on "Media Handling Extensions for 5G Conversational Services" (5G_MEDIA_MTSI_ext)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430342251"/>
                  </a:ext>
                </a:extLst>
              </a:tr>
              <a:tr h="304800">
                <a:tc>
                  <a:txBody>
                    <a:bodyPr/>
                    <a:lstStyle/>
                    <a:p>
                      <a:pPr algn="l" fontAlgn="t"/>
                      <a:r>
                        <a:rPr lang="fr-FR" sz="800" b="1" i="0" u="sng" strike="noStrike">
                          <a:solidFill>
                            <a:srgbClr val="0000FF"/>
                          </a:solidFill>
                          <a:effectLst/>
                          <a:latin typeface="Arial" panose="020B0604020202020204" pitchFamily="34" charset="0"/>
                          <a:hlinkClick r:id="rId13"/>
                        </a:rPr>
                        <a:t>SP-180664</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WID on Coverage and Handoff Enhancements for Multimedia (CHEM)</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890622829"/>
                  </a:ext>
                </a:extLst>
              </a:tr>
              <a:tr h="304800">
                <a:tc>
                  <a:txBody>
                    <a:bodyPr/>
                    <a:lstStyle/>
                    <a:p>
                      <a:pPr algn="l" fontAlgn="t"/>
                      <a:r>
                        <a:rPr lang="fr-FR" sz="800" b="1" i="0" u="sng" strike="noStrike">
                          <a:solidFill>
                            <a:srgbClr val="0000FF"/>
                          </a:solidFill>
                          <a:effectLst/>
                          <a:latin typeface="Arial" panose="020B0604020202020204" pitchFamily="34" charset="0"/>
                          <a:hlinkClick r:id="rId14"/>
                        </a:rPr>
                        <a:t>SP-180665</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WID on xMB extension for mission critical services (MC_XMB)</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640121978"/>
                  </a:ext>
                </a:extLst>
              </a:tr>
              <a:tr h="304800">
                <a:tc>
                  <a:txBody>
                    <a:bodyPr/>
                    <a:lstStyle/>
                    <a:p>
                      <a:pPr algn="l" fontAlgn="t"/>
                      <a:r>
                        <a:rPr lang="fr-FR" sz="800" b="1" i="0" u="sng" strike="noStrike">
                          <a:solidFill>
                            <a:srgbClr val="0000FF"/>
                          </a:solidFill>
                          <a:effectLst/>
                          <a:latin typeface="Arial" panose="020B0604020202020204" pitchFamily="34" charset="0"/>
                          <a:hlinkClick r:id="rId15"/>
                        </a:rPr>
                        <a:t>SP-180666</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SID on Typical Traffic Characteristics of Third-Party and Operator Media Services (FS_TyTraC)</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765742085"/>
                  </a:ext>
                </a:extLst>
              </a:tr>
              <a:tr h="304800">
                <a:tc>
                  <a:txBody>
                    <a:bodyPr/>
                    <a:lstStyle/>
                    <a:p>
                      <a:pPr algn="l" fontAlgn="t"/>
                      <a:r>
                        <a:rPr lang="fr-FR" sz="800" b="1" i="0" u="sng" strike="noStrike">
                          <a:solidFill>
                            <a:srgbClr val="0000FF"/>
                          </a:solidFill>
                          <a:effectLst/>
                          <a:latin typeface="Arial" panose="020B0604020202020204" pitchFamily="34" charset="0"/>
                          <a:hlinkClick r:id="rId16"/>
                        </a:rPr>
                        <a:t>SP-180667</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SID on Study Item on eXtended Reality (XR) in 5G (FS_XR5G)</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976300324"/>
                  </a:ext>
                </a:extLst>
              </a:tr>
              <a:tr h="304800">
                <a:tc>
                  <a:txBody>
                    <a:bodyPr/>
                    <a:lstStyle/>
                    <a:p>
                      <a:pPr algn="l" fontAlgn="t"/>
                      <a:r>
                        <a:rPr lang="fr-FR" sz="800" b="1" i="0" u="sng" strike="noStrike">
                          <a:solidFill>
                            <a:srgbClr val="0000FF"/>
                          </a:solidFill>
                          <a:effectLst/>
                          <a:latin typeface="Arial" panose="020B0604020202020204" pitchFamily="34" charset="0"/>
                          <a:hlinkClick r:id="rId17"/>
                        </a:rPr>
                        <a:t>SP-180685</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26.234 &amp; TS 26.346 on Virtual Reality (Release 15) (VRStream)</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15D.6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04369596"/>
                  </a:ext>
                </a:extLst>
              </a:tr>
            </a:tbl>
          </a:graphicData>
        </a:graphic>
      </p:graphicFrame>
    </p:spTree>
    <p:extLst>
      <p:ext uri="{BB962C8B-B14F-4D97-AF65-F5344CB8AC3E}">
        <p14:creationId xmlns:p14="http://schemas.microsoft.com/office/powerpoint/2010/main" val="1015625398"/>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20F10244-1502-4B49-9971-204A97D2FD8D}"/>
              </a:ext>
            </a:extLst>
          </p:cNvPr>
          <p:cNvSpPr>
            <a:spLocks noGrp="1"/>
          </p:cNvSpPr>
          <p:nvPr>
            <p:ph type="title"/>
          </p:nvPr>
        </p:nvSpPr>
        <p:spPr>
          <a:xfrm>
            <a:off x="488950" y="258763"/>
            <a:ext cx="6827838" cy="822325"/>
          </a:xfrm>
          <a:extLst/>
        </p:spPr>
        <p:txBody>
          <a:bodyPr/>
          <a:lstStyle/>
          <a:p>
            <a:pPr>
              <a:defRPr/>
            </a:pPr>
            <a:r>
              <a:rPr lang="en-US" altLang="en-US" dirty="0"/>
              <a:t>List of documents to SA#81</a:t>
            </a:r>
            <a:endParaRPr lang="en-US" altLang="en-US" dirty="0">
              <a:highlight>
                <a:srgbClr val="FFFF00"/>
              </a:highlight>
            </a:endParaRPr>
          </a:p>
        </p:txBody>
      </p:sp>
      <p:graphicFrame>
        <p:nvGraphicFramePr>
          <p:cNvPr id="27" name="Table 26">
            <a:extLst>
              <a:ext uri="{FF2B5EF4-FFF2-40B4-BE49-F238E27FC236}">
                <a16:creationId xmlns:a16="http://schemas.microsoft.com/office/drawing/2014/main" id="{469BCC4C-6CD8-4CDD-B975-B82DF0494913}"/>
              </a:ext>
            </a:extLst>
          </p:cNvPr>
          <p:cNvGraphicFramePr>
            <a:graphicFrameLocks noGrp="1"/>
          </p:cNvGraphicFramePr>
          <p:nvPr>
            <p:extLst>
              <p:ext uri="{D42A27DB-BD31-4B8C-83A1-F6EECF244321}">
                <p14:modId xmlns:p14="http://schemas.microsoft.com/office/powerpoint/2010/main" val="1662521532"/>
              </p:ext>
            </p:extLst>
          </p:nvPr>
        </p:nvGraphicFramePr>
        <p:xfrm>
          <a:off x="371475" y="1250950"/>
          <a:ext cx="8594725" cy="1812925"/>
        </p:xfrm>
        <a:graphic>
          <a:graphicData uri="http://schemas.openxmlformats.org/drawingml/2006/table">
            <a:tbl>
              <a:tblPr/>
              <a:tblGrid>
                <a:gridCol w="771525">
                  <a:extLst>
                    <a:ext uri="{9D8B030D-6E8A-4147-A177-3AD203B41FA5}">
                      <a16:colId xmlns:a16="http://schemas.microsoft.com/office/drawing/2014/main" val="3854067395"/>
                    </a:ext>
                  </a:extLst>
                </a:gridCol>
                <a:gridCol w="4521200">
                  <a:extLst>
                    <a:ext uri="{9D8B030D-6E8A-4147-A177-3AD203B41FA5}">
                      <a16:colId xmlns:a16="http://schemas.microsoft.com/office/drawing/2014/main" val="1227836291"/>
                    </a:ext>
                  </a:extLst>
                </a:gridCol>
                <a:gridCol w="787400">
                  <a:extLst>
                    <a:ext uri="{9D8B030D-6E8A-4147-A177-3AD203B41FA5}">
                      <a16:colId xmlns:a16="http://schemas.microsoft.com/office/drawing/2014/main" val="2614713392"/>
                    </a:ext>
                  </a:extLst>
                </a:gridCol>
                <a:gridCol w="596900">
                  <a:extLst>
                    <a:ext uri="{9D8B030D-6E8A-4147-A177-3AD203B41FA5}">
                      <a16:colId xmlns:a16="http://schemas.microsoft.com/office/drawing/2014/main" val="656100597"/>
                    </a:ext>
                  </a:extLst>
                </a:gridCol>
                <a:gridCol w="939800">
                  <a:extLst>
                    <a:ext uri="{9D8B030D-6E8A-4147-A177-3AD203B41FA5}">
                      <a16:colId xmlns:a16="http://schemas.microsoft.com/office/drawing/2014/main" val="1663996053"/>
                    </a:ext>
                  </a:extLst>
                </a:gridCol>
                <a:gridCol w="977900">
                  <a:extLst>
                    <a:ext uri="{9D8B030D-6E8A-4147-A177-3AD203B41FA5}">
                      <a16:colId xmlns:a16="http://schemas.microsoft.com/office/drawing/2014/main" val="1656714185"/>
                    </a:ext>
                  </a:extLst>
                </a:gridCol>
              </a:tblGrid>
              <a:tr h="288925">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Title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For</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Agenda Item</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23300937"/>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2"/>
                        </a:rPr>
                        <a:t>SP-180669</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Summary for work item 'Media Handling Aspects of 5G Conversational Services'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Intel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 summary</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Endorsement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20.4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16651577"/>
                  </a:ext>
                </a:extLst>
              </a:tr>
              <a:tr h="304800">
                <a:tc>
                  <a:txBody>
                    <a:bodyPr/>
                    <a:lstStyle/>
                    <a:p>
                      <a:pPr algn="l" fontAlgn="t"/>
                      <a:r>
                        <a:rPr lang="fr-FR" sz="800" b="0" i="0" u="none" strike="noStrike" dirty="0">
                          <a:solidFill>
                            <a:srgbClr val="000000"/>
                          </a:solidFill>
                          <a:effectLst/>
                          <a:latin typeface="Arial" panose="020B0604020202020204" pitchFamily="34" charset="0"/>
                        </a:rPr>
                        <a:t>SP-180746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Summary for work item 'Virtual Reality Profiles for Streaming Media</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Qualcomm Incorporated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 summary</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20.4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247147088"/>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3"/>
                        </a:rPr>
                        <a:t>SP-180837</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Summary for WI LiQuImAS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Qualcomm UK Ltd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 summary</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20.4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48494222"/>
                  </a:ext>
                </a:extLst>
              </a:tr>
              <a:tr h="304800">
                <a:tc>
                  <a:txBody>
                    <a:bodyPr/>
                    <a:lstStyle/>
                    <a:p>
                      <a:pPr algn="l" fontAlgn="t"/>
                      <a:r>
                        <a:rPr lang="fr-FR" sz="800" b="1" i="0" u="sng" strike="noStrike">
                          <a:solidFill>
                            <a:srgbClr val="0000FF"/>
                          </a:solidFill>
                          <a:effectLst/>
                          <a:latin typeface="Arial" panose="020B0604020202020204" pitchFamily="34" charset="0"/>
                          <a:hlinkClick r:id="rId4"/>
                        </a:rPr>
                        <a:t>SP-180838</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Summary for work item SPAN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HEAD acoustics GmbH</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 summary</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Endorsement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20.4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886700408"/>
                  </a:ext>
                </a:extLst>
              </a:tr>
              <a:tr h="304800">
                <a:tc>
                  <a:txBody>
                    <a:bodyPr/>
                    <a:lstStyle/>
                    <a:p>
                      <a:pPr algn="l" fontAlgn="t"/>
                      <a:r>
                        <a:rPr lang="fr-FR" sz="800" b="1" i="0" u="sng" strike="noStrike">
                          <a:solidFill>
                            <a:srgbClr val="0000FF"/>
                          </a:solidFill>
                          <a:effectLst/>
                          <a:latin typeface="Arial" panose="020B0604020202020204" pitchFamily="34" charset="0"/>
                          <a:hlinkClick r:id="rId5"/>
                        </a:rPr>
                        <a:t>SP-180839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Summary for WI HLG_HDR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Sony Europe Limited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 summary</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20.4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78956186"/>
                  </a:ext>
                </a:extLst>
              </a:tr>
            </a:tbl>
          </a:graphicData>
        </a:graphic>
      </p:graphicFrame>
    </p:spTree>
    <p:extLst>
      <p:ext uri="{BB962C8B-B14F-4D97-AF65-F5344CB8AC3E}">
        <p14:creationId xmlns:p14="http://schemas.microsoft.com/office/powerpoint/2010/main" val="985184123"/>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A219D15D-E16B-4219-9E51-AB5ED9ED41F0}"/>
              </a:ext>
            </a:extLst>
          </p:cNvPr>
          <p:cNvSpPr>
            <a:spLocks noGrp="1"/>
          </p:cNvSpPr>
          <p:nvPr>
            <p:ph idx="1"/>
          </p:nvPr>
        </p:nvSpPr>
        <p:spPr>
          <a:xfrm>
            <a:off x="673100" y="2330450"/>
            <a:ext cx="7677150" cy="2222500"/>
          </a:xfrm>
        </p:spPr>
        <p:txBody>
          <a:bodyPr/>
          <a:lstStyle/>
          <a:p>
            <a:pPr marL="0" indent="0">
              <a:buFontTx/>
              <a:buNone/>
            </a:pPr>
            <a:r>
              <a:rPr lang="en-GB" altLang="en-US" sz="3200" b="1">
                <a:solidFill>
                  <a:srgbClr val="FF0000"/>
                </a:solidFill>
              </a:rPr>
              <a:t>Annex 1: </a:t>
            </a:r>
            <a:r>
              <a:rPr lang="en-US" altLang="en-US" sz="3200">
                <a:solidFill>
                  <a:srgbClr val="FF0000"/>
                </a:solidFill>
              </a:rPr>
              <a:t>List of some key abbreviations in the SA4 area</a:t>
            </a:r>
          </a:p>
        </p:txBody>
      </p:sp>
    </p:spTree>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5F3FFEE-E608-499B-87F8-80443A905FE5}"/>
              </a:ext>
            </a:extLst>
          </p:cNvPr>
          <p:cNvSpPr txBox="1">
            <a:spLocks noChangeArrowheads="1"/>
          </p:cNvSpPr>
          <p:nvPr/>
        </p:nvSpPr>
        <p:spPr bwMode="auto">
          <a:xfrm>
            <a:off x="552450" y="358774"/>
            <a:ext cx="3717925"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ABNF	Augmented BNF (Backus-Naur Form)</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AMR-NB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AMR-WB	Adaptive Multi Rate – Wideband</a:t>
            </a:r>
          </a:p>
          <a:p>
            <a:pPr marL="714375" indent="-714375">
              <a:lnSpc>
                <a:spcPct val="90000"/>
              </a:lnSpc>
              <a:spcBef>
                <a:spcPts val="100"/>
              </a:spcBef>
              <a:buFontTx/>
              <a:buNone/>
              <a:tabLst>
                <a:tab pos="714375" algn="l"/>
              </a:tabLst>
              <a:defRPr/>
            </a:pPr>
            <a:r>
              <a:rPr lang="en-US" sz="900" dirty="0">
                <a:latin typeface="Arial" panose="020B0604020202020204" pitchFamily="34" charset="0"/>
                <a:cs typeface="Arial" panose="020B0604020202020204" pitchFamily="34" charset="0"/>
              </a:rPr>
              <a:t>API	Application Programming Interface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APN	Access Point Name</a:t>
            </a:r>
            <a:r>
              <a:rPr lang="en-US" altLang="zh-CN"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AVC	Advanced Video Coding</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	</a:t>
            </a:r>
            <a:r>
              <a:rPr lang="en-GB" altLang="zh-CN" sz="900" kern="0" dirty="0">
                <a:latin typeface="Arial" panose="020B0604020202020204" pitchFamily="34" charset="0"/>
                <a:cs typeface="Arial" panose="020B0604020202020204" pitchFamily="34" charset="0"/>
              </a:rPr>
              <a:t>Audio-Visual Profile</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AVPF	</a:t>
            </a:r>
            <a:r>
              <a:rPr lang="en-GB" altLang="zh-CN" sz="900" kern="0" dirty="0">
                <a:latin typeface="Arial" panose="020B0604020202020204" pitchFamily="34" charset="0"/>
                <a:cs typeface="Arial" panose="020B0604020202020204" pitchFamily="34" charset="0"/>
              </a:rPr>
              <a:t>Audio-Visual Profile with Feedback </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CEN	Comité Européen de Normalisation (European Committee for Standardization)</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CL	Cross-check Laboratory</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CLUE </a:t>
            </a:r>
            <a:r>
              <a:rPr lang="en-GB" sz="900" dirty="0">
                <a:latin typeface="Arial" panose="020B0604020202020204" pitchFamily="34" charset="0"/>
                <a:cs typeface="Arial" panose="020B0604020202020204" pitchFamily="34" charset="0"/>
              </a:rPr>
              <a:t>	ControLling mUltiple streams for tElepresence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CMR	Codec Mode Request</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CRC	Cyclic Redundancy Check</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CTM 	</a:t>
            </a:r>
            <a:r>
              <a:rPr lang="en-GB" sz="900" kern="0" dirty="0">
                <a:latin typeface="Arial" panose="020B0604020202020204" pitchFamily="34" charset="0"/>
                <a:cs typeface="Arial" panose="020B0604020202020204" pitchFamily="34" charset="0"/>
              </a:rPr>
              <a:t>Cellular Text Telephone Modem</a:t>
            </a:r>
            <a:r>
              <a:rPr lang="en-US"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DANE	DASH-Aware Network Element</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DASH	Dynamic Adaptive Streaming over HTTP</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DDF	Device Description Framework</a:t>
            </a:r>
            <a:r>
              <a:rPr lang="en-US" altLang="zh-CN" sz="900" kern="0" dirty="0">
                <a:latin typeface="Arial" panose="020B0604020202020204" pitchFamily="34" charset="0"/>
                <a:cs typeface="Arial" panose="020B0604020202020204" pitchFamily="34" charset="0"/>
              </a:rPr>
              <a:t>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DTMF	Dual-tone multi-frequency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DTX	Discontinuous Transmission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ECN	</a:t>
            </a:r>
            <a:r>
              <a:rPr lang="en-GB" altLang="ko-KR" sz="900" kern="0" dirty="0">
                <a:latin typeface="Arial" panose="020B0604020202020204" pitchFamily="34" charset="0"/>
                <a:ea typeface="굴림" pitchFamily="34" charset="-127"/>
                <a:cs typeface="Arial" panose="020B0604020202020204" pitchFamily="34" charset="0"/>
              </a:rPr>
              <a:t>Explicit Congestion Notification</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eCall	Emergency call from a vehicle, supplemented with a minimum set of emergency related data (MSD)</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EEP	Equal Error Protection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EPS	Evolved Packet System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EVS	Enhanced Voice Service</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FB 	</a:t>
            </a:r>
            <a:r>
              <a:rPr lang="en-US" sz="900" dirty="0">
                <a:latin typeface="Arial" panose="020B0604020202020204" pitchFamily="34" charset="0"/>
                <a:cs typeface="Arial" panose="020B0604020202020204" pitchFamily="34" charset="0"/>
              </a:rPr>
              <a:t>Fullband (up to 20 kHz)</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FDT 	File Delivery Table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FEC	Forward Error Correction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FER	Frame Erasure Ratio</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FLUTE	File deLivery over Unidirectional Transport</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GAL	Global Analysis Laboratory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HDR	High Dynamic Range</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HEVC	High Efficiency Video Coding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HLG	Hybrid Log Gamma</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fi-FI" altLang="zh-CN" sz="900" kern="0" dirty="0">
                <a:latin typeface="Arial" panose="020B0604020202020204" pitchFamily="34" charset="0"/>
                <a:cs typeface="Arial" panose="020B0604020202020204" pitchFamily="34" charset="0"/>
              </a:rPr>
              <a:t>HMD	Head Mounted Display</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HRTF	Head-Related Transfer Function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HTML5	Hypertext Markup Language version 5</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HTTP	Hypertext Transfer Protocol </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HDTV	High Definition Television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IVS	</a:t>
            </a:r>
            <a:r>
              <a:rPr lang="en-GB" sz="900" kern="0" dirty="0">
                <a:latin typeface="Arial" panose="020B0604020202020204" pitchFamily="34" charset="0"/>
                <a:cs typeface="Arial" panose="020B0604020202020204" pitchFamily="34" charset="0"/>
              </a:rPr>
              <a:t>In Vehicle System, or Improved Video Service</a:t>
            </a:r>
          </a:p>
          <a:p>
            <a:pPr marL="714375" indent="-714375" eaLnBrk="1" hangingPunct="1">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cs typeface="Arial" panose="020B0604020202020204" pitchFamily="34" charset="0"/>
              </a:rPr>
              <a:t>JBM 	Jitter Buffer Management </a:t>
            </a:r>
          </a:p>
          <a:p>
            <a:pPr marL="714375" indent="-714375" eaLnBrk="1" hangingPunct="1">
              <a:lnSpc>
                <a:spcPct val="90000"/>
              </a:lnSpc>
              <a:spcBef>
                <a:spcPts val="100"/>
              </a:spcBef>
              <a:buFont typeface="Wingdings 2" panose="05020102010507070707" pitchFamily="18" charset="2"/>
              <a:buNone/>
              <a:tabLst>
                <a:tab pos="714375" algn="l"/>
              </a:tabLst>
              <a:defRPr/>
            </a:pPr>
            <a:r>
              <a:rPr lang="en-GB" altLang="ja-JP" sz="900" dirty="0">
                <a:latin typeface="Arial" panose="020B0604020202020204" pitchFamily="34" charset="0"/>
                <a:cs typeface="Arial" panose="020B0604020202020204" pitchFamily="34" charset="0"/>
              </a:rPr>
              <a:t>LL	Listening Laboratory</a:t>
            </a:r>
          </a:p>
          <a:p>
            <a:pPr marL="714375" indent="-714375">
              <a:lnSpc>
                <a:spcPct val="90000"/>
              </a:lnSpc>
              <a:spcBef>
                <a:spcPts val="100"/>
              </a:spcBef>
              <a:buFont typeface="Wingdings 2" panose="05020102010507070707" pitchFamily="18" charset="2"/>
              <a:buNone/>
              <a:tabLst>
                <a:tab pos="714375" algn="l"/>
              </a:tabLst>
              <a:defRPr/>
            </a:pPr>
            <a:endParaRPr lang="en-US" sz="900" kern="0" dirty="0">
              <a:latin typeface="Arial" panose="020B0604020202020204" pitchFamily="34" charset="0"/>
              <a:cs typeface="Arial" panose="020B0604020202020204" pitchFamily="34" charset="0"/>
            </a:endParaRPr>
          </a:p>
          <a:p>
            <a:pPr marL="1028700" indent="-1028700">
              <a:lnSpc>
                <a:spcPct val="80000"/>
              </a:lnSpc>
              <a:spcBef>
                <a:spcPct val="0"/>
              </a:spcBef>
              <a:buFont typeface="Wingdings 2" panose="05020102010507070707" pitchFamily="18" charset="2"/>
              <a:buNone/>
              <a:defRPr/>
            </a:pPr>
            <a:endParaRPr lang="en-GB" sz="900" kern="0" dirty="0">
              <a:latin typeface="Arial" panose="020B0604020202020204" pitchFamily="34" charset="0"/>
              <a:cs typeface="Arial" panose="020B0604020202020204" pitchFamily="34" charset="0"/>
            </a:endParaRPr>
          </a:p>
        </p:txBody>
      </p:sp>
      <p:sp>
        <p:nvSpPr>
          <p:cNvPr id="5" name="Rectangle 6">
            <a:extLst>
              <a:ext uri="{FF2B5EF4-FFF2-40B4-BE49-F238E27FC236}">
                <a16:creationId xmlns:a16="http://schemas.microsoft.com/office/drawing/2014/main" id="{19F7C850-81CF-4BC2-92A6-D3C413C65B88}"/>
              </a:ext>
            </a:extLst>
          </p:cNvPr>
          <p:cNvSpPr>
            <a:spLocks noChangeArrowheads="1"/>
          </p:cNvSpPr>
          <p:nvPr/>
        </p:nvSpPr>
        <p:spPr bwMode="auto">
          <a:xfrm>
            <a:off x="4270375" y="1589088"/>
            <a:ext cx="4340225" cy="476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809625" indent="-809625">
              <a:spcBef>
                <a:spcPct val="20000"/>
              </a:spcBef>
              <a:buBlip>
                <a:blip r:embed="rId2"/>
              </a:buBlip>
              <a:tabLst>
                <a:tab pos="80962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0962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0962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9pPr>
          </a:lstStyle>
          <a:p>
            <a:pPr marL="714375" indent="-714375">
              <a:lnSpc>
                <a:spcPct val="90000"/>
              </a:lnSpc>
              <a:spcBef>
                <a:spcPts val="100"/>
              </a:spcBef>
              <a:buFontTx/>
              <a:buNone/>
              <a:tabLst>
                <a:tab pos="714375" algn="l"/>
              </a:tabLst>
              <a:defRPr/>
            </a:pPr>
            <a:r>
              <a:rPr lang="fi-FI" altLang="en-US" sz="900" dirty="0">
                <a:latin typeface="Arial" panose="020B0604020202020204" pitchFamily="34" charset="0"/>
                <a:ea typeface="MS PGothic" panose="020B0600070205080204" pitchFamily="34" charset="-128"/>
              </a:rPr>
              <a:t>PD	Permanent Document. These are used in SA4 </a:t>
            </a:r>
            <a:r>
              <a:rPr lang="en-US" altLang="en-US" sz="900" dirty="0">
                <a:latin typeface="Arial" panose="020B0604020202020204" pitchFamily="34" charset="0"/>
                <a:ea typeface="MS PGothic" panose="020B0600070205080204" pitchFamily="34" charset="-128"/>
              </a:rPr>
              <a:t>to collect key agreements along the work. They are provided as Tdocs with PD version number associated (in the Tdoc Title with v. 1.0 indicating finalized document) and editor appointed.</a:t>
            </a:r>
            <a:endParaRPr lang="fi-FI"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PSAP	</a:t>
            </a:r>
            <a:r>
              <a:rPr lang="en-GB" altLang="en-US" sz="900" dirty="0">
                <a:latin typeface="Arial" panose="020B0604020202020204" pitchFamily="34" charset="0"/>
                <a:ea typeface="MS PGothic" panose="020B0600070205080204" pitchFamily="34" charset="-128"/>
              </a:rPr>
              <a:t>Public Service Answering Point</a:t>
            </a:r>
            <a:r>
              <a:rPr lang="en-US" altLang="en-US" sz="900" dirty="0">
                <a:latin typeface="Arial" panose="020B0604020202020204" pitchFamily="34" charset="0"/>
                <a:ea typeface="MS PGothic" panose="020B0600070205080204" pitchFamily="34" charset="-128"/>
              </a:rPr>
              <a:t>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PSNR	Peak Signal-to-Noise Ratio</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PSS  	</a:t>
            </a:r>
            <a:r>
              <a:rPr lang="en-GB" altLang="en-US" sz="900" dirty="0">
                <a:latin typeface="Arial" panose="020B0604020202020204" pitchFamily="34" charset="0"/>
                <a:ea typeface="MS PGothic" panose="020B0600070205080204" pitchFamily="34" charset="-128"/>
              </a:rPr>
              <a:t>Packet Switched Streaming </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QCI	QoS Class Identifier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QoE	Quality of Experience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QoS	Quality of Service</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RTCP	Real-time Transport Control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RTP	Real-time Transport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RTSP	Real Time Streaming Protocol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SAND	</a:t>
            </a:r>
            <a:r>
              <a:rPr lang="en-US" sz="900" dirty="0">
                <a:latin typeface="Arial" panose="020B0604020202020204" pitchFamily="34" charset="0"/>
              </a:rPr>
              <a:t>Server and Network Assisted DASH</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SDP	Session Description Protocol </a:t>
            </a:r>
            <a:endParaRPr lang="en-US" altLang="zh-CN" sz="900" kern="0" dirty="0">
              <a:latin typeface="Arial" panose="020B0604020202020204" pitchFamily="34" charset="0"/>
            </a:endParaRPr>
          </a:p>
          <a:p>
            <a:pPr marL="714375" indent="-714375">
              <a:lnSpc>
                <a:spcPct val="90000"/>
              </a:lnSpc>
              <a:spcBef>
                <a:spcPts val="100"/>
              </a:spcBef>
              <a:buFontTx/>
              <a:buNone/>
              <a:tabLst>
                <a:tab pos="714375" algn="l"/>
              </a:tabLst>
              <a:defRPr/>
            </a:pPr>
            <a:r>
              <a:rPr lang="fi-FI" sz="900" kern="0" dirty="0">
                <a:latin typeface="Arial" panose="020B0604020202020204" pitchFamily="34" charset="0"/>
              </a:rPr>
              <a:t>SDTV	Standard Definition Television</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SFR	Syndicated Feed Reception</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SID	</a:t>
            </a:r>
            <a:r>
              <a:rPr lang="en-GB" altLang="en-US" sz="900" u="sng" dirty="0">
                <a:latin typeface="Arial" panose="020B0604020202020204" pitchFamily="34" charset="0"/>
                <a:ea typeface="MS PGothic" panose="020B0600070205080204" pitchFamily="34" charset="-128"/>
              </a:rPr>
              <a:t>Si</a:t>
            </a:r>
            <a:r>
              <a:rPr lang="en-GB" altLang="en-US" sz="900" dirty="0">
                <a:latin typeface="Arial" panose="020B0604020202020204" pitchFamily="34" charset="0"/>
                <a:ea typeface="MS PGothic" panose="020B0600070205080204" pitchFamily="34" charset="-128"/>
              </a:rPr>
              <a:t>lence </a:t>
            </a:r>
            <a:r>
              <a:rPr lang="en-GB" altLang="en-US" sz="900" u="sng" dirty="0">
                <a:latin typeface="Arial" panose="020B0604020202020204" pitchFamily="34" charset="0"/>
                <a:ea typeface="MS PGothic" panose="020B0600070205080204" pitchFamily="34" charset="-128"/>
              </a:rPr>
              <a:t>D</a:t>
            </a:r>
            <a:r>
              <a:rPr lang="en-GB" altLang="en-US" sz="900" dirty="0">
                <a:latin typeface="Arial" panose="020B0604020202020204" pitchFamily="34" charset="0"/>
                <a:ea typeface="MS PGothic" panose="020B0600070205080204" pitchFamily="34" charset="-128"/>
              </a:rPr>
              <a:t>escriptor</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SHVC	</a:t>
            </a:r>
            <a:r>
              <a:rPr lang="en-GB" altLang="en-US" sz="900" dirty="0">
                <a:latin typeface="Arial" panose="020B0604020202020204" pitchFamily="34" charset="0"/>
              </a:rPr>
              <a:t>Scalable High Efficiency Video Coding</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SQ	Speech Quality (SA4 SWG)</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SRVCC	</a:t>
            </a:r>
            <a:r>
              <a:rPr lang="en-GB" sz="900" dirty="0">
                <a:latin typeface="Arial" panose="020B0604020202020204" pitchFamily="34" charset="0"/>
              </a:rPr>
              <a:t>Single Radio – Voice Call Continuity</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SS	Surround Sound</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STMR	</a:t>
            </a:r>
            <a:r>
              <a:rPr lang="en-GB" altLang="en-US" sz="900" dirty="0">
                <a:latin typeface="Arial" panose="020B0604020202020204" pitchFamily="34" charset="0"/>
                <a:ea typeface="MS PGothic" panose="020B0600070205080204" pitchFamily="34" charset="-128"/>
              </a:rPr>
              <a:t>Sidetone Masking Rating </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Tx/>
              <a:buNone/>
              <a:tabLst>
                <a:tab pos="714375" algn="l"/>
              </a:tabLst>
              <a:defRPr/>
            </a:pPr>
            <a:r>
              <a:rPr lang="en-GB" altLang="en-US" sz="900" dirty="0">
                <a:latin typeface="Arial" panose="020B0604020202020204" pitchFamily="34" charset="0"/>
                <a:ea typeface="MS PGothic" panose="020B0600070205080204" pitchFamily="34" charset="-128"/>
              </a:rPr>
              <a:t>SVC	</a:t>
            </a:r>
            <a:r>
              <a:rPr lang="en-US" altLang="en-US" sz="900" dirty="0">
                <a:latin typeface="Arial" panose="020B0604020202020204" pitchFamily="34" charset="0"/>
                <a:ea typeface="MS PGothic" panose="020B0600070205080204" pitchFamily="34" charset="-128"/>
              </a:rPr>
              <a:t>Scalable Video Coding</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SVG	Scalable Vector Graphics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SWB	</a:t>
            </a:r>
            <a:r>
              <a:rPr lang="en-US" altLang="en-US" sz="900" dirty="0">
                <a:latin typeface="Arial" panose="020B0604020202020204" pitchFamily="34" charset="0"/>
                <a:ea typeface="MS PGothic" panose="020B0600070205080204" pitchFamily="34" charset="-128"/>
              </a:rPr>
              <a:t>Super Wideband (up to 16 kHz)</a:t>
            </a: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TG	Timed Graphics</a:t>
            </a: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TFO 	</a:t>
            </a:r>
            <a:r>
              <a:rPr lang="en-US" altLang="en-US" sz="900" dirty="0">
                <a:latin typeface="Arial" panose="020B0604020202020204" pitchFamily="34" charset="0"/>
                <a:ea typeface="MS PGothic" panose="020B0600070205080204" pitchFamily="34" charset="-128"/>
              </a:rPr>
              <a:t>Tandem Free Operation</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TMMBR	Temporary Maximum Media Bit-rate Request</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UAProf	User Agent Profile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VR	Virtual Reality</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WB	</a:t>
            </a:r>
            <a:r>
              <a:rPr lang="en-US" altLang="en-US" sz="900" dirty="0">
                <a:latin typeface="Arial" panose="020B0604020202020204" pitchFamily="34" charset="0"/>
                <a:ea typeface="MS PGothic" panose="020B0600070205080204" pitchFamily="34" charset="-128"/>
              </a:rPr>
              <a:t>Wideband (up to 8 kHz</a:t>
            </a:r>
            <a:r>
              <a:rPr lang="en-GB" altLang="ja-JP" sz="900" dirty="0">
                <a:latin typeface="Arial" panose="020B0604020202020204" pitchFamily="34" charset="0"/>
              </a:rPr>
              <a:t>)</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XML	eXtensible </a:t>
            </a:r>
            <a:r>
              <a:rPr lang="en-GB" altLang="en-US" sz="900" dirty="0" err="1">
                <a:latin typeface="Arial" panose="020B0604020202020204" pitchFamily="34" charset="0"/>
                <a:ea typeface="MS PGothic" panose="020B0600070205080204" pitchFamily="34" charset="-128"/>
              </a:rPr>
              <a:t>Markup</a:t>
            </a:r>
            <a:r>
              <a:rPr lang="en-GB" altLang="en-US" sz="900" dirty="0">
                <a:latin typeface="Arial" panose="020B0604020202020204" pitchFamily="34" charset="0"/>
                <a:ea typeface="MS PGothic" panose="020B0600070205080204" pitchFamily="34" charset="-128"/>
              </a:rPr>
              <a:t> Language</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XR	</a:t>
            </a:r>
            <a:r>
              <a:rPr lang="en-GB" altLang="en-US" sz="900" dirty="0" err="1">
                <a:latin typeface="Arial" panose="020B0604020202020204" pitchFamily="34" charset="0"/>
                <a:ea typeface="MS PGothic" panose="020B0600070205080204" pitchFamily="34" charset="-128"/>
              </a:rPr>
              <a:t>eXtended</a:t>
            </a:r>
            <a:r>
              <a:rPr lang="en-GB" altLang="en-US" sz="900" dirty="0">
                <a:latin typeface="Arial" panose="020B0604020202020204" pitchFamily="34" charset="0"/>
                <a:ea typeface="MS PGothic" panose="020B0600070205080204" pitchFamily="34" charset="-128"/>
              </a:rPr>
              <a:t> Reality</a:t>
            </a:r>
          </a:p>
        </p:txBody>
      </p:sp>
      <p:sp>
        <p:nvSpPr>
          <p:cNvPr id="51204" name="Rectangle 6">
            <a:extLst>
              <a:ext uri="{FF2B5EF4-FFF2-40B4-BE49-F238E27FC236}">
                <a16:creationId xmlns:a16="http://schemas.microsoft.com/office/drawing/2014/main" id="{5AF191A8-D855-4177-83E2-B3D9558CDC64}"/>
              </a:ext>
            </a:extLst>
          </p:cNvPr>
          <p:cNvSpPr>
            <a:spLocks noChangeArrowheads="1"/>
          </p:cNvSpPr>
          <p:nvPr/>
        </p:nvSpPr>
        <p:spPr bwMode="auto">
          <a:xfrm>
            <a:off x="4270375" y="368300"/>
            <a:ext cx="3435350"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714375" indent="-714375">
              <a:spcBef>
                <a:spcPct val="20000"/>
              </a:spcBef>
              <a:buBlip>
                <a:blip r:embed="rId2"/>
              </a:buBlip>
              <a:tabLst>
                <a:tab pos="7143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7143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7143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9pPr>
          </a:lstStyle>
          <a:p>
            <a:pPr eaLnBrk="1" hangingPunct="1">
              <a:lnSpc>
                <a:spcPct val="90000"/>
              </a:lnSpc>
              <a:spcBef>
                <a:spcPts val="100"/>
              </a:spcBef>
              <a:buFont typeface="Wingdings 2" panose="05020102010507070707" pitchFamily="18" charset="2"/>
              <a:buNone/>
            </a:pPr>
            <a:r>
              <a:rPr lang="en-GB" altLang="ja-JP" sz="900">
                <a:latin typeface="Arial" panose="020B0604020202020204" pitchFamily="34" charset="0"/>
              </a:rPr>
              <a:t>MANOVA	</a:t>
            </a:r>
            <a:r>
              <a:rPr lang="en-GB" altLang="ja-JP" sz="900" u="sng">
                <a:latin typeface="Arial" panose="020B0604020202020204" pitchFamily="34" charset="0"/>
              </a:rPr>
              <a:t>M</a:t>
            </a:r>
            <a:r>
              <a:rPr lang="en-GB" altLang="ja-JP" sz="900">
                <a:latin typeface="Arial" panose="020B0604020202020204" pitchFamily="34" charset="0"/>
              </a:rPr>
              <a:t>ultivariate </a:t>
            </a:r>
            <a:r>
              <a:rPr lang="en-GB" altLang="ja-JP" sz="900" u="sng">
                <a:latin typeface="Arial" panose="020B0604020202020204" pitchFamily="34" charset="0"/>
              </a:rPr>
              <a:t>An</a:t>
            </a:r>
            <a:r>
              <a:rPr lang="en-GB" altLang="ja-JP" sz="900">
                <a:latin typeface="Arial" panose="020B0604020202020204" pitchFamily="34" charset="0"/>
              </a:rPr>
              <a:t>alysis </a:t>
            </a:r>
            <a:r>
              <a:rPr lang="en-GB" altLang="ja-JP" sz="900" u="sng">
                <a:latin typeface="Arial" panose="020B0604020202020204" pitchFamily="34" charset="0"/>
              </a:rPr>
              <a:t>o</a:t>
            </a:r>
            <a:r>
              <a:rPr lang="en-GB" altLang="ja-JP" sz="900">
                <a:latin typeface="Arial" panose="020B0604020202020204" pitchFamily="34" charset="0"/>
              </a:rPr>
              <a:t>f </a:t>
            </a:r>
            <a:r>
              <a:rPr lang="en-GB" altLang="ja-JP" sz="900" u="sng">
                <a:latin typeface="Arial" panose="020B0604020202020204" pitchFamily="34" charset="0"/>
              </a:rPr>
              <a:t>Va</a:t>
            </a:r>
            <a:r>
              <a:rPr lang="en-GB" altLang="ja-JP" sz="900">
                <a:latin typeface="Arial" panose="020B0604020202020204" pitchFamily="34" charset="0"/>
              </a:rPr>
              <a:t>riance </a:t>
            </a:r>
            <a:endParaRPr lang="en-GB" altLang="en-US" sz="90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MBS	Multicast-Broadcast-Streaming (SA4 SWG)</a:t>
            </a:r>
          </a:p>
          <a:p>
            <a:pPr>
              <a:lnSpc>
                <a:spcPct val="90000"/>
              </a:lnSpc>
              <a:spcBef>
                <a:spcPts val="100"/>
              </a:spcBef>
              <a:buFont typeface="Wingdings 2" panose="05020102010507070707" pitchFamily="18" charset="2"/>
              <a:buNone/>
            </a:pPr>
            <a:r>
              <a:rPr lang="fi-FI" altLang="en-US" sz="900">
                <a:latin typeface="Arial" panose="020B0604020202020204" pitchFamily="34" charset="0"/>
                <a:ea typeface="MS PGothic" panose="020B0600070205080204" pitchFamily="34" charset="-128"/>
              </a:rPr>
              <a:t>MCPTT	</a:t>
            </a:r>
            <a:r>
              <a:rPr lang="en-GB" altLang="en-US" sz="900">
                <a:latin typeface="Arial" panose="020B0604020202020204" pitchFamily="34" charset="0"/>
                <a:ea typeface="MS PGothic" panose="020B0600070205080204" pitchFamily="34" charset="-128"/>
              </a:rPr>
              <a:t>Mission Critical Push To Talk over LTE</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MPD	Media Presentation Description </a:t>
            </a:r>
          </a:p>
          <a:p>
            <a:pPr>
              <a:lnSpc>
                <a:spcPct val="90000"/>
              </a:lnSpc>
              <a:spcBef>
                <a:spcPts val="100"/>
              </a:spcBef>
              <a:buFont typeface="Wingdings 2" panose="05020102010507070707" pitchFamily="18" charset="2"/>
              <a:buNone/>
            </a:pPr>
            <a:r>
              <a:rPr lang="en-US" altLang="en-US" sz="900">
                <a:latin typeface="Arial" panose="020B0604020202020204" pitchFamily="34" charset="0"/>
                <a:ea typeface="MS PGothic" panose="020B0600070205080204" pitchFamily="34" charset="-128"/>
              </a:rPr>
              <a:t>MPEG	Moving Picture Experts Group (of ISO/IEC)</a:t>
            </a:r>
            <a:endParaRPr lang="en-GB" altLang="en-US" sz="90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MSD	Minimum Set of Data</a:t>
            </a:r>
            <a:r>
              <a:rPr lang="en-US" altLang="en-US" sz="900">
                <a:latin typeface="Arial" panose="020B0604020202020204" pitchFamily="34" charset="0"/>
                <a:ea typeface="MS PGothic" panose="020B0600070205080204" pitchFamily="34" charset="-128"/>
              </a:rPr>
              <a:t> </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MTSI	Multimedia Telephony</a:t>
            </a:r>
            <a:r>
              <a:rPr lang="en-US" altLang="en-US" sz="900">
                <a:latin typeface="Arial" panose="020B0604020202020204" pitchFamily="34" charset="0"/>
                <a:ea typeface="MS PGothic" panose="020B0600070205080204" pitchFamily="34" charset="-128"/>
              </a:rPr>
              <a:t> Service for IMS </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MVC	Multi-view Video Coding</a:t>
            </a:r>
            <a:endParaRPr lang="en-US" altLang="en-US" sz="900">
              <a:latin typeface="Arial" panose="020B0604020202020204" pitchFamily="34" charset="0"/>
              <a:ea typeface="MS PGothic" panose="020B0600070205080204" pitchFamily="34" charset="-128"/>
            </a:endParaRPr>
          </a:p>
          <a:p>
            <a:pPr>
              <a:lnSpc>
                <a:spcPct val="90000"/>
              </a:lnSpc>
              <a:spcBef>
                <a:spcPts val="100"/>
              </a:spcBef>
              <a:buFontTx/>
              <a:buNone/>
            </a:pPr>
            <a:r>
              <a:rPr lang="fi-FI" altLang="en-US" sz="900">
                <a:latin typeface="Arial" panose="020B0604020202020204" pitchFamily="34" charset="0"/>
                <a:ea typeface="MS PGothic" panose="020B0600070205080204" pitchFamily="34" charset="-128"/>
              </a:rPr>
              <a:t>NB	</a:t>
            </a:r>
            <a:r>
              <a:rPr lang="en-US" altLang="en-US" sz="900">
                <a:latin typeface="Arial" panose="020B0604020202020204" pitchFamily="34" charset="0"/>
                <a:ea typeface="MS PGothic" panose="020B0600070205080204" pitchFamily="34" charset="-128"/>
              </a:rPr>
              <a:t>Narrowband (up to 4 kHz)</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E0982179-FF1C-43A6-9FA1-89F09116CE64}"/>
              </a:ext>
            </a:extLst>
          </p:cNvPr>
          <p:cNvSpPr>
            <a:spLocks noGrp="1"/>
          </p:cNvSpPr>
          <p:nvPr>
            <p:ph type="title"/>
          </p:nvPr>
        </p:nvSpPr>
        <p:spPr/>
        <p:txBody>
          <a:bodyPr/>
          <a:lstStyle/>
          <a:p>
            <a:r>
              <a:rPr lang="en-US" altLang="en-US" dirty="0"/>
              <a:t>Calendar of future meetings - 1 </a:t>
            </a:r>
          </a:p>
        </p:txBody>
      </p:sp>
      <p:sp>
        <p:nvSpPr>
          <p:cNvPr id="12291" name="Content Placeholder 2">
            <a:extLst>
              <a:ext uri="{FF2B5EF4-FFF2-40B4-BE49-F238E27FC236}">
                <a16:creationId xmlns:a16="http://schemas.microsoft.com/office/drawing/2014/main" id="{01C90893-A2F0-4765-AE59-A333888A4040}"/>
              </a:ext>
            </a:extLst>
          </p:cNvPr>
          <p:cNvSpPr txBox="1">
            <a:spLocks/>
          </p:cNvSpPr>
          <p:nvPr/>
        </p:nvSpPr>
        <p:spPr bwMode="auto">
          <a:xfrm>
            <a:off x="511175" y="1108075"/>
            <a:ext cx="62674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tabLst>
                <a:tab pos="1787525" algn="l"/>
                <a:tab pos="3671888"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1787525" algn="l"/>
                <a:tab pos="3671888"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1787525" algn="l"/>
                <a:tab pos="3671888"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1787525" algn="l"/>
                <a:tab pos="3671888"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9pPr>
          </a:lstStyle>
          <a:p>
            <a:pPr>
              <a:lnSpc>
                <a:spcPct val="85000"/>
              </a:lnSpc>
              <a:spcBef>
                <a:spcPts val="3000"/>
              </a:spcBef>
            </a:pPr>
            <a:r>
              <a:rPr lang="en-GB" altLang="en-US" sz="2400" dirty="0"/>
              <a:t>SWG conference calls </a:t>
            </a:r>
            <a:r>
              <a:rPr lang="en-GB" altLang="en-US" sz="2000" dirty="0"/>
              <a:t>(2 hours each)</a:t>
            </a:r>
          </a:p>
          <a:p>
            <a:pPr lvl="1">
              <a:lnSpc>
                <a:spcPct val="90000"/>
              </a:lnSpc>
              <a:spcBef>
                <a:spcPts val="200"/>
              </a:spcBef>
            </a:pPr>
            <a:r>
              <a:rPr lang="en-GB" altLang="fr-FR" sz="1800" dirty="0"/>
              <a:t>3GPP SA4 telco on </a:t>
            </a:r>
            <a:r>
              <a:rPr lang="en-GB" altLang="fr-FR" sz="1800" dirty="0" err="1"/>
              <a:t>SerInter</a:t>
            </a:r>
            <a:r>
              <a:rPr lang="en-GB" altLang="fr-FR" sz="1800" dirty="0"/>
              <a:t>		26SEP</a:t>
            </a:r>
          </a:p>
          <a:p>
            <a:pPr lvl="1">
              <a:lnSpc>
                <a:spcPct val="90000"/>
              </a:lnSpc>
              <a:spcBef>
                <a:spcPts val="200"/>
              </a:spcBef>
            </a:pPr>
            <a:r>
              <a:rPr lang="en-GB" altLang="fr-FR" sz="1800" dirty="0"/>
              <a:t>3GPP SA4 telco on E-FLUS		27SEP</a:t>
            </a:r>
          </a:p>
          <a:p>
            <a:pPr>
              <a:spcBef>
                <a:spcPts val="2800"/>
              </a:spcBef>
              <a:defRPr/>
            </a:pPr>
            <a:r>
              <a:rPr lang="en-GB" altLang="en-US" sz="2400" dirty="0"/>
              <a:t>SA4 plenary meetings (2018)</a:t>
            </a:r>
            <a:endParaRPr lang="en-GB" altLang="en-US" sz="2400" dirty="0">
              <a:solidFill>
                <a:srgbClr val="FF0000"/>
              </a:solidFill>
            </a:endParaRPr>
          </a:p>
          <a:p>
            <a:pPr marL="0" indent="0">
              <a:buFontTx/>
              <a:buNone/>
              <a:defRPr/>
            </a:pPr>
            <a:endParaRPr lang="en-GB" altLang="en-US" sz="2400" dirty="0"/>
          </a:p>
          <a:p>
            <a:pPr>
              <a:defRPr/>
            </a:pPr>
            <a:endParaRPr lang="en-GB" altLang="en-US" sz="2400" dirty="0"/>
          </a:p>
          <a:p>
            <a:pPr>
              <a:defRPr/>
            </a:pPr>
            <a:endParaRPr lang="en-GB" altLang="en-US" sz="2400" dirty="0"/>
          </a:p>
          <a:p>
            <a:pPr marL="457200" lvl="1" indent="0">
              <a:lnSpc>
                <a:spcPct val="90000"/>
              </a:lnSpc>
              <a:spcBef>
                <a:spcPts val="200"/>
              </a:spcBef>
              <a:buNone/>
              <a:defRPr/>
            </a:pPr>
            <a:endParaRPr lang="en-GB" sz="1600" dirty="0"/>
          </a:p>
          <a:p>
            <a:pPr lvl="1">
              <a:lnSpc>
                <a:spcPct val="90000"/>
              </a:lnSpc>
              <a:spcBef>
                <a:spcPts val="400"/>
              </a:spcBef>
              <a:defRPr/>
            </a:pPr>
            <a:endParaRPr lang="en-US" sz="1600" dirty="0"/>
          </a:p>
          <a:p>
            <a:pPr lvl="1">
              <a:lnSpc>
                <a:spcPct val="90000"/>
              </a:lnSpc>
              <a:spcBef>
                <a:spcPts val="200"/>
              </a:spcBef>
            </a:pPr>
            <a:endParaRPr lang="en-GB" altLang="fr-FR" sz="1600" dirty="0"/>
          </a:p>
          <a:p>
            <a:pPr lvl="1">
              <a:lnSpc>
                <a:spcPct val="90000"/>
              </a:lnSpc>
              <a:spcBef>
                <a:spcPts val="400"/>
              </a:spcBef>
            </a:pPr>
            <a:endParaRPr lang="en-US" altLang="fr-FR" sz="1600" dirty="0"/>
          </a:p>
          <a:p>
            <a:pPr lvl="1">
              <a:lnSpc>
                <a:spcPct val="90000"/>
              </a:lnSpc>
              <a:spcBef>
                <a:spcPts val="400"/>
              </a:spcBef>
            </a:pPr>
            <a:endParaRPr lang="en-US" altLang="fr-FR" sz="1600" dirty="0">
              <a:solidFill>
                <a:srgbClr val="FF0000"/>
              </a:solidFill>
            </a:endParaRPr>
          </a:p>
        </p:txBody>
      </p:sp>
      <p:graphicFrame>
        <p:nvGraphicFramePr>
          <p:cNvPr id="4" name="Table 3">
            <a:extLst>
              <a:ext uri="{FF2B5EF4-FFF2-40B4-BE49-F238E27FC236}">
                <a16:creationId xmlns:a16="http://schemas.microsoft.com/office/drawing/2014/main" id="{5F98C309-68F2-48D1-8774-DC4787FD10E9}"/>
              </a:ext>
            </a:extLst>
          </p:cNvPr>
          <p:cNvGraphicFramePr>
            <a:graphicFrameLocks noGrp="1"/>
          </p:cNvGraphicFramePr>
          <p:nvPr>
            <p:extLst>
              <p:ext uri="{D42A27DB-BD31-4B8C-83A1-F6EECF244321}">
                <p14:modId xmlns:p14="http://schemas.microsoft.com/office/powerpoint/2010/main" val="676278162"/>
              </p:ext>
            </p:extLst>
          </p:nvPr>
        </p:nvGraphicFramePr>
        <p:xfrm>
          <a:off x="955455" y="2917782"/>
          <a:ext cx="6616700" cy="1022436"/>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791872">
                  <a:extLst>
                    <a:ext uri="{9D8B030D-6E8A-4147-A177-3AD203B41FA5}">
                      <a16:colId xmlns:a16="http://schemas.microsoft.com/office/drawing/2014/main" val="20001"/>
                    </a:ext>
                  </a:extLst>
                </a:gridCol>
                <a:gridCol w="3578139">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SA4#100</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15-19 Oct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IF3, Venue: Kochi, India</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SA4#101</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19-23 Nov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Samsung, Venue: Busan, Korea</a:t>
                      </a:r>
                      <a:endParaRPr lang="en-US" sz="1400" b="0" dirty="0">
                        <a:solidFill>
                          <a:schemeClr val="tx1"/>
                        </a:solidFill>
                        <a:latin typeface="+mn-lt"/>
                      </a:endParaRPr>
                    </a:p>
                  </a:txBody>
                  <a:tcPr marL="91443" marR="91443" marT="45715" marB="45715" anchor="ctr"/>
                </a:tc>
                <a:extLst>
                  <a:ext uri="{0D108BD9-81ED-4DB2-BD59-A6C34878D82A}">
                    <a16:rowId xmlns:a16="http://schemas.microsoft.com/office/drawing/2014/main" val="10005"/>
                  </a:ext>
                </a:extLst>
              </a:tr>
            </a:tbl>
          </a:graphicData>
        </a:graphic>
      </p:graphicFrame>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5G-logo 500px">
            <a:extLst>
              <a:ext uri="{FF2B5EF4-FFF2-40B4-BE49-F238E27FC236}">
                <a16:creationId xmlns:a16="http://schemas.microsoft.com/office/drawing/2014/main" id="{D450C1E4-DD4A-483E-9D06-F054915EE7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2529" y="5047019"/>
            <a:ext cx="930340" cy="930340"/>
          </a:xfrm>
          <a:prstGeom prst="rect">
            <a:avLst/>
          </a:prstGeom>
          <a:noFill/>
          <a:extLst>
            <a:ext uri="{909E8E84-426E-40DD-AFC4-6F175D3DCCD1}">
              <a14:hiddenFill xmlns:a14="http://schemas.microsoft.com/office/drawing/2010/main">
                <a:solidFill>
                  <a:srgbClr val="FFFFFF"/>
                </a:solidFill>
              </a14:hiddenFill>
            </a:ext>
          </a:extLst>
        </p:spPr>
      </p:pic>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7625119" cy="4125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(2019)</a:t>
            </a:r>
            <a:endParaRPr lang="en-GB" altLang="en-US" sz="2400" dirty="0">
              <a:solidFill>
                <a:srgbClr val="FF0000"/>
              </a:solidFill>
            </a:endParaRPr>
          </a:p>
          <a:p>
            <a:pPr marL="0" indent="0">
              <a:buFontTx/>
              <a:buNone/>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a:p>
            <a:pPr marL="0" indent="0">
              <a:lnSpc>
                <a:spcPct val="90000"/>
              </a:lnSpc>
              <a:spcBef>
                <a:spcPts val="400"/>
              </a:spcBef>
              <a:buNone/>
              <a:tabLst>
                <a:tab pos="1787525" algn="l"/>
                <a:tab pos="3671888" algn="l"/>
              </a:tabLst>
              <a:defRPr/>
            </a:pPr>
            <a:endParaRPr lang="en-US" sz="2000" dirty="0"/>
          </a:p>
          <a:p>
            <a:pPr>
              <a:lnSpc>
                <a:spcPct val="90000"/>
              </a:lnSpc>
              <a:spcBef>
                <a:spcPts val="400"/>
              </a:spcBef>
              <a:tabLst>
                <a:tab pos="1787525" algn="l"/>
                <a:tab pos="3671888" algn="l"/>
              </a:tabLst>
              <a:defRPr/>
            </a:pPr>
            <a:r>
              <a:rPr lang="en-US" sz="2000" dirty="0"/>
              <a:t>Currently planning a workshop on “Immersive media meets 5G” </a:t>
            </a:r>
          </a:p>
          <a:p>
            <a:pPr lvl="1">
              <a:lnSpc>
                <a:spcPct val="90000"/>
              </a:lnSpc>
              <a:spcBef>
                <a:spcPts val="400"/>
              </a:spcBef>
              <a:tabLst>
                <a:tab pos="1787525" algn="l"/>
                <a:tab pos="3671888" algn="l"/>
              </a:tabLst>
              <a:defRPr/>
            </a:pPr>
            <a:r>
              <a:rPr lang="en-US" sz="1600" dirty="0"/>
              <a:t>Jointly organized with VR-Industry Forum and Advanced Imaging Society </a:t>
            </a:r>
          </a:p>
          <a:p>
            <a:pPr lvl="1">
              <a:lnSpc>
                <a:spcPct val="90000"/>
              </a:lnSpc>
              <a:spcBef>
                <a:spcPts val="400"/>
              </a:spcBef>
              <a:tabLst>
                <a:tab pos="1787525" algn="l"/>
                <a:tab pos="3671888" algn="l"/>
              </a:tabLst>
              <a:defRPr/>
            </a:pPr>
            <a:r>
              <a:rPr lang="en-US" sz="1600" dirty="0"/>
              <a:t>15th-16th April 2019, Location US West Coast (exact location TBD)</a:t>
            </a:r>
          </a:p>
          <a:p>
            <a:pPr lvl="1">
              <a:lnSpc>
                <a:spcPct val="90000"/>
              </a:lnSpc>
              <a:spcBef>
                <a:spcPts val="400"/>
              </a:spcBef>
              <a:tabLst>
                <a:tab pos="1787525" algn="l"/>
                <a:tab pos="3671888" algn="l"/>
              </a:tabLst>
              <a:defRPr/>
            </a:pPr>
            <a:endParaRPr lang="en-US" sz="1600" dirty="0">
              <a:solidFill>
                <a:srgbClr val="FF0000"/>
              </a:solidFill>
            </a:endParaRPr>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3248577997"/>
              </p:ext>
            </p:extLst>
          </p:nvPr>
        </p:nvGraphicFramePr>
        <p:xfrm>
          <a:off x="941388" y="1624013"/>
          <a:ext cx="6616700" cy="2181224"/>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791872">
                  <a:extLst>
                    <a:ext uri="{9D8B030D-6E8A-4147-A177-3AD203B41FA5}">
                      <a16:colId xmlns:a16="http://schemas.microsoft.com/office/drawing/2014/main" val="20001"/>
                    </a:ext>
                  </a:extLst>
                </a:gridCol>
                <a:gridCol w="3578139">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47549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SA4#102</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kern="1200" dirty="0">
                          <a:solidFill>
                            <a:schemeClr val="dk1"/>
                          </a:solidFill>
                          <a:effectLst/>
                          <a:latin typeface="+mn-lt"/>
                          <a:ea typeface="+mn-ea"/>
                          <a:cs typeface="+mn-cs"/>
                        </a:rPr>
                        <a:t>28 January - 1st February 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 Venue: TBD </a:t>
                      </a:r>
                      <a:r>
                        <a:rPr lang="en-US" sz="1400" b="1" dirty="0">
                          <a:solidFill>
                            <a:srgbClr val="FF0000"/>
                          </a:solidFill>
                          <a:latin typeface="+mn-lt"/>
                        </a:rPr>
                        <a:t>(NEW!)</a:t>
                      </a:r>
                    </a:p>
                  </a:txBody>
                  <a:tcPr marL="91443" marR="91443" marT="45715" marB="45715" anchor="ctr"/>
                </a:tc>
                <a:extLst>
                  <a:ext uri="{0D108BD9-81ED-4DB2-BD59-A6C34878D82A}">
                    <a16:rowId xmlns:a16="http://schemas.microsoft.com/office/drawing/2014/main" val="10001"/>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SA4#103</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8 - 12 April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NAF3, Venue: US</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2"/>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SA4#104</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fr-FR" sz="1400" b="0" kern="1200" dirty="0">
                          <a:solidFill>
                            <a:schemeClr val="dk1"/>
                          </a:solidFill>
                          <a:effectLst/>
                          <a:latin typeface="+mn-lt"/>
                          <a:ea typeface="+mn-ea"/>
                          <a:cs typeface="+mn-cs"/>
                        </a:rPr>
                        <a:t>1 - 5 July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Apple, Venue: Cork, Ireland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SA4#105</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12 - 16 August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Ljubljana, Slovenia</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SA4#106</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21 - 25 October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Samsung, Venue: Korea </a:t>
                      </a:r>
                      <a:r>
                        <a:rPr lang="en-US" sz="1400" b="1" dirty="0">
                          <a:solidFill>
                            <a:srgbClr val="FF0000"/>
                          </a:solidFill>
                          <a:latin typeface="+mn-lt"/>
                        </a:rPr>
                        <a:t>(NEW!)</a:t>
                      </a:r>
                      <a:endParaRPr lang="en-US" sz="1400" b="0" dirty="0">
                        <a:solidFill>
                          <a:schemeClr val="tx1"/>
                        </a:solidFill>
                        <a:latin typeface="+mn-lt"/>
                      </a:endParaRPr>
                    </a:p>
                  </a:txBody>
                  <a:tcPr marL="91443" marR="91443" marT="45715" marB="45715" anchor="ctr"/>
                </a:tc>
                <a:extLst>
                  <a:ext uri="{0D108BD9-81ED-4DB2-BD59-A6C34878D82A}">
                    <a16:rowId xmlns:a16="http://schemas.microsoft.com/office/drawing/2014/main" val="10005"/>
                  </a:ext>
                </a:extLst>
              </a:tr>
            </a:tbl>
          </a:graphicData>
        </a:graphic>
      </p:graphicFrame>
      <p:pic>
        <p:nvPicPr>
          <p:cNvPr id="7" name="Image 7">
            <a:extLst>
              <a:ext uri="{FF2B5EF4-FFF2-40B4-BE49-F238E27FC236}">
                <a16:creationId xmlns:a16="http://schemas.microsoft.com/office/drawing/2014/main" id="{90625D01-E8F4-47A5-A6E4-B2CC746BC26D}"/>
              </a:ext>
            </a:extLst>
          </p:cNvPr>
          <p:cNvPicPr/>
          <p:nvPr/>
        </p:nvPicPr>
        <p:blipFill>
          <a:blip r:embed="rId4">
            <a:extLst>
              <a:ext uri="{28A0092B-C50C-407E-A947-70E740481C1C}">
                <a14:useLocalDpi xmlns:a14="http://schemas.microsoft.com/office/drawing/2010/main" val="0"/>
              </a:ext>
            </a:extLst>
          </a:blip>
          <a:stretch>
            <a:fillRect/>
          </a:stretch>
        </p:blipFill>
        <p:spPr>
          <a:xfrm>
            <a:off x="1809406" y="5301117"/>
            <a:ext cx="831157" cy="637721"/>
          </a:xfrm>
          <a:prstGeom prst="rect">
            <a:avLst/>
          </a:prstGeom>
        </p:spPr>
      </p:pic>
      <p:pic>
        <p:nvPicPr>
          <p:cNvPr id="3078" name="Picture 6" descr="The Advanced Imaging Society">
            <a:extLst>
              <a:ext uri="{FF2B5EF4-FFF2-40B4-BE49-F238E27FC236}">
                <a16:creationId xmlns:a16="http://schemas.microsoft.com/office/drawing/2014/main" id="{AC00F9F1-954A-4166-8E6F-CABC066859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56518" y="5198658"/>
            <a:ext cx="919505" cy="838589"/>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 5">
            <a:extLst>
              <a:ext uri="{FF2B5EF4-FFF2-40B4-BE49-F238E27FC236}">
                <a16:creationId xmlns:a16="http://schemas.microsoft.com/office/drawing/2014/main" id="{A3B2DADE-CBDF-4BD5-8493-41B8A4850CB4}"/>
              </a:ext>
            </a:extLst>
          </p:cNvPr>
          <p:cNvPicPr/>
          <p:nvPr/>
        </p:nvPicPr>
        <p:blipFill>
          <a:blip r:embed="rId6">
            <a:extLst>
              <a:ext uri="{28A0092B-C50C-407E-A947-70E740481C1C}">
                <a14:useLocalDpi xmlns:a14="http://schemas.microsoft.com/office/drawing/2010/main"/>
              </a:ext>
            </a:extLst>
          </a:blip>
          <a:stretch>
            <a:fillRect/>
          </a:stretch>
        </p:blipFill>
        <p:spPr>
          <a:xfrm>
            <a:off x="4015399" y="5264993"/>
            <a:ext cx="1113201" cy="712366"/>
          </a:xfrm>
          <a:prstGeom prst="rect">
            <a:avLst/>
          </a:prstGeom>
        </p:spPr>
      </p:pic>
    </p:spTree>
    <p:extLst>
      <p:ext uri="{BB962C8B-B14F-4D97-AF65-F5344CB8AC3E}">
        <p14:creationId xmlns:p14="http://schemas.microsoft.com/office/powerpoint/2010/main" val="169597427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sp>
        <p:nvSpPr>
          <p:cNvPr id="14339" name="TextBox 4">
            <a:extLst>
              <a:ext uri="{FF2B5EF4-FFF2-40B4-BE49-F238E27FC236}">
                <a16:creationId xmlns:a16="http://schemas.microsoft.com/office/drawing/2014/main" id="{03D938B6-2E80-470D-889D-FF0EE2275562}"/>
              </a:ext>
            </a:extLst>
          </p:cNvPr>
          <p:cNvSpPr txBox="1">
            <a:spLocks noChangeArrowheads="1"/>
          </p:cNvSpPr>
          <p:nvPr/>
        </p:nvSpPr>
        <p:spPr bwMode="auto">
          <a:xfrm>
            <a:off x="4745038" y="5956300"/>
            <a:ext cx="4095750"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8775" indent="-358775">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90000"/>
              </a:lnSpc>
              <a:spcBef>
                <a:spcPts val="600"/>
              </a:spcBef>
              <a:buFont typeface="Wingdings 2" panose="05020102010507070707" pitchFamily="18" charset="2"/>
              <a:buNone/>
            </a:pPr>
            <a:r>
              <a:rPr lang="en-GB" altLang="en-US" sz="700" dirty="0">
                <a:latin typeface="Arial" panose="020B0604020202020204" pitchFamily="34" charset="0"/>
              </a:rPr>
              <a:t>Note: The scope of SA4#80-BIS was limited to only one Work Item (</a:t>
            </a:r>
            <a:r>
              <a:rPr lang="en-GB" altLang="en-US" sz="700" dirty="0" err="1">
                <a:latin typeface="Arial" panose="020B0604020202020204" pitchFamily="34" charset="0"/>
              </a:rPr>
              <a:t>EVS_Codec</a:t>
            </a:r>
            <a:r>
              <a:rPr lang="en-GB" altLang="en-US" sz="700" dirty="0">
                <a:latin typeface="Arial" panose="020B0604020202020204" pitchFamily="34" charset="0"/>
              </a:rPr>
              <a:t>). </a:t>
            </a:r>
          </a:p>
        </p:txBody>
      </p:sp>
      <p:pic>
        <p:nvPicPr>
          <p:cNvPr id="5" name="Picture 4">
            <a:extLst>
              <a:ext uri="{FF2B5EF4-FFF2-40B4-BE49-F238E27FC236}">
                <a16:creationId xmlns:a16="http://schemas.microsoft.com/office/drawing/2014/main" id="{1F09FE20-43D6-42CE-BA9C-4899784611A7}"/>
              </a:ext>
            </a:extLst>
          </p:cNvPr>
          <p:cNvPicPr>
            <a:picLocks noChangeAspect="1"/>
          </p:cNvPicPr>
          <p:nvPr/>
        </p:nvPicPr>
        <p:blipFill>
          <a:blip r:embed="rId3"/>
          <a:stretch>
            <a:fillRect/>
          </a:stretch>
        </p:blipFill>
        <p:spPr>
          <a:xfrm>
            <a:off x="1442985" y="1066358"/>
            <a:ext cx="5572227" cy="2515242"/>
          </a:xfrm>
          <a:prstGeom prst="rect">
            <a:avLst/>
          </a:prstGeom>
        </p:spPr>
      </p:pic>
      <p:pic>
        <p:nvPicPr>
          <p:cNvPr id="6" name="Picture 5">
            <a:extLst>
              <a:ext uri="{FF2B5EF4-FFF2-40B4-BE49-F238E27FC236}">
                <a16:creationId xmlns:a16="http://schemas.microsoft.com/office/drawing/2014/main" id="{FE8FA3DF-0E94-49D9-B089-62223F031E53}"/>
              </a:ext>
            </a:extLst>
          </p:cNvPr>
          <p:cNvPicPr>
            <a:picLocks noChangeAspect="1"/>
          </p:cNvPicPr>
          <p:nvPr/>
        </p:nvPicPr>
        <p:blipFill>
          <a:blip r:embed="rId4"/>
          <a:stretch>
            <a:fillRect/>
          </a:stretch>
        </p:blipFill>
        <p:spPr>
          <a:xfrm>
            <a:off x="1442985" y="3581600"/>
            <a:ext cx="5633637" cy="2364014"/>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BCC8628-D61C-4CFD-9C5C-88015D0B5EF7}"/>
              </a:ext>
            </a:extLst>
          </p:cNvPr>
          <p:cNvSpPr>
            <a:spLocks noGrp="1"/>
          </p:cNvSpPr>
          <p:nvPr>
            <p:ph type="title"/>
          </p:nvPr>
        </p:nvSpPr>
        <p:spPr/>
        <p:txBody>
          <a:bodyPr/>
          <a:lstStyle/>
          <a:p>
            <a:pPr>
              <a:lnSpc>
                <a:spcPct val="90000"/>
              </a:lnSpc>
            </a:pPr>
            <a:r>
              <a:rPr lang="en-US" altLang="en-US" dirty="0"/>
              <a:t>Documents, participants and SWGs at SA4#99</a:t>
            </a:r>
          </a:p>
        </p:txBody>
      </p:sp>
      <p:sp>
        <p:nvSpPr>
          <p:cNvPr id="12291" name="TextBox 4">
            <a:extLst>
              <a:ext uri="{FF2B5EF4-FFF2-40B4-BE49-F238E27FC236}">
                <a16:creationId xmlns:a16="http://schemas.microsoft.com/office/drawing/2014/main" id="{901CB91D-5BE0-4E8B-99BC-B701EE1415DC}"/>
              </a:ext>
            </a:extLst>
          </p:cNvPr>
          <p:cNvSpPr txBox="1">
            <a:spLocks noChangeArrowheads="1"/>
          </p:cNvSpPr>
          <p:nvPr/>
        </p:nvSpPr>
        <p:spPr bwMode="auto">
          <a:xfrm>
            <a:off x="6115050" y="4979988"/>
            <a:ext cx="2801938" cy="99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7188" indent="-357188">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266700" indent="-266700" eaLnBrk="1" hangingPunct="1">
              <a:lnSpc>
                <a:spcPct val="90000"/>
              </a:lnSpc>
              <a:spcBef>
                <a:spcPts val="200"/>
              </a:spcBef>
              <a:buFontTx/>
              <a:buNone/>
              <a:defRPr/>
            </a:pPr>
            <a:r>
              <a:rPr lang="en-GB" altLang="en-US" sz="800" dirty="0">
                <a:latin typeface="Arial" panose="020B0604020202020204" pitchFamily="34" charset="0"/>
              </a:rPr>
              <a:t>*) 	Includes Tdocs and participants of joint sessions with SQ SWGs.  </a:t>
            </a:r>
          </a:p>
          <a:p>
            <a:pPr marL="266700" indent="-266700" eaLnBrk="1" hangingPunct="1">
              <a:lnSpc>
                <a:spcPct val="90000"/>
              </a:lnSpc>
              <a:spcBef>
                <a:spcPts val="200"/>
              </a:spcBef>
              <a:buFontTx/>
              <a:buNone/>
              <a:defRPr/>
            </a:pPr>
            <a:r>
              <a:rPr lang="en-GB" altLang="en-US" sz="800" dirty="0">
                <a:latin typeface="Arial" panose="020B0604020202020204" pitchFamily="34" charset="0"/>
              </a:rPr>
              <a:t>**) 	Includes Tdocs and participants of joint sessions with EVS, SQ, MBS and MTSI SWGs.  </a:t>
            </a:r>
          </a:p>
          <a:p>
            <a:pPr marL="266700" indent="-266700" eaLnBrk="1" hangingPunct="1">
              <a:lnSpc>
                <a:spcPct val="90000"/>
              </a:lnSpc>
              <a:spcBef>
                <a:spcPts val="200"/>
              </a:spcBef>
              <a:buNone/>
              <a:defRPr/>
            </a:pPr>
            <a:r>
              <a:rPr lang="en-GB" altLang="en-US" sz="800" dirty="0">
                <a:latin typeface="Arial" panose="020B0604020202020204" pitchFamily="34" charset="0"/>
              </a:rPr>
              <a:t>***) 	Includes </a:t>
            </a:r>
            <a:r>
              <a:rPr lang="en-GB" altLang="en-US" sz="800" dirty="0" err="1">
                <a:latin typeface="Arial" panose="020B0604020202020204" pitchFamily="34" charset="0"/>
              </a:rPr>
              <a:t>Tdocs</a:t>
            </a:r>
            <a:r>
              <a:rPr lang="en-GB" altLang="en-US" sz="800" dirty="0">
                <a:latin typeface="Arial" panose="020B0604020202020204" pitchFamily="34" charset="0"/>
              </a:rPr>
              <a:t> and participants of joint sessions with MBS SWG.  </a:t>
            </a:r>
          </a:p>
          <a:p>
            <a:pPr marL="363538" indent="-363538" eaLnBrk="1" hangingPunct="1">
              <a:lnSpc>
                <a:spcPct val="90000"/>
              </a:lnSpc>
              <a:spcBef>
                <a:spcPts val="600"/>
              </a:spcBef>
              <a:buFont typeface="Wingdings 2" panose="05020102010507070707" pitchFamily="18" charset="2"/>
              <a:buNone/>
              <a:defRPr/>
            </a:pPr>
            <a:r>
              <a:rPr lang="en-GB" altLang="en-US" sz="800" dirty="0">
                <a:latin typeface="Arial" panose="020B0604020202020204" pitchFamily="34" charset="0"/>
              </a:rPr>
              <a:t>Note: postponed documents are included in the count. </a:t>
            </a:r>
          </a:p>
        </p:txBody>
      </p:sp>
      <p:pic>
        <p:nvPicPr>
          <p:cNvPr id="3" name="Picture 2">
            <a:extLst>
              <a:ext uri="{FF2B5EF4-FFF2-40B4-BE49-F238E27FC236}">
                <a16:creationId xmlns:a16="http://schemas.microsoft.com/office/drawing/2014/main" id="{A3E73C69-3F1A-445E-91D9-A30F6FF9BFF1}"/>
              </a:ext>
            </a:extLst>
          </p:cNvPr>
          <p:cNvPicPr>
            <a:picLocks noChangeAspect="1"/>
          </p:cNvPicPr>
          <p:nvPr/>
        </p:nvPicPr>
        <p:blipFill>
          <a:blip r:embed="rId3"/>
          <a:stretch>
            <a:fillRect/>
          </a:stretch>
        </p:blipFill>
        <p:spPr>
          <a:xfrm>
            <a:off x="401216" y="2098503"/>
            <a:ext cx="7932662" cy="2455722"/>
          </a:xfrm>
          <a:prstGeom prst="rect">
            <a:avLst/>
          </a:prstGeom>
        </p:spPr>
      </p:pic>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73597</TotalTime>
  <Words>9072</Words>
  <Application>Microsoft Office PowerPoint</Application>
  <PresentationFormat>On-screen Show (4:3)</PresentationFormat>
  <Paragraphs>1278</Paragraphs>
  <Slides>57</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57</vt:i4>
      </vt:variant>
    </vt:vector>
  </HeadingPairs>
  <TitlesOfParts>
    <vt:vector size="67" baseType="lpstr">
      <vt:lpstr>굴림</vt:lpstr>
      <vt:lpstr>MS PGothic</vt:lpstr>
      <vt:lpstr>MS PGothic</vt:lpstr>
      <vt:lpstr>SimSun</vt:lpstr>
      <vt:lpstr>Arial</vt:lpstr>
      <vt:lpstr>Arial </vt:lpstr>
      <vt:lpstr>Calibri</vt:lpstr>
      <vt:lpstr>Times New Roman</vt:lpstr>
      <vt:lpstr>Wingdings 2</vt:lpstr>
      <vt:lpstr>Office Theme</vt:lpstr>
      <vt:lpstr>     TSG SA WG4 (SA4) Status Report at TSG SA#81    </vt:lpstr>
      <vt:lpstr>Outline</vt:lpstr>
      <vt:lpstr>SA4 leadership and subgroups</vt:lpstr>
      <vt:lpstr>Meetings held since SA#80 - 1</vt:lpstr>
      <vt:lpstr>Meetings held since SA#80 - 2</vt:lpstr>
      <vt:lpstr>Calendar of future meetings - 1 </vt:lpstr>
      <vt:lpstr>Calendar of future meetings - 2</vt:lpstr>
      <vt:lpstr>SA4 meeting statistics</vt:lpstr>
      <vt:lpstr>Documents, participants and SWGs at SA4#99</vt:lpstr>
      <vt:lpstr>List of SA4 Work Items for Rel-15</vt:lpstr>
      <vt:lpstr>List of SA4 Work and Study Items for Rel-16</vt:lpstr>
      <vt:lpstr>SWGs and ongoing Work Items - 1</vt:lpstr>
      <vt:lpstr>SWGs and ongoing Work Items - 2</vt:lpstr>
      <vt:lpstr>SWGs and ongoing Study Items</vt:lpstr>
      <vt:lpstr>SA4 progress highlights </vt:lpstr>
      <vt:lpstr>CRs to completed items in Rel-15 and earlier</vt:lpstr>
      <vt:lpstr>Work progress: Rel-15 Work Items (exceptions)</vt:lpstr>
      <vt:lpstr>Test Methodologies for the Evaluation of Perceived Listening Quality in Immersive Audio Systems (LiQuImAS) – complete !</vt:lpstr>
      <vt:lpstr>Virtual Reality Profiles for Streaming Media (VRStream) – complete ! - 1</vt:lpstr>
      <vt:lpstr>Virtual Reality Profiles for Streaming Media (VRStream) – complete ! - 2</vt:lpstr>
      <vt:lpstr>Speech quality in the presence of ambient noise for super-wideband and fullband modes (SPAN) – complete !</vt:lpstr>
      <vt:lpstr>FEC and ROHC Activation for GCSE over MBMS (FRASE) – complete !</vt:lpstr>
      <vt:lpstr>Media Handling Aspects of 5G Conversational Services (5G_MTSI_Codecs) – complete !</vt:lpstr>
      <vt:lpstr>Work progress: Rel-16 Work Items</vt:lpstr>
      <vt:lpstr>EVS Codec Extension for Immersive Voice and Audio Services (IVAS_Codec)</vt:lpstr>
      <vt:lpstr>Usage of CAPIF for xMB API (CAPIF4xMB)</vt:lpstr>
      <vt:lpstr>Service Interactivity (SerInter)</vt:lpstr>
      <vt:lpstr>Addition of HLG HDR to TV Video Profiles (HLG_HDR) – complete !</vt:lpstr>
      <vt:lpstr>Alternative EVS implementation using updated fixed-point basic operators (Alt_FX_EVS)</vt:lpstr>
      <vt:lpstr>Enhancements to Framework for Live Uplink Streaming (E-FLUS)</vt:lpstr>
      <vt:lpstr>Work progress: Rel-16 Study Items</vt:lpstr>
      <vt:lpstr>V2X Media Handling and Interaction (FS_mV2X)</vt:lpstr>
      <vt:lpstr>QoE metrics for VR (FS_QoE_VR)</vt:lpstr>
      <vt:lpstr>Media Handling Aspects of RAN Delay Budget Reporting in MTSI (FS_E2E_DELAY) – complete !</vt:lpstr>
      <vt:lpstr>Study on Media Handling Aspects of Conversational Services in 5G Systems (FS_5G_MEDIA_MTSI) – complete !</vt:lpstr>
      <vt:lpstr>Study on 5G enhanced Mobile Broadband Media Distribution (FS_5GMedia_Distribution)</vt:lpstr>
      <vt:lpstr>Study on MBMS User Services for IoT (FS_MBMS_IoT) – complete !</vt:lpstr>
      <vt:lpstr>EVS Float Conformance Non Bit-Exact (FS_EVS_FCNBE) – complete !</vt:lpstr>
      <vt:lpstr>Overview of work progress  Rel-15 work Items - 1</vt:lpstr>
      <vt:lpstr>Overview of work progress  Rel-15 work Items – 2</vt:lpstr>
      <vt:lpstr>Overview of work progress  Rel-16 Work Items - 1</vt:lpstr>
      <vt:lpstr>Overview of work progress  Rel-16 Work Items - 2</vt:lpstr>
      <vt:lpstr>Overview of work progress  Rel-16 Study Items - 1</vt:lpstr>
      <vt:lpstr>Overview of work progress  Rel-16 Study Items - 2</vt:lpstr>
      <vt:lpstr>Proposed new WIDs - 1</vt:lpstr>
      <vt:lpstr>Proposed new WIDs - 2</vt:lpstr>
      <vt:lpstr>Proposed new WIDs - 3</vt:lpstr>
      <vt:lpstr>Proposed new WIDs - 4</vt:lpstr>
      <vt:lpstr>Proposed new SIDs - 1</vt:lpstr>
      <vt:lpstr>Proposed new SIDs - 2</vt:lpstr>
      <vt:lpstr>Dependencies on IETF drafts in SA4</vt:lpstr>
      <vt:lpstr>Summary of action items</vt:lpstr>
      <vt:lpstr>List of documents to SA#81 </vt:lpstr>
      <vt:lpstr>List of documents to SA#81</vt:lpstr>
      <vt:lpstr>List of documents to SA#81</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Frederic Gabin</cp:lastModifiedBy>
  <cp:revision>2104</cp:revision>
  <cp:lastPrinted>2016-09-13T11:31:59Z</cp:lastPrinted>
  <dcterms:created xsi:type="dcterms:W3CDTF">2008-08-30T09:32:10Z</dcterms:created>
  <dcterms:modified xsi:type="dcterms:W3CDTF">2018-09-06T09:44:16Z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ies>
</file>