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61" r:id="rId2"/>
    <p:sldMasterId id="2147483674" r:id="rId3"/>
  </p:sldMasterIdLst>
  <p:notesMasterIdLst>
    <p:notesMasterId r:id="rId35"/>
  </p:notesMasterIdLst>
  <p:handoutMasterIdLst>
    <p:handoutMasterId r:id="rId36"/>
  </p:handoutMasterIdLst>
  <p:sldIdLst>
    <p:sldId id="256" r:id="rId4"/>
    <p:sldId id="257" r:id="rId5"/>
    <p:sldId id="333" r:id="rId6"/>
    <p:sldId id="259" r:id="rId7"/>
    <p:sldId id="260" r:id="rId8"/>
    <p:sldId id="261" r:id="rId9"/>
    <p:sldId id="262" r:id="rId10"/>
    <p:sldId id="263" r:id="rId11"/>
    <p:sldId id="267" r:id="rId12"/>
    <p:sldId id="269" r:id="rId13"/>
    <p:sldId id="326" r:id="rId14"/>
    <p:sldId id="334" r:id="rId15"/>
    <p:sldId id="335" r:id="rId16"/>
    <p:sldId id="336" r:id="rId17"/>
    <p:sldId id="337" r:id="rId18"/>
    <p:sldId id="341" r:id="rId19"/>
    <p:sldId id="339" r:id="rId20"/>
    <p:sldId id="312" r:id="rId21"/>
    <p:sldId id="324" r:id="rId22"/>
    <p:sldId id="325" r:id="rId23"/>
    <p:sldId id="327" r:id="rId24"/>
    <p:sldId id="328" r:id="rId25"/>
    <p:sldId id="272" r:id="rId26"/>
    <p:sldId id="311" r:id="rId27"/>
    <p:sldId id="329" r:id="rId28"/>
    <p:sldId id="340" r:id="rId29"/>
    <p:sldId id="332" r:id="rId30"/>
    <p:sldId id="315" r:id="rId31"/>
    <p:sldId id="331" r:id="rId32"/>
    <p:sldId id="317" r:id="rId33"/>
    <p:sldId id="283" r:id="rId34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8" autoAdjust="0"/>
    <p:restoredTop sz="94664" autoAdjust="0"/>
  </p:normalViewPr>
  <p:slideViewPr>
    <p:cSldViewPr>
      <p:cViewPr>
        <p:scale>
          <a:sx n="75" d="100"/>
          <a:sy n="75" d="100"/>
        </p:scale>
        <p:origin x="-2069" y="-5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588"/>
    </p:cViewPr>
  </p:sorterViewPr>
  <p:notesViewPr>
    <p:cSldViewPr>
      <p:cViewPr varScale="1">
        <p:scale>
          <a:sx n="55" d="100"/>
          <a:sy n="55" d="100"/>
        </p:scale>
        <p:origin x="2886" y="6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694D9647-D82E-44DE-835E-6A86DBB13BE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8CA0C718-684F-42C3-9247-7006A2CAE0C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4F96F0-49CF-4421-990A-645251B9BF44}" type="datetimeFigureOut">
              <a:rPr lang="en-GB" smtClean="0"/>
              <a:pPr/>
              <a:t>14/06/2018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33BC2D31-0A03-4CFB-A9A2-1C414056470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9A22CBA4-D104-4A93-9240-BD51C20EF1C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A18F7-09B7-495C-8267-8B2500A9CEF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978972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PlaceHolder 1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notes format</a:t>
            </a:r>
          </a:p>
        </p:txBody>
      </p:sp>
      <p:sp>
        <p:nvSpPr>
          <p:cNvPr id="148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&lt;header&gt;</a:t>
            </a:r>
          </a:p>
        </p:txBody>
      </p:sp>
      <p:sp>
        <p:nvSpPr>
          <p:cNvPr id="149" name="PlaceHolder 3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r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&lt;date/time&gt;</a:t>
            </a:r>
          </a:p>
        </p:txBody>
      </p:sp>
      <p:sp>
        <p:nvSpPr>
          <p:cNvPr id="150" name="PlaceHolder 4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r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&lt;footer&gt;</a:t>
            </a:r>
          </a:p>
        </p:txBody>
      </p:sp>
      <p:sp>
        <p:nvSpPr>
          <p:cNvPr id="151" name="PlaceHolder 5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pPr algn="r"/>
            <a:fld id="{05B221E0-0784-4846-90F4-198869DF897D}" type="slidenum"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pPr algn="r"/>
              <a:t>‹#›</a:t>
            </a:fld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69046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PlaceHolder 1"/>
          <p:cNvSpPr>
            <a:spLocks noGrp="1"/>
          </p:cNvSpPr>
          <p:nvPr>
            <p:ph type="body"/>
          </p:nvPr>
        </p:nvSpPr>
        <p:spPr>
          <a:xfrm>
            <a:off x="906480" y="4716360"/>
            <a:ext cx="4984560" cy="4468320"/>
          </a:xfrm>
          <a:prstGeom prst="rect">
            <a:avLst/>
          </a:prstGeom>
        </p:spPr>
        <p:txBody>
          <a:bodyPr lIns="92880" tIns="46440" rIns="92880" bIns="46440"/>
          <a:lstStyle/>
          <a:p>
            <a:pPr marL="216000" indent="-216000">
              <a:lnSpc>
                <a:spcPct val="100000"/>
              </a:lnSpc>
            </a:pPr>
            <a:endParaRPr lang="en-US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endParaRPr lang="en-US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42" name="CustomShape 2"/>
          <p:cNvSpPr/>
          <p:nvPr/>
        </p:nvSpPr>
        <p:spPr>
          <a:xfrm>
            <a:off x="3851280" y="9431280"/>
            <a:ext cx="2945880" cy="496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  <p:extLst>
      <p:ext uri="{BB962C8B-B14F-4D97-AF65-F5344CB8AC3E}">
        <p14:creationId xmlns="" xmlns:p14="http://schemas.microsoft.com/office/powerpoint/2010/main" val="26173050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05B221E0-0784-4846-90F4-198869DF897D}" type="slidenum">
              <a:rPr lang="en-US" sz="1400" b="0" strike="noStrike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pPr algn="r"/>
              <a:t>8</a:t>
            </a:fld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357763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05B221E0-0784-4846-90F4-198869DF897D}" type="slidenum">
              <a:rPr lang="en-US" sz="1400" b="0" strike="noStrike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pPr algn="r"/>
              <a:t>12</a:t>
            </a:fld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032231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05B221E0-0784-4846-90F4-198869DF897D}" type="slidenum">
              <a:rPr lang="en-US" sz="1400" b="0" strike="noStrike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pPr algn="r"/>
              <a:t>13</a:t>
            </a:fld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823736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05B221E0-0784-4846-90F4-198869DF897D}" type="slidenum">
              <a:rPr lang="en-US" sz="1400" b="0" strike="noStrike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pPr algn="r"/>
              <a:t>14</a:t>
            </a:fld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429610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05B221E0-0784-4846-90F4-198869DF897D}" type="slidenum">
              <a:rPr lang="en-US" sz="1400" b="0" strike="noStrike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pPr algn="r"/>
              <a:t>15</a:t>
            </a:fld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460423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05B221E0-0784-4846-90F4-198869DF897D}" type="slidenum">
              <a:rPr lang="en-US" sz="1400" b="0" strike="noStrike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pPr algn="r"/>
              <a:t>16</a:t>
            </a:fld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464886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05B221E0-0784-4846-90F4-198869DF897D}" type="slidenum">
              <a:rPr lang="en-US" sz="1400" b="0" strike="noStrike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pPr algn="r"/>
              <a:t>17</a:t>
            </a:fld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266140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05B221E0-0784-4846-90F4-198869DF897D}" type="slidenum">
              <a:rPr lang="en-US" sz="1400" b="0" strike="noStrike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pPr algn="r"/>
              <a:t>19</a:t>
            </a:fld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365035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9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0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1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4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5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6" name="PlaceHolder 5"/>
          <p:cNvSpPr>
            <a:spLocks noGrp="1"/>
          </p:cNvSpPr>
          <p:nvPr>
            <p:ph type="body"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7" name="PlaceHolder 6"/>
          <p:cNvSpPr>
            <a:spLocks noGrp="1"/>
          </p:cNvSpPr>
          <p:nvPr>
            <p:ph type="body"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8" name="PlaceHolder 7"/>
          <p:cNvSpPr>
            <a:spLocks noGrp="1"/>
          </p:cNvSpPr>
          <p:nvPr>
            <p:ph type="body"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5" name="PlaceHolder 4"/>
          <p:cNvSpPr txBox="1">
            <a:spLocks/>
          </p:cNvSpPr>
          <p:nvPr userDrawn="1"/>
        </p:nvSpPr>
        <p:spPr>
          <a:xfrm>
            <a:off x="8710680" y="6635640"/>
            <a:ext cx="394920" cy="221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4CBDD9-1453-49B4-ADDE-5E5FC2A17FE0}" type="slidenum">
              <a:rPr kumimoji="0" lang="en-US" sz="1100" b="0" i="0" u="none" strike="noStrike" kern="1200" cap="none" spc="-1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MS PGothic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4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FFFFFF"/>
                </a:solidFill>
              </a:uFill>
              <a:latin typeface="Times New Roman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8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6833880" cy="52977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4" name="PlaceHolder 4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7" name="PlaceHolder 4"/>
          <p:cNvSpPr txBox="1">
            <a:spLocks/>
          </p:cNvSpPr>
          <p:nvPr userDrawn="1"/>
        </p:nvSpPr>
        <p:spPr>
          <a:xfrm>
            <a:off x="8710680" y="6635640"/>
            <a:ext cx="394920" cy="221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4CBDD9-1453-49B4-ADDE-5E5FC2A17FE0}" type="slidenum">
              <a:rPr kumimoji="0" lang="en-US" sz="1100" b="0" i="0" u="none" strike="noStrike" kern="1200" cap="none" spc="-1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MS PGothic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4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FFFFFF"/>
                </a:solidFill>
              </a:uFill>
              <a:latin typeface="Times New Roman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4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5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8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9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0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3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4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5" name="PlaceHolder 5"/>
          <p:cNvSpPr>
            <a:spLocks noGrp="1"/>
          </p:cNvSpPr>
          <p:nvPr>
            <p:ph type="body"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6" name="PlaceHolder 6"/>
          <p:cNvSpPr>
            <a:spLocks noGrp="1"/>
          </p:cNvSpPr>
          <p:nvPr>
            <p:ph type="body"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7" name="PlaceHolder 7"/>
          <p:cNvSpPr>
            <a:spLocks noGrp="1"/>
          </p:cNvSpPr>
          <p:nvPr>
            <p:ph type="body"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2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4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7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6833880" cy="52977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22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23" name="PlaceHolder 4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26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27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0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1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4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7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8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9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2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3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4" name="PlaceHolder 5"/>
          <p:cNvSpPr>
            <a:spLocks noGrp="1"/>
          </p:cNvSpPr>
          <p:nvPr>
            <p:ph type="body"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5" name="PlaceHolder 6"/>
          <p:cNvSpPr>
            <a:spLocks noGrp="1"/>
          </p:cNvSpPr>
          <p:nvPr>
            <p:ph type="body"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6" name="PlaceHolder 7"/>
          <p:cNvSpPr>
            <a:spLocks noGrp="1"/>
          </p:cNvSpPr>
          <p:nvPr>
            <p:ph type="body"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9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6833880" cy="52977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3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7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pic>
        <p:nvPicPr>
          <p:cNvPr id="14" name="Picture 8"/>
          <p:cNvPicPr/>
          <p:nvPr/>
        </p:nvPicPr>
        <p:blipFill>
          <a:blip r:embed="rId15"/>
          <a:stretch/>
        </p:blipFill>
        <p:spPr>
          <a:xfrm>
            <a:off x="438120" y="6456240"/>
            <a:ext cx="4641480" cy="272520"/>
          </a:xfrm>
          <a:prstGeom prst="rect">
            <a:avLst/>
          </a:prstGeom>
          <a:ln>
            <a:noFill/>
          </a:ln>
        </p:spPr>
      </p:pic>
      <p:pic>
        <p:nvPicPr>
          <p:cNvPr id="2" name="Picture 6"/>
          <p:cNvPicPr/>
          <p:nvPr/>
        </p:nvPicPr>
        <p:blipFill>
          <a:blip r:embed="rId16"/>
          <a:stretch/>
        </p:blipFill>
        <p:spPr>
          <a:xfrm>
            <a:off x="7383600" y="189000"/>
            <a:ext cx="1493640" cy="869760"/>
          </a:xfrm>
          <a:prstGeom prst="rect">
            <a:avLst/>
          </a:prstGeom>
          <a:ln>
            <a:noFill/>
          </a:ln>
        </p:spPr>
      </p:pic>
      <p:sp>
        <p:nvSpPr>
          <p:cNvPr id="3" name="CustomShape 1"/>
          <p:cNvSpPr/>
          <p:nvPr/>
        </p:nvSpPr>
        <p:spPr>
          <a:xfrm>
            <a:off x="426960" y="6437160"/>
            <a:ext cx="457632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© 3GPP 2009     Mobile World Congress, Barcelona, 19</a:t>
            </a:r>
            <a:r>
              <a:rPr lang="en-US" sz="1000" b="0" strike="noStrike" spc="-1" baseline="300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</a:t>
            </a:r>
            <a:r>
              <a:rPr lang="en-US" sz="1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February 2009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4" name="Picture 7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pic>
        <p:nvPicPr>
          <p:cNvPr id="5" name="Picture 8"/>
          <p:cNvPicPr/>
          <p:nvPr/>
        </p:nvPicPr>
        <p:blipFill>
          <a:blip r:embed="rId15"/>
          <a:stretch/>
        </p:blipFill>
        <p:spPr>
          <a:xfrm>
            <a:off x="438120" y="6456240"/>
            <a:ext cx="4641480" cy="272520"/>
          </a:xfrm>
          <a:prstGeom prst="rect">
            <a:avLst/>
          </a:prstGeom>
          <a:ln>
            <a:noFill/>
          </a:ln>
        </p:spPr>
      </p:pic>
      <p:pic>
        <p:nvPicPr>
          <p:cNvPr id="6" name="Picture 6"/>
          <p:cNvPicPr/>
          <p:nvPr/>
        </p:nvPicPr>
        <p:blipFill>
          <a:blip r:embed="rId16"/>
          <a:stretch/>
        </p:blipFill>
        <p:spPr>
          <a:xfrm>
            <a:off x="7383600" y="189000"/>
            <a:ext cx="1493640" cy="869760"/>
          </a:xfrm>
          <a:prstGeom prst="rect">
            <a:avLst/>
          </a:prstGeom>
          <a:ln>
            <a:noFill/>
          </a:ln>
        </p:spPr>
      </p:pic>
      <p:pic>
        <p:nvPicPr>
          <p:cNvPr id="7" name="Picture 13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sp>
        <p:nvSpPr>
          <p:cNvPr id="8" name="CustomShape 2"/>
          <p:cNvSpPr/>
          <p:nvPr/>
        </p:nvSpPr>
        <p:spPr>
          <a:xfrm>
            <a:off x="436680" y="6470640"/>
            <a:ext cx="457632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0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© 3GPP 2018     TSG CT status report to TSG SA #80,</a:t>
            </a:r>
            <a:r>
              <a:rPr lang="en-US" sz="1000" b="0" strike="noStrike" spc="-1" baseline="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June</a:t>
            </a:r>
            <a:r>
              <a:rPr lang="en-US" sz="10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2018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" name="CustomShape 3"/>
          <p:cNvSpPr/>
          <p:nvPr/>
        </p:nvSpPr>
        <p:spPr>
          <a:xfrm>
            <a:off x="8574120" y="6464160"/>
            <a:ext cx="394920" cy="221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" name="PlaceHolder 4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lstStyle/>
          <a:p>
            <a:pPr marL="343080" indent="-342720">
              <a:lnSpc>
                <a:spcPct val="100000"/>
              </a:lnSpc>
              <a:buBlip>
                <a:blip r:embed="rId17"/>
              </a:buBlip>
            </a:pPr>
            <a:r>
              <a:rPr lang="en-U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Master text styles</a:t>
            </a:r>
          </a:p>
          <a:p>
            <a:pPr marL="743040" lvl="1" indent="-285480"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Second level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Third level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1600200" lvl="3" indent="-22824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US" sz="1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Fourth level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2057400" lvl="4" indent="-228240">
              <a:lnSpc>
                <a:spcPct val="100000"/>
              </a:lnSpc>
              <a:buClr>
                <a:srgbClr val="000000"/>
              </a:buClr>
              <a:buFont typeface="Arial"/>
              <a:buChar char="»"/>
            </a:pP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Fifth level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" name="PlaceHolder 5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Master title style</a:t>
            </a:r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" name="PlaceHolder 4"/>
          <p:cNvSpPr>
            <a:spLocks noGrp="1"/>
          </p:cNvSpPr>
          <p:nvPr>
            <p:ph type="sldNum" idx="4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7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pic>
        <p:nvPicPr>
          <p:cNvPr id="50" name="Picture 8"/>
          <p:cNvPicPr/>
          <p:nvPr/>
        </p:nvPicPr>
        <p:blipFill>
          <a:blip r:embed="rId15"/>
          <a:stretch/>
        </p:blipFill>
        <p:spPr>
          <a:xfrm>
            <a:off x="438120" y="6456240"/>
            <a:ext cx="4641480" cy="272520"/>
          </a:xfrm>
          <a:prstGeom prst="rect">
            <a:avLst/>
          </a:prstGeom>
          <a:ln>
            <a:noFill/>
          </a:ln>
        </p:spPr>
      </p:pic>
      <p:pic>
        <p:nvPicPr>
          <p:cNvPr id="51" name="Picture 6"/>
          <p:cNvPicPr/>
          <p:nvPr/>
        </p:nvPicPr>
        <p:blipFill>
          <a:blip r:embed="rId16"/>
          <a:stretch/>
        </p:blipFill>
        <p:spPr>
          <a:xfrm>
            <a:off x="7383600" y="189000"/>
            <a:ext cx="1493640" cy="869760"/>
          </a:xfrm>
          <a:prstGeom prst="rect">
            <a:avLst/>
          </a:prstGeom>
          <a:ln>
            <a:noFill/>
          </a:ln>
        </p:spPr>
      </p:pic>
      <p:sp>
        <p:nvSpPr>
          <p:cNvPr id="52" name="CustomShape 1"/>
          <p:cNvSpPr/>
          <p:nvPr/>
        </p:nvSpPr>
        <p:spPr>
          <a:xfrm>
            <a:off x="426960" y="6437160"/>
            <a:ext cx="457632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© 3GPP 2009     Mobile World Congress, Barcelona, 19</a:t>
            </a:r>
            <a:r>
              <a:rPr lang="en-US" sz="1000" b="0" strike="noStrike" spc="-1" baseline="300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</a:t>
            </a:r>
            <a:r>
              <a:rPr lang="en-US" sz="1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February 2009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53" name="Picture 7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pic>
        <p:nvPicPr>
          <p:cNvPr id="54" name="Picture 8"/>
          <p:cNvPicPr/>
          <p:nvPr/>
        </p:nvPicPr>
        <p:blipFill>
          <a:blip r:embed="rId15"/>
          <a:stretch/>
        </p:blipFill>
        <p:spPr>
          <a:xfrm>
            <a:off x="438120" y="6456240"/>
            <a:ext cx="4641480" cy="272520"/>
          </a:xfrm>
          <a:prstGeom prst="rect">
            <a:avLst/>
          </a:prstGeom>
          <a:ln>
            <a:noFill/>
          </a:ln>
        </p:spPr>
      </p:pic>
      <p:pic>
        <p:nvPicPr>
          <p:cNvPr id="55" name="Picture 6"/>
          <p:cNvPicPr/>
          <p:nvPr/>
        </p:nvPicPr>
        <p:blipFill>
          <a:blip r:embed="rId16"/>
          <a:stretch/>
        </p:blipFill>
        <p:spPr>
          <a:xfrm>
            <a:off x="7383600" y="189000"/>
            <a:ext cx="1493640" cy="869760"/>
          </a:xfrm>
          <a:prstGeom prst="rect">
            <a:avLst/>
          </a:prstGeom>
          <a:ln>
            <a:noFill/>
          </a:ln>
        </p:spPr>
      </p:pic>
      <p:pic>
        <p:nvPicPr>
          <p:cNvPr id="56" name="Picture 13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sp>
        <p:nvSpPr>
          <p:cNvPr id="57" name="CustomShape 2"/>
          <p:cNvSpPr/>
          <p:nvPr/>
        </p:nvSpPr>
        <p:spPr>
          <a:xfrm>
            <a:off x="436680" y="6470640"/>
            <a:ext cx="457632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0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© 3GPP </a:t>
            </a:r>
            <a:r>
              <a:rPr lang="en-US" sz="1000" b="0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2018     </a:t>
            </a:r>
            <a:r>
              <a:rPr lang="en-US" sz="10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TSG CT status report to TSG SA </a:t>
            </a:r>
            <a:r>
              <a:rPr lang="en-US" sz="1000" b="0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#80, June 2018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8" name="CustomShape 3"/>
          <p:cNvSpPr/>
          <p:nvPr/>
        </p:nvSpPr>
        <p:spPr>
          <a:xfrm>
            <a:off x="8574120" y="6464160"/>
            <a:ext cx="394920" cy="221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9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0" name="PlaceHolder 5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en-US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title text format</a:t>
            </a:r>
          </a:p>
        </p:txBody>
      </p:sp>
      <p:sp>
        <p:nvSpPr>
          <p:cNvPr id="61" name="PlaceHolder 6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the outline text format</a:t>
            </a:r>
          </a:p>
          <a:p>
            <a:pPr marL="864000" lvl="1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Second Outline Level</a:t>
            </a:r>
          </a:p>
          <a:p>
            <a:pPr marL="1296000" lvl="2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Third Outline Level</a:t>
            </a:r>
          </a:p>
          <a:p>
            <a:pPr marL="1728000" lvl="3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6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Fourth Outline Level</a:t>
            </a:r>
          </a:p>
          <a:p>
            <a:pPr marL="2160000" lvl="4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Fifth Outline Level</a:t>
            </a:r>
          </a:p>
          <a:p>
            <a:pPr marL="2592000" lvl="5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Sixth Outline Level</a:t>
            </a:r>
          </a:p>
          <a:p>
            <a:pPr marL="3024000" lvl="6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/>
    <p:bodyStyle/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Picture 7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pic>
        <p:nvPicPr>
          <p:cNvPr id="99" name="Picture 8"/>
          <p:cNvPicPr/>
          <p:nvPr/>
        </p:nvPicPr>
        <p:blipFill>
          <a:blip r:embed="rId15"/>
          <a:stretch/>
        </p:blipFill>
        <p:spPr>
          <a:xfrm>
            <a:off x="438120" y="6456240"/>
            <a:ext cx="4641480" cy="272520"/>
          </a:xfrm>
          <a:prstGeom prst="rect">
            <a:avLst/>
          </a:prstGeom>
          <a:ln>
            <a:noFill/>
          </a:ln>
        </p:spPr>
      </p:pic>
      <p:pic>
        <p:nvPicPr>
          <p:cNvPr id="100" name="Picture 6"/>
          <p:cNvPicPr/>
          <p:nvPr/>
        </p:nvPicPr>
        <p:blipFill>
          <a:blip r:embed="rId16"/>
          <a:stretch/>
        </p:blipFill>
        <p:spPr>
          <a:xfrm>
            <a:off x="7383600" y="189000"/>
            <a:ext cx="1493640" cy="869760"/>
          </a:xfrm>
          <a:prstGeom prst="rect">
            <a:avLst/>
          </a:prstGeom>
          <a:ln>
            <a:noFill/>
          </a:ln>
        </p:spPr>
      </p:pic>
      <p:sp>
        <p:nvSpPr>
          <p:cNvPr id="101" name="CustomShape 1"/>
          <p:cNvSpPr/>
          <p:nvPr/>
        </p:nvSpPr>
        <p:spPr>
          <a:xfrm>
            <a:off x="426960" y="6437160"/>
            <a:ext cx="457632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© 3GPP 2009     Mobile World Congress, Barcelona, 19</a:t>
            </a:r>
            <a:r>
              <a:rPr lang="en-US" sz="1000" b="0" strike="noStrike" spc="-1" baseline="300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</a:t>
            </a:r>
            <a:r>
              <a:rPr lang="en-US" sz="1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February 2009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02" name="Picture 7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pic>
        <p:nvPicPr>
          <p:cNvPr id="103" name="Picture 8"/>
          <p:cNvPicPr/>
          <p:nvPr/>
        </p:nvPicPr>
        <p:blipFill>
          <a:blip r:embed="rId15"/>
          <a:stretch/>
        </p:blipFill>
        <p:spPr>
          <a:xfrm>
            <a:off x="438120" y="6456240"/>
            <a:ext cx="4641480" cy="272520"/>
          </a:xfrm>
          <a:prstGeom prst="rect">
            <a:avLst/>
          </a:prstGeom>
          <a:ln>
            <a:noFill/>
          </a:ln>
        </p:spPr>
      </p:pic>
      <p:pic>
        <p:nvPicPr>
          <p:cNvPr id="104" name="Picture 6"/>
          <p:cNvPicPr/>
          <p:nvPr/>
        </p:nvPicPr>
        <p:blipFill>
          <a:blip r:embed="rId16"/>
          <a:stretch/>
        </p:blipFill>
        <p:spPr>
          <a:xfrm>
            <a:off x="7383600" y="189000"/>
            <a:ext cx="1493640" cy="869760"/>
          </a:xfrm>
          <a:prstGeom prst="rect">
            <a:avLst/>
          </a:prstGeom>
          <a:ln>
            <a:noFill/>
          </a:ln>
        </p:spPr>
      </p:pic>
      <p:pic>
        <p:nvPicPr>
          <p:cNvPr id="105" name="Picture 13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sp>
        <p:nvSpPr>
          <p:cNvPr id="106" name="CustomShape 2"/>
          <p:cNvSpPr/>
          <p:nvPr/>
        </p:nvSpPr>
        <p:spPr>
          <a:xfrm>
            <a:off x="436680" y="6470640"/>
            <a:ext cx="457632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0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© 3GPP </a:t>
            </a:r>
            <a:r>
              <a:rPr lang="en-US" sz="1000" b="0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2018     </a:t>
            </a:r>
            <a:r>
              <a:rPr lang="en-US" sz="10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TSG CT status report to TSG SA </a:t>
            </a:r>
            <a:r>
              <a:rPr lang="en-US" sz="1000" b="0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#80, June 2018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7" name="CustomShape 3"/>
          <p:cNvSpPr/>
          <p:nvPr/>
        </p:nvSpPr>
        <p:spPr>
          <a:xfrm>
            <a:off x="8574120" y="6464160"/>
            <a:ext cx="394920" cy="221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8" name="PlaceHolder 4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Master title style</a:t>
            </a:r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9" name="PlaceHolder 5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90000" tIns="45000" rIns="90000" bIns="45000"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the outline text format</a:t>
            </a:r>
          </a:p>
          <a:p>
            <a:pPr marL="864000" lvl="1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Second Outline Level</a:t>
            </a:r>
          </a:p>
          <a:p>
            <a:pPr marL="1296000" lvl="2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Third Outline Level</a:t>
            </a:r>
          </a:p>
          <a:p>
            <a:pPr marL="1728000" lvl="3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Fourth Outline Level</a:t>
            </a:r>
          </a:p>
          <a:p>
            <a:pPr marL="2160000" lvl="4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Fifth Outline Level</a:t>
            </a:r>
          </a:p>
          <a:p>
            <a:pPr marL="2592000" lvl="5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Sixth Outline Level</a:t>
            </a:r>
          </a:p>
          <a:p>
            <a:pPr marL="3024000" lvl="6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Seventh Outline Level</a:t>
            </a:r>
          </a:p>
        </p:txBody>
      </p:sp>
      <p:sp>
        <p:nvSpPr>
          <p:cNvPr id="110" name="PlaceHolder 6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9B8B3B91-CF38-4D8A-AE32-8D43408B819F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hf hdr="0" ftr="0" dt="0"/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ct/TSG_CT/TSGC_80_La_Jolla/Docs/CP-181031.zip" TargetMode="External"/><Relationship Id="rId13" Type="http://schemas.openxmlformats.org/officeDocument/2006/relationships/hyperlink" Target="http://www.3gpp.org/ftp/tsg_ct/TSG_CT/TSGC_80_La_Jolla/Docs/CP-181036.zip" TargetMode="External"/><Relationship Id="rId3" Type="http://schemas.openxmlformats.org/officeDocument/2006/relationships/hyperlink" Target="http://www.3gpp.org/ftp/tsg_ct/TSG_CT/TSGC_80_La_Jolla/Docs/CP-181026.zip" TargetMode="External"/><Relationship Id="rId7" Type="http://schemas.openxmlformats.org/officeDocument/2006/relationships/hyperlink" Target="http://www.3gpp.org/ftp/tsg_ct/TSG_CT/TSGC_80_La_Jolla/Docs/CP-181030.zip" TargetMode="External"/><Relationship Id="rId12" Type="http://schemas.openxmlformats.org/officeDocument/2006/relationships/hyperlink" Target="http://www.3gpp.org/ftp/tsg_ct/TSG_CT/TSGC_80_La_Jolla/Docs/CP-181035.zip" TargetMode="External"/><Relationship Id="rId2" Type="http://schemas.openxmlformats.org/officeDocument/2006/relationships/hyperlink" Target="http://www.3gpp.org/ftp/tsg_ct/TSG_CT/TSGC_80_La_Jolla/Docs/CP-181025.zip" TargetMode="External"/><Relationship Id="rId1" Type="http://schemas.openxmlformats.org/officeDocument/2006/relationships/slideLayout" Target="../slideLayouts/slideLayout25.xml"/><Relationship Id="rId6" Type="http://schemas.openxmlformats.org/officeDocument/2006/relationships/hyperlink" Target="http://www.3gpp.org/ftp/tsg_ct/TSG_CT/TSGC_80_La_Jolla/Docs/CP-181029.zip" TargetMode="External"/><Relationship Id="rId11" Type="http://schemas.openxmlformats.org/officeDocument/2006/relationships/hyperlink" Target="http://www.3gpp.org/ftp/tsg_ct/TSG_CT/TSGC_80_La_Jolla/Docs/CP-181034.zip" TargetMode="External"/><Relationship Id="rId5" Type="http://schemas.openxmlformats.org/officeDocument/2006/relationships/hyperlink" Target="http://www.3gpp.org/ftp/tsg_ct/TSG_CT/TSGC_80_La_Jolla/Docs/CP-181028.zip" TargetMode="External"/><Relationship Id="rId10" Type="http://schemas.openxmlformats.org/officeDocument/2006/relationships/hyperlink" Target="http://www.3gpp.org/ftp/tsg_ct/TSG_CT/TSGC_80_La_Jolla/Docs/CP-181033.zip" TargetMode="External"/><Relationship Id="rId4" Type="http://schemas.openxmlformats.org/officeDocument/2006/relationships/hyperlink" Target="http://www.3gpp.org/ftp/tsg_ct/TSG_CT/TSGC_80_La_Jolla/Docs/CP-181027.zip" TargetMode="External"/><Relationship Id="rId9" Type="http://schemas.openxmlformats.org/officeDocument/2006/relationships/hyperlink" Target="http://www.3gpp.org/ftp/tsg_ct/TSG_CT/TSGC_80_La_Jolla/Docs/CP-181032.zip" TargetMode="External"/><Relationship Id="rId14" Type="http://schemas.openxmlformats.org/officeDocument/2006/relationships/hyperlink" Target="http://www.3gpp.org/ftp/tsg_ct/TSG_CT/TSGC_80_La_Jolla/Docs/CP-181037.zip" TargetMode="Externa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ct/TSG_CT/TSGC_80_La_Jolla/Docs/CP-181099.zip" TargetMode="External"/><Relationship Id="rId13" Type="http://schemas.openxmlformats.org/officeDocument/2006/relationships/hyperlink" Target="http://www.3gpp.org/ftp/tsg_ct/TSG_CT/TSGC_80_La_Jolla/Docs/CP-181105.zip" TargetMode="External"/><Relationship Id="rId3" Type="http://schemas.openxmlformats.org/officeDocument/2006/relationships/hyperlink" Target="http://www.3gpp.org/ftp/tsg_ct/TSG_CT/TSGC_80_La_Jolla/Docs/CP-181038.zip" TargetMode="External"/><Relationship Id="rId7" Type="http://schemas.openxmlformats.org/officeDocument/2006/relationships/hyperlink" Target="http://www.3gpp.org/ftp/tsg_ct/TSG_CT/TSGC_80_La_Jolla/Docs/CP-181098.zip" TargetMode="External"/><Relationship Id="rId12" Type="http://schemas.openxmlformats.org/officeDocument/2006/relationships/hyperlink" Target="http://www.3gpp.org/ftp/tsg_ct/TSG_CT/TSGC_80_La_Jolla/Docs/CP-181104.zip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5.xml"/><Relationship Id="rId6" Type="http://schemas.openxmlformats.org/officeDocument/2006/relationships/hyperlink" Target="http://www.3gpp.org/ftp/tsg_ct/TSG_CT/TSGC_80_La_Jolla/Docs/CP-181095.zip" TargetMode="External"/><Relationship Id="rId11" Type="http://schemas.openxmlformats.org/officeDocument/2006/relationships/hyperlink" Target="http://www.3gpp.org/ftp/tsg_ct/TSG_CT/TSGC_80_La_Jolla/Docs/CP-181103.zip" TargetMode="External"/><Relationship Id="rId5" Type="http://schemas.openxmlformats.org/officeDocument/2006/relationships/hyperlink" Target="http://www.3gpp.org/ftp/tsg_ct/TSG_CT/TSGC_80_La_Jolla/Docs/CP-181094.zip" TargetMode="External"/><Relationship Id="rId10" Type="http://schemas.openxmlformats.org/officeDocument/2006/relationships/hyperlink" Target="http://www.3gpp.org/ftp/tsg_ct/TSG_CT/TSGC_80_La_Jolla/Docs/CP-181102.zip" TargetMode="External"/><Relationship Id="rId4" Type="http://schemas.openxmlformats.org/officeDocument/2006/relationships/hyperlink" Target="http://www.3gpp.org/ftp/tsg_ct/TSG_CT/TSGC_80_La_Jolla/Docs/CP-181039.zip" TargetMode="External"/><Relationship Id="rId9" Type="http://schemas.openxmlformats.org/officeDocument/2006/relationships/hyperlink" Target="http://www.3gpp.org/ftp/tsg_ct/TSG_CT/TSGC_80_La_Jolla/Docs/CP-181100.zip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80_La_Jolla/Docs/CP-181107.zip" TargetMode="External"/><Relationship Id="rId7" Type="http://schemas.openxmlformats.org/officeDocument/2006/relationships/hyperlink" Target="http://www.3gpp.org/ftp/tsg_ct/TSG_CT/TSGC_80_La_Jolla/Docs/CP-181111.zip" TargetMode="External"/><Relationship Id="rId2" Type="http://schemas.openxmlformats.org/officeDocument/2006/relationships/hyperlink" Target="http://www.3gpp.org/ftp/tsg_ct/TSG_CT/TSGC_80_La_Jolla/Docs/CP-181106.zip" TargetMode="External"/><Relationship Id="rId1" Type="http://schemas.openxmlformats.org/officeDocument/2006/relationships/slideLayout" Target="../slideLayouts/slideLayout25.xml"/><Relationship Id="rId6" Type="http://schemas.openxmlformats.org/officeDocument/2006/relationships/hyperlink" Target="http://www.3gpp.org/ftp/tsg_ct/TSG_CT/TSGC_80_La_Jolla/Docs/CP-181110.zip" TargetMode="External"/><Relationship Id="rId5" Type="http://schemas.openxmlformats.org/officeDocument/2006/relationships/hyperlink" Target="http://www.3gpp.org/ftp/tsg_ct/TSG_CT/TSGC_80_La_Jolla/Docs/CP-181109.zip" TargetMode="External"/><Relationship Id="rId4" Type="http://schemas.openxmlformats.org/officeDocument/2006/relationships/hyperlink" Target="http://www.3gpp.org/ftp/tsg_ct/TSG_CT/TSGC_80_La_Jolla/Docs/CP-181108.zip" TargetMode="Externa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ct/TSG_CT/TSGC_80_La_Jolla/Docs/CP-181090.zip" TargetMode="External"/><Relationship Id="rId13" Type="http://schemas.openxmlformats.org/officeDocument/2006/relationships/hyperlink" Target="http://www.3gpp.org/ftp/tsg_ct/TSG_CT/TSGC_80_La_Jolla/Docs/CP-181162.zip" TargetMode="External"/><Relationship Id="rId3" Type="http://schemas.openxmlformats.org/officeDocument/2006/relationships/hyperlink" Target="http://www.3gpp.org/ftp/tsg_ct/TSG_CT/TSGC_80_La_Jolla/Docs/CP-181042.zip" TargetMode="External"/><Relationship Id="rId7" Type="http://schemas.openxmlformats.org/officeDocument/2006/relationships/hyperlink" Target="http://www.3gpp.org/ftp/tsg_ct/TSG_CT/TSGC_80_La_Jolla/Docs/CP-181089.zip" TargetMode="External"/><Relationship Id="rId12" Type="http://schemas.openxmlformats.org/officeDocument/2006/relationships/hyperlink" Target="http://www.3gpp.org/ftp/tsg_ct/TSG_CT/TSGC_80_La_Jolla/Docs/CP-181161.zip" TargetMode="External"/><Relationship Id="rId2" Type="http://schemas.openxmlformats.org/officeDocument/2006/relationships/hyperlink" Target="http://www.3gpp.org/ftp/tsg_ct/TSG_CT/TSGC_80_La_Jolla/Docs/CP-181041.zip" TargetMode="External"/><Relationship Id="rId1" Type="http://schemas.openxmlformats.org/officeDocument/2006/relationships/slideLayout" Target="../slideLayouts/slideLayout25.xml"/><Relationship Id="rId6" Type="http://schemas.openxmlformats.org/officeDocument/2006/relationships/hyperlink" Target="http://www.3gpp.org/ftp/tsg_ct/TSG_CT/TSGC_80_La_Jolla/Docs/CP-181086.zip" TargetMode="External"/><Relationship Id="rId11" Type="http://schemas.openxmlformats.org/officeDocument/2006/relationships/hyperlink" Target="http://www.3gpp.org/ftp/tsg_ct/TSG_CT/TSGC_80_La_Jolla/Docs/CP-181160.zip" TargetMode="External"/><Relationship Id="rId5" Type="http://schemas.openxmlformats.org/officeDocument/2006/relationships/hyperlink" Target="http://www.3gpp.org/ftp/tsg_ct/TSG_CT/TSGC_80_La_Jolla/Docs/CP-181044.zip" TargetMode="External"/><Relationship Id="rId10" Type="http://schemas.openxmlformats.org/officeDocument/2006/relationships/hyperlink" Target="http://www.3gpp.org/ftp/tsg_ct/TSG_CT/TSGC_80_La_Jolla/Docs/CP-181112.zip" TargetMode="External"/><Relationship Id="rId4" Type="http://schemas.openxmlformats.org/officeDocument/2006/relationships/hyperlink" Target="http://www.3gpp.org/ftp/tsg_ct/TSG_CT/TSGC_80_La_Jolla/Docs/CP-181043.zip" TargetMode="External"/><Relationship Id="rId9" Type="http://schemas.openxmlformats.org/officeDocument/2006/relationships/hyperlink" Target="http://www.3gpp.org/ftp/tsg_ct/TSG_CT/TSGC_80_La_Jolla/Docs/CP-181091.zip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80_La_Jolla/Docs/CP-181178.zip" TargetMode="External"/><Relationship Id="rId2" Type="http://schemas.openxmlformats.org/officeDocument/2006/relationships/hyperlink" Target="http://www.3gpp.org/ftp/tsg_ct/TSG_CT/TSGC_80_La_Jolla/Docs/CP-181175.zip" TargetMode="External"/><Relationship Id="rId1" Type="http://schemas.openxmlformats.org/officeDocument/2006/relationships/slideLayout" Target="../slideLayouts/slideLayout2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80_La_Jolla/Docs/CP-181083.zip" TargetMode="External"/><Relationship Id="rId2" Type="http://schemas.openxmlformats.org/officeDocument/2006/relationships/hyperlink" Target="http://www.3gpp.org/ftp/tsg_ct/TSG_CT/TSGC_80_La_Jolla/Docs/CP-181082.zip" TargetMode="External"/><Relationship Id="rId1" Type="http://schemas.openxmlformats.org/officeDocument/2006/relationships/slideLayout" Target="../slideLayouts/slideLayout25.xml"/><Relationship Id="rId4" Type="http://schemas.openxmlformats.org/officeDocument/2006/relationships/hyperlink" Target="http://www.3gpp.org/ftp/tsg_ct/TSG_CT/TSGC_80_La_Jolla/Docs/CP-181084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CustomShape 1"/>
          <p:cNvSpPr/>
          <p:nvPr/>
        </p:nvSpPr>
        <p:spPr>
          <a:xfrm>
            <a:off x="1101600" y="185760"/>
            <a:ext cx="5569920" cy="700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3GPP TSG SA Meeting #</a:t>
            </a: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80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	                  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SP-18xxxx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		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Chennai, India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; </a:t>
            </a: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13</a:t>
            </a:r>
            <a:r>
              <a:rPr lang="en-US" sz="2000" spc="-1" baseline="30000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th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– 15</a:t>
            </a:r>
            <a:r>
              <a:rPr lang="en-US" sz="2000" b="0" strike="noStrike" spc="-1" baseline="30000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th</a:t>
            </a: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June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2018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53" name="Picture 6"/>
          <p:cNvPicPr/>
          <p:nvPr/>
        </p:nvPicPr>
        <p:blipFill>
          <a:blip r:embed="rId2">
            <a:lum bright="70000" contrast="-70000"/>
          </a:blip>
          <a:stretch/>
        </p:blipFill>
        <p:spPr>
          <a:xfrm>
            <a:off x="762120" y="1514520"/>
            <a:ext cx="7619760" cy="4438440"/>
          </a:xfrm>
          <a:prstGeom prst="rect">
            <a:avLst/>
          </a:prstGeom>
          <a:ln>
            <a:noFill/>
          </a:ln>
        </p:spPr>
      </p:pic>
      <p:sp>
        <p:nvSpPr>
          <p:cNvPr id="154" name="CustomShape 2"/>
          <p:cNvSpPr/>
          <p:nvPr/>
        </p:nvSpPr>
        <p:spPr>
          <a:xfrm>
            <a:off x="725400" y="1411200"/>
            <a:ext cx="7813440" cy="4100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
</a:t>
            </a:r>
            <a:r>
              <a:rPr lang="en-US" sz="28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
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5" name="CustomShape 3"/>
          <p:cNvSpPr/>
          <p:nvPr/>
        </p:nvSpPr>
        <p:spPr>
          <a:xfrm>
            <a:off x="1049400" y="3790800"/>
            <a:ext cx="7135560" cy="1752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90000"/>
              </a:lnSpc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TSG CT Chairman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90000"/>
              </a:lnSpc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Georg Mayer (Huawei) 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6" name="CustomShape 4"/>
          <p:cNvSpPr/>
          <p:nvPr/>
        </p:nvSpPr>
        <p:spPr>
          <a:xfrm>
            <a:off x="1863000" y="2011320"/>
            <a:ext cx="5147640" cy="1309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4000" b="0" strike="noStrike" spc="-1" dirty="0">
                <a:solidFill>
                  <a:srgbClr val="FF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TSG CT status report 
to TSG SA80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" name="PlaceHolder 4"/>
          <p:cNvSpPr>
            <a:spLocks noGrp="1"/>
          </p:cNvSpPr>
          <p:nvPr>
            <p:ph type="sldNum"/>
          </p:nvPr>
        </p:nvSpPr>
        <p:spPr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TextShape 1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Approved New Rel-15 WIDs / SIDs</a:t>
            </a:r>
            <a:endParaRPr lang="en-US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7" name="CustomShape 2"/>
          <p:cNvSpPr/>
          <p:nvPr/>
        </p:nvSpPr>
        <p:spPr>
          <a:xfrm>
            <a:off x="2048040" y="1924200"/>
            <a:ext cx="4760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8" name="CustomShape 3"/>
          <p:cNvSpPr/>
          <p:nvPr/>
        </p:nvSpPr>
        <p:spPr>
          <a:xfrm>
            <a:off x="0" y="249876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9" name="CustomShape 4"/>
          <p:cNvSpPr/>
          <p:nvPr/>
        </p:nvSpPr>
        <p:spPr>
          <a:xfrm>
            <a:off x="0" y="26956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0" name="CustomShape 5"/>
          <p:cNvSpPr/>
          <p:nvPr/>
        </p:nvSpPr>
        <p:spPr>
          <a:xfrm>
            <a:off x="-4932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1" name="CustomShape 6"/>
          <p:cNvSpPr/>
          <p:nvPr/>
        </p:nvSpPr>
        <p:spPr>
          <a:xfrm>
            <a:off x="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2" name="CustomShape 7"/>
          <p:cNvSpPr/>
          <p:nvPr/>
        </p:nvSpPr>
        <p:spPr>
          <a:xfrm>
            <a:off x="-49320" y="196200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3" name="CustomShape 8"/>
          <p:cNvSpPr/>
          <p:nvPr/>
        </p:nvSpPr>
        <p:spPr>
          <a:xfrm>
            <a:off x="0" y="25732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4" name="CustomShape 9"/>
          <p:cNvSpPr/>
          <p:nvPr/>
        </p:nvSpPr>
        <p:spPr>
          <a:xfrm>
            <a:off x="457200" y="1600200"/>
            <a:ext cx="7587720" cy="456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10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14" name="Content Placeholder 2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607954552"/>
              </p:ext>
            </p:extLst>
          </p:nvPr>
        </p:nvGraphicFramePr>
        <p:xfrm>
          <a:off x="349250" y="1357313"/>
          <a:ext cx="8570913" cy="123700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2897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3769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2953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3544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588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TDOC</a:t>
                      </a:r>
                    </a:p>
                  </a:txBody>
                  <a:tcPr marL="36812" marR="3681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TITLE</a:t>
                      </a:r>
                    </a:p>
                  </a:txBody>
                  <a:tcPr marL="36812" marR="3681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WG</a:t>
                      </a:r>
                    </a:p>
                  </a:txBody>
                  <a:tcPr marL="36812" marR="36812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</a:t>
                      </a:r>
                      <a:r>
                        <a:rPr lang="en-GB" sz="1100" baseline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Specs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812" marR="36812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9093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CP-181184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MBMS usage for mission critical communication services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6812" marR="36812" marT="0" marB="0"/>
                </a:tc>
                <a:extLst>
                  <a:ext uri="{0D108BD9-81ED-4DB2-BD59-A6C34878D82A}">
                    <a16:rowId xmlns="" xmlns:a16="http://schemas.microsoft.com/office/drawing/2014/main" val="719302769"/>
                  </a:ext>
                </a:extLst>
              </a:tr>
              <a:tr h="439093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CP-181188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WID on UE Conformance Test Aspects - CT6 aspects of 5G System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CT6</a:t>
                      </a:r>
                      <a:endParaRPr lang="en-GB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6812" marR="36812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TextShape 1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Approved New Rel-16 WIDs / SIDs</a:t>
            </a:r>
            <a:endParaRPr lang="en-US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7" name="CustomShape 2"/>
          <p:cNvSpPr/>
          <p:nvPr/>
        </p:nvSpPr>
        <p:spPr>
          <a:xfrm>
            <a:off x="2048040" y="1924200"/>
            <a:ext cx="4760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8" name="CustomShape 3"/>
          <p:cNvSpPr/>
          <p:nvPr/>
        </p:nvSpPr>
        <p:spPr>
          <a:xfrm>
            <a:off x="0" y="249876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9" name="CustomShape 4"/>
          <p:cNvSpPr/>
          <p:nvPr/>
        </p:nvSpPr>
        <p:spPr>
          <a:xfrm>
            <a:off x="0" y="26956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0" name="CustomShape 5"/>
          <p:cNvSpPr/>
          <p:nvPr/>
        </p:nvSpPr>
        <p:spPr>
          <a:xfrm>
            <a:off x="-4932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1" name="CustomShape 6"/>
          <p:cNvSpPr/>
          <p:nvPr/>
        </p:nvSpPr>
        <p:spPr>
          <a:xfrm>
            <a:off x="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2" name="CustomShape 7"/>
          <p:cNvSpPr/>
          <p:nvPr/>
        </p:nvSpPr>
        <p:spPr>
          <a:xfrm>
            <a:off x="-49320" y="196200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3" name="CustomShape 8"/>
          <p:cNvSpPr/>
          <p:nvPr/>
        </p:nvSpPr>
        <p:spPr>
          <a:xfrm>
            <a:off x="0" y="25732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4" name="CustomShape 9"/>
          <p:cNvSpPr/>
          <p:nvPr/>
        </p:nvSpPr>
        <p:spPr>
          <a:xfrm>
            <a:off x="457200" y="1600200"/>
            <a:ext cx="7587720" cy="456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11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14" name="Content Placeholder 2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975809629"/>
              </p:ext>
            </p:extLst>
          </p:nvPr>
        </p:nvGraphicFramePr>
        <p:xfrm>
          <a:off x="349250" y="1357313"/>
          <a:ext cx="8570913" cy="21501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2897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3769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2953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3544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588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TDOC</a:t>
                      </a:r>
                    </a:p>
                  </a:txBody>
                  <a:tcPr marL="36812" marR="3681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TITLE</a:t>
                      </a:r>
                    </a:p>
                  </a:txBody>
                  <a:tcPr marL="36812" marR="3681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WG</a:t>
                      </a:r>
                    </a:p>
                  </a:txBody>
                  <a:tcPr marL="36812" marR="36812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</a:t>
                      </a:r>
                      <a:r>
                        <a:rPr lang="en-GB" sz="1100" baseline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Specs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812" marR="36812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9093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CP-181195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Study on Load and Overload Control of 5GC Service Based Interfaces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 29.8XX</a:t>
                      </a:r>
                    </a:p>
                  </a:txBody>
                  <a:tcPr marL="36812" marR="36812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9093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CP-181187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Mission Critical Communication Interworking with Land Mobile Radio Systems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 24.xxx</a:t>
                      </a:r>
                    </a:p>
                  </a:txBody>
                  <a:tcPr marL="36812" marR="36812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39093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CP-181194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Study on IETF QUIC Transport for Service Based Interfaces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 29.ABC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6812" marR="36812" marT="0" marB="0"/>
                </a:tc>
                <a:extLst>
                  <a:ext uri="{0D108BD9-81ED-4DB2-BD59-A6C34878D82A}">
                    <a16:rowId xmlns="" xmlns:a16="http://schemas.microsoft.com/office/drawing/2014/main" val="3987300037"/>
                  </a:ext>
                </a:extLst>
              </a:tr>
              <a:tr h="439093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CP-181136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Shared Data Handling on Nudm and Nudr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6812" marR="36812" marT="0" marB="0"/>
                </a:tc>
                <a:extLst>
                  <a:ext uri="{0D108BD9-81ED-4DB2-BD59-A6C34878D82A}">
                    <a16:rowId xmlns="" xmlns:a16="http://schemas.microsoft.com/office/drawing/2014/main" val="7858684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2652214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TextShape 1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72" name="TextShape 2"/>
          <p:cNvSpPr txBox="1"/>
          <p:nvPr/>
        </p:nvSpPr>
        <p:spPr>
          <a:xfrm>
            <a:off x="828675" y="265448"/>
            <a:ext cx="6833880" cy="9680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CT1 WI overview 1/3</a:t>
            </a:r>
            <a:r>
              <a:rPr lang="en-US" sz="3200" b="0" strike="noStrike" spc="-1" dirty="0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endParaRPr lang="en-US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12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="" xmlns:a16="http://schemas.microsoft.com/office/drawing/2014/main" id="{BAB026EC-79D1-4B26-B075-8975198C9938}"/>
              </a:ext>
            </a:extLst>
          </p:cNvPr>
          <p:cNvGraphicFramePr>
            <a:graphicFrameLocks noGrp="1"/>
          </p:cNvGraphicFramePr>
          <p:nvPr/>
        </p:nvGraphicFramePr>
        <p:xfrm>
          <a:off x="828675" y="1233488"/>
          <a:ext cx="7559675" cy="45942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410188">
                  <a:extLst>
                    <a:ext uri="{9D8B030D-6E8A-4147-A177-3AD203B41FA5}">
                      <a16:colId xmlns="" xmlns:a16="http://schemas.microsoft.com/office/drawing/2014/main" val="4229973989"/>
                    </a:ext>
                  </a:extLst>
                </a:gridCol>
                <a:gridCol w="1322061">
                  <a:extLst>
                    <a:ext uri="{9D8B030D-6E8A-4147-A177-3AD203B41FA5}">
                      <a16:colId xmlns="" xmlns:a16="http://schemas.microsoft.com/office/drawing/2014/main" val="2032135375"/>
                    </a:ext>
                  </a:extLst>
                </a:gridCol>
                <a:gridCol w="827426">
                  <a:extLst>
                    <a:ext uri="{9D8B030D-6E8A-4147-A177-3AD203B41FA5}">
                      <a16:colId xmlns="" xmlns:a16="http://schemas.microsoft.com/office/drawing/2014/main" val="4008648339"/>
                    </a:ext>
                  </a:extLst>
                </a:gridCol>
              </a:tblGrid>
              <a:tr h="25523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CT1 aspects of 5G System - Phase 1 </a:t>
                      </a:r>
                      <a:r>
                        <a:rPr lang="en-US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(Study Phase)</a:t>
                      </a:r>
                    </a:p>
                  </a:txBody>
                  <a:tcPr marL="171444" marR="9525" marT="9526" marB="0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5GS_Ph1-CT</a:t>
                      </a:r>
                    </a:p>
                  </a:txBody>
                  <a:tcPr marL="9525" marR="9525" marT="9526" marB="0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nb-NO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 anchor="b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19058889"/>
                  </a:ext>
                </a:extLst>
              </a:tr>
              <a:tr h="255235"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 Network </a:t>
                      </a:r>
                      <a:r>
                        <a:rPr lang="nb-NO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selection</a:t>
                      </a:r>
                      <a:endParaRPr lang="nb-NO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7166" marR="9525" marT="9526" marB="0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5GS_Ph1-CT</a:t>
                      </a:r>
                    </a:p>
                  </a:txBody>
                  <a:tcPr marL="9525" marR="9525" marT="9526" marB="0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100 %</a:t>
                      </a:r>
                    </a:p>
                  </a:txBody>
                  <a:tcPr marL="9525" marR="9525" marT="9526" marB="0" anchor="b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90484661"/>
                  </a:ext>
                </a:extLst>
              </a:tr>
              <a:tr h="255235"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 </a:t>
                      </a:r>
                      <a:r>
                        <a:rPr lang="nb-NO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Mobility</a:t>
                      </a: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management</a:t>
                      </a:r>
                    </a:p>
                  </a:txBody>
                  <a:tcPr marL="257166" marR="9525" marT="9526" marB="0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5GS_Ph1-CT</a:t>
                      </a:r>
                    </a:p>
                  </a:txBody>
                  <a:tcPr marL="9525" marR="9525" marT="9526" marB="0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100 %</a:t>
                      </a:r>
                    </a:p>
                  </a:txBody>
                  <a:tcPr marL="9525" marR="9525" marT="9526" marB="0" anchor="b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18923702"/>
                  </a:ext>
                </a:extLst>
              </a:tr>
              <a:tr h="255235"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 </a:t>
                      </a:r>
                      <a:r>
                        <a:rPr lang="nb-NO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Session</a:t>
                      </a: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management</a:t>
                      </a:r>
                    </a:p>
                  </a:txBody>
                  <a:tcPr marL="257166" marR="9525" marT="9526" marB="0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5GS_Ph1-CT</a:t>
                      </a:r>
                    </a:p>
                  </a:txBody>
                  <a:tcPr marL="9525" marR="9525" marT="9526" marB="0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100 %</a:t>
                      </a:r>
                    </a:p>
                  </a:txBody>
                  <a:tcPr marL="9525" marR="9525" marT="9526" marB="0" anchor="b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71803433"/>
                  </a:ext>
                </a:extLst>
              </a:tr>
              <a:tr h="255235"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 Non-3GPP </a:t>
                      </a:r>
                      <a:r>
                        <a:rPr lang="nb-NO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access</a:t>
                      </a: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nb-NO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networks</a:t>
                      </a:r>
                      <a:endParaRPr lang="nb-NO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7166" marR="9525" marT="9526" marB="0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5GS_Ph1-CT</a:t>
                      </a:r>
                    </a:p>
                  </a:txBody>
                  <a:tcPr marL="9525" marR="9525" marT="9526" marB="0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100 %</a:t>
                      </a:r>
                    </a:p>
                  </a:txBody>
                  <a:tcPr marL="9525" marR="9525" marT="9526" marB="0" anchor="b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74445618"/>
                  </a:ext>
                </a:extLst>
              </a:tr>
              <a:tr h="255235"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 </a:t>
                      </a:r>
                      <a:r>
                        <a:rPr lang="nb-NO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Interworking</a:t>
                      </a: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nb-NO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with</a:t>
                      </a: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EPC</a:t>
                      </a:r>
                    </a:p>
                  </a:txBody>
                  <a:tcPr marL="257166" marR="9525" marT="9526" marB="0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5GS_Ph1-CT</a:t>
                      </a:r>
                    </a:p>
                  </a:txBody>
                  <a:tcPr marL="9525" marR="9525" marT="9526" marB="0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100 %</a:t>
                      </a:r>
                    </a:p>
                  </a:txBody>
                  <a:tcPr marL="9525" marR="9525" marT="9526" marB="0" anchor="b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3585334"/>
                  </a:ext>
                </a:extLst>
              </a:tr>
              <a:tr h="25523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 System core network impact on services, network functions and capabilities</a:t>
                      </a:r>
                    </a:p>
                  </a:txBody>
                  <a:tcPr marL="257166" marR="9525" marT="9526" marB="0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5GS_Ph1-CT</a:t>
                      </a:r>
                    </a:p>
                  </a:txBody>
                  <a:tcPr marL="9525" marR="9525" marT="9526" marB="0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100 %</a:t>
                      </a:r>
                    </a:p>
                  </a:txBody>
                  <a:tcPr marL="9525" marR="9525" marT="9526" marB="0" anchor="b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69458929"/>
                  </a:ext>
                </a:extLst>
              </a:tr>
              <a:tr h="255235"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 Network </a:t>
                      </a:r>
                      <a:r>
                        <a:rPr lang="nb-NO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slicing</a:t>
                      </a:r>
                      <a:endParaRPr lang="nb-NO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7166" marR="9525" marT="9526" marB="0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5GS_Ph1-CT</a:t>
                      </a:r>
                    </a:p>
                  </a:txBody>
                  <a:tcPr marL="9525" marR="9525" marT="9526" marB="0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100 %</a:t>
                      </a:r>
                    </a:p>
                  </a:txBody>
                  <a:tcPr marL="9525" marR="9525" marT="9526" marB="0" anchor="b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61650225"/>
                  </a:ext>
                </a:extLst>
              </a:tr>
              <a:tr h="25523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CT1 aspects of 5G System - Phase 1</a:t>
                      </a:r>
                      <a:r>
                        <a:rPr lang="en-US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(Normative Phase)</a:t>
                      </a:r>
                    </a:p>
                  </a:txBody>
                  <a:tcPr marL="171444" marR="9525" marT="9526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5GS_Ph1-CT</a:t>
                      </a:r>
                    </a:p>
                  </a:txBody>
                  <a:tcPr marL="9525" marR="9525" marT="9526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nb-NO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 anchor="b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95388541"/>
                  </a:ext>
                </a:extLst>
              </a:tr>
              <a:tr h="255235"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 Network </a:t>
                      </a:r>
                      <a:r>
                        <a:rPr lang="nb-NO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selection</a:t>
                      </a:r>
                      <a:endParaRPr lang="nb-NO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7166" marR="9525" marT="9526" marB="0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5GS_Ph1-CT</a:t>
                      </a:r>
                    </a:p>
                  </a:txBody>
                  <a:tcPr marL="9525" marR="9525" marT="9526" marB="0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100 %</a:t>
                      </a:r>
                    </a:p>
                  </a:txBody>
                  <a:tcPr marL="9525" marR="9525" marT="9525" marB="0" anchor="b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313751521"/>
                  </a:ext>
                </a:extLst>
              </a:tr>
              <a:tr h="255235"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 </a:t>
                      </a:r>
                      <a:r>
                        <a:rPr lang="nb-NO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Mobility</a:t>
                      </a: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management</a:t>
                      </a:r>
                    </a:p>
                  </a:txBody>
                  <a:tcPr marL="257166" marR="9525" marT="9526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5GS_Ph1-CT</a:t>
                      </a:r>
                    </a:p>
                  </a:txBody>
                  <a:tcPr marL="9525" marR="9525" marT="9526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95 %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25508135"/>
                  </a:ext>
                </a:extLst>
              </a:tr>
              <a:tr h="255235"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 </a:t>
                      </a:r>
                      <a:r>
                        <a:rPr lang="nb-NO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Session</a:t>
                      </a: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management</a:t>
                      </a:r>
                    </a:p>
                  </a:txBody>
                  <a:tcPr marL="257166" marR="9525" marT="9526" marB="0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5GS_Ph1-CT</a:t>
                      </a:r>
                    </a:p>
                  </a:txBody>
                  <a:tcPr marL="9525" marR="9525" marT="9526" marB="0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100 %</a:t>
                      </a:r>
                    </a:p>
                  </a:txBody>
                  <a:tcPr marL="9525" marR="9525" marT="9525" marB="0" anchor="b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51212168"/>
                  </a:ext>
                </a:extLst>
              </a:tr>
              <a:tr h="255235"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 Non-3GPP </a:t>
                      </a:r>
                      <a:r>
                        <a:rPr lang="nb-NO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access</a:t>
                      </a: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nb-NO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networks</a:t>
                      </a:r>
                      <a:endParaRPr lang="nb-NO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7166" marR="9525" marT="9526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5GS_Ph1-CT</a:t>
                      </a:r>
                    </a:p>
                  </a:txBody>
                  <a:tcPr marL="9525" marR="9525" marT="9526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95 %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46510032"/>
                  </a:ext>
                </a:extLst>
              </a:tr>
              <a:tr h="255235"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 </a:t>
                      </a:r>
                      <a:r>
                        <a:rPr lang="nb-NO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Interworking</a:t>
                      </a: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nb-NO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with</a:t>
                      </a: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EPC</a:t>
                      </a:r>
                    </a:p>
                  </a:txBody>
                  <a:tcPr marL="257166" marR="9525" marT="9526" marB="0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5GS_Ph1-CT</a:t>
                      </a:r>
                    </a:p>
                  </a:txBody>
                  <a:tcPr marL="9525" marR="9525" marT="9526" marB="0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100 %</a:t>
                      </a:r>
                    </a:p>
                  </a:txBody>
                  <a:tcPr marL="9525" marR="9525" marT="9525" marB="0" anchor="b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5042094"/>
                  </a:ext>
                </a:extLst>
              </a:tr>
              <a:tr h="25523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 System core network impact on services, network functions and capabilities</a:t>
                      </a:r>
                    </a:p>
                  </a:txBody>
                  <a:tcPr marL="257166" marR="9525" marT="9526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5GS_Ph1-CT</a:t>
                      </a:r>
                    </a:p>
                  </a:txBody>
                  <a:tcPr marL="9525" marR="9525" marT="9526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90 %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68700866"/>
                  </a:ext>
                </a:extLst>
              </a:tr>
              <a:tr h="255235"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 Network </a:t>
                      </a:r>
                      <a:r>
                        <a:rPr lang="nb-NO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slicing</a:t>
                      </a:r>
                      <a:endParaRPr lang="nb-NO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7166" marR="9525" marT="9526" marB="0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5GS_Ph1-CT</a:t>
                      </a:r>
                    </a:p>
                  </a:txBody>
                  <a:tcPr marL="9525" marR="9525" marT="9526" marB="0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100 %</a:t>
                      </a:r>
                    </a:p>
                  </a:txBody>
                  <a:tcPr marL="9525" marR="9525" marT="9525" marB="0" anchor="b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74323954"/>
                  </a:ext>
                </a:extLst>
              </a:tr>
              <a:tr h="25523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 impact due to 5GS IP-CAN</a:t>
                      </a:r>
                    </a:p>
                  </a:txBody>
                  <a:tcPr marL="257167" marR="9525" marT="9526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5GS_Ph1-IMSo5G</a:t>
                      </a:r>
                    </a:p>
                  </a:txBody>
                  <a:tcPr marL="9525" marR="9525" marT="9526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95 %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84712228"/>
                  </a:ext>
                </a:extLst>
              </a:tr>
              <a:tr h="255235"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CT1 </a:t>
                      </a:r>
                      <a:r>
                        <a:rPr lang="nb-NO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aspects</a:t>
                      </a: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nb-NO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of</a:t>
                      </a: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EDCE5</a:t>
                      </a:r>
                    </a:p>
                  </a:txBody>
                  <a:tcPr marL="171444" marR="9525" marT="9526" marB="45725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EDCE5-CT</a:t>
                      </a:r>
                    </a:p>
                  </a:txBody>
                  <a:tcPr marL="9525" marR="9525" marT="9526" marB="45725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b-NO" sz="12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SimSun" panose="02010600030101010101" pitchFamily="2" charset="-122"/>
                        </a:rPr>
                        <a:t>100 %</a:t>
                      </a:r>
                    </a:p>
                  </a:txBody>
                  <a:tcPr marL="9525" marR="9525" marT="9526" marB="0" anchor="b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483670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007290848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TextShape 1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72" name="TextShape 2"/>
          <p:cNvSpPr txBox="1"/>
          <p:nvPr/>
        </p:nvSpPr>
        <p:spPr>
          <a:xfrm>
            <a:off x="828675" y="265448"/>
            <a:ext cx="6833880" cy="9680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CT1 WI overview 2/3</a:t>
            </a:r>
            <a:r>
              <a:rPr lang="en-US" sz="3200" b="0" strike="noStrike" spc="-1" dirty="0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endParaRPr lang="en-US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13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="" xmlns:a16="http://schemas.microsoft.com/office/drawing/2014/main" id="{D6FFB20A-86AE-495A-9E85-4DA1BFA66ED0}"/>
              </a:ext>
            </a:extLst>
          </p:cNvPr>
          <p:cNvGraphicFramePr>
            <a:graphicFrameLocks noGrp="1"/>
          </p:cNvGraphicFramePr>
          <p:nvPr/>
        </p:nvGraphicFramePr>
        <p:xfrm>
          <a:off x="825500" y="1614488"/>
          <a:ext cx="7502525" cy="249078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054190">
                  <a:extLst>
                    <a:ext uri="{9D8B030D-6E8A-4147-A177-3AD203B41FA5}">
                      <a16:colId xmlns="" xmlns:a16="http://schemas.microsoft.com/office/drawing/2014/main" val="4229973989"/>
                    </a:ext>
                  </a:extLst>
                </a:gridCol>
                <a:gridCol w="1668921">
                  <a:extLst>
                    <a:ext uri="{9D8B030D-6E8A-4147-A177-3AD203B41FA5}">
                      <a16:colId xmlns="" xmlns:a16="http://schemas.microsoft.com/office/drawing/2014/main" val="2032135375"/>
                    </a:ext>
                  </a:extLst>
                </a:gridCol>
                <a:gridCol w="779414">
                  <a:extLst>
                    <a:ext uri="{9D8B030D-6E8A-4147-A177-3AD203B41FA5}">
                      <a16:colId xmlns="" xmlns:a16="http://schemas.microsoft.com/office/drawing/2014/main" val="4008648339"/>
                    </a:ext>
                  </a:extLst>
                </a:gridCol>
              </a:tblGrid>
              <a:tr h="27675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CT1 aspects of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ProSe_WLAN_DD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71450" marR="9525" marT="9528" marB="45732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ProSe_WLAN_DD_Stage3</a:t>
                      </a:r>
                    </a:p>
                  </a:txBody>
                  <a:tcPr marL="9525" marR="9525" marT="9528" marB="45732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100 %</a:t>
                      </a:r>
                    </a:p>
                  </a:txBody>
                  <a:tcPr marL="9525" marR="9525" marT="9528" marB="45732" anchor="b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03533182"/>
                  </a:ext>
                </a:extLst>
              </a:tr>
              <a:tr h="276754"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CT1 </a:t>
                      </a:r>
                      <a:r>
                        <a:rPr lang="nb-NO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aspects</a:t>
                      </a: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nb-NO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of</a:t>
                      </a: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nb-NO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VoWLAN</a:t>
                      </a:r>
                      <a:endParaRPr lang="nb-NO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71450" marR="9525" marT="9528" marB="45732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VoWLAN</a:t>
                      </a: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-CT</a:t>
                      </a:r>
                    </a:p>
                  </a:txBody>
                  <a:tcPr marL="9525" marR="9525" marT="9528" marB="45732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100 %</a:t>
                      </a:r>
                    </a:p>
                  </a:txBody>
                  <a:tcPr marL="9525" marR="9525" marT="9528" marB="45732" anchor="b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69304104"/>
                  </a:ext>
                </a:extLst>
              </a:tr>
              <a:tr h="27675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CT1 aspects of PS Data Off Phase 2 </a:t>
                      </a:r>
                    </a:p>
                  </a:txBody>
                  <a:tcPr marL="171450" marR="9525" marT="9528" marB="45732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PS_DATA_OFF2-CT</a:t>
                      </a:r>
                    </a:p>
                  </a:txBody>
                  <a:tcPr marL="9525" marR="9525" marT="9528" marB="45732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100 %</a:t>
                      </a:r>
                    </a:p>
                  </a:txBody>
                  <a:tcPr marL="9525" marR="9525" marT="9528" marB="45732" anchor="b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68954918"/>
                  </a:ext>
                </a:extLst>
              </a:tr>
              <a:tr h="27675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AT Commands for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CIoT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-Ext</a:t>
                      </a:r>
                    </a:p>
                  </a:txBody>
                  <a:tcPr marL="85725" marR="9525" marT="9528" marB="45732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AT_CIoT</a:t>
                      </a: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-Ext</a:t>
                      </a:r>
                    </a:p>
                  </a:txBody>
                  <a:tcPr marL="9525" marR="9525" marT="9528" marB="45732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100 %</a:t>
                      </a:r>
                    </a:p>
                  </a:txBody>
                  <a:tcPr marL="9525" marR="9525" marT="9528" marB="45732" anchor="b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26542345"/>
                  </a:ext>
                </a:extLst>
              </a:tr>
              <a:tr h="276754"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SAES6 CS Fallback in EPS</a:t>
                      </a:r>
                    </a:p>
                  </a:txBody>
                  <a:tcPr marL="85725" marR="9525" marT="9528" marB="45732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SAES6-CSFB</a:t>
                      </a:r>
                    </a:p>
                  </a:txBody>
                  <a:tcPr marL="9525" marR="9525" marT="9528" marB="45732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100 %</a:t>
                      </a:r>
                    </a:p>
                  </a:txBody>
                  <a:tcPr marL="9525" marR="9525" marT="9530" marB="0" anchor="b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93665000"/>
                  </a:ext>
                </a:extLst>
              </a:tr>
              <a:tr h="27675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SAES6 for support for non-3GPP accesses</a:t>
                      </a:r>
                    </a:p>
                  </a:txBody>
                  <a:tcPr marL="85725" marR="9525" marT="9528" marB="45732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SAES6-non3GPP</a:t>
                      </a:r>
                    </a:p>
                  </a:txBody>
                  <a:tcPr marL="9525" marR="9525" marT="9528" marB="45732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100 %</a:t>
                      </a:r>
                    </a:p>
                  </a:txBody>
                  <a:tcPr marL="9525" marR="9525" marT="9530" marB="0" anchor="b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48239714"/>
                  </a:ext>
                </a:extLst>
              </a:tr>
              <a:tr h="27675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SAE Protocol Development (Stage 3) - Phase 6</a:t>
                      </a:r>
                    </a:p>
                  </a:txBody>
                  <a:tcPr marL="85725" marR="9525" marT="9528" marB="45732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SAES6</a:t>
                      </a:r>
                    </a:p>
                  </a:txBody>
                  <a:tcPr marL="9525" marR="9525" marT="9528" marB="45732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100 %</a:t>
                      </a:r>
                    </a:p>
                  </a:txBody>
                  <a:tcPr marL="9525" marR="9525" marT="9530" marB="0" anchor="b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95388541"/>
                  </a:ext>
                </a:extLst>
              </a:tr>
              <a:tr h="27675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CT1 aspects of INOBEAR </a:t>
                      </a:r>
                    </a:p>
                  </a:txBody>
                  <a:tcPr marL="171450" marR="9525" marT="9528" marB="45732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INOBEAR-CT</a:t>
                      </a:r>
                    </a:p>
                  </a:txBody>
                  <a:tcPr marL="9525" marR="9525" marT="9528" marB="45732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100 %</a:t>
                      </a:r>
                    </a:p>
                  </a:txBody>
                  <a:tcPr marL="9525" marR="9525" marT="9528" marB="45732" anchor="b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49229093"/>
                  </a:ext>
                </a:extLst>
              </a:tr>
              <a:tr h="27675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CT1 aspects of LTE_LIGHT_CON</a:t>
                      </a:r>
                    </a:p>
                  </a:txBody>
                  <a:tcPr marL="171450" marR="9525" marT="9528" marB="45732" anchor="b"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LTE_LIGHT_CON-CT</a:t>
                      </a:r>
                    </a:p>
                  </a:txBody>
                  <a:tcPr marL="9525" marR="9525" marT="9528" marB="45732" anchor="b"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0 %</a:t>
                      </a:r>
                    </a:p>
                  </a:txBody>
                  <a:tcPr marL="9525" marR="9525" marT="9528" marB="45732" anchor="b">
                    <a:solidFill>
                      <a:srgbClr val="FF33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483670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271875618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TextShape 1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72" name="TextShape 2"/>
          <p:cNvSpPr txBox="1"/>
          <p:nvPr/>
        </p:nvSpPr>
        <p:spPr>
          <a:xfrm>
            <a:off x="828675" y="265448"/>
            <a:ext cx="6833880" cy="9680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CT1 WI overview 3/3</a:t>
            </a:r>
            <a:r>
              <a:rPr lang="en-US" sz="3200" b="0" strike="noStrike" spc="-1" dirty="0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endParaRPr lang="en-US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14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="" xmlns:a16="http://schemas.microsoft.com/office/drawing/2014/main" id="{91E5D29F-A24E-4106-B397-A22EAA3A7771}"/>
              </a:ext>
            </a:extLst>
          </p:cNvPr>
          <p:cNvGraphicFramePr>
            <a:graphicFrameLocks noGrp="1"/>
          </p:cNvGraphicFramePr>
          <p:nvPr/>
        </p:nvGraphicFramePr>
        <p:xfrm>
          <a:off x="825500" y="1530350"/>
          <a:ext cx="7502525" cy="359726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054190">
                  <a:extLst>
                    <a:ext uri="{9D8B030D-6E8A-4147-A177-3AD203B41FA5}">
                      <a16:colId xmlns="" xmlns:a16="http://schemas.microsoft.com/office/drawing/2014/main" val="4229973989"/>
                    </a:ext>
                  </a:extLst>
                </a:gridCol>
                <a:gridCol w="1668921">
                  <a:extLst>
                    <a:ext uri="{9D8B030D-6E8A-4147-A177-3AD203B41FA5}">
                      <a16:colId xmlns="" xmlns:a16="http://schemas.microsoft.com/office/drawing/2014/main" val="2032135375"/>
                    </a:ext>
                  </a:extLst>
                </a:gridCol>
                <a:gridCol w="779414">
                  <a:extLst>
                    <a:ext uri="{9D8B030D-6E8A-4147-A177-3AD203B41FA5}">
                      <a16:colId xmlns="" xmlns:a16="http://schemas.microsoft.com/office/drawing/2014/main" val="4008648339"/>
                    </a:ext>
                  </a:extLst>
                </a:gridCol>
              </a:tblGrid>
              <a:tr h="276713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Enhancements for Mission Critical Push-to-Talk – CT aspects</a:t>
                      </a:r>
                    </a:p>
                  </a:txBody>
                  <a:tcPr marL="85725" marR="9525" marT="9526" marB="45726" anchor="b"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enhMCPTT</a:t>
                      </a: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-CT</a:t>
                      </a:r>
                    </a:p>
                  </a:txBody>
                  <a:tcPr marL="9525" marR="9525" marT="9526" marB="45726" anchor="b"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20 %</a:t>
                      </a:r>
                    </a:p>
                  </a:txBody>
                  <a:tcPr marL="9525" marR="9525" marT="9526" marB="0" anchor="b">
                    <a:solidFill>
                      <a:srgbClr val="FF33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19058889"/>
                  </a:ext>
                </a:extLst>
              </a:tr>
              <a:tr h="276713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Enhancements for Mission Critical Data – CT aspects</a:t>
                      </a:r>
                    </a:p>
                  </a:txBody>
                  <a:tcPr marL="85725" marR="9525" marT="9526" marB="45726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eMCDATA</a:t>
                      </a: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-CT</a:t>
                      </a:r>
                    </a:p>
                  </a:txBody>
                  <a:tcPr marL="9525" marR="9525" marT="9526" marB="45726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85 %</a:t>
                      </a:r>
                    </a:p>
                  </a:txBody>
                  <a:tcPr marL="9525" marR="9525" marT="9526" marB="0" anchor="b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3042464"/>
                  </a:ext>
                </a:extLst>
              </a:tr>
              <a:tr h="276713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Enhancements to Mission Critical Video – CT aspects</a:t>
                      </a:r>
                    </a:p>
                  </a:txBody>
                  <a:tcPr marL="85725" marR="9525" marT="9526" marB="45726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eMCVideo</a:t>
                      </a: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-CT</a:t>
                      </a:r>
                    </a:p>
                  </a:txBody>
                  <a:tcPr marL="9525" marR="9525" marT="9526" marB="45726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100 %</a:t>
                      </a:r>
                    </a:p>
                  </a:txBody>
                  <a:tcPr marL="9525" marR="9525" marT="9526" marB="0" anchor="b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21880856"/>
                  </a:ext>
                </a:extLst>
              </a:tr>
              <a:tr h="276713"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CT1-aspects </a:t>
                      </a:r>
                      <a:r>
                        <a:rPr lang="nb-NO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of</a:t>
                      </a: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MCProtoc15</a:t>
                      </a:r>
                    </a:p>
                  </a:txBody>
                  <a:tcPr marL="85725" marR="9525" marT="9526" marB="45726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MCProtoc15</a:t>
                      </a:r>
                    </a:p>
                  </a:txBody>
                  <a:tcPr marL="9525" marR="9525" marT="9526" marB="45726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100 %</a:t>
                      </a:r>
                    </a:p>
                  </a:txBody>
                  <a:tcPr marL="9525" marR="9525" marT="9526" marB="45726" anchor="b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76979254"/>
                  </a:ext>
                </a:extLst>
              </a:tr>
              <a:tr h="276713"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CT1 </a:t>
                      </a:r>
                      <a:r>
                        <a:rPr lang="nb-NO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aspects</a:t>
                      </a: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nb-NO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of</a:t>
                      </a: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MONASTERY</a:t>
                      </a:r>
                    </a:p>
                  </a:txBody>
                  <a:tcPr marL="171450" marR="9525" marT="9526" marB="45726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MONASTERY</a:t>
                      </a:r>
                    </a:p>
                  </a:txBody>
                  <a:tcPr marL="9525" marR="9525" marT="9526" marB="45726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85 %</a:t>
                      </a:r>
                    </a:p>
                  </a:txBody>
                  <a:tcPr marL="9525" marR="9525" marT="9526" marB="45726" anchor="b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69304104"/>
                  </a:ext>
                </a:extLst>
              </a:tr>
              <a:tr h="276713"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CT1 </a:t>
                      </a:r>
                      <a:r>
                        <a:rPr lang="nb-NO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aspects</a:t>
                      </a: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nb-NO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of</a:t>
                      </a: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nb-NO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eCNAM</a:t>
                      </a:r>
                      <a:endParaRPr lang="nb-NO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71450" marR="9525" marT="9526" marB="45726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eCNAM</a:t>
                      </a: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-CT</a:t>
                      </a:r>
                    </a:p>
                  </a:txBody>
                  <a:tcPr marL="9525" marR="9525" marT="9526" marB="45726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100 %</a:t>
                      </a:r>
                    </a:p>
                  </a:txBody>
                  <a:tcPr marL="9525" marR="9525" marT="9526" marB="45726" anchor="b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149546088"/>
                  </a:ext>
                </a:extLst>
              </a:tr>
              <a:tr h="276713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SRVCC for terminating call in pre-alerting phase</a:t>
                      </a:r>
                      <a:endParaRPr lang="nb-NO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9525" marT="9526" marB="45726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bSRVCC</a:t>
                      </a: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-MT</a:t>
                      </a:r>
                    </a:p>
                  </a:txBody>
                  <a:tcPr marL="9525" marR="9525" marT="9526" marB="45726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100 %</a:t>
                      </a:r>
                    </a:p>
                  </a:txBody>
                  <a:tcPr marL="9525" marR="9525" marT="9528" marB="0" anchor="b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93665000"/>
                  </a:ext>
                </a:extLst>
              </a:tr>
              <a:tr h="276713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CT1 aspects of PC_VBC</a:t>
                      </a:r>
                    </a:p>
                  </a:txBody>
                  <a:tcPr marL="85725" marR="9525" marT="9526" marB="45726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PC_VBC</a:t>
                      </a:r>
                    </a:p>
                  </a:txBody>
                  <a:tcPr marL="9525" marR="9525" marT="9526" marB="45726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100 %</a:t>
                      </a:r>
                    </a:p>
                  </a:txBody>
                  <a:tcPr marL="9525" marR="9525" marT="9528" marB="0" anchor="b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48239714"/>
                  </a:ext>
                </a:extLst>
              </a:tr>
              <a:tr h="276713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CT1 aspects of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eSPECTRE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9525" marT="9526" marB="45726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eSPECTRE</a:t>
                      </a:r>
                      <a:endParaRPr lang="nb-NO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45726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50 %</a:t>
                      </a:r>
                    </a:p>
                  </a:txBody>
                  <a:tcPr marL="9525" marR="9525" marT="9528" marB="0" anchor="b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95388541"/>
                  </a:ext>
                </a:extLst>
              </a:tr>
              <a:tr h="276713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CT1 aspects of IMS Stage-3 IETF Protocol Alignment</a:t>
                      </a:r>
                    </a:p>
                  </a:txBody>
                  <a:tcPr marL="85725" marR="9525" marT="9526" marB="45726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IMSProtoc9</a:t>
                      </a:r>
                    </a:p>
                  </a:txBody>
                  <a:tcPr marL="9525" marR="9525" marT="9526" marB="45726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100 %</a:t>
                      </a:r>
                    </a:p>
                  </a:txBody>
                  <a:tcPr marL="9525" marR="9525" marT="9526" marB="45726" anchor="b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80340837"/>
                  </a:ext>
                </a:extLst>
              </a:tr>
              <a:tr h="276713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3 on MBMS usage for MC communication services </a:t>
                      </a:r>
                    </a:p>
                  </a:txBody>
                  <a:tcPr marL="85725" marR="9525" marT="9526" marB="45726" anchor="b"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MBMS_MCservices</a:t>
                      </a:r>
                      <a:endParaRPr lang="nb-NO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45726" anchor="b"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10 %</a:t>
                      </a:r>
                    </a:p>
                  </a:txBody>
                  <a:tcPr marL="9525" marR="9525" marT="9526" marB="0" anchor="b">
                    <a:solidFill>
                      <a:srgbClr val="FF33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199844484"/>
                  </a:ext>
                </a:extLst>
              </a:tr>
              <a:tr h="276713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CT1 aspects of PV_VBC</a:t>
                      </a:r>
                    </a:p>
                  </a:txBody>
                  <a:tcPr marL="85725" marR="9525" marT="9526" marB="45726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PC_VBC</a:t>
                      </a:r>
                    </a:p>
                  </a:txBody>
                  <a:tcPr marL="9525" marR="9525" marT="9526" marB="45726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100 %</a:t>
                      </a:r>
                    </a:p>
                  </a:txBody>
                  <a:tcPr marL="9525" marR="9525" marT="9528" marB="0" anchor="b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32428731"/>
                  </a:ext>
                </a:extLst>
              </a:tr>
              <a:tr h="276713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on Policy and Charging for Volume Based Charging</a:t>
                      </a:r>
                    </a:p>
                  </a:txBody>
                  <a:tcPr marL="85725" marR="9525" marT="9526" marB="45726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FS_PC_VBC</a:t>
                      </a:r>
                    </a:p>
                  </a:txBody>
                  <a:tcPr marL="9525" marR="9525" marT="9526" marB="45726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100 %</a:t>
                      </a:r>
                    </a:p>
                  </a:txBody>
                  <a:tcPr marL="9525" marR="9525" marT="9526" marB="45726" anchor="b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61005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916025113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TextShape 1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72" name="TextShape 2"/>
          <p:cNvSpPr txBox="1"/>
          <p:nvPr/>
        </p:nvSpPr>
        <p:spPr>
          <a:xfrm>
            <a:off x="828675" y="265448"/>
            <a:ext cx="6833880" cy="9680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CT3 WI overview </a:t>
            </a:r>
            <a:r>
              <a:rPr lang="en-US" sz="3200" b="0" strike="noStrike" spc="-1" dirty="0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endParaRPr lang="en-US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15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="" xmlns:a16="http://schemas.microsoft.com/office/drawing/2014/main" id="{0C4BB69C-5ABF-487E-85D7-809DF0E5A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5753604"/>
              </p:ext>
            </p:extLst>
          </p:nvPr>
        </p:nvGraphicFramePr>
        <p:xfrm>
          <a:off x="683568" y="1378231"/>
          <a:ext cx="7560839" cy="47475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621589">
                  <a:extLst>
                    <a:ext uri="{9D8B030D-6E8A-4147-A177-3AD203B41FA5}">
                      <a16:colId xmlns="" xmlns:a16="http://schemas.microsoft.com/office/drawing/2014/main" val="2695285019"/>
                    </a:ext>
                  </a:extLst>
                </a:gridCol>
                <a:gridCol w="2003147">
                  <a:extLst>
                    <a:ext uri="{9D8B030D-6E8A-4147-A177-3AD203B41FA5}">
                      <a16:colId xmlns="" xmlns:a16="http://schemas.microsoft.com/office/drawing/2014/main" val="4280710156"/>
                    </a:ext>
                  </a:extLst>
                </a:gridCol>
                <a:gridCol w="936103">
                  <a:extLst>
                    <a:ext uri="{9D8B030D-6E8A-4147-A177-3AD203B41FA5}">
                      <a16:colId xmlns="" xmlns:a16="http://schemas.microsoft.com/office/drawing/2014/main" val="1999591110"/>
                    </a:ext>
                  </a:extLst>
                </a:gridCol>
              </a:tblGrid>
              <a:tr h="320121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CT3 aspects of 5G System - Phase 1</a:t>
                      </a:r>
                    </a:p>
                  </a:txBody>
                  <a:tcPr marL="171450" marR="9525" marT="9525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5GS_Ph1-CT</a:t>
                      </a: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71735045"/>
                  </a:ext>
                </a:extLst>
              </a:tr>
              <a:tr h="276713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CT3 aspects of 5G System - Phase 1</a:t>
                      </a:r>
                    </a:p>
                  </a:txBody>
                  <a:tcPr marL="171450" marR="9525" marT="9525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5GS_Ph1-CT</a:t>
                      </a: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90%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36084218"/>
                  </a:ext>
                </a:extLst>
              </a:tr>
              <a:tr h="276713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CT3 aspects of IMSo5G</a:t>
                      </a:r>
                    </a:p>
                  </a:txBody>
                  <a:tcPr marL="171450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5GS_Ph1-IMSo5G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80%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79161990"/>
                  </a:ext>
                </a:extLst>
              </a:tr>
              <a:tr h="276713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CT3 aspects of EDCE5</a:t>
                      </a:r>
                    </a:p>
                  </a:txBody>
                  <a:tcPr marL="171450" marR="9525" marT="9525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EDCE5-CT</a:t>
                      </a: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32808672"/>
                  </a:ext>
                </a:extLst>
              </a:tr>
              <a:tr h="276713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CT3 aspects of </a:t>
                      </a:r>
                      <a:r>
                        <a:rPr lang="en-GB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eMCVideo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71450" marR="9525" marT="9525" marB="0" anchor="b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eMCVideo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-CT</a:t>
                      </a:r>
                    </a:p>
                  </a:txBody>
                  <a:tcPr marL="9525" marR="9525" marT="9525" marB="0" anchor="b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0%</a:t>
                      </a:r>
                    </a:p>
                  </a:txBody>
                  <a:tcPr marL="9525" marR="9525" marT="9525" marB="0" anchor="b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2478494"/>
                  </a:ext>
                </a:extLst>
              </a:tr>
              <a:tr h="276713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CT3 aspects of </a:t>
                      </a:r>
                      <a:r>
                        <a:rPr lang="en-GB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bSRVCC_MT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57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bSRVCC_MT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95%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20478804"/>
                  </a:ext>
                </a:extLst>
              </a:tr>
              <a:tr h="276713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CT3 aspects of </a:t>
                      </a:r>
                      <a:r>
                        <a:rPr lang="en-GB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eSPECTRE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5725" marR="9525" marT="9525" marB="0" anchor="b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eSPECTRE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0%</a:t>
                      </a:r>
                    </a:p>
                  </a:txBody>
                  <a:tcPr marL="9525" marR="9525" marT="9525" marB="0" anchor="b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00902903"/>
                  </a:ext>
                </a:extLst>
              </a:tr>
              <a:tr h="276713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CT3 aspects of </a:t>
                      </a:r>
                      <a:r>
                        <a:rPr lang="en-GB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EvoLP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71450" marR="9525" marT="9525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eVoLP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-CT</a:t>
                      </a: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27232498"/>
                  </a:ext>
                </a:extLst>
              </a:tr>
              <a:tr h="276713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CT3 aspects of MONASTERY</a:t>
                      </a:r>
                    </a:p>
                  </a:txBody>
                  <a:tcPr marL="171450" marR="9525" marT="9525" marB="0" anchor="b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MONASTERY</a:t>
                      </a:r>
                    </a:p>
                  </a:txBody>
                  <a:tcPr marL="9525" marR="9525" marT="9525" marB="0" anchor="b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0%</a:t>
                      </a:r>
                    </a:p>
                  </a:txBody>
                  <a:tcPr marL="9525" marR="9525" marT="9525" marB="0" anchor="b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73954242"/>
                  </a:ext>
                </a:extLst>
              </a:tr>
              <a:tr h="276713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Stage 3 of NAPS</a:t>
                      </a:r>
                    </a:p>
                  </a:txBody>
                  <a:tcPr marL="857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NAPS-CT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97%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13508711"/>
                  </a:ext>
                </a:extLst>
              </a:tr>
              <a:tr h="276713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CT3 aspects of NAPS</a:t>
                      </a:r>
                    </a:p>
                  </a:txBody>
                  <a:tcPr marL="171450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NAPS-CT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95%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79348568"/>
                  </a:ext>
                </a:extLst>
              </a:tr>
              <a:tr h="276713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Stage 3 of CAPIF</a:t>
                      </a:r>
                    </a:p>
                  </a:txBody>
                  <a:tcPr marL="857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CAPIF-CT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85%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47141793"/>
                  </a:ext>
                </a:extLst>
              </a:tr>
              <a:tr h="276713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Policy and Charging for Volume Based Charging</a:t>
                      </a:r>
                    </a:p>
                  </a:txBody>
                  <a:tcPr marL="85725" marR="9525" marT="9525" marB="0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FS_PC_VBC</a:t>
                      </a:r>
                    </a:p>
                  </a:txBody>
                  <a:tcPr marL="9525" marR="9525" marT="9525" marB="0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25" marB="0" anchor="b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34104470"/>
                  </a:ext>
                </a:extLst>
              </a:tr>
              <a:tr h="276713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CT3 aspects of FS_PC_VBC</a:t>
                      </a:r>
                    </a:p>
                  </a:txBody>
                  <a:tcPr marL="171450" marR="9525" marT="9525" marB="0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FS_PC_VBC</a:t>
                      </a:r>
                    </a:p>
                  </a:txBody>
                  <a:tcPr marL="9525" marR="9525" marT="9525" marB="0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25" marB="0" anchor="b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37712726"/>
                  </a:ext>
                </a:extLst>
              </a:tr>
              <a:tr h="276713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CT3 aspects of PV_VBC</a:t>
                      </a:r>
                    </a:p>
                  </a:txBody>
                  <a:tcPr marL="85725" marR="9525" marT="9525" marB="0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PC_VBC</a:t>
                      </a:r>
                    </a:p>
                  </a:txBody>
                  <a:tcPr marL="9525" marR="9525" marT="9525" marB="0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25" marB="0" anchor="b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35457291"/>
                  </a:ext>
                </a:extLst>
              </a:tr>
              <a:tr h="276713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CT3 aspects of eCNAM</a:t>
                      </a:r>
                    </a:p>
                  </a:txBody>
                  <a:tcPr marL="171450" marR="9525" marT="9525" marB="0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eCNAM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-CT</a:t>
                      </a:r>
                    </a:p>
                  </a:txBody>
                  <a:tcPr marL="9525" marR="9525" marT="9525" marB="0" anchor="b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25" marB="0" anchor="b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57791001"/>
                  </a:ext>
                </a:extLst>
              </a:tr>
              <a:tr h="276713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CT3 aspects of IMS Stage-3 IETF Protocol Alignment</a:t>
                      </a:r>
                    </a:p>
                  </a:txBody>
                  <a:tcPr marL="857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IMSProtoc9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85%</a:t>
                      </a: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737518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488391855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TextShape 2"/>
          <p:cNvSpPr txBox="1"/>
          <p:nvPr/>
        </p:nvSpPr>
        <p:spPr>
          <a:xfrm>
            <a:off x="828675" y="265448"/>
            <a:ext cx="6833880" cy="9680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CT4 WI overview </a:t>
            </a:r>
            <a:r>
              <a:rPr lang="en-US" sz="3200" b="0" strike="noStrike" spc="-1" dirty="0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endParaRPr lang="en-US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16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="" xmlns:a16="http://schemas.microsoft.com/office/drawing/2014/main" id="{23DA64BA-56D9-4C7A-A91F-E1AB5536D6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79377075"/>
              </p:ext>
            </p:extLst>
          </p:nvPr>
        </p:nvGraphicFramePr>
        <p:xfrm>
          <a:off x="828675" y="1988840"/>
          <a:ext cx="7729605" cy="211645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111477">
                  <a:extLst>
                    <a:ext uri="{9D8B030D-6E8A-4147-A177-3AD203B41FA5}">
                      <a16:colId xmlns="" xmlns:a16="http://schemas.microsoft.com/office/drawing/2014/main" val="728712053"/>
                    </a:ext>
                  </a:extLst>
                </a:gridCol>
                <a:gridCol w="1916765">
                  <a:extLst>
                    <a:ext uri="{9D8B030D-6E8A-4147-A177-3AD203B41FA5}">
                      <a16:colId xmlns="" xmlns:a16="http://schemas.microsoft.com/office/drawing/2014/main" val="1107230229"/>
                    </a:ext>
                  </a:extLst>
                </a:gridCol>
                <a:gridCol w="701363">
                  <a:extLst>
                    <a:ext uri="{9D8B030D-6E8A-4147-A177-3AD203B41FA5}">
                      <a16:colId xmlns="" xmlns:a16="http://schemas.microsoft.com/office/drawing/2014/main" val="1044763720"/>
                    </a:ext>
                  </a:extLst>
                </a:gridCol>
              </a:tblGrid>
              <a:tr h="15243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u="none" strike="noStrike" dirty="0">
                          <a:effectLst/>
                          <a:latin typeface="+mj-lt"/>
                        </a:rPr>
                        <a:t>CT4 aspects of 5G System - Phase 1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171450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u="none" strike="noStrike" dirty="0">
                          <a:effectLst/>
                          <a:latin typeface="+mj-lt"/>
                        </a:rPr>
                        <a:t>5GS_Ph1-CT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200" u="none" strike="noStrike" dirty="0">
                          <a:effectLst/>
                          <a:latin typeface="+mj-lt"/>
                        </a:rPr>
                        <a:t>95%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2307293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u="none" strike="noStrike" dirty="0">
                          <a:effectLst/>
                          <a:latin typeface="+mj-lt"/>
                        </a:rPr>
                        <a:t>CT4 aspects of IMSo5G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171450" marR="9525" marT="9525" marB="0" anchor="b">
                    <a:solidFill>
                      <a:srgbClr val="71EE3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u="none" strike="noStrike">
                          <a:effectLst/>
                          <a:latin typeface="+mj-lt"/>
                        </a:rPr>
                        <a:t>5GS_Ph1-IMSo5G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rgbClr val="71EE3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200" u="none" strike="noStrike">
                          <a:effectLst/>
                          <a:latin typeface="+mj-lt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rgbClr val="71EE3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7245682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u="none" strike="noStrike" dirty="0">
                          <a:effectLst/>
                          <a:latin typeface="+mj-lt"/>
                        </a:rPr>
                        <a:t>CT4 aspects of EDCE5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171450" marR="9525" marT="9525" marB="0" anchor="b">
                    <a:solidFill>
                      <a:srgbClr val="71EE3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u="none" strike="noStrike">
                          <a:effectLst/>
                          <a:latin typeface="+mj-lt"/>
                        </a:rPr>
                        <a:t>EDCE5-CT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rgbClr val="71EE3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200" u="none" strike="noStrike">
                          <a:effectLst/>
                          <a:latin typeface="+mj-lt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rgbClr val="71EE3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363915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u="none" strike="noStrike" dirty="0">
                          <a:effectLst/>
                          <a:latin typeface="+mj-lt"/>
                        </a:rPr>
                        <a:t>CT4 aspects of </a:t>
                      </a:r>
                      <a:r>
                        <a:rPr lang="en-GB" sz="1200" u="none" strike="noStrike" dirty="0" err="1">
                          <a:effectLst/>
                          <a:latin typeface="+mj-lt"/>
                        </a:rPr>
                        <a:t>ProSe_WLAN_DD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171450" marR="9525" marT="9525" marB="0" anchor="b">
                    <a:solidFill>
                      <a:srgbClr val="71EE3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u="none" strike="noStrike">
                          <a:effectLst/>
                          <a:latin typeface="+mj-lt"/>
                        </a:rPr>
                        <a:t>ProSe_WLAN_DD_Stage3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rgbClr val="71EE3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200" u="none" strike="noStrike">
                          <a:effectLst/>
                          <a:latin typeface="+mj-lt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rgbClr val="71EE3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7912668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u="none" strike="noStrike" dirty="0">
                          <a:effectLst/>
                          <a:latin typeface="+mj-lt"/>
                        </a:rPr>
                        <a:t>CT4 aspects of </a:t>
                      </a:r>
                      <a:r>
                        <a:rPr lang="en-GB" sz="1200" u="none" strike="noStrike" dirty="0" err="1">
                          <a:effectLst/>
                          <a:latin typeface="+mj-lt"/>
                        </a:rPr>
                        <a:t>VoWLAN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171450" marR="9525" marT="9525" marB="0" anchor="b">
                    <a:solidFill>
                      <a:srgbClr val="71EE3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u="none" strike="noStrike">
                          <a:effectLst/>
                          <a:latin typeface="+mj-lt"/>
                        </a:rPr>
                        <a:t>VoWLAN-CT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rgbClr val="71EE3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200" u="none" strike="noStrike">
                          <a:effectLst/>
                          <a:latin typeface="+mj-lt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rgbClr val="71EE3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8595062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u="none" strike="noStrike" dirty="0">
                          <a:effectLst/>
                          <a:latin typeface="+mj-lt"/>
                        </a:rPr>
                        <a:t>CT4 aspects of INOBEAR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171450" marR="9525" marT="9525" marB="0" anchor="b">
                    <a:solidFill>
                      <a:srgbClr val="71EE3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u="none" strike="noStrike" dirty="0">
                          <a:effectLst/>
                          <a:latin typeface="+mj-lt"/>
                        </a:rPr>
                        <a:t>INOBEAR-CT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rgbClr val="71EE3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200" u="none" strike="noStrike">
                          <a:effectLst/>
                          <a:latin typeface="+mj-lt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rgbClr val="71EE3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625551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u="none" strike="noStrike" dirty="0">
                          <a:effectLst/>
                          <a:latin typeface="+mj-lt"/>
                        </a:rPr>
                        <a:t>CT4 aspects of </a:t>
                      </a:r>
                      <a:r>
                        <a:rPr lang="en-GB" sz="1200" u="none" strike="noStrike" dirty="0" err="1">
                          <a:effectLst/>
                          <a:latin typeface="+mj-lt"/>
                        </a:rPr>
                        <a:t>EvoLP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171450" marR="9525" marT="9525" marB="0" anchor="b">
                    <a:solidFill>
                      <a:srgbClr val="71EE3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u="none" strike="noStrike" dirty="0" err="1">
                          <a:effectLst/>
                          <a:latin typeface="+mj-lt"/>
                        </a:rPr>
                        <a:t>eVoLP</a:t>
                      </a:r>
                      <a:r>
                        <a:rPr lang="en-GB" sz="1200" u="none" strike="noStrike" dirty="0">
                          <a:effectLst/>
                          <a:latin typeface="+mj-lt"/>
                        </a:rPr>
                        <a:t>-CT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rgbClr val="71EE3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200" u="none" strike="noStrike">
                          <a:effectLst/>
                          <a:latin typeface="+mj-lt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rgbClr val="71EE3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1946289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u="none" strike="noStrike" dirty="0">
                          <a:effectLst/>
                          <a:latin typeface="+mj-lt"/>
                        </a:rPr>
                        <a:t>Stage 3 of USOS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5725" marR="9525" marT="9525" marB="0" anchor="b">
                    <a:solidFill>
                      <a:srgbClr val="71EE3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u="none" strike="noStrike" dirty="0">
                          <a:effectLst/>
                          <a:latin typeface="+mj-lt"/>
                        </a:rPr>
                        <a:t>USOS-CT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rgbClr val="71EE3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200" u="none" strike="noStrike">
                          <a:effectLst/>
                          <a:latin typeface="+mj-lt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rgbClr val="71EE3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3958826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u="none" strike="noStrike" dirty="0">
                          <a:effectLst/>
                          <a:latin typeface="+mj-lt"/>
                        </a:rPr>
                        <a:t>CT4 aspects of PS Data Off Phase 2 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171450" marR="9525" marT="9525" marB="0" anchor="b">
                    <a:solidFill>
                      <a:srgbClr val="71EE3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u="none" strike="noStrike" dirty="0">
                          <a:effectLst/>
                          <a:latin typeface="+mj-lt"/>
                        </a:rPr>
                        <a:t>PS_DATA_OFF2-CT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rgbClr val="71EE3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200" u="none" strike="noStrike" dirty="0">
                          <a:effectLst/>
                          <a:latin typeface="+mj-lt"/>
                        </a:rPr>
                        <a:t>100%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rgbClr val="71EE3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349968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u="none" strike="noStrike">
                          <a:effectLst/>
                          <a:latin typeface="+mj-lt"/>
                        </a:rPr>
                        <a:t>CT4 aspects of NAPS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171450" marR="9525" marT="9525" marB="0" anchor="b">
                    <a:solidFill>
                      <a:srgbClr val="71EE3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u="none" strike="noStrike" dirty="0">
                          <a:effectLst/>
                          <a:latin typeface="+mj-lt"/>
                        </a:rPr>
                        <a:t>NAPS-CT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rgbClr val="71EE3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200" u="none" strike="noStrike" dirty="0">
                          <a:effectLst/>
                          <a:latin typeface="+mj-lt"/>
                        </a:rPr>
                        <a:t>100%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rgbClr val="71EE3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7725984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u="none" strike="noStrike" dirty="0">
                          <a:effectLst/>
                          <a:latin typeface="+mj-lt"/>
                        </a:rPr>
                        <a:t>CT4 aspects of LTE_LIGHT_CON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171450" marR="9525" marT="9525" marB="0" anchor="b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u="none" strike="noStrike" dirty="0">
                          <a:effectLst/>
                          <a:latin typeface="+mj-lt"/>
                        </a:rPr>
                        <a:t>LTE_LIGHT_CON-CT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200" u="none" strike="noStrike" dirty="0">
                          <a:effectLst/>
                          <a:latin typeface="+mj-lt"/>
                        </a:rPr>
                        <a:t>0%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338624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158796094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TextShape 2"/>
          <p:cNvSpPr txBox="1"/>
          <p:nvPr/>
        </p:nvSpPr>
        <p:spPr>
          <a:xfrm>
            <a:off x="828675" y="265448"/>
            <a:ext cx="6833880" cy="9680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CT6 WI overview </a:t>
            </a:r>
            <a:r>
              <a:rPr lang="en-US" sz="3200" b="0" strike="noStrike" spc="-1" dirty="0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endParaRPr lang="en-US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17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5" name="Tabelle 1">
            <a:extLst>
              <a:ext uri="{FF2B5EF4-FFF2-40B4-BE49-F238E27FC236}">
                <a16:creationId xmlns="" xmlns:a16="http://schemas.microsoft.com/office/drawing/2014/main" id="{B9FB3391-AEBC-41A2-B6A3-03369A1674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51711634"/>
              </p:ext>
            </p:extLst>
          </p:nvPr>
        </p:nvGraphicFramePr>
        <p:xfrm>
          <a:off x="333881" y="1628800"/>
          <a:ext cx="8585201" cy="419958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8398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8292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4964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84829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809263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96473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3481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Work Item</a:t>
                      </a:r>
                      <a:endParaRPr lang="en-US" sz="12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2759" marR="6275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Title</a:t>
                      </a:r>
                      <a:endParaRPr lang="en-US" sz="12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2759" marR="6275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Release</a:t>
                      </a:r>
                      <a:endParaRPr lang="en-US" sz="12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2759" marR="6275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previous Status</a:t>
                      </a:r>
                      <a:endParaRPr lang="en-US" sz="12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2759" marR="6275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Current Status</a:t>
                      </a:r>
                      <a:endParaRPr lang="de-DE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945" marR="6794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Current rapporteur</a:t>
                      </a:r>
                      <a:endParaRPr lang="en-US" sz="12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2759" marR="62759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195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FS_NG_SP2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59" marR="6275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Technical requirements for a new secure platform for 3GPP applications</a:t>
                      </a:r>
                      <a:endParaRPr lang="en-US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59" marR="6275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Rel-15</a:t>
                      </a:r>
                      <a:endParaRPr lang="en-US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59" marR="6275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59" marR="6275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de-DE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945" marR="67945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Heiko Kruse, </a:t>
                      </a:r>
                      <a:r>
                        <a:rPr lang="en-GB" sz="12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Morpho</a:t>
                      </a: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Cards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59" marR="62759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1036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5GS_Ph1-CT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59" marR="6275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 aspects on 5G system – phase 1 (study phase)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59" marR="6275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Rel-15</a:t>
                      </a:r>
                      <a:endParaRPr lang="en-US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59" marR="6275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59" marR="6275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de-DE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945" marR="67945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Amandeep Virk (Qualcomm)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59" marR="62759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980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5GS_Ph1-CT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59" marR="6275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 aspects on 5G system – phase 1 (normative phase)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59" marR="6275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Rel-15</a:t>
                      </a:r>
                      <a:endParaRPr lang="en-US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59" marR="6275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59" marR="6275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  <a:endParaRPr lang="de-DE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945" marR="67945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Amandeep Virk (Qualcomm)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59" marR="62759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3757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VoWLAN-CT</a:t>
                      </a:r>
                      <a:endParaRPr lang="en-US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59" marR="6275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CT6 aspects of </a:t>
                      </a:r>
                      <a:r>
                        <a:rPr lang="en-GB" sz="12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VoWLAN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59" marR="6275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Rel-15</a:t>
                      </a:r>
                      <a:endParaRPr lang="en-US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59" marR="6275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  <a:endParaRPr lang="en-US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59" marR="6275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de-DE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945" marR="67945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Jennifer Liu (Nokia)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59" marR="62759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7515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PS_DATA_OFF2-CT</a:t>
                      </a:r>
                      <a:endParaRPr lang="en-US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59" marR="6275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CT6 aspects of PS Data Off Phase 2 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59" marR="6275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Rel-15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59" marR="6275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  <a:endParaRPr lang="en-US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59" marR="6275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de-DE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945" marR="67945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Herrero </a:t>
                      </a:r>
                      <a:r>
                        <a:rPr lang="en-GB" sz="12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Veron</a:t>
                      </a: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Christian (Huawei)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59" marR="62759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7515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LTE_LIGHT_CON-CT</a:t>
                      </a:r>
                      <a:endParaRPr lang="en-US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59" marR="6275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CT6 aspects of LTE_LIGHT_CON</a:t>
                      </a:r>
                      <a:endParaRPr lang="en-US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59" marR="6275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Rel-15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59" marR="6275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59" marR="62759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de-DE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945" marR="67945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Herrero </a:t>
                      </a:r>
                      <a:r>
                        <a:rPr lang="en-GB" sz="12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Veron</a:t>
                      </a: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Christian (Huawei)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59" marR="62759" marT="0" marB="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46391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2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eMCVideo</a:t>
                      </a: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-CT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59" marR="6275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 to Mission Critical Video – CT aspects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59" marR="6275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Rel-15</a:t>
                      </a:r>
                      <a:endParaRPr lang="en-US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59" marR="6275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  <a:endParaRPr lang="en-US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59" marR="6275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  <a:endParaRPr lang="de-DE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945" marR="67945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Herrero </a:t>
                      </a:r>
                      <a:r>
                        <a:rPr lang="en-GB" sz="12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Veron</a:t>
                      </a: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Christian (Huawei)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59" marR="62759" marT="0" marB="0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46391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MONASTERY</a:t>
                      </a:r>
                      <a:endParaRPr lang="de-DE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945" marR="67945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Work Item on Mobile Communication System for Railways (stage 3)</a:t>
                      </a:r>
                      <a:endParaRPr lang="de-DE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945" marR="67945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Rel-15</a:t>
                      </a:r>
                      <a:endParaRPr lang="de-DE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945" marR="67945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  <a:endParaRPr lang="de-DE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945" marR="67945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Peter Leis (Nokia)</a:t>
                      </a:r>
                      <a:endParaRPr lang="de-DE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59" marR="62759" marT="0" marB="0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446391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5GS_Ph1_UEConTest</a:t>
                      </a:r>
                    </a:p>
                  </a:txBody>
                  <a:tcPr marL="67945" marR="6794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UE Conformance Test Aspects - CT6 aspects of 5G System Phase 1</a:t>
                      </a:r>
                      <a:endParaRPr lang="de-DE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945" marR="6794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Rel-15 -Test</a:t>
                      </a:r>
                    </a:p>
                  </a:txBody>
                  <a:tcPr marL="67945" marR="6794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67945" marR="67945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Dania </a:t>
                      </a:r>
                      <a:r>
                        <a:rPr lang="en-US" sz="12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Azem</a:t>
                      </a: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2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Comprion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59" marR="62759" marT="0" marB="0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154413162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TextShape 1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</a:t>
            </a:r>
            <a:r>
              <a:rPr lang="en-US" sz="3200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TS</a:t>
            </a: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for Approval 1/3</a:t>
            </a:r>
            <a:endParaRPr lang="en-US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6" name="CustomShape 2"/>
          <p:cNvSpPr/>
          <p:nvPr/>
        </p:nvSpPr>
        <p:spPr>
          <a:xfrm>
            <a:off x="2048040" y="1924200"/>
            <a:ext cx="4760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7" name="CustomShape 3"/>
          <p:cNvSpPr/>
          <p:nvPr/>
        </p:nvSpPr>
        <p:spPr>
          <a:xfrm>
            <a:off x="0" y="249876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8" name="CustomShape 4"/>
          <p:cNvSpPr/>
          <p:nvPr/>
        </p:nvSpPr>
        <p:spPr>
          <a:xfrm>
            <a:off x="0" y="26956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9" name="CustomShape 5"/>
          <p:cNvSpPr/>
          <p:nvPr/>
        </p:nvSpPr>
        <p:spPr>
          <a:xfrm>
            <a:off x="-4932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0" name="CustomShape 6"/>
          <p:cNvSpPr/>
          <p:nvPr/>
        </p:nvSpPr>
        <p:spPr>
          <a:xfrm>
            <a:off x="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1" name="CustomShape 7"/>
          <p:cNvSpPr/>
          <p:nvPr/>
        </p:nvSpPr>
        <p:spPr>
          <a:xfrm>
            <a:off x="-49320" y="196200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2" name="CustomShape 8"/>
          <p:cNvSpPr/>
          <p:nvPr/>
        </p:nvSpPr>
        <p:spPr>
          <a:xfrm>
            <a:off x="0" y="25732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aphicFrame>
        <p:nvGraphicFramePr>
          <p:cNvPr id="253" name="Table 9"/>
          <p:cNvGraphicFramePr/>
          <p:nvPr>
            <p:extLst>
              <p:ext uri="{D42A27DB-BD31-4B8C-83A1-F6EECF244321}">
                <p14:modId xmlns="" xmlns:p14="http://schemas.microsoft.com/office/powerpoint/2010/main" val="1581363918"/>
              </p:ext>
            </p:extLst>
          </p:nvPr>
        </p:nvGraphicFramePr>
        <p:xfrm>
          <a:off x="346860" y="1124744"/>
          <a:ext cx="8449920" cy="4954923"/>
        </p:xfrm>
        <a:graphic>
          <a:graphicData uri="http://schemas.openxmlformats.org/drawingml/2006/table">
            <a:tbl>
              <a:tblPr/>
              <a:tblGrid>
                <a:gridCol w="106992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1938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862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573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400" b="1" strike="noStrike" spc="-1" dirty="0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TDOC</a:t>
                      </a:r>
                      <a:endParaRPr lang="en-US" sz="1600" b="0" strike="noStrike" spc="-1" dirty="0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720" marR="36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400" b="1" strike="noStrike" spc="-1" dirty="0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TITLE</a:t>
                      </a:r>
                      <a:endParaRPr lang="en-US" sz="1600" b="0" strike="noStrike" spc="-1" dirty="0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720" marR="36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4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WG</a:t>
                      </a:r>
                      <a:endParaRPr lang="en-US" sz="16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720" marR="36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CP-181025</a:t>
                      </a:r>
                      <a:endParaRPr lang="en-GB" sz="12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29.507 v 1.0.0 for 5G System; Access and Mobility Policy Control Service; Stage 3</a:t>
                      </a: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CP-181026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29.594 v 1.0.0 for 5G System; Spending Limit Control Service; Stage 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78500867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CP-181027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29.561 v 1.0.0 for 5G System; Interworking between 5G Network and external Data Networks; Stage 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02276752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CP-181028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29.554 v 1.0.0 for 5G System; Background Data Transfer Policy Control Service; Stage 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33801022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CP-181029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29.551 v 1.0.0 for 5G System; Packet Flow Description Management Service; Stage 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96894725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CP-181030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29.522 v 1.0.0 for  5G System; Network Exposure Function Northbound APIs; Stage 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84632949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CP-181031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29.521 v 1.0.0 for 5G System; Binding Support Management Service; Stage 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39442347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CP-181032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29.520 v 1.0.0 for 5G System; Network Data Analytics Services; Stage 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17046465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0"/>
                        </a:rPr>
                        <a:t>CP-181033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29.519 v 1.0.0 for 5G System; Usage of the Unified Data Repository Service for Policy Data, Application Data and Structured Data for Exposure; Stage 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36125423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1"/>
                        </a:rPr>
                        <a:t>CP-181034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29.514 v 1.0.0 for 5G System; Policy Authorization Service; Stage 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1156640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2"/>
                        </a:rPr>
                        <a:t>CP-181035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29.513 v 1.0.0 for 5G System; Policy and Charging Control signalling flows and </a:t>
                      </a:r>
                      <a:r>
                        <a:rPr lang="en-GB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QoS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parameter mapping; Stage 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8539935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3"/>
                        </a:rPr>
                        <a:t>CP-181036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29.512 v 1.0.0 for 5G System; Session Management Policy Control Service; Stage 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67320129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4"/>
                        </a:rPr>
                        <a:t>CP-181037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29.222 v 1.0.0 for Common API Framework for 3GPP Northbound APIs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3979340"/>
                  </a:ext>
                </a:extLst>
              </a:tr>
            </a:tbl>
          </a:graphicData>
        </a:graphic>
      </p:graphicFrame>
      <p:sp>
        <p:nvSpPr>
          <p:cNvPr id="11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18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752177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TextShape 1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</a:t>
            </a:r>
            <a:r>
              <a:rPr lang="en-US" sz="3200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TS</a:t>
            </a: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for Approval 2/3</a:t>
            </a:r>
            <a:endParaRPr lang="en-US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6" name="CustomShape 2"/>
          <p:cNvSpPr/>
          <p:nvPr/>
        </p:nvSpPr>
        <p:spPr>
          <a:xfrm>
            <a:off x="2048040" y="1924200"/>
            <a:ext cx="4760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7" name="CustomShape 3"/>
          <p:cNvSpPr/>
          <p:nvPr/>
        </p:nvSpPr>
        <p:spPr>
          <a:xfrm>
            <a:off x="0" y="249876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8" name="CustomShape 4"/>
          <p:cNvSpPr/>
          <p:nvPr/>
        </p:nvSpPr>
        <p:spPr>
          <a:xfrm>
            <a:off x="0" y="26956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9" name="CustomShape 5"/>
          <p:cNvSpPr/>
          <p:nvPr/>
        </p:nvSpPr>
        <p:spPr>
          <a:xfrm>
            <a:off x="-4932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0" name="CustomShape 6"/>
          <p:cNvSpPr/>
          <p:nvPr/>
        </p:nvSpPr>
        <p:spPr>
          <a:xfrm>
            <a:off x="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1" name="CustomShape 7"/>
          <p:cNvSpPr/>
          <p:nvPr/>
        </p:nvSpPr>
        <p:spPr>
          <a:xfrm>
            <a:off x="-49320" y="196200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2" name="CustomShape 8"/>
          <p:cNvSpPr/>
          <p:nvPr/>
        </p:nvSpPr>
        <p:spPr>
          <a:xfrm>
            <a:off x="0" y="25732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aphicFrame>
        <p:nvGraphicFramePr>
          <p:cNvPr id="253" name="Table 9"/>
          <p:cNvGraphicFramePr/>
          <p:nvPr>
            <p:extLst>
              <p:ext uri="{D42A27DB-BD31-4B8C-83A1-F6EECF244321}">
                <p14:modId xmlns="" xmlns:p14="http://schemas.microsoft.com/office/powerpoint/2010/main" val="753927126"/>
              </p:ext>
            </p:extLst>
          </p:nvPr>
        </p:nvGraphicFramePr>
        <p:xfrm>
          <a:off x="346860" y="1124744"/>
          <a:ext cx="8449920" cy="4565227"/>
        </p:xfrm>
        <a:graphic>
          <a:graphicData uri="http://schemas.openxmlformats.org/drawingml/2006/table">
            <a:tbl>
              <a:tblPr/>
              <a:tblGrid>
                <a:gridCol w="106992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1938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862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573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400" b="1" strike="noStrike" spc="-1" dirty="0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TDOC</a:t>
                      </a:r>
                      <a:endParaRPr lang="en-US" sz="1600" b="0" strike="noStrike" spc="-1" dirty="0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720" marR="36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400" b="1" strike="noStrike" spc="-1" dirty="0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TITLE</a:t>
                      </a:r>
                      <a:endParaRPr lang="en-US" sz="1600" b="0" strike="noStrike" spc="-1" dirty="0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720" marR="36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4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WG</a:t>
                      </a:r>
                      <a:endParaRPr lang="en-US" sz="16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720" marR="36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CP-181038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29.122 v2.0.0 for T8 reference point for northbound Application Programming Interfaces (APIs)</a:t>
                      </a: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CP-181039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29.508 v 1.0.0 for  5G System; Session Management Event Exposure Service; Stage 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78500867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CP-181094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24.501 v2.0.0 on Non-Access-Stratum (NAS) protocol  for 5G System (5GS); Stage 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33801022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CP-181095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24.502 v1.0.0 on Access to the 3GPP 5G Core Network (5GCN)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96894725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CP-181098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29.500 v2.0.0 on 5G System; Technical Realization of Service Based Architecture; Stage 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84632949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CP-181099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29.501 v2.0.0 on 5G System; Principles and Guidelines for Services Definition; Stage 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39442347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CP-181100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29.502 v2.0.0 on 5G System; Session Management Services; Stage 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17046465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CP-181196</a:t>
                      </a: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29.503 v1.0.0 on 5G System; Unified Data Management Services; Stage 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36125423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0"/>
                        </a:rPr>
                        <a:t>CP-181102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29.504 v1.0.0 on 5G System; Unified Data Repository Services; Stage 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1156640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1"/>
                        </a:rPr>
                        <a:t>CP-181103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29.505 v1.0.0 on 5G System; Usage of the Unified Data Repository services for Subscription Data; Stage 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8539935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2"/>
                        </a:rPr>
                        <a:t>CP-181104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29.509 on 5G System; Authentication Server Services; Stage 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67320129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3"/>
                        </a:rPr>
                        <a:t>CP-181105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29.510 on 5G System; Network function repository services; Stage 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3979340"/>
                  </a:ext>
                </a:extLst>
              </a:tr>
            </a:tbl>
          </a:graphicData>
        </a:graphic>
      </p:graphicFrame>
      <p:sp>
        <p:nvSpPr>
          <p:cNvPr id="11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19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358995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TextShape 1"/>
          <p:cNvSpPr txBox="1"/>
          <p:nvPr/>
        </p:nvSpPr>
        <p:spPr>
          <a:xfrm>
            <a:off x="0" y="28404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TSG CT Organisation </a:t>
            </a:r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8" name="CustomShape 2"/>
          <p:cNvSpPr/>
          <p:nvPr/>
        </p:nvSpPr>
        <p:spPr>
          <a:xfrm>
            <a:off x="3286116" y="1386000"/>
            <a:ext cx="5857524" cy="5293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43080" indent="-342720">
              <a:lnSpc>
                <a:spcPct val="100000"/>
              </a:lnSpc>
              <a:buBlip>
                <a:blip r:embed="rId3"/>
              </a:buBlip>
            </a:pP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TSG CT WG officials are: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43040" lvl="1" indent="-285480"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TSG CT WG1: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Chairman: 	</a:t>
            </a:r>
            <a:r>
              <a:rPr lang="en-US" sz="1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Atle</a:t>
            </a: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</a:t>
            </a:r>
            <a:r>
              <a:rPr lang="en-US" sz="1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Monrad</a:t>
            </a: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(</a:t>
            </a:r>
            <a:r>
              <a:rPr lang="en-US" sz="1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Ericcson</a:t>
            </a: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/ETSI)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Vice chairs:	</a:t>
            </a: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Peter Leis (Nokia Networks / ETSI) 
                 	Ricky </a:t>
            </a:r>
            <a:r>
              <a:rPr lang="en-US" sz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Kaura</a:t>
            </a: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(Samsung / ETSI)</a:t>
            </a: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MCC support: 	Frederic </a:t>
            </a:r>
            <a:r>
              <a:rPr lang="en-US" sz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Firmin</a:t>
            </a:r>
            <a:endParaRPr lang="en-US" sz="1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MS PGothic"/>
            </a:endParaRP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</a:pPr>
            <a:endParaRPr lang="en-US" sz="1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MS PGothic"/>
            </a:endParaRPr>
          </a:p>
          <a:p>
            <a:pPr marL="743040" lvl="1" indent="-285480"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TSG CT WG3:</a:t>
            </a: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Chairman: 	Susana Fernandez (Ericsson / ETSI)</a:t>
            </a: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Vice chairs: 	Yoshihiro Inoue (NTT / TTC)</a:t>
            </a:r>
          </a:p>
          <a:p>
            <a:pPr marL="1143000" indent="-228240">
              <a:lnSpc>
                <a:spcPct val="100000"/>
              </a:lnSpc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	                   	</a:t>
            </a:r>
            <a:r>
              <a:rPr lang="en-US" sz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Zhenning</a:t>
            </a: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Huang (China Mobile / CCSA)</a:t>
            </a: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MCC support: 	</a:t>
            </a:r>
            <a:r>
              <a:rPr lang="en-US" sz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Saurav</a:t>
            </a: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Aurora</a:t>
            </a: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</a:pPr>
            <a:endParaRPr lang="en-US" sz="1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MS PGothic"/>
            </a:endParaRPr>
          </a:p>
          <a:p>
            <a:pPr marL="743040" lvl="1" indent="-285480">
              <a:lnSpc>
                <a:spcPct val="100000"/>
              </a:lnSpc>
              <a:buClr>
                <a:srgbClr val="FF33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TSG CT WG4:</a:t>
            </a: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Chairman: 	</a:t>
            </a:r>
            <a:r>
              <a:rPr lang="en-US" sz="1200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Lionel </a:t>
            </a:r>
            <a:r>
              <a:rPr lang="en-US" sz="1200" spc="-1" dirty="0" err="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Morand</a:t>
            </a:r>
            <a:r>
              <a:rPr lang="en-US" sz="1200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(Orange / ETSI) </a:t>
            </a: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Vice chairs: 	</a:t>
            </a:r>
            <a:r>
              <a:rPr lang="en-US" sz="1200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Peter Schmitt (</a:t>
            </a:r>
            <a:r>
              <a:rPr lang="en-US" sz="1200" spc="-1" dirty="0" err="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Huawei</a:t>
            </a:r>
            <a:r>
              <a:rPr lang="en-US" sz="1200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/ CCSA)</a:t>
            </a: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
                    	Yvette </a:t>
            </a:r>
            <a:r>
              <a:rPr lang="en-US" sz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Koza</a:t>
            </a: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(Deutsche Telekom / ETSI)</a:t>
            </a: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MCC support: 	</a:t>
            </a:r>
            <a:r>
              <a:rPr lang="en-US" sz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Kimmo</a:t>
            </a: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</a:t>
            </a:r>
            <a:r>
              <a:rPr lang="en-US" sz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Kymalainen</a:t>
            </a:r>
            <a:endParaRPr lang="en-US" sz="1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MS PGothic"/>
            </a:endParaRP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</a:pPr>
            <a:endParaRPr lang="en-US" sz="1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MS PGothic"/>
            </a:endParaRPr>
          </a:p>
          <a:p>
            <a:pPr marL="743040" lvl="1" indent="-285480"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TSG CT WG6:</a:t>
            </a: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Chairman: 	Heiko Kruse </a:t>
            </a:r>
            <a:r>
              <a:rPr lang="en-US" sz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(</a:t>
            </a:r>
            <a:r>
              <a:rPr lang="en-US" sz="12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Idemia</a:t>
            </a:r>
            <a:r>
              <a:rPr lang="en-US" sz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/ </a:t>
            </a: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ETSI)</a:t>
            </a:r>
          </a:p>
          <a:p>
            <a:pPr marL="1143000" lvl="2" indent="-228240">
              <a:buClr>
                <a:srgbClr val="0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Vice chairs: 	Phan Ly Thanh (Gemalto / ETSI)</a:t>
            </a: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MCC support: 	Hakim Mkinsi</a:t>
            </a:r>
          </a:p>
        </p:txBody>
      </p:sp>
      <p:sp>
        <p:nvSpPr>
          <p:cNvPr id="159" name="CustomShape 3"/>
          <p:cNvSpPr/>
          <p:nvPr/>
        </p:nvSpPr>
        <p:spPr>
          <a:xfrm>
            <a:off x="171360" y="1393920"/>
            <a:ext cx="4103280" cy="4103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43080" indent="-342720">
              <a:lnSpc>
                <a:spcPct val="100000"/>
              </a:lnSpc>
            </a:pPr>
            <a:r>
              <a:rPr lang="en-US" sz="1800" b="0" strike="noStrike" spc="-1" dirty="0"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TSG CT officials are:</a:t>
            </a:r>
            <a:endParaRPr lang="en-US" sz="1800" b="0" strike="noStrike" spc="-1" dirty="0"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92075" lvl="1">
              <a:lnSpc>
                <a:spcPct val="100000"/>
              </a:lnSpc>
              <a:buClr>
                <a:srgbClr val="C00000"/>
              </a:buClr>
            </a:pPr>
            <a:r>
              <a:rPr lang="en-US" sz="18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Chairman:</a:t>
            </a:r>
            <a:endParaRPr lang="en-US" sz="1800" b="0" strike="noStrike" spc="-1" dirty="0">
              <a:uFill>
                <a:solidFill>
                  <a:srgbClr val="FFFFFF"/>
                </a:solidFill>
              </a:uFill>
              <a:latin typeface="+mj-lt"/>
            </a:endParaRPr>
          </a:p>
          <a:p>
            <a:pPr marL="806450" lvl="3" indent="-265113">
              <a:buClr>
                <a:srgbClr val="3399FF"/>
              </a:buClr>
              <a:buFont typeface="Arial" pitchFamily="34" charset="0"/>
              <a:buChar char="•"/>
            </a:pPr>
            <a:r>
              <a:rPr lang="en-US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Georg Mayer</a:t>
            </a:r>
            <a:br>
              <a:rPr lang="en-US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</a:br>
            <a:r>
              <a:rPr lang="en-US" sz="14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(</a:t>
            </a:r>
            <a:r>
              <a:rPr lang="en-US" sz="1400" b="0" strike="noStrike" spc="-1" dirty="0" err="1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Huawei</a:t>
            </a:r>
            <a:r>
              <a:rPr lang="en-US" sz="14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 / CCSA)</a:t>
            </a:r>
            <a:br>
              <a:rPr lang="en-US" sz="14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</a:br>
            <a:endParaRPr lang="en-US" b="0" strike="noStrike" spc="-1" dirty="0">
              <a:uFill>
                <a:solidFill>
                  <a:srgbClr val="FFFFFF"/>
                </a:solidFill>
              </a:uFill>
              <a:latin typeface="+mj-lt"/>
            </a:endParaRPr>
          </a:p>
          <a:p>
            <a:pPr marL="92075" lvl="1">
              <a:lnSpc>
                <a:spcPct val="100000"/>
              </a:lnSpc>
              <a:buClr>
                <a:srgbClr val="C00000"/>
              </a:buClr>
            </a:pPr>
            <a:r>
              <a:rPr lang="en-US" sz="18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Vice chairs:</a:t>
            </a:r>
            <a:endParaRPr lang="en-US" sz="1800" b="0" strike="noStrike" spc="-1" dirty="0">
              <a:uFill>
                <a:solidFill>
                  <a:srgbClr val="FFFFFF"/>
                </a:solidFill>
              </a:uFill>
              <a:latin typeface="+mj-lt"/>
            </a:endParaRPr>
          </a:p>
          <a:p>
            <a:pPr marL="806450" lvl="2" indent="-268288">
              <a:lnSpc>
                <a:spcPct val="100000"/>
              </a:lnSpc>
              <a:buClr>
                <a:srgbClr val="0000FF"/>
              </a:buClr>
              <a:buFont typeface="Arial" pitchFamily="34" charset="0"/>
              <a:buChar char="•"/>
            </a:pPr>
            <a:r>
              <a:rPr lang="en-US" sz="1800" b="0" strike="noStrike" spc="-1" dirty="0" err="1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Behrouz</a:t>
            </a:r>
            <a:r>
              <a:rPr lang="en-US" sz="18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 </a:t>
            </a:r>
            <a:r>
              <a:rPr lang="en-US" sz="1800" b="0" strike="noStrike" spc="-1" dirty="0" err="1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Aghili</a:t>
            </a:r>
            <a:r>
              <a:rPr lang="en-US" sz="18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 </a:t>
            </a:r>
            <a:r>
              <a:rPr lang="en-US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/>
            </a:r>
            <a:br>
              <a:rPr lang="en-US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</a:br>
            <a:r>
              <a:rPr lang="en-US" sz="14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(</a:t>
            </a:r>
            <a:r>
              <a:rPr lang="en-US" sz="1400" b="0" strike="noStrike" spc="-1" dirty="0" err="1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InterDigital</a:t>
            </a:r>
            <a:r>
              <a:rPr lang="en-US" sz="14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 Comm./ ATIS)</a:t>
            </a:r>
            <a:endParaRPr lang="en-US" spc="-1" dirty="0">
              <a:uFill>
                <a:solidFill>
                  <a:srgbClr val="FFFFFF"/>
                </a:solidFill>
              </a:uFill>
              <a:latin typeface="+mj-lt"/>
              <a:ea typeface="Arial Unicode MS"/>
            </a:endParaRPr>
          </a:p>
          <a:p>
            <a:pPr marL="806450" lvl="2" indent="-268288">
              <a:lnSpc>
                <a:spcPct val="100000"/>
              </a:lnSpc>
              <a:buClr>
                <a:srgbClr val="0000FF"/>
              </a:buClr>
              <a:buFont typeface="Arial" pitchFamily="34" charset="0"/>
              <a:buChar char="•"/>
            </a:pPr>
            <a:r>
              <a:rPr lang="en-US" sz="18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Johannes </a:t>
            </a:r>
            <a:r>
              <a:rPr lang="en-US" sz="1800" b="0" strike="noStrike" spc="-1" dirty="0" err="1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Achter</a:t>
            </a:r>
            <a:r>
              <a:rPr lang="en-US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/>
            </a:r>
            <a:br>
              <a:rPr lang="en-US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</a:br>
            <a:r>
              <a:rPr lang="en-US" sz="14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(Deutsche Telekom / ETSI)</a:t>
            </a:r>
            <a:endParaRPr lang="en-US" sz="1400" spc="-1" dirty="0">
              <a:uFill>
                <a:solidFill>
                  <a:srgbClr val="FFFFFF"/>
                </a:solidFill>
              </a:uFill>
              <a:latin typeface="+mj-lt"/>
              <a:ea typeface="Arial Unicode MS"/>
            </a:endParaRPr>
          </a:p>
          <a:p>
            <a:pPr marL="806450" lvl="2" indent="-268288">
              <a:lnSpc>
                <a:spcPct val="100000"/>
              </a:lnSpc>
              <a:buClr>
                <a:srgbClr val="0000FF"/>
              </a:buClr>
              <a:buFont typeface="Arial" pitchFamily="34" charset="0"/>
              <a:buChar char="•"/>
            </a:pPr>
            <a:r>
              <a:rPr lang="en-US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Atsushi </a:t>
            </a:r>
            <a:r>
              <a:rPr lang="en-US" spc="-1" dirty="0" err="1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Minokuchi</a:t>
            </a:r>
            <a:r>
              <a:rPr lang="en-US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 </a:t>
            </a:r>
            <a:br>
              <a:rPr lang="en-US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</a:br>
            <a:r>
              <a:rPr lang="en-US" sz="1400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(NTT DOCOMO INC. / TTC)</a:t>
            </a:r>
          </a:p>
          <a:p>
            <a:pPr marL="92075" lvl="1">
              <a:lnSpc>
                <a:spcPct val="100000"/>
              </a:lnSpc>
              <a:buClr>
                <a:srgbClr val="C00000"/>
              </a:buClr>
            </a:pPr>
            <a:endParaRPr lang="en-US" sz="1800" b="0" strike="noStrike" spc="-1" dirty="0">
              <a:uFill>
                <a:solidFill>
                  <a:srgbClr val="FFFFFF"/>
                </a:solidFill>
              </a:uFill>
              <a:latin typeface="+mj-lt"/>
              <a:ea typeface="Arial Unicode MS"/>
            </a:endParaRPr>
          </a:p>
          <a:p>
            <a:pPr marL="92075" lvl="1">
              <a:lnSpc>
                <a:spcPct val="100000"/>
              </a:lnSpc>
              <a:buClr>
                <a:srgbClr val="C00000"/>
              </a:buClr>
            </a:pPr>
            <a:r>
              <a:rPr lang="en-US" sz="18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MCC support:</a:t>
            </a:r>
            <a:endParaRPr lang="en-US" sz="1800" b="0" strike="noStrike" spc="-1" dirty="0">
              <a:uFill>
                <a:solidFill>
                  <a:srgbClr val="FFFFFF"/>
                </a:solidFill>
              </a:uFill>
              <a:latin typeface="+mj-lt"/>
            </a:endParaRPr>
          </a:p>
          <a:p>
            <a:pPr marL="538163" lvl="2" indent="268288">
              <a:lnSpc>
                <a:spcPct val="100000"/>
              </a:lnSpc>
              <a:buClr>
                <a:srgbClr val="000000"/>
              </a:buClr>
              <a:buFont typeface="Arial" pitchFamily="34" charset="0"/>
              <a:buChar char="•"/>
            </a:pPr>
            <a:r>
              <a:rPr lang="en-US" sz="1600" b="0" strike="noStrike" spc="-1" dirty="0" err="1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Kimmo</a:t>
            </a:r>
            <a:r>
              <a:rPr lang="en-US" sz="16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 </a:t>
            </a:r>
            <a:r>
              <a:rPr lang="en-US" sz="1600" b="0" strike="noStrike" spc="-1" dirty="0" err="1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Kymalainen</a:t>
            </a:r>
            <a:endParaRPr lang="en-US" sz="1800" b="0" strike="noStrike" spc="-1" dirty="0">
              <a:uFill>
                <a:solidFill>
                  <a:srgbClr val="FFFFFF"/>
                </a:solidFill>
              </a:uFill>
              <a:latin typeface="+mj-lt"/>
            </a:endParaRPr>
          </a:p>
        </p:txBody>
      </p:sp>
      <p:sp>
        <p:nvSpPr>
          <p:cNvPr id="160" name="CustomShape 4"/>
          <p:cNvSpPr/>
          <p:nvPr/>
        </p:nvSpPr>
        <p:spPr>
          <a:xfrm>
            <a:off x="117360" y="5707080"/>
            <a:ext cx="4528800" cy="985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43080" indent="-342720">
              <a:lnSpc>
                <a:spcPct val="90000"/>
              </a:lnSpc>
            </a:pP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Legend
</a:t>
            </a:r>
            <a:r>
              <a:rPr lang="en-US" sz="1000" b="0" strike="noStrike" spc="-1" dirty="0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Blue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–  elected since previous plenary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90000"/>
              </a:lnSpc>
            </a:pPr>
            <a:r>
              <a:rPr lang="en-US" sz="1000" b="0" strike="noStrike" spc="-1" dirty="0">
                <a:solidFill>
                  <a:srgbClr val="3399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Blue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–  re-elected since previous plenary 
</a:t>
            </a:r>
            <a:r>
              <a:rPr lang="en-US" sz="1000" b="0" strike="noStrike" spc="-1" dirty="0">
                <a:solidFill>
                  <a:srgbClr val="FF33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Red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–   for election in coming plenary period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2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TextShape 1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spc="-1" dirty="0" smtClean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</a:rPr>
              <a:t>Rel-15 TS for Approval 3/3</a:t>
            </a:r>
            <a:endParaRPr lang="en-US" sz="1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</p:txBody>
      </p:sp>
      <p:sp>
        <p:nvSpPr>
          <p:cNvPr id="246" name="CustomShape 2"/>
          <p:cNvSpPr/>
          <p:nvPr/>
        </p:nvSpPr>
        <p:spPr>
          <a:xfrm>
            <a:off x="2048040" y="1924200"/>
            <a:ext cx="4760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7" name="CustomShape 3"/>
          <p:cNvSpPr/>
          <p:nvPr/>
        </p:nvSpPr>
        <p:spPr>
          <a:xfrm>
            <a:off x="0" y="249876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8" name="CustomShape 4"/>
          <p:cNvSpPr/>
          <p:nvPr/>
        </p:nvSpPr>
        <p:spPr>
          <a:xfrm>
            <a:off x="0" y="26956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9" name="CustomShape 5"/>
          <p:cNvSpPr/>
          <p:nvPr/>
        </p:nvSpPr>
        <p:spPr>
          <a:xfrm>
            <a:off x="-4932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0" name="CustomShape 6"/>
          <p:cNvSpPr/>
          <p:nvPr/>
        </p:nvSpPr>
        <p:spPr>
          <a:xfrm>
            <a:off x="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1" name="CustomShape 7"/>
          <p:cNvSpPr/>
          <p:nvPr/>
        </p:nvSpPr>
        <p:spPr>
          <a:xfrm>
            <a:off x="-49320" y="196200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2" name="CustomShape 8"/>
          <p:cNvSpPr/>
          <p:nvPr/>
        </p:nvSpPr>
        <p:spPr>
          <a:xfrm>
            <a:off x="0" y="25732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aphicFrame>
        <p:nvGraphicFramePr>
          <p:cNvPr id="253" name="Table 9"/>
          <p:cNvGraphicFramePr/>
          <p:nvPr>
            <p:extLst>
              <p:ext uri="{D42A27DB-BD31-4B8C-83A1-F6EECF244321}">
                <p14:modId xmlns="" xmlns:p14="http://schemas.microsoft.com/office/powerpoint/2010/main" val="1494595887"/>
              </p:ext>
            </p:extLst>
          </p:nvPr>
        </p:nvGraphicFramePr>
        <p:xfrm>
          <a:off x="346860" y="1417320"/>
          <a:ext cx="8449920" cy="2418539"/>
        </p:xfrm>
        <a:graphic>
          <a:graphicData uri="http://schemas.openxmlformats.org/drawingml/2006/table">
            <a:tbl>
              <a:tblPr/>
              <a:tblGrid>
                <a:gridCol w="106992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1938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862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573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400" b="1" strike="noStrike" spc="-1" dirty="0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TDOC</a:t>
                      </a:r>
                      <a:endParaRPr lang="en-US" sz="1600" b="0" strike="noStrike" spc="-1" dirty="0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720" marR="36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400" b="1" strike="noStrike" spc="-1" dirty="0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TITLE</a:t>
                      </a:r>
                      <a:endParaRPr lang="en-US" sz="1600" b="0" strike="noStrike" spc="-1" dirty="0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720" marR="36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4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WG</a:t>
                      </a:r>
                      <a:endParaRPr lang="en-US" sz="16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720" marR="36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CP-181106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29.511 v2.0.0 on 5G System; Equipment Identity Register Services; Stage 3</a:t>
                      </a: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CP-181107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29.518 v2.0.0 on 5G System; Access and Mobility Management Services; Stage 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78500867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CP-181108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29.531 v2.0.0 on 5G System; Network Slice Selection Services; Stage 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02276752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CP-181109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29.540 v1.0.0 on 5G System; SMS Services; Stage 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33801022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CP-181110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29.571 v1.0.0 on 5G System; Common Data Types for Service Based Interfaces; Stage 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96894725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CP-181111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29.572 v2.0.0 on 5G System; Location Management Services; Stage 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84632949"/>
                  </a:ext>
                </a:extLst>
              </a:tr>
            </a:tbl>
          </a:graphicData>
        </a:graphic>
      </p:graphicFrame>
      <p:sp>
        <p:nvSpPr>
          <p:cNvPr id="11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20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357158" y="4500570"/>
          <a:ext cx="8449920" cy="661547"/>
        </p:xfrm>
        <a:graphic>
          <a:graphicData uri="http://schemas.openxmlformats.org/drawingml/2006/table">
            <a:tbl>
              <a:tblPr/>
              <a:tblGrid>
                <a:gridCol w="1069920"/>
                <a:gridCol w="6193800"/>
                <a:gridCol w="1186200"/>
              </a:tblGrid>
              <a:tr h="2573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400" b="1" strike="noStrike" spc="-1" dirty="0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TDOC</a:t>
                      </a:r>
                      <a:endParaRPr lang="en-US" sz="1600" b="0" strike="noStrike" spc="-1" dirty="0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720" marR="36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400" b="1" strike="noStrike" spc="-1" dirty="0" smtClean="0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TITEL</a:t>
                      </a:r>
                      <a:endParaRPr lang="en-US" sz="1600" b="0" strike="noStrike" spc="-1" dirty="0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720" marR="36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4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WG</a:t>
                      </a:r>
                      <a:endParaRPr lang="en-US" sz="16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720" marR="36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 smtClean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CP-181196</a:t>
                      </a:r>
                      <a:endParaRPr lang="en-GB" sz="12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3GPP TS 24.5yz v1.0.0 on UE policies for 5G System (5GS); Stage 3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</a:tr>
            </a:tbl>
          </a:graphicData>
        </a:graphic>
      </p:graphicFrame>
      <p:sp>
        <p:nvSpPr>
          <p:cNvPr id="13" name="Rectangle 12"/>
          <p:cNvSpPr/>
          <p:nvPr/>
        </p:nvSpPr>
        <p:spPr>
          <a:xfrm>
            <a:off x="357158" y="4071942"/>
            <a:ext cx="27676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pc="-1" dirty="0" smtClean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</a:rPr>
              <a:t>Rel-15 TS for Information</a:t>
            </a:r>
            <a:endParaRPr lang="en-US" sz="8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656666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TextShape 1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WI Exceptions 1/2</a:t>
            </a:r>
            <a:endParaRPr lang="en-US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6" name="CustomShape 2"/>
          <p:cNvSpPr/>
          <p:nvPr/>
        </p:nvSpPr>
        <p:spPr>
          <a:xfrm>
            <a:off x="2048040" y="1924200"/>
            <a:ext cx="4760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7" name="CustomShape 3"/>
          <p:cNvSpPr/>
          <p:nvPr/>
        </p:nvSpPr>
        <p:spPr>
          <a:xfrm>
            <a:off x="0" y="249876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8" name="CustomShape 4"/>
          <p:cNvSpPr/>
          <p:nvPr/>
        </p:nvSpPr>
        <p:spPr>
          <a:xfrm>
            <a:off x="0" y="26956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9" name="CustomShape 5"/>
          <p:cNvSpPr/>
          <p:nvPr/>
        </p:nvSpPr>
        <p:spPr>
          <a:xfrm>
            <a:off x="-4932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0" name="CustomShape 6"/>
          <p:cNvSpPr/>
          <p:nvPr/>
        </p:nvSpPr>
        <p:spPr>
          <a:xfrm>
            <a:off x="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1" name="CustomShape 7"/>
          <p:cNvSpPr/>
          <p:nvPr/>
        </p:nvSpPr>
        <p:spPr>
          <a:xfrm>
            <a:off x="-49320" y="196200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2" name="CustomShape 8"/>
          <p:cNvSpPr/>
          <p:nvPr/>
        </p:nvSpPr>
        <p:spPr>
          <a:xfrm>
            <a:off x="0" y="25732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aphicFrame>
        <p:nvGraphicFramePr>
          <p:cNvPr id="253" name="Table 9"/>
          <p:cNvGraphicFramePr/>
          <p:nvPr>
            <p:extLst>
              <p:ext uri="{D42A27DB-BD31-4B8C-83A1-F6EECF244321}">
                <p14:modId xmlns="" xmlns:p14="http://schemas.microsoft.com/office/powerpoint/2010/main" val="1470562172"/>
              </p:ext>
            </p:extLst>
          </p:nvPr>
        </p:nvGraphicFramePr>
        <p:xfrm>
          <a:off x="346860" y="1124744"/>
          <a:ext cx="8449920" cy="5129195"/>
        </p:xfrm>
        <a:graphic>
          <a:graphicData uri="http://schemas.openxmlformats.org/drawingml/2006/table">
            <a:tbl>
              <a:tblPr/>
              <a:tblGrid>
                <a:gridCol w="106992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1938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862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573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400" b="1" strike="noStrike" spc="-1" dirty="0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TDOC</a:t>
                      </a:r>
                      <a:endParaRPr lang="en-US" sz="1600" b="0" strike="noStrike" spc="-1" dirty="0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720" marR="36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400" b="1" strike="noStrike" spc="-1" dirty="0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TITLE</a:t>
                      </a:r>
                      <a:endParaRPr lang="en-US" sz="1600" b="0" strike="noStrike" spc="-1" dirty="0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720" marR="36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4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WG</a:t>
                      </a:r>
                      <a:endParaRPr lang="en-US" sz="16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720" marR="36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CP-181041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Work Item Exception sheet to TSG for 5GS_Ph1-CT</a:t>
                      </a: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CP-181042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Work Item Exception sheet to TSG for MONASTERY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78500867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CP-181043</a:t>
                      </a:r>
                      <a:endParaRPr lang="en-GB" sz="12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Work Item Exception sheet to TSG for NAPS-CT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33801022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CP-181044</a:t>
                      </a:r>
                      <a:endParaRPr lang="en-GB" sz="12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Work Item Exception sheet to TSG for CAPIF-CT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96894725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CP-181189</a:t>
                      </a: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Exception sheet on 5GS_Ph1-CT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84632949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CP-181086</a:t>
                      </a:r>
                      <a:endParaRPr lang="en-GB" sz="12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Exception sheet on 5GS_Ph1-IMSo5G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39442347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CP-181089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Exception sheet on MBMS_Mcservices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1156640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CP-181090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Exception sheet on </a:t>
                      </a:r>
                      <a:r>
                        <a:rPr lang="en-GB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eSPECTRE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8539935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CP-181091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Exception sheet on MONASTERY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67320129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0"/>
                        </a:rPr>
                        <a:t>CP-181112</a:t>
                      </a:r>
                      <a:endParaRPr lang="en-GB" sz="12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 aspects of 5G System - Phase 1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3979340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CP-181193</a:t>
                      </a: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 aspects of 5G Trace management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92198136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1"/>
                        </a:rPr>
                        <a:t>CP-181190</a:t>
                      </a:r>
                      <a:endParaRPr lang="en-GB" sz="12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Rel-15 Work Item Exception for CT Aspects on 5G System– CT6 aspects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CT6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22308566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2"/>
                        </a:rPr>
                        <a:t>CP-181161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Enhancements to Mission Critical Video – CT6 aspects for Rel-15 Work Item Exception for eMCVideo-CT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CT6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0928246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3"/>
                        </a:rPr>
                        <a:t>CP-181162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Rel-15 Work Item Exception for MONASTERY – CT6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CT6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26820966"/>
                  </a:ext>
                </a:extLst>
              </a:tr>
            </a:tbl>
          </a:graphicData>
        </a:graphic>
      </p:graphicFrame>
      <p:sp>
        <p:nvSpPr>
          <p:cNvPr id="11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21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775979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TextShape 1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WI Exceptions 2/2</a:t>
            </a:r>
            <a:endParaRPr lang="en-US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6" name="CustomShape 2"/>
          <p:cNvSpPr/>
          <p:nvPr/>
        </p:nvSpPr>
        <p:spPr>
          <a:xfrm>
            <a:off x="2048040" y="1924200"/>
            <a:ext cx="4760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7" name="CustomShape 3"/>
          <p:cNvSpPr/>
          <p:nvPr/>
        </p:nvSpPr>
        <p:spPr>
          <a:xfrm>
            <a:off x="0" y="249876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8" name="CustomShape 4"/>
          <p:cNvSpPr/>
          <p:nvPr/>
        </p:nvSpPr>
        <p:spPr>
          <a:xfrm>
            <a:off x="0" y="26956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9" name="CustomShape 5"/>
          <p:cNvSpPr/>
          <p:nvPr/>
        </p:nvSpPr>
        <p:spPr>
          <a:xfrm>
            <a:off x="-4932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0" name="CustomShape 6"/>
          <p:cNvSpPr/>
          <p:nvPr/>
        </p:nvSpPr>
        <p:spPr>
          <a:xfrm>
            <a:off x="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1" name="CustomShape 7"/>
          <p:cNvSpPr/>
          <p:nvPr/>
        </p:nvSpPr>
        <p:spPr>
          <a:xfrm>
            <a:off x="-49320" y="196200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2" name="CustomShape 8"/>
          <p:cNvSpPr/>
          <p:nvPr/>
        </p:nvSpPr>
        <p:spPr>
          <a:xfrm>
            <a:off x="0" y="25732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aphicFrame>
        <p:nvGraphicFramePr>
          <p:cNvPr id="253" name="Table 9"/>
          <p:cNvGraphicFramePr/>
          <p:nvPr>
            <p:extLst>
              <p:ext uri="{D42A27DB-BD31-4B8C-83A1-F6EECF244321}">
                <p14:modId xmlns="" xmlns:p14="http://schemas.microsoft.com/office/powerpoint/2010/main" val="1070678580"/>
              </p:ext>
            </p:extLst>
          </p:nvPr>
        </p:nvGraphicFramePr>
        <p:xfrm>
          <a:off x="346860" y="1753509"/>
          <a:ext cx="8449920" cy="1687019"/>
        </p:xfrm>
        <a:graphic>
          <a:graphicData uri="http://schemas.openxmlformats.org/drawingml/2006/table">
            <a:tbl>
              <a:tblPr/>
              <a:tblGrid>
                <a:gridCol w="106992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1938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862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573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400" b="1" strike="noStrike" spc="-1" dirty="0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TDOC</a:t>
                      </a:r>
                      <a:endParaRPr lang="en-US" sz="1600" b="0" strike="noStrike" spc="-1" dirty="0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720" marR="36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400" b="1" strike="noStrike" spc="-1" dirty="0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TITLE</a:t>
                      </a:r>
                      <a:endParaRPr lang="en-US" sz="1600" b="0" strike="noStrike" spc="-1" dirty="0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720" marR="36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4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WG</a:t>
                      </a:r>
                      <a:endParaRPr lang="en-US" sz="16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720" marR="36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CP-181175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Exception sheet on </a:t>
                      </a:r>
                      <a:r>
                        <a:rPr lang="en-GB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eMCVideo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-CT</a:t>
                      </a: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CP-181178</a:t>
                      </a:r>
                      <a:endParaRPr lang="en-GB" sz="12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Exception sheet on </a:t>
                      </a:r>
                      <a:r>
                        <a:rPr lang="en-GB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MBMS_Mcservices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78500867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/>
                        </a:rPr>
                        <a:t>CP-181191</a:t>
                      </a: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Exception sheet on </a:t>
                      </a:r>
                      <a:r>
                        <a:rPr lang="en-GB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enhMCPTT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-CT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07345483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/>
                        </a:rPr>
                        <a:t>CP-181192</a:t>
                      </a: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Exception sheet on </a:t>
                      </a:r>
                      <a:r>
                        <a:rPr lang="en-GB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eMCData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-CT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65292695"/>
                  </a:ext>
                </a:extLst>
              </a:tr>
            </a:tbl>
          </a:graphicData>
        </a:graphic>
      </p:graphicFrame>
      <p:sp>
        <p:nvSpPr>
          <p:cNvPr id="11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22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858032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CustomShape 1"/>
          <p:cNvSpPr/>
          <p:nvPr/>
        </p:nvSpPr>
        <p:spPr>
          <a:xfrm>
            <a:off x="227160" y="0"/>
            <a:ext cx="7832520" cy="11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CRs for conditional approval </a:t>
            </a:r>
            <a:r>
              <a:rPr lang="en-US" sz="3200" b="0" strike="noStrike" spc="-1" dirty="0" smtClean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1/1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5" name="CustomShape 2"/>
          <p:cNvSpPr/>
          <p:nvPr/>
        </p:nvSpPr>
        <p:spPr>
          <a:xfrm>
            <a:off x="0" y="-576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6" name="CustomShape 3"/>
          <p:cNvSpPr/>
          <p:nvPr/>
        </p:nvSpPr>
        <p:spPr>
          <a:xfrm>
            <a:off x="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7" name="CustomShape 4"/>
          <p:cNvSpPr/>
          <p:nvPr/>
        </p:nvSpPr>
        <p:spPr>
          <a:xfrm>
            <a:off x="0" y="7434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8" name="CustomShape 5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9" name="CustomShape 6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23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12" name="Table 11">
            <a:extLst>
              <a:ext uri="{FF2B5EF4-FFF2-40B4-BE49-F238E27FC236}">
                <a16:creationId xmlns="" xmlns:a16="http://schemas.microsoft.com/office/drawing/2014/main" id="{EBEAE1ED-0AF2-401C-8C69-123AECB44D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58853264"/>
              </p:ext>
            </p:extLst>
          </p:nvPr>
        </p:nvGraphicFramePr>
        <p:xfrm>
          <a:off x="142844" y="1214423"/>
          <a:ext cx="8572560" cy="5178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4718">
                  <a:extLst>
                    <a:ext uri="{9D8B030D-6E8A-4147-A177-3AD203B41FA5}">
                      <a16:colId xmlns="" xmlns:a16="http://schemas.microsoft.com/office/drawing/2014/main" val="3018107661"/>
                    </a:ext>
                  </a:extLst>
                </a:gridCol>
                <a:gridCol w="4009731">
                  <a:extLst>
                    <a:ext uri="{9D8B030D-6E8A-4147-A177-3AD203B41FA5}">
                      <a16:colId xmlns="" xmlns:a16="http://schemas.microsoft.com/office/drawing/2014/main" val="4060741957"/>
                    </a:ext>
                  </a:extLst>
                </a:gridCol>
                <a:gridCol w="1311244">
                  <a:extLst>
                    <a:ext uri="{9D8B030D-6E8A-4147-A177-3AD203B41FA5}">
                      <a16:colId xmlns="" xmlns:a16="http://schemas.microsoft.com/office/drawing/2014/main" val="2120267901"/>
                    </a:ext>
                  </a:extLst>
                </a:gridCol>
                <a:gridCol w="1966867">
                  <a:extLst>
                    <a:ext uri="{9D8B030D-6E8A-4147-A177-3AD203B41FA5}">
                      <a16:colId xmlns="" xmlns:a16="http://schemas.microsoft.com/office/drawing/2014/main" val="31782774"/>
                    </a:ext>
                  </a:extLst>
                </a:gridCol>
              </a:tblGrid>
              <a:tr h="251952">
                <a:tc>
                  <a:txBody>
                    <a:bodyPr/>
                    <a:lstStyle/>
                    <a:p>
                      <a:r>
                        <a:rPr lang="en-US" sz="1100" dirty="0"/>
                        <a:t>WG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dirty="0" err="1"/>
                        <a:t>Tdoc</a:t>
                      </a:r>
                      <a:endParaRPr lang="en-US" sz="1100" dirty="0"/>
                    </a:p>
                  </a:txBody>
                  <a:tcPr marT="45707" marB="45707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Title</a:t>
                      </a:r>
                    </a:p>
                  </a:txBody>
                  <a:tcPr marT="45707" marB="45707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Spec</a:t>
                      </a:r>
                    </a:p>
                  </a:txBody>
                  <a:tcPr marT="45707" marB="45707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Dependency</a:t>
                      </a:r>
                    </a:p>
                  </a:txBody>
                  <a:tcPr marT="45707" marB="45707"/>
                </a:tc>
                <a:extLst>
                  <a:ext uri="{0D108BD9-81ED-4DB2-BD59-A6C34878D82A}">
                    <a16:rowId xmlns="" xmlns:a16="http://schemas.microsoft.com/office/drawing/2014/main" val="2936487275"/>
                  </a:ext>
                </a:extLst>
              </a:tr>
              <a:tr h="542862"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C1-182744 in CP-181076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Enabling pre-provisioning of EARFCNs and associated geographical areas for initial cell search of MTC carrier or NB-IOT carrier</a:t>
                      </a:r>
                    </a:p>
                  </a:txBody>
                  <a:tcPr marL="9525" marR="9525" marT="9523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TS 24.368</a:t>
                      </a:r>
                      <a:b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CR 0032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TS 36.304</a:t>
                      </a:r>
                      <a:br>
                        <a:rPr lang="fr-F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lang="fr-F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CR 0411 </a:t>
                      </a: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(RAN2)</a:t>
                      </a:r>
                    </a:p>
                  </a:txBody>
                  <a:tcPr marL="9525" marR="9525" marT="9519" marB="0" anchor="ctr"/>
                </a:tc>
              </a:tr>
              <a:tr h="390408"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C1-183713 in CP-181076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Ciphering keys delivery for broadcast of ciphered assistance data</a:t>
                      </a:r>
                      <a:endParaRPr lang="nb-NO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3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TS 24.301</a:t>
                      </a:r>
                      <a:b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CR 3041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TS 23.271</a:t>
                      </a:r>
                      <a:br>
                        <a:rPr lang="fr-F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lang="fr-F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CR 0432 </a:t>
                      </a: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(SA2)</a:t>
                      </a:r>
                    </a:p>
                  </a:txBody>
                  <a:tcPr marL="9525" marR="9525" marT="9519" marB="0" anchor="ctr"/>
                </a:tc>
              </a:tr>
              <a:tr h="44464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C3-183726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T="45707" marB="45707"/>
                </a:tc>
                <a:tc>
                  <a:txBody>
                    <a:bodyPr/>
                    <a:lstStyle/>
                    <a:p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FEC and ROHC for mission critical services over MBMS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T="45707" marB="45707"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TS 29.116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CR#0021</a:t>
                      </a:r>
                    </a:p>
                  </a:txBody>
                  <a:tcPr marT="45707" marB="45707"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TS 26.346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CR#597 (SA4)</a:t>
                      </a:r>
                    </a:p>
                  </a:txBody>
                  <a:tcPr marT="45707" marB="45707"/>
                </a:tc>
                <a:extLst>
                  <a:ext uri="{0D108BD9-81ED-4DB2-BD59-A6C34878D82A}">
                    <a16:rowId xmlns="" xmlns:a16="http://schemas.microsoft.com/office/drawing/2014/main" val="2754140123"/>
                  </a:ext>
                </a:extLst>
              </a:tr>
              <a:tr h="3904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C4-184511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Monitoring Event configuration removal for a group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29.336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23.682-0394, SA2</a:t>
                      </a:r>
                      <a:endParaRPr lang="en-GB" sz="11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904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C4-184512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Monitoring Event configuration removal for a group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29.336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23.682-0398, SA2</a:t>
                      </a:r>
                      <a:endParaRPr lang="en-GB" sz="11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904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C4-184461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Subscription for Aerial UE in 3GPP system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29.272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36.413-1587, </a:t>
                      </a:r>
                      <a:r>
                        <a:rPr lang="en-GB" sz="1100" dirty="0" smtClean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36.423-1132, RAN3</a:t>
                      </a:r>
                      <a:endParaRPr lang="en-GB" sz="11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904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C4-184119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Storage of subscription data for ciphering keys in HSS to support broadcast of ciphered assistance data in E-UTRAN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23.008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23.271-0432, SA2</a:t>
                      </a:r>
                      <a:endParaRPr lang="en-GB" sz="11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904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C4-184450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Ciphering keys delivery to support broadcast of ciphered assistance data in E-UTRAN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29.171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23.271-0432, SA2</a:t>
                      </a:r>
                      <a:endParaRPr lang="en-GB" sz="11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904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C4-184609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Identification of LTE-M (</a:t>
                      </a:r>
                      <a:r>
                        <a:rPr lang="en-GB" sz="1100" dirty="0" err="1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eMTC</a:t>
                      </a:r>
                      <a:r>
                        <a:rPr lang="en-GB" sz="11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) traffic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29.274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23.401-3404, SA2</a:t>
                      </a:r>
                      <a:endParaRPr lang="en-GB" sz="11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904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C4-184608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Deletion of Network Parameter Configuration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29.336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23.682-0396, SA2</a:t>
                      </a:r>
                      <a:endParaRPr lang="en-GB" sz="11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904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C4-184332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GUAMI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23.003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23.501-0219, SA2</a:t>
                      </a:r>
                      <a:endParaRPr lang="en-GB" sz="11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904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C4-184540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PDR for Ethernet PDU session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29.244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23.501-0264, SA2</a:t>
                      </a:r>
                      <a:endParaRPr lang="en-GB" sz="11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pPr algn="ctr" rtl="0"/>
            <a:r>
              <a:rPr lang="en-US" sz="3200" kern="1200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For Information to SA</a:t>
            </a: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24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9" name="Rectangle 3"/>
          <p:cNvSpPr txBox="1">
            <a:spLocks/>
          </p:cNvSpPr>
          <p:nvPr/>
        </p:nvSpPr>
        <p:spPr>
          <a:xfrm>
            <a:off x="174625" y="1000108"/>
            <a:ext cx="8969375" cy="5014912"/>
          </a:xfrm>
          <a:prstGeom prst="rect">
            <a:avLst/>
          </a:prstGeom>
        </p:spPr>
        <p:txBody>
          <a:bodyPr/>
          <a:lstStyle/>
          <a:p>
            <a:pPr marL="625475" lvl="1" indent="-623888">
              <a:lnSpc>
                <a:spcPct val="90000"/>
              </a:lnSpc>
              <a:buBlip>
                <a:blip r:embed="rId2"/>
              </a:buBlip>
              <a:defRPr/>
            </a:pPr>
            <a:endParaRPr lang="en-US" sz="2800" dirty="0" smtClean="0"/>
          </a:p>
          <a:p>
            <a:pPr marL="625475" lvl="1" indent="-623888">
              <a:lnSpc>
                <a:spcPct val="9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en-US" sz="2400" dirty="0" smtClean="0"/>
              <a:t>Rel-15 status is 3GPP CT: frozen</a:t>
            </a:r>
          </a:p>
          <a:p>
            <a:pPr marL="625475" lvl="1" indent="-623888">
              <a:lnSpc>
                <a:spcPct val="90000"/>
              </a:lnSpc>
              <a:spcBef>
                <a:spcPts val="600"/>
              </a:spcBef>
              <a:buBlip>
                <a:blip r:embed="rId2"/>
              </a:buBlip>
              <a:defRPr/>
            </a:pPr>
            <a:endParaRPr lang="en-US" sz="2400" dirty="0" smtClean="0"/>
          </a:p>
          <a:p>
            <a:pPr marL="625475" lvl="1" indent="-623888">
              <a:lnSpc>
                <a:spcPct val="9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en-US" sz="2400" dirty="0" smtClean="0"/>
              <a:t>Relatively low number of exceptions, which all clearly and transparently indicate the issues CT WGs will work on till September.</a:t>
            </a:r>
          </a:p>
          <a:p>
            <a:pPr marL="625475" lvl="1" indent="-623888">
              <a:lnSpc>
                <a:spcPct val="90000"/>
              </a:lnSpc>
              <a:spcBef>
                <a:spcPts val="600"/>
              </a:spcBef>
              <a:buBlip>
                <a:blip r:embed="rId2"/>
              </a:buBlip>
              <a:defRPr/>
            </a:pPr>
            <a:endParaRPr lang="en-US" altLang="zh-CN" sz="2400" kern="0" dirty="0" smtClean="0">
              <a:solidFill>
                <a:sysClr val="windowText" lastClr="000000"/>
              </a:solidFill>
              <a:ea typeface="宋体" pitchFamily="2" charset="-122"/>
            </a:endParaRPr>
          </a:p>
          <a:p>
            <a:pPr marL="625475" lvl="1" indent="-623888">
              <a:lnSpc>
                <a:spcPct val="9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en-US" altLang="zh-CN" sz="2400" kern="0" dirty="0" smtClean="0">
                <a:solidFill>
                  <a:sysClr val="windowText" lastClr="000000"/>
                </a:solidFill>
                <a:ea typeface="宋体" pitchFamily="2" charset="-122"/>
              </a:rPr>
              <a:t>A record-number of 32 approved new specs. </a:t>
            </a:r>
          </a:p>
          <a:p>
            <a:pPr marL="625475" lvl="1" indent="-623888">
              <a:lnSpc>
                <a:spcPct val="90000"/>
              </a:lnSpc>
              <a:spcBef>
                <a:spcPts val="600"/>
              </a:spcBef>
              <a:buBlip>
                <a:blip r:embed="rId2"/>
              </a:buBlip>
              <a:defRPr/>
            </a:pPr>
            <a:endParaRPr lang="en-US" altLang="zh-CN" sz="2400" kern="0" dirty="0" smtClean="0">
              <a:solidFill>
                <a:sysClr val="windowText" lastClr="000000"/>
              </a:solidFill>
              <a:ea typeface="宋体" pitchFamily="2" charset="-122"/>
            </a:endParaRPr>
          </a:p>
          <a:p>
            <a:pPr marL="625475" lvl="1" indent="-623888">
              <a:lnSpc>
                <a:spcPct val="9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en-US" altLang="zh-CN" sz="2400" kern="0" dirty="0" smtClean="0">
                <a:solidFill>
                  <a:sysClr val="windowText" lastClr="000000"/>
                </a:solidFill>
                <a:ea typeface="宋体" pitchFamily="2" charset="-122"/>
              </a:rPr>
              <a:t>Thank you SA &amp; SA WGs for keeping the </a:t>
            </a:r>
            <a:br>
              <a:rPr lang="en-US" altLang="zh-CN" sz="2400" kern="0" dirty="0" smtClean="0">
                <a:solidFill>
                  <a:sysClr val="windowText" lastClr="000000"/>
                </a:solidFill>
                <a:ea typeface="宋体" pitchFamily="2" charset="-122"/>
              </a:rPr>
            </a:br>
            <a:r>
              <a:rPr lang="en-US" altLang="zh-CN" sz="2400" kern="0" dirty="0" smtClean="0">
                <a:solidFill>
                  <a:sysClr val="windowText" lastClr="000000"/>
                </a:solidFill>
                <a:ea typeface="宋体" pitchFamily="2" charset="-122"/>
              </a:rPr>
              <a:t>time-lines!</a:t>
            </a:r>
            <a:endParaRPr lang="en-US" altLang="zh-CN" kern="0" dirty="0">
              <a:solidFill>
                <a:sysClr val="windowText" lastClr="000000"/>
              </a:solidFill>
              <a:ea typeface="宋体" pitchFamily="2" charset="-122"/>
            </a:endParaRPr>
          </a:p>
          <a:p>
            <a:pPr marL="343080" lvl="1" indent="-342720">
              <a:lnSpc>
                <a:spcPct val="90000"/>
              </a:lnSpc>
              <a:buBlip>
                <a:blip r:embed="rId2"/>
              </a:buBlip>
              <a:defRPr/>
            </a:pP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altLang="de-DE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nb-NO" altLang="de-DE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	</a:t>
            </a:r>
            <a:endParaRPr kumimoji="0" lang="en-US" altLang="de-DE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pPr algn="ctr" rtl="0"/>
            <a:r>
              <a:rPr lang="en-US" sz="3200" kern="1200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For Information to SA</a:t>
            </a: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25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9" name="Rectangle 3"/>
          <p:cNvSpPr txBox="1">
            <a:spLocks/>
          </p:cNvSpPr>
          <p:nvPr/>
        </p:nvSpPr>
        <p:spPr>
          <a:xfrm>
            <a:off x="174625" y="1214422"/>
            <a:ext cx="8969375" cy="5014912"/>
          </a:xfrm>
          <a:prstGeom prst="rect">
            <a:avLst/>
          </a:prstGeom>
        </p:spPr>
        <p:txBody>
          <a:bodyPr/>
          <a:lstStyle/>
          <a:p>
            <a:pPr marL="625475" lvl="1" indent="-623888">
              <a:lnSpc>
                <a:spcPct val="90000"/>
              </a:lnSpc>
              <a:buBlip>
                <a:blip r:embed="rId2"/>
              </a:buBlip>
              <a:defRPr/>
            </a:pPr>
            <a:endParaRPr lang="en-US" sz="2800" dirty="0" smtClean="0"/>
          </a:p>
          <a:p>
            <a:pPr marL="625475" lvl="1" indent="-623888">
              <a:lnSpc>
                <a:spcPct val="9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en-US" altLang="zh-CN" sz="2800" kern="0" dirty="0" smtClean="0">
                <a:solidFill>
                  <a:sysClr val="windowText" lastClr="000000"/>
                </a:solidFill>
                <a:ea typeface="宋体" pitchFamily="2" charset="-122"/>
              </a:rPr>
              <a:t>Mission Critical Interworking</a:t>
            </a:r>
          </a:p>
          <a:p>
            <a:pPr marL="1082675" lvl="2" indent="-623888">
              <a:lnSpc>
                <a:spcPct val="9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en-US" altLang="zh-CN" sz="2000" kern="0" dirty="0" smtClean="0">
                <a:solidFill>
                  <a:sysClr val="windowText" lastClr="000000"/>
                </a:solidFill>
                <a:ea typeface="宋体" pitchFamily="2" charset="-122"/>
              </a:rPr>
              <a:t>Completion currently targeted for December 2018, i.e. Rel-16</a:t>
            </a:r>
          </a:p>
          <a:p>
            <a:pPr marL="1082675" lvl="2" indent="-623888">
              <a:lnSpc>
                <a:spcPct val="9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en-US" altLang="zh-CN" sz="2000" kern="0" dirty="0" smtClean="0">
                <a:solidFill>
                  <a:sysClr val="windowText" lastClr="000000"/>
                </a:solidFill>
                <a:ea typeface="宋体" pitchFamily="2" charset="-122"/>
              </a:rPr>
              <a:t>Based on completion rate in September 2018 this might be still in Rel-15.</a:t>
            </a:r>
          </a:p>
          <a:p>
            <a:pPr marL="1082675" lvl="2" indent="-623888">
              <a:lnSpc>
                <a:spcPct val="90000"/>
              </a:lnSpc>
              <a:spcBef>
                <a:spcPts val="600"/>
              </a:spcBef>
              <a:buBlip>
                <a:blip r:embed="rId2"/>
              </a:buBlip>
              <a:defRPr/>
            </a:pPr>
            <a:endParaRPr lang="en-US" altLang="zh-CN" sz="2000" kern="0" dirty="0">
              <a:solidFill>
                <a:sysClr val="windowText" lastClr="000000"/>
              </a:solidFill>
              <a:ea typeface="宋体" pitchFamily="2" charset="-122"/>
            </a:endParaRPr>
          </a:p>
          <a:p>
            <a:pPr marL="625475" lvl="1" indent="-623888">
              <a:lnSpc>
                <a:spcPct val="9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en-US" altLang="zh-CN" sz="2800" kern="0" dirty="0" smtClean="0">
                <a:solidFill>
                  <a:sysClr val="windowText" lastClr="000000"/>
                </a:solidFill>
                <a:ea typeface="宋体" pitchFamily="2" charset="-122"/>
              </a:rPr>
              <a:t>Enhanced Mission Critical Services</a:t>
            </a:r>
          </a:p>
          <a:p>
            <a:pPr marL="1082675" lvl="2" indent="-623888">
              <a:lnSpc>
                <a:spcPct val="9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en-US" altLang="zh-CN" sz="2000" kern="0" dirty="0" err="1" smtClean="0">
                <a:solidFill>
                  <a:sysClr val="windowText" lastClr="000000"/>
                </a:solidFill>
                <a:ea typeface="宋体" pitchFamily="2" charset="-122"/>
              </a:rPr>
              <a:t>eMCVideo</a:t>
            </a:r>
            <a:r>
              <a:rPr lang="en-US" altLang="zh-CN" sz="2000" kern="0" dirty="0" smtClean="0">
                <a:solidFill>
                  <a:sysClr val="windowText" lastClr="000000"/>
                </a:solidFill>
                <a:ea typeface="宋体" pitchFamily="2" charset="-122"/>
              </a:rPr>
              <a:t> &amp; </a:t>
            </a:r>
            <a:r>
              <a:rPr lang="en-US" altLang="zh-CN" sz="2000" kern="0" dirty="0" err="1" smtClean="0">
                <a:solidFill>
                  <a:sysClr val="windowText" lastClr="000000"/>
                </a:solidFill>
                <a:ea typeface="宋体" pitchFamily="2" charset="-122"/>
              </a:rPr>
              <a:t>eMCData</a:t>
            </a:r>
            <a:r>
              <a:rPr lang="en-US" altLang="zh-CN" sz="2000" kern="0" dirty="0" smtClean="0">
                <a:solidFill>
                  <a:sysClr val="windowText" lastClr="000000"/>
                </a:solidFill>
                <a:ea typeface="宋体" pitchFamily="2" charset="-122"/>
              </a:rPr>
              <a:t> are good candidates for 100% completion in September</a:t>
            </a:r>
          </a:p>
          <a:p>
            <a:pPr marL="1082675" lvl="2" indent="-623888">
              <a:lnSpc>
                <a:spcPct val="9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en-US" altLang="zh-CN" sz="2000" kern="0" dirty="0" err="1" smtClean="0">
                <a:solidFill>
                  <a:sysClr val="windowText" lastClr="000000"/>
                </a:solidFill>
                <a:ea typeface="宋体" pitchFamily="2" charset="-122"/>
              </a:rPr>
              <a:t>MBMS_Mcservices</a:t>
            </a:r>
            <a:r>
              <a:rPr lang="en-US" altLang="zh-CN" sz="2000" kern="0" dirty="0" smtClean="0">
                <a:solidFill>
                  <a:sysClr val="windowText" lastClr="000000"/>
                </a:solidFill>
                <a:ea typeface="宋体" pitchFamily="2" charset="-122"/>
              </a:rPr>
              <a:t> WID was revised, it has to be seen how much will be completed until September.</a:t>
            </a:r>
          </a:p>
          <a:p>
            <a:pPr marL="1082675" lvl="2" indent="-623888">
              <a:lnSpc>
                <a:spcPct val="9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en-US" altLang="zh-CN" sz="2000" kern="0" dirty="0" err="1" smtClean="0">
                <a:solidFill>
                  <a:sysClr val="windowText" lastClr="000000"/>
                </a:solidFill>
                <a:ea typeface="宋体" pitchFamily="2" charset="-122"/>
              </a:rPr>
              <a:t>enhMCPTT</a:t>
            </a:r>
            <a:r>
              <a:rPr lang="en-US" altLang="zh-CN" sz="2000" kern="0" dirty="0" smtClean="0">
                <a:solidFill>
                  <a:sysClr val="windowText" lastClr="000000"/>
                </a:solidFill>
                <a:ea typeface="宋体" pitchFamily="2" charset="-122"/>
              </a:rPr>
              <a:t> has a number of issues open, also here it has to be seen how much can be completed until September.</a:t>
            </a:r>
          </a:p>
          <a:p>
            <a:pPr marL="1082675" lvl="2" indent="-623888">
              <a:lnSpc>
                <a:spcPct val="90000"/>
              </a:lnSpc>
              <a:spcBef>
                <a:spcPts val="600"/>
              </a:spcBef>
              <a:buBlip>
                <a:blip r:embed="rId2"/>
              </a:buBlip>
              <a:defRPr/>
            </a:pPr>
            <a:endParaRPr lang="en-US" altLang="zh-CN" sz="2000" kern="0" dirty="0" smtClean="0">
              <a:solidFill>
                <a:sysClr val="windowText" lastClr="000000"/>
              </a:solidFill>
              <a:ea typeface="宋体" pitchFamily="2" charset="-122"/>
            </a:endParaRPr>
          </a:p>
          <a:p>
            <a:pPr marL="343080" lvl="1" indent="-342720">
              <a:lnSpc>
                <a:spcPct val="90000"/>
              </a:lnSpc>
              <a:buBlip>
                <a:blip r:embed="rId2"/>
              </a:buBlip>
              <a:defRPr/>
            </a:pP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altLang="de-DE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nb-NO" altLang="de-DE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	</a:t>
            </a:r>
            <a:endParaRPr kumimoji="0" lang="en-US" altLang="de-DE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pPr algn="ctr" rtl="0"/>
            <a:r>
              <a:rPr lang="en-US" sz="3200" kern="1200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For </a:t>
            </a:r>
            <a:r>
              <a:rPr lang="en-US" sz="3200" kern="1200" spc="-1" dirty="0" smtClean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Action to </a:t>
            </a:r>
            <a:r>
              <a:rPr lang="en-US" sz="3200" kern="1200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SA</a:t>
            </a: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26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9" name="Rectangle 3"/>
          <p:cNvSpPr txBox="1">
            <a:spLocks/>
          </p:cNvSpPr>
          <p:nvPr/>
        </p:nvSpPr>
        <p:spPr>
          <a:xfrm>
            <a:off x="174625" y="1214422"/>
            <a:ext cx="8969375" cy="5014912"/>
          </a:xfrm>
          <a:prstGeom prst="rect">
            <a:avLst/>
          </a:prstGeom>
        </p:spPr>
        <p:txBody>
          <a:bodyPr/>
          <a:lstStyle/>
          <a:p>
            <a:pPr marL="625475" lvl="1" indent="-623888">
              <a:lnSpc>
                <a:spcPct val="90000"/>
              </a:lnSpc>
              <a:buBlip>
                <a:blip r:embed="rId2"/>
              </a:buBlip>
              <a:defRPr/>
            </a:pPr>
            <a:endParaRPr lang="en-US" sz="2800" dirty="0" smtClean="0"/>
          </a:p>
          <a:p>
            <a:pPr marL="625475" lvl="1" indent="-623888">
              <a:lnSpc>
                <a:spcPct val="9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en-US" altLang="zh-CN" sz="2800" kern="0" dirty="0" smtClean="0">
                <a:solidFill>
                  <a:sysClr val="windowText" lastClr="000000"/>
                </a:solidFill>
                <a:ea typeface="宋体" pitchFamily="2" charset="-122"/>
              </a:rPr>
              <a:t>--</a:t>
            </a:r>
            <a:endParaRPr lang="en-US" altLang="zh-CN" sz="2000" kern="0" dirty="0" smtClean="0">
              <a:solidFill>
                <a:sysClr val="windowText" lastClr="000000"/>
              </a:solidFill>
              <a:ea typeface="宋体" pitchFamily="2" charset="-122"/>
            </a:endParaRPr>
          </a:p>
          <a:p>
            <a:pPr marL="1082675" lvl="2" indent="-623888">
              <a:lnSpc>
                <a:spcPct val="90000"/>
              </a:lnSpc>
              <a:spcBef>
                <a:spcPts val="600"/>
              </a:spcBef>
              <a:buBlip>
                <a:blip r:embed="rId2"/>
              </a:buBlip>
              <a:defRPr/>
            </a:pPr>
            <a:endParaRPr lang="en-US" altLang="zh-CN" sz="2000" kern="0" dirty="0" smtClean="0">
              <a:solidFill>
                <a:sysClr val="windowText" lastClr="000000"/>
              </a:solidFill>
              <a:ea typeface="宋体" pitchFamily="2" charset="-122"/>
            </a:endParaRPr>
          </a:p>
          <a:p>
            <a:pPr marL="343080" lvl="1" indent="-342720">
              <a:lnSpc>
                <a:spcPct val="90000"/>
              </a:lnSpc>
              <a:buBlip>
                <a:blip r:embed="rId2"/>
              </a:buBlip>
              <a:defRPr/>
            </a:pP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altLang="de-DE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nb-NO" altLang="de-DE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	</a:t>
            </a:r>
            <a:endParaRPr kumimoji="0" lang="en-US" altLang="de-DE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20180612_111034.jpg"/>
          <p:cNvPicPr>
            <a:picLocks noChangeAspect="1"/>
          </p:cNvPicPr>
          <p:nvPr/>
        </p:nvPicPr>
        <p:blipFill>
          <a:blip r:embed="rId2" cstate="print"/>
          <a:srcRect l="6744" t="13035" r="7812" b="17857"/>
          <a:stretch>
            <a:fillRect/>
          </a:stretch>
        </p:blipFill>
        <p:spPr>
          <a:xfrm>
            <a:off x="-32" y="1643049"/>
            <a:ext cx="9117451" cy="3584711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28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pic>
        <p:nvPicPr>
          <p:cNvPr id="6" name="Picture 5" descr="5G-final_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75" y="1071546"/>
            <a:ext cx="5154380" cy="515438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884528" y="3975080"/>
            <a:ext cx="55951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i="1" dirty="0" smtClean="0">
                <a:solidFill>
                  <a:srgbClr val="00B050"/>
                </a:solidFill>
              </a:rPr>
              <a:t>  </a:t>
            </a:r>
            <a:r>
              <a:rPr lang="en-US" sz="5400" b="1" i="1" dirty="0" smtClean="0">
                <a:solidFill>
                  <a:srgbClr val="00B050"/>
                </a:solidFill>
              </a:rPr>
              <a:t>I S   R E A L !</a:t>
            </a:r>
            <a:endParaRPr lang="en-US" sz="8000" b="1" i="1" dirty="0">
              <a:solidFill>
                <a:srgbClr val="00B05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 rot="20352962">
            <a:off x="228740" y="1775189"/>
            <a:ext cx="32340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Thank you 3GPP CT!</a:t>
            </a:r>
            <a:endParaRPr lang="en-US" sz="24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612_8.jpg"/>
          <p:cNvPicPr>
            <a:picLocks noChangeAspect="1"/>
          </p:cNvPicPr>
          <p:nvPr/>
        </p:nvPicPr>
        <p:blipFill>
          <a:blip r:embed="rId2" cstate="print"/>
          <a:srcRect r="8593"/>
          <a:stretch>
            <a:fillRect/>
          </a:stretch>
        </p:blipFill>
        <p:spPr>
          <a:xfrm>
            <a:off x="0" y="1143000"/>
            <a:ext cx="9144000" cy="500183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CustomShape 1"/>
          <p:cNvSpPr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TSG CT#</a:t>
            </a:r>
            <a:r>
              <a:rPr lang="en-US" sz="3200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80</a:t>
            </a: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Statistics</a:t>
            </a:r>
          </a:p>
        </p:txBody>
      </p:sp>
      <p:sp>
        <p:nvSpPr>
          <p:cNvPr id="162" name="CustomShape 2"/>
          <p:cNvSpPr/>
          <p:nvPr/>
        </p:nvSpPr>
        <p:spPr>
          <a:xfrm>
            <a:off x="221580" y="1417320"/>
            <a:ext cx="8534160" cy="562192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TSG CT #</a:t>
            </a:r>
            <a:r>
              <a:rPr lang="en-US" sz="28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80</a:t>
            </a:r>
            <a:r>
              <a:rPr lang="en-U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statistics: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385</a:t>
            </a: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Change Requests approved (including Cat “A”)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217 from WG1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43   from WG3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90 from WG4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35</a:t>
            </a: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from WG6</a:t>
            </a: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</a:t>
            </a:r>
            <a:endParaRPr lang="en-US" sz="1200" b="0" strike="noStrike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MS PGothic"/>
            </a:endParaRP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Rel-15 Work Items / Study Items approved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4</a:t>
            </a: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revised- Work Items / Study items</a:t>
            </a: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1 new - Work Items / Study items</a:t>
            </a: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1 TS </a:t>
            </a:r>
            <a:r>
              <a:rPr lang="en-US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for information</a:t>
            </a: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31 </a:t>
            </a:r>
            <a:r>
              <a:rPr lang="en-US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TS </a:t>
            </a:r>
            <a:r>
              <a:rPr lang="en-US" sz="16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for </a:t>
            </a:r>
            <a:r>
              <a:rPr lang="en-US" sz="1600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approval</a:t>
            </a: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endParaRPr lang="en-US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MS PGothic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ea typeface="MS PGothic"/>
              </a:rPr>
              <a:t>Rel-16 Work Items / Study Items approved</a:t>
            </a: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ea typeface="MS PGothic"/>
              </a:rPr>
              <a:t>6 new - Work Items / Study items</a:t>
            </a: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endParaRPr lang="en-US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MS PGothic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137</a:t>
            </a: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Registered participants / </a:t>
            </a: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103</a:t>
            </a: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Attending participants (based on registration) 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~ </a:t>
            </a:r>
            <a:r>
              <a:rPr lang="en-US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65</a:t>
            </a: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Participants Attending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90000"/>
              </a:lnSpc>
            </a:pP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3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TextShape 1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Acknowledgements</a:t>
            </a:r>
            <a:endParaRPr lang="en-US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6" name="CustomShape 2"/>
          <p:cNvSpPr/>
          <p:nvPr/>
        </p:nvSpPr>
        <p:spPr>
          <a:xfrm>
            <a:off x="0" y="-576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7" name="CustomShape 3"/>
          <p:cNvSpPr/>
          <p:nvPr/>
        </p:nvSpPr>
        <p:spPr>
          <a:xfrm>
            <a:off x="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8" name="CustomShape 4"/>
          <p:cNvSpPr/>
          <p:nvPr/>
        </p:nvSpPr>
        <p:spPr>
          <a:xfrm>
            <a:off x="0" y="7434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9" name="CustomShape 5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0" name="CustomShape 6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30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285720" y="1142984"/>
            <a:ext cx="8609012" cy="547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800280" lvl="1" indent="-342720">
              <a:lnSpc>
                <a:spcPct val="90000"/>
              </a:lnSpc>
              <a:spcBef>
                <a:spcPct val="20000"/>
              </a:spcBef>
            </a:pPr>
            <a:endParaRPr lang="en-GB" altLang="ja-JP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r>
              <a:rPr lang="en-GB" altLang="ja-JP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Thanks to CT vice chairs, CT WG chairs and vice chairs and </a:t>
            </a:r>
            <a:r>
              <a:rPr lang="en-GB" altLang="ja-JP" sz="16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rapporteurs</a:t>
            </a:r>
            <a:r>
              <a:rPr lang="en-GB" altLang="ja-JP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for excellent coordination of and work. </a:t>
            </a:r>
          </a:p>
          <a:p>
            <a:pPr marL="343080" indent="-34272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endParaRPr lang="en-GB" altLang="ja-JP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r>
              <a:rPr lang="en-GB" altLang="ja-JP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Thanks to the hosts of the CT WGs meetings and the CT Plenary meeting for providing very good services that guaranteed smooth progress of the meetings.</a:t>
            </a:r>
          </a:p>
          <a:p>
            <a:pPr marL="343080" indent="-34272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endParaRPr lang="en-GB" altLang="ja-JP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r>
              <a:rPr lang="en-GB" altLang="ja-JP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Thanks to the delegates in CT WGs and CT for achieving all deadlines as promised and delivering an enormous amount of CRs and input papers.</a:t>
            </a:r>
          </a:p>
          <a:p>
            <a:pPr marL="343080" indent="-34272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endParaRPr lang="en-GB" altLang="ja-JP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marL="343080" indent="-34272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endParaRPr lang="en-GB" altLang="ja-JP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" name="Picture 8"/>
          <p:cNvPicPr/>
          <p:nvPr/>
        </p:nvPicPr>
        <p:blipFill>
          <a:blip r:embed="rId2"/>
          <a:stretch/>
        </p:blipFill>
        <p:spPr>
          <a:xfrm>
            <a:off x="2614680" y="2716200"/>
            <a:ext cx="4290480" cy="3420720"/>
          </a:xfrm>
          <a:prstGeom prst="rect">
            <a:avLst/>
          </a:prstGeom>
          <a:ln>
            <a:noFill/>
          </a:ln>
        </p:spPr>
      </p:pic>
      <p:sp>
        <p:nvSpPr>
          <p:cNvPr id="338" name="TextShape 1"/>
          <p:cNvSpPr txBox="1"/>
          <p:nvPr/>
        </p:nvSpPr>
        <p:spPr>
          <a:xfrm>
            <a:off x="2033640" y="243000"/>
            <a:ext cx="5231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4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Thank  You</a:t>
            </a:r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39" name="CustomShape 2"/>
          <p:cNvSpPr/>
          <p:nvPr/>
        </p:nvSpPr>
        <p:spPr>
          <a:xfrm>
            <a:off x="4494240" y="1638360"/>
            <a:ext cx="183960" cy="36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40" name="CustomShape 3"/>
          <p:cNvSpPr/>
          <p:nvPr/>
        </p:nvSpPr>
        <p:spPr>
          <a:xfrm>
            <a:off x="3268800" y="1405080"/>
            <a:ext cx="2914200" cy="1156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2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Georg Mayer </a:t>
            </a:r>
            <a:r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3GPP TSG CT chairman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n-US" sz="1400" b="0" strike="noStrike" spc="-1">
                <a:solidFill>
                  <a:srgbClr val="7F7F7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+43 (699) 1900 5758 georg.mayer.huawei@gmx.com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31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TextShape 1"/>
          <p:cNvSpPr txBox="1"/>
          <p:nvPr/>
        </p:nvSpPr>
        <p:spPr>
          <a:xfrm>
            <a:off x="0" y="380880"/>
            <a:ext cx="861012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Rel-8 to Rel-11 overview</a:t>
            </a:r>
            <a:r>
              <a:rPr lang="en-US" sz="3200" spc="-1" dirty="0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endParaRPr lang="en-US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4" name="TextShape 2"/>
          <p:cNvSpPr txBox="1"/>
          <p:nvPr/>
        </p:nvSpPr>
        <p:spPr>
          <a:xfrm>
            <a:off x="174600" y="1335240"/>
            <a:ext cx="8969040" cy="47304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Rel-8 CRs (Category F) are </a:t>
            </a: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more</a:t>
            </a: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than in last plenary 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(0)</a:t>
            </a:r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Rel-9 CRs (Category F) are </a:t>
            </a: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fewer</a:t>
            </a: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than in last plenary 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0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(2) </a:t>
            </a:r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457560" lvl="1">
              <a:lnSpc>
                <a:spcPct val="90000"/>
              </a:lnSpc>
              <a:buClr>
                <a:srgbClr val="C00000"/>
              </a:buClr>
            </a:pP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Rel-10 CRs (Category F) are same than in last plenary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0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(0)</a:t>
            </a:r>
          </a:p>
          <a:p>
            <a:pPr marL="457560" lvl="1">
              <a:lnSpc>
                <a:spcPct val="90000"/>
              </a:lnSpc>
              <a:buClr>
                <a:srgbClr val="C00000"/>
              </a:buClr>
            </a:pP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Rel-11 CRs (Category F) are </a:t>
            </a: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fewer</a:t>
            </a: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than in last plenary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(2)</a:t>
            </a:r>
            <a:endParaRPr lang="en-US" sz="2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4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TextShape 1"/>
          <p:cNvSpPr txBox="1"/>
          <p:nvPr/>
        </p:nvSpPr>
        <p:spPr>
          <a:xfrm>
            <a:off x="685800" y="338040"/>
            <a:ext cx="77720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Rel-12 overview</a:t>
            </a:r>
          </a:p>
        </p:txBody>
      </p:sp>
      <p:sp>
        <p:nvSpPr>
          <p:cNvPr id="166" name="CustomShape 2"/>
          <p:cNvSpPr/>
          <p:nvPr/>
        </p:nvSpPr>
        <p:spPr>
          <a:xfrm>
            <a:off x="201600" y="1325520"/>
            <a:ext cx="8686440" cy="5182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360" tIns="44280" rIns="90360" bIns="44280"/>
          <a:lstStyle/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Rel-12 CRs (Category F) are fewer than in last plenary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(4) 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5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TextShape 1"/>
          <p:cNvSpPr txBox="1"/>
          <p:nvPr/>
        </p:nvSpPr>
        <p:spPr>
          <a:xfrm>
            <a:off x="685800" y="338040"/>
            <a:ext cx="77720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Rel-13 overview</a:t>
            </a:r>
          </a:p>
        </p:txBody>
      </p:sp>
      <p:sp>
        <p:nvSpPr>
          <p:cNvPr id="168" name="CustomShape 2"/>
          <p:cNvSpPr/>
          <p:nvPr/>
        </p:nvSpPr>
        <p:spPr>
          <a:xfrm>
            <a:off x="201600" y="1325520"/>
            <a:ext cx="8686440" cy="5182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360" tIns="44280" rIns="90360" bIns="44280"/>
          <a:lstStyle/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Rel-13 CRs (Category F) are fewer than in last plenary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6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(</a:t>
            </a: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11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)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6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TextShape 1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Rel-14 CRs (Category B, C</a:t>
            </a: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&amp; F) are </a:t>
            </a: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fewer</a:t>
            </a: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than in last plenary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</a:rPr>
              <a:t>44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</a:rPr>
              <a:t> (61)</a:t>
            </a:r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panose="020F0502020204030204" pitchFamily="34" charset="0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</a:rPr>
              <a:t>All Rel-14 related work were finalized in CT#78</a:t>
            </a:r>
          </a:p>
          <a:p>
            <a:pPr marL="360">
              <a:lnSpc>
                <a:spcPct val="90000"/>
              </a:lnSpc>
              <a:buClr>
                <a:srgbClr val="C00000"/>
              </a:buClr>
            </a:pPr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panose="020F0502020204030204" pitchFamily="34" charset="0"/>
            </a:endParaRPr>
          </a:p>
          <a:p>
            <a:pPr marL="285840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endParaRPr lang="en-US" sz="2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457560" lvl="1">
              <a:lnSpc>
                <a:spcPct val="90000"/>
              </a:lnSpc>
            </a:pPr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285840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endParaRPr lang="en-US" sz="2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70" name="TextShape 2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Rel-14 overview</a:t>
            </a: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7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TextShape 1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90000"/>
              </a:lnSpc>
              <a:buBlip>
                <a:blip r:embed="rId3"/>
              </a:buBlip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CRs (Category B, C, D &amp; F) </a:t>
            </a: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are more than in last plenary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278 (203)</a:t>
            </a:r>
          </a:p>
          <a:p>
            <a:pPr marL="457560" lvl="1">
              <a:lnSpc>
                <a:spcPct val="90000"/>
              </a:lnSpc>
              <a:buClr>
                <a:srgbClr val="C00000"/>
              </a:buClr>
            </a:pP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90000"/>
              </a:lnSpc>
              <a:buBlip>
                <a:blip r:embed="rId3"/>
              </a:buBlip>
            </a:pP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4 revised Work Item</a:t>
            </a:r>
          </a:p>
          <a:p>
            <a:pPr marL="360">
              <a:lnSpc>
                <a:spcPct val="90000"/>
              </a:lnSpc>
            </a:pPr>
            <a:endParaRPr lang="en-US" sz="24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marL="343080" indent="-342720">
              <a:lnSpc>
                <a:spcPct val="90000"/>
              </a:lnSpc>
              <a:buBlip>
                <a:blip r:embed="rId3"/>
              </a:buBlip>
            </a:pP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7 new Work items / Study items approved</a:t>
            </a:r>
          </a:p>
          <a:p>
            <a:pPr marL="360">
              <a:lnSpc>
                <a:spcPct val="90000"/>
              </a:lnSpc>
            </a:pPr>
            <a:endParaRPr lang="en-US" sz="24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marL="343080" indent="-342720">
              <a:lnSpc>
                <a:spcPct val="90000"/>
              </a:lnSpc>
              <a:buBlip>
                <a:blip r:embed="rId3"/>
              </a:buBlip>
            </a:pP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31 TSs presented for approval</a:t>
            </a:r>
          </a:p>
          <a:p>
            <a:pPr marL="343080" indent="-342720">
              <a:lnSpc>
                <a:spcPct val="90000"/>
              </a:lnSpc>
              <a:buBlip>
                <a:blip r:embed="rId3"/>
              </a:buBlip>
            </a:pP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3 New Rel-16 TS/TR numbers allocated</a:t>
            </a:r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72" name="TextShape 2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overview</a:t>
            </a:r>
            <a:r>
              <a:rPr lang="en-US" sz="3200" b="0" strike="noStrike" spc="-1" dirty="0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endParaRPr lang="en-US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8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TextShape 1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Approved Revised Rel-15 WIs / SIs</a:t>
            </a:r>
            <a:endParaRPr lang="en-US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7" name="CustomShape 2"/>
          <p:cNvSpPr/>
          <p:nvPr/>
        </p:nvSpPr>
        <p:spPr>
          <a:xfrm>
            <a:off x="2048040" y="1924200"/>
            <a:ext cx="4760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8" name="CustomShape 3"/>
          <p:cNvSpPr/>
          <p:nvPr/>
        </p:nvSpPr>
        <p:spPr>
          <a:xfrm>
            <a:off x="0" y="249876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9" name="CustomShape 4"/>
          <p:cNvSpPr/>
          <p:nvPr/>
        </p:nvSpPr>
        <p:spPr>
          <a:xfrm>
            <a:off x="0" y="26956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0" name="CustomShape 5"/>
          <p:cNvSpPr/>
          <p:nvPr/>
        </p:nvSpPr>
        <p:spPr>
          <a:xfrm>
            <a:off x="-4932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1" name="CustomShape 6"/>
          <p:cNvSpPr/>
          <p:nvPr/>
        </p:nvSpPr>
        <p:spPr>
          <a:xfrm>
            <a:off x="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2" name="CustomShape 7"/>
          <p:cNvSpPr/>
          <p:nvPr/>
        </p:nvSpPr>
        <p:spPr>
          <a:xfrm>
            <a:off x="-49320" y="196200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3" name="CustomShape 8"/>
          <p:cNvSpPr/>
          <p:nvPr/>
        </p:nvSpPr>
        <p:spPr>
          <a:xfrm>
            <a:off x="0" y="25732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4" name="CustomShape 9"/>
          <p:cNvSpPr/>
          <p:nvPr/>
        </p:nvSpPr>
        <p:spPr>
          <a:xfrm>
            <a:off x="457200" y="1600560"/>
            <a:ext cx="7587720" cy="45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None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5" name="CustomShape 10"/>
          <p:cNvSpPr/>
          <p:nvPr/>
        </p:nvSpPr>
        <p:spPr>
          <a:xfrm>
            <a:off x="193680" y="1552680"/>
            <a:ext cx="10842120" cy="525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9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15" name="Content Placeholder 1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54197801"/>
              </p:ext>
            </p:extLst>
          </p:nvPr>
        </p:nvGraphicFramePr>
        <p:xfrm>
          <a:off x="796925" y="1757363"/>
          <a:ext cx="7705725" cy="224216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651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31691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3885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8981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39496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4474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TDOC</a:t>
                      </a: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</a:t>
                      </a: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Revision of</a:t>
                      </a: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WI</a:t>
                      </a:r>
                    </a:p>
                  </a:txBody>
                  <a:tcPr marL="68583" marR="68583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2650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CP-181199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Revised WID on CT aspects on 5G System - Phase 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CP-180152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5GS_Ph1-CT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2650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CP-181082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Revised WID on CT aspects of 3GPP PS data off function – Phase 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CP-173162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PS_DATA_OFF2-CT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15181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CP-181083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Revised WID on CT aspects of Complementary Features for voice services over WLAN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CP-171101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VoWLAN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-CT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486002941"/>
                  </a:ext>
                </a:extLst>
              </a:tr>
              <a:tr h="42650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CP-181084</a:t>
                      </a:r>
                      <a:endParaRPr lang="en-GB" sz="12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Revised WID on Enhancements to Mission Critical Video – CT aspects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CP-172032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eMCVideo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-CT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5511772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21699</TotalTime>
  <Words>2559</Words>
  <Application>Microsoft Office PowerPoint</Application>
  <PresentationFormat>On-screen Show (4:3)</PresentationFormat>
  <Paragraphs>754</Paragraphs>
  <Slides>31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31</vt:i4>
      </vt:variant>
    </vt:vector>
  </HeadingPairs>
  <TitlesOfParts>
    <vt:vector size="34" baseType="lpstr">
      <vt:lpstr>Office Theme</vt:lpstr>
      <vt:lpstr>Office Theme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</vt:vector>
  </TitlesOfParts>
  <Company>Nokia Oyj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Hietalahti Hannu</dc:creator>
  <dc:description>©3GPP 2009. All rights reserved</dc:description>
  <cp:lastModifiedBy>Another useful username</cp:lastModifiedBy>
  <cp:revision>613</cp:revision>
  <dcterms:created xsi:type="dcterms:W3CDTF">2009-10-13T12:22:16Z</dcterms:created>
  <dcterms:modified xsi:type="dcterms:W3CDTF">2018-06-14T15:45:15Z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15.0000</vt:lpwstr>
  </property>
  <property fmtid="{D5CDD505-2E9C-101B-9397-08002B2CF9AE}" pid="3" name="Company">
    <vt:lpwstr>Nokia Oyj</vt:lpwstr>
  </property>
  <property fmtid="{D5CDD505-2E9C-101B-9397-08002B2CF9AE}" pid="4" name="HiddenSlides">
    <vt:i4>0</vt:i4>
  </property>
  <property fmtid="{D5CDD505-2E9C-101B-9397-08002B2CF9AE}" pid="5" name="HyperlinksChanged">
    <vt:bool>false</vt:bool>
  </property>
  <property fmtid="{D5CDD505-2E9C-101B-9397-08002B2CF9AE}" pid="6" name="LinksUpToDate">
    <vt:bool>false</vt:bool>
  </property>
  <property fmtid="{D5CDD505-2E9C-101B-9397-08002B2CF9AE}" pid="7" name="MMClips">
    <vt:i4>0</vt:i4>
  </property>
  <property fmtid="{D5CDD505-2E9C-101B-9397-08002B2CF9AE}" pid="8" name="Notes">
    <vt:i4>1</vt:i4>
  </property>
  <property fmtid="{D5CDD505-2E9C-101B-9397-08002B2CF9AE}" pid="9" name="PresentationFormat">
    <vt:lpwstr>On-screen Show (4:3)</vt:lpwstr>
  </property>
  <property fmtid="{D5CDD505-2E9C-101B-9397-08002B2CF9AE}" pid="10" name="ScaleCrop">
    <vt:bool>false</vt:bool>
  </property>
  <property fmtid="{D5CDD505-2E9C-101B-9397-08002B2CF9AE}" pid="11" name="ShareDoc">
    <vt:bool>false</vt:bool>
  </property>
  <property fmtid="{D5CDD505-2E9C-101B-9397-08002B2CF9AE}" pid="12" name="Slides">
    <vt:i4>28</vt:i4>
  </property>
</Properties>
</file>