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0"/>
  </p:notesMasterIdLst>
  <p:handoutMasterIdLst>
    <p:handoutMasterId r:id="rId51"/>
  </p:handoutMasterIdLst>
  <p:sldIdLst>
    <p:sldId id="303" r:id="rId2"/>
    <p:sldId id="708" r:id="rId3"/>
    <p:sldId id="709" r:id="rId4"/>
    <p:sldId id="710" r:id="rId5"/>
    <p:sldId id="711" r:id="rId6"/>
    <p:sldId id="712" r:id="rId7"/>
    <p:sldId id="763" r:id="rId8"/>
    <p:sldId id="714" r:id="rId9"/>
    <p:sldId id="715" r:id="rId10"/>
    <p:sldId id="716" r:id="rId11"/>
    <p:sldId id="717" r:id="rId12"/>
    <p:sldId id="718" r:id="rId13"/>
    <p:sldId id="719" r:id="rId14"/>
    <p:sldId id="720" r:id="rId15"/>
    <p:sldId id="721" r:id="rId16"/>
    <p:sldId id="724" r:id="rId17"/>
    <p:sldId id="750" r:id="rId18"/>
    <p:sldId id="723" r:id="rId19"/>
    <p:sldId id="735" r:id="rId20"/>
    <p:sldId id="732" r:id="rId21"/>
    <p:sldId id="733" r:id="rId22"/>
    <p:sldId id="734" r:id="rId23"/>
    <p:sldId id="736" r:id="rId24"/>
    <p:sldId id="737" r:id="rId25"/>
    <p:sldId id="751" r:id="rId26"/>
    <p:sldId id="752" r:id="rId27"/>
    <p:sldId id="753" r:id="rId28"/>
    <p:sldId id="754" r:id="rId29"/>
    <p:sldId id="755" r:id="rId30"/>
    <p:sldId id="757" r:id="rId31"/>
    <p:sldId id="758" r:id="rId32"/>
    <p:sldId id="759" r:id="rId33"/>
    <p:sldId id="760" r:id="rId34"/>
    <p:sldId id="761" r:id="rId35"/>
    <p:sldId id="762" r:id="rId36"/>
    <p:sldId id="738" r:id="rId37"/>
    <p:sldId id="739" r:id="rId38"/>
    <p:sldId id="740" r:id="rId39"/>
    <p:sldId id="741" r:id="rId40"/>
    <p:sldId id="742" r:id="rId41"/>
    <p:sldId id="743" r:id="rId42"/>
    <p:sldId id="744" r:id="rId43"/>
    <p:sldId id="745" r:id="rId44"/>
    <p:sldId id="746" r:id="rId45"/>
    <p:sldId id="747" r:id="rId46"/>
    <p:sldId id="748" r:id="rId47"/>
    <p:sldId id="749" r:id="rId48"/>
    <p:sldId id="764" r:id="rId4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1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42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2035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00900025\AppData\Local\Temp\oneBoxCache_1528238727\attendance-pre-sa67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lanning\maint-vs-non-maint-pre-sa6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lanning\results-67-to-107e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lanning\rel-9-13-CRs-pre-sa6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SA2 meeting attendance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spPr>
              <a:ln w="28575">
                <a:solidFill>
                  <a:srgbClr val="FF0000"/>
                </a:solidFill>
              </a:ln>
            </c:spPr>
            <c:trendlineType val="poly"/>
            <c:order val="4"/>
            <c:dispRSqr val="0"/>
            <c:dispEq val="0"/>
          </c:trendline>
          <c:cat>
            <c:strRef>
              <c:f>Sheet1!$B$2:$AT$2</c:f>
              <c:strCache>
                <c:ptCount val="45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</c:v>
                </c:pt>
                <c:pt idx="20">
                  <c:v>108</c:v>
                </c:pt>
                <c:pt idx="21">
                  <c:v>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116bis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</c:strCache>
            </c:strRef>
          </c:cat>
          <c:val>
            <c:numRef>
              <c:f>Sheet1!$B$3:$AT$3</c:f>
              <c:numCache>
                <c:formatCode>General</c:formatCode>
                <c:ptCount val="45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0572192"/>
        <c:axId val="173784912"/>
      </c:lineChart>
      <c:catAx>
        <c:axId val="120572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3784912"/>
        <c:crosses val="autoZero"/>
        <c:auto val="1"/>
        <c:lblAlgn val="ctr"/>
        <c:lblOffset val="100"/>
        <c:noMultiLvlLbl val="0"/>
      </c:catAx>
      <c:valAx>
        <c:axId val="173784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5721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Sheet1!$BJ$15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Sheet1!$BW$5:$CH$5</c:f>
              <c:strCache>
                <c:ptCount val="12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</c:strCache>
            </c:strRef>
          </c:cat>
          <c:val>
            <c:numRef>
              <c:f>Sheet1!$BW$15:$CH$15</c:f>
              <c:numCache>
                <c:formatCode>General</c:formatCode>
                <c:ptCount val="12"/>
                <c:pt idx="0">
                  <c:v>5</c:v>
                </c:pt>
                <c:pt idx="1">
                  <c:v>6</c:v>
                </c:pt>
                <c:pt idx="2">
                  <c:v>6.7</c:v>
                </c:pt>
                <c:pt idx="3">
                  <c:v>6.5</c:v>
                </c:pt>
                <c:pt idx="4">
                  <c:v>6</c:v>
                </c:pt>
                <c:pt idx="5">
                  <c:v>3.4</c:v>
                </c:pt>
                <c:pt idx="6">
                  <c:v>5</c:v>
                </c:pt>
                <c:pt idx="7">
                  <c:v>3</c:v>
                </c:pt>
                <c:pt idx="8">
                  <c:v>4.5</c:v>
                </c:pt>
                <c:pt idx="9">
                  <c:v>3.8</c:v>
                </c:pt>
                <c:pt idx="10">
                  <c:v>4</c:v>
                </c:pt>
                <c:pt idx="11">
                  <c:v>4</c:v>
                </c:pt>
              </c:numCache>
            </c:numRef>
          </c:val>
        </c:ser>
        <c:ser>
          <c:idx val="2"/>
          <c:order val="1"/>
          <c:tx>
            <c:strRef>
              <c:f>Sheet1!$BJ$16</c:f>
              <c:strCache>
                <c:ptCount val="1"/>
                <c:pt idx="0">
                  <c:v>R15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Sheet1!$BW$5:$CH$5</c:f>
              <c:strCache>
                <c:ptCount val="12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</c:strCache>
            </c:strRef>
          </c:cat>
          <c:val>
            <c:numRef>
              <c:f>Sheet1!$BW$16:$CH$16</c:f>
              <c:numCache>
                <c:formatCode>General</c:formatCode>
                <c:ptCount val="12"/>
                <c:pt idx="0">
                  <c:v>18</c:v>
                </c:pt>
                <c:pt idx="1">
                  <c:v>23</c:v>
                </c:pt>
                <c:pt idx="2">
                  <c:v>24</c:v>
                </c:pt>
                <c:pt idx="3">
                  <c:v>27</c:v>
                </c:pt>
                <c:pt idx="4">
                  <c:v>31</c:v>
                </c:pt>
                <c:pt idx="5">
                  <c:v>32.5</c:v>
                </c:pt>
                <c:pt idx="6">
                  <c:v>36</c:v>
                </c:pt>
                <c:pt idx="7">
                  <c:v>37</c:v>
                </c:pt>
                <c:pt idx="8">
                  <c:v>24</c:v>
                </c:pt>
                <c:pt idx="9">
                  <c:v>25</c:v>
                </c:pt>
                <c:pt idx="10">
                  <c:v>19</c:v>
                </c:pt>
                <c:pt idx="11">
                  <c:v>19</c:v>
                </c:pt>
              </c:numCache>
            </c:numRef>
          </c:val>
        </c:ser>
        <c:ser>
          <c:idx val="3"/>
          <c:order val="2"/>
          <c:tx>
            <c:strRef>
              <c:f>Sheet1!$BJ$13</c:f>
              <c:strCache>
                <c:ptCount val="1"/>
                <c:pt idx="0">
                  <c:v>R15 other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Sheet1!$BW$5:$CH$5</c:f>
              <c:strCache>
                <c:ptCount val="12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</c:strCache>
            </c:strRef>
          </c:cat>
          <c:val>
            <c:numRef>
              <c:f>Sheet1!$BW$13:$CF$13</c:f>
              <c:numCache>
                <c:formatCode>General</c:formatCode>
                <c:ptCount val="10"/>
                <c:pt idx="0">
                  <c:v>2.5</c:v>
                </c:pt>
                <c:pt idx="1">
                  <c:v>8.5</c:v>
                </c:pt>
                <c:pt idx="2">
                  <c:v>12.3</c:v>
                </c:pt>
                <c:pt idx="3">
                  <c:v>11.5</c:v>
                </c:pt>
                <c:pt idx="4">
                  <c:v>8.3000000000000007</c:v>
                </c:pt>
                <c:pt idx="5">
                  <c:v>6.3</c:v>
                </c:pt>
                <c:pt idx="6">
                  <c:v>4</c:v>
                </c:pt>
                <c:pt idx="7">
                  <c:v>3</c:v>
                </c:pt>
              </c:numCache>
            </c:numRef>
          </c:val>
        </c:ser>
        <c:ser>
          <c:idx val="5"/>
          <c:order val="3"/>
          <c:tx>
            <c:strRef>
              <c:f>Sheet1!$BJ$17</c:f>
              <c:strCache>
                <c:ptCount val="1"/>
                <c:pt idx="0">
                  <c:v>R16 studies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Sheet1!$BW$5:$CH$5</c:f>
              <c:strCache>
                <c:ptCount val="12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</c:strCache>
            </c:strRef>
          </c:cat>
          <c:val>
            <c:numRef>
              <c:f>Sheet1!$BW$17:$CH$17</c:f>
              <c:numCache>
                <c:formatCode>General</c:formatCode>
                <c:ptCount val="12"/>
                <c:pt idx="5">
                  <c:v>3.7</c:v>
                </c:pt>
                <c:pt idx="8">
                  <c:v>13.5</c:v>
                </c:pt>
                <c:pt idx="9">
                  <c:v>12</c:v>
                </c:pt>
                <c:pt idx="10">
                  <c:v>19.5</c:v>
                </c:pt>
                <c:pt idx="11">
                  <c:v>20</c:v>
                </c:pt>
              </c:numCache>
            </c:numRef>
          </c:val>
        </c:ser>
        <c:ser>
          <c:idx val="1"/>
          <c:order val="4"/>
          <c:tx>
            <c:strRef>
              <c:f>Sheet1!$BJ$14</c:f>
              <c:strCache>
                <c:ptCount val="1"/>
                <c:pt idx="0">
                  <c:v>R15 exceptions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Sheet1!$BW$5:$CH$5</c:f>
              <c:strCache>
                <c:ptCount val="12"/>
                <c:pt idx="0">
                  <c:v>#118bis
Jan</c:v>
                </c:pt>
                <c:pt idx="1">
                  <c:v>#119
Feb</c:v>
                </c:pt>
                <c:pt idx="2">
                  <c:v>#120
Mar</c:v>
                </c:pt>
                <c:pt idx="3">
                  <c:v>#121
May</c:v>
                </c:pt>
                <c:pt idx="4">
                  <c:v>#122
Jun</c:v>
                </c:pt>
                <c:pt idx="5">
                  <c:v>#122bis
Aug</c:v>
                </c:pt>
                <c:pt idx="6">
                  <c:v>#123
Oct</c:v>
                </c:pt>
                <c:pt idx="7">
                  <c:v>#124
Nov</c:v>
                </c:pt>
                <c:pt idx="8">
                  <c:v>#125
Jan</c:v>
                </c:pt>
                <c:pt idx="9">
                  <c:v>#126
Feb</c:v>
                </c:pt>
                <c:pt idx="10">
                  <c:v>#127
Apr</c:v>
                </c:pt>
                <c:pt idx="11">
                  <c:v>#127bis
May</c:v>
                </c:pt>
              </c:strCache>
            </c:strRef>
          </c:cat>
          <c:val>
            <c:numRef>
              <c:f>Sheet1!$BW$14:$CH$14</c:f>
              <c:numCache>
                <c:formatCode>General</c:formatCode>
                <c:ptCount val="12"/>
                <c:pt idx="8">
                  <c:v>1</c:v>
                </c:pt>
                <c:pt idx="9">
                  <c:v>1.3</c:v>
                </c:pt>
                <c:pt idx="10">
                  <c:v>1</c:v>
                </c:pt>
                <c:pt idx="11">
                  <c:v>0.2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73789392"/>
        <c:axId val="173789952"/>
      </c:barChart>
      <c:catAx>
        <c:axId val="1737893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789952"/>
        <c:crosses val="autoZero"/>
        <c:auto val="1"/>
        <c:lblAlgn val="ctr"/>
        <c:lblOffset val="100"/>
        <c:noMultiLvlLbl val="0"/>
      </c:catAx>
      <c:valAx>
        <c:axId val="173789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789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Sheet1!$R$1:$BR$1</c:f>
              <c:strCache>
                <c:ptCount val="53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</c:strCache>
            </c:strRef>
          </c:cat>
          <c:val>
            <c:numRef>
              <c:f>Sheet1!$R$2:$BR$2</c:f>
              <c:numCache>
                <c:formatCode>0</c:formatCode>
                <c:ptCount val="53"/>
                <c:pt idx="0">
                  <c:v>210</c:v>
                </c:pt>
                <c:pt idx="1">
                  <c:v>209</c:v>
                </c:pt>
                <c:pt idx="2">
                  <c:v>154</c:v>
                </c:pt>
                <c:pt idx="3">
                  <c:v>207</c:v>
                </c:pt>
                <c:pt idx="4">
                  <c:v>192</c:v>
                </c:pt>
                <c:pt idx="5">
                  <c:v>148</c:v>
                </c:pt>
                <c:pt idx="6">
                  <c:v>166</c:v>
                </c:pt>
                <c:pt idx="7">
                  <c:v>140</c:v>
                </c:pt>
                <c:pt idx="8">
                  <c:v>144</c:v>
                </c:pt>
                <c:pt idx="9">
                  <c:v>108</c:v>
                </c:pt>
                <c:pt idx="10">
                  <c:v>117</c:v>
                </c:pt>
                <c:pt idx="11">
                  <c:v>115</c:v>
                </c:pt>
                <c:pt idx="12">
                  <c:v>134</c:v>
                </c:pt>
                <c:pt idx="13" formatCode="General">
                  <c:v>147</c:v>
                </c:pt>
                <c:pt idx="14" formatCode="General">
                  <c:v>170</c:v>
                </c:pt>
                <c:pt idx="15">
                  <c:v>168</c:v>
                </c:pt>
                <c:pt idx="16">
                  <c:v>165</c:v>
                </c:pt>
                <c:pt idx="17">
                  <c:v>134</c:v>
                </c:pt>
                <c:pt idx="18">
                  <c:v>123</c:v>
                </c:pt>
                <c:pt idx="19">
                  <c:v>56</c:v>
                </c:pt>
                <c:pt idx="20">
                  <c:v>145</c:v>
                </c:pt>
                <c:pt idx="21">
                  <c:v>150</c:v>
                </c:pt>
                <c:pt idx="22">
                  <c:v>130</c:v>
                </c:pt>
                <c:pt idx="23">
                  <c:v>212</c:v>
                </c:pt>
                <c:pt idx="24">
                  <c:v>198</c:v>
                </c:pt>
                <c:pt idx="25">
                  <c:v>162</c:v>
                </c:pt>
                <c:pt idx="26">
                  <c:v>162</c:v>
                </c:pt>
                <c:pt idx="27">
                  <c:v>168</c:v>
                </c:pt>
                <c:pt idx="28">
                  <c:v>161</c:v>
                </c:pt>
                <c:pt idx="29">
                  <c:v>61</c:v>
                </c:pt>
                <c:pt idx="30">
                  <c:v>151</c:v>
                </c:pt>
                <c:pt idx="31">
                  <c:v>175</c:v>
                </c:pt>
                <c:pt idx="32">
                  <c:v>180</c:v>
                </c:pt>
                <c:pt idx="33">
                  <c:v>87</c:v>
                </c:pt>
                <c:pt idx="34">
                  <c:v>86</c:v>
                </c:pt>
                <c:pt idx="35">
                  <c:v>224</c:v>
                </c:pt>
                <c:pt idx="36">
                  <c:v>278</c:v>
                </c:pt>
                <c:pt idx="37">
                  <c:v>317</c:v>
                </c:pt>
                <c:pt idx="38">
                  <c:v>158</c:v>
                </c:pt>
                <c:pt idx="39">
                  <c:v>210</c:v>
                </c:pt>
                <c:pt idx="40" formatCode="General">
                  <c:v>151</c:v>
                </c:pt>
                <c:pt idx="41" formatCode="General">
                  <c:v>224</c:v>
                </c:pt>
                <c:pt idx="42" formatCode="General">
                  <c:v>269</c:v>
                </c:pt>
                <c:pt idx="43" formatCode="General">
                  <c:v>264</c:v>
                </c:pt>
                <c:pt idx="44" formatCode="General">
                  <c:v>311</c:v>
                </c:pt>
                <c:pt idx="45" formatCode="General">
                  <c:v>368</c:v>
                </c:pt>
                <c:pt idx="46" formatCode="General">
                  <c:v>67</c:v>
                </c:pt>
                <c:pt idx="47" formatCode="General">
                  <c:v>414</c:v>
                </c:pt>
                <c:pt idx="48" formatCode="General">
                  <c:v>467</c:v>
                </c:pt>
                <c:pt idx="49" formatCode="General">
                  <c:v>399</c:v>
                </c:pt>
                <c:pt idx="50" formatCode="General">
                  <c:v>516</c:v>
                </c:pt>
                <c:pt idx="51" formatCode="General">
                  <c:v>483</c:v>
                </c:pt>
                <c:pt idx="52" formatCode="General">
                  <c:v>434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Sheet1!$R$1:$BR$1</c:f>
              <c:strCache>
                <c:ptCount val="53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</c:strCache>
            </c:strRef>
          </c:cat>
          <c:val>
            <c:numRef>
              <c:f>Sheet1!$R$3:$BR$3</c:f>
              <c:numCache>
                <c:formatCode>0</c:formatCode>
                <c:ptCount val="53"/>
                <c:pt idx="0">
                  <c:v>199</c:v>
                </c:pt>
                <c:pt idx="1">
                  <c:v>170</c:v>
                </c:pt>
                <c:pt idx="2">
                  <c:v>90</c:v>
                </c:pt>
                <c:pt idx="3">
                  <c:v>98</c:v>
                </c:pt>
                <c:pt idx="4">
                  <c:v>101</c:v>
                </c:pt>
                <c:pt idx="5">
                  <c:v>140</c:v>
                </c:pt>
                <c:pt idx="6">
                  <c:v>97</c:v>
                </c:pt>
                <c:pt idx="7">
                  <c:v>132</c:v>
                </c:pt>
                <c:pt idx="8">
                  <c:v>151</c:v>
                </c:pt>
                <c:pt idx="9">
                  <c:v>77</c:v>
                </c:pt>
                <c:pt idx="10">
                  <c:v>149</c:v>
                </c:pt>
                <c:pt idx="11">
                  <c:v>91</c:v>
                </c:pt>
                <c:pt idx="12">
                  <c:v>138</c:v>
                </c:pt>
                <c:pt idx="13">
                  <c:v>144</c:v>
                </c:pt>
                <c:pt idx="14">
                  <c:v>124</c:v>
                </c:pt>
                <c:pt idx="15">
                  <c:v>101</c:v>
                </c:pt>
                <c:pt idx="16">
                  <c:v>131</c:v>
                </c:pt>
                <c:pt idx="17">
                  <c:v>117</c:v>
                </c:pt>
                <c:pt idx="18">
                  <c:v>23</c:v>
                </c:pt>
                <c:pt idx="19">
                  <c:v>3</c:v>
                </c:pt>
                <c:pt idx="20">
                  <c:v>49</c:v>
                </c:pt>
                <c:pt idx="21">
                  <c:v>63</c:v>
                </c:pt>
                <c:pt idx="22">
                  <c:v>72</c:v>
                </c:pt>
                <c:pt idx="23">
                  <c:v>70</c:v>
                </c:pt>
                <c:pt idx="24">
                  <c:v>66</c:v>
                </c:pt>
                <c:pt idx="25">
                  <c:v>73</c:v>
                </c:pt>
                <c:pt idx="26">
                  <c:v>74</c:v>
                </c:pt>
                <c:pt idx="27">
                  <c:v>65</c:v>
                </c:pt>
                <c:pt idx="28">
                  <c:v>27</c:v>
                </c:pt>
                <c:pt idx="29">
                  <c:v>34</c:v>
                </c:pt>
                <c:pt idx="30">
                  <c:v>145</c:v>
                </c:pt>
                <c:pt idx="31">
                  <c:v>112</c:v>
                </c:pt>
                <c:pt idx="32">
                  <c:v>120</c:v>
                </c:pt>
                <c:pt idx="33">
                  <c:v>35</c:v>
                </c:pt>
                <c:pt idx="34">
                  <c:v>120</c:v>
                </c:pt>
                <c:pt idx="35">
                  <c:v>90</c:v>
                </c:pt>
                <c:pt idx="36">
                  <c:v>53</c:v>
                </c:pt>
                <c:pt idx="37">
                  <c:v>52</c:v>
                </c:pt>
                <c:pt idx="38">
                  <c:v>166</c:v>
                </c:pt>
                <c:pt idx="39">
                  <c:v>108</c:v>
                </c:pt>
                <c:pt idx="40" formatCode="General">
                  <c:v>122</c:v>
                </c:pt>
                <c:pt idx="41" formatCode="General">
                  <c:v>178</c:v>
                </c:pt>
                <c:pt idx="42" formatCode="General">
                  <c:v>254</c:v>
                </c:pt>
                <c:pt idx="43" formatCode="General">
                  <c:v>254</c:v>
                </c:pt>
                <c:pt idx="44" formatCode="General">
                  <c:v>188</c:v>
                </c:pt>
                <c:pt idx="45" formatCode="General">
                  <c:v>200</c:v>
                </c:pt>
                <c:pt idx="46" formatCode="General">
                  <c:v>2</c:v>
                </c:pt>
                <c:pt idx="47" formatCode="General">
                  <c:v>148</c:v>
                </c:pt>
                <c:pt idx="48" formatCode="General">
                  <c:v>85</c:v>
                </c:pt>
                <c:pt idx="49" formatCode="General">
                  <c:v>176</c:v>
                </c:pt>
                <c:pt idx="50" formatCode="General">
                  <c:v>154</c:v>
                </c:pt>
                <c:pt idx="51" formatCode="General">
                  <c:v>186</c:v>
                </c:pt>
                <c:pt idx="52" formatCode="General">
                  <c:v>189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Sheet1!$R$1:$BR$1</c:f>
              <c:strCache>
                <c:ptCount val="53"/>
                <c:pt idx="0">
                  <c:v>83</c:v>
                </c:pt>
                <c:pt idx="1">
                  <c:v>84</c:v>
                </c:pt>
                <c:pt idx="2">
                  <c:v>85</c:v>
                </c:pt>
                <c:pt idx="3">
                  <c:v>86</c:v>
                </c:pt>
                <c:pt idx="4">
                  <c:v>87</c:v>
                </c:pt>
                <c:pt idx="5">
                  <c:v>88</c:v>
                </c:pt>
                <c:pt idx="6">
                  <c:v>89</c:v>
                </c:pt>
                <c:pt idx="7">
                  <c:v>90</c:v>
                </c:pt>
                <c:pt idx="8">
                  <c:v>91</c:v>
                </c:pt>
                <c:pt idx="9">
                  <c:v>92</c:v>
                </c:pt>
                <c:pt idx="10">
                  <c:v>93</c:v>
                </c:pt>
                <c:pt idx="11">
                  <c:v>94</c:v>
                </c:pt>
                <c:pt idx="12">
                  <c:v>95</c:v>
                </c:pt>
                <c:pt idx="13">
                  <c:v>96</c:v>
                </c:pt>
                <c:pt idx="14">
                  <c:v>97</c:v>
                </c:pt>
                <c:pt idx="15">
                  <c:v>98</c:v>
                </c:pt>
                <c:pt idx="16">
                  <c:v>99</c:v>
                </c:pt>
                <c:pt idx="17">
                  <c:v>100</c:v>
                </c:pt>
                <c:pt idx="18">
                  <c:v>101</c:v>
                </c:pt>
                <c:pt idx="19">
                  <c:v>101b</c:v>
                </c:pt>
                <c:pt idx="20">
                  <c:v>102</c:v>
                </c:pt>
                <c:pt idx="21">
                  <c:v>103</c:v>
                </c:pt>
                <c:pt idx="22">
                  <c:v>104</c:v>
                </c:pt>
                <c:pt idx="23">
                  <c:v>105</c:v>
                </c:pt>
                <c:pt idx="24">
                  <c:v>106</c:v>
                </c:pt>
                <c:pt idx="25">
                  <c:v>107+E</c:v>
                </c:pt>
                <c:pt idx="26">
                  <c:v>108</c:v>
                </c:pt>
                <c:pt idx="27">
                  <c:v>109</c:v>
                </c:pt>
                <c:pt idx="28">
                  <c:v>110</c:v>
                </c:pt>
                <c:pt idx="29">
                  <c:v>110AH</c:v>
                </c:pt>
                <c:pt idx="30">
                  <c:v>111</c:v>
                </c:pt>
                <c:pt idx="31">
                  <c:v>112</c:v>
                </c:pt>
                <c:pt idx="32">
                  <c:v>113</c:v>
                </c:pt>
                <c:pt idx="33">
                  <c:v>113AH</c:v>
                </c:pt>
                <c:pt idx="34">
                  <c:v>114</c:v>
                </c:pt>
                <c:pt idx="35">
                  <c:v>115</c:v>
                </c:pt>
                <c:pt idx="36">
                  <c:v>116</c:v>
                </c:pt>
                <c:pt idx="37">
                  <c:v>116bis</c:v>
                </c:pt>
                <c:pt idx="38">
                  <c:v>117</c:v>
                </c:pt>
                <c:pt idx="39">
                  <c:v>118</c:v>
                </c:pt>
                <c:pt idx="40">
                  <c:v>118bis</c:v>
                </c:pt>
                <c:pt idx="41">
                  <c:v>119</c:v>
                </c:pt>
                <c:pt idx="42">
                  <c:v>120</c:v>
                </c:pt>
                <c:pt idx="43">
                  <c:v>121</c:v>
                </c:pt>
                <c:pt idx="44">
                  <c:v>122</c:v>
                </c:pt>
                <c:pt idx="45">
                  <c:v>122bis</c:v>
                </c:pt>
                <c:pt idx="46">
                  <c:v>122e</c:v>
                </c:pt>
                <c:pt idx="47">
                  <c:v>123</c:v>
                </c:pt>
                <c:pt idx="48">
                  <c:v>124</c:v>
                </c:pt>
                <c:pt idx="49">
                  <c:v>125</c:v>
                </c:pt>
                <c:pt idx="50">
                  <c:v>126</c:v>
                </c:pt>
                <c:pt idx="51">
                  <c:v>127</c:v>
                </c:pt>
                <c:pt idx="52">
                  <c:v>127bis</c:v>
                </c:pt>
              </c:strCache>
            </c:strRef>
          </c:cat>
          <c:val>
            <c:numRef>
              <c:f>Sheet1!$R$4:$BR$4</c:f>
              <c:numCache>
                <c:formatCode>0</c:formatCode>
                <c:ptCount val="53"/>
                <c:pt idx="0">
                  <c:v>170</c:v>
                </c:pt>
                <c:pt idx="1">
                  <c:v>150</c:v>
                </c:pt>
                <c:pt idx="2">
                  <c:v>135</c:v>
                </c:pt>
                <c:pt idx="3">
                  <c:v>165</c:v>
                </c:pt>
                <c:pt idx="4">
                  <c:v>185</c:v>
                </c:pt>
                <c:pt idx="5">
                  <c:v>179</c:v>
                </c:pt>
                <c:pt idx="6">
                  <c:v>137</c:v>
                </c:pt>
                <c:pt idx="7">
                  <c:v>157</c:v>
                </c:pt>
                <c:pt idx="8">
                  <c:v>137</c:v>
                </c:pt>
                <c:pt idx="9">
                  <c:v>120</c:v>
                </c:pt>
                <c:pt idx="10">
                  <c:v>139</c:v>
                </c:pt>
                <c:pt idx="11">
                  <c:v>155</c:v>
                </c:pt>
                <c:pt idx="12">
                  <c:v>131</c:v>
                </c:pt>
                <c:pt idx="13">
                  <c:v>123</c:v>
                </c:pt>
                <c:pt idx="14">
                  <c:v>121</c:v>
                </c:pt>
                <c:pt idx="15">
                  <c:v>110</c:v>
                </c:pt>
                <c:pt idx="16">
                  <c:v>165</c:v>
                </c:pt>
                <c:pt idx="17">
                  <c:v>172</c:v>
                </c:pt>
                <c:pt idx="18">
                  <c:v>141</c:v>
                </c:pt>
                <c:pt idx="19">
                  <c:v>62</c:v>
                </c:pt>
                <c:pt idx="20">
                  <c:v>95</c:v>
                </c:pt>
                <c:pt idx="21">
                  <c:v>137</c:v>
                </c:pt>
                <c:pt idx="22">
                  <c:v>143</c:v>
                </c:pt>
                <c:pt idx="23">
                  <c:v>143</c:v>
                </c:pt>
                <c:pt idx="24">
                  <c:v>143</c:v>
                </c:pt>
                <c:pt idx="25">
                  <c:v>141</c:v>
                </c:pt>
                <c:pt idx="26">
                  <c:v>120</c:v>
                </c:pt>
                <c:pt idx="27">
                  <c:v>77</c:v>
                </c:pt>
                <c:pt idx="28">
                  <c:v>65</c:v>
                </c:pt>
                <c:pt idx="29">
                  <c:v>38</c:v>
                </c:pt>
                <c:pt idx="30">
                  <c:v>103</c:v>
                </c:pt>
                <c:pt idx="31">
                  <c:v>78</c:v>
                </c:pt>
                <c:pt idx="32">
                  <c:v>124</c:v>
                </c:pt>
                <c:pt idx="33">
                  <c:v>43</c:v>
                </c:pt>
                <c:pt idx="34">
                  <c:v>112</c:v>
                </c:pt>
                <c:pt idx="35">
                  <c:v>137</c:v>
                </c:pt>
                <c:pt idx="36">
                  <c:v>119</c:v>
                </c:pt>
                <c:pt idx="37">
                  <c:v>131</c:v>
                </c:pt>
                <c:pt idx="38">
                  <c:v>70</c:v>
                </c:pt>
                <c:pt idx="39">
                  <c:v>97</c:v>
                </c:pt>
                <c:pt idx="40" formatCode="General">
                  <c:v>95</c:v>
                </c:pt>
                <c:pt idx="41" formatCode="General">
                  <c:v>101</c:v>
                </c:pt>
                <c:pt idx="42" formatCode="General">
                  <c:v>138</c:v>
                </c:pt>
                <c:pt idx="43" formatCode="General">
                  <c:v>142</c:v>
                </c:pt>
                <c:pt idx="44" formatCode="General">
                  <c:v>119</c:v>
                </c:pt>
                <c:pt idx="45" formatCode="General">
                  <c:v>109</c:v>
                </c:pt>
                <c:pt idx="46" formatCode="General">
                  <c:v>7</c:v>
                </c:pt>
                <c:pt idx="47" formatCode="General">
                  <c:v>163</c:v>
                </c:pt>
                <c:pt idx="48" formatCode="General">
                  <c:v>137</c:v>
                </c:pt>
                <c:pt idx="49" formatCode="General">
                  <c:v>142</c:v>
                </c:pt>
                <c:pt idx="50" formatCode="General">
                  <c:v>137</c:v>
                </c:pt>
                <c:pt idx="51" formatCode="General">
                  <c:v>132</c:v>
                </c:pt>
                <c:pt idx="52" formatCode="General">
                  <c:v>183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4919376"/>
        <c:axId val="174919936"/>
      </c:barChart>
      <c:catAx>
        <c:axId val="174919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8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174919936"/>
        <c:crosses val="autoZero"/>
        <c:auto val="1"/>
        <c:lblAlgn val="ctr"/>
        <c:lblOffset val="100"/>
        <c:noMultiLvlLbl val="0"/>
      </c:catAx>
      <c:valAx>
        <c:axId val="17491993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zh-CN"/>
          </a:p>
        </c:txPr>
        <c:crossAx val="1749193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167661129887137"/>
          <c:y val="0.12487396435113715"/>
          <c:w val="0.72710174225604196"/>
          <c:h val="0.14175317927213041"/>
        </c:manualLayout>
      </c:layout>
      <c:overlay val="0"/>
      <c:txPr>
        <a:bodyPr/>
        <a:lstStyle/>
        <a:p>
          <a:pPr>
            <a:defRPr sz="157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82841011177321E-2"/>
          <c:y val="3.7511665208515628E-2"/>
          <c:w val="0.92024190726159361"/>
          <c:h val="0.865004009915427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invertIfNegative val="0"/>
          <c:cat>
            <c:strRef>
              <c:f>Sheet1!$P$1:$BQ$1</c:f>
              <c:strCache>
                <c:ptCount val="54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</c:strCache>
            </c:strRef>
          </c:cat>
          <c:val>
            <c:numRef>
              <c:f>Sheet1!$P$4:$BO$4</c:f>
              <c:numCache>
                <c:formatCode>0</c:formatCode>
                <c:ptCount val="52"/>
                <c:pt idx="0">
                  <c:v>52</c:v>
                </c:pt>
                <c:pt idx="1">
                  <c:v>41</c:v>
                </c:pt>
                <c:pt idx="2">
                  <c:v>54</c:v>
                </c:pt>
                <c:pt idx="3">
                  <c:v>38</c:v>
                </c:pt>
                <c:pt idx="4">
                  <c:v>38</c:v>
                </c:pt>
                <c:pt idx="5">
                  <c:v>21</c:v>
                </c:pt>
                <c:pt idx="6">
                  <c:v>21</c:v>
                </c:pt>
                <c:pt idx="7">
                  <c:v>17</c:v>
                </c:pt>
                <c:pt idx="8">
                  <c:v>3</c:v>
                </c:pt>
                <c:pt idx="9">
                  <c:v>3</c:v>
                </c:pt>
                <c:pt idx="10">
                  <c:v>9</c:v>
                </c:pt>
                <c:pt idx="11">
                  <c:v>1</c:v>
                </c:pt>
                <c:pt idx="12">
                  <c:v>6</c:v>
                </c:pt>
                <c:pt idx="13">
                  <c:v>2</c:v>
                </c:pt>
                <c:pt idx="14">
                  <c:v>3</c:v>
                </c:pt>
                <c:pt idx="15">
                  <c:v>3</c:v>
                </c:pt>
                <c:pt idx="16">
                  <c:v>4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3</c:v>
                </c:pt>
                <c:pt idx="21">
                  <c:v>6</c:v>
                </c:pt>
                <c:pt idx="22">
                  <c:v>3</c:v>
                </c:pt>
                <c:pt idx="23">
                  <c:v>1</c:v>
                </c:pt>
                <c:pt idx="24">
                  <c:v>3</c:v>
                </c:pt>
                <c:pt idx="25">
                  <c:v>1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3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Sheet1!$P$1:$BQ$1</c:f>
              <c:strCache>
                <c:ptCount val="54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</c:strCache>
            </c:strRef>
          </c:cat>
          <c:val>
            <c:numRef>
              <c:f>Sheet1!$P$5:$BO$5</c:f>
              <c:numCache>
                <c:formatCode>0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12</c:v>
                </c:pt>
                <c:pt idx="3">
                  <c:v>16</c:v>
                </c:pt>
                <c:pt idx="4">
                  <c:v>7</c:v>
                </c:pt>
                <c:pt idx="5">
                  <c:v>31</c:v>
                </c:pt>
                <c:pt idx="6">
                  <c:v>26</c:v>
                </c:pt>
                <c:pt idx="7">
                  <c:v>23</c:v>
                </c:pt>
                <c:pt idx="8">
                  <c:v>105</c:v>
                </c:pt>
                <c:pt idx="9">
                  <c:v>71</c:v>
                </c:pt>
                <c:pt idx="10">
                  <c:v>53</c:v>
                </c:pt>
                <c:pt idx="11">
                  <c:v>45</c:v>
                </c:pt>
                <c:pt idx="12">
                  <c:v>18</c:v>
                </c:pt>
                <c:pt idx="13">
                  <c:v>27</c:v>
                </c:pt>
                <c:pt idx="14">
                  <c:v>20</c:v>
                </c:pt>
                <c:pt idx="15">
                  <c:v>20</c:v>
                </c:pt>
                <c:pt idx="16">
                  <c:v>19</c:v>
                </c:pt>
                <c:pt idx="17">
                  <c:v>17</c:v>
                </c:pt>
                <c:pt idx="18">
                  <c:v>10</c:v>
                </c:pt>
                <c:pt idx="19">
                  <c:v>7</c:v>
                </c:pt>
                <c:pt idx="20">
                  <c:v>4</c:v>
                </c:pt>
                <c:pt idx="21">
                  <c:v>5</c:v>
                </c:pt>
                <c:pt idx="22">
                  <c:v>5</c:v>
                </c:pt>
                <c:pt idx="23">
                  <c:v>0</c:v>
                </c:pt>
                <c:pt idx="24">
                  <c:v>6</c:v>
                </c:pt>
                <c:pt idx="25">
                  <c:v>3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Sheet1!$P$1:$BQ$1</c:f>
              <c:strCache>
                <c:ptCount val="54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</c:strCache>
            </c:strRef>
          </c:cat>
          <c:val>
            <c:numRef>
              <c:f>Sheet1!$P$6:$BO$6</c:f>
              <c:numCache>
                <c:formatCode>0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2</c:v>
                </c:pt>
                <c:pt idx="12">
                  <c:v>2</c:v>
                </c:pt>
                <c:pt idx="13">
                  <c:v>4</c:v>
                </c:pt>
                <c:pt idx="14">
                  <c:v>11</c:v>
                </c:pt>
                <c:pt idx="15">
                  <c:v>8</c:v>
                </c:pt>
                <c:pt idx="16">
                  <c:v>19</c:v>
                </c:pt>
                <c:pt idx="17">
                  <c:v>21</c:v>
                </c:pt>
                <c:pt idx="18">
                  <c:v>35</c:v>
                </c:pt>
                <c:pt idx="19">
                  <c:v>50</c:v>
                </c:pt>
                <c:pt idx="20">
                  <c:v>38</c:v>
                </c:pt>
                <c:pt idx="21">
                  <c:v>64</c:v>
                </c:pt>
                <c:pt idx="22">
                  <c:v>55</c:v>
                </c:pt>
                <c:pt idx="23">
                  <c:v>39</c:v>
                </c:pt>
                <c:pt idx="24">
                  <c:v>35</c:v>
                </c:pt>
                <c:pt idx="25">
                  <c:v>34</c:v>
                </c:pt>
                <c:pt idx="26">
                  <c:v>21</c:v>
                </c:pt>
                <c:pt idx="27">
                  <c:v>11</c:v>
                </c:pt>
                <c:pt idx="28">
                  <c:v>10</c:v>
                </c:pt>
                <c:pt idx="29">
                  <c:v>9</c:v>
                </c:pt>
                <c:pt idx="30">
                  <c:v>1</c:v>
                </c:pt>
                <c:pt idx="31">
                  <c:v>9</c:v>
                </c:pt>
                <c:pt idx="32">
                  <c:v>3</c:v>
                </c:pt>
                <c:pt idx="33">
                  <c:v>3</c:v>
                </c:pt>
                <c:pt idx="35">
                  <c:v>3</c:v>
                </c:pt>
                <c:pt idx="44" formatCode="General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Sheet1!$P$1:$BQ$1</c:f>
              <c:strCache>
                <c:ptCount val="54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</c:strCache>
            </c:strRef>
          </c:cat>
          <c:val>
            <c:numRef>
              <c:f>Sheet1!$P$7:$BQ$7</c:f>
              <c:numCache>
                <c:formatCode>0</c:formatCode>
                <c:ptCount val="5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10</c:v>
                </c:pt>
                <c:pt idx="24">
                  <c:v>19</c:v>
                </c:pt>
                <c:pt idx="25">
                  <c:v>13</c:v>
                </c:pt>
                <c:pt idx="26">
                  <c:v>14</c:v>
                </c:pt>
                <c:pt idx="27">
                  <c:v>6</c:v>
                </c:pt>
                <c:pt idx="28">
                  <c:v>9</c:v>
                </c:pt>
                <c:pt idx="29">
                  <c:v>56</c:v>
                </c:pt>
                <c:pt idx="30">
                  <c:v>25</c:v>
                </c:pt>
                <c:pt idx="31">
                  <c:v>58</c:v>
                </c:pt>
                <c:pt idx="32">
                  <c:v>73</c:v>
                </c:pt>
                <c:pt idx="33">
                  <c:v>41</c:v>
                </c:pt>
                <c:pt idx="34">
                  <c:v>11</c:v>
                </c:pt>
                <c:pt idx="35">
                  <c:v>35</c:v>
                </c:pt>
                <c:pt idx="36">
                  <c:v>29</c:v>
                </c:pt>
                <c:pt idx="37">
                  <c:v>25</c:v>
                </c:pt>
                <c:pt idx="38">
                  <c:v>25</c:v>
                </c:pt>
                <c:pt idx="39">
                  <c:v>9</c:v>
                </c:pt>
                <c:pt idx="40">
                  <c:v>11</c:v>
                </c:pt>
                <c:pt idx="41">
                  <c:v>2</c:v>
                </c:pt>
                <c:pt idx="42">
                  <c:v>5</c:v>
                </c:pt>
                <c:pt idx="43">
                  <c:v>2</c:v>
                </c:pt>
                <c:pt idx="44">
                  <c:v>4</c:v>
                </c:pt>
                <c:pt idx="45">
                  <c:v>2</c:v>
                </c:pt>
                <c:pt idx="46">
                  <c:v>5</c:v>
                </c:pt>
                <c:pt idx="48">
                  <c:v>3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3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Sheet1!$A$8</c:f>
              <c:strCache>
                <c:ptCount val="1"/>
                <c:pt idx="0">
                  <c:v>r14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Sheet1!$P$1:$BQ$1</c:f>
              <c:strCache>
                <c:ptCount val="54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</c:strCache>
            </c:strRef>
          </c:cat>
          <c:val>
            <c:numRef>
              <c:f>Sheet1!$P$8:$BQ$8</c:f>
              <c:numCache>
                <c:formatCode>General</c:formatCode>
                <c:ptCount val="54"/>
                <c:pt idx="35">
                  <c:v>4</c:v>
                </c:pt>
                <c:pt idx="36">
                  <c:v>21</c:v>
                </c:pt>
                <c:pt idx="37">
                  <c:v>69</c:v>
                </c:pt>
                <c:pt idx="38">
                  <c:v>81</c:v>
                </c:pt>
                <c:pt idx="39">
                  <c:v>33</c:v>
                </c:pt>
                <c:pt idx="40">
                  <c:v>56</c:v>
                </c:pt>
                <c:pt idx="41">
                  <c:v>23</c:v>
                </c:pt>
                <c:pt idx="42">
                  <c:v>13</c:v>
                </c:pt>
                <c:pt idx="43">
                  <c:v>17</c:v>
                </c:pt>
                <c:pt idx="44">
                  <c:v>18</c:v>
                </c:pt>
                <c:pt idx="45">
                  <c:v>20</c:v>
                </c:pt>
                <c:pt idx="46">
                  <c:v>10</c:v>
                </c:pt>
                <c:pt idx="48">
                  <c:v>8</c:v>
                </c:pt>
                <c:pt idx="49">
                  <c:v>10</c:v>
                </c:pt>
                <c:pt idx="50">
                  <c:v>8</c:v>
                </c:pt>
                <c:pt idx="51">
                  <c:v>1</c:v>
                </c:pt>
                <c:pt idx="52">
                  <c:v>7</c:v>
                </c:pt>
                <c:pt idx="53">
                  <c:v>2</c:v>
                </c:pt>
              </c:numCache>
            </c:numRef>
          </c:val>
        </c:ser>
        <c:ser>
          <c:idx val="5"/>
          <c:order val="5"/>
          <c:tx>
            <c:strRef>
              <c:f>Sheet1!$A$9</c:f>
              <c:strCache>
                <c:ptCount val="1"/>
                <c:pt idx="0">
                  <c:v>r15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Sheet1!$P$1:$BQ$1</c:f>
              <c:strCache>
                <c:ptCount val="54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</c:strCache>
            </c:strRef>
          </c:cat>
          <c:val>
            <c:numRef>
              <c:f>Sheet1!$P$9:$BO$9</c:f>
              <c:numCache>
                <c:formatCode>General</c:formatCode>
                <c:ptCount val="52"/>
                <c:pt idx="41">
                  <c:v>63</c:v>
                </c:pt>
                <c:pt idx="42">
                  <c:v>126</c:v>
                </c:pt>
                <c:pt idx="43">
                  <c:v>117</c:v>
                </c:pt>
                <c:pt idx="44">
                  <c:v>121</c:v>
                </c:pt>
                <c:pt idx="45">
                  <c:v>171</c:v>
                </c:pt>
                <c:pt idx="46">
                  <c:v>214</c:v>
                </c:pt>
                <c:pt idx="47">
                  <c:v>62</c:v>
                </c:pt>
                <c:pt idx="48">
                  <c:v>287</c:v>
                </c:pt>
                <c:pt idx="49">
                  <c:v>328</c:v>
                </c:pt>
                <c:pt idx="50">
                  <c:v>182</c:v>
                </c:pt>
              </c:numCache>
            </c:numRef>
          </c:val>
        </c:ser>
        <c:ser>
          <c:idx val="6"/>
          <c:order val="6"/>
          <c:tx>
            <c:strRef>
              <c:f>Sheet1!$A$10</c:f>
              <c:strCache>
                <c:ptCount val="1"/>
                <c:pt idx="0">
                  <c:v>r15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Sheet1!$P$1:$BQ$1</c:f>
              <c:strCache>
                <c:ptCount val="54"/>
                <c:pt idx="0">
                  <c:v>81</c:v>
                </c:pt>
                <c:pt idx="1">
                  <c:v>82</c:v>
                </c:pt>
                <c:pt idx="2">
                  <c:v>83</c:v>
                </c:pt>
                <c:pt idx="3">
                  <c:v>84</c:v>
                </c:pt>
                <c:pt idx="4">
                  <c:v>85</c:v>
                </c:pt>
                <c:pt idx="5">
                  <c:v>86</c:v>
                </c:pt>
                <c:pt idx="6">
                  <c:v>87</c:v>
                </c:pt>
                <c:pt idx="7">
                  <c:v>88</c:v>
                </c:pt>
                <c:pt idx="8">
                  <c:v>89</c:v>
                </c:pt>
                <c:pt idx="9">
                  <c:v>90</c:v>
                </c:pt>
                <c:pt idx="10">
                  <c:v>91</c:v>
                </c:pt>
                <c:pt idx="11">
                  <c:v>92</c:v>
                </c:pt>
                <c:pt idx="12">
                  <c:v>93</c:v>
                </c:pt>
                <c:pt idx="13">
                  <c:v>94</c:v>
                </c:pt>
                <c:pt idx="14">
                  <c:v>95</c:v>
                </c:pt>
                <c:pt idx="15">
                  <c:v>96</c:v>
                </c:pt>
                <c:pt idx="16">
                  <c:v>97</c:v>
                </c:pt>
                <c:pt idx="17">
                  <c:v>98</c:v>
                </c:pt>
                <c:pt idx="18">
                  <c:v>99</c:v>
                </c:pt>
                <c:pt idx="19">
                  <c:v>100</c:v>
                </c:pt>
                <c:pt idx="20">
                  <c:v>101</c:v>
                </c:pt>
                <c:pt idx="21">
                  <c:v>102</c:v>
                </c:pt>
                <c:pt idx="22">
                  <c:v>103</c:v>
                </c:pt>
                <c:pt idx="23">
                  <c:v>104</c:v>
                </c:pt>
                <c:pt idx="24">
                  <c:v>105</c:v>
                </c:pt>
                <c:pt idx="25">
                  <c:v>106</c:v>
                </c:pt>
                <c:pt idx="26">
                  <c:v>107+E</c:v>
                </c:pt>
                <c:pt idx="27">
                  <c:v>108</c:v>
                </c:pt>
                <c:pt idx="28">
                  <c:v>109</c:v>
                </c:pt>
                <c:pt idx="29">
                  <c:v>110</c:v>
                </c:pt>
                <c:pt idx="30">
                  <c:v>110AH</c:v>
                </c:pt>
                <c:pt idx="31">
                  <c:v>111</c:v>
                </c:pt>
                <c:pt idx="32">
                  <c:v>112</c:v>
                </c:pt>
                <c:pt idx="33">
                  <c:v>113</c:v>
                </c:pt>
                <c:pt idx="34">
                  <c:v>113AH</c:v>
                </c:pt>
                <c:pt idx="35">
                  <c:v>114</c:v>
                </c:pt>
                <c:pt idx="36">
                  <c:v>115</c:v>
                </c:pt>
                <c:pt idx="37">
                  <c:v>116</c:v>
                </c:pt>
                <c:pt idx="38">
                  <c:v>116bis</c:v>
                </c:pt>
                <c:pt idx="39">
                  <c:v>117</c:v>
                </c:pt>
                <c:pt idx="40">
                  <c:v>118</c:v>
                </c:pt>
                <c:pt idx="41">
                  <c:v>118bis</c:v>
                </c:pt>
                <c:pt idx="42">
                  <c:v>119</c:v>
                </c:pt>
                <c:pt idx="43">
                  <c:v>120</c:v>
                </c:pt>
                <c:pt idx="44">
                  <c:v>121</c:v>
                </c:pt>
                <c:pt idx="45">
                  <c:v>122</c:v>
                </c:pt>
                <c:pt idx="46">
                  <c:v>122bis</c:v>
                </c:pt>
                <c:pt idx="47">
                  <c:v>122e</c:v>
                </c:pt>
                <c:pt idx="48">
                  <c:v>123</c:v>
                </c:pt>
                <c:pt idx="49">
                  <c:v>124</c:v>
                </c:pt>
                <c:pt idx="50">
                  <c:v>125</c:v>
                </c:pt>
                <c:pt idx="51">
                  <c:v>126</c:v>
                </c:pt>
                <c:pt idx="52">
                  <c:v>127</c:v>
                </c:pt>
                <c:pt idx="53">
                  <c:v>127bis</c:v>
                </c:pt>
              </c:strCache>
            </c:strRef>
          </c:cat>
          <c:val>
            <c:numRef>
              <c:f>Sheet1!$P$10:$BQ$10</c:f>
              <c:numCache>
                <c:formatCode>General</c:formatCode>
                <c:ptCount val="54"/>
                <c:pt idx="45">
                  <c:v>19</c:v>
                </c:pt>
                <c:pt idx="46">
                  <c:v>19</c:v>
                </c:pt>
                <c:pt idx="48">
                  <c:v>27</c:v>
                </c:pt>
                <c:pt idx="49">
                  <c:v>27</c:v>
                </c:pt>
                <c:pt idx="50">
                  <c:v>12</c:v>
                </c:pt>
                <c:pt idx="51">
                  <c:v>351</c:v>
                </c:pt>
                <c:pt idx="52">
                  <c:v>201</c:v>
                </c:pt>
                <c:pt idx="53">
                  <c:v>213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4925536"/>
        <c:axId val="174926096"/>
        <c:axId val="0"/>
      </c:bar3DChart>
      <c:catAx>
        <c:axId val="174925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74926096"/>
        <c:crosses val="autoZero"/>
        <c:auto val="1"/>
        <c:lblAlgn val="ctr"/>
        <c:lblOffset val="100"/>
        <c:noMultiLvlLbl val="0"/>
      </c:catAx>
      <c:valAx>
        <c:axId val="17492609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74925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2113803818220015"/>
          <c:y val="0.14684915364954146"/>
          <c:w val="0.51278548914976918"/>
          <c:h val="0.34932295510074984"/>
        </c:manualLayout>
      </c:layout>
      <c:overlay val="0"/>
      <c:txPr>
        <a:bodyPr/>
        <a:lstStyle/>
        <a:p>
          <a:pPr>
            <a:defRPr sz="1400"/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4C930A-257C-4088-BC1E-21C81C79A59F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7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874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7B3AEE3-2866-4C5F-AA5A-96008B1362FA}" type="slidenum">
              <a:rPr lang="en-GB" altLang="de-DE" sz="1200" smtClean="0">
                <a:latin typeface="Times New Roman" panose="02020603050405020304" pitchFamily="18" charset="0"/>
              </a:rPr>
              <a:pPr/>
              <a:t>39</a:t>
            </a:fld>
            <a:endParaRPr lang="en-GB" altLang="de-DE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09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latin typeface="Arial 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#80</a:t>
            </a: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La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Jolla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USA, 13-15 June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2018</a:t>
            </a:r>
            <a:endParaRPr lang="sv-SE" altLang="en-US" sz="1200" b="1" kern="1200" dirty="0" smtClean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296430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dirty="0" smtClean="0">
                <a:effectLst/>
              </a:rPr>
              <a:t>SP-180469</a:t>
            </a:r>
            <a:endParaRPr lang="en-GB" altLang="en-US" sz="14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SA#80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La Jolla</a:t>
            </a:r>
            <a:r>
              <a:rPr lang="en-GB" altLang="de-DE" sz="1200" dirty="0" smtClean="0">
                <a:solidFill>
                  <a:schemeClr val="bg1"/>
                </a:solidFill>
              </a:rPr>
              <a:t>, USA, Jun 13-15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2018</a:t>
            </a:r>
            <a:endParaRPr lang="en-GB" altLang="de-DE" sz="12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Frank Mademann, SA2 Chairman (</a:t>
            </a:r>
            <a:r>
              <a:rPr lang="fr-FR" altLang="de-DE" sz="2400" dirty="0" err="1" smtClean="0">
                <a:latin typeface="Arial" panose="020B0604020202020204" pitchFamily="34" charset="0"/>
              </a:rPr>
              <a:t>Huawei</a:t>
            </a:r>
            <a:r>
              <a:rPr lang="fr-FR" altLang="de-DE" sz="2400" dirty="0" smtClean="0">
                <a:latin typeface="Arial" panose="020B0604020202020204" pitchFamily="34" charset="0"/>
              </a:rPr>
              <a:t>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panose="020B0604020202020204" pitchFamily="34" charset="0"/>
              </a:rPr>
              <a:t>Maurice Pope, SA2 Support (MCC)</a:t>
            </a:r>
            <a:endParaRPr lang="de-DE" altLang="de-DE" sz="2400" dirty="0" smtClean="0">
              <a:latin typeface="Arial" panose="020B0604020202020204" pitchFamily="34" charset="0"/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TSG SA#80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(7/8)</a:t>
            </a:r>
            <a:br>
              <a:rPr lang="de-DE" altLang="de-DE" smtClean="0"/>
            </a:br>
            <a:r>
              <a:rPr lang="de-DE" altLang="de-DE" sz="2800" smtClean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57250" y="30607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Tdocs</a:t>
            </a:r>
          </a:p>
        </p:txBody>
      </p:sp>
      <p:cxnSp>
        <p:nvCxnSpPr>
          <p:cNvPr id="17412" name="Straight Connector 16"/>
          <p:cNvCxnSpPr>
            <a:cxnSpLocks noChangeShapeType="1"/>
          </p:cNvCxnSpPr>
          <p:nvPr/>
        </p:nvCxnSpPr>
        <p:spPr bwMode="auto">
          <a:xfrm flipV="1">
            <a:off x="2470150" y="6008688"/>
            <a:ext cx="1282866" cy="3176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3" name="TextBox 27"/>
          <p:cNvSpPr txBox="1">
            <a:spLocks noChangeArrowheads="1"/>
          </p:cNvSpPr>
          <p:nvPr/>
        </p:nvSpPr>
        <p:spPr bwMode="auto">
          <a:xfrm>
            <a:off x="2740025" y="600868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7414" name="Straight Connector 31"/>
          <p:cNvCxnSpPr>
            <a:cxnSpLocks noChangeShapeType="1"/>
          </p:cNvCxnSpPr>
          <p:nvPr/>
        </p:nvCxnSpPr>
        <p:spPr bwMode="auto">
          <a:xfrm flipV="1">
            <a:off x="1157288" y="6016625"/>
            <a:ext cx="1223962" cy="11113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33"/>
          <p:cNvSpPr txBox="1">
            <a:spLocks noChangeArrowheads="1"/>
          </p:cNvSpPr>
          <p:nvPr/>
        </p:nvSpPr>
        <p:spPr bwMode="auto">
          <a:xfrm>
            <a:off x="1385888" y="6022975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7416" name="TextBox 27"/>
          <p:cNvSpPr txBox="1">
            <a:spLocks noChangeArrowheads="1"/>
          </p:cNvSpPr>
          <p:nvPr/>
        </p:nvSpPr>
        <p:spPr bwMode="auto">
          <a:xfrm>
            <a:off x="4326587" y="6008687"/>
            <a:ext cx="887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7417" name="Straight Connector 16"/>
          <p:cNvCxnSpPr>
            <a:cxnSpLocks noChangeShapeType="1"/>
          </p:cNvCxnSpPr>
          <p:nvPr/>
        </p:nvCxnSpPr>
        <p:spPr bwMode="auto">
          <a:xfrm>
            <a:off x="3880237" y="6008688"/>
            <a:ext cx="1637968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18" name="Straight Connector 11"/>
          <p:cNvCxnSpPr>
            <a:cxnSpLocks noChangeShapeType="1"/>
          </p:cNvCxnSpPr>
          <p:nvPr/>
        </p:nvCxnSpPr>
        <p:spPr bwMode="auto">
          <a:xfrm>
            <a:off x="5638289" y="6015038"/>
            <a:ext cx="1183930" cy="7143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9" name="TextBox 25"/>
          <p:cNvSpPr txBox="1">
            <a:spLocks noChangeArrowheads="1"/>
          </p:cNvSpPr>
          <p:nvPr/>
        </p:nvSpPr>
        <p:spPr bwMode="auto">
          <a:xfrm>
            <a:off x="5807075" y="6015038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cxnSp>
        <p:nvCxnSpPr>
          <p:cNvPr id="17420" name="Straight Connector 11"/>
          <p:cNvCxnSpPr>
            <a:cxnSpLocks noChangeShapeType="1"/>
          </p:cNvCxnSpPr>
          <p:nvPr/>
        </p:nvCxnSpPr>
        <p:spPr bwMode="auto">
          <a:xfrm>
            <a:off x="6941627" y="6020594"/>
            <a:ext cx="1319778" cy="1587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7159625" y="6008686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5277544"/>
              </p:ext>
            </p:extLst>
          </p:nvPr>
        </p:nvGraphicFramePr>
        <p:xfrm>
          <a:off x="368300" y="1106905"/>
          <a:ext cx="8455818" cy="4915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(8/8)</a:t>
            </a:r>
            <a:br>
              <a:rPr lang="de-DE" altLang="de-DE" smtClean="0"/>
            </a:br>
            <a:r>
              <a:rPr lang="de-DE" altLang="de-DE" smtClean="0"/>
              <a:t>SA2 Agreed CRs by Release / Meeting</a:t>
            </a:r>
          </a:p>
        </p:txBody>
      </p:sp>
      <p:cxnSp>
        <p:nvCxnSpPr>
          <p:cNvPr id="18435" name="Straight Connector 11"/>
          <p:cNvCxnSpPr>
            <a:cxnSpLocks noChangeShapeType="1"/>
          </p:cNvCxnSpPr>
          <p:nvPr/>
        </p:nvCxnSpPr>
        <p:spPr bwMode="auto">
          <a:xfrm>
            <a:off x="5564188" y="6067951"/>
            <a:ext cx="1263650" cy="0"/>
          </a:xfrm>
          <a:prstGeom prst="line">
            <a:avLst/>
          </a:prstGeom>
          <a:noFill/>
          <a:ln w="28575" algn="ctr">
            <a:solidFill>
              <a:srgbClr val="F6BF5C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36" name="Straight Connector 16"/>
          <p:cNvCxnSpPr>
            <a:cxnSpLocks noChangeShapeType="1"/>
          </p:cNvCxnSpPr>
          <p:nvPr/>
        </p:nvCxnSpPr>
        <p:spPr bwMode="auto">
          <a:xfrm flipV="1">
            <a:off x="2345530" y="6073775"/>
            <a:ext cx="1425575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7" name="TextBox 27"/>
          <p:cNvSpPr txBox="1">
            <a:spLocks noChangeArrowheads="1"/>
          </p:cNvSpPr>
          <p:nvPr/>
        </p:nvSpPr>
        <p:spPr bwMode="auto">
          <a:xfrm>
            <a:off x="2615406" y="6094951"/>
            <a:ext cx="88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00B050"/>
                </a:solidFill>
                <a:latin typeface="Arial Black" panose="020B0A04020102020204" pitchFamily="34" charset="0"/>
              </a:rPr>
              <a:t>Rel-12</a:t>
            </a:r>
          </a:p>
        </p:txBody>
      </p:sp>
      <p:cxnSp>
        <p:nvCxnSpPr>
          <p:cNvPr id="18438" name="Straight Connector 31"/>
          <p:cNvCxnSpPr>
            <a:cxnSpLocks noChangeShapeType="1"/>
          </p:cNvCxnSpPr>
          <p:nvPr/>
        </p:nvCxnSpPr>
        <p:spPr bwMode="auto">
          <a:xfrm flipV="1">
            <a:off x="736600" y="6073775"/>
            <a:ext cx="1489765" cy="7939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39" name="TextBox 33"/>
          <p:cNvSpPr txBox="1">
            <a:spLocks noChangeArrowheads="1"/>
          </p:cNvSpPr>
          <p:nvPr/>
        </p:nvSpPr>
        <p:spPr bwMode="auto">
          <a:xfrm>
            <a:off x="1139825" y="6092825"/>
            <a:ext cx="8874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>
                <a:solidFill>
                  <a:srgbClr val="663300"/>
                </a:solidFill>
                <a:latin typeface="Arial Black" panose="020B0A04020102020204" pitchFamily="34" charset="0"/>
              </a:rPr>
              <a:t>Rel-11</a:t>
            </a:r>
          </a:p>
        </p:txBody>
      </p:sp>
      <p:sp>
        <p:nvSpPr>
          <p:cNvPr id="18440" name="TextBox 25"/>
          <p:cNvSpPr txBox="1">
            <a:spLocks noChangeArrowheads="1"/>
          </p:cNvSpPr>
          <p:nvPr/>
        </p:nvSpPr>
        <p:spPr bwMode="auto">
          <a:xfrm>
            <a:off x="5773781" y="6066363"/>
            <a:ext cx="887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C000"/>
                </a:solidFill>
                <a:latin typeface="Arial Black" panose="020B0A04020102020204" pitchFamily="34" charset="0"/>
              </a:rPr>
              <a:t>Rel-14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18442" name="TextBox 27"/>
          <p:cNvSpPr txBox="1">
            <a:spLocks noChangeArrowheads="1"/>
          </p:cNvSpPr>
          <p:nvPr/>
        </p:nvSpPr>
        <p:spPr bwMode="auto">
          <a:xfrm>
            <a:off x="4268746" y="6065568"/>
            <a:ext cx="8858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FF0000"/>
                </a:solidFill>
                <a:latin typeface="Arial Black" panose="020B0A04020102020204" pitchFamily="34" charset="0"/>
              </a:rPr>
              <a:t>Rel-13</a:t>
            </a:r>
          </a:p>
        </p:txBody>
      </p:sp>
      <p:cxnSp>
        <p:nvCxnSpPr>
          <p:cNvPr id="18443" name="Straight Connector 16"/>
          <p:cNvCxnSpPr>
            <a:cxnSpLocks noChangeShapeType="1"/>
          </p:cNvCxnSpPr>
          <p:nvPr/>
        </p:nvCxnSpPr>
        <p:spPr bwMode="auto">
          <a:xfrm>
            <a:off x="3902869" y="6067951"/>
            <a:ext cx="1559677" cy="5824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4" name="TextBox 11"/>
          <p:cNvSpPr txBox="1">
            <a:spLocks noChangeArrowheads="1"/>
          </p:cNvSpPr>
          <p:nvPr/>
        </p:nvSpPr>
        <p:spPr bwMode="auto">
          <a:xfrm>
            <a:off x="1128713" y="1565275"/>
            <a:ext cx="77295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>
                <a:latin typeface="Arial" panose="020B0604020202020204" pitchFamily="34" charset="0"/>
              </a:rPr>
              <a:t>Note: for 5GS (draft) TSs agreed pCRs and for #125 also agreed/endorsed draft CRs are shown</a:t>
            </a:r>
          </a:p>
        </p:txBody>
      </p:sp>
      <p:cxnSp>
        <p:nvCxnSpPr>
          <p:cNvPr id="18445" name="Straight Connector 11"/>
          <p:cNvCxnSpPr>
            <a:cxnSpLocks noChangeShapeType="1"/>
          </p:cNvCxnSpPr>
          <p:nvPr/>
        </p:nvCxnSpPr>
        <p:spPr bwMode="auto">
          <a:xfrm>
            <a:off x="6931068" y="6066363"/>
            <a:ext cx="1379537" cy="1588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446" name="TextBox 25"/>
          <p:cNvSpPr txBox="1">
            <a:spLocks noChangeArrowheads="1"/>
          </p:cNvSpPr>
          <p:nvPr/>
        </p:nvSpPr>
        <p:spPr bwMode="auto">
          <a:xfrm>
            <a:off x="7229537" y="6072133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600" dirty="0">
                <a:solidFill>
                  <a:srgbClr val="00B0F0"/>
                </a:solidFill>
                <a:latin typeface="Arial Black" panose="020B0A04020102020204" pitchFamily="34" charset="0"/>
              </a:rPr>
              <a:t>Rel-15</a:t>
            </a: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8659702"/>
              </p:ext>
            </p:extLst>
          </p:nvPr>
        </p:nvGraphicFramePr>
        <p:xfrm>
          <a:off x="0" y="1251284"/>
          <a:ext cx="9143999" cy="4793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244366" cy="34258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 </a:t>
            </a:r>
            <a:r>
              <a:rPr lang="de-DE" altLang="de-DE" sz="2000" dirty="0" smtClean="0"/>
              <a:t>(</a:t>
            </a:r>
            <a:r>
              <a:rPr lang="en-US" altLang="de-DE" sz="2000" dirty="0" smtClean="0"/>
              <a:t>Category A CRs are not counted)</a:t>
            </a:r>
            <a:endParaRPr lang="de-DE" altLang="de-DE" sz="2000" dirty="0" smtClean="0"/>
          </a:p>
          <a:p>
            <a:pPr lvl="1" eaLnBrk="1" hangingPunct="1"/>
            <a:endParaRPr lang="de-DE" altLang="de-DE" sz="2000" dirty="0" smtClean="0"/>
          </a:p>
          <a:p>
            <a:pPr lvl="1" eaLnBrk="1" hangingPunct="1"/>
            <a:r>
              <a:rPr lang="de-DE" altLang="de-DE" sz="2000" dirty="0" smtClean="0"/>
              <a:t>R12:           none</a:t>
            </a:r>
          </a:p>
          <a:p>
            <a:pPr lvl="1" eaLnBrk="1" hangingPunct="1"/>
            <a:r>
              <a:rPr lang="en-GB" altLang="de-DE" sz="2000" dirty="0" smtClean="0"/>
              <a:t>R13:     </a:t>
            </a:r>
            <a:r>
              <a:rPr lang="en-GB" altLang="de-DE" sz="2000" dirty="0"/>
              <a:t>	</a:t>
            </a:r>
            <a:r>
              <a:rPr lang="en-GB" altLang="de-DE" sz="2000" dirty="0" smtClean="0"/>
              <a:t>1 </a:t>
            </a:r>
            <a:r>
              <a:rPr lang="en-GB" altLang="de-DE" sz="2000" dirty="0" smtClean="0"/>
              <a:t>CR on GROUPE, 1 CR on LTE_CA/TEI14</a:t>
            </a:r>
          </a:p>
          <a:p>
            <a:pPr lvl="1" eaLnBrk="1" hangingPunct="1"/>
            <a:r>
              <a:rPr lang="de-DE" altLang="de-DE" sz="2000" dirty="0" smtClean="0"/>
              <a:t>R14:  	1 CRs o </a:t>
            </a:r>
            <a:r>
              <a:rPr lang="de-DE" altLang="de-DE" sz="2000" dirty="0"/>
              <a:t>CUPS,   1 CR on V2XARC, 1 CR on GENCEF, </a:t>
            </a:r>
            <a:r>
              <a:rPr lang="de-DE" altLang="de-DE" sz="2000" dirty="0" smtClean="0"/>
              <a:t>		2 </a:t>
            </a:r>
            <a:r>
              <a:rPr lang="de-DE" altLang="de-DE" sz="2000" dirty="0"/>
              <a:t>CRs </a:t>
            </a:r>
            <a:r>
              <a:rPr lang="de-DE" altLang="de-DE" sz="2000" dirty="0" smtClean="0"/>
              <a:t>on</a:t>
            </a:r>
            <a:r>
              <a:rPr lang="de-DE" altLang="de-DE" sz="2000" dirty="0"/>
              <a:t>	PS_Data_Off, 1 CR on SDCI, 1 CR on SEW2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(1/3)</a:t>
            </a:r>
            <a:endParaRPr lang="de-DE" altLang="de-DE" sz="2800" b="1" dirty="0" smtClean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26076338"/>
              </p:ext>
            </p:extLst>
          </p:nvPr>
        </p:nvGraphicFramePr>
        <p:xfrm>
          <a:off x="217488" y="1275007"/>
          <a:ext cx="8609012" cy="5005590"/>
        </p:xfrm>
        <a:graphic>
          <a:graphicData uri="http://schemas.openxmlformats.org/drawingml/2006/table">
            <a:tbl>
              <a:tblPr/>
              <a:tblGrid>
                <a:gridCol w="1757616"/>
                <a:gridCol w="5176584"/>
                <a:gridCol w="638175"/>
                <a:gridCol w="1036637"/>
              </a:tblGrid>
              <a:tr h="573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VoWLAN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Complementary Features for Voice services over WLAN</a:t>
                      </a: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364">
                <a:tc>
                  <a:txBody>
                    <a:bodyPr/>
                    <a:lstStyle/>
                    <a:p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ProSe_WLAN_DD_Stage2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Inclusion of WLAN direct discovery technologies as an alternative for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NAPS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Northbound APIs for SCEF – SCS/AS Interworking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eVoLP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kumimoji="0" lang="en-GB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VoLTE</a:t>
                      </a: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performance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USOS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Unlicensed spectrum offloading system enhancements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9252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EDCE5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enhancements to support 5G New Radio via Dual Connectivity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PS_Data_Off_Phase2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 Data Off Feature Phase 2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8924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 support for E-UTRAN Ultra Reliable Low Latency Comm.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000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pre-Rel-15 features in Rel-15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00295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Rel-15 Cat B/C alignments with other WGs or specifically required</a:t>
                      </a:r>
                    </a:p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(one of those with objections)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6" marB="900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(2/3)</a:t>
            </a:r>
            <a:endParaRPr lang="de-DE" altLang="de-DE" sz="2800" b="1" dirty="0" smtClean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0" y="2032000"/>
            <a:ext cx="8304213" cy="4406900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en-US" altLang="de-DE" sz="1600" dirty="0" smtClean="0"/>
              <a:t>CRs agreed for TS 23.501 (152 CRs), TS 23.502 (165 CRs), TS 23.503 (31 CRs)</a:t>
            </a:r>
            <a:endParaRPr lang="de-DE" altLang="de-DE" sz="1600" dirty="0" smtClean="0"/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de-DE" altLang="de-DE" sz="1600" dirty="0"/>
              <a:t>7</a:t>
            </a:r>
            <a:r>
              <a:rPr lang="de-DE" altLang="de-DE" sz="1600" dirty="0" smtClean="0"/>
              <a:t> CRs agreed for TSs 23.167, 23.216, 23.271, 23.292</a:t>
            </a:r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en-GB" altLang="de-DE" sz="1600" dirty="0" smtClean="0"/>
              <a:t>Some further work needed related to, e.g.:</a:t>
            </a:r>
            <a:endParaRPr lang="de-DE" altLang="de-DE" sz="1600" dirty="0"/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US" altLang="zh-CN" sz="1600" dirty="0" smtClean="0"/>
              <a:t>Resolving </a:t>
            </a:r>
            <a:r>
              <a:rPr lang="en-US" altLang="zh-CN" sz="1600" dirty="0"/>
              <a:t>RRC Inactive </a:t>
            </a:r>
            <a:r>
              <a:rPr lang="en-US" altLang="zh-CN" sz="1600" dirty="0" smtClean="0"/>
              <a:t>support, </a:t>
            </a:r>
            <a:r>
              <a:rPr lang="en-US" altLang="zh-CN" sz="1600" dirty="0"/>
              <a:t>pending RAN(2) </a:t>
            </a:r>
            <a:r>
              <a:rPr lang="en-US" altLang="zh-CN" sz="1600" dirty="0" smtClean="0"/>
              <a:t>decision</a:t>
            </a:r>
            <a:endParaRPr lang="en-US" altLang="zh-CN" sz="1600" dirty="0"/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US" altLang="zh-CN" sz="1600" dirty="0" smtClean="0"/>
              <a:t>Potential updates based on RAN2 response on </a:t>
            </a:r>
            <a:r>
              <a:rPr lang="en-US" altLang="zh-CN" sz="1600" dirty="0"/>
              <a:t>handling NSSAI in </a:t>
            </a:r>
            <a:r>
              <a:rPr lang="en-US" altLang="zh-CN" sz="1600" dirty="0" smtClean="0"/>
              <a:t>AS</a:t>
            </a:r>
            <a:endParaRPr lang="en-US" altLang="zh-CN" sz="1600" dirty="0"/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US" altLang="zh-CN" sz="1600" dirty="0" smtClean="0"/>
              <a:t>Potential updates regarding </a:t>
            </a:r>
            <a:r>
              <a:rPr lang="en-US" altLang="zh-CN" sz="1600" dirty="0"/>
              <a:t>LAPI/Delay Tolerant </a:t>
            </a:r>
            <a:r>
              <a:rPr lang="en-US" altLang="zh-CN" sz="1600" dirty="0" smtClean="0"/>
              <a:t>access</a:t>
            </a:r>
            <a:endParaRPr lang="en-US" altLang="zh-CN" sz="1600" dirty="0"/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US" altLang="zh-CN" sz="1600" dirty="0"/>
              <a:t>Potential updates </a:t>
            </a:r>
            <a:r>
              <a:rPr lang="en-US" altLang="zh-CN" sz="1600" dirty="0" smtClean="0"/>
              <a:t>for Paging </a:t>
            </a:r>
            <a:r>
              <a:rPr lang="en-US" altLang="zh-CN" sz="1600" dirty="0"/>
              <a:t>Priority and Support for multiple </a:t>
            </a:r>
            <a:r>
              <a:rPr lang="en-US" altLang="zh-CN" sz="1600" dirty="0" err="1"/>
              <a:t>QoS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flows</a:t>
            </a:r>
            <a:endParaRPr lang="en-US" altLang="zh-CN" sz="1600" dirty="0"/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US" altLang="zh-CN" sz="1600" dirty="0" smtClean="0"/>
              <a:t>SMSF </a:t>
            </a:r>
            <a:r>
              <a:rPr lang="en-US" altLang="zh-CN" sz="1600" dirty="0"/>
              <a:t>Domain selection for roaming </a:t>
            </a:r>
            <a:r>
              <a:rPr lang="en-US" altLang="zh-CN" sz="1600" dirty="0" smtClean="0"/>
              <a:t>scenarios</a:t>
            </a:r>
            <a:endParaRPr lang="en-US" altLang="zh-CN" sz="1600" dirty="0"/>
          </a:p>
          <a:p>
            <a:pPr lvl="2">
              <a:spcBef>
                <a:spcPct val="0"/>
              </a:spcBef>
              <a:spcAft>
                <a:spcPts val="200"/>
              </a:spcAft>
            </a:pPr>
            <a:r>
              <a:rPr lang="en-US" altLang="zh-CN" sz="1600" dirty="0" smtClean="0"/>
              <a:t>Handling </a:t>
            </a:r>
            <a:r>
              <a:rPr lang="en-US" altLang="zh-CN" sz="1600" dirty="0"/>
              <a:t>multiple PDU Sessions towards the same DNN for </a:t>
            </a:r>
            <a:r>
              <a:rPr lang="en-US" altLang="zh-CN" sz="1600" dirty="0" smtClean="0"/>
              <a:t>Interworking.</a:t>
            </a:r>
            <a:endParaRPr lang="en-US" altLang="zh-CN" sz="1600" dirty="0"/>
          </a:p>
          <a:p>
            <a:pPr lvl="1">
              <a:spcBef>
                <a:spcPct val="0"/>
              </a:spcBef>
              <a:spcAft>
                <a:spcPts val="200"/>
              </a:spcAft>
            </a:pPr>
            <a:r>
              <a:rPr lang="de-DE" altLang="de-DE" sz="1600" dirty="0" smtClean="0"/>
              <a:t>2 CRs with an objection „</a:t>
            </a:r>
            <a:r>
              <a:rPr lang="en-GB" altLang="zh-CN" sz="1600" dirty="0"/>
              <a:t>Clarification on N1 data transfer for RRC-Inactive </a:t>
            </a:r>
            <a:r>
              <a:rPr lang="en-GB" altLang="zh-CN" sz="1600" dirty="0" smtClean="0"/>
              <a:t>UE” and “</a:t>
            </a:r>
            <a:r>
              <a:rPr lang="en-GB" altLang="zh-CN" sz="1600" dirty="0"/>
              <a:t>Correction to DNN </a:t>
            </a:r>
            <a:r>
              <a:rPr lang="en-GB" altLang="zh-CN" sz="1600" dirty="0" smtClean="0"/>
              <a:t>subscription”</a:t>
            </a:r>
            <a:endParaRPr lang="en-GB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Focus on essential corrections, resolving open issues, further aligning between   		5GS TSs and with the work from other WGs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9741752"/>
              </p:ext>
            </p:extLst>
          </p:nvPr>
        </p:nvGraphicFramePr>
        <p:xfrm>
          <a:off x="179388" y="1189038"/>
          <a:ext cx="8569325" cy="92551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4698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699" marB="4569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9" marB="45699"/>
                </a:tc>
              </a:tr>
              <a:tr h="455658">
                <a:tc>
                  <a:txBody>
                    <a:bodyPr/>
                    <a:lstStyle/>
                    <a:p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39" marB="899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98 &gt; 100%</a:t>
                      </a: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694" marB="45694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2.2) Rel-15 Maintenance and Work (3/3)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52000670"/>
              </p:ext>
            </p:extLst>
          </p:nvPr>
        </p:nvGraphicFramePr>
        <p:xfrm>
          <a:off x="179388" y="1376363"/>
          <a:ext cx="8569325" cy="148748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974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26" marB="45726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26" marB="45726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26" marB="4572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/>
                </a:tc>
              </a:tr>
              <a:tr h="507606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INOBEAR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Increasing the maximum number of LTE bearers</a:t>
                      </a: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94" marB="8999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100 %</a:t>
                      </a:r>
                    </a:p>
                  </a:txBody>
                  <a:tcPr marL="91443" marR="91443" marT="45721" marB="4572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1" marB="4572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1" marB="45721">
                    <a:solidFill>
                      <a:srgbClr val="62A14D"/>
                    </a:solidFill>
                  </a:tcPr>
                </a:tc>
              </a:tr>
              <a:tr h="482426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89994" marB="8999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1" marB="45721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5620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863850"/>
            <a:ext cx="8199438" cy="359410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GB" altLang="zh-CN" sz="1600" dirty="0" smtClean="0"/>
              <a:t>Based on feedback from CT WGs two Cat B and one Cat C </a:t>
            </a:r>
            <a:r>
              <a:rPr lang="en-GB" altLang="zh-CN" sz="1600" dirty="0"/>
              <a:t>a</a:t>
            </a:r>
            <a:r>
              <a:rPr lang="en-GB" altLang="zh-CN" sz="1600" dirty="0" smtClean="0"/>
              <a:t>re agreed</a:t>
            </a:r>
          </a:p>
          <a:p>
            <a:pPr lvl="1"/>
            <a:r>
              <a:rPr lang="en-GB" altLang="zh-CN" sz="1600" dirty="0" smtClean="0"/>
              <a:t>The latter adding </a:t>
            </a:r>
            <a:r>
              <a:rPr lang="en-GB" altLang="zh-CN" sz="1600" dirty="0"/>
              <a:t>that all PDN GWs in a PLMN shall support 15 bearers, the MME can be configured with information to select PDN GWs, including for inter-PLMN </a:t>
            </a:r>
            <a:r>
              <a:rPr lang="en-GB" altLang="zh-CN" sz="1600" dirty="0" smtClean="0"/>
              <a:t>handover</a:t>
            </a:r>
          </a:p>
          <a:p>
            <a:pPr lvl="1"/>
            <a:r>
              <a:rPr lang="en-GB" altLang="zh-CN" sz="1600" dirty="0" smtClean="0"/>
              <a:t>This concludes this Rel-15 exception</a:t>
            </a:r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US" altLang="de-DE" sz="1600" dirty="0" smtClean="0"/>
              <a:t>maintenance</a:t>
            </a:r>
            <a:endParaRPr lang="zh-CN" altLang="zh-CN" sz="2000" dirty="0"/>
          </a:p>
          <a:p>
            <a:pPr lvl="1"/>
            <a:endParaRPr lang="en-GB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22664503"/>
              </p:ext>
            </p:extLst>
          </p:nvPr>
        </p:nvGraphicFramePr>
        <p:xfrm>
          <a:off x="179388" y="1376363"/>
          <a:ext cx="8569325" cy="17716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07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1" marB="45731"/>
                </a:tc>
              </a:tr>
              <a:tr h="820092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FS_PARLOS_SA2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 &gt; 70%</a:t>
                      </a: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</a:tr>
              <a:tr h="468482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2" marB="90002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6" marB="45726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284113"/>
            <a:ext cx="8280400" cy="317383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defRPr/>
            </a:pPr>
            <a:r>
              <a:rPr lang="en-GB" altLang="de-DE" sz="1600" dirty="0"/>
              <a:t>Another SID update proposes to extend the timeline to Sep </a:t>
            </a:r>
            <a:r>
              <a:rPr lang="en-GB" altLang="de-DE" sz="1600" dirty="0" smtClean="0"/>
              <a:t>2018</a:t>
            </a:r>
            <a:endParaRPr lang="en-GB" altLang="de-DE" sz="1600" dirty="0"/>
          </a:p>
          <a:p>
            <a:pPr lvl="1"/>
            <a:r>
              <a:rPr lang="en-GB" altLang="zh-CN" sz="1600" dirty="0"/>
              <a:t>One more key issue, two more solutions captured</a:t>
            </a:r>
            <a:endParaRPr lang="zh-CN" altLang="zh-CN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Update existing solutions to solve remaining issues</a:t>
            </a:r>
            <a:endParaRPr lang="en-US" altLang="zh-CN" sz="1600" dirty="0"/>
          </a:p>
          <a:p>
            <a:pPr lvl="1">
              <a:defRPr/>
            </a:pPr>
            <a:r>
              <a:rPr lang="en-GB" altLang="zh-CN" sz="1600" dirty="0" smtClean="0"/>
              <a:t>Develop </a:t>
            </a:r>
            <a:r>
              <a:rPr lang="en-GB" altLang="zh-CN" sz="1600" dirty="0"/>
              <a:t>solutions for the new key issue</a:t>
            </a:r>
            <a:endParaRPr lang="en-US" altLang="zh-CN" sz="1600" dirty="0"/>
          </a:p>
          <a:p>
            <a:pPr lvl="1">
              <a:defRPr/>
            </a:pPr>
            <a:r>
              <a:rPr lang="en-GB" altLang="zh-CN" sz="1600" dirty="0"/>
              <a:t>Questions to SA1 </a:t>
            </a:r>
            <a:r>
              <a:rPr lang="en-GB" altLang="zh-CN" sz="1600" dirty="0" smtClean="0"/>
              <a:t>might </a:t>
            </a:r>
            <a:r>
              <a:rPr lang="en-GB" altLang="zh-CN" sz="1600" dirty="0"/>
              <a:t>be necessary for clarifying some requirements</a:t>
            </a:r>
            <a:endParaRPr lang="en-US" altLang="zh-CN" sz="1600" dirty="0"/>
          </a:p>
          <a:p>
            <a:pPr lvl="1">
              <a:defRPr/>
            </a:pPr>
            <a:r>
              <a:rPr lang="en-GB" altLang="zh-CN" sz="1600" dirty="0" smtClean="0"/>
              <a:t>Start evaluations</a:t>
            </a:r>
            <a:endParaRPr lang="zh-CN" altLang="zh-CN" sz="2400" dirty="0"/>
          </a:p>
          <a:p>
            <a:pPr lvl="1">
              <a:defRPr/>
            </a:pPr>
            <a:endParaRPr 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Rel-15 Maintenance and Work and Work</a:t>
            </a:r>
          </a:p>
          <a:p>
            <a:pPr lvl="1" eaLnBrk="1" hangingPunct="1">
              <a:defRPr/>
            </a:pPr>
            <a:r>
              <a:rPr lang="en-GB" sz="2000" dirty="0" smtClean="0"/>
              <a:t>2.3) Rel-16 and later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(2/19)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96567694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 &gt; 35%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441700"/>
            <a:ext cx="8554480" cy="30162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GB" altLang="zh-CN" sz="1600" dirty="0" smtClean="0"/>
              <a:t>Initial conclusions capture for trusted scenario. Only </a:t>
            </a:r>
            <a:r>
              <a:rPr lang="en-GB" altLang="zh-CN" sz="1600" dirty="0"/>
              <a:t>2 solutions are currently </a:t>
            </a:r>
            <a:r>
              <a:rPr lang="en-GB" altLang="zh-CN" sz="1600" dirty="0" smtClean="0"/>
              <a:t>documented.</a:t>
            </a:r>
          </a:p>
          <a:p>
            <a:pPr lvl="1"/>
            <a:r>
              <a:rPr lang="en-GB" altLang="zh-CN" sz="1600" dirty="0" smtClean="0"/>
              <a:t>Some </a:t>
            </a:r>
            <a:r>
              <a:rPr lang="en-GB" altLang="zh-CN" sz="1600" dirty="0"/>
              <a:t>additional </a:t>
            </a:r>
            <a:r>
              <a:rPr lang="en-GB" altLang="zh-CN" sz="1600" dirty="0" smtClean="0"/>
              <a:t>use </a:t>
            </a:r>
            <a:r>
              <a:rPr lang="en-GB" altLang="zh-CN" sz="1600" dirty="0"/>
              <a:t>cases </a:t>
            </a:r>
            <a:r>
              <a:rPr lang="en-GB" altLang="zh-CN" sz="1600" dirty="0" smtClean="0"/>
              <a:t>added</a:t>
            </a:r>
            <a:r>
              <a:rPr lang="en-GB" altLang="zh-CN" sz="1600" dirty="0"/>
              <a:t>. </a:t>
            </a:r>
            <a:r>
              <a:rPr lang="en-GB" altLang="zh-CN" sz="1600" dirty="0" smtClean="0"/>
              <a:t>Several scenarios are included now.</a:t>
            </a:r>
          </a:p>
          <a:p>
            <a:pPr lvl="1"/>
            <a:r>
              <a:rPr lang="en-GB" altLang="zh-CN" sz="1600" dirty="0"/>
              <a:t>Several solutions </a:t>
            </a:r>
            <a:r>
              <a:rPr lang="en-GB" altLang="zh-CN" sz="1600" dirty="0" smtClean="0"/>
              <a:t>for </a:t>
            </a:r>
            <a:r>
              <a:rPr lang="en-GB" altLang="zh-CN" sz="1600" dirty="0"/>
              <a:t>different key issues </a:t>
            </a:r>
            <a:r>
              <a:rPr lang="en-GB" altLang="zh-CN" sz="1600" dirty="0" smtClean="0"/>
              <a:t>captured</a:t>
            </a:r>
            <a:r>
              <a:rPr lang="en-GB" altLang="zh-CN" sz="400" dirty="0" smtClean="0"/>
              <a:t> </a:t>
            </a:r>
            <a:endParaRPr lang="zh-CN" altLang="zh-CN" sz="1400" dirty="0"/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GB" altLang="zh-CN" sz="1600" dirty="0" smtClean="0"/>
              <a:t>Conclude </a:t>
            </a:r>
            <a:r>
              <a:rPr lang="en-GB" altLang="zh-CN" sz="1600" dirty="0"/>
              <a:t>study on support of Trusted Non-3GPP</a:t>
            </a:r>
          </a:p>
          <a:p>
            <a:pPr lvl="1"/>
            <a:r>
              <a:rPr lang="en-GB" altLang="zh-CN" sz="1600" dirty="0"/>
              <a:t>Study </a:t>
            </a:r>
            <a:r>
              <a:rPr lang="en-GB" altLang="zh-CN" sz="1600" dirty="0" smtClean="0"/>
              <a:t>solutions </a:t>
            </a:r>
            <a:r>
              <a:rPr lang="en-GB" altLang="zh-CN" sz="1600" dirty="0"/>
              <a:t>for the other key issues</a:t>
            </a:r>
            <a:endParaRPr lang="zh-CN" altLang="zh-CN" sz="1600" dirty="0"/>
          </a:p>
          <a:p>
            <a:pPr lvl="1"/>
            <a:endParaRPr lang="de-DE" altLang="de-DE" sz="1600" dirty="0"/>
          </a:p>
          <a:p>
            <a:pPr lvl="1"/>
            <a:endParaRPr lang="zh-CN" altLang="zh-CN" sz="1400" dirty="0"/>
          </a:p>
          <a:p>
            <a:pPr lvl="1"/>
            <a:endParaRPr lang="en-US" altLang="de-DE" sz="1600" dirty="0" smtClean="0"/>
          </a:p>
          <a:p>
            <a:r>
              <a:rPr lang="en-GB" altLang="zh-CN" dirty="0" smtClean="0"/>
              <a:t>·</a:t>
            </a:r>
            <a:r>
              <a:rPr lang="en-GB" altLang="zh-CN" sz="800" dirty="0"/>
              <a:t>         </a:t>
            </a:r>
            <a:r>
              <a:rPr lang="en-GB" altLang="zh-CN" dirty="0" smtClean="0"/>
              <a:t>·</a:t>
            </a:r>
            <a:r>
              <a:rPr lang="en-GB" altLang="zh-CN" sz="800" dirty="0"/>
              <a:t>        </a:t>
            </a:r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(3/19)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6431447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0740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200400"/>
            <a:ext cx="8280400" cy="32575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US" altLang="de-DE" sz="1600" dirty="0"/>
              <a:t>Definitions and Key Issues become stable.</a:t>
            </a:r>
            <a:endParaRPr lang="en-GB" altLang="de-DE" sz="1600" dirty="0" smtClean="0"/>
          </a:p>
          <a:p>
            <a:pPr lvl="1"/>
            <a:r>
              <a:rPr lang="en-US" altLang="de-DE" sz="1600" dirty="0"/>
              <a:t>6 more new solutions are added since Rel-16 restart the ATSSS study (total of 9 solutions).</a:t>
            </a:r>
            <a:endParaRPr lang="en-GB" altLang="de-DE" sz="1600" dirty="0"/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US" altLang="de-DE" sz="1600" dirty="0" smtClean="0"/>
              <a:t>Propose </a:t>
            </a:r>
            <a:r>
              <a:rPr lang="en-US" altLang="de-DE" sz="1600" dirty="0"/>
              <a:t>SA2#128 (July 2018) to be last meeting for proposing any new solution proposal</a:t>
            </a:r>
          </a:p>
          <a:p>
            <a:pPr lvl="1"/>
            <a:r>
              <a:rPr lang="en-US" altLang="de-DE" sz="1600" dirty="0"/>
              <a:t>Start to merge similar proposals (e.g. MPTCP) into common solution to simplify evaluation and solution clean-up</a:t>
            </a:r>
          </a:p>
          <a:p>
            <a:pPr lvl="1"/>
            <a:r>
              <a:rPr lang="en-US" altLang="de-DE" sz="1600" dirty="0"/>
              <a:t>Evaluation and down selection to be started in SA2#128bis </a:t>
            </a:r>
            <a:endParaRPr lang="de-DE" altLang="de-DE" dirty="0"/>
          </a:p>
          <a:p>
            <a:pPr lvl="1"/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(4/19)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65727702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 &gt; 35%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</a:t>
            </a:r>
            <a:r>
              <a:rPr lang="de-DE" altLang="de-DE" sz="1800" dirty="0"/>
              <a:t>since SA#79</a:t>
            </a:r>
          </a:p>
          <a:p>
            <a:pPr lvl="1"/>
            <a:r>
              <a:rPr lang="en-US" altLang="ko-KR" sz="1600" dirty="0"/>
              <a:t>For various key issues such as </a:t>
            </a:r>
            <a:r>
              <a:rPr lang="en-GB" altLang="ko-KR" sz="1600" dirty="0"/>
              <a:t>Service Authorization and Provisioning, Slicing, </a:t>
            </a:r>
            <a:r>
              <a:rPr lang="en-GB" altLang="ko-KR" sz="1600" dirty="0" err="1"/>
              <a:t>QoS</a:t>
            </a:r>
            <a:r>
              <a:rPr lang="en-GB" altLang="ko-KR" sz="1600" dirty="0"/>
              <a:t>, PC5 RAT selection, PC5 unicast/multicast, V2X s</a:t>
            </a:r>
            <a:r>
              <a:rPr lang="en-US" altLang="ko-KR" sz="1600" dirty="0" err="1"/>
              <a:t>ystem</a:t>
            </a:r>
            <a:r>
              <a:rPr lang="en-US" altLang="ko-KR" sz="1600" dirty="0"/>
              <a:t> migration/interworking and </a:t>
            </a:r>
            <a:r>
              <a:rPr lang="en-GB" altLang="ko-KR" sz="1600" dirty="0"/>
              <a:t>Edge computing, </a:t>
            </a:r>
            <a:r>
              <a:rPr lang="en-US" altLang="ko-KR" sz="1600" dirty="0"/>
              <a:t>several </a:t>
            </a:r>
            <a:r>
              <a:rPr lang="de-DE" altLang="ko-KR" sz="1600" dirty="0"/>
              <a:t>solutions agreed for inclusion in TR 23.786.</a:t>
            </a:r>
          </a:p>
          <a:p>
            <a:pPr lvl="1"/>
            <a:r>
              <a:rPr lang="en-US" altLang="ko-KR" sz="1600" dirty="0"/>
              <a:t>eV2X Architecture variants based on 5GS were further discussed and two more alternatives are documented in Annex A of TR 23.786</a:t>
            </a:r>
            <a:r>
              <a:rPr lang="de-DE" altLang="zh-CN" sz="1600" dirty="0"/>
              <a:t>.</a:t>
            </a:r>
          </a:p>
          <a:p>
            <a:pPr lvl="1"/>
            <a:endParaRPr lang="de-DE" altLang="de-DE" sz="1600" dirty="0"/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600" dirty="0"/>
              <a:t>Study continues.</a:t>
            </a:r>
            <a:endParaRPr lang="de-DE" altLang="zh-CN" dirty="0"/>
          </a:p>
          <a:p>
            <a:pPr lvl="1"/>
            <a:endParaRPr lang="de-DE" altLang="de-DE" dirty="0" smtClean="0"/>
          </a:p>
          <a:p>
            <a:pPr lvl="1"/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(5/19)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68273123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FS_ENTRADE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encrypted traffic detection and verification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70%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defRPr/>
            </a:pPr>
            <a:r>
              <a:rPr lang="en-GB" altLang="zh-CN" sz="1600" dirty="0"/>
              <a:t>2 key issues, 7 solutions have been documented</a:t>
            </a:r>
          </a:p>
          <a:p>
            <a:pPr lvl="1"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Evaluate </a:t>
            </a:r>
            <a:r>
              <a:rPr lang="en-GB" altLang="zh-CN" sz="1600" dirty="0"/>
              <a:t>and identify specification impacts of the </a:t>
            </a:r>
            <a:r>
              <a:rPr lang="en-GB" altLang="zh-CN" sz="1600" dirty="0" smtClean="0"/>
              <a:t>solutions</a:t>
            </a:r>
          </a:p>
          <a:p>
            <a:pPr lvl="1">
              <a:defRPr/>
            </a:pPr>
            <a:r>
              <a:rPr lang="en-GB" altLang="zh-CN" sz="1600" dirty="0" smtClean="0"/>
              <a:t>Evaluate any security </a:t>
            </a:r>
            <a:r>
              <a:rPr lang="en-GB" altLang="zh-CN" sz="1600" dirty="0"/>
              <a:t>impacts with SA3 </a:t>
            </a:r>
            <a:r>
              <a:rPr lang="en-GB" altLang="zh-CN" sz="1600" dirty="0" smtClean="0"/>
              <a:t>as necessary</a:t>
            </a:r>
          </a:p>
          <a:p>
            <a:pPr lvl="1">
              <a:defRPr/>
            </a:pPr>
            <a:r>
              <a:rPr lang="de-DE" sz="1600" dirty="0" smtClean="0"/>
              <a:t>Conclude</a:t>
            </a:r>
          </a:p>
          <a:p>
            <a:pPr lvl="1"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(6/19)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85961182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099425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defRPr/>
            </a:pPr>
            <a:r>
              <a:rPr lang="en-GB" altLang="zh-CN" sz="1600" dirty="0" smtClean="0"/>
              <a:t>Architecture </a:t>
            </a:r>
            <a:r>
              <a:rPr lang="en-GB" altLang="zh-CN" sz="1600" dirty="0"/>
              <a:t>assumption and framework are </a:t>
            </a:r>
            <a:r>
              <a:rPr lang="en-GB" altLang="zh-CN" sz="1600" dirty="0" smtClean="0"/>
              <a:t>captured</a:t>
            </a:r>
            <a:endParaRPr lang="zh-CN" altLang="zh-CN" sz="1400" dirty="0"/>
          </a:p>
          <a:p>
            <a:pPr lvl="1">
              <a:defRPr/>
            </a:pPr>
            <a:r>
              <a:rPr lang="en-GB" altLang="zh-CN" sz="1600" dirty="0"/>
              <a:t>Quite a few key issues and </a:t>
            </a:r>
            <a:r>
              <a:rPr lang="en-GB" altLang="zh-CN" sz="1600" dirty="0" smtClean="0"/>
              <a:t>also a </a:t>
            </a:r>
            <a:r>
              <a:rPr lang="en-GB" altLang="zh-CN" sz="1600" dirty="0"/>
              <a:t>few solution are captured</a:t>
            </a: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2000" dirty="0" smtClean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GB" altLang="zh-CN" sz="1600" dirty="0" smtClean="0"/>
              <a:t>Focus </a:t>
            </a:r>
            <a:r>
              <a:rPr lang="en-GB" altLang="zh-CN" sz="1600" dirty="0"/>
              <a:t>on the existing key issue and </a:t>
            </a:r>
            <a:r>
              <a:rPr lang="en-GB" altLang="zh-CN" sz="1600" dirty="0" smtClean="0"/>
              <a:t>add no further use </a:t>
            </a:r>
            <a:r>
              <a:rPr lang="en-GB" altLang="zh-CN" sz="1600" dirty="0"/>
              <a:t>cases and key </a:t>
            </a:r>
            <a:r>
              <a:rPr lang="en-GB" altLang="zh-CN" sz="1600" dirty="0" smtClean="0"/>
              <a:t>issues after the July </a:t>
            </a:r>
            <a:r>
              <a:rPr lang="en-GB" altLang="zh-CN" sz="1600" dirty="0"/>
              <a:t>SA2 </a:t>
            </a:r>
            <a:r>
              <a:rPr lang="en-GB" altLang="zh-CN" sz="1600" dirty="0" smtClean="0"/>
              <a:t>meeting </a:t>
            </a:r>
            <a:endParaRPr lang="zh-CN" altLang="zh-CN" sz="1400" dirty="0"/>
          </a:p>
          <a:p>
            <a:pPr lvl="1">
              <a:defRPr/>
            </a:pPr>
            <a:r>
              <a:rPr lang="en-GB" altLang="zh-CN" sz="1600" dirty="0"/>
              <a:t>Study </a:t>
            </a:r>
            <a:r>
              <a:rPr lang="en-GB" altLang="zh-CN" sz="1600" dirty="0" smtClean="0"/>
              <a:t>solutions </a:t>
            </a:r>
            <a:r>
              <a:rPr lang="en-GB" altLang="zh-CN" sz="1600" dirty="0"/>
              <a:t>for the existing key issues</a:t>
            </a:r>
            <a:endParaRPr lang="en-US" sz="1600" dirty="0" smtClean="0"/>
          </a:p>
          <a:p>
            <a:pPr marL="457200" lvl="1" indent="0">
              <a:buNone/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(7/19)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8625122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</a:t>
                      </a:r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support and evolution for the 5G System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50%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483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35288"/>
            <a:ext cx="8280400" cy="3522662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US" altLang="zh-CN" sz="1800" dirty="0" smtClean="0"/>
              <a:t>Good </a:t>
            </a:r>
            <a:r>
              <a:rPr lang="en-US" altLang="zh-CN" sz="1800" dirty="0"/>
              <a:t>progress on most key issues</a:t>
            </a:r>
          </a:p>
          <a:p>
            <a:pPr lvl="1"/>
            <a:r>
              <a:rPr lang="en-US" altLang="zh-CN" sz="1800" dirty="0"/>
              <a:t>Some key issues are essentially ready for </a:t>
            </a:r>
            <a:r>
              <a:rPr lang="en-US" altLang="zh-CN" sz="1800" dirty="0" smtClean="0"/>
              <a:t>conclusion</a:t>
            </a:r>
          </a:p>
          <a:p>
            <a:pPr lvl="1"/>
            <a:endParaRPr lang="en-US" altLang="zh-CN" sz="1800" dirty="0"/>
          </a:p>
          <a:p>
            <a:r>
              <a:rPr lang="en-US" altLang="zh-CN" sz="1800" dirty="0"/>
              <a:t>Next steps</a:t>
            </a:r>
          </a:p>
          <a:p>
            <a:pPr lvl="1"/>
            <a:r>
              <a:rPr lang="en-US" altLang="zh-CN" sz="1800" dirty="0"/>
              <a:t>Next two/three SA2 meetings will focus on </a:t>
            </a:r>
          </a:p>
          <a:p>
            <a:pPr lvl="2"/>
            <a:r>
              <a:rPr lang="en-US" altLang="zh-CN" sz="1800" dirty="0"/>
              <a:t>addressing open issues of solutions already in the TR</a:t>
            </a:r>
          </a:p>
          <a:p>
            <a:pPr lvl="2"/>
            <a:r>
              <a:rPr lang="en-US" altLang="zh-CN" sz="1800" dirty="0"/>
              <a:t>documenting solutions for remaining key issues</a:t>
            </a:r>
          </a:p>
          <a:p>
            <a:pPr lvl="1"/>
            <a:r>
              <a:rPr lang="en-US" altLang="zh-CN" sz="1800" dirty="0"/>
              <a:t>Evaluation/conclusion expected to start at SA2#128b and SA2#129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(8/19)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7168949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 &gt; 40%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5860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US" altLang="de-DE" sz="1600" dirty="0" smtClean="0"/>
              <a:t>5 Key issues and 11 solutions are documented. </a:t>
            </a:r>
          </a:p>
          <a:p>
            <a:pPr lvl="1"/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US" altLang="de-DE" sz="1600" dirty="0" smtClean="0"/>
              <a:t>Complete the solutions and start evaluations.</a:t>
            </a:r>
          </a:p>
          <a:p>
            <a:pPr marL="457200" lvl="1" indent="0">
              <a:buNone/>
            </a:pPr>
            <a:endParaRPr lang="en-US" alt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(9/19)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6202954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45%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GB" altLang="zh-CN" sz="1600" dirty="0" smtClean="0"/>
              <a:t>4 </a:t>
            </a:r>
            <a:r>
              <a:rPr lang="en-GB" altLang="zh-CN" sz="1600" dirty="0"/>
              <a:t>new key </a:t>
            </a:r>
            <a:r>
              <a:rPr lang="en-GB" altLang="zh-CN" sz="1600" dirty="0" smtClean="0"/>
              <a:t>issues and </a:t>
            </a:r>
            <a:r>
              <a:rPr lang="en-GB" altLang="zh-CN" sz="1600" dirty="0"/>
              <a:t>14 new solutions </a:t>
            </a:r>
            <a:r>
              <a:rPr lang="en-GB" altLang="zh-CN" sz="1600" dirty="0" smtClean="0"/>
              <a:t>captured</a:t>
            </a:r>
          </a:p>
          <a:p>
            <a:pPr lvl="1"/>
            <a:r>
              <a:rPr lang="en-GB" altLang="zh-CN" sz="1600" dirty="0" smtClean="0"/>
              <a:t>9 </a:t>
            </a:r>
            <a:r>
              <a:rPr lang="en-GB" altLang="zh-CN" sz="1600" dirty="0"/>
              <a:t>existing solutions </a:t>
            </a:r>
            <a:r>
              <a:rPr lang="en-GB" altLang="zh-CN" sz="1600" dirty="0" smtClean="0"/>
              <a:t>updated</a:t>
            </a:r>
          </a:p>
          <a:p>
            <a:pPr lvl="1"/>
            <a:r>
              <a:rPr lang="en-GB" altLang="zh-CN" sz="1600" dirty="0" smtClean="0"/>
              <a:t>Question for RAN2 </a:t>
            </a:r>
            <a:r>
              <a:rPr lang="en-GB" altLang="zh-CN" sz="1600" dirty="0"/>
              <a:t>and </a:t>
            </a:r>
            <a:r>
              <a:rPr lang="en-GB" altLang="zh-CN" sz="1600" dirty="0" smtClean="0"/>
              <a:t>SA1 for clarification of </a:t>
            </a:r>
            <a:r>
              <a:rPr lang="en-GB" altLang="zh-CN" sz="1600" dirty="0"/>
              <a:t>service </a:t>
            </a:r>
            <a:r>
              <a:rPr lang="en-GB" altLang="zh-CN" sz="1600" dirty="0" smtClean="0"/>
              <a:t>requirements</a:t>
            </a:r>
            <a:endParaRPr lang="en-GB" altLang="de-DE" sz="1600" dirty="0" smtClean="0"/>
          </a:p>
          <a:p>
            <a:pPr lvl="1">
              <a:buFont typeface="Arial" panose="020B0604020202020204" pitchFamily="34" charset="0"/>
              <a:buNone/>
            </a:pPr>
            <a:endParaRPr lang="de-DE" altLang="de-DE" sz="16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en-US" altLang="zh-CN" sz="1600" dirty="0" smtClean="0"/>
              <a:t>Possibly capturing new</a:t>
            </a:r>
            <a:r>
              <a:rPr lang="en-GB" altLang="zh-CN" sz="1600" dirty="0" smtClean="0"/>
              <a:t> solutions</a:t>
            </a:r>
          </a:p>
          <a:p>
            <a:pPr lvl="1"/>
            <a:r>
              <a:rPr lang="en-GB" altLang="zh-CN" sz="1600" dirty="0" smtClean="0"/>
              <a:t>Starting evaluations </a:t>
            </a:r>
            <a:r>
              <a:rPr lang="en-GB" altLang="zh-CN" sz="1600" dirty="0"/>
              <a:t>and </a:t>
            </a:r>
            <a:r>
              <a:rPr lang="en-GB" altLang="zh-CN" sz="1600" dirty="0" smtClean="0"/>
              <a:t>conclusions</a:t>
            </a:r>
            <a:endParaRPr lang="de-DE" altLang="de-DE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(10/19)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12476455"/>
              </p:ext>
            </p:extLst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90930"/>
            <a:ext cx="8280400" cy="336702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defRPr/>
            </a:pPr>
            <a:r>
              <a:rPr lang="en-US" altLang="zh-CN" sz="1600" dirty="0"/>
              <a:t>Target end dates moved to December – although SID not yet </a:t>
            </a:r>
            <a:r>
              <a:rPr lang="en-US" altLang="zh-CN" sz="1600" dirty="0" smtClean="0"/>
              <a:t>updated</a:t>
            </a:r>
          </a:p>
          <a:p>
            <a:pPr lvl="1">
              <a:defRPr/>
            </a:pPr>
            <a:r>
              <a:rPr lang="en-US" altLang="zh-CN" sz="1600" dirty="0"/>
              <a:t>Most Key issues </a:t>
            </a:r>
            <a:r>
              <a:rPr lang="en-US" altLang="zh-CN" sz="1600" dirty="0" smtClean="0"/>
              <a:t>captured </a:t>
            </a:r>
            <a:r>
              <a:rPr lang="en-US" altLang="zh-CN" sz="1600" dirty="0"/>
              <a:t>multiple </a:t>
            </a:r>
            <a:r>
              <a:rPr lang="en-US" altLang="zh-CN" sz="1600" dirty="0" smtClean="0"/>
              <a:t>solutions; some </a:t>
            </a:r>
            <a:r>
              <a:rPr lang="en-US" altLang="zh-CN" sz="1600" dirty="0"/>
              <a:t>solutions still </a:t>
            </a:r>
            <a:r>
              <a:rPr lang="en-US" altLang="zh-CN" sz="1600" dirty="0" smtClean="0"/>
              <a:t>requiring refinement</a:t>
            </a:r>
            <a:endParaRPr lang="zh-CN" altLang="zh-CN" sz="1600" dirty="0"/>
          </a:p>
          <a:p>
            <a:pPr lvl="1">
              <a:defRPr/>
            </a:pPr>
            <a:r>
              <a:rPr lang="en-US" altLang="zh-CN" sz="1600" dirty="0"/>
              <a:t>No evaluations started</a:t>
            </a:r>
            <a:endParaRPr lang="zh-CN" altLang="zh-CN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en-US" altLang="zh-CN" sz="1600" dirty="0"/>
              <a:t>Continue to clean up </a:t>
            </a:r>
            <a:r>
              <a:rPr lang="en-US" altLang="zh-CN" sz="1600" dirty="0" smtClean="0"/>
              <a:t>solutions</a:t>
            </a:r>
          </a:p>
          <a:p>
            <a:pPr lvl="1">
              <a:defRPr/>
            </a:pPr>
            <a:r>
              <a:rPr lang="en-US" altLang="zh-CN" sz="1600" dirty="0"/>
              <a:t>Begin solution evaluations and identify solution merger </a:t>
            </a:r>
            <a:r>
              <a:rPr lang="en-US" altLang="zh-CN" sz="1600" dirty="0" smtClean="0"/>
              <a:t>opportunities</a:t>
            </a:r>
          </a:p>
          <a:p>
            <a:pPr lvl="1">
              <a:defRPr/>
            </a:pPr>
            <a:r>
              <a:rPr lang="en-US" altLang="zh-CN" sz="1600" dirty="0"/>
              <a:t>Identify preliminary conclusions and document any merged </a:t>
            </a:r>
            <a:r>
              <a:rPr lang="en-US" altLang="zh-CN" sz="1600" dirty="0" smtClean="0"/>
              <a:t>solutions</a:t>
            </a:r>
          </a:p>
          <a:p>
            <a:pPr lvl="1"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(11/19)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08057908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FS_LLC_Mob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EPC support for Mobility with Low Latency Communication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 &gt; 75%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GB" altLang="zh-CN" sz="1600" dirty="0" smtClean="0"/>
              <a:t>2 </a:t>
            </a:r>
            <a:r>
              <a:rPr lang="en-GB" altLang="zh-CN" sz="1600" dirty="0"/>
              <a:t>solutions added (3 were there in March)</a:t>
            </a:r>
            <a:endParaRPr lang="zh-CN" altLang="zh-CN" sz="1600" dirty="0"/>
          </a:p>
          <a:p>
            <a:pPr lvl="1"/>
            <a:r>
              <a:rPr lang="en-GB" altLang="zh-CN" sz="1600" dirty="0"/>
              <a:t>Impacts and evaluation of individual solutions progressing</a:t>
            </a:r>
            <a:r>
              <a:rPr lang="en-GB" altLang="zh-CN" sz="1600" dirty="0" smtClean="0"/>
              <a:t>.</a:t>
            </a:r>
          </a:p>
          <a:p>
            <a:pPr lvl="1"/>
            <a:r>
              <a:rPr lang="en-GB" altLang="zh-CN" sz="1600" dirty="0" smtClean="0"/>
              <a:t>TR provided to SA for information.</a:t>
            </a:r>
            <a:endParaRPr lang="zh-CN" altLang="zh-CN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altLang="zh-CN" sz="1600" dirty="0"/>
              <a:t>Complete </a:t>
            </a:r>
            <a:r>
              <a:rPr lang="en-GB" altLang="zh-CN" sz="1600" dirty="0" smtClean="0"/>
              <a:t>solutions and evaluations </a:t>
            </a:r>
            <a:r>
              <a:rPr lang="en-GB" altLang="zh-CN" sz="1600" dirty="0"/>
              <a:t>and agree conclusions</a:t>
            </a:r>
            <a:r>
              <a:rPr lang="en-GB" altLang="zh-CN" sz="1600" dirty="0" smtClean="0"/>
              <a:t>.</a:t>
            </a:r>
          </a:p>
          <a:p>
            <a:pPr lvl="1"/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Rel-14 and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Rel-15 Maintenance and Work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Rel-16 and later Work and Maintenance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(12/19)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36731160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FS_5G-SRVCC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for single radio voice continuity from 5GS to 3G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80%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GB" altLang="zh-CN" sz="1600" dirty="0"/>
              <a:t>4 key issues, 5 solutions</a:t>
            </a:r>
            <a:r>
              <a:rPr lang="en-US" altLang="zh-CN" sz="1600" dirty="0"/>
              <a:t> have been </a:t>
            </a:r>
            <a:r>
              <a:rPr lang="en-US" altLang="zh-CN" sz="1600" dirty="0" smtClean="0"/>
              <a:t>documented</a:t>
            </a:r>
          </a:p>
          <a:p>
            <a:pPr lvl="1"/>
            <a:r>
              <a:rPr lang="en-GB" altLang="zh-CN" sz="1600" dirty="0" smtClean="0"/>
              <a:t>Question to </a:t>
            </a:r>
            <a:r>
              <a:rPr lang="en-GB" altLang="zh-CN" sz="1600" dirty="0"/>
              <a:t>RAN2 and </a:t>
            </a:r>
            <a:r>
              <a:rPr lang="en-GB" altLang="zh-CN" sz="1600" dirty="0" smtClean="0"/>
              <a:t>RAN6 </a:t>
            </a:r>
            <a:r>
              <a:rPr lang="en-GB" altLang="zh-CN" sz="1600" dirty="0"/>
              <a:t>on UTRAN impact due to return </a:t>
            </a:r>
            <a:r>
              <a:rPr lang="en-GB" altLang="zh-CN" sz="1600" dirty="0" smtClean="0"/>
              <a:t>functionality</a:t>
            </a: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altLang="zh-CN" sz="1600" dirty="0" smtClean="0"/>
              <a:t>Possibly adding </a:t>
            </a:r>
            <a:r>
              <a:rPr lang="en-GB" altLang="zh-CN" sz="1600" dirty="0"/>
              <a:t>more </a:t>
            </a:r>
            <a:r>
              <a:rPr lang="en-GB" altLang="zh-CN" sz="1600" dirty="0" smtClean="0"/>
              <a:t>solutions</a:t>
            </a:r>
            <a:endParaRPr lang="en-GB" sz="1600" dirty="0" smtClean="0"/>
          </a:p>
          <a:p>
            <a:pPr lvl="1"/>
            <a:r>
              <a:rPr lang="en-GB" altLang="zh-CN" sz="1600" dirty="0" smtClean="0"/>
              <a:t>Evaluation </a:t>
            </a:r>
            <a:r>
              <a:rPr lang="en-GB" altLang="zh-CN" sz="1600" dirty="0"/>
              <a:t>and </a:t>
            </a:r>
            <a:r>
              <a:rPr lang="en-GB" altLang="zh-CN" sz="1600" dirty="0" smtClean="0"/>
              <a:t>identification of specification </a:t>
            </a:r>
            <a:r>
              <a:rPr lang="en-GB" altLang="zh-CN" sz="1600" dirty="0"/>
              <a:t>impacts </a:t>
            </a:r>
            <a:r>
              <a:rPr lang="en-GB" altLang="zh-CN" sz="1600" dirty="0" smtClean="0"/>
              <a:t>from </a:t>
            </a:r>
            <a:r>
              <a:rPr lang="en-GB" altLang="zh-CN" sz="1600" dirty="0"/>
              <a:t>the solutions</a:t>
            </a:r>
            <a:endParaRPr lang="de-DE" sz="1600" dirty="0" smtClean="0"/>
          </a:p>
          <a:p>
            <a:pPr lvl="1">
              <a:defRPr/>
            </a:pPr>
            <a:r>
              <a:rPr lang="de-DE" sz="1600" dirty="0" smtClean="0"/>
              <a:t>Conclusion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7174570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(13/19)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29132127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defRPr/>
            </a:pPr>
            <a:r>
              <a:rPr lang="en-GB" altLang="zh-CN" sz="1600" dirty="0" smtClean="0"/>
              <a:t>Architecture </a:t>
            </a:r>
            <a:r>
              <a:rPr lang="en-GB" altLang="zh-CN" sz="1600" dirty="0"/>
              <a:t>assumption and 4 key issues are captured in the TR.</a:t>
            </a:r>
            <a:endParaRPr lang="zh-CN" altLang="zh-CN" sz="1600" dirty="0"/>
          </a:p>
          <a:p>
            <a:pPr lvl="1"/>
            <a:r>
              <a:rPr lang="en-GB" altLang="zh-CN" sz="1600" dirty="0"/>
              <a:t>Solution discussion for 3 key issues started.</a:t>
            </a:r>
            <a:endParaRPr lang="zh-CN" altLang="zh-CN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</a:p>
          <a:p>
            <a:pPr lvl="1"/>
            <a:r>
              <a:rPr lang="en-GB" altLang="zh-CN" sz="1600" dirty="0" smtClean="0"/>
              <a:t>Collect further </a:t>
            </a:r>
            <a:r>
              <a:rPr lang="en-GB" altLang="zh-CN" sz="1600" dirty="0"/>
              <a:t>key issues and refine </a:t>
            </a:r>
            <a:r>
              <a:rPr lang="en-GB" altLang="zh-CN" sz="1600" dirty="0" smtClean="0"/>
              <a:t>existing key issues. </a:t>
            </a:r>
            <a:endParaRPr lang="zh-CN" altLang="zh-CN" sz="1600" dirty="0"/>
          </a:p>
          <a:p>
            <a:pPr lvl="1"/>
            <a:r>
              <a:rPr lang="en-GB" altLang="zh-CN" sz="1600" dirty="0" smtClean="0"/>
              <a:t>Develop solutions.</a:t>
            </a:r>
            <a:endParaRPr lang="zh-CN" altLang="zh-CN" sz="1600" dirty="0"/>
          </a:p>
          <a:p>
            <a:pPr>
              <a:defRPr/>
            </a:pPr>
            <a:endParaRPr lang="de-DE" altLang="de-DE" sz="2000" dirty="0"/>
          </a:p>
          <a:p>
            <a:pPr lvl="1"/>
            <a:endParaRPr lang="en-GB" sz="1600" dirty="0" smtClean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89944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(14/19)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00566521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15%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US" altLang="zh-CN" sz="1600" dirty="0"/>
              <a:t>6 Key issues are identified and captured in the </a:t>
            </a:r>
            <a:r>
              <a:rPr lang="en-US" altLang="zh-CN" sz="1600" dirty="0" smtClean="0"/>
              <a:t>TR</a:t>
            </a:r>
          </a:p>
          <a:p>
            <a:pPr lvl="1"/>
            <a:r>
              <a:rPr lang="en-US" altLang="zh-CN" sz="1600" dirty="0" smtClean="0"/>
              <a:t>Initial </a:t>
            </a:r>
            <a:r>
              <a:rPr lang="en-US" altLang="zh-CN" sz="1600" dirty="0"/>
              <a:t>solutions such as </a:t>
            </a:r>
            <a:r>
              <a:rPr lang="en-US" altLang="zh-CN" sz="1600" dirty="0" smtClean="0"/>
              <a:t>addressing </a:t>
            </a:r>
            <a:r>
              <a:rPr lang="en-US" altLang="zh-CN" sz="1600" dirty="0"/>
              <a:t>reliability and framework key issues are captured in the TR</a:t>
            </a: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GB" sz="1600" dirty="0" smtClean="0"/>
              <a:t>Study continues</a:t>
            </a:r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(15/19)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06419757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 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236495"/>
            <a:ext cx="8280400" cy="3221455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/>
            <a:r>
              <a:rPr lang="en-US" altLang="de-DE" sz="1600" dirty="0"/>
              <a:t>Basic Definition was defined “Mutually Exclusive Slicing Access” </a:t>
            </a:r>
          </a:p>
          <a:p>
            <a:pPr lvl="1"/>
            <a:r>
              <a:rPr lang="en-US" altLang="de-DE" sz="1600" dirty="0"/>
              <a:t>Scope of study item has been expanded to include security support for 3</a:t>
            </a:r>
            <a:r>
              <a:rPr lang="en-US" altLang="de-DE" sz="1600" baseline="30000" dirty="0"/>
              <a:t>rd</a:t>
            </a:r>
            <a:r>
              <a:rPr lang="en-US" altLang="de-DE" sz="1600" dirty="0"/>
              <a:t> party services and 2 additional time units was requested in the revised SID </a:t>
            </a:r>
          </a:p>
          <a:p>
            <a:pPr lvl="1"/>
            <a:r>
              <a:rPr lang="en-US" altLang="de-DE" sz="1600" dirty="0"/>
              <a:t>Fundamental key issues for Mutually Exclusive Slicing Access and Network Slicing interworking between EPC and 5GC are defined</a:t>
            </a: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de-DE" sz="1600" dirty="0" smtClean="0"/>
              <a:t>Expecting </a:t>
            </a:r>
            <a:r>
              <a:rPr lang="en-US" altLang="de-DE" sz="1600" dirty="0"/>
              <a:t>more definitions, key issues and solutions to be proposed</a:t>
            </a:r>
            <a:endParaRPr lang="de-DE" altLang="de-DE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4054860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(16/19)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14168258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FS_AAI_LTE_NR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Awareness Interworking between LTE and NR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30%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7961893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defRPr/>
            </a:pPr>
            <a:r>
              <a:rPr lang="en-US" altLang="zh-CN" sz="1600" dirty="0"/>
              <a:t>Study started in Q2 with capturing scope, architecture requirements and assumptions, 4 key issues and 4 solutions.</a:t>
            </a:r>
            <a:endParaRPr lang="de-DE" altLang="de-DE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>
              <a:defRPr/>
            </a:pPr>
            <a:r>
              <a:rPr lang="de-DE" altLang="zh-CN" sz="1600" dirty="0"/>
              <a:t>Study </a:t>
            </a:r>
            <a:r>
              <a:rPr lang="de-DE" altLang="zh-CN" sz="1600" dirty="0" smtClean="0"/>
              <a:t>continues.</a:t>
            </a:r>
            <a:endParaRPr lang="de-DE" altLang="de-DE" sz="2000" dirty="0" smtClean="0"/>
          </a:p>
          <a:p>
            <a:pPr marL="0" indent="0">
              <a:buNone/>
              <a:defRPr/>
            </a:pPr>
            <a:endParaRPr lang="de-DE" altLang="de-DE" sz="2000" dirty="0"/>
          </a:p>
          <a:p>
            <a:pPr lvl="1"/>
            <a:endParaRPr lang="en-GB" sz="1600" dirty="0" smtClean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4546495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(17/19)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43582139"/>
              </p:ext>
            </p:extLst>
          </p:nvPr>
        </p:nvGraphicFramePr>
        <p:xfrm>
          <a:off x="179388" y="1376363"/>
          <a:ext cx="8569325" cy="155892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27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49" marB="4574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/>
                </a:tc>
              </a:tr>
              <a:tr h="606978"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FS_EPS_URACE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systems using EPS for Ultra Reliability and Availability using commodity equipment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10%</a:t>
                      </a: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>
                    <a:solidFill>
                      <a:srgbClr val="62A14D"/>
                    </a:solidFill>
                  </a:tcPr>
                </a:tc>
              </a:tr>
              <a:tr h="46867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441700"/>
            <a:ext cx="8280400" cy="3016250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defRPr/>
            </a:pPr>
            <a:r>
              <a:rPr lang="en-GB" altLang="zh-CN" sz="1600" dirty="0" smtClean="0"/>
              <a:t>Some </a:t>
            </a:r>
            <a:r>
              <a:rPr lang="en-GB" altLang="zh-CN" sz="1600" dirty="0"/>
              <a:t>key issues and 2 outlines of solutions added.</a:t>
            </a:r>
            <a:endParaRPr lang="zh-CN" altLang="zh-CN" sz="1600" dirty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steps:</a:t>
            </a:r>
          </a:p>
          <a:p>
            <a:pPr lvl="1">
              <a:defRPr/>
            </a:pPr>
            <a:r>
              <a:rPr lang="en-GB" altLang="zh-CN" sz="1600" dirty="0" smtClean="0"/>
              <a:t>Develop solutions</a:t>
            </a:r>
            <a:r>
              <a:rPr lang="en-GB" altLang="zh-CN" sz="1600" dirty="0"/>
              <a:t>.</a:t>
            </a:r>
            <a:endParaRPr lang="zh-CN" altLang="zh-CN" sz="1600" dirty="0"/>
          </a:p>
          <a:p>
            <a:pPr lvl="1"/>
            <a:endParaRPr lang="de-DE" sz="1600" dirty="0" smtClean="0"/>
          </a:p>
          <a:p>
            <a:pPr lvl="1">
              <a:defRPr/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575289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5"/>
          <p:cNvSpPr>
            <a:spLocks noGrp="1"/>
          </p:cNvSpPr>
          <p:nvPr>
            <p:ph type="title"/>
          </p:nvPr>
        </p:nvSpPr>
        <p:spPr>
          <a:xfrm>
            <a:off x="179388" y="274638"/>
            <a:ext cx="71120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(18/19)</a:t>
            </a:r>
            <a:endParaRPr lang="de-DE" altLang="de-DE" sz="2800" b="1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569325" cy="14446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11464"/>
                <a:gridCol w="934749"/>
              </a:tblGrid>
              <a:tr h="48312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 smtClean="0"/>
                    </a:p>
                  </a:txBody>
                  <a:tcPr marL="91443" marR="91443" marT="45735" marB="4573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5" marB="45735"/>
                </a:tc>
              </a:tr>
              <a:tr h="49298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Enhancements</a:t>
                      </a:r>
                      <a:r>
                        <a:rPr lang="en-GB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Improvements Rel-16</a:t>
                      </a:r>
                      <a:endParaRPr lang="de-DE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err="1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n.a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30" marB="45730">
                    <a:solidFill>
                      <a:srgbClr val="62A14D"/>
                    </a:solidFill>
                  </a:tcPr>
                </a:tc>
              </a:tr>
              <a:tr h="468525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67063"/>
            <a:ext cx="8280400" cy="3290887"/>
          </a:xfrm>
        </p:spPr>
        <p:txBody>
          <a:bodyPr/>
          <a:lstStyle/>
          <a:p>
            <a:pPr>
              <a:defRPr/>
            </a:pPr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SA#79</a:t>
            </a:r>
          </a:p>
          <a:p>
            <a:pPr lvl="1">
              <a:defRPr/>
            </a:pPr>
            <a:endParaRPr lang="en-GB" sz="1600" dirty="0" smtClean="0"/>
          </a:p>
          <a:p>
            <a:pPr lvl="1">
              <a:defRPr/>
            </a:pPr>
            <a:r>
              <a:rPr lang="en-GB" sz="1600" dirty="0" smtClean="0"/>
              <a:t>1 Cat B CR “</a:t>
            </a:r>
            <a:r>
              <a:rPr lang="en-GB" altLang="zh-CN" sz="1600" dirty="0" smtClean="0"/>
              <a:t>Include </a:t>
            </a:r>
            <a:r>
              <a:rPr lang="en-GB" altLang="zh-CN" sz="1600" dirty="0"/>
              <a:t>support for </a:t>
            </a:r>
            <a:r>
              <a:rPr lang="en-GB" altLang="zh-CN" sz="1600" dirty="0" err="1"/>
              <a:t>eSRVCC</a:t>
            </a:r>
            <a:r>
              <a:rPr lang="en-GB" altLang="zh-CN" sz="1600" dirty="0"/>
              <a:t> in IMS architectures with no IMS-level </a:t>
            </a:r>
            <a:r>
              <a:rPr lang="en-GB" altLang="zh-CN" sz="1600"/>
              <a:t>roaming </a:t>
            </a:r>
            <a:r>
              <a:rPr lang="en-GB" altLang="zh-CN" sz="1600" smtClean="0"/>
              <a:t>agreements”</a:t>
            </a:r>
            <a:endParaRPr lang="en-GB" sz="1600" dirty="0" smtClean="0"/>
          </a:p>
          <a:p>
            <a:pPr marL="0" indent="0">
              <a:buFontTx/>
              <a:buNone/>
              <a:defRPr/>
            </a:pPr>
            <a:endParaRPr lang="de-DE" altLang="de-DE" sz="1600" dirty="0"/>
          </a:p>
          <a:p>
            <a:pPr>
              <a:defRPr/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</a:p>
          <a:p>
            <a:pPr marL="457200" lvl="1" indent="0">
              <a:buNone/>
              <a:defRPr/>
            </a:pPr>
            <a:endParaRPr lang="de-DE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217488" y="1304925"/>
          <a:ext cx="8609012" cy="4929189"/>
        </p:xfrm>
        <a:graphic>
          <a:graphicData uri="http://schemas.openxmlformats.org/drawingml/2006/table">
            <a:tbl>
              <a:tblPr/>
              <a:tblGrid>
                <a:gridCol w="1522412"/>
                <a:gridCol w="5411788"/>
                <a:gridCol w="638175"/>
                <a:gridCol w="1036637"/>
              </a:tblGrid>
              <a:tr h="579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64290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05" marB="4570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05830"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1" kern="1200" baseline="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4188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3424">
                <a:tc>
                  <a:txBody>
                    <a:bodyPr/>
                    <a:lstStyle/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4200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TEI16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Maintenance for pre-Rel-16 features in Rel-16 specs only</a:t>
                      </a:r>
                      <a:endParaRPr kumimoji="0" lang="en-GB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54394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91443" marR="91443" marT="45732" marB="4573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18800" marR="118800" marT="90015" marB="9001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1436" marR="91436" marT="45746" marB="4574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41008" name="Title 5"/>
          <p:cNvSpPr>
            <a:spLocks noGrp="1"/>
          </p:cNvSpPr>
          <p:nvPr>
            <p:ph type="title"/>
          </p:nvPr>
        </p:nvSpPr>
        <p:spPr>
          <a:xfrm>
            <a:off x="217488" y="274638"/>
            <a:ext cx="7073900" cy="1143000"/>
          </a:xfrm>
        </p:spPr>
        <p:txBody>
          <a:bodyPr/>
          <a:lstStyle/>
          <a:p>
            <a:r>
              <a:rPr lang="en-US" altLang="de-DE" sz="2800" b="1" dirty="0" smtClean="0"/>
              <a:t>2.3) Rel-16 and later Work and </a:t>
            </a:r>
            <a:r>
              <a:rPr lang="en-US" altLang="de-DE" sz="2800" b="1" dirty="0" err="1" smtClean="0"/>
              <a:t>Maint</a:t>
            </a:r>
            <a:r>
              <a:rPr lang="en-US" altLang="de-DE" sz="2800" b="1" dirty="0" smtClean="0"/>
              <a:t>. (19/19)</a:t>
            </a:r>
            <a:endParaRPr lang="de-DE" altLang="de-DE" sz="2800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WIDs/SIDs and Exceptions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smtClean="0"/>
              <a:t>2.4) New and Updated WIDs/SIDs and Exceptions</a:t>
            </a:r>
            <a:endParaRPr lang="de-DE" altLang="de-DE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184856"/>
            <a:ext cx="8813800" cy="5138671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New WID</a:t>
            </a:r>
            <a:r>
              <a:rPr lang="en-GB" sz="2000" dirty="0"/>
              <a:t>: </a:t>
            </a:r>
            <a:endParaRPr lang="en-GB" sz="2000" dirty="0" smtClean="0"/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de-DE" altLang="de-DE" dirty="0"/>
              <a:t>New </a:t>
            </a:r>
            <a:r>
              <a:rPr lang="en-GB" altLang="de-DE" dirty="0"/>
              <a:t>s</a:t>
            </a:r>
            <a:r>
              <a:rPr lang="en-GB" altLang="zh-CN" dirty="0"/>
              <a:t>tudy on architecture aspects for using satellite access in 5G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zh-CN" dirty="0"/>
              <a:t>New study on supporting Flexible Local Area Data Network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de-DE" altLang="de-DE" dirty="0"/>
              <a:t>New study on </a:t>
            </a:r>
            <a:r>
              <a:rPr lang="en-GB" altLang="zh-CN" dirty="0"/>
              <a:t>5GS Enhanced support of Vertical and LAN Services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de-DE" altLang="de-DE" dirty="0"/>
              <a:t>New </a:t>
            </a:r>
            <a:r>
              <a:rPr lang="en-GB" altLang="de-DE" dirty="0"/>
              <a:t>s</a:t>
            </a:r>
            <a:r>
              <a:rPr lang="en-GB" altLang="zh-CN" dirty="0"/>
              <a:t>tudy on system architecture for next generation real time communication services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zh-CN" dirty="0"/>
              <a:t>New WI on 5GS Transfer of Policies for Background Data Transfer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de-DE" altLang="de-DE" dirty="0"/>
              <a:t>New </a:t>
            </a:r>
            <a:r>
              <a:rPr lang="en-GB" altLang="zh-CN" dirty="0"/>
              <a:t>Study on optimisations on UE radio capability signalling</a:t>
            </a:r>
          </a:p>
          <a:p>
            <a:pPr>
              <a:defRPr/>
            </a:pPr>
            <a:r>
              <a:rPr lang="en-GB" sz="2000" dirty="0" smtClean="0"/>
              <a:t>REVISED </a:t>
            </a:r>
            <a:r>
              <a:rPr lang="en-GB" sz="2000" dirty="0"/>
              <a:t>W</a:t>
            </a:r>
            <a:r>
              <a:rPr lang="en-GB" sz="2000" dirty="0" smtClean="0"/>
              <a:t>ID: 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de-DE" altLang="de-DE" dirty="0"/>
              <a:t>Revised </a:t>
            </a:r>
            <a:r>
              <a:rPr lang="en-GB" altLang="de-DE" dirty="0" smtClean="0"/>
              <a:t>s</a:t>
            </a:r>
            <a:r>
              <a:rPr lang="en-GB" altLang="zh-CN" dirty="0" smtClean="0"/>
              <a:t>tudy </a:t>
            </a:r>
            <a:r>
              <a:rPr lang="en-GB" altLang="zh-CN" dirty="0"/>
              <a:t>on Enhancement of Network Slicing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de-DE" altLang="de-DE" dirty="0"/>
              <a:t>Revisded </a:t>
            </a:r>
            <a:r>
              <a:rPr lang="en-GB" altLang="de-DE" dirty="0" smtClean="0"/>
              <a:t>s</a:t>
            </a:r>
            <a:r>
              <a:rPr lang="en-GB" altLang="zh-CN" dirty="0" smtClean="0"/>
              <a:t>tudy </a:t>
            </a:r>
            <a:r>
              <a:rPr lang="en-GB" altLang="zh-CN" dirty="0"/>
              <a:t>on System enhancements for Provision of Access to Restricted Local Operator Services by Unauthenticated UEs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en-GB" altLang="zh-CN" dirty="0"/>
              <a:t>Revised study on Cellular </a:t>
            </a:r>
            <a:r>
              <a:rPr lang="en-GB" altLang="zh-CN" dirty="0" err="1"/>
              <a:t>IoT</a:t>
            </a:r>
            <a:r>
              <a:rPr lang="en-GB" altLang="zh-CN" dirty="0"/>
              <a:t> support and evolution for the 5G System</a:t>
            </a:r>
          </a:p>
          <a:p>
            <a:pPr marL="674370" lvl="2" eaLnBrk="1" hangingPunct="1">
              <a:spcBef>
                <a:spcPts val="0"/>
              </a:spcBef>
              <a:spcAft>
                <a:spcPts val="600"/>
              </a:spcAft>
            </a:pPr>
            <a:r>
              <a:rPr lang="de-DE" altLang="de-DE" dirty="0"/>
              <a:t>Revised </a:t>
            </a:r>
            <a:r>
              <a:rPr lang="en-GB" altLang="zh-CN" dirty="0"/>
              <a:t>Study of enablers for Network Automation for 5G</a:t>
            </a:r>
            <a:endParaRPr lang="de-DE" altLang="de-DE" dirty="0"/>
          </a:p>
          <a:p>
            <a:pPr lvl="1">
              <a:defRPr/>
            </a:pPr>
            <a:endParaRPr lang="de-DE" sz="1600" dirty="0" smtClean="0"/>
          </a:p>
          <a:p>
            <a:pPr lvl="1">
              <a:defRPr/>
            </a:pPr>
            <a:endParaRPr lang="en-US" sz="1600" dirty="0"/>
          </a:p>
          <a:p>
            <a:pPr marL="0" indent="0">
              <a:buFontTx/>
              <a:buNone/>
              <a:defRPr/>
            </a:pPr>
            <a:r>
              <a:rPr lang="de-DE" sz="1800" dirty="0" smtClean="0"/>
              <a:t>	</a:t>
            </a:r>
            <a:endParaRPr lang="de-DE" altLang="de-DE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+mn-ea"/>
                <a:cs typeface="Arial" charset="0"/>
              </a:rPr>
              <a:t>SA2 meetings held since SA#79</a:t>
            </a:r>
          </a:p>
          <a:p>
            <a:pPr lvl="1" eaLnBrk="1" hangingPunct="1">
              <a:defRPr/>
            </a:pPr>
            <a:r>
              <a:rPr lang="en-GB" altLang="ko-KR" dirty="0">
                <a:latin typeface="+mn-ea"/>
                <a:cs typeface="Arial" charset="0"/>
              </a:rPr>
              <a:t>SA2#127: Apr 2018, </a:t>
            </a:r>
            <a:r>
              <a:rPr lang="en-GB" altLang="ko-KR" dirty="0" err="1">
                <a:latin typeface="+mn-ea"/>
                <a:cs typeface="Arial" charset="0"/>
              </a:rPr>
              <a:t>Sanya</a:t>
            </a:r>
            <a:r>
              <a:rPr lang="en-GB" altLang="ko-KR" dirty="0">
                <a:latin typeface="+mn-ea"/>
                <a:cs typeface="Arial" charset="0"/>
              </a:rPr>
              <a:t>, CN</a:t>
            </a:r>
          </a:p>
          <a:p>
            <a:pPr lvl="1" eaLnBrk="1" hangingPunct="1">
              <a:defRPr/>
            </a:pPr>
            <a:r>
              <a:rPr lang="en-GB" altLang="ko-KR" dirty="0">
                <a:latin typeface="+mn-ea"/>
                <a:cs typeface="Arial" charset="0"/>
              </a:rPr>
              <a:t>SA2#127bis: May 2018, Newport Beach, US</a:t>
            </a:r>
          </a:p>
          <a:p>
            <a:pPr marL="45720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dirty="0" smtClean="0">
              <a:latin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+mn-ea"/>
                <a:cs typeface="Arial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cs typeface="Arial" charset="0"/>
              </a:rPr>
              <a:t>SA2#128: Jul 2018, </a:t>
            </a:r>
            <a:r>
              <a:rPr lang="de-DE" dirty="0"/>
              <a:t>Vilnius</a:t>
            </a:r>
            <a:r>
              <a:rPr lang="en-GB" altLang="ko-KR" dirty="0" smtClean="0">
                <a:latin typeface="+mn-ea"/>
                <a:cs typeface="Arial" charset="0"/>
              </a:rPr>
              <a:t>, LT</a:t>
            </a:r>
            <a:endParaRPr lang="en-GB" altLang="ko-KR" dirty="0">
              <a:latin typeface="+mn-ea"/>
              <a:cs typeface="Arial" charset="0"/>
            </a:endParaRPr>
          </a:p>
          <a:p>
            <a:pPr lvl="1" eaLnBrk="1" hangingPunct="1">
              <a:defRPr/>
            </a:pPr>
            <a:r>
              <a:rPr lang="en-GB" altLang="ko-KR" dirty="0" smtClean="0">
                <a:latin typeface="+mn-ea"/>
                <a:cs typeface="Arial" charset="0"/>
              </a:rPr>
              <a:t>SA2#128bis: Aug 2018, Sophia </a:t>
            </a:r>
            <a:r>
              <a:rPr lang="en-GB" altLang="ko-KR" dirty="0" err="1" smtClean="0">
                <a:latin typeface="+mn-ea"/>
                <a:cs typeface="Arial" charset="0"/>
              </a:rPr>
              <a:t>Antipolis</a:t>
            </a:r>
            <a:r>
              <a:rPr lang="en-GB" altLang="ko-KR" dirty="0" smtClean="0">
                <a:latin typeface="+mn-ea"/>
                <a:cs typeface="Arial" charset="0"/>
              </a:rPr>
              <a:t>, FR</a:t>
            </a:r>
            <a:endParaRPr lang="en-GB" altLang="ko-KR" dirty="0">
              <a:latin typeface="+mn-ea"/>
              <a:cs typeface="Arial" charset="0"/>
            </a:endParaRPr>
          </a:p>
          <a:p>
            <a:pPr lvl="1" eaLnBrk="1" hangingPunct="1">
              <a:defRPr/>
            </a:pPr>
            <a:endParaRPr lang="en-GB" altLang="ko-KR" dirty="0" smtClean="0">
              <a:latin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(1/1)</a:t>
            </a:r>
            <a:endParaRPr lang="de-DE" altLang="de-DE" smtClean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de-DE" sz="2400" dirty="0" smtClean="0"/>
              <a:t>none</a:t>
            </a:r>
            <a:endParaRPr lang="en-US" altLang="de-DE" sz="2400" dirty="0" smtClean="0"/>
          </a:p>
          <a:p>
            <a:pPr>
              <a:buFontTx/>
              <a:buNone/>
            </a:pPr>
            <a:endParaRPr lang="en-US" altLang="de-DE" dirty="0" smtClean="0"/>
          </a:p>
          <a:p>
            <a:pPr eaLnBrk="1" hangingPunct="1">
              <a:buFontTx/>
              <a:buNone/>
            </a:pPr>
            <a:endParaRPr lang="en-US" altLang="de-DE" dirty="0" smtClean="0"/>
          </a:p>
          <a:p>
            <a:pPr eaLnBrk="1" hangingPunct="1"/>
            <a:endParaRPr lang="en-GB" alt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0" y="1924050"/>
            <a:ext cx="8342313" cy="4170363"/>
          </a:xfrm>
        </p:spPr>
        <p:txBody>
          <a:bodyPr/>
          <a:lstStyle/>
          <a:p>
            <a:pPr eaLnBrk="1" hangingPunct="1"/>
            <a:r>
              <a:rPr lang="de-DE" altLang="de-DE" sz="2400" dirty="0" smtClean="0"/>
              <a:t>Presentation 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</a:t>
            </a:r>
          </a:p>
          <a:p>
            <a:pPr lvl="1" eaLnBrk="1" hangingPunct="1"/>
            <a:r>
              <a:rPr lang="en-GB" altLang="zh-CN" sz="2000" dirty="0" smtClean="0"/>
              <a:t>TR </a:t>
            </a:r>
            <a:r>
              <a:rPr lang="en-GB" altLang="zh-CN" sz="2000" dirty="0"/>
              <a:t>23.739, Study on enhancement of EPC for low latency communication including device mobility</a:t>
            </a:r>
            <a:endParaRPr lang="de-DE" altLang="de-DE" sz="2000" dirty="0"/>
          </a:p>
          <a:p>
            <a:pPr lvl="1" eaLnBrk="1" hangingPunct="1">
              <a:buFont typeface="Arial" panose="020B0604020202020204" pitchFamily="34" charset="0"/>
              <a:buNone/>
            </a:pPr>
            <a:endParaRPr lang="de-DE" altLang="de-DE" sz="1400" dirty="0" smtClean="0"/>
          </a:p>
          <a:p>
            <a:pPr lvl="1" eaLnBrk="1" hangingPunct="1">
              <a:buFont typeface="Arial" panose="020B0604020202020204" pitchFamily="34" charset="0"/>
              <a:buNone/>
            </a:pPr>
            <a:endParaRPr lang="de-DE" altLang="de-DE" sz="1400" dirty="0" smtClean="0"/>
          </a:p>
          <a:p>
            <a:pPr eaLnBrk="1" hangingPunct="1"/>
            <a:r>
              <a:rPr lang="de-DE" altLang="de-DE" sz="2200" dirty="0" smtClean="0"/>
              <a:t>For </a:t>
            </a:r>
            <a:r>
              <a:rPr lang="de-DE" altLang="de-DE" sz="2200" dirty="0" smtClean="0">
                <a:solidFill>
                  <a:srgbClr val="FF0000"/>
                </a:solidFill>
              </a:rPr>
              <a:t>Approval</a:t>
            </a:r>
          </a:p>
          <a:p>
            <a:pPr eaLnBrk="1" hangingPunct="1"/>
            <a:endParaRPr lang="de-DE" altLang="de-DE" sz="2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SA#79,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dirty="0" smtClean="0"/>
              <a:t>5) Collected Items requiring action </a:t>
            </a:r>
            <a:br>
              <a:rPr lang="en-GB" altLang="de-DE" dirty="0" smtClean="0"/>
            </a:br>
            <a:r>
              <a:rPr lang="en-GB" altLang="de-DE" dirty="0" smtClean="0"/>
              <a:t>from SA</a:t>
            </a:r>
            <a:endParaRPr lang="de-DE" altLang="de-DE" dirty="0" smtClean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925053"/>
            <a:ext cx="8229600" cy="4201110"/>
          </a:xfrm>
        </p:spPr>
        <p:txBody>
          <a:bodyPr/>
          <a:lstStyle/>
          <a:p>
            <a:pPr marL="0" lvl="2" indent="-342900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dirty="0" smtClean="0">
                <a:solidFill>
                  <a:srgbClr val="FF0000"/>
                </a:solidFill>
              </a:rPr>
              <a:t>Approval of proposed/updated WIDs</a:t>
            </a: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342900" lvl="2" indent="-342900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Blip>
                <a:blip r:embed="rId2"/>
              </a:buBlip>
            </a:pPr>
            <a:endParaRPr lang="de-DE" altLang="de-DE" dirty="0" smtClean="0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88950" y="228600"/>
            <a:ext cx="682783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GB" altLang="de-DE" kern="0" dirty="0" smtClean="0"/>
              <a:t>Annex: SA2 work planning sheet</a:t>
            </a:r>
            <a:endParaRPr lang="de-DE" altLang="de-DE" kern="0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720685"/>
              </p:ext>
            </p:extLst>
          </p:nvPr>
        </p:nvGraphicFramePr>
        <p:xfrm>
          <a:off x="488950" y="1371600"/>
          <a:ext cx="8177378" cy="4756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3" imgW="12087142" imgH="11687044" progId="Excel.Sheet.12">
                  <p:embed/>
                </p:oleObj>
              </mc:Choice>
              <mc:Fallback>
                <p:oleObj name="Worksheet" r:id="rId3" imgW="12087142" imgH="1168704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8950" y="1371600"/>
                        <a:ext cx="8177378" cy="4756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3995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(2/8)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2338"/>
          </a:xfrm>
        </p:spPr>
        <p:txBody>
          <a:bodyPr/>
          <a:lstStyle/>
          <a:p>
            <a:pPr eaLnBrk="1" hangingPunct="1"/>
            <a:r>
              <a:rPr lang="en-GB" altLang="ko-KR" sz="2400" smtClean="0">
                <a:ea typeface="Gulim" panose="020B0600000101010101" pitchFamily="34" charset="-127"/>
                <a:cs typeface="Arial" panose="020B0604020202020204" pitchFamily="34" charset="0"/>
              </a:rPr>
              <a:t>SA2 WG Officials</a:t>
            </a:r>
          </a:p>
          <a:p>
            <a:pPr lvl="1" eaLnBrk="1" hangingPunct="1"/>
            <a:r>
              <a:rPr lang="en-GB" altLang="ko-KR" sz="18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Chairman: Frank Mademann (Huawei)</a:t>
            </a:r>
          </a:p>
          <a:p>
            <a:pPr lvl="1" eaLnBrk="1" hangingPunct="1"/>
            <a:r>
              <a:rPr lang="en-GB" altLang="ko-KR" sz="18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Chairmen: Krisztian Kiss (Apple), Puneet Jain (Intel).</a:t>
            </a:r>
            <a:endParaRPr lang="en-GB" altLang="ko-KR" sz="1400" b="1" smtClean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ko-KR" sz="18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Secretary: Maurice Pope (MCC)</a:t>
            </a:r>
          </a:p>
          <a:p>
            <a:pPr lvl="1" eaLnBrk="1" hangingPunct="1"/>
            <a:endParaRPr lang="en-GB" altLang="ko-KR" sz="1800" smtClean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eaLnBrk="1" hangingPunct="1"/>
            <a:r>
              <a:rPr lang="en-GB" altLang="ko-KR" sz="200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GB" altLang="ko-KR" sz="2400" smtClean="0">
                <a:ea typeface="Gulim" panose="020B0600000101010101" pitchFamily="34" charset="-127"/>
                <a:cs typeface="Arial" panose="020B0604020202020204" pitchFamily="34" charset="0"/>
              </a:rPr>
              <a:t>Parallel sessions held in the last plenary cycle</a:t>
            </a:r>
            <a:endParaRPr lang="en-US" altLang="de-DE" sz="1600" smtClean="0">
              <a:cs typeface="Arial" panose="020B0604020202020204" pitchFamily="34" charset="0"/>
            </a:endParaRPr>
          </a:p>
          <a:p>
            <a:pPr lvl="1" eaLnBrk="1" hangingPunct="1"/>
            <a:endParaRPr lang="en-GB" altLang="de-DE" sz="1800" b="1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/>
            <a:r>
              <a:rPr lang="en-GB" altLang="de-DE" sz="1800" b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the parallel session chairs Puneet Jain, Krisztian Kiss, LaeYoung Kim, Irfan Ali and Mirko Schramm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dirty="0"/>
              <a:t>No changes in SA2 leadership, elected during </a:t>
            </a:r>
            <a:r>
              <a:rPr lang="de-DE" altLang="de-DE" dirty="0" smtClean="0"/>
              <a:t>SA2#121 </a:t>
            </a:r>
            <a:r>
              <a:rPr lang="de-DE" altLang="de-DE" dirty="0"/>
              <a:t>before </a:t>
            </a:r>
            <a:r>
              <a:rPr lang="de-DE" altLang="de-DE" dirty="0" smtClean="0"/>
              <a:t>SA#79.</a:t>
            </a:r>
            <a:endParaRPr lang="de-DE" altLang="de-DE" dirty="0"/>
          </a:p>
          <a:p>
            <a:pPr marL="0" indent="0" eaLnBrk="1" hangingPunct="1">
              <a:buFontTx/>
              <a:buNone/>
              <a:defRPr/>
            </a:pPr>
            <a:endParaRPr lang="de-DE" altLang="de-DE" dirty="0" smtClean="0"/>
          </a:p>
          <a:p>
            <a:pPr eaLnBrk="1" hangingPunct="1">
              <a:buFontTx/>
              <a:buNone/>
              <a:defRPr/>
            </a:pPr>
            <a:endParaRPr lang="de-DE" altLang="de-DE" sz="20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(4/8)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 smtClean="0">
                <a:latin typeface="Arial" panose="020B0604020202020204" pitchFamily="34" charset="0"/>
              </a:rPr>
              <a:t> at SA WG2 #127</a:t>
            </a:r>
            <a:r>
              <a:rPr lang="en-US" altLang="de-DE" sz="1900" u="sng" dirty="0" smtClean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149</a:t>
            </a:r>
            <a:r>
              <a:rPr lang="en-GB" altLang="ko-KR" sz="20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SA WG2 #</a:t>
            </a:r>
            <a:r>
              <a:rPr lang="en-GB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127</a:t>
            </a:r>
            <a:endParaRPr lang="en-GB" altLang="ko-KR" sz="2000" u="sng" dirty="0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1491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documents, </a:t>
            </a:r>
            <a:r>
              <a:rPr lang="en-GB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1456</a:t>
            </a:r>
            <a:r>
              <a:rPr lang="en-GB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725</a:t>
            </a:r>
            <a:r>
              <a:rPr lang="en-GB" altLang="ko-KR" sz="14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73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Incoming LSs, of which </a:t>
            </a:r>
            <a:r>
              <a:rPr lang="en-GB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27</a:t>
            </a:r>
            <a:r>
              <a:rPr lang="en-GB" altLang="ko-KR" sz="14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32</a:t>
            </a:r>
            <a:r>
              <a:rPr lang="de-DE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210</a:t>
            </a:r>
            <a:r>
              <a:rPr lang="en-GB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 smtClean="0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 smtClean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188 </a:t>
            </a:r>
            <a:r>
              <a:rPr lang="de-DE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(+27 revised at SA WG2#127BIS)</a:t>
            </a:r>
            <a:r>
              <a:rPr lang="de-DE" altLang="ko-KR" sz="20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 smtClean="0">
                <a:latin typeface="Arial" panose="020B0604020202020204" pitchFamily="34" charset="0"/>
              </a:rPr>
              <a:t> at SA WG2 #127BIS</a:t>
            </a:r>
            <a:r>
              <a:rPr lang="en-US" altLang="de-DE" sz="1900" u="sng" dirty="0" smtClean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140</a:t>
            </a:r>
            <a:r>
              <a:rPr lang="en-GB" altLang="ko-KR" sz="20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000" dirty="0" smtClean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SA WG2 #</a:t>
            </a:r>
            <a:r>
              <a:rPr lang="en-GB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127BIS</a:t>
            </a:r>
            <a:endParaRPr lang="en-GB" altLang="ko-KR" sz="2000" u="sng" dirty="0" smtClean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lvl="1">
              <a:lnSpc>
                <a:spcPct val="8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1522 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documents, </a:t>
            </a:r>
            <a:r>
              <a:rPr lang="en-GB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1322</a:t>
            </a: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 err="1" smtClean="0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 handled (including revisions), including</a:t>
            </a:r>
          </a:p>
          <a:p>
            <a:pPr lvl="2">
              <a:lnSpc>
                <a:spcPct val="80000"/>
              </a:lnSpc>
            </a:pPr>
            <a:r>
              <a:rPr lang="en-GB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725</a:t>
            </a:r>
            <a:r>
              <a:rPr lang="en-GB" altLang="ko-KR" sz="1400" dirty="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110</a:t>
            </a:r>
            <a:r>
              <a:rPr lang="en-US" altLang="ko-KR" sz="1400" dirty="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Incoming LSs, of which </a:t>
            </a:r>
            <a:r>
              <a:rPr lang="en-GB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35</a:t>
            </a:r>
            <a:r>
              <a:rPr lang="en-GB" altLang="ko-KR" sz="1400" dirty="0" smtClean="0">
                <a:solidFill>
                  <a:srgbClr val="3A17D1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de-DE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23</a:t>
            </a:r>
            <a:r>
              <a:rPr lang="en-US" altLang="ko-KR" sz="14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200 </a:t>
            </a:r>
            <a:r>
              <a:rPr lang="en-US" altLang="ko-KR" sz="1600" dirty="0" err="1" smtClean="0">
                <a:latin typeface="Arial" panose="020B0604020202020204" pitchFamily="34" charset="0"/>
                <a:ea typeface="Gulim" panose="020B0600000101010101" pitchFamily="34" charset="-127"/>
              </a:rPr>
              <a:t>Tdocs</a:t>
            </a:r>
            <a:r>
              <a:rPr lang="en-US" altLang="ko-KR" sz="1600" dirty="0" smtClean="0">
                <a:latin typeface="Arial" panose="020B0604020202020204" pitchFamily="34" charset="0"/>
                <a:ea typeface="Gulim" panose="020B0600000101010101" pitchFamily="34" charset="-127"/>
              </a:rPr>
              <a:t> postponed / not handled</a:t>
            </a:r>
          </a:p>
          <a:p>
            <a:pPr>
              <a:lnSpc>
                <a:spcPct val="80000"/>
              </a:lnSpc>
            </a:pPr>
            <a:r>
              <a:rPr lang="en-US" altLang="ko-KR" sz="2000" dirty="0" smtClean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000" dirty="0" smtClean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220</a:t>
            </a:r>
            <a:endParaRPr lang="en-US" altLang="ko-KR" sz="2000" b="1" dirty="0" smtClean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00063" y="6091238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>
                <a:solidFill>
                  <a:srgbClr val="FF0000"/>
                </a:solidFill>
                <a:ea typeface="Gulim" panose="020B0600000101010101" pitchFamily="34" charset="-127"/>
              </a:rPr>
              <a:t>915</a:t>
            </a:r>
            <a:r>
              <a:rPr lang="en-GB" altLang="ko-KR" sz="180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>
                <a:ea typeface="Gulim" panose="020B0600000101010101" pitchFamily="34" charset="-127"/>
              </a:rPr>
              <a:t> </a:t>
            </a:r>
            <a:r>
              <a:rPr lang="en-GB" altLang="ko-KR" sz="1800">
                <a:ea typeface="Gulim" panose="020B0600000101010101" pitchFamily="34" charset="-127"/>
              </a:rPr>
              <a:t>e-mail reflector</a:t>
            </a:r>
            <a:r>
              <a:rPr lang="en-US" altLang="de-DE" sz="1800">
                <a:ea typeface="Gulim" panose="020B0600000101010101" pitchFamily="34" charset="-127"/>
              </a:rPr>
              <a:t> on 05 June 2018</a:t>
            </a:r>
          </a:p>
        </p:txBody>
      </p:sp>
    </p:spTree>
    <p:extLst>
      <p:ext uri="{BB962C8B-B14F-4D97-AF65-F5344CB8AC3E}">
        <p14:creationId xmlns:p14="http://schemas.microsoft.com/office/powerpoint/2010/main" val="403991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(5/8)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8759684"/>
              </p:ext>
            </p:extLst>
          </p:nvPr>
        </p:nvGraphicFramePr>
        <p:xfrm>
          <a:off x="141668" y="1262130"/>
          <a:ext cx="8886421" cy="5048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/>
              <a:t>1) General Aspects (6/8)</a:t>
            </a:r>
            <a:br>
              <a:rPr lang="de-DE" altLang="de-DE" smtClean="0"/>
            </a:br>
            <a:r>
              <a:rPr lang="de-DE" altLang="de-DE" sz="2800" smtClean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6783388" y="6053138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532644"/>
              </p:ext>
            </p:extLst>
          </p:nvPr>
        </p:nvGraphicFramePr>
        <p:xfrm>
          <a:off x="488950" y="1371600"/>
          <a:ext cx="8438482" cy="468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</TotalTime>
  <Words>3056</Words>
  <Application>Microsoft Office PowerPoint</Application>
  <PresentationFormat>On-screen Show (4:3)</PresentationFormat>
  <Paragraphs>560</Paragraphs>
  <Slides>48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9" baseType="lpstr">
      <vt:lpstr>Arial </vt:lpstr>
      <vt:lpstr>Gulim</vt:lpstr>
      <vt:lpstr>맑은 고딕</vt:lpstr>
      <vt:lpstr>宋体</vt:lpstr>
      <vt:lpstr>Arial</vt:lpstr>
      <vt:lpstr>Arial Black</vt:lpstr>
      <vt:lpstr>Calibri</vt:lpstr>
      <vt:lpstr>Times New Roman</vt:lpstr>
      <vt:lpstr>Wingdings</vt:lpstr>
      <vt:lpstr>Office Theme</vt:lpstr>
      <vt:lpstr>Microsoft Excel Worksheet</vt:lpstr>
      <vt:lpstr>PowerPoint Presentation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Resource usage</vt:lpstr>
      <vt:lpstr>1) General Aspects (7/8) Document Handling / Meeting</vt:lpstr>
      <vt:lpstr>1) General Aspects (8/8) SA2 Agreed CRs by Release / Meeting</vt:lpstr>
      <vt:lpstr>Contents</vt:lpstr>
      <vt:lpstr>2.1) Rel-14 and before  Maintenance (1/1)</vt:lpstr>
      <vt:lpstr>Contents</vt:lpstr>
      <vt:lpstr>2.2) Rel-15 Maintenance and Work (1/3)</vt:lpstr>
      <vt:lpstr>2.2) Rel-15 Maintenance and Work (2/3)</vt:lpstr>
      <vt:lpstr>2.2) Rel-15 Maintenance and Work (3/3)</vt:lpstr>
      <vt:lpstr>Contents</vt:lpstr>
      <vt:lpstr>2.3) Rel-16 and later Work and Maint. (1/19)</vt:lpstr>
      <vt:lpstr>2.3) Rel-16 and later Work and Maint. (2/19)</vt:lpstr>
      <vt:lpstr>2.3) Rel-16 and later Work and Maint. (3/19)</vt:lpstr>
      <vt:lpstr>2.3) Rel-16 and later Work and Maint. (4/19)</vt:lpstr>
      <vt:lpstr>2.3) Rel-16 and later Work and Maint. (5/19)</vt:lpstr>
      <vt:lpstr>2.3) Rel-16 and later Work and Maint. (6/19)</vt:lpstr>
      <vt:lpstr>2.3) Rel-16 and later Work and Maint. (7/19)</vt:lpstr>
      <vt:lpstr>2.3) Rel-16 and later Work and Maint. (8/19)</vt:lpstr>
      <vt:lpstr>2.3) Rel-16 and later Work and Maint. (9/19)</vt:lpstr>
      <vt:lpstr>2.3) Rel-16 and later Work and Maint. (10/19)</vt:lpstr>
      <vt:lpstr>2.3) Rel-16 and later Work and Maint. (11/19)</vt:lpstr>
      <vt:lpstr>2.3) Rel-16 and later Work and Maint. (12/19)</vt:lpstr>
      <vt:lpstr>2.3) Rel-16 and later Work and Maint. (13/19)</vt:lpstr>
      <vt:lpstr>2.3) Rel-16 and later Work and Maint. (14/19)</vt:lpstr>
      <vt:lpstr>2.3) Rel-16 and later Work and Maint. (15/19)</vt:lpstr>
      <vt:lpstr>2.3) Rel-16 and later Work and Maint. (16/19)</vt:lpstr>
      <vt:lpstr>2.3) Rel-16 and later Work and Maint. (17/19)</vt:lpstr>
      <vt:lpstr>2.3) Rel-16 and later Work and Maint. (18/19)</vt:lpstr>
      <vt:lpstr>2.3) Rel-16 and later Work and Maint. (19/19)</vt:lpstr>
      <vt:lpstr>Contents</vt:lpstr>
      <vt:lpstr>2.4) New and Updated WIDs/SIDs and Exceptions</vt:lpstr>
      <vt:lpstr>Contents</vt:lpstr>
      <vt:lpstr>2.5) IETF and External SDO Normative Reference Update (1/1)</vt:lpstr>
      <vt:lpstr>Contents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Frank Mademann</cp:lastModifiedBy>
  <cp:revision>765</cp:revision>
  <dcterms:created xsi:type="dcterms:W3CDTF">2008-08-30T09:32:10Z</dcterms:created>
  <dcterms:modified xsi:type="dcterms:W3CDTF">2018-06-06T23:03:43Z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1528323903</vt:lpwstr>
  </property>
</Properties>
</file>