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806" r:id="rId3"/>
    <p:sldId id="807" r:id="rId4"/>
    <p:sldId id="808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FF"/>
    <a:srgbClr val="66CCFF"/>
    <a:srgbClr val="FFCCCC"/>
    <a:srgbClr val="0000FF"/>
    <a:srgbClr val="72732F"/>
    <a:srgbClr val="3910A0"/>
    <a:srgbClr val="000000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64" autoAdjust="0"/>
    <p:restoredTop sz="92515" autoAdjust="0"/>
  </p:normalViewPr>
  <p:slideViewPr>
    <p:cSldViewPr snapToGrid="0">
      <p:cViewPr>
        <p:scale>
          <a:sx n="82" d="100"/>
          <a:sy n="82" d="100"/>
        </p:scale>
        <p:origin x="-293" y="19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46" d="100"/>
          <a:sy n="46" d="100"/>
        </p:scale>
        <p:origin x="-2544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772AB86-AC28-45CA-B9BD-AE34761979B1}" type="datetime1">
              <a:rPr lang="en-US" altLang="zh-CN"/>
              <a:pPr>
                <a:defRPr/>
              </a:pPr>
              <a:t>6/5/2018</a:t>
            </a:fld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fld id="{F271BEE6-C19E-4796-9FB7-B91E35F88CE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603086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9AEAEFE9-4C46-4646-935D-B67AC02AFE94}" type="datetime1">
              <a:rPr lang="en-US" altLang="zh-CN"/>
              <a:pPr>
                <a:defRPr/>
              </a:pPr>
              <a:t>6/5/2018</a:t>
            </a:fld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fld id="{3559F0BF-D353-4BFA-A975-D3FE14CF65A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937361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3F710D-3533-40EF-B665-8F29E8F92A38}" type="slidenum">
              <a:rPr lang="en-GB" altLang="en-US"/>
              <a:pPr/>
              <a:t>1</a:t>
            </a:fld>
            <a:endParaRPr lang="en-GB" altLang="en-US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9F0BF-D353-4BFA-A975-D3FE14CF65AC}" type="slidenum">
              <a:rPr lang="en-GB" altLang="en-US" smtClean="0"/>
              <a:pPr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59F0BF-D353-4BFA-A975-D3FE14CF65AC}" type="slidenum">
              <a:rPr lang="en-GB" altLang="en-US" smtClean="0"/>
              <a:pPr/>
              <a:t>3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3F710D-3533-40EF-B665-8F29E8F92A38}" type="slidenum">
              <a:rPr lang="en-GB" altLang="en-US"/>
              <a:pPr/>
              <a:t>4</a:t>
            </a:fld>
            <a:endParaRPr lang="en-GB" altLang="en-US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zh-CN" smtClean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595313" y="6394450"/>
            <a:ext cx="4422775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nn-NO" altLang="zh-CN" dirty="0" smtClean="0"/>
              <a:t>3GPP TSG SA Meeting #80          La Jolla, CA, USA, 13-15 June 2018 </a:t>
            </a:r>
          </a:p>
        </p:txBody>
      </p:sp>
      <p:sp>
        <p:nvSpPr>
          <p:cNvPr id="6" name="Oval 11"/>
          <p:cNvSpPr>
            <a:spLocks noChangeArrowheads="1"/>
          </p:cNvSpPr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fld id="{0CD7632E-D1D0-44AE-8F3B-BE050BA2209F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7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mtClean="0">
                <a:solidFill>
                  <a:schemeClr val="bg1"/>
                </a:solidFill>
              </a:rPr>
              <a:t>© 3GPP 2012</a:t>
            </a:r>
            <a:endParaRPr lang="en-GB" altLang="zh-CN" smtClean="0"/>
          </a:p>
        </p:txBody>
      </p:sp>
      <p:sp>
        <p:nvSpPr>
          <p:cNvPr id="8" name="Text Box 13"/>
          <p:cNvSpPr txBox="1">
            <a:spLocks noChangeArrowheads="1"/>
          </p:cNvSpPr>
          <p:nvPr userDrawn="1"/>
        </p:nvSpPr>
        <p:spPr bwMode="auto">
          <a:xfrm>
            <a:off x="7639050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zh-CN" sz="1200" b="1" dirty="0" smtClean="0"/>
              <a:t>SP-180359 </a:t>
            </a:r>
            <a:endParaRPr lang="en-GB" altLang="zh-CN" sz="1200" dirty="0" smtClean="0">
              <a:solidFill>
                <a:schemeClr val="bg2"/>
              </a:solidFill>
            </a:endParaRPr>
          </a:p>
        </p:txBody>
      </p:sp>
      <p:sp>
        <p:nvSpPr>
          <p:cNvPr id="9" name="Text Box 14"/>
          <p:cNvSpPr txBox="1">
            <a:spLocks noChangeArrowheads="1"/>
          </p:cNvSpPr>
          <p:nvPr userDrawn="1"/>
        </p:nvSpPr>
        <p:spPr bwMode="auto">
          <a:xfrm>
            <a:off x="298450" y="90488"/>
            <a:ext cx="42481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zh-CN" b="1" dirty="0" smtClean="0"/>
              <a:t>3GPP TSG SA Meeting #80          La Jolla, CA, USA, 13-15 June 2018 </a:t>
            </a:r>
            <a:endParaRPr lang="sv-SE" altLang="zh-CN" sz="1200" b="1" dirty="0" smtClean="0">
              <a:latin typeface="Arial 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4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zh-CN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95313" y="6394450"/>
            <a:ext cx="4422775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nn-NO" altLang="zh-CN" dirty="0" smtClean="0"/>
              <a:t>3GPP TSG SA Meeting #80          La Jolla, CA, USA, 13-15 June 2018 </a:t>
            </a:r>
          </a:p>
        </p:txBody>
      </p:sp>
      <p:sp>
        <p:nvSpPr>
          <p:cNvPr id="1030" name="Oval 11"/>
          <p:cNvSpPr>
            <a:spLocks noChangeArrowheads="1"/>
          </p:cNvSpPr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fld id="{D57A8E26-C3AA-40DC-A81A-F99BD11FE080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mtClean="0">
                <a:solidFill>
                  <a:schemeClr val="bg1"/>
                </a:solidFill>
              </a:rPr>
              <a:t>© 3GPP 2012</a:t>
            </a:r>
            <a:endParaRPr lang="en-GB" altLang="zh-CN" smtClean="0"/>
          </a:p>
        </p:txBody>
      </p:sp>
      <p:sp>
        <p:nvSpPr>
          <p:cNvPr id="1032" name="Text Box 13"/>
          <p:cNvSpPr txBox="1">
            <a:spLocks noChangeArrowheads="1"/>
          </p:cNvSpPr>
          <p:nvPr userDrawn="1"/>
        </p:nvSpPr>
        <p:spPr bwMode="auto">
          <a:xfrm>
            <a:off x="7639050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zh-CN" sz="1200" b="1" dirty="0" smtClean="0"/>
              <a:t>SP-180359 </a:t>
            </a:r>
            <a:endParaRPr lang="en-GB" altLang="zh-CN" sz="1200" dirty="0" smtClean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0" r:id="rId1"/>
    <p:sldLayoutId id="2147483878" r:id="rId2"/>
    <p:sldLayoutId id="2147483879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 sz="4000" dirty="0" smtClean="0"/>
              <a:t>View on Rel-16 Focus Areas</a:t>
            </a: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 dirty="0" smtClean="0"/>
              <a:t>CATT, CATR</a:t>
            </a:r>
            <a:endParaRPr lang="en-GB" altLang="en-US" dirty="0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High Priority Focus </a:t>
            </a:r>
            <a:r>
              <a:rPr lang="en-US" altLang="zh-CN" dirty="0" smtClean="0"/>
              <a:t>Area</a:t>
            </a:r>
            <a:endParaRPr lang="zh-CN" altLang="en-US" dirty="0" smtClean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252248" y="1249192"/>
            <a:ext cx="8621877" cy="4883594"/>
          </a:xfrm>
        </p:spPr>
        <p:txBody>
          <a:bodyPr/>
          <a:lstStyle/>
          <a:p>
            <a:r>
              <a:rPr lang="en-US" altLang="zh-CN" sz="2400" dirty="0" smtClean="0"/>
              <a:t>Essential 5G System Enhancements:</a:t>
            </a:r>
          </a:p>
          <a:p>
            <a:pPr lvl="1"/>
            <a:r>
              <a:rPr lang="en-US" altLang="zh-CN" sz="1800" dirty="0" smtClean="0"/>
              <a:t>Study on Enhancements to the Service-Based 5G System Architecture (</a:t>
            </a:r>
            <a:r>
              <a:rPr lang="en-US" altLang="zh-CN" sz="1800" dirty="0" err="1" smtClean="0"/>
              <a:t>FS_eSBA</a:t>
            </a:r>
            <a:r>
              <a:rPr lang="en-US" altLang="zh-CN" sz="1800" dirty="0" smtClean="0"/>
              <a:t>)</a:t>
            </a:r>
          </a:p>
          <a:p>
            <a:pPr lvl="1"/>
            <a:r>
              <a:rPr lang="en-US" altLang="zh-CN" sz="1800" dirty="0" smtClean="0"/>
              <a:t>Study of enablers for Network Automation for 5G (</a:t>
            </a:r>
            <a:r>
              <a:rPr lang="en-US" altLang="zh-CN" sz="1800" dirty="0" err="1" smtClean="0"/>
              <a:t>FS_eNA</a:t>
            </a:r>
            <a:r>
              <a:rPr lang="en-US" altLang="zh-CN" sz="1800" dirty="0" smtClean="0"/>
              <a:t>)</a:t>
            </a:r>
            <a:endParaRPr lang="en-US" altLang="zh-CN" sz="1800" dirty="0" smtClean="0">
              <a:solidFill>
                <a:srgbClr val="000000"/>
              </a:solidFill>
              <a:latin typeface="SimSun" pitchFamily="2" charset="-122"/>
            </a:endParaRPr>
          </a:p>
          <a:p>
            <a:pPr lvl="1"/>
            <a:r>
              <a:rPr lang="en-US" altLang="zh-CN" sz="1800" dirty="0" smtClean="0"/>
              <a:t>Study on Enhancement of Network Slicing (</a:t>
            </a:r>
            <a:r>
              <a:rPr lang="en-GB" altLang="zh-CN" sz="1800" dirty="0" err="1" smtClean="0"/>
              <a:t>FS_eNS</a:t>
            </a:r>
            <a:r>
              <a:rPr lang="en-GB" altLang="zh-CN" sz="1800" dirty="0" smtClean="0"/>
              <a:t>)</a:t>
            </a:r>
            <a:endParaRPr lang="en-US" altLang="zh-CN" sz="1800" dirty="0" smtClean="0"/>
          </a:p>
          <a:p>
            <a:pPr lvl="1"/>
            <a:r>
              <a:rPr lang="en-US" altLang="zh-CN" sz="1800" dirty="0" smtClean="0"/>
              <a:t>Study on Enhancing Topology of SMF and UPF in 5G Networks  (</a:t>
            </a:r>
            <a:r>
              <a:rPr lang="en-GB" altLang="zh-CN" sz="1800" dirty="0" smtClean="0"/>
              <a:t>FS_ETSUN)</a:t>
            </a:r>
            <a:endParaRPr lang="en-US" altLang="zh-CN" sz="1800" dirty="0" smtClean="0"/>
          </a:p>
          <a:p>
            <a:pPr lvl="1">
              <a:buNone/>
            </a:pPr>
            <a:endParaRPr lang="en-US" altLang="zh-CN" sz="1800" dirty="0" smtClean="0">
              <a:solidFill>
                <a:srgbClr val="000000"/>
              </a:solidFill>
              <a:latin typeface="SimSun" pitchFamily="2" charset="-122"/>
            </a:endParaRPr>
          </a:p>
          <a:p>
            <a:r>
              <a:rPr lang="en-US" altLang="zh-CN" sz="2400" dirty="0" smtClean="0"/>
              <a:t>Verticals with clear market demands:</a:t>
            </a:r>
          </a:p>
          <a:p>
            <a:pPr lvl="1"/>
            <a:r>
              <a:rPr lang="en-US" altLang="zh-CN" sz="1800" dirty="0" smtClean="0"/>
              <a:t>Study on Cellular </a:t>
            </a:r>
            <a:r>
              <a:rPr lang="en-US" altLang="zh-CN" sz="1800" dirty="0" err="1" smtClean="0"/>
              <a:t>IoT</a:t>
            </a:r>
            <a:r>
              <a:rPr lang="en-US" altLang="zh-CN" sz="1800" dirty="0" smtClean="0"/>
              <a:t> support and evolution for the 5G System (FS_CIoT_5G)</a:t>
            </a:r>
          </a:p>
          <a:p>
            <a:pPr lvl="1"/>
            <a:r>
              <a:rPr lang="en-US" altLang="zh-CN" sz="1800" dirty="0" smtClean="0"/>
              <a:t>Study on Enhancement to the 5GC Location Services (</a:t>
            </a:r>
            <a:r>
              <a:rPr lang="en-US" altLang="zh-CN" sz="1800" dirty="0" err="1" smtClean="0"/>
              <a:t>FS_eLCS</a:t>
            </a:r>
            <a:r>
              <a:rPr lang="en-US" altLang="zh-CN" sz="1800" dirty="0" smtClean="0"/>
              <a:t>)</a:t>
            </a:r>
            <a:endParaRPr lang="en-US" altLang="zh-CN" sz="1800" dirty="0" smtClean="0">
              <a:solidFill>
                <a:srgbClr val="000000"/>
              </a:solidFill>
              <a:latin typeface="SimSun" pitchFamily="2" charset="-122"/>
            </a:endParaRPr>
          </a:p>
          <a:p>
            <a:pPr lvl="1"/>
            <a:r>
              <a:rPr lang="en-US" altLang="zh-CN" sz="1800" dirty="0" smtClean="0"/>
              <a:t>Study on enhancement of URLLC supporting in 5GC (FS_5G_URLLC)</a:t>
            </a:r>
          </a:p>
          <a:p>
            <a:pPr lvl="1"/>
            <a:r>
              <a:rPr lang="en-US" altLang="zh-CN" sz="1800" dirty="0" smtClean="0"/>
              <a:t>Study on architecture enhancements for 3GPP support of advanced V2X services (FS_eV2XARC</a:t>
            </a:r>
            <a:r>
              <a:rPr lang="en-US" altLang="zh-CN" sz="1800" dirty="0" smtClean="0"/>
              <a:t>)</a:t>
            </a:r>
            <a:endParaRPr lang="en-US" altLang="zh-CN" sz="2000" dirty="0" smtClean="0">
              <a:solidFill>
                <a:srgbClr val="000000"/>
              </a:solidFill>
              <a:latin typeface="SimSun" pitchFamily="2" charset="-122"/>
            </a:endParaRPr>
          </a:p>
          <a:p>
            <a:endParaRPr lang="en-US" altLang="zh-CN" sz="2000" dirty="0" smtClean="0">
              <a:solidFill>
                <a:srgbClr val="000000"/>
              </a:solidFill>
              <a:latin typeface="SimSun" pitchFamily="2" charset="-122"/>
            </a:endParaRPr>
          </a:p>
          <a:p>
            <a:endParaRPr lang="zh-CN" altLang="en-US" sz="2000" dirty="0" smtClean="0"/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152717" y="6029580"/>
            <a:ext cx="8621877" cy="417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altLang="zh-CN" sz="1600" dirty="0" smtClean="0"/>
              <a:t>Note: </a:t>
            </a:r>
            <a:r>
              <a:rPr lang="en-GB" altLang="zh-CN" sz="1600" dirty="0" smtClean="0"/>
              <a:t>This view mainly focus on SA2, other SA WGs SID/WID not touched.</a:t>
            </a:r>
          </a:p>
          <a:p>
            <a:pPr lvl="1"/>
            <a:endParaRPr lang="zh-CN" altLang="en-US" sz="20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Medium Priority Focus Area</a:t>
            </a:r>
            <a:endParaRPr lang="zh-CN" altLang="en-US" dirty="0" smtClean="0"/>
          </a:p>
        </p:txBody>
      </p:sp>
      <p:sp>
        <p:nvSpPr>
          <p:cNvPr id="9" name="内容占位符 2"/>
          <p:cNvSpPr>
            <a:spLocks noGrp="1"/>
          </p:cNvSpPr>
          <p:nvPr>
            <p:ph idx="1"/>
          </p:nvPr>
        </p:nvSpPr>
        <p:spPr>
          <a:xfrm>
            <a:off x="252248" y="1249192"/>
            <a:ext cx="8621877" cy="2389747"/>
          </a:xfrm>
        </p:spPr>
        <p:txBody>
          <a:bodyPr/>
          <a:lstStyle/>
          <a:p>
            <a:r>
              <a:rPr lang="en-US" altLang="zh-CN" sz="2400" dirty="0" smtClean="0"/>
              <a:t>Supplementary 5G System Enhancements:</a:t>
            </a:r>
          </a:p>
          <a:p>
            <a:pPr lvl="1"/>
            <a:r>
              <a:rPr lang="en-GB" altLang="zh-CN" sz="1800" dirty="0"/>
              <a:t>Study for single radio voice continuity from 5GS to 3G (FS_5G-SRVCC)</a:t>
            </a:r>
            <a:endParaRPr lang="en-US" altLang="zh-CN" sz="2000" dirty="0">
              <a:solidFill>
                <a:srgbClr val="000000"/>
              </a:solidFill>
              <a:latin typeface="SimSun" pitchFamily="2" charset="-122"/>
            </a:endParaRPr>
          </a:p>
          <a:p>
            <a:pPr lvl="1"/>
            <a:r>
              <a:rPr lang="en-US" altLang="zh-CN" sz="1800" dirty="0" smtClean="0"/>
              <a:t>Study on optimizations on UE radio capability signaling (</a:t>
            </a:r>
            <a:r>
              <a:rPr lang="fr-FR" altLang="zh-CN" sz="1800" dirty="0" smtClean="0"/>
              <a:t>FS_RACS) </a:t>
            </a:r>
          </a:p>
          <a:p>
            <a:pPr lvl="1"/>
            <a:r>
              <a:rPr lang="en-US" altLang="zh-CN" sz="1800" dirty="0" smtClean="0"/>
              <a:t>Study on the Wireless and Wire line Convergence for the 5G system architecture (</a:t>
            </a:r>
            <a:r>
              <a:rPr lang="en-GB" altLang="zh-CN" sz="1800" dirty="0" smtClean="0"/>
              <a:t>FS_5WWC</a:t>
            </a:r>
            <a:r>
              <a:rPr lang="en-GB" altLang="zh-CN" sz="1800" dirty="0" smtClean="0"/>
              <a:t>)</a:t>
            </a:r>
          </a:p>
          <a:p>
            <a:pPr lvl="1"/>
            <a:r>
              <a:rPr lang="en-GB" altLang="zh-CN" sz="1800" dirty="0"/>
              <a:t>Study on Access Traffic Steering, Switch and Splitting support in the 5G system architecture (FS_ATSSS)</a:t>
            </a:r>
            <a:endParaRPr lang="en-GB" altLang="zh-CN" sz="1800" dirty="0"/>
          </a:p>
          <a:p>
            <a:pPr>
              <a:buNone/>
            </a:pPr>
            <a:endParaRPr lang="zh-CN" altLang="en-US" sz="2000" dirty="0" smtClean="0"/>
          </a:p>
        </p:txBody>
      </p:sp>
      <p:sp>
        <p:nvSpPr>
          <p:cNvPr id="4" name="内容占位符 2"/>
          <p:cNvSpPr txBox="1">
            <a:spLocks/>
          </p:cNvSpPr>
          <p:nvPr/>
        </p:nvSpPr>
        <p:spPr bwMode="auto">
          <a:xfrm>
            <a:off x="152717" y="6029580"/>
            <a:ext cx="8621877" cy="417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altLang="zh-CN" sz="1600" dirty="0" smtClean="0"/>
              <a:t>Note: </a:t>
            </a:r>
            <a:r>
              <a:rPr lang="en-GB" altLang="zh-CN" sz="1600" dirty="0" smtClean="0"/>
              <a:t>This view mainly focus on SA2, other SA WGs SID/WID not touched.</a:t>
            </a:r>
          </a:p>
          <a:p>
            <a:pPr lvl="1"/>
            <a:endParaRPr lang="zh-CN" altLang="en-US" sz="20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 sz="4000" dirty="0" smtClean="0"/>
              <a:t>THANKS!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44450" cap="flat" cmpd="sng" algn="ctr">
          <a:solidFill>
            <a:srgbClr val="0000FF"/>
          </a:solidFill>
          <a:prstDash val="sysDash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5636</TotalTime>
  <Words>224</Words>
  <Application>Microsoft Office PowerPoint</Application>
  <PresentationFormat>全屏显示(4:3)</PresentationFormat>
  <Paragraphs>27</Paragraphs>
  <Slides>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View on Rel-16 Focus Areas</vt:lpstr>
      <vt:lpstr>High Priority Focus Area</vt:lpstr>
      <vt:lpstr>Medium Priority Focus Area</vt:lpstr>
      <vt:lpstr>THANKS!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Ai Ming</cp:lastModifiedBy>
  <cp:revision>1417</cp:revision>
  <dcterms:created xsi:type="dcterms:W3CDTF">2008-08-30T09:32:10Z</dcterms:created>
  <dcterms:modified xsi:type="dcterms:W3CDTF">2018-06-05T01:53:02Z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(2)ITeIcrsdXxHExezwksUIfMpAL+U/y5Duubdx7v+aNdqjHejYZ9GTaj9YBkzkGvu/MmOGo84S_x000d_
aXePflFL+uWP5kErRVpyWrOu4N6EB+W1YemcDkiodFr4cQO4SARotOp0CqVKu8hK36CMG6zZ_x000d_
GnwZICnk4vIbVuDnR01ckoURQHiHuo60/Tk4rm4hFHb5iVSUUVY3d3VGdjY6P4KZrSZBAU2Y_x000d_
eLOqTeNaJSON99wl5F</vt:lpwstr>
  </property>
  <property fmtid="{D5CDD505-2E9C-101B-9397-08002B2CF9AE}" pid="3" name="_2015_ms_pID_7253431">
    <vt:lpwstr>NoouDYQPBQXcq/umedFI9rqy/21+FIHV5quExk4Rvl9ogL0nWRS/Ft_x000d_
UnDB1N4ri1QZqtAo0GfJXPwNQVEP9jug3CewLTJU9Q+hU55ZMm+hNvKO+9WXmZqCeFxhdLPM_x000d_
I9GV2DGyUxIJJ8bUrYhAPqb7UEpwm2ViyiaOKZJrNNIGqu9ZmVq26ri6wsu1QM1rcGVjgM2P_x000d_
ydbWYXbkhTDpUBkl</vt:lpwstr>
  </property>
  <property fmtid="{D5CDD505-2E9C-101B-9397-08002B2CF9AE}" pid="4" name="_2015_ms_pID_7253432">
    <vt:lpwstr>KA==</vt:lpwstr>
  </property>
  <property fmtid="{D5CDD505-2E9C-101B-9397-08002B2CF9AE}" pid="5" name="_2015_ms_pID_725343_00">
    <vt:lpwstr>_2015_ms_pID_725343</vt:lpwstr>
  </property>
  <property fmtid="{D5CDD505-2E9C-101B-9397-08002B2CF9AE}" pid="6" name="_2015_ms_pID_7253431_00">
    <vt:lpwstr>_2015_ms_pID_7253431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1494295150</vt:lpwstr>
  </property>
</Properties>
</file>