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8" r:id="rId1"/>
  </p:sldMasterIdLst>
  <p:notesMasterIdLst>
    <p:notesMasterId r:id="rId10"/>
  </p:notesMasterIdLst>
  <p:sldIdLst>
    <p:sldId id="268" r:id="rId2"/>
    <p:sldId id="271" r:id="rId3"/>
    <p:sldId id="272" r:id="rId4"/>
    <p:sldId id="273" r:id="rId5"/>
    <p:sldId id="274" r:id="rId6"/>
    <p:sldId id="275" r:id="rId7"/>
    <p:sldId id="276" r:id="rId8"/>
    <p:sldId id="270" r:id="rId9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9" orient="horz" pos="169">
          <p15:clr>
            <a:srgbClr val="A4A3A4"/>
          </p15:clr>
        </p15:guide>
        <p15:guide id="10" pos="2880">
          <p15:clr>
            <a:srgbClr val="A4A3A4"/>
          </p15:clr>
        </p15:guide>
        <p15:guide id="11" orient="horz" pos="636" userDrawn="1">
          <p15:clr>
            <a:srgbClr val="A4A3A4"/>
          </p15:clr>
        </p15:guide>
        <p15:guide id="12" orient="horz" pos="744" userDrawn="1">
          <p15:clr>
            <a:srgbClr val="A4A3A4"/>
          </p15:clr>
        </p15:guide>
        <p15:guide id="13" orient="horz" pos="1621" userDrawn="1">
          <p15:clr>
            <a:srgbClr val="A4A3A4"/>
          </p15:clr>
        </p15:guide>
        <p15:guide id="14" orient="horz" pos="2867" userDrawn="1">
          <p15:clr>
            <a:srgbClr val="A4A3A4"/>
          </p15:clr>
        </p15:guide>
        <p15:guide id="15" pos="198" userDrawn="1">
          <p15:clr>
            <a:srgbClr val="A4A3A4"/>
          </p15:clr>
        </p15:guide>
        <p15:guide id="16" pos="556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900"/>
    <a:srgbClr val="000000"/>
    <a:srgbClr val="FFD200"/>
    <a:srgbClr val="FFFFFF"/>
    <a:srgbClr val="A885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08" autoAdjust="0"/>
    <p:restoredTop sz="89130" autoAdjust="0"/>
  </p:normalViewPr>
  <p:slideViewPr>
    <p:cSldViewPr showGuides="1">
      <p:cViewPr>
        <p:scale>
          <a:sx n="125" d="100"/>
          <a:sy n="125" d="100"/>
        </p:scale>
        <p:origin x="-317" y="-216"/>
      </p:cViewPr>
      <p:guideLst>
        <p:guide orient="horz" pos="169"/>
        <p:guide orient="horz" pos="636"/>
        <p:guide orient="horz" pos="744"/>
        <p:guide orient="horz" pos="1621"/>
        <p:guide orient="horz" pos="2867"/>
        <p:guide pos="2880"/>
        <p:guide pos="198"/>
        <p:guide pos="5562"/>
      </p:guideLst>
    </p:cSldViewPr>
  </p:slideViewPr>
  <p:outlineViewPr>
    <p:cViewPr>
      <p:scale>
        <a:sx n="33" d="100"/>
        <a:sy n="33" d="100"/>
      </p:scale>
      <p:origin x="0" y="149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385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8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9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14F63557-65CD-470F-8999-4C3C411BE899}" type="datetimeFigureOut">
              <a:rPr lang="en-GB" smtClean="0"/>
              <a:pPr/>
              <a:t>05/06/2018</a:t>
            </a:fld>
            <a:endParaRPr lang="en-GB" dirty="0"/>
          </a:p>
        </p:txBody>
      </p:sp>
      <p:sp>
        <p:nvSpPr>
          <p:cNvPr id="10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4343400"/>
            <a:ext cx="6096000" cy="4114800"/>
          </a:xfrm>
          <a:prstGeom prst="rect">
            <a:avLst/>
          </a:prstGeom>
        </p:spPr>
        <p:txBody>
          <a:bodyPr vert="horz" lIns="91440" tIns="45720" rIns="180000" bIns="45720" rtlCol="0"/>
          <a:lstStyle/>
          <a:p>
            <a:pPr marL="92075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Click to edit Master text styles</a:t>
            </a:r>
          </a:p>
          <a:p>
            <a:pPr marL="230188" marR="0" lvl="1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Second level</a:t>
            </a:r>
          </a:p>
          <a:p>
            <a:pPr marL="360363" marR="0" lvl="2" indent="-14763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Third level</a:t>
            </a:r>
          </a:p>
          <a:p>
            <a:pPr marL="522288" marR="0" lvl="3" indent="-138113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Fourth level</a:t>
            </a:r>
          </a:p>
          <a:p>
            <a:pPr marL="668338" marR="0" lvl="4" indent="-1460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Helvetica 55 Roman" panose="020B0604020202020204" pitchFamily="34" charset="0"/>
              <a:buChar char="–"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Helvetica 55 Roman" panose="020B0604020202020204" pitchFamily="34" charset="0"/>
                <a:ea typeface="+mn-ea"/>
                <a:cs typeface="+mn-cs"/>
              </a:rPr>
              <a:t>Fifth level</a:t>
            </a:r>
            <a:endParaRPr kumimoji="0" lang="en-GB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Helvetica 55 Roman" panose="020B0604020202020204" pitchFamily="34" charset="0"/>
              <a:ea typeface="+mn-ea"/>
              <a:cs typeface="+mn-cs"/>
            </a:endParaRPr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Helvetica 55 Roman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Helvetica 55 Roman" panose="020B0604020202020204" pitchFamily="34" charset="0"/>
              </a:defRPr>
            </a:lvl1pPr>
          </a:lstStyle>
          <a:p>
            <a:fld id="{885932DF-9606-4758-A2B5-AF1153FB1ABB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382287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92075" marR="0" indent="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1pPr>
    <a:lvl2pPr marL="2301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Wingdings" panose="05000000000000000000" pitchFamily="2" charset="2"/>
      <a:buChar char="§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2pPr>
    <a:lvl3pPr marL="360363" marR="0" indent="-147638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3pPr>
    <a:lvl4pPr marL="522288" marR="0" indent="-138113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4pPr>
    <a:lvl5pPr marL="668338" marR="0" indent="-146050" algn="l" defTabSz="914400" rtl="0" eaLnBrk="1" fontAlgn="auto" latinLnBrk="0" hangingPunct="1">
      <a:lnSpc>
        <a:spcPct val="100000"/>
      </a:lnSpc>
      <a:spcBef>
        <a:spcPts val="0"/>
      </a:spcBef>
      <a:spcAft>
        <a:spcPts val="0"/>
      </a:spcAft>
      <a:buClrTx/>
      <a:buSzTx/>
      <a:buFont typeface="Helvetica 55 Roman" panose="020B0604020202020204" pitchFamily="34" charset="0"/>
      <a:buChar char="–"/>
      <a:tabLst/>
      <a:defRPr sz="1000" kern="1200">
        <a:solidFill>
          <a:schemeClr val="tx1"/>
        </a:solidFill>
        <a:latin typeface="Helvetica 75 Bold" panose="020B08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6" y="1181101"/>
            <a:ext cx="8515350" cy="3370262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3530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13535" y="267618"/>
            <a:ext cx="4829289" cy="2304131"/>
          </a:xfrm>
        </p:spPr>
        <p:txBody>
          <a:bodyPr>
            <a:noAutofit/>
          </a:bodyPr>
          <a:lstStyle>
            <a:lvl1pPr algn="l">
              <a:lnSpc>
                <a:spcPct val="85000"/>
              </a:lnSpc>
              <a:defRPr sz="5500" baseline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6" hasCustomPrompt="1"/>
          </p:nvPr>
        </p:nvSpPr>
        <p:spPr>
          <a:xfrm>
            <a:off x="5800726" y="266701"/>
            <a:ext cx="3028950" cy="3403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16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14325" y="2704144"/>
            <a:ext cx="4827547" cy="966156"/>
          </a:xfrm>
        </p:spPr>
        <p:txBody>
          <a:bodyPr/>
          <a:lstStyle>
            <a:lvl1pPr marL="0" indent="0" algn="l">
              <a:buNone/>
              <a:defRPr baseline="0">
                <a:solidFill>
                  <a:schemeClr val="tx1"/>
                </a:solidFill>
              </a:defRPr>
            </a:lvl1pPr>
            <a:lvl2pPr marL="180975" indent="-180975" algn="l">
              <a:buClr>
                <a:schemeClr val="bg2"/>
              </a:buClr>
              <a:buSzPct val="100000"/>
              <a:buFont typeface="Wingdings" panose="05000000000000000000" pitchFamily="2" charset="2"/>
              <a:buChar char="§"/>
              <a:defRPr>
                <a:solidFill>
                  <a:schemeClr val="tx1"/>
                </a:solidFill>
              </a:defRPr>
            </a:lvl2pPr>
            <a:lvl3pPr marL="406800" indent="-190800" algn="l">
              <a:spcBef>
                <a:spcPts val="336"/>
              </a:spcBef>
              <a:buClrTx/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  <a:latin typeface="Helvetica 55 Roman" panose="020B0604020202020204" pitchFamily="34" charset="0"/>
              </a:defRPr>
            </a:lvl3pPr>
            <a:lvl4pPr marL="594000" indent="-172800" algn="l">
              <a:spcBef>
                <a:spcPts val="24"/>
              </a:spcBef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4pPr>
            <a:lvl5pPr marL="799200" indent="-190800" algn="l">
              <a:buFont typeface="Helvetica 55 Roman" panose="020B0604020202020204" pitchFamily="34" charset="0"/>
              <a:buChar char="–"/>
              <a:defRPr>
                <a:solidFill>
                  <a:schemeClr val="tx1"/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presenter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709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idx="1" hasCustomPrompt="1"/>
          </p:nvPr>
        </p:nvSpPr>
        <p:spPr>
          <a:xfrm>
            <a:off x="314325" y="267494"/>
            <a:ext cx="8515349" cy="4283869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 marL="361950" indent="-361950">
              <a:spcBef>
                <a:spcPts val="0"/>
              </a:spcBef>
              <a:buClrTx/>
              <a:buSzPct val="100000"/>
              <a:buFont typeface="+mj-lt"/>
              <a:buAutoNum type="arabicPeriod"/>
              <a:defRPr sz="3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dirty="0"/>
              <a:t>Click to edit contents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GB" sz="800" b="0" i="0" u="none" strike="noStrike" kern="1200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Confidential</a:t>
            </a:r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2774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13769" y="268288"/>
            <a:ext cx="6096839" cy="4283075"/>
          </a:xfrm>
        </p:spPr>
        <p:txBody>
          <a:bodyPr>
            <a:normAutofit/>
          </a:bodyPr>
          <a:lstStyle>
            <a:lvl1pPr>
              <a:lnSpc>
                <a:spcPct val="85000"/>
              </a:lnSpc>
              <a:spcBef>
                <a:spcPts val="0"/>
              </a:spcBef>
              <a:buNone/>
              <a:defRPr sz="5500" baseline="0"/>
            </a:lvl1pPr>
            <a:lvl2pPr>
              <a:lnSpc>
                <a:spcPct val="85000"/>
              </a:lnSpc>
              <a:spcBef>
                <a:spcPts val="0"/>
              </a:spcBef>
              <a:defRPr sz="5500"/>
            </a:lvl2pPr>
            <a:lvl3pPr>
              <a:defRPr sz="5500"/>
            </a:lvl3pPr>
            <a:lvl4pPr>
              <a:defRPr sz="5500"/>
            </a:lvl4pPr>
            <a:lvl5pPr>
              <a:defRPr sz="5500"/>
            </a:lvl5pPr>
          </a:lstStyle>
          <a:p>
            <a:pPr lvl="0"/>
            <a:r>
              <a:rPr lang="en-US" dirty="0"/>
              <a:t>Click to edit section number</a:t>
            </a:r>
          </a:p>
          <a:p>
            <a:pPr lvl="1"/>
            <a:r>
              <a:rPr lang="en-US" dirty="0"/>
              <a:t>Second level</a:t>
            </a:r>
          </a:p>
        </p:txBody>
      </p:sp>
      <p:sp>
        <p:nvSpPr>
          <p:cNvPr id="3" name="TextBox 2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GB" sz="800" b="0" i="0" u="none" strike="noStrike" kern="1200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Confidential</a:t>
            </a:r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480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13200" y="1181100"/>
            <a:ext cx="3968055" cy="3370262"/>
          </a:xfrm>
        </p:spPr>
        <p:txBody>
          <a:bodyPr>
            <a:normAutofit/>
          </a:bodyPr>
          <a:lstStyle>
            <a:lvl1pPr>
              <a:defRPr sz="1400" baseline="0"/>
            </a:lvl1pPr>
            <a:lvl2pPr>
              <a:defRPr sz="1400" baseline="0">
                <a:solidFill>
                  <a:schemeClr val="tx1"/>
                </a:solidFill>
              </a:defRPr>
            </a:lvl2pPr>
            <a:lvl3pPr>
              <a:defRPr sz="1400" baseline="0">
                <a:solidFill>
                  <a:schemeClr val="tx1"/>
                </a:solidFill>
              </a:defRPr>
            </a:lvl3pPr>
            <a:lvl4pPr>
              <a:defRPr sz="1400" baseline="0">
                <a:solidFill>
                  <a:schemeClr val="tx1"/>
                </a:solidFill>
              </a:defRPr>
            </a:lvl4pPr>
            <a:lvl5pPr>
              <a:defRPr sz="1400" baseline="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864795" y="1181100"/>
            <a:ext cx="3964880" cy="3370262"/>
          </a:xfrm>
        </p:spPr>
        <p:txBody>
          <a:bodyPr>
            <a:normAutofit/>
          </a:bodyPr>
          <a:lstStyle>
            <a:lvl1pPr>
              <a:defRPr sz="1400"/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400">
                <a:solidFill>
                  <a:schemeClr val="tx1"/>
                </a:solidFill>
              </a:defRPr>
            </a:lvl3pPr>
            <a:lvl4pPr>
              <a:defRPr sz="1400">
                <a:solidFill>
                  <a:schemeClr val="tx1"/>
                </a:solidFill>
              </a:defRPr>
            </a:lvl4pPr>
            <a:lvl5pPr>
              <a:defRPr sz="1400">
                <a:solidFill>
                  <a:schemeClr val="tx1"/>
                </a:solidFill>
              </a:defRPr>
            </a:lvl5pPr>
            <a:lvl6pPr>
              <a:defRPr sz="14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Sixth level</a:t>
            </a:r>
            <a:endParaRPr lang="en-GB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313199" y="268288"/>
            <a:ext cx="8516475" cy="74136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GB" sz="800" b="0" i="0" u="none" strike="noStrike" kern="1200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Confidential</a:t>
            </a:r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865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GB" sz="800" b="0" i="0" u="none" strike="noStrike" kern="1200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Confidential</a:t>
            </a:r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284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ull Bleed Medi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5143500"/>
          </a:xfrm>
        </p:spPr>
        <p:txBody>
          <a:bodyPr/>
          <a:lstStyle/>
          <a:p>
            <a:r>
              <a:rPr lang="en-US" dirty="0" smtClean="0"/>
              <a:t>Click icon to add picture</a:t>
            </a:r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edit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810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619545" y="4749146"/>
            <a:ext cx="984244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kumimoji="0" lang="en-GB" sz="800" b="0" i="0" u="none" strike="noStrike" kern="1200" cap="none" spc="0" normalizeH="0" baseline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t>Orange Confidential</a:t>
            </a:r>
            <a:endParaRPr kumimoji="0" lang="en-GB" sz="800" b="0" i="0" u="none" strike="noStrike" kern="1200" cap="none" spc="0" normalizeH="0" baseline="0" dirty="0">
              <a:ln>
                <a:noFill/>
              </a:ln>
              <a:solidFill>
                <a:schemeClr val="bg2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3002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13200" y="268288"/>
            <a:ext cx="8516475" cy="74136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dirty="0"/>
              <a:t>Click to edit title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200" y="1181100"/>
            <a:ext cx="8516475" cy="337026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 dirty="0"/>
              <a:t>Click to edit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GB" dirty="0"/>
              <a:t>Sixth level</a:t>
            </a:r>
          </a:p>
        </p:txBody>
      </p:sp>
      <p:sp>
        <p:nvSpPr>
          <p:cNvPr id="9" name="Text Placeholder 10"/>
          <p:cNvSpPr txBox="1">
            <a:spLocks/>
          </p:cNvSpPr>
          <p:nvPr/>
        </p:nvSpPr>
        <p:spPr>
          <a:xfrm>
            <a:off x="314325" y="4535485"/>
            <a:ext cx="275010" cy="334961"/>
          </a:xfrm>
          <a:prstGeom prst="rect">
            <a:avLst/>
          </a:prstGeom>
        </p:spPr>
        <p:txBody>
          <a:bodyPr wrap="square" lIns="7200" tIns="0" rIns="0" bIns="0" anchor="b">
            <a:normAutofit/>
          </a:bodyPr>
          <a:lstStyle>
            <a:lvl1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tx1"/>
              </a:buClr>
              <a:buSzTx/>
              <a:buFont typeface="Helvetica 75" panose="020B0804020202020204" pitchFamily="34" charset="0"/>
              <a:buNone/>
              <a:tabLst/>
              <a:defRPr lang="fr-FR" sz="1200" kern="1200" baseline="0" dirty="0" smtClean="0">
                <a:solidFill>
                  <a:schemeClr val="tx1">
                    <a:lumMod val="50000"/>
                  </a:schemeClr>
                </a:solidFill>
                <a:latin typeface="Helvetica 75" panose="020B0804020202020204" pitchFamily="34" charset="0"/>
                <a:ea typeface="+mn-ea"/>
                <a:cs typeface="+mn-cs"/>
              </a:defRPr>
            </a:lvl1pPr>
            <a:lvl2pPr marL="688975" indent="-231775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2pPr>
            <a:lvl3pPr marL="12446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baseline="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3pPr>
            <a:lvl4pPr marL="1663700" indent="-28575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 smtClean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4pPr>
            <a:lvl5pPr marL="2251075" indent="-596900" algn="l" defTabSz="914400" rtl="0" eaLnBrk="1" fontAlgn="base" latinLnBrk="0" hangingPunct="1">
              <a:spcBef>
                <a:spcPct val="0"/>
              </a:spcBef>
              <a:spcAft>
                <a:spcPts val="600"/>
              </a:spcAft>
              <a:buFont typeface="Helvetica 45 Light" pitchFamily="34" charset="0"/>
              <a:buChar char="–"/>
              <a:defRPr lang="fr-FR" sz="2000" kern="1200" dirty="0">
                <a:solidFill>
                  <a:schemeClr val="tx1"/>
                </a:solidFill>
                <a:latin typeface="Helvetica 75" panose="020B0804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85000"/>
              </a:lnSpc>
              <a:spcBef>
                <a:spcPct val="0"/>
              </a:spcBef>
              <a:spcAft>
                <a:spcPts val="1200"/>
              </a:spcAft>
              <a:buClr>
                <a:srgbClr val="FFFFFF"/>
              </a:buClr>
              <a:buSzTx/>
              <a:buFont typeface="Helvetica 75" panose="020B0804020202020204" pitchFamily="34" charset="0"/>
              <a:buNone/>
              <a:tabLst/>
              <a:defRPr/>
            </a:pPr>
            <a:fld id="{8702007A-2642-4DC4-A457-FD791426C840}" type="slidenum">
              <a:rPr kumimoji="0" lang="en-GB" sz="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Helvetica 75 Bold" panose="020B0804020202020204" pitchFamily="34" charset="0"/>
                <a:ea typeface="+mn-ea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85000"/>
                </a:lnSpc>
                <a:spcBef>
                  <a:spcPct val="0"/>
                </a:spcBef>
                <a:spcAft>
                  <a:spcPts val="1200"/>
                </a:spcAft>
                <a:buClr>
                  <a:srgbClr val="FFFFFF"/>
                </a:buClr>
                <a:buSzTx/>
                <a:buFont typeface="Helvetica 75" panose="020B0804020202020204" pitchFamily="34" charset="0"/>
                <a:buNone/>
                <a:tabLst/>
                <a:defRPr/>
              </a:pPr>
              <a:t>‹#›</a:t>
            </a:fld>
            <a:endParaRPr kumimoji="0" lang="en-GB" sz="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Helvetica 75 Bold" panose="020B08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07071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65" r:id="rId3"/>
    <p:sldLayoutId id="2147483664" r:id="rId4"/>
    <p:sldLayoutId id="2147483661" r:id="rId5"/>
    <p:sldLayoutId id="2147483662" r:id="rId6"/>
    <p:sldLayoutId id="2147483663" r:id="rId7"/>
    <p:sldLayoutId id="214748366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dt="0"/>
  <p:txStyles>
    <p:titleStyle>
      <a:lvl1pPr marL="0" indent="0" algn="l" defTabSz="914400" rtl="0" eaLnBrk="1" latinLnBrk="0" hangingPunct="1">
        <a:lnSpc>
          <a:spcPct val="90000"/>
        </a:lnSpc>
        <a:spcBef>
          <a:spcPct val="0"/>
        </a:spcBef>
        <a:buNone/>
        <a:defRPr sz="2000" kern="1200" spc="-20" baseline="0">
          <a:solidFill>
            <a:schemeClr val="bg2"/>
          </a:solidFill>
          <a:latin typeface="Helvetica 75 Bold" panose="020B0804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tabLst/>
        <a:defRPr sz="1400" kern="1200" spc="-20" baseline="0">
          <a:solidFill>
            <a:schemeClr val="bg2"/>
          </a:solidFill>
          <a:latin typeface="Helvetica 75 Bold" panose="020B0804020202020204" pitchFamily="34" charset="0"/>
          <a:ea typeface="+mn-ea"/>
          <a:cs typeface="+mn-cs"/>
        </a:defRPr>
      </a:lvl1pPr>
      <a:lvl2pPr marL="0" indent="0" algn="l" defTabSz="914400" rtl="0" eaLnBrk="1" latinLnBrk="0" hangingPunct="1">
        <a:lnSpc>
          <a:spcPct val="90000"/>
        </a:lnSpc>
        <a:spcBef>
          <a:spcPts val="600"/>
        </a:spcBef>
        <a:buClr>
          <a:schemeClr val="bg1"/>
        </a:buClr>
        <a:buSzPct val="25000"/>
        <a:buFont typeface="Calibri" panose="020F0502020204030204" pitchFamily="34" charset="0"/>
        <a:buNone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2pPr>
      <a:lvl3pPr marL="180975" indent="-180975" algn="l" defTabSz="914400" rtl="0" eaLnBrk="1" latinLnBrk="0" hangingPunct="1">
        <a:lnSpc>
          <a:spcPct val="90000"/>
        </a:lnSpc>
        <a:spcBef>
          <a:spcPts val="600"/>
        </a:spcBef>
        <a:buClr>
          <a:schemeClr val="bg2"/>
        </a:buClr>
        <a:buFont typeface="Wingdings" panose="05000000000000000000" pitchFamily="2" charset="2"/>
        <a:buChar char="§"/>
        <a:defRPr sz="1400" kern="1200" spc="-20" baseline="0">
          <a:solidFill>
            <a:schemeClr val="tx1"/>
          </a:solidFill>
          <a:latin typeface="Helvetica 75 Bold" panose="020B0804020202020204" pitchFamily="34" charset="0"/>
          <a:ea typeface="+mn-ea"/>
          <a:cs typeface="+mn-cs"/>
        </a:defRPr>
      </a:lvl3pPr>
      <a:lvl4pPr marL="407988" indent="-190500" algn="l" defTabSz="914400" rtl="0" eaLnBrk="1" latinLnBrk="0" hangingPunct="1">
        <a:lnSpc>
          <a:spcPct val="90000"/>
        </a:lnSpc>
        <a:spcBef>
          <a:spcPct val="20000"/>
        </a:spcBef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4pPr>
      <a:lvl5pPr marL="595313" indent="-173038" algn="l" defTabSz="914400" rtl="0" eaLnBrk="1" latinLnBrk="0" hangingPunct="1">
        <a:lnSpc>
          <a:spcPct val="90000"/>
        </a:lnSpc>
        <a:spcBef>
          <a:spcPct val="20000"/>
        </a:spcBef>
        <a:buClr>
          <a:schemeClr val="tx1"/>
        </a:buClr>
        <a:buFont typeface="Arial" panose="020B0604020202020204" pitchFamily="34" charset="0"/>
        <a:buChar char="–"/>
        <a:defRPr sz="1400" kern="1200" spc="-20" baseline="0">
          <a:solidFill>
            <a:schemeClr val="tx1"/>
          </a:solidFill>
          <a:latin typeface="Helvetica 55 Roman" panose="000B0500000000000000" pitchFamily="34" charset="0"/>
          <a:ea typeface="+mn-ea"/>
          <a:cs typeface="+mn-cs"/>
        </a:defRPr>
      </a:lvl5pPr>
      <a:lvl6pPr marL="800100" indent="-1905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chemeClr val="tx1"/>
          </a:solidFill>
          <a:latin typeface="Helvetica 55 Roman" panose="020B0604020202020204" pitchFamily="34" charset="0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" y="3075806"/>
            <a:ext cx="9142660" cy="2067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5736" y="1635646"/>
            <a:ext cx="4829289" cy="1296144"/>
          </a:xfrm>
        </p:spPr>
        <p:txBody>
          <a:bodyPr/>
          <a:lstStyle/>
          <a:p>
            <a:pPr algn="ctr"/>
            <a:r>
              <a:rPr lang="en-GB" sz="2800" dirty="0" smtClean="0">
                <a:solidFill>
                  <a:srgbClr val="FF7900"/>
                </a:solidFill>
                <a:latin typeface="+mn-lt"/>
                <a:cs typeface="Calibri" panose="020F0502020204030204" pitchFamily="34" charset="0"/>
              </a:rPr>
              <a:t>Release 16 </a:t>
            </a:r>
            <a:br>
              <a:rPr lang="en-GB" sz="2800" dirty="0" smtClean="0">
                <a:solidFill>
                  <a:srgbClr val="FF7900"/>
                </a:solidFill>
                <a:latin typeface="+mn-lt"/>
                <a:cs typeface="Calibri" panose="020F0502020204030204" pitchFamily="34" charset="0"/>
              </a:rPr>
            </a:br>
            <a:r>
              <a:rPr lang="en-GB" sz="2800" dirty="0" smtClean="0">
                <a:solidFill>
                  <a:srgbClr val="FF7900"/>
                </a:solidFill>
                <a:latin typeface="+mn-lt"/>
                <a:cs typeface="Calibri" panose="020F0502020204030204" pitchFamily="34" charset="0"/>
              </a:rPr>
              <a:t/>
            </a:r>
            <a:br>
              <a:rPr lang="en-GB" sz="2800" dirty="0" smtClean="0">
                <a:solidFill>
                  <a:srgbClr val="FF7900"/>
                </a:solidFill>
                <a:latin typeface="+mn-lt"/>
                <a:cs typeface="Calibri" panose="020F0502020204030204" pitchFamily="34" charset="0"/>
              </a:rPr>
            </a:br>
            <a:r>
              <a:rPr lang="en-GB" sz="2800" dirty="0" smtClean="0">
                <a:solidFill>
                  <a:srgbClr val="FF7900"/>
                </a:solidFill>
                <a:latin typeface="+mn-lt"/>
                <a:cs typeface="Calibri" panose="020F0502020204030204" pitchFamily="34" charset="0"/>
              </a:rPr>
              <a:t>Considerations &amp; Priority</a:t>
            </a:r>
            <a:endParaRPr lang="en-GB" sz="2800" dirty="0">
              <a:solidFill>
                <a:srgbClr val="FF7900"/>
              </a:solidFill>
              <a:latin typeface="+mn-lt"/>
              <a:cs typeface="Calibri" panose="020F0502020204030204" pitchFamily="34" charset="0"/>
            </a:endParaRPr>
          </a:p>
        </p:txBody>
      </p:sp>
      <p:sp>
        <p:nvSpPr>
          <p:cNvPr id="4" name="Textfeld 4"/>
          <p:cNvSpPr txBox="1"/>
          <p:nvPr/>
        </p:nvSpPr>
        <p:spPr bwMode="gray">
          <a:xfrm>
            <a:off x="98292" y="195486"/>
            <a:ext cx="3385257" cy="6418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3GPP TSG SA Meeting #80</a:t>
            </a:r>
            <a:b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La Jolla, CA, USA, 13-15 June 2018</a:t>
            </a:r>
          </a:p>
        </p:txBody>
      </p:sp>
      <p:sp>
        <p:nvSpPr>
          <p:cNvPr id="9" name="Textfeld 4"/>
          <p:cNvSpPr txBox="1"/>
          <p:nvPr/>
        </p:nvSpPr>
        <p:spPr bwMode="gray">
          <a:xfrm>
            <a:off x="7380312" y="283046"/>
            <a:ext cx="792969" cy="6418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vert="horz" wrap="none" lIns="72000" tIns="36000" rIns="72000" bIns="36000" numCol="1" rtlCol="0" anchor="t" anchorCtr="0" compatLnSpc="1">
            <a:prstTxWarp prst="textNoShape">
              <a:avLst/>
            </a:prstTxWarp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SP-180355</a:t>
            </a:r>
          </a:p>
          <a:p>
            <a:pPr marL="0" indent="0">
              <a:buNone/>
            </a:pPr>
            <a:r>
              <a:rPr lang="en-GB" sz="1400" dirty="0">
                <a:latin typeface="Calibri" panose="020F0502020204030204" pitchFamily="34" charset="0"/>
                <a:cs typeface="Calibri" panose="020F0502020204030204" pitchFamily="34" charset="0"/>
              </a:rPr>
              <a:t>r</a:t>
            </a:r>
            <a:r>
              <a:rPr lang="en-GB" sz="1400" dirty="0" smtClean="0">
                <a:latin typeface="Calibri" panose="020F0502020204030204" pitchFamily="34" charset="0"/>
                <a:cs typeface="Calibri" panose="020F0502020204030204" pitchFamily="34" charset="0"/>
              </a:rPr>
              <a:t>evision of SP-180295</a:t>
            </a:r>
            <a:endParaRPr lang="en-GB" sz="1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8639175" y="3088059"/>
            <a:ext cx="504825" cy="468759"/>
            <a:chOff x="313535" y="4233863"/>
            <a:chExt cx="612775" cy="612775"/>
          </a:xfrm>
        </p:grpSpPr>
        <p:sp>
          <p:nvSpPr>
            <p:cNvPr id="19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0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1" name="Freeform 20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2" name="Freeform 21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3" name="Freeform 22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4" name="Freeform 23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5" name="Freeform 24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26" name="Freeform 25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27531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Considerations for Release 16 Priority</a:t>
            </a:r>
            <a:endParaRPr lang="en-GB" dirty="0"/>
          </a:p>
        </p:txBody>
      </p:sp>
      <p:sp>
        <p:nvSpPr>
          <p:cNvPr id="4" name="TextBox 3"/>
          <p:cNvSpPr txBox="1"/>
          <p:nvPr/>
        </p:nvSpPr>
        <p:spPr>
          <a:xfrm>
            <a:off x="323528" y="843558"/>
            <a:ext cx="7056784" cy="3939540"/>
          </a:xfrm>
          <a:prstGeom prst="rect">
            <a:avLst/>
          </a:prstGeom>
        </p:spPr>
        <p:txBody>
          <a:bodyPr wrap="square" lIns="0" tIns="0" rIns="0" bIns="0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Features </a:t>
            </a: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 Functions to improve 5G system performance, </a:t>
            </a:r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capacity</a:t>
            </a: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security, network automation &amp; interoperability, and market </a:t>
            </a:r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opportunities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sz="1400" dirty="0">
              <a:solidFill>
                <a:srgbClr val="FF79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Completion and Improvements of R15 incomplete features and </a:t>
            </a:r>
            <a:endParaRPr lang="en-GB" sz="1400" dirty="0" smtClean="0">
              <a:solidFill>
                <a:srgbClr val="FF79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functions</a:t>
            </a: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in particular, the architecture options that may not </a:t>
            </a:r>
            <a:endParaRPr lang="en-GB" sz="1400" dirty="0" smtClean="0">
              <a:solidFill>
                <a:srgbClr val="FF79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completed </a:t>
            </a: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R15, including Option 4, 7 and 5, depending on the </a:t>
            </a:r>
            <a:endParaRPr lang="en-GB" sz="1400" dirty="0" smtClean="0">
              <a:solidFill>
                <a:srgbClr val="FF79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progress </a:t>
            </a: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of RAN  R15 late drop.</a:t>
            </a:r>
          </a:p>
          <a:p>
            <a:endParaRPr lang="en-GB" sz="1400" dirty="0">
              <a:solidFill>
                <a:srgbClr val="FF79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Features </a:t>
            </a: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&amp; Functions essential to support  the above and have </a:t>
            </a:r>
            <a:endParaRPr lang="en-GB" sz="1400" dirty="0" smtClean="0">
              <a:solidFill>
                <a:srgbClr val="FF79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system-wide </a:t>
            </a: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impacts in particular on RAN to make sure that </a:t>
            </a:r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</a:t>
            </a:r>
          </a:p>
          <a:p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relevant </a:t>
            </a: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work starts  and completes in time (December </a:t>
            </a:r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2019) </a:t>
            </a: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 close </a:t>
            </a:r>
            <a:endParaRPr lang="en-GB" sz="1400" dirty="0" smtClean="0">
              <a:solidFill>
                <a:srgbClr val="FF79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coordination </a:t>
            </a: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among SA, RAN and CT.</a:t>
            </a:r>
          </a:p>
          <a:p>
            <a:endParaRPr lang="en-GB" sz="1400" dirty="0">
              <a:solidFill>
                <a:srgbClr val="FF79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scope and objectives of R16 priority items must be defined in consideration of R16 time-plan (stage 3 frozen by December 2019) for timely submission to IMT-2020</a:t>
            </a:r>
            <a:r>
              <a:rPr lang="en-GB" sz="16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GB" sz="16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GB" sz="1600" dirty="0">
              <a:solidFill>
                <a:srgbClr val="FF79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GB" sz="1400" dirty="0" smtClean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Focus </a:t>
            </a:r>
            <a:r>
              <a:rPr lang="en-GB" sz="1400" dirty="0">
                <a:solidFill>
                  <a:srgbClr val="FF79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 items in most time and task critical  WG, e.g. SA2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GB" sz="1400" dirty="0">
              <a:solidFill>
                <a:srgbClr val="FF79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71" y="1275606"/>
            <a:ext cx="3761192" cy="243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5376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699542"/>
            <a:ext cx="8515350" cy="3370262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R16 High Priority  Items (1/2) – SA2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8788280"/>
              </p:ext>
            </p:extLst>
          </p:nvPr>
        </p:nvGraphicFramePr>
        <p:xfrm>
          <a:off x="467544" y="843558"/>
          <a:ext cx="8280920" cy="36476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2520280"/>
                <a:gridCol w="1080120"/>
                <a:gridCol w="1080120"/>
                <a:gridCol w="1440160"/>
              </a:tblGrid>
              <a:tr h="216024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WID Title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Objectives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Interest to Operators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System</a:t>
                      </a:r>
                      <a:r>
                        <a:rPr lang="en-GB" sz="11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/RAN Impact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Note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436978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</a:t>
                      </a:r>
                      <a:r>
                        <a:rPr lang="en-GB" sz="10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on Enhancement of URLLC supporting in 5GC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5GC enhancement for URLCC requirements in TS22.261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Don’t Know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SP-180118/SA2 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436978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enhancement of systems using EPS for Ultra Reliability and Availability using commodity equipment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EPS enhancements to enable data services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of ultra reliability and availability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SP-180119/SA2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436978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Enhancement of Network Slicing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open issues </a:t>
                      </a:r>
                      <a:r>
                        <a:rPr lang="en-GB" sz="10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on network slicing issues incomplete in R15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Don’t Know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0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SP-180121/SA2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436978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Enhancements to the Service-Based 5G System Architecture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Optimizations of Release 15 SBA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for higher flexibility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&amp;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better modularization of the 5G System 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Don’t Know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SP-180231/SA2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436978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Enhanced IMS to 5GC Integration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Enhancements to the IMS architecture and capabilities to better address the new features and services of the 5GC system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SP-171052/SA2</a:t>
                      </a:r>
                    </a:p>
                    <a:p>
                      <a:pPr algn="ctr"/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436978"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the Wireless and Wireline Convergence for the 5G system architecture 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Enhance the common 5G core network to natively support non-3GPP access networks, specifically wireline access networks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Don’t Know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SP-170380/SA2</a:t>
                      </a:r>
                    </a:p>
                    <a:p>
                      <a:pPr algn="ctr"/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52582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55526"/>
            <a:ext cx="8515350" cy="3370262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R16 High Priority  Items (2/2) – SA2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467855"/>
              </p:ext>
            </p:extLst>
          </p:nvPr>
        </p:nvGraphicFramePr>
        <p:xfrm>
          <a:off x="323528" y="915566"/>
          <a:ext cx="8208912" cy="3659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3168352"/>
                <a:gridCol w="864096"/>
                <a:gridCol w="912101"/>
                <a:gridCol w="1320147"/>
              </a:tblGrid>
              <a:tr h="417776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WID Title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Objectives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Interest</a:t>
                      </a:r>
                      <a:r>
                        <a:rPr lang="en-GB" sz="11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to </a:t>
                      </a:r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Operators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System</a:t>
                      </a:r>
                      <a:r>
                        <a:rPr lang="en-GB" sz="11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/RAN Impact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Note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81392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Access Traffic Steering, Switch and Splitting support in the 5G system architecture 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Architecture</a:t>
                      </a:r>
                      <a:r>
                        <a:rPr lang="en-GB" sz="10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enhancement to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switch or split traffic between 3GPP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and non-3GPP accesses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to deliver the best customer experience.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SP-170411/SA2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498533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architecture enhancements for 3GPP support of advanced V2X services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Architecture enhancements of EPS and 5G System design to </a:t>
                      </a:r>
                      <a:r>
                        <a:rPr lang="en-US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 advanced V2X services identified in TR 22.886,</a:t>
                      </a:r>
                      <a:r>
                        <a:rPr lang="en-US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V2X </a:t>
                      </a:r>
                      <a:r>
                        <a:rPr lang="en-GB" sz="1000" kern="120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TS 22.185</a:t>
                      </a:r>
                      <a:r>
                        <a:rPr lang="en-GB" sz="1000" kern="1200" baseline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000" kern="120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and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eV2X 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TS 22.186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SP-170590, postponed from R15/SA2</a:t>
                      </a:r>
                    </a:p>
                  </a:txBody>
                  <a:tcPr/>
                </a:tc>
              </a:tr>
              <a:tr h="646896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</a:t>
                      </a:r>
                      <a:r>
                        <a:rPr lang="en-GB" sz="1000" i="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of enablers for Network Automation for 5G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Study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the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solutions for  improving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 R15 Network Data Analytics (NWDA) to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support network automation 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and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information exposure across technical domains for context mining </a:t>
                      </a:r>
                      <a:endParaRPr lang="en-GB" sz="10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SP-170383/SA2</a:t>
                      </a:r>
                    </a:p>
                    <a:p>
                      <a:pPr algn="ctr"/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6613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EPC support for Mobility with Low Latency Communication 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Utilise the CUPS architecture and identify solutions based on EPC functionality to enable UE 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mobility with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low latency 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Don’t Know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SP-171069/SA2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646896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Cellular IoT support and evolution for the 5G System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b="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Study</a:t>
                      </a:r>
                      <a:r>
                        <a:rPr lang="en-GB" sz="1000" b="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the solutions to support </a:t>
                      </a:r>
                      <a:r>
                        <a:rPr lang="en-GB" sz="1000" b="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CIoT/MTC functionalities in 5G CN and co-existence and migration from EPC based eMTC/NB-IoT to 5GCN</a:t>
                      </a:r>
                      <a:r>
                        <a:rPr lang="en-GB" sz="1000" b="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as well as </a:t>
                      </a:r>
                      <a:r>
                        <a:rPr lang="x-none" sz="1000" b="0" kern="120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5G System enhancements</a:t>
                      </a:r>
                      <a:r>
                        <a:rPr lang="en-GB" sz="1000" b="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of</a:t>
                      </a:r>
                      <a:r>
                        <a:rPr lang="x-none" sz="1000" b="0" kern="120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5G service requirements (</a:t>
                      </a:r>
                      <a:r>
                        <a:rPr lang="en-GB" sz="1000" b="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Ref:</a:t>
                      </a:r>
                      <a:r>
                        <a:rPr lang="en-GB" sz="1000" b="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x-none" sz="1000" b="0" kern="120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TS 22.261 and TR 38.913).</a:t>
                      </a:r>
                      <a:endParaRPr lang="en-GB" sz="1000" b="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SP-170801/SA2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0514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555526"/>
            <a:ext cx="8515350" cy="3370262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R16 High Priority  Items (1/3) – Other SA WGs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318885"/>
              </p:ext>
            </p:extLst>
          </p:nvPr>
        </p:nvGraphicFramePr>
        <p:xfrm>
          <a:off x="323528" y="843558"/>
          <a:ext cx="8208912" cy="31520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3312368"/>
                <a:gridCol w="864096"/>
                <a:gridCol w="864096"/>
                <a:gridCol w="1224136"/>
              </a:tblGrid>
              <a:tr h="409785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WID Title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Objectives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Interest</a:t>
                      </a:r>
                      <a:r>
                        <a:rPr lang="en-GB" sz="11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to </a:t>
                      </a:r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Operators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System</a:t>
                      </a:r>
                      <a:r>
                        <a:rPr lang="en-GB" sz="11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/RAN Impact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Note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437376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Services and Markets Technology Enablers – Phase 2 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Further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clarification and alignment with stage 2/3  work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requests and constraints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SP-180138/SA1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398423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positioning use cases 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Study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of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5G positioning use cases,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requirements and  performance.</a:t>
                      </a:r>
                      <a:endParaRPr lang="en-GB" sz="100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Don’t Know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SP-170589/SA1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414902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Communication for Automation in Vertical Domains 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Identify</a:t>
                      </a:r>
                      <a:r>
                        <a:rPr lang="en-GB" sz="10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the requirements for automation in vertical domains</a:t>
                      </a:r>
                      <a:endParaRPr lang="en-GB" sz="10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Don’t </a:t>
                      </a:r>
                      <a:r>
                        <a:rPr lang="en-GB" sz="10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Know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SP-170169/SA1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621223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Multi-Device</a:t>
                      </a:r>
                      <a:r>
                        <a:rPr lang="en-GB" sz="1000" i="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and Multi-Identity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Add service requirements for the multi-device and multi-identity use cases and specify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user experience  requirements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in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reference to GSMA RILTE inputs.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S1-181699/SA1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621223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Extreme Long Rang</a:t>
                      </a:r>
                      <a:r>
                        <a:rPr lang="en-GB" sz="1000" i="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Communications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Further</a:t>
                      </a:r>
                      <a:r>
                        <a:rPr lang="en-GB" sz="10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clarifications and additions of use cases and requirements incl. UL/DL data throughput and the latency for extreme long range communications including  data only and/or voice communications  and issues on supporting emergency services at the cell edge.</a:t>
                      </a:r>
                      <a:endParaRPr lang="en-GB" sz="10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Discussion</a:t>
                      </a:r>
                      <a:r>
                        <a:rPr lang="en-GB" sz="10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(S1-181327) . Further work expected in R16/SA1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14996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83518"/>
            <a:ext cx="8515350" cy="3370262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R16 High Priority  Items (2/3) – Other SA WGs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4116267"/>
              </p:ext>
            </p:extLst>
          </p:nvPr>
        </p:nvGraphicFramePr>
        <p:xfrm>
          <a:off x="467544" y="915566"/>
          <a:ext cx="8208912" cy="3230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3528392"/>
                <a:gridCol w="864096"/>
                <a:gridCol w="912101"/>
                <a:gridCol w="1320147"/>
              </a:tblGrid>
              <a:tr h="417776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WID Title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Objectives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Interest</a:t>
                      </a:r>
                      <a:r>
                        <a:rPr lang="en-GB" sz="11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to </a:t>
                      </a:r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Operators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System</a:t>
                      </a:r>
                      <a:r>
                        <a:rPr lang="en-GB" sz="11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/RAN Impact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Note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66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supporting 256-bit algorithms for 5G</a:t>
                      </a:r>
                    </a:p>
                    <a:p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Address the questions of why, when, where, and how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to counter the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threats and potential countermeasures; comparing of countermeasures in the 5G system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and increase the key lengths to 256 bits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SP-171054/SA3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6613">
                <a:tc>
                  <a:txBody>
                    <a:bodyPr/>
                    <a:lstStyle/>
                    <a:p>
                      <a:r>
                        <a:rPr lang="en-GB" sz="1000" i="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Study</a:t>
                      </a:r>
                      <a:r>
                        <a:rPr lang="en-GB" sz="1000" i="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on Evolution of Cellular IoT Security for the  5G System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Capture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massive MTC/</a:t>
                      </a:r>
                      <a:r>
                        <a:rPr lang="en-GB" sz="1000" kern="1200" dirty="0" err="1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CIoT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related 5G requirements from other working groups in 3GPP and further analyse security issues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and enhancements </a:t>
                      </a:r>
                      <a:endParaRPr lang="en-GB" sz="1000" dirty="0" smtClean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S3-181444/SA3</a:t>
                      </a:r>
                    </a:p>
                  </a:txBody>
                  <a:tcPr/>
                </a:tc>
              </a:tr>
              <a:tr h="536613">
                <a:tc>
                  <a:txBody>
                    <a:bodyPr/>
                    <a:lstStyle/>
                    <a:p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Study on authentication  and key Management for 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applications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based on 3GPP credentials in 5G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Identify key issues, derive requirements and solutions to support authentication and key management for applications and 3GPP services based on 3GPP credential in 5G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S3-181562/SA3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36613">
                <a:tc>
                  <a:txBody>
                    <a:bodyPr/>
                    <a:lstStyle/>
                    <a:p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Study on the security of the Wireless and Wireline Convergence for the 5G system architecture 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Investigate the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security issues for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Wireless and Wireline Convergence for the 5G aspects including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s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ecurities between a 5G-RG and 5GC, a FN RG and 5GC, Access independent security for User Plane traffic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and for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3GPP UE behind a 5G-RG or a FN RG, etc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Don’t Know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S3-181442/SA3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237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483518"/>
            <a:ext cx="8515350" cy="3370262"/>
          </a:xfrm>
        </p:spPr>
        <p:txBody>
          <a:bodyPr/>
          <a:lstStyle/>
          <a:p>
            <a:endParaRPr lang="en-GB" dirty="0"/>
          </a:p>
          <a:p>
            <a:endParaRPr lang="en-GB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The R16 High Priority  Items (</a:t>
            </a:r>
            <a:r>
              <a:rPr lang="en-GB" dirty="0"/>
              <a:t>3</a:t>
            </a:r>
            <a:r>
              <a:rPr lang="en-GB" dirty="0" smtClean="0"/>
              <a:t>/3) – Other SA WGs</a:t>
            </a:r>
            <a:endParaRPr lang="en-GB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6162274"/>
              </p:ext>
            </p:extLst>
          </p:nvPr>
        </p:nvGraphicFramePr>
        <p:xfrm>
          <a:off x="323528" y="987574"/>
          <a:ext cx="8208912" cy="3210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3528392"/>
                <a:gridCol w="864096"/>
                <a:gridCol w="912101"/>
                <a:gridCol w="1320147"/>
              </a:tblGrid>
              <a:tr h="417776"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WID Title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Objectives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Interest</a:t>
                      </a:r>
                      <a:r>
                        <a:rPr lang="en-GB" sz="11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to </a:t>
                      </a:r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Operators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System</a:t>
                      </a:r>
                      <a:r>
                        <a:rPr lang="en-GB" sz="11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/RAN Impact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1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Note</a:t>
                      </a:r>
                      <a:endParaRPr lang="en-GB" sz="11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646896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EVS Codec Extension for Immersive Voice and Audio Services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Develop a single general-purpose audio codec for immersive 4G and 5G services and applications including the VR use cases envisioned in 3GPP TR 26.918. </a:t>
                      </a:r>
                      <a:endParaRPr lang="en-GB" sz="1000" b="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SP-170611/SA4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582568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Media Handling Aspects of RAN Delay Budget Reporting in MTSI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Study the media handling aspects of RAN delay budget reporting framework in MTSI</a:t>
                      </a:r>
                      <a:endParaRPr lang="en-GB" sz="1000" b="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SP-170837/SA4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6468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Study on integration of ONAP DCAE and 3GPP management architecture </a:t>
                      </a:r>
                    </a:p>
                    <a:p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Study how ONAP DCAE (Data Collection, Analytics and Events) positions itself 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in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reference to 3GPP management architecture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and 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analyse how DCAE data collection in ONAP maps with 3GPP Alarm IRP and PM IRP communication principles.</a:t>
                      </a:r>
                      <a:endParaRPr lang="en-GB" sz="1000" b="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 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SP-170948/SA5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  <a:tr h="646896">
                <a:tc>
                  <a:txBody>
                    <a:bodyPr/>
                    <a:lstStyle/>
                    <a:p>
                      <a:r>
                        <a:rPr lang="en-GB" sz="1000" i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System &amp; Function</a:t>
                      </a:r>
                      <a:r>
                        <a:rPr lang="en-GB" sz="1000" i="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Aspects of Energy Efficiency in 5G Networks</a:t>
                      </a:r>
                      <a:endParaRPr lang="en-GB" sz="1000" i="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 hangingPunct="0"/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Define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the 5G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EE KPI  and metrics in reference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 to </a:t>
                      </a:r>
                      <a:r>
                        <a:rPr lang="en-GB" sz="1000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ETSI TC EE, ITU-T SG5, ETSI NFV ISG</a:t>
                      </a:r>
                      <a:r>
                        <a:rPr lang="en-GB" sz="1000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Calibri" panose="020F0502020204030204" pitchFamily="34" charset="0"/>
                        </a:rPr>
                        <a:t>, the necessary OAM functions related to SON and NFV and the mechanism to control and monitor EE metrics</a:t>
                      </a:r>
                      <a:endParaRPr lang="en-GB" sz="1000" b="0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High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Yes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00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The</a:t>
                      </a:r>
                      <a:r>
                        <a:rPr lang="en-GB" sz="1000" baseline="0" dirty="0" smtClean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 study is now on-going (SP-170489) with expected normative work in R16/SA5</a:t>
                      </a:r>
                      <a:endParaRPr lang="en-GB" sz="1000" dirty="0"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57497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ctrTitle"/>
          </p:nvPr>
        </p:nvSpPr>
        <p:spPr>
          <a:xfrm>
            <a:off x="2771800" y="1635646"/>
            <a:ext cx="4680519" cy="2304131"/>
          </a:xfrm>
        </p:spPr>
        <p:txBody>
          <a:bodyPr/>
          <a:lstStyle/>
          <a:p>
            <a:r>
              <a:rPr lang="en-GB" dirty="0" smtClean="0">
                <a:solidFill>
                  <a:srgbClr val="FF7900"/>
                </a:solidFill>
              </a:rPr>
              <a:t>Thank You</a:t>
            </a:r>
            <a:endParaRPr lang="en-GB" dirty="0">
              <a:solidFill>
                <a:srgbClr val="FF7900"/>
              </a:solidFill>
            </a:endParaRPr>
          </a:p>
        </p:txBody>
      </p:sp>
      <p:pic>
        <p:nvPicPr>
          <p:cNvPr id="3" name="Picture 2" descr="C:\Users\umcu6470\Desktop\ressources graphiques plazza\banniere essentiels 202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7316"/>
            <a:ext cx="914400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Group 3"/>
          <p:cNvGrpSpPr/>
          <p:nvPr/>
        </p:nvGrpSpPr>
        <p:grpSpPr>
          <a:xfrm>
            <a:off x="0" y="3492598"/>
            <a:ext cx="522091" cy="518319"/>
            <a:chOff x="313535" y="4233863"/>
            <a:chExt cx="612775" cy="612775"/>
          </a:xfrm>
        </p:grpSpPr>
        <p:sp>
          <p:nvSpPr>
            <p:cNvPr id="5" name="Rectangle 5"/>
            <p:cNvSpPr>
              <a:spLocks noChangeArrowheads="1"/>
            </p:cNvSpPr>
            <p:nvPr userDrawn="1"/>
          </p:nvSpPr>
          <p:spPr bwMode="auto">
            <a:xfrm>
              <a:off x="313535" y="4233863"/>
              <a:ext cx="612775" cy="612775"/>
            </a:xfrm>
            <a:prstGeom prst="rect">
              <a:avLst/>
            </a:prstGeom>
            <a:solidFill>
              <a:srgbClr val="FF7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6" name="Freeform 6"/>
            <p:cNvSpPr>
              <a:spLocks noEditPoints="1"/>
            </p:cNvSpPr>
            <p:nvPr userDrawn="1"/>
          </p:nvSpPr>
          <p:spPr bwMode="auto">
            <a:xfrm>
              <a:off x="500860" y="4708526"/>
              <a:ext cx="74613" cy="87313"/>
            </a:xfrm>
            <a:custGeom>
              <a:avLst/>
              <a:gdLst>
                <a:gd name="T0" fmla="*/ 66 w 93"/>
                <a:gd name="T1" fmla="*/ 99 h 109"/>
                <a:gd name="T2" fmla="*/ 31 w 93"/>
                <a:gd name="T3" fmla="*/ 109 h 109"/>
                <a:gd name="T4" fmla="*/ 0 w 93"/>
                <a:gd name="T5" fmla="*/ 79 h 109"/>
                <a:gd name="T6" fmla="*/ 66 w 93"/>
                <a:gd name="T7" fmla="*/ 37 h 109"/>
                <a:gd name="T8" fmla="*/ 66 w 93"/>
                <a:gd name="T9" fmla="*/ 32 h 109"/>
                <a:gd name="T10" fmla="*/ 49 w 93"/>
                <a:gd name="T11" fmla="*/ 19 h 109"/>
                <a:gd name="T12" fmla="*/ 24 w 93"/>
                <a:gd name="T13" fmla="*/ 32 h 109"/>
                <a:gd name="T14" fmla="*/ 5 w 93"/>
                <a:gd name="T15" fmla="*/ 21 h 109"/>
                <a:gd name="T16" fmla="*/ 50 w 93"/>
                <a:gd name="T17" fmla="*/ 0 h 109"/>
                <a:gd name="T18" fmla="*/ 93 w 93"/>
                <a:gd name="T19" fmla="*/ 32 h 109"/>
                <a:gd name="T20" fmla="*/ 93 w 93"/>
                <a:gd name="T21" fmla="*/ 108 h 109"/>
                <a:gd name="T22" fmla="*/ 68 w 93"/>
                <a:gd name="T23" fmla="*/ 108 h 109"/>
                <a:gd name="T24" fmla="*/ 66 w 93"/>
                <a:gd name="T25" fmla="*/ 99 h 109"/>
                <a:gd name="T26" fmla="*/ 27 w 93"/>
                <a:gd name="T27" fmla="*/ 77 h 109"/>
                <a:gd name="T28" fmla="*/ 39 w 93"/>
                <a:gd name="T29" fmla="*/ 90 h 109"/>
                <a:gd name="T30" fmla="*/ 65 w 93"/>
                <a:gd name="T31" fmla="*/ 79 h 109"/>
                <a:gd name="T32" fmla="*/ 65 w 93"/>
                <a:gd name="T33" fmla="*/ 54 h 109"/>
                <a:gd name="T34" fmla="*/ 27 w 93"/>
                <a:gd name="T35" fmla="*/ 77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109">
                  <a:moveTo>
                    <a:pt x="66" y="99"/>
                  </a:moveTo>
                  <a:cubicBezTo>
                    <a:pt x="55" y="106"/>
                    <a:pt x="43" y="109"/>
                    <a:pt x="31" y="109"/>
                  </a:cubicBezTo>
                  <a:cubicBezTo>
                    <a:pt x="11" y="109"/>
                    <a:pt x="0" y="96"/>
                    <a:pt x="0" y="79"/>
                  </a:cubicBezTo>
                  <a:cubicBezTo>
                    <a:pt x="0" y="55"/>
                    <a:pt x="21" y="42"/>
                    <a:pt x="66" y="37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6" y="24"/>
                    <a:pt x="60" y="19"/>
                    <a:pt x="49" y="19"/>
                  </a:cubicBezTo>
                  <a:cubicBezTo>
                    <a:pt x="39" y="19"/>
                    <a:pt x="30" y="24"/>
                    <a:pt x="24" y="32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15" y="7"/>
                    <a:pt x="30" y="0"/>
                    <a:pt x="50" y="0"/>
                  </a:cubicBezTo>
                  <a:cubicBezTo>
                    <a:pt x="77" y="0"/>
                    <a:pt x="93" y="12"/>
                    <a:pt x="93" y="32"/>
                  </a:cubicBezTo>
                  <a:cubicBezTo>
                    <a:pt x="93" y="32"/>
                    <a:pt x="93" y="108"/>
                    <a:pt x="93" y="108"/>
                  </a:cubicBezTo>
                  <a:cubicBezTo>
                    <a:pt x="68" y="108"/>
                    <a:pt x="68" y="108"/>
                    <a:pt x="68" y="108"/>
                  </a:cubicBezTo>
                  <a:lnTo>
                    <a:pt x="66" y="99"/>
                  </a:lnTo>
                  <a:close/>
                  <a:moveTo>
                    <a:pt x="27" y="77"/>
                  </a:moveTo>
                  <a:cubicBezTo>
                    <a:pt x="27" y="84"/>
                    <a:pt x="31" y="90"/>
                    <a:pt x="39" y="90"/>
                  </a:cubicBezTo>
                  <a:cubicBezTo>
                    <a:pt x="48" y="90"/>
                    <a:pt x="57" y="87"/>
                    <a:pt x="65" y="79"/>
                  </a:cubicBezTo>
                  <a:cubicBezTo>
                    <a:pt x="65" y="54"/>
                    <a:pt x="65" y="54"/>
                    <a:pt x="65" y="54"/>
                  </a:cubicBezTo>
                  <a:cubicBezTo>
                    <a:pt x="39" y="57"/>
                    <a:pt x="27" y="64"/>
                    <a:pt x="27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8" name="Freeform 7"/>
            <p:cNvSpPr>
              <a:spLocks/>
            </p:cNvSpPr>
            <p:nvPr userDrawn="1"/>
          </p:nvSpPr>
          <p:spPr bwMode="auto">
            <a:xfrm>
              <a:off x="592935" y="4708526"/>
              <a:ext cx="76200" cy="87313"/>
            </a:xfrm>
            <a:custGeom>
              <a:avLst/>
              <a:gdLst>
                <a:gd name="T0" fmla="*/ 0 w 94"/>
                <a:gd name="T1" fmla="*/ 5 h 108"/>
                <a:gd name="T2" fmla="*/ 23 w 94"/>
                <a:gd name="T3" fmla="*/ 2 h 108"/>
                <a:gd name="T4" fmla="*/ 25 w 94"/>
                <a:gd name="T5" fmla="*/ 15 h 108"/>
                <a:gd name="T6" fmla="*/ 61 w 94"/>
                <a:gd name="T7" fmla="*/ 0 h 108"/>
                <a:gd name="T8" fmla="*/ 94 w 94"/>
                <a:gd name="T9" fmla="*/ 34 h 108"/>
                <a:gd name="T10" fmla="*/ 94 w 94"/>
                <a:gd name="T11" fmla="*/ 108 h 108"/>
                <a:gd name="T12" fmla="*/ 66 w 94"/>
                <a:gd name="T13" fmla="*/ 108 h 108"/>
                <a:gd name="T14" fmla="*/ 66 w 94"/>
                <a:gd name="T15" fmla="*/ 39 h 108"/>
                <a:gd name="T16" fmla="*/ 53 w 94"/>
                <a:gd name="T17" fmla="*/ 21 h 108"/>
                <a:gd name="T18" fmla="*/ 27 w 94"/>
                <a:gd name="T19" fmla="*/ 32 h 108"/>
                <a:gd name="T20" fmla="*/ 27 w 94"/>
                <a:gd name="T21" fmla="*/ 108 h 108"/>
                <a:gd name="T22" fmla="*/ 0 w 94"/>
                <a:gd name="T23" fmla="*/ 108 h 108"/>
                <a:gd name="T24" fmla="*/ 0 w 94"/>
                <a:gd name="T25" fmla="*/ 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4" h="108">
                  <a:moveTo>
                    <a:pt x="0" y="5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38" y="5"/>
                    <a:pt x="48" y="0"/>
                    <a:pt x="61" y="0"/>
                  </a:cubicBezTo>
                  <a:cubicBezTo>
                    <a:pt x="83" y="0"/>
                    <a:pt x="94" y="12"/>
                    <a:pt x="94" y="34"/>
                  </a:cubicBezTo>
                  <a:cubicBezTo>
                    <a:pt x="94" y="108"/>
                    <a:pt x="94" y="108"/>
                    <a:pt x="94" y="108"/>
                  </a:cubicBezTo>
                  <a:cubicBezTo>
                    <a:pt x="66" y="108"/>
                    <a:pt x="66" y="108"/>
                    <a:pt x="66" y="108"/>
                  </a:cubicBezTo>
                  <a:cubicBezTo>
                    <a:pt x="66" y="39"/>
                    <a:pt x="66" y="39"/>
                    <a:pt x="66" y="39"/>
                  </a:cubicBezTo>
                  <a:cubicBezTo>
                    <a:pt x="66" y="26"/>
                    <a:pt x="63" y="21"/>
                    <a:pt x="53" y="21"/>
                  </a:cubicBezTo>
                  <a:cubicBezTo>
                    <a:pt x="45" y="21"/>
                    <a:pt x="36" y="24"/>
                    <a:pt x="27" y="32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9" name="Freeform 8"/>
            <p:cNvSpPr>
              <a:spLocks noEditPoints="1"/>
            </p:cNvSpPr>
            <p:nvPr userDrawn="1"/>
          </p:nvSpPr>
          <p:spPr bwMode="auto">
            <a:xfrm>
              <a:off x="778673" y="4708526"/>
              <a:ext cx="79375" cy="88900"/>
            </a:xfrm>
            <a:custGeom>
              <a:avLst/>
              <a:gdLst>
                <a:gd name="T0" fmla="*/ 50 w 98"/>
                <a:gd name="T1" fmla="*/ 110 h 110"/>
                <a:gd name="T2" fmla="*/ 0 w 98"/>
                <a:gd name="T3" fmla="*/ 55 h 110"/>
                <a:gd name="T4" fmla="*/ 49 w 98"/>
                <a:gd name="T5" fmla="*/ 0 h 110"/>
                <a:gd name="T6" fmla="*/ 98 w 98"/>
                <a:gd name="T7" fmla="*/ 54 h 110"/>
                <a:gd name="T8" fmla="*/ 97 w 98"/>
                <a:gd name="T9" fmla="*/ 59 h 110"/>
                <a:gd name="T10" fmla="*/ 27 w 98"/>
                <a:gd name="T11" fmla="*/ 59 h 110"/>
                <a:gd name="T12" fmla="*/ 52 w 98"/>
                <a:gd name="T13" fmla="*/ 89 h 110"/>
                <a:gd name="T14" fmla="*/ 76 w 98"/>
                <a:gd name="T15" fmla="*/ 76 h 110"/>
                <a:gd name="T16" fmla="*/ 96 w 98"/>
                <a:gd name="T17" fmla="*/ 87 h 110"/>
                <a:gd name="T18" fmla="*/ 50 w 98"/>
                <a:gd name="T19" fmla="*/ 110 h 110"/>
                <a:gd name="T20" fmla="*/ 70 w 98"/>
                <a:gd name="T21" fmla="*/ 41 h 110"/>
                <a:gd name="T22" fmla="*/ 49 w 98"/>
                <a:gd name="T23" fmla="*/ 19 h 110"/>
                <a:gd name="T24" fmla="*/ 28 w 98"/>
                <a:gd name="T25" fmla="*/ 41 h 110"/>
                <a:gd name="T26" fmla="*/ 70 w 98"/>
                <a:gd name="T27" fmla="*/ 41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0">
                  <a:moveTo>
                    <a:pt x="50" y="110"/>
                  </a:moveTo>
                  <a:cubicBezTo>
                    <a:pt x="19" y="110"/>
                    <a:pt x="0" y="90"/>
                    <a:pt x="0" y="55"/>
                  </a:cubicBezTo>
                  <a:cubicBezTo>
                    <a:pt x="0" y="20"/>
                    <a:pt x="19" y="0"/>
                    <a:pt x="49" y="0"/>
                  </a:cubicBezTo>
                  <a:cubicBezTo>
                    <a:pt x="80" y="0"/>
                    <a:pt x="98" y="20"/>
                    <a:pt x="98" y="54"/>
                  </a:cubicBezTo>
                  <a:cubicBezTo>
                    <a:pt x="98" y="56"/>
                    <a:pt x="97" y="57"/>
                    <a:pt x="9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8" y="79"/>
                    <a:pt x="36" y="89"/>
                    <a:pt x="52" y="89"/>
                  </a:cubicBezTo>
                  <a:cubicBezTo>
                    <a:pt x="63" y="89"/>
                    <a:pt x="70" y="85"/>
                    <a:pt x="76" y="76"/>
                  </a:cubicBezTo>
                  <a:cubicBezTo>
                    <a:pt x="96" y="87"/>
                    <a:pt x="96" y="87"/>
                    <a:pt x="96" y="87"/>
                  </a:cubicBezTo>
                  <a:cubicBezTo>
                    <a:pt x="87" y="102"/>
                    <a:pt x="71" y="110"/>
                    <a:pt x="50" y="110"/>
                  </a:cubicBezTo>
                  <a:close/>
                  <a:moveTo>
                    <a:pt x="70" y="41"/>
                  </a:moveTo>
                  <a:cubicBezTo>
                    <a:pt x="70" y="27"/>
                    <a:pt x="62" y="19"/>
                    <a:pt x="49" y="19"/>
                  </a:cubicBezTo>
                  <a:cubicBezTo>
                    <a:pt x="37" y="19"/>
                    <a:pt x="29" y="27"/>
                    <a:pt x="28" y="41"/>
                  </a:cubicBezTo>
                  <a:lnTo>
                    <a:pt x="70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0" name="Freeform 9"/>
            <p:cNvSpPr>
              <a:spLocks noEditPoints="1"/>
            </p:cNvSpPr>
            <p:nvPr userDrawn="1"/>
          </p:nvSpPr>
          <p:spPr bwMode="auto">
            <a:xfrm>
              <a:off x="346873" y="4708526"/>
              <a:ext cx="84138" cy="88900"/>
            </a:xfrm>
            <a:custGeom>
              <a:avLst/>
              <a:gdLst>
                <a:gd name="T0" fmla="*/ 52 w 104"/>
                <a:gd name="T1" fmla="*/ 111 h 111"/>
                <a:gd name="T2" fmla="*/ 0 w 104"/>
                <a:gd name="T3" fmla="*/ 55 h 111"/>
                <a:gd name="T4" fmla="*/ 52 w 104"/>
                <a:gd name="T5" fmla="*/ 0 h 111"/>
                <a:gd name="T6" fmla="*/ 104 w 104"/>
                <a:gd name="T7" fmla="*/ 55 h 111"/>
                <a:gd name="T8" fmla="*/ 52 w 104"/>
                <a:gd name="T9" fmla="*/ 111 h 111"/>
                <a:gd name="T10" fmla="*/ 52 w 104"/>
                <a:gd name="T11" fmla="*/ 23 h 111"/>
                <a:gd name="T12" fmla="*/ 28 w 104"/>
                <a:gd name="T13" fmla="*/ 55 h 111"/>
                <a:gd name="T14" fmla="*/ 52 w 104"/>
                <a:gd name="T15" fmla="*/ 87 h 111"/>
                <a:gd name="T16" fmla="*/ 77 w 104"/>
                <a:gd name="T17" fmla="*/ 55 h 111"/>
                <a:gd name="T18" fmla="*/ 52 w 104"/>
                <a:gd name="T19" fmla="*/ 23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4" h="111">
                  <a:moveTo>
                    <a:pt x="52" y="111"/>
                  </a:moveTo>
                  <a:cubicBezTo>
                    <a:pt x="25" y="111"/>
                    <a:pt x="0" y="93"/>
                    <a:pt x="0" y="55"/>
                  </a:cubicBezTo>
                  <a:cubicBezTo>
                    <a:pt x="0" y="17"/>
                    <a:pt x="25" y="0"/>
                    <a:pt x="52" y="0"/>
                  </a:cubicBezTo>
                  <a:cubicBezTo>
                    <a:pt x="79" y="0"/>
                    <a:pt x="104" y="17"/>
                    <a:pt x="104" y="55"/>
                  </a:cubicBezTo>
                  <a:cubicBezTo>
                    <a:pt x="104" y="93"/>
                    <a:pt x="79" y="111"/>
                    <a:pt x="52" y="111"/>
                  </a:cubicBezTo>
                  <a:close/>
                  <a:moveTo>
                    <a:pt x="52" y="23"/>
                  </a:moveTo>
                  <a:cubicBezTo>
                    <a:pt x="31" y="23"/>
                    <a:pt x="28" y="42"/>
                    <a:pt x="28" y="55"/>
                  </a:cubicBezTo>
                  <a:cubicBezTo>
                    <a:pt x="28" y="69"/>
                    <a:pt x="31" y="87"/>
                    <a:pt x="52" y="87"/>
                  </a:cubicBezTo>
                  <a:cubicBezTo>
                    <a:pt x="73" y="87"/>
                    <a:pt x="77" y="69"/>
                    <a:pt x="77" y="55"/>
                  </a:cubicBezTo>
                  <a:cubicBezTo>
                    <a:pt x="77" y="42"/>
                    <a:pt x="73" y="23"/>
                    <a:pt x="52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1" name="Freeform 10"/>
            <p:cNvSpPr>
              <a:spLocks/>
            </p:cNvSpPr>
            <p:nvPr userDrawn="1"/>
          </p:nvSpPr>
          <p:spPr bwMode="auto">
            <a:xfrm>
              <a:off x="446885" y="4708526"/>
              <a:ext cx="47625" cy="87313"/>
            </a:xfrm>
            <a:custGeom>
              <a:avLst/>
              <a:gdLst>
                <a:gd name="T0" fmla="*/ 0 w 59"/>
                <a:gd name="T1" fmla="*/ 3 h 108"/>
                <a:gd name="T2" fmla="*/ 26 w 59"/>
                <a:gd name="T3" fmla="*/ 3 h 108"/>
                <a:gd name="T4" fmla="*/ 26 w 59"/>
                <a:gd name="T5" fmla="*/ 15 h 108"/>
                <a:gd name="T6" fmla="*/ 55 w 59"/>
                <a:gd name="T7" fmla="*/ 0 h 108"/>
                <a:gd name="T8" fmla="*/ 59 w 59"/>
                <a:gd name="T9" fmla="*/ 1 h 108"/>
                <a:gd name="T10" fmla="*/ 59 w 59"/>
                <a:gd name="T11" fmla="*/ 27 h 108"/>
                <a:gd name="T12" fmla="*/ 58 w 59"/>
                <a:gd name="T13" fmla="*/ 27 h 108"/>
                <a:gd name="T14" fmla="*/ 28 w 59"/>
                <a:gd name="T15" fmla="*/ 38 h 108"/>
                <a:gd name="T16" fmla="*/ 28 w 59"/>
                <a:gd name="T17" fmla="*/ 108 h 108"/>
                <a:gd name="T18" fmla="*/ 0 w 59"/>
                <a:gd name="T19" fmla="*/ 108 h 108"/>
                <a:gd name="T20" fmla="*/ 0 w 59"/>
                <a:gd name="T21" fmla="*/ 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" h="108">
                  <a:moveTo>
                    <a:pt x="0" y="3"/>
                  </a:moveTo>
                  <a:cubicBezTo>
                    <a:pt x="26" y="3"/>
                    <a:pt x="26" y="3"/>
                    <a:pt x="26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31" y="8"/>
                    <a:pt x="44" y="0"/>
                    <a:pt x="55" y="0"/>
                  </a:cubicBezTo>
                  <a:cubicBezTo>
                    <a:pt x="57" y="0"/>
                    <a:pt x="58" y="0"/>
                    <a:pt x="59" y="1"/>
                  </a:cubicBezTo>
                  <a:cubicBezTo>
                    <a:pt x="59" y="27"/>
                    <a:pt x="59" y="27"/>
                    <a:pt x="59" y="27"/>
                  </a:cubicBezTo>
                  <a:cubicBezTo>
                    <a:pt x="59" y="27"/>
                    <a:pt x="58" y="27"/>
                    <a:pt x="58" y="27"/>
                  </a:cubicBezTo>
                  <a:cubicBezTo>
                    <a:pt x="46" y="27"/>
                    <a:pt x="32" y="28"/>
                    <a:pt x="28" y="38"/>
                  </a:cubicBezTo>
                  <a:cubicBezTo>
                    <a:pt x="28" y="108"/>
                    <a:pt x="28" y="108"/>
                    <a:pt x="28" y="108"/>
                  </a:cubicBezTo>
                  <a:cubicBezTo>
                    <a:pt x="0" y="108"/>
                    <a:pt x="0" y="108"/>
                    <a:pt x="0" y="108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2" name="Freeform 11"/>
            <p:cNvSpPr>
              <a:spLocks noEditPoints="1"/>
            </p:cNvSpPr>
            <p:nvPr userDrawn="1"/>
          </p:nvSpPr>
          <p:spPr bwMode="auto">
            <a:xfrm>
              <a:off x="685010" y="4708526"/>
              <a:ext cx="79375" cy="120650"/>
            </a:xfrm>
            <a:custGeom>
              <a:avLst/>
              <a:gdLst>
                <a:gd name="T0" fmla="*/ 49 w 98"/>
                <a:gd name="T1" fmla="*/ 85 h 149"/>
                <a:gd name="T2" fmla="*/ 72 w 98"/>
                <a:gd name="T3" fmla="*/ 50 h 149"/>
                <a:gd name="T4" fmla="*/ 49 w 98"/>
                <a:gd name="T5" fmla="*/ 20 h 149"/>
                <a:gd name="T6" fmla="*/ 28 w 98"/>
                <a:gd name="T7" fmla="*/ 51 h 149"/>
                <a:gd name="T8" fmla="*/ 49 w 98"/>
                <a:gd name="T9" fmla="*/ 85 h 149"/>
                <a:gd name="T10" fmla="*/ 98 w 98"/>
                <a:gd name="T11" fmla="*/ 2 h 149"/>
                <a:gd name="T12" fmla="*/ 98 w 98"/>
                <a:gd name="T13" fmla="*/ 102 h 149"/>
                <a:gd name="T14" fmla="*/ 47 w 98"/>
                <a:gd name="T15" fmla="*/ 149 h 149"/>
                <a:gd name="T16" fmla="*/ 3 w 98"/>
                <a:gd name="T17" fmla="*/ 123 h 149"/>
                <a:gd name="T18" fmla="*/ 30 w 98"/>
                <a:gd name="T19" fmla="*/ 118 h 149"/>
                <a:gd name="T20" fmla="*/ 50 w 98"/>
                <a:gd name="T21" fmla="*/ 128 h 149"/>
                <a:gd name="T22" fmla="*/ 72 w 98"/>
                <a:gd name="T23" fmla="*/ 105 h 149"/>
                <a:gd name="T24" fmla="*/ 72 w 98"/>
                <a:gd name="T25" fmla="*/ 93 h 149"/>
                <a:gd name="T26" fmla="*/ 71 w 98"/>
                <a:gd name="T27" fmla="*/ 92 h 149"/>
                <a:gd name="T28" fmla="*/ 44 w 98"/>
                <a:gd name="T29" fmla="*/ 108 h 149"/>
                <a:gd name="T30" fmla="*/ 0 w 98"/>
                <a:gd name="T31" fmla="*/ 55 h 149"/>
                <a:gd name="T32" fmla="*/ 42 w 98"/>
                <a:gd name="T33" fmla="*/ 0 h 149"/>
                <a:gd name="T34" fmla="*/ 73 w 98"/>
                <a:gd name="T35" fmla="*/ 15 h 149"/>
                <a:gd name="T36" fmla="*/ 73 w 98"/>
                <a:gd name="T37" fmla="*/ 15 h 149"/>
                <a:gd name="T38" fmla="*/ 75 w 98"/>
                <a:gd name="T39" fmla="*/ 2 h 149"/>
                <a:gd name="T40" fmla="*/ 98 w 98"/>
                <a:gd name="T41" fmla="*/ 2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8" h="149">
                  <a:moveTo>
                    <a:pt x="49" y="85"/>
                  </a:moveTo>
                  <a:cubicBezTo>
                    <a:pt x="70" y="85"/>
                    <a:pt x="72" y="64"/>
                    <a:pt x="72" y="50"/>
                  </a:cubicBezTo>
                  <a:cubicBezTo>
                    <a:pt x="72" y="33"/>
                    <a:pt x="64" y="20"/>
                    <a:pt x="49" y="20"/>
                  </a:cubicBezTo>
                  <a:cubicBezTo>
                    <a:pt x="39" y="20"/>
                    <a:pt x="28" y="27"/>
                    <a:pt x="28" y="51"/>
                  </a:cubicBezTo>
                  <a:cubicBezTo>
                    <a:pt x="28" y="64"/>
                    <a:pt x="29" y="85"/>
                    <a:pt x="49" y="85"/>
                  </a:cubicBezTo>
                  <a:close/>
                  <a:moveTo>
                    <a:pt x="98" y="2"/>
                  </a:moveTo>
                  <a:cubicBezTo>
                    <a:pt x="98" y="102"/>
                    <a:pt x="98" y="102"/>
                    <a:pt x="98" y="102"/>
                  </a:cubicBezTo>
                  <a:cubicBezTo>
                    <a:pt x="98" y="119"/>
                    <a:pt x="97" y="148"/>
                    <a:pt x="47" y="149"/>
                  </a:cubicBezTo>
                  <a:cubicBezTo>
                    <a:pt x="26" y="149"/>
                    <a:pt x="7" y="141"/>
                    <a:pt x="3" y="123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2" y="123"/>
                    <a:pt x="35" y="128"/>
                    <a:pt x="50" y="128"/>
                  </a:cubicBezTo>
                  <a:cubicBezTo>
                    <a:pt x="65" y="128"/>
                    <a:pt x="72" y="122"/>
                    <a:pt x="72" y="105"/>
                  </a:cubicBezTo>
                  <a:cubicBezTo>
                    <a:pt x="72" y="93"/>
                    <a:pt x="72" y="93"/>
                    <a:pt x="72" y="93"/>
                  </a:cubicBezTo>
                  <a:cubicBezTo>
                    <a:pt x="71" y="92"/>
                    <a:pt x="71" y="92"/>
                    <a:pt x="71" y="92"/>
                  </a:cubicBezTo>
                  <a:cubicBezTo>
                    <a:pt x="67" y="100"/>
                    <a:pt x="60" y="108"/>
                    <a:pt x="44" y="108"/>
                  </a:cubicBezTo>
                  <a:cubicBezTo>
                    <a:pt x="19" y="108"/>
                    <a:pt x="0" y="91"/>
                    <a:pt x="0" y="55"/>
                  </a:cubicBezTo>
                  <a:cubicBezTo>
                    <a:pt x="0" y="20"/>
                    <a:pt x="20" y="0"/>
                    <a:pt x="42" y="0"/>
                  </a:cubicBezTo>
                  <a:cubicBezTo>
                    <a:pt x="63" y="0"/>
                    <a:pt x="71" y="10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5" y="2"/>
                    <a:pt x="75" y="2"/>
                    <a:pt x="75" y="2"/>
                  </a:cubicBezTo>
                  <a:lnTo>
                    <a:pt x="98" y="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  <p:sp>
          <p:nvSpPr>
            <p:cNvPr id="13" name="Freeform 12"/>
            <p:cNvSpPr>
              <a:spLocks noEditPoints="1"/>
            </p:cNvSpPr>
            <p:nvPr userDrawn="1"/>
          </p:nvSpPr>
          <p:spPr bwMode="auto">
            <a:xfrm>
              <a:off x="843760" y="4678363"/>
              <a:ext cx="58738" cy="26988"/>
            </a:xfrm>
            <a:custGeom>
              <a:avLst/>
              <a:gdLst>
                <a:gd name="T0" fmla="*/ 14 w 37"/>
                <a:gd name="T1" fmla="*/ 2 h 17"/>
                <a:gd name="T2" fmla="*/ 9 w 37"/>
                <a:gd name="T3" fmla="*/ 2 h 17"/>
                <a:gd name="T4" fmla="*/ 9 w 37"/>
                <a:gd name="T5" fmla="*/ 17 h 17"/>
                <a:gd name="T6" fmla="*/ 6 w 37"/>
                <a:gd name="T7" fmla="*/ 17 h 17"/>
                <a:gd name="T8" fmla="*/ 6 w 37"/>
                <a:gd name="T9" fmla="*/ 2 h 17"/>
                <a:gd name="T10" fmla="*/ 0 w 37"/>
                <a:gd name="T11" fmla="*/ 2 h 17"/>
                <a:gd name="T12" fmla="*/ 0 w 37"/>
                <a:gd name="T13" fmla="*/ 0 h 17"/>
                <a:gd name="T14" fmla="*/ 14 w 37"/>
                <a:gd name="T15" fmla="*/ 0 h 17"/>
                <a:gd name="T16" fmla="*/ 14 w 37"/>
                <a:gd name="T17" fmla="*/ 2 h 17"/>
                <a:gd name="T18" fmla="*/ 37 w 37"/>
                <a:gd name="T19" fmla="*/ 17 h 17"/>
                <a:gd name="T20" fmla="*/ 34 w 37"/>
                <a:gd name="T21" fmla="*/ 17 h 17"/>
                <a:gd name="T22" fmla="*/ 34 w 37"/>
                <a:gd name="T23" fmla="*/ 2 h 17"/>
                <a:gd name="T24" fmla="*/ 34 w 37"/>
                <a:gd name="T25" fmla="*/ 2 h 17"/>
                <a:gd name="T26" fmla="*/ 29 w 37"/>
                <a:gd name="T27" fmla="*/ 17 h 17"/>
                <a:gd name="T28" fmla="*/ 27 w 37"/>
                <a:gd name="T29" fmla="*/ 17 h 17"/>
                <a:gd name="T30" fmla="*/ 21 w 37"/>
                <a:gd name="T31" fmla="*/ 2 h 17"/>
                <a:gd name="T32" fmla="*/ 20 w 37"/>
                <a:gd name="T33" fmla="*/ 2 h 17"/>
                <a:gd name="T34" fmla="*/ 20 w 37"/>
                <a:gd name="T35" fmla="*/ 17 h 17"/>
                <a:gd name="T36" fmla="*/ 18 w 37"/>
                <a:gd name="T37" fmla="*/ 17 h 17"/>
                <a:gd name="T38" fmla="*/ 18 w 37"/>
                <a:gd name="T39" fmla="*/ 0 h 17"/>
                <a:gd name="T40" fmla="*/ 22 w 37"/>
                <a:gd name="T41" fmla="*/ 0 h 17"/>
                <a:gd name="T42" fmla="*/ 28 w 37"/>
                <a:gd name="T43" fmla="*/ 13 h 17"/>
                <a:gd name="T44" fmla="*/ 33 w 37"/>
                <a:gd name="T45" fmla="*/ 0 h 17"/>
                <a:gd name="T46" fmla="*/ 37 w 37"/>
                <a:gd name="T47" fmla="*/ 0 h 17"/>
                <a:gd name="T48" fmla="*/ 37 w 37"/>
                <a:gd name="T49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7" h="17">
                  <a:moveTo>
                    <a:pt x="14" y="2"/>
                  </a:moveTo>
                  <a:lnTo>
                    <a:pt x="9" y="2"/>
                  </a:lnTo>
                  <a:lnTo>
                    <a:pt x="9" y="17"/>
                  </a:lnTo>
                  <a:lnTo>
                    <a:pt x="6" y="17"/>
                  </a:lnTo>
                  <a:lnTo>
                    <a:pt x="6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14" y="0"/>
                  </a:lnTo>
                  <a:lnTo>
                    <a:pt x="14" y="2"/>
                  </a:lnTo>
                  <a:close/>
                  <a:moveTo>
                    <a:pt x="37" y="17"/>
                  </a:moveTo>
                  <a:lnTo>
                    <a:pt x="34" y="17"/>
                  </a:lnTo>
                  <a:lnTo>
                    <a:pt x="34" y="2"/>
                  </a:lnTo>
                  <a:lnTo>
                    <a:pt x="34" y="2"/>
                  </a:lnTo>
                  <a:lnTo>
                    <a:pt x="29" y="17"/>
                  </a:lnTo>
                  <a:lnTo>
                    <a:pt x="27" y="17"/>
                  </a:lnTo>
                  <a:lnTo>
                    <a:pt x="21" y="2"/>
                  </a:lnTo>
                  <a:lnTo>
                    <a:pt x="20" y="2"/>
                  </a:lnTo>
                  <a:lnTo>
                    <a:pt x="20" y="17"/>
                  </a:lnTo>
                  <a:lnTo>
                    <a:pt x="18" y="17"/>
                  </a:lnTo>
                  <a:lnTo>
                    <a:pt x="18" y="0"/>
                  </a:lnTo>
                  <a:lnTo>
                    <a:pt x="22" y="0"/>
                  </a:lnTo>
                  <a:lnTo>
                    <a:pt x="28" y="13"/>
                  </a:lnTo>
                  <a:lnTo>
                    <a:pt x="33" y="0"/>
                  </a:lnTo>
                  <a:lnTo>
                    <a:pt x="37" y="0"/>
                  </a:lnTo>
                  <a:lnTo>
                    <a:pt x="37" y="1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 dirty="0"/>
            </a:p>
          </p:txBody>
        </p:sp>
      </p:grpSp>
    </p:spTree>
    <p:extLst>
      <p:ext uri="{BB962C8B-B14F-4D97-AF65-F5344CB8AC3E}">
        <p14:creationId xmlns:p14="http://schemas.microsoft.com/office/powerpoint/2010/main" val="3776273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">
  <a:themeElements>
    <a:clrScheme name="Orange WHT Secondary">
      <a:dk1>
        <a:srgbClr val="000000"/>
      </a:dk1>
      <a:lt1>
        <a:srgbClr val="FFFFFF"/>
      </a:lt1>
      <a:dk2>
        <a:srgbClr val="8F8F8F"/>
      </a:dk2>
      <a:lt2>
        <a:srgbClr val="FF7900"/>
      </a:lt2>
      <a:accent1>
        <a:srgbClr val="FF7900"/>
      </a:accent1>
      <a:accent2>
        <a:srgbClr val="4BB4E6"/>
      </a:accent2>
      <a:accent3>
        <a:srgbClr val="50BE87"/>
      </a:accent3>
      <a:accent4>
        <a:srgbClr val="FFB4E6"/>
      </a:accent4>
      <a:accent5>
        <a:srgbClr val="A885D8"/>
      </a:accent5>
      <a:accent6>
        <a:srgbClr val="FFD200"/>
      </a:accent6>
      <a:hlink>
        <a:srgbClr val="FF7900"/>
      </a:hlink>
      <a:folHlink>
        <a:srgbClr val="FF7900"/>
      </a:folHlink>
    </a:clrScheme>
    <a:fontScheme name="Orange">
      <a:majorFont>
        <a:latin typeface="Helvetica 75 Bold"/>
        <a:ea typeface=""/>
        <a:cs typeface=""/>
      </a:majorFont>
      <a:minorFont>
        <a:latin typeface="Helvetica 75 Bol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1600" dirty="0" smtClean="0">
            <a:solidFill>
              <a:srgbClr val="000000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/>
      <a:bodyPr wrap="none" lIns="0" tIns="0" rIns="0" bIns="0" rtlCol="0">
        <a:spAutoFit/>
      </a:bodyPr>
      <a:lstStyle>
        <a:defPPr>
          <a:defRPr sz="1400"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RA_Template_Beta_external_110816.potx" id="{096397F8-02DF-40E4-AEB9-88A0052F30F0}" vid="{AA36791E-F7D8-46B6-BCF9-C51758B3B43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694</TotalTime>
  <Words>1144</Words>
  <Application>Microsoft Office PowerPoint</Application>
  <PresentationFormat>On-screen Show (16:9)</PresentationFormat>
  <Paragraphs>171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</vt:lpstr>
      <vt:lpstr>Release 16   Considerations &amp; Priority</vt:lpstr>
      <vt:lpstr>The Considerations for Release 16 Priority</vt:lpstr>
      <vt:lpstr>The R16 High Priority  Items (1/2) – SA2</vt:lpstr>
      <vt:lpstr>The R16 High Priority  Items (2/2) – SA2</vt:lpstr>
      <vt:lpstr>The R16 High Priority  Items (1/3) – Other SA WGs</vt:lpstr>
      <vt:lpstr>The R16 High Priority  Items (2/3) – Other SA WGs</vt:lpstr>
      <vt:lpstr>The R16 High Priority  Items (3/3) – Other SA WGs</vt:lpstr>
      <vt:lpstr>Thank You</vt:lpstr>
    </vt:vector>
  </TitlesOfParts>
  <Company>Orange Brand Services Ltd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Orange R16 Priority</dc:title>
  <dc:creator>CHEN Xiaobao IMT/OLN</dc:creator>
  <cp:lastModifiedBy>CHEN Xiaobao IMT/OLN</cp:lastModifiedBy>
  <cp:revision>72</cp:revision>
  <dcterms:created xsi:type="dcterms:W3CDTF">2018-05-24T08:30:34Z</dcterms:created>
  <dcterms:modified xsi:type="dcterms:W3CDTF">2018-06-05T08:07:26Z</dcterms:modified>
</cp:coreProperties>
</file>