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72" r:id="rId2"/>
    <p:sldId id="428" r:id="rId3"/>
    <p:sldId id="365" r:id="rId4"/>
  </p:sldIdLst>
  <p:sldSz cx="12188825" cy="6858000"/>
  <p:notesSz cx="6934200" cy="9220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/>
        </p14:section>
        <p14:section name="Titles and Dividers" id="{1E7DD9E6-8846-8448-AF36-6CA7C36D3FBC}">
          <p14:sldIdLst>
            <p14:sldId id="372"/>
          </p14:sldIdLst>
        </p14:section>
        <p14:section name="Content" id="{380C3243-BEFC-A549-B533-A4F0BFEA40A1}">
          <p14:sldIdLst>
            <p14:sldId id="428"/>
          </p14:sldIdLst>
        </p14:section>
        <p14:section name="Example slides" id="{6F4BDC45-F9AA-BE40-B27C-BCB372411A4C}">
          <p14:sldIdLst>
            <p14:sldId id="3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FC88"/>
    <a:srgbClr val="007A3E"/>
    <a:srgbClr val="009FDB"/>
    <a:srgbClr val="F2F2F2"/>
    <a:srgbClr val="191919"/>
    <a:srgbClr val="CF2A2A"/>
    <a:srgbClr val="EFEFEF"/>
    <a:srgbClr val="4CA90C"/>
    <a:srgbClr val="FFB81C"/>
    <a:srgbClr val="0C25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89876" autoAdjust="0"/>
  </p:normalViewPr>
  <p:slideViewPr>
    <p:cSldViewPr snapToGrid="0">
      <p:cViewPr varScale="1">
        <p:scale>
          <a:sx n="65" d="100"/>
          <a:sy n="65" d="100"/>
        </p:scale>
        <p:origin x="816" y="66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46"/>
    </p:cViewPr>
  </p:sorterViewPr>
  <p:notesViewPr>
    <p:cSldViewPr snapToGrid="0">
      <p:cViewPr varScale="1">
        <p:scale>
          <a:sx n="83" d="100"/>
          <a:sy n="83" d="100"/>
        </p:scale>
        <p:origin x="3132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D4A5829C-7C6A-DF41-92FC-FE30E34D6DBD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16C7A9F4-9AF1-BE4F-A500-2756F8488435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43625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045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1: This presents a snapshot of SA2 work as of 30 May 2018. Additional work is expected to be added in future meetings.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2: Work in other SA working groups is not listed on the assumption it is not overloaded.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25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23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75589" y="6061077"/>
            <a:ext cx="511174" cy="511174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75589" y="6061077"/>
            <a:ext cx="511174" cy="511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The Globe Alone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1177323" y="6078715"/>
            <a:ext cx="1011502" cy="4744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913044" y="2189163"/>
            <a:ext cx="2339848" cy="233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YW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1177323" y="6078715"/>
            <a:ext cx="1011502" cy="4744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3905959" y="2520950"/>
            <a:ext cx="4096958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190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1177323" y="6078715"/>
            <a:ext cx="1011502" cy="4744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924488" y="2189163"/>
            <a:ext cx="2339848" cy="233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YW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1177323" y="6078715"/>
            <a:ext cx="1011502" cy="4744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041060" y="2520950"/>
            <a:ext cx="4106704" cy="168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49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1177323" y="6078715"/>
            <a:ext cx="1011502" cy="4744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296001" y="2560638"/>
            <a:ext cx="1596822" cy="159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YW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1177323" y="6078715"/>
            <a:ext cx="1011502" cy="4744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4042668" y="2520950"/>
            <a:ext cx="4103488" cy="16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432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5" y="6329844"/>
            <a:ext cx="5901961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The Globe Alone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11275589" y="6061077"/>
            <a:ext cx="511174" cy="511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 bwMode="black">
          <a:xfrm>
            <a:off x="11290296" y="6075784"/>
            <a:ext cx="496467" cy="49646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tx2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11943" y="6254501"/>
            <a:ext cx="9508043" cy="2938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z="800" dirty="0"/>
              <a:t>© 2016 AT&amp;T Intellectual Property. All rights reserved. AT&amp;T, Globe logo, Mobilizing Your World and other marks are trademarks and service marks of AT&amp;T Intellectual Property and/or AT&amp;T affiliated companies. All other marks contained herein are the property of their respective owners. The information contained herein is not an offer, commitment, representation or warranty by AT&amp;T and is subject to change.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26" r:id="rId43"/>
    <p:sldLayoutId id="2147483734" r:id="rId44"/>
    <p:sldLayoutId id="2147483735" r:id="rId45"/>
    <p:sldLayoutId id="2147483736" r:id="rId46"/>
    <p:sldLayoutId id="2147483737" r:id="rId47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1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»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 title="Title slide option 1"/>
          <p:cNvSpPr>
            <a:spLocks noGrp="1"/>
          </p:cNvSpPr>
          <p:nvPr>
            <p:ph type="title"/>
          </p:nvPr>
        </p:nvSpPr>
        <p:spPr>
          <a:xfrm>
            <a:off x="527198" y="1407535"/>
            <a:ext cx="11209064" cy="2341079"/>
          </a:xfrm>
        </p:spPr>
        <p:txBody>
          <a:bodyPr/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3GPP TSG-SA</a:t>
            </a:r>
            <a:br>
              <a:rPr lang="en-US" dirty="0"/>
            </a:br>
            <a:br>
              <a:rPr lang="en-US" dirty="0"/>
            </a:br>
            <a:r>
              <a:rPr lang="en-US" dirty="0"/>
              <a:t>View on Release 16 Focus Areas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AT&amp;T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>
          <a:xfrm>
            <a:off x="527198" y="3866119"/>
            <a:ext cx="11204956" cy="1927274"/>
          </a:xfrm>
        </p:spPr>
        <p:txBody>
          <a:bodyPr/>
          <a:lstStyle/>
          <a:p>
            <a:endParaRPr lang="en-US" sz="2000" dirty="0"/>
          </a:p>
          <a:p>
            <a:endParaRPr lang="en-US" sz="2000" dirty="0"/>
          </a:p>
          <a:p>
            <a:pPr algn="ctr"/>
            <a:r>
              <a:rPr lang="en-US" sz="2000" dirty="0"/>
              <a:t>13 June 2018</a:t>
            </a:r>
          </a:p>
          <a:p>
            <a:pPr algn="ctr"/>
            <a:r>
              <a:rPr lang="en-US" sz="2000" dirty="0"/>
              <a:t>SA#80, La Jolla, CA, USA</a:t>
            </a:r>
          </a:p>
          <a:p>
            <a:pPr algn="ctr"/>
            <a:r>
              <a:rPr lang="en-US" sz="2000" dirty="0"/>
              <a:t>SP-180346</a:t>
            </a:r>
          </a:p>
        </p:txBody>
      </p:sp>
    </p:spTree>
    <p:extLst>
      <p:ext uri="{BB962C8B-B14F-4D97-AF65-F5344CB8AC3E}">
        <p14:creationId xmlns:p14="http://schemas.microsoft.com/office/powerpoint/2010/main" val="425172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AT&amp;T View on Release 16 Focus Areas (</a:t>
            </a:r>
            <a:r>
              <a:rPr lang="en-US" sz="3200" dirty="0">
                <a:highlight>
                  <a:srgbClr val="00FF00"/>
                </a:highlight>
              </a:rPr>
              <a:t>High</a:t>
            </a:r>
            <a:r>
              <a:rPr lang="en-US" sz="3200" dirty="0"/>
              <a:t>/</a:t>
            </a:r>
            <a:r>
              <a:rPr lang="en-US" sz="3200" dirty="0">
                <a:highlight>
                  <a:srgbClr val="FFFF00"/>
                </a:highlight>
              </a:rPr>
              <a:t>Medium</a:t>
            </a:r>
            <a:r>
              <a:rPr lang="en-US" sz="3200" dirty="0"/>
              <a:t> priority)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268360"/>
            <a:ext cx="5460252" cy="5129901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700" b="1" dirty="0"/>
              <a:t>IoT: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700" dirty="0">
                <a:highlight>
                  <a:srgbClr val="00FF00"/>
                </a:highlight>
              </a:rPr>
              <a:t>Study on Cellular IoT support and evolution for the 5G System </a:t>
            </a:r>
            <a:r>
              <a:rPr lang="en-US" sz="1700" dirty="0">
                <a:highlight>
                  <a:srgbClr val="00FF00"/>
                </a:highlight>
              </a:rPr>
              <a:t>(</a:t>
            </a:r>
            <a:r>
              <a:rPr lang="en-GB" sz="1700" dirty="0">
                <a:highlight>
                  <a:srgbClr val="00FF00"/>
                </a:highlight>
              </a:rPr>
              <a:t>FS_CIoT_5G)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sz="1700" dirty="0">
                <a:highlight>
                  <a:srgbClr val="FFFF00"/>
                </a:highlight>
              </a:rPr>
              <a:t>Study on Enhanced support of Vertical and LAN Services (FS_Vertical_LAN)</a:t>
            </a:r>
            <a:endParaRPr lang="en-GB" sz="1700" dirty="0">
              <a:highlight>
                <a:srgbClr val="FFFF00"/>
              </a:highlight>
            </a:endParaRPr>
          </a:p>
          <a:p>
            <a:endParaRPr lang="en-US" sz="1700" dirty="0"/>
          </a:p>
          <a:p>
            <a:r>
              <a:rPr lang="en-US" sz="1700" b="1" dirty="0"/>
              <a:t>Data Analytics: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700" dirty="0">
                <a:highlight>
                  <a:srgbClr val="00FF00"/>
                </a:highlight>
              </a:rPr>
              <a:t>Study of enablers for Network Automation for 5G </a:t>
            </a:r>
            <a:r>
              <a:rPr lang="en-US" sz="1700" dirty="0">
                <a:highlight>
                  <a:srgbClr val="00FF00"/>
                </a:highlight>
              </a:rPr>
              <a:t>(</a:t>
            </a:r>
            <a:r>
              <a:rPr lang="en-GB" sz="1700" dirty="0" err="1">
                <a:highlight>
                  <a:srgbClr val="00FF00"/>
                </a:highlight>
              </a:rPr>
              <a:t>FS_eNA</a:t>
            </a:r>
            <a:r>
              <a:rPr lang="en-GB" sz="1700" dirty="0">
                <a:highlight>
                  <a:srgbClr val="00FF00"/>
                </a:highlight>
              </a:rPr>
              <a:t>)</a:t>
            </a:r>
          </a:p>
          <a:p>
            <a:endParaRPr lang="en-US" sz="1700" dirty="0"/>
          </a:p>
          <a:p>
            <a:pPr>
              <a:lnSpc>
                <a:spcPct val="80000"/>
              </a:lnSpc>
            </a:pPr>
            <a:r>
              <a:rPr lang="en-US" sz="1700" b="1" dirty="0"/>
              <a:t>Services:</a:t>
            </a:r>
          </a:p>
          <a:p>
            <a:pPr marL="342900" lvl="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700" dirty="0">
                <a:highlight>
                  <a:srgbClr val="00FF00"/>
                </a:highlight>
              </a:rPr>
              <a:t>Study on Enhancement to the 5GC Location Services </a:t>
            </a:r>
            <a:r>
              <a:rPr lang="en-US" sz="1700" dirty="0">
                <a:highlight>
                  <a:srgbClr val="00FF00"/>
                </a:highlight>
              </a:rPr>
              <a:t>(</a:t>
            </a:r>
            <a:r>
              <a:rPr lang="en-GB" sz="1700" dirty="0" err="1">
                <a:highlight>
                  <a:srgbClr val="00FF00"/>
                </a:highlight>
              </a:rPr>
              <a:t>FS_eLCS</a:t>
            </a:r>
            <a:r>
              <a:rPr lang="en-GB" sz="1700" dirty="0">
                <a:highlight>
                  <a:srgbClr val="00FF00"/>
                </a:highlight>
              </a:rPr>
              <a:t>) </a:t>
            </a:r>
            <a:endParaRPr lang="en-US" sz="1700" dirty="0">
              <a:highlight>
                <a:srgbClr val="00FF00"/>
              </a:highlight>
            </a:endParaRPr>
          </a:p>
          <a:p>
            <a:pPr marL="342900" lvl="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700" dirty="0">
                <a:highlight>
                  <a:srgbClr val="00FF00"/>
                </a:highlight>
              </a:rPr>
              <a:t>Study on architecture enhancements for 3GPP support of advanced V2X services (FS_eV2XARC) </a:t>
            </a:r>
            <a:r>
              <a:rPr lang="en-US" sz="1700" dirty="0">
                <a:highlight>
                  <a:srgbClr val="00FF00"/>
                </a:highlight>
              </a:rPr>
              <a:t>(</a:t>
            </a:r>
            <a:r>
              <a:rPr lang="en-GB" sz="1700" dirty="0">
                <a:highlight>
                  <a:srgbClr val="00FF00"/>
                </a:highlight>
              </a:rPr>
              <a:t>FS_eV2XARC)</a:t>
            </a:r>
            <a:endParaRPr lang="en-US" sz="1700" dirty="0">
              <a:highlight>
                <a:srgbClr val="00FF00"/>
              </a:highlight>
            </a:endParaRPr>
          </a:p>
          <a:p>
            <a:pPr marL="342900" lvl="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700" dirty="0">
                <a:highlight>
                  <a:srgbClr val="00FF00"/>
                </a:highlight>
              </a:rPr>
              <a:t>Study on Enhanced IMS to 5GC Integration </a:t>
            </a:r>
            <a:r>
              <a:rPr lang="en-US" sz="1700" dirty="0">
                <a:highlight>
                  <a:srgbClr val="00FF00"/>
                </a:highlight>
              </a:rPr>
              <a:t>(</a:t>
            </a:r>
            <a:r>
              <a:rPr lang="en-GB" sz="1700" dirty="0">
                <a:highlight>
                  <a:srgbClr val="00FF00"/>
                </a:highlight>
              </a:rPr>
              <a:t>FS_eIMS5G)</a:t>
            </a:r>
          </a:p>
          <a:p>
            <a:pPr marL="342900" lvl="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GB" sz="2200" dirty="0">
              <a:highlight>
                <a:srgbClr val="00FF00"/>
              </a:highligh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239751" y="1268360"/>
            <a:ext cx="5460252" cy="4837471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Core Network Enhancements: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00FF00"/>
                </a:highlight>
              </a:rPr>
              <a:t>Study on Enhancements to the Service-Based 5G System Architecture </a:t>
            </a:r>
            <a:r>
              <a:rPr lang="en-US" dirty="0">
                <a:highlight>
                  <a:srgbClr val="00FF00"/>
                </a:highlight>
              </a:rPr>
              <a:t>(</a:t>
            </a:r>
            <a:r>
              <a:rPr lang="en-GB" dirty="0" err="1">
                <a:highlight>
                  <a:srgbClr val="00FF00"/>
                </a:highlight>
              </a:rPr>
              <a:t>FS_eSBA</a:t>
            </a:r>
            <a:r>
              <a:rPr lang="en-GB" dirty="0">
                <a:highlight>
                  <a:srgbClr val="00FF00"/>
                </a:highlight>
              </a:rPr>
              <a:t>)</a:t>
            </a:r>
            <a:endParaRPr lang="en-US" dirty="0">
              <a:highlight>
                <a:srgbClr val="00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00FF00"/>
                </a:highlight>
              </a:rPr>
              <a:t>Study on enhancement of URLLC supporting in 5GC </a:t>
            </a:r>
            <a:r>
              <a:rPr lang="en-US" dirty="0">
                <a:highlight>
                  <a:srgbClr val="00FF00"/>
                </a:highlight>
              </a:rPr>
              <a:t>(</a:t>
            </a:r>
            <a:r>
              <a:rPr lang="en-GB" dirty="0">
                <a:highlight>
                  <a:srgbClr val="00FF00"/>
                </a:highlight>
              </a:rPr>
              <a:t>FS_5G_URLLC)</a:t>
            </a:r>
            <a:endParaRPr lang="en-US" dirty="0">
              <a:highlight>
                <a:srgbClr val="00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FFFF00"/>
                </a:highlight>
              </a:rPr>
              <a:t>Study on Enhancement of Network Slicing </a:t>
            </a:r>
            <a:r>
              <a:rPr lang="en-US" dirty="0">
                <a:highlight>
                  <a:srgbClr val="FFFF00"/>
                </a:highlight>
              </a:rPr>
              <a:t>(</a:t>
            </a:r>
            <a:r>
              <a:rPr lang="en-GB" dirty="0" err="1">
                <a:highlight>
                  <a:srgbClr val="FFFF00"/>
                </a:highlight>
              </a:rPr>
              <a:t>FS_eNS</a:t>
            </a:r>
            <a:r>
              <a:rPr lang="en-GB" dirty="0">
                <a:highlight>
                  <a:srgbClr val="FFFF00"/>
                </a:highlight>
              </a:rPr>
              <a:t>)</a:t>
            </a:r>
            <a:endParaRPr lang="en-US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FFFF00"/>
                </a:highlight>
              </a:rPr>
              <a:t>Study on Enhancing Topology of SMF and UPF in 5G Networks </a:t>
            </a:r>
            <a:r>
              <a:rPr lang="en-US" dirty="0">
                <a:highlight>
                  <a:srgbClr val="FFFF00"/>
                </a:highlight>
              </a:rPr>
              <a:t> (</a:t>
            </a:r>
            <a:r>
              <a:rPr lang="en-GB" dirty="0">
                <a:highlight>
                  <a:srgbClr val="FFFF00"/>
                </a:highlight>
              </a:rPr>
              <a:t>FS_ETSUN)</a:t>
            </a:r>
            <a:endParaRPr lang="en-US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FFFF00"/>
                </a:highlight>
              </a:rPr>
              <a:t>Study on Application Awareness Interworking between LTE and NR (FS_AAI_LTE_NR)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Study on </a:t>
            </a:r>
            <a:r>
              <a:rPr lang="en-US" dirty="0" err="1">
                <a:highlight>
                  <a:srgbClr val="FFFF00"/>
                </a:highlight>
              </a:rPr>
              <a:t>optimisations</a:t>
            </a:r>
            <a:r>
              <a:rPr lang="en-US" dirty="0">
                <a:highlight>
                  <a:srgbClr val="FFFF00"/>
                </a:highlight>
              </a:rPr>
              <a:t> on UE radio capability signaling (</a:t>
            </a:r>
            <a:r>
              <a:rPr lang="fr-FR" dirty="0">
                <a:highlight>
                  <a:srgbClr val="FFFF00"/>
                </a:highlight>
              </a:rPr>
              <a:t>FS_RACS)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Study on supporting Flexible Local Area Data Network (FS_FLADN)</a:t>
            </a:r>
            <a:endParaRPr lang="en-GB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b="1" dirty="0"/>
              <a:t>Multi-Access Systems: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FFFF00"/>
                </a:highlight>
              </a:rPr>
              <a:t>Study on the Wireless and Wireline Convergence for the 5G system architecture </a:t>
            </a:r>
            <a:r>
              <a:rPr lang="en-US" dirty="0">
                <a:highlight>
                  <a:srgbClr val="FFFF00"/>
                </a:highlight>
              </a:rPr>
              <a:t>(</a:t>
            </a:r>
            <a:r>
              <a:rPr lang="en-GB" dirty="0">
                <a:highlight>
                  <a:srgbClr val="FFFF00"/>
                </a:highlight>
              </a:rPr>
              <a:t>FS_5WWC)</a:t>
            </a:r>
            <a:endParaRPr lang="en-US" dirty="0">
              <a:highlight>
                <a:srgbClr val="FFFF00"/>
              </a:highlight>
            </a:endParaRP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>
                <a:highlight>
                  <a:srgbClr val="FFFF00"/>
                </a:highlight>
              </a:rPr>
              <a:t>Study on Access Traffic Steering, Switch and Splitting support in the 5G system architecture </a:t>
            </a:r>
            <a:r>
              <a:rPr lang="en-US" dirty="0">
                <a:highlight>
                  <a:srgbClr val="FFFF00"/>
                </a:highlight>
              </a:rPr>
              <a:t>(</a:t>
            </a:r>
            <a:r>
              <a:rPr lang="en-GB" dirty="0">
                <a:highlight>
                  <a:srgbClr val="FFFF00"/>
                </a:highlight>
              </a:rPr>
              <a:t>FS_ATSSS)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50705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5906" y="4501660"/>
            <a:ext cx="5289453" cy="132236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8800" b="1" i="1" dirty="0">
                <a:latin typeface="Comic Sans MS" panose="030F0702030302020204" pitchFamily="66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001064250"/>
      </p:ext>
    </p:extLst>
  </p:cSld>
  <p:clrMapOvr>
    <a:masterClrMapping/>
  </p:clrMapOvr>
</p:sld>
</file>

<file path=ppt/theme/theme1.xml><?xml version="1.0" encoding="utf-8"?>
<a:theme xmlns:a="http://schemas.openxmlformats.org/drawingml/2006/main" name="att_ext_wde_globe_alone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lone_template_151211" id="{EB61EA07-C7E1-4747-8072-CD5B43E7FA35}" vid="{41019A98-0322-475F-B78D-0569D56657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att_ext_wide_globe_alone_template_160106</Template>
  <TotalTime>2212</TotalTime>
  <Words>326</Words>
  <Application>Microsoft Office PowerPoint</Application>
  <PresentationFormat>Custom</PresentationFormat>
  <Paragraphs>37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Comic Sans MS</vt:lpstr>
      <vt:lpstr>Lucida Grande</vt:lpstr>
      <vt:lpstr>att_ext_wde_globe_alone</vt:lpstr>
      <vt:lpstr>       3GPP TSG-SA  View on Release 16 Focus Areas  AT&amp;T</vt:lpstr>
      <vt:lpstr>AT&amp;T View on Release 16 Focus Areas (High/Medium priority)</vt:lpstr>
      <vt:lpstr>PowerPoint Presentation</vt:lpstr>
    </vt:vector>
  </TitlesOfParts>
  <Company>IBNY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Before you begin</dc:title>
  <dc:creator>GILBERT, PETER R</dc:creator>
  <cp:lastModifiedBy>MARCHETTO, LUISA F</cp:lastModifiedBy>
  <cp:revision>212</cp:revision>
  <cp:lastPrinted>2016-10-06T17:31:18Z</cp:lastPrinted>
  <dcterms:created xsi:type="dcterms:W3CDTF">2016-09-30T19:59:25Z</dcterms:created>
  <dcterms:modified xsi:type="dcterms:W3CDTF">2018-05-30T19:04:20Z</dcterms:modified>
</cp:coreProperties>
</file>