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62" r:id="rId4"/>
    <p:sldId id="263" r:id="rId5"/>
    <p:sldId id="265" r:id="rId6"/>
    <p:sldId id="264" r:id="rId7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1300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9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138" y="666"/>
      </p:cViewPr>
      <p:guideLst>
        <p:guide pos="130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632EFA-ACBA-4493-A91B-4F57C09E0881}" type="datetimeFigureOut">
              <a:rPr lang="en-GB" smtClean="0"/>
              <a:t>29/05/2018</a:t>
            </a:fld>
            <a:endParaRPr lang="en-GB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0C560D-1417-4D07-9F9F-6F87C42BE21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48266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0C560D-1417-4D07-9F9F-6F87C42BE210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31138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0C560D-1417-4D07-9F9F-6F87C42BE21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5159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-107950" y="438150"/>
            <a:ext cx="6953250" cy="39116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64264" indent="-164264">
              <a:buFontTx/>
              <a:buChar char="-"/>
            </a:pPr>
            <a:r>
              <a:rPr lang="en-US" dirty="0" err="1"/>
              <a:t>Heterogenous</a:t>
            </a:r>
            <a:r>
              <a:rPr lang="en-US" dirty="0"/>
              <a:t> demands, depending on use case</a:t>
            </a:r>
          </a:p>
          <a:p>
            <a:pPr marL="164264" indent="-164264">
              <a:buFontTx/>
              <a:buChar char="-"/>
            </a:pPr>
            <a:r>
              <a:rPr lang="en-US" dirty="0"/>
              <a:t>Key requirements: Coverage</a:t>
            </a:r>
            <a:r>
              <a:rPr lang="en-US" baseline="0" dirty="0"/>
              <a:t> </a:t>
            </a:r>
            <a:r>
              <a:rPr lang="en-US" dirty="0"/>
              <a:t>and availability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B5AF-8467-4BB3-BFAE-5257E6EAD940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6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554581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5.jpe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foli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platzhalter 1"/>
          <p:cNvSpPr>
            <a:spLocks noGrp="1"/>
          </p:cNvSpPr>
          <p:nvPr>
            <p:ph type="ctrTitle" hasCustomPrompt="1"/>
          </p:nvPr>
        </p:nvSpPr>
        <p:spPr bwMode="black">
          <a:xfrm>
            <a:off x="342681" y="342732"/>
            <a:ext cx="11506640" cy="2198620"/>
          </a:xfrm>
          <a:noFill/>
        </p:spPr>
        <p:txBody>
          <a:bodyPr wrap="square" lIns="0" tIns="0">
            <a:spAutoFit/>
          </a:bodyPr>
          <a:lstStyle>
            <a:lvl1pPr>
              <a:defRPr sz="7936" smtClean="0">
                <a:solidFill>
                  <a:schemeClr val="bg1"/>
                </a:solidFill>
                <a:latin typeface="TeleGrotesk Headline Ultra" pitchFamily="2" charset="0"/>
              </a:defRPr>
            </a:lvl1pPr>
          </a:lstStyle>
          <a:p>
            <a:r>
              <a:rPr lang="en-US" noProof="0" dirty="0" err="1" smtClean="0"/>
              <a:t>TeleGrotesk</a:t>
            </a:r>
            <a:r>
              <a:rPr lang="en-US" noProof="0" dirty="0" smtClean="0"/>
              <a:t> Headline Ultra 60 (75) 90 PT</a:t>
            </a:r>
          </a:p>
        </p:txBody>
      </p:sp>
      <p:sp>
        <p:nvSpPr>
          <p:cNvPr id="8" name="Textplatzhalter 2"/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342680" y="3429001"/>
            <a:ext cx="11506641" cy="541947"/>
          </a:xfrm>
          <a:noFill/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noProof="0" dirty="0" smtClean="0"/>
              <a:t>Sub-heading Tele-</a:t>
            </a:r>
            <a:r>
              <a:rPr lang="en-US" noProof="0" dirty="0" err="1" smtClean="0"/>
              <a:t>GroteskFet</a:t>
            </a:r>
            <a:r>
              <a:rPr lang="en-US" noProof="0" dirty="0" smtClean="0"/>
              <a:t> 18 </a:t>
            </a:r>
            <a:r>
              <a:rPr lang="en-US" noProof="0" dirty="0" err="1" smtClean="0"/>
              <a:t>pt</a:t>
            </a:r>
            <a:endParaRPr lang="en-US" noProof="0" dirty="0"/>
          </a:p>
        </p:txBody>
      </p:sp>
      <p:grpSp>
        <p:nvGrpSpPr>
          <p:cNvPr id="34" name="Gruppieren 33"/>
          <p:cNvGrpSpPr/>
          <p:nvPr/>
        </p:nvGrpSpPr>
        <p:grpSpPr bwMode="black">
          <a:xfrm>
            <a:off x="342679" y="5833164"/>
            <a:ext cx="1390876" cy="687145"/>
            <a:chOff x="323850" y="5511800"/>
            <a:chExt cx="1314450" cy="649288"/>
          </a:xfrm>
        </p:grpSpPr>
        <p:sp>
          <p:nvSpPr>
            <p:cNvPr id="4" name="Freeform 5"/>
            <p:cNvSpPr>
              <a:spLocks/>
            </p:cNvSpPr>
            <p:nvPr userDrawn="1"/>
          </p:nvSpPr>
          <p:spPr bwMode="black">
            <a:xfrm>
              <a:off x="323850" y="5808663"/>
              <a:ext cx="131763" cy="131763"/>
            </a:xfrm>
            <a:custGeom>
              <a:avLst/>
              <a:gdLst>
                <a:gd name="T0" fmla="*/ 0 w 83"/>
                <a:gd name="T1" fmla="*/ 83 h 83"/>
                <a:gd name="T2" fmla="*/ 0 w 83"/>
                <a:gd name="T3" fmla="*/ 0 h 83"/>
                <a:gd name="T4" fmla="*/ 42 w 83"/>
                <a:gd name="T5" fmla="*/ 0 h 83"/>
                <a:gd name="T6" fmla="*/ 83 w 83"/>
                <a:gd name="T7" fmla="*/ 0 h 83"/>
                <a:gd name="T8" fmla="*/ 83 w 83"/>
                <a:gd name="T9" fmla="*/ 83 h 83"/>
                <a:gd name="T10" fmla="*/ 0 w 83"/>
                <a:gd name="T11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83">
                  <a:moveTo>
                    <a:pt x="0" y="83"/>
                  </a:moveTo>
                  <a:lnTo>
                    <a:pt x="0" y="0"/>
                  </a:lnTo>
                  <a:lnTo>
                    <a:pt x="42" y="0"/>
                  </a:lnTo>
                  <a:lnTo>
                    <a:pt x="83" y="0"/>
                  </a:lnTo>
                  <a:lnTo>
                    <a:pt x="83" y="83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905"/>
            </a:p>
          </p:txBody>
        </p:sp>
        <p:sp>
          <p:nvSpPr>
            <p:cNvPr id="5" name="Freeform 6"/>
            <p:cNvSpPr>
              <a:spLocks/>
            </p:cNvSpPr>
            <p:nvPr userDrawn="1"/>
          </p:nvSpPr>
          <p:spPr bwMode="black">
            <a:xfrm>
              <a:off x="723900" y="5808663"/>
              <a:ext cx="130175" cy="131763"/>
            </a:xfrm>
            <a:custGeom>
              <a:avLst/>
              <a:gdLst>
                <a:gd name="T0" fmla="*/ 0 w 82"/>
                <a:gd name="T1" fmla="*/ 83 h 83"/>
                <a:gd name="T2" fmla="*/ 0 w 82"/>
                <a:gd name="T3" fmla="*/ 0 h 83"/>
                <a:gd name="T4" fmla="*/ 43 w 82"/>
                <a:gd name="T5" fmla="*/ 0 h 83"/>
                <a:gd name="T6" fmla="*/ 82 w 82"/>
                <a:gd name="T7" fmla="*/ 0 h 83"/>
                <a:gd name="T8" fmla="*/ 82 w 82"/>
                <a:gd name="T9" fmla="*/ 83 h 83"/>
                <a:gd name="T10" fmla="*/ 0 w 82"/>
                <a:gd name="T11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83">
                  <a:moveTo>
                    <a:pt x="0" y="83"/>
                  </a:moveTo>
                  <a:lnTo>
                    <a:pt x="0" y="0"/>
                  </a:lnTo>
                  <a:lnTo>
                    <a:pt x="43" y="0"/>
                  </a:lnTo>
                  <a:lnTo>
                    <a:pt x="82" y="0"/>
                  </a:lnTo>
                  <a:lnTo>
                    <a:pt x="82" y="83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905"/>
            </a:p>
          </p:txBody>
        </p:sp>
        <p:sp>
          <p:nvSpPr>
            <p:cNvPr id="10" name="Freeform 7"/>
            <p:cNvSpPr>
              <a:spLocks/>
            </p:cNvSpPr>
            <p:nvPr userDrawn="1"/>
          </p:nvSpPr>
          <p:spPr bwMode="black">
            <a:xfrm>
              <a:off x="1116013" y="5808663"/>
              <a:ext cx="131763" cy="131763"/>
            </a:xfrm>
            <a:custGeom>
              <a:avLst/>
              <a:gdLst>
                <a:gd name="T0" fmla="*/ 0 w 83"/>
                <a:gd name="T1" fmla="*/ 83 h 83"/>
                <a:gd name="T2" fmla="*/ 0 w 83"/>
                <a:gd name="T3" fmla="*/ 0 h 83"/>
                <a:gd name="T4" fmla="*/ 39 w 83"/>
                <a:gd name="T5" fmla="*/ 0 h 83"/>
                <a:gd name="T6" fmla="*/ 83 w 83"/>
                <a:gd name="T7" fmla="*/ 0 h 83"/>
                <a:gd name="T8" fmla="*/ 83 w 83"/>
                <a:gd name="T9" fmla="*/ 83 h 83"/>
                <a:gd name="T10" fmla="*/ 0 w 83"/>
                <a:gd name="T11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83">
                  <a:moveTo>
                    <a:pt x="0" y="83"/>
                  </a:moveTo>
                  <a:lnTo>
                    <a:pt x="0" y="0"/>
                  </a:lnTo>
                  <a:lnTo>
                    <a:pt x="39" y="0"/>
                  </a:lnTo>
                  <a:lnTo>
                    <a:pt x="83" y="0"/>
                  </a:lnTo>
                  <a:lnTo>
                    <a:pt x="83" y="83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905"/>
            </a:p>
          </p:txBody>
        </p:sp>
        <p:sp>
          <p:nvSpPr>
            <p:cNvPr id="11" name="Freeform 8"/>
            <p:cNvSpPr>
              <a:spLocks/>
            </p:cNvSpPr>
            <p:nvPr userDrawn="1"/>
          </p:nvSpPr>
          <p:spPr bwMode="black">
            <a:xfrm>
              <a:off x="1508125" y="5808663"/>
              <a:ext cx="130175" cy="131763"/>
            </a:xfrm>
            <a:custGeom>
              <a:avLst/>
              <a:gdLst>
                <a:gd name="T0" fmla="*/ 0 w 82"/>
                <a:gd name="T1" fmla="*/ 83 h 83"/>
                <a:gd name="T2" fmla="*/ 0 w 82"/>
                <a:gd name="T3" fmla="*/ 0 h 83"/>
                <a:gd name="T4" fmla="*/ 44 w 82"/>
                <a:gd name="T5" fmla="*/ 0 h 83"/>
                <a:gd name="T6" fmla="*/ 82 w 82"/>
                <a:gd name="T7" fmla="*/ 0 h 83"/>
                <a:gd name="T8" fmla="*/ 82 w 82"/>
                <a:gd name="T9" fmla="*/ 83 h 83"/>
                <a:gd name="T10" fmla="*/ 0 w 82"/>
                <a:gd name="T11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83">
                  <a:moveTo>
                    <a:pt x="0" y="83"/>
                  </a:moveTo>
                  <a:lnTo>
                    <a:pt x="0" y="0"/>
                  </a:lnTo>
                  <a:lnTo>
                    <a:pt x="44" y="0"/>
                  </a:lnTo>
                  <a:lnTo>
                    <a:pt x="82" y="0"/>
                  </a:lnTo>
                  <a:lnTo>
                    <a:pt x="82" y="83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905"/>
            </a:p>
          </p:txBody>
        </p:sp>
        <p:sp>
          <p:nvSpPr>
            <p:cNvPr id="12" name="Freeform 9"/>
            <p:cNvSpPr>
              <a:spLocks/>
            </p:cNvSpPr>
            <p:nvPr userDrawn="1"/>
          </p:nvSpPr>
          <p:spPr bwMode="black">
            <a:xfrm>
              <a:off x="323850" y="5511800"/>
              <a:ext cx="530225" cy="649288"/>
            </a:xfrm>
            <a:custGeom>
              <a:avLst/>
              <a:gdLst>
                <a:gd name="T0" fmla="*/ 306 w 310"/>
                <a:gd name="T1" fmla="*/ 0 h 378"/>
                <a:gd name="T2" fmla="*/ 4 w 310"/>
                <a:gd name="T3" fmla="*/ 0 h 378"/>
                <a:gd name="T4" fmla="*/ 0 w 310"/>
                <a:gd name="T5" fmla="*/ 133 h 378"/>
                <a:gd name="T6" fmla="*/ 20 w 310"/>
                <a:gd name="T7" fmla="*/ 136 h 378"/>
                <a:gd name="T8" fmla="*/ 51 w 310"/>
                <a:gd name="T9" fmla="*/ 49 h 378"/>
                <a:gd name="T10" fmla="*/ 125 w 310"/>
                <a:gd name="T11" fmla="*/ 18 h 378"/>
                <a:gd name="T12" fmla="*/ 125 w 310"/>
                <a:gd name="T13" fmla="*/ 297 h 378"/>
                <a:gd name="T14" fmla="*/ 114 w 310"/>
                <a:gd name="T15" fmla="*/ 344 h 378"/>
                <a:gd name="T16" fmla="*/ 84 w 310"/>
                <a:gd name="T17" fmla="*/ 356 h 378"/>
                <a:gd name="T18" fmla="*/ 62 w 310"/>
                <a:gd name="T19" fmla="*/ 356 h 378"/>
                <a:gd name="T20" fmla="*/ 62 w 310"/>
                <a:gd name="T21" fmla="*/ 378 h 378"/>
                <a:gd name="T22" fmla="*/ 248 w 310"/>
                <a:gd name="T23" fmla="*/ 378 h 378"/>
                <a:gd name="T24" fmla="*/ 248 w 310"/>
                <a:gd name="T25" fmla="*/ 356 h 378"/>
                <a:gd name="T26" fmla="*/ 227 w 310"/>
                <a:gd name="T27" fmla="*/ 356 h 378"/>
                <a:gd name="T28" fmla="*/ 196 w 310"/>
                <a:gd name="T29" fmla="*/ 344 h 378"/>
                <a:gd name="T30" fmla="*/ 185 w 310"/>
                <a:gd name="T31" fmla="*/ 297 h 378"/>
                <a:gd name="T32" fmla="*/ 185 w 310"/>
                <a:gd name="T33" fmla="*/ 18 h 378"/>
                <a:gd name="T34" fmla="*/ 259 w 310"/>
                <a:gd name="T35" fmla="*/ 49 h 378"/>
                <a:gd name="T36" fmla="*/ 290 w 310"/>
                <a:gd name="T37" fmla="*/ 136 h 378"/>
                <a:gd name="T38" fmla="*/ 310 w 310"/>
                <a:gd name="T39" fmla="*/ 133 h 378"/>
                <a:gd name="T40" fmla="*/ 306 w 310"/>
                <a:gd name="T41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0" h="378">
                  <a:moveTo>
                    <a:pt x="30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20" y="136"/>
                    <a:pt x="20" y="136"/>
                    <a:pt x="20" y="136"/>
                  </a:cubicBezTo>
                  <a:cubicBezTo>
                    <a:pt x="24" y="97"/>
                    <a:pt x="34" y="68"/>
                    <a:pt x="51" y="49"/>
                  </a:cubicBezTo>
                  <a:cubicBezTo>
                    <a:pt x="69" y="29"/>
                    <a:pt x="93" y="19"/>
                    <a:pt x="125" y="18"/>
                  </a:cubicBezTo>
                  <a:cubicBezTo>
                    <a:pt x="125" y="297"/>
                    <a:pt x="125" y="297"/>
                    <a:pt x="125" y="297"/>
                  </a:cubicBezTo>
                  <a:cubicBezTo>
                    <a:pt x="125" y="321"/>
                    <a:pt x="122" y="337"/>
                    <a:pt x="114" y="344"/>
                  </a:cubicBezTo>
                  <a:cubicBezTo>
                    <a:pt x="108" y="350"/>
                    <a:pt x="98" y="354"/>
                    <a:pt x="84" y="356"/>
                  </a:cubicBezTo>
                  <a:cubicBezTo>
                    <a:pt x="79" y="356"/>
                    <a:pt x="72" y="356"/>
                    <a:pt x="62" y="356"/>
                  </a:cubicBezTo>
                  <a:cubicBezTo>
                    <a:pt x="62" y="378"/>
                    <a:pt x="62" y="378"/>
                    <a:pt x="62" y="378"/>
                  </a:cubicBezTo>
                  <a:cubicBezTo>
                    <a:pt x="248" y="378"/>
                    <a:pt x="248" y="378"/>
                    <a:pt x="248" y="378"/>
                  </a:cubicBezTo>
                  <a:cubicBezTo>
                    <a:pt x="248" y="356"/>
                    <a:pt x="248" y="356"/>
                    <a:pt x="248" y="356"/>
                  </a:cubicBezTo>
                  <a:cubicBezTo>
                    <a:pt x="238" y="356"/>
                    <a:pt x="231" y="356"/>
                    <a:pt x="227" y="356"/>
                  </a:cubicBezTo>
                  <a:cubicBezTo>
                    <a:pt x="212" y="354"/>
                    <a:pt x="202" y="350"/>
                    <a:pt x="196" y="344"/>
                  </a:cubicBezTo>
                  <a:cubicBezTo>
                    <a:pt x="189" y="337"/>
                    <a:pt x="185" y="321"/>
                    <a:pt x="185" y="297"/>
                  </a:cubicBezTo>
                  <a:cubicBezTo>
                    <a:pt x="185" y="18"/>
                    <a:pt x="185" y="18"/>
                    <a:pt x="185" y="18"/>
                  </a:cubicBezTo>
                  <a:cubicBezTo>
                    <a:pt x="217" y="19"/>
                    <a:pt x="241" y="29"/>
                    <a:pt x="259" y="49"/>
                  </a:cubicBezTo>
                  <a:cubicBezTo>
                    <a:pt x="276" y="68"/>
                    <a:pt x="286" y="97"/>
                    <a:pt x="290" y="136"/>
                  </a:cubicBezTo>
                  <a:cubicBezTo>
                    <a:pt x="310" y="133"/>
                    <a:pt x="310" y="133"/>
                    <a:pt x="310" y="133"/>
                  </a:cubicBezTo>
                  <a:lnTo>
                    <a:pt x="3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905"/>
            </a:p>
          </p:txBody>
        </p:sp>
      </p:grpSp>
      <p:grpSp>
        <p:nvGrpSpPr>
          <p:cNvPr id="59" name="Gruppieren 58"/>
          <p:cNvGrpSpPr/>
          <p:nvPr/>
        </p:nvGrpSpPr>
        <p:grpSpPr bwMode="black">
          <a:xfrm>
            <a:off x="9495919" y="6125495"/>
            <a:ext cx="2353403" cy="181446"/>
            <a:chOff x="8974138" y="5788025"/>
            <a:chExt cx="2224088" cy="171450"/>
          </a:xfrm>
        </p:grpSpPr>
        <p:sp>
          <p:nvSpPr>
            <p:cNvPr id="42" name="Freeform 39"/>
            <p:cNvSpPr>
              <a:spLocks/>
            </p:cNvSpPr>
            <p:nvPr userDrawn="1"/>
          </p:nvSpPr>
          <p:spPr bwMode="black">
            <a:xfrm>
              <a:off x="8974138" y="5791200"/>
              <a:ext cx="100013" cy="163513"/>
            </a:xfrm>
            <a:custGeom>
              <a:avLst/>
              <a:gdLst>
                <a:gd name="T0" fmla="*/ 0 w 63"/>
                <a:gd name="T1" fmla="*/ 103 h 103"/>
                <a:gd name="T2" fmla="*/ 0 w 63"/>
                <a:gd name="T3" fmla="*/ 0 h 103"/>
                <a:gd name="T4" fmla="*/ 22 w 63"/>
                <a:gd name="T5" fmla="*/ 0 h 103"/>
                <a:gd name="T6" fmla="*/ 22 w 63"/>
                <a:gd name="T7" fmla="*/ 84 h 103"/>
                <a:gd name="T8" fmla="*/ 63 w 63"/>
                <a:gd name="T9" fmla="*/ 84 h 103"/>
                <a:gd name="T10" fmla="*/ 63 w 63"/>
                <a:gd name="T11" fmla="*/ 103 h 103"/>
                <a:gd name="T12" fmla="*/ 0 w 63"/>
                <a:gd name="T13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03">
                  <a:moveTo>
                    <a:pt x="0" y="103"/>
                  </a:moveTo>
                  <a:lnTo>
                    <a:pt x="0" y="0"/>
                  </a:lnTo>
                  <a:lnTo>
                    <a:pt x="22" y="0"/>
                  </a:lnTo>
                  <a:lnTo>
                    <a:pt x="22" y="84"/>
                  </a:lnTo>
                  <a:lnTo>
                    <a:pt x="63" y="84"/>
                  </a:lnTo>
                  <a:lnTo>
                    <a:pt x="63" y="103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905"/>
            </a:p>
          </p:txBody>
        </p:sp>
        <p:sp>
          <p:nvSpPr>
            <p:cNvPr id="43" name="Freeform 40"/>
            <p:cNvSpPr>
              <a:spLocks/>
            </p:cNvSpPr>
            <p:nvPr userDrawn="1"/>
          </p:nvSpPr>
          <p:spPr bwMode="black">
            <a:xfrm>
              <a:off x="9094788" y="5791200"/>
              <a:ext cx="34925" cy="163513"/>
            </a:xfrm>
            <a:custGeom>
              <a:avLst/>
              <a:gdLst>
                <a:gd name="T0" fmla="*/ 0 w 22"/>
                <a:gd name="T1" fmla="*/ 103 h 103"/>
                <a:gd name="T2" fmla="*/ 0 w 22"/>
                <a:gd name="T3" fmla="*/ 0 h 103"/>
                <a:gd name="T4" fmla="*/ 10 w 22"/>
                <a:gd name="T5" fmla="*/ 0 h 103"/>
                <a:gd name="T6" fmla="*/ 22 w 22"/>
                <a:gd name="T7" fmla="*/ 0 h 103"/>
                <a:gd name="T8" fmla="*/ 22 w 22"/>
                <a:gd name="T9" fmla="*/ 103 h 103"/>
                <a:gd name="T10" fmla="*/ 0 w 22"/>
                <a:gd name="T11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03">
                  <a:moveTo>
                    <a:pt x="0" y="103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22" y="0"/>
                  </a:lnTo>
                  <a:lnTo>
                    <a:pt x="22" y="103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905"/>
            </a:p>
          </p:txBody>
        </p:sp>
        <p:sp>
          <p:nvSpPr>
            <p:cNvPr id="44" name="Freeform 41"/>
            <p:cNvSpPr>
              <a:spLocks/>
            </p:cNvSpPr>
            <p:nvPr userDrawn="1"/>
          </p:nvSpPr>
          <p:spPr bwMode="black">
            <a:xfrm>
              <a:off x="9161463" y="5791200"/>
              <a:ext cx="98425" cy="163513"/>
            </a:xfrm>
            <a:custGeom>
              <a:avLst/>
              <a:gdLst>
                <a:gd name="T0" fmla="*/ 0 w 62"/>
                <a:gd name="T1" fmla="*/ 103 h 103"/>
                <a:gd name="T2" fmla="*/ 0 w 62"/>
                <a:gd name="T3" fmla="*/ 0 h 103"/>
                <a:gd name="T4" fmla="*/ 62 w 62"/>
                <a:gd name="T5" fmla="*/ 0 h 103"/>
                <a:gd name="T6" fmla="*/ 62 w 62"/>
                <a:gd name="T7" fmla="*/ 19 h 103"/>
                <a:gd name="T8" fmla="*/ 22 w 62"/>
                <a:gd name="T9" fmla="*/ 19 h 103"/>
                <a:gd name="T10" fmla="*/ 22 w 62"/>
                <a:gd name="T11" fmla="*/ 43 h 103"/>
                <a:gd name="T12" fmla="*/ 57 w 62"/>
                <a:gd name="T13" fmla="*/ 43 h 103"/>
                <a:gd name="T14" fmla="*/ 57 w 62"/>
                <a:gd name="T15" fmla="*/ 61 h 103"/>
                <a:gd name="T16" fmla="*/ 22 w 62"/>
                <a:gd name="T17" fmla="*/ 61 h 103"/>
                <a:gd name="T18" fmla="*/ 22 w 62"/>
                <a:gd name="T19" fmla="*/ 103 h 103"/>
                <a:gd name="T20" fmla="*/ 0 w 62"/>
                <a:gd name="T21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103">
                  <a:moveTo>
                    <a:pt x="0" y="103"/>
                  </a:moveTo>
                  <a:lnTo>
                    <a:pt x="0" y="0"/>
                  </a:lnTo>
                  <a:lnTo>
                    <a:pt x="62" y="0"/>
                  </a:lnTo>
                  <a:lnTo>
                    <a:pt x="62" y="19"/>
                  </a:lnTo>
                  <a:lnTo>
                    <a:pt x="22" y="19"/>
                  </a:lnTo>
                  <a:lnTo>
                    <a:pt x="22" y="43"/>
                  </a:lnTo>
                  <a:lnTo>
                    <a:pt x="57" y="43"/>
                  </a:lnTo>
                  <a:lnTo>
                    <a:pt x="57" y="61"/>
                  </a:lnTo>
                  <a:lnTo>
                    <a:pt x="22" y="61"/>
                  </a:lnTo>
                  <a:lnTo>
                    <a:pt x="22" y="103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905"/>
            </a:p>
          </p:txBody>
        </p:sp>
        <p:sp>
          <p:nvSpPr>
            <p:cNvPr id="45" name="Freeform 42"/>
            <p:cNvSpPr>
              <a:spLocks/>
            </p:cNvSpPr>
            <p:nvPr userDrawn="1"/>
          </p:nvSpPr>
          <p:spPr bwMode="black">
            <a:xfrm>
              <a:off x="9280525" y="5791200"/>
              <a:ext cx="106363" cy="163513"/>
            </a:xfrm>
            <a:custGeom>
              <a:avLst/>
              <a:gdLst>
                <a:gd name="T0" fmla="*/ 0 w 67"/>
                <a:gd name="T1" fmla="*/ 103 h 103"/>
                <a:gd name="T2" fmla="*/ 0 w 67"/>
                <a:gd name="T3" fmla="*/ 0 h 103"/>
                <a:gd name="T4" fmla="*/ 66 w 67"/>
                <a:gd name="T5" fmla="*/ 0 h 103"/>
                <a:gd name="T6" fmla="*/ 66 w 67"/>
                <a:gd name="T7" fmla="*/ 19 h 103"/>
                <a:gd name="T8" fmla="*/ 22 w 67"/>
                <a:gd name="T9" fmla="*/ 19 h 103"/>
                <a:gd name="T10" fmla="*/ 22 w 67"/>
                <a:gd name="T11" fmla="*/ 41 h 103"/>
                <a:gd name="T12" fmla="*/ 62 w 67"/>
                <a:gd name="T13" fmla="*/ 41 h 103"/>
                <a:gd name="T14" fmla="*/ 62 w 67"/>
                <a:gd name="T15" fmla="*/ 59 h 103"/>
                <a:gd name="T16" fmla="*/ 22 w 67"/>
                <a:gd name="T17" fmla="*/ 59 h 103"/>
                <a:gd name="T18" fmla="*/ 22 w 67"/>
                <a:gd name="T19" fmla="*/ 84 h 103"/>
                <a:gd name="T20" fmla="*/ 67 w 67"/>
                <a:gd name="T21" fmla="*/ 84 h 103"/>
                <a:gd name="T22" fmla="*/ 67 w 67"/>
                <a:gd name="T23" fmla="*/ 103 h 103"/>
                <a:gd name="T24" fmla="*/ 0 w 67"/>
                <a:gd name="T25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103">
                  <a:moveTo>
                    <a:pt x="0" y="103"/>
                  </a:moveTo>
                  <a:lnTo>
                    <a:pt x="0" y="0"/>
                  </a:lnTo>
                  <a:lnTo>
                    <a:pt x="66" y="0"/>
                  </a:lnTo>
                  <a:lnTo>
                    <a:pt x="66" y="19"/>
                  </a:lnTo>
                  <a:lnTo>
                    <a:pt x="22" y="19"/>
                  </a:lnTo>
                  <a:lnTo>
                    <a:pt x="22" y="41"/>
                  </a:lnTo>
                  <a:lnTo>
                    <a:pt x="62" y="41"/>
                  </a:lnTo>
                  <a:lnTo>
                    <a:pt x="62" y="59"/>
                  </a:lnTo>
                  <a:lnTo>
                    <a:pt x="22" y="59"/>
                  </a:lnTo>
                  <a:lnTo>
                    <a:pt x="22" y="84"/>
                  </a:lnTo>
                  <a:lnTo>
                    <a:pt x="67" y="84"/>
                  </a:lnTo>
                  <a:lnTo>
                    <a:pt x="67" y="103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905"/>
            </a:p>
          </p:txBody>
        </p:sp>
        <p:sp>
          <p:nvSpPr>
            <p:cNvPr id="46" name="Freeform 43"/>
            <p:cNvSpPr>
              <a:spLocks/>
            </p:cNvSpPr>
            <p:nvPr userDrawn="1"/>
          </p:nvSpPr>
          <p:spPr bwMode="black">
            <a:xfrm>
              <a:off x="9472613" y="5791200"/>
              <a:ext cx="34925" cy="163513"/>
            </a:xfrm>
            <a:custGeom>
              <a:avLst/>
              <a:gdLst>
                <a:gd name="T0" fmla="*/ 0 w 22"/>
                <a:gd name="T1" fmla="*/ 103 h 103"/>
                <a:gd name="T2" fmla="*/ 0 w 22"/>
                <a:gd name="T3" fmla="*/ 0 h 103"/>
                <a:gd name="T4" fmla="*/ 12 w 22"/>
                <a:gd name="T5" fmla="*/ 0 h 103"/>
                <a:gd name="T6" fmla="*/ 22 w 22"/>
                <a:gd name="T7" fmla="*/ 0 h 103"/>
                <a:gd name="T8" fmla="*/ 22 w 22"/>
                <a:gd name="T9" fmla="*/ 103 h 103"/>
                <a:gd name="T10" fmla="*/ 0 w 22"/>
                <a:gd name="T11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03">
                  <a:moveTo>
                    <a:pt x="0" y="103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22" y="0"/>
                  </a:lnTo>
                  <a:lnTo>
                    <a:pt x="22" y="103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905"/>
            </a:p>
          </p:txBody>
        </p:sp>
        <p:sp>
          <p:nvSpPr>
            <p:cNvPr id="47" name="Freeform 44"/>
            <p:cNvSpPr>
              <a:spLocks/>
            </p:cNvSpPr>
            <p:nvPr userDrawn="1"/>
          </p:nvSpPr>
          <p:spPr bwMode="black">
            <a:xfrm>
              <a:off x="9532938" y="5788025"/>
              <a:ext cx="114300" cy="171450"/>
            </a:xfrm>
            <a:custGeom>
              <a:avLst/>
              <a:gdLst>
                <a:gd name="T0" fmla="*/ 0 w 88"/>
                <a:gd name="T1" fmla="*/ 92 h 132"/>
                <a:gd name="T2" fmla="*/ 27 w 88"/>
                <a:gd name="T3" fmla="*/ 92 h 132"/>
                <a:gd name="T4" fmla="*/ 30 w 88"/>
                <a:gd name="T5" fmla="*/ 103 h 132"/>
                <a:gd name="T6" fmla="*/ 44 w 88"/>
                <a:gd name="T7" fmla="*/ 110 h 132"/>
                <a:gd name="T8" fmla="*/ 57 w 88"/>
                <a:gd name="T9" fmla="*/ 105 h 132"/>
                <a:gd name="T10" fmla="*/ 60 w 88"/>
                <a:gd name="T11" fmla="*/ 95 h 132"/>
                <a:gd name="T12" fmla="*/ 54 w 88"/>
                <a:gd name="T13" fmla="*/ 82 h 132"/>
                <a:gd name="T14" fmla="*/ 47 w 88"/>
                <a:gd name="T15" fmla="*/ 78 h 132"/>
                <a:gd name="T16" fmla="*/ 38 w 88"/>
                <a:gd name="T17" fmla="*/ 75 h 132"/>
                <a:gd name="T18" fmla="*/ 15 w 88"/>
                <a:gd name="T19" fmla="*/ 64 h 132"/>
                <a:gd name="T20" fmla="*/ 1 w 88"/>
                <a:gd name="T21" fmla="*/ 35 h 132"/>
                <a:gd name="T22" fmla="*/ 11 w 88"/>
                <a:gd name="T23" fmla="*/ 11 h 132"/>
                <a:gd name="T24" fmla="*/ 41 w 88"/>
                <a:gd name="T25" fmla="*/ 0 h 132"/>
                <a:gd name="T26" fmla="*/ 76 w 88"/>
                <a:gd name="T27" fmla="*/ 16 h 132"/>
                <a:gd name="T28" fmla="*/ 83 w 88"/>
                <a:gd name="T29" fmla="*/ 36 h 132"/>
                <a:gd name="T30" fmla="*/ 57 w 88"/>
                <a:gd name="T31" fmla="*/ 36 h 132"/>
                <a:gd name="T32" fmla="*/ 52 w 88"/>
                <a:gd name="T33" fmla="*/ 26 h 132"/>
                <a:gd name="T34" fmla="*/ 40 w 88"/>
                <a:gd name="T35" fmla="*/ 22 h 132"/>
                <a:gd name="T36" fmla="*/ 30 w 88"/>
                <a:gd name="T37" fmla="*/ 25 h 132"/>
                <a:gd name="T38" fmla="*/ 26 w 88"/>
                <a:gd name="T39" fmla="*/ 35 h 132"/>
                <a:gd name="T40" fmla="*/ 33 w 88"/>
                <a:gd name="T41" fmla="*/ 46 h 132"/>
                <a:gd name="T42" fmla="*/ 51 w 88"/>
                <a:gd name="T43" fmla="*/ 54 h 132"/>
                <a:gd name="T44" fmla="*/ 75 w 88"/>
                <a:gd name="T45" fmla="*/ 66 h 132"/>
                <a:gd name="T46" fmla="*/ 88 w 88"/>
                <a:gd name="T47" fmla="*/ 93 h 132"/>
                <a:gd name="T48" fmla="*/ 76 w 88"/>
                <a:gd name="T49" fmla="*/ 121 h 132"/>
                <a:gd name="T50" fmla="*/ 44 w 88"/>
                <a:gd name="T51" fmla="*/ 132 h 132"/>
                <a:gd name="T52" fmla="*/ 7 w 88"/>
                <a:gd name="T53" fmla="*/ 114 h 132"/>
                <a:gd name="T54" fmla="*/ 0 w 88"/>
                <a:gd name="T55" fmla="*/ 9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8" h="132">
                  <a:moveTo>
                    <a:pt x="0" y="92"/>
                  </a:moveTo>
                  <a:cubicBezTo>
                    <a:pt x="27" y="92"/>
                    <a:pt x="27" y="92"/>
                    <a:pt x="27" y="92"/>
                  </a:cubicBezTo>
                  <a:cubicBezTo>
                    <a:pt x="28" y="97"/>
                    <a:pt x="29" y="101"/>
                    <a:pt x="30" y="103"/>
                  </a:cubicBezTo>
                  <a:cubicBezTo>
                    <a:pt x="34" y="108"/>
                    <a:pt x="38" y="110"/>
                    <a:pt x="44" y="110"/>
                  </a:cubicBezTo>
                  <a:cubicBezTo>
                    <a:pt x="49" y="110"/>
                    <a:pt x="54" y="109"/>
                    <a:pt x="57" y="105"/>
                  </a:cubicBezTo>
                  <a:cubicBezTo>
                    <a:pt x="59" y="103"/>
                    <a:pt x="60" y="99"/>
                    <a:pt x="60" y="95"/>
                  </a:cubicBezTo>
                  <a:cubicBezTo>
                    <a:pt x="60" y="90"/>
                    <a:pt x="58" y="86"/>
                    <a:pt x="54" y="82"/>
                  </a:cubicBezTo>
                  <a:cubicBezTo>
                    <a:pt x="52" y="81"/>
                    <a:pt x="50" y="79"/>
                    <a:pt x="47" y="78"/>
                  </a:cubicBezTo>
                  <a:cubicBezTo>
                    <a:pt x="46" y="78"/>
                    <a:pt x="43" y="77"/>
                    <a:pt x="38" y="75"/>
                  </a:cubicBezTo>
                  <a:cubicBezTo>
                    <a:pt x="27" y="71"/>
                    <a:pt x="20" y="67"/>
                    <a:pt x="15" y="64"/>
                  </a:cubicBezTo>
                  <a:cubicBezTo>
                    <a:pt x="6" y="57"/>
                    <a:pt x="1" y="47"/>
                    <a:pt x="1" y="35"/>
                  </a:cubicBezTo>
                  <a:cubicBezTo>
                    <a:pt x="1" y="25"/>
                    <a:pt x="5" y="17"/>
                    <a:pt x="11" y="11"/>
                  </a:cubicBezTo>
                  <a:cubicBezTo>
                    <a:pt x="18" y="4"/>
                    <a:pt x="28" y="0"/>
                    <a:pt x="41" y="0"/>
                  </a:cubicBezTo>
                  <a:cubicBezTo>
                    <a:pt x="56" y="0"/>
                    <a:pt x="68" y="6"/>
                    <a:pt x="76" y="16"/>
                  </a:cubicBezTo>
                  <a:cubicBezTo>
                    <a:pt x="80" y="22"/>
                    <a:pt x="82" y="28"/>
                    <a:pt x="83" y="36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6" y="32"/>
                    <a:pt x="55" y="28"/>
                    <a:pt x="52" y="26"/>
                  </a:cubicBezTo>
                  <a:cubicBezTo>
                    <a:pt x="49" y="23"/>
                    <a:pt x="45" y="22"/>
                    <a:pt x="40" y="22"/>
                  </a:cubicBezTo>
                  <a:cubicBezTo>
                    <a:pt x="36" y="22"/>
                    <a:pt x="33" y="23"/>
                    <a:pt x="30" y="25"/>
                  </a:cubicBezTo>
                  <a:cubicBezTo>
                    <a:pt x="28" y="27"/>
                    <a:pt x="26" y="30"/>
                    <a:pt x="26" y="35"/>
                  </a:cubicBezTo>
                  <a:cubicBezTo>
                    <a:pt x="26" y="39"/>
                    <a:pt x="28" y="43"/>
                    <a:pt x="33" y="46"/>
                  </a:cubicBezTo>
                  <a:cubicBezTo>
                    <a:pt x="36" y="48"/>
                    <a:pt x="42" y="51"/>
                    <a:pt x="51" y="54"/>
                  </a:cubicBezTo>
                  <a:cubicBezTo>
                    <a:pt x="61" y="57"/>
                    <a:pt x="70" y="61"/>
                    <a:pt x="75" y="66"/>
                  </a:cubicBezTo>
                  <a:cubicBezTo>
                    <a:pt x="84" y="73"/>
                    <a:pt x="88" y="82"/>
                    <a:pt x="88" y="93"/>
                  </a:cubicBezTo>
                  <a:cubicBezTo>
                    <a:pt x="88" y="104"/>
                    <a:pt x="84" y="114"/>
                    <a:pt x="76" y="121"/>
                  </a:cubicBezTo>
                  <a:cubicBezTo>
                    <a:pt x="68" y="128"/>
                    <a:pt x="57" y="132"/>
                    <a:pt x="44" y="132"/>
                  </a:cubicBezTo>
                  <a:cubicBezTo>
                    <a:pt x="27" y="132"/>
                    <a:pt x="15" y="126"/>
                    <a:pt x="7" y="114"/>
                  </a:cubicBezTo>
                  <a:cubicBezTo>
                    <a:pt x="3" y="107"/>
                    <a:pt x="1" y="100"/>
                    <a:pt x="0" y="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905"/>
            </a:p>
          </p:txBody>
        </p:sp>
        <p:sp>
          <p:nvSpPr>
            <p:cNvPr id="48" name="Freeform 45"/>
            <p:cNvSpPr>
              <a:spLocks/>
            </p:cNvSpPr>
            <p:nvPr userDrawn="1"/>
          </p:nvSpPr>
          <p:spPr bwMode="black">
            <a:xfrm>
              <a:off x="9729788" y="5791200"/>
              <a:ext cx="98425" cy="163513"/>
            </a:xfrm>
            <a:custGeom>
              <a:avLst/>
              <a:gdLst>
                <a:gd name="T0" fmla="*/ 0 w 62"/>
                <a:gd name="T1" fmla="*/ 103 h 103"/>
                <a:gd name="T2" fmla="*/ 0 w 62"/>
                <a:gd name="T3" fmla="*/ 0 h 103"/>
                <a:gd name="T4" fmla="*/ 62 w 62"/>
                <a:gd name="T5" fmla="*/ 0 h 103"/>
                <a:gd name="T6" fmla="*/ 62 w 62"/>
                <a:gd name="T7" fmla="*/ 19 h 103"/>
                <a:gd name="T8" fmla="*/ 22 w 62"/>
                <a:gd name="T9" fmla="*/ 19 h 103"/>
                <a:gd name="T10" fmla="*/ 22 w 62"/>
                <a:gd name="T11" fmla="*/ 43 h 103"/>
                <a:gd name="T12" fmla="*/ 57 w 62"/>
                <a:gd name="T13" fmla="*/ 43 h 103"/>
                <a:gd name="T14" fmla="*/ 57 w 62"/>
                <a:gd name="T15" fmla="*/ 61 h 103"/>
                <a:gd name="T16" fmla="*/ 22 w 62"/>
                <a:gd name="T17" fmla="*/ 61 h 103"/>
                <a:gd name="T18" fmla="*/ 22 w 62"/>
                <a:gd name="T19" fmla="*/ 103 h 103"/>
                <a:gd name="T20" fmla="*/ 0 w 62"/>
                <a:gd name="T21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103">
                  <a:moveTo>
                    <a:pt x="0" y="103"/>
                  </a:moveTo>
                  <a:lnTo>
                    <a:pt x="0" y="0"/>
                  </a:lnTo>
                  <a:lnTo>
                    <a:pt x="62" y="0"/>
                  </a:lnTo>
                  <a:lnTo>
                    <a:pt x="62" y="19"/>
                  </a:lnTo>
                  <a:lnTo>
                    <a:pt x="22" y="19"/>
                  </a:lnTo>
                  <a:lnTo>
                    <a:pt x="22" y="43"/>
                  </a:lnTo>
                  <a:lnTo>
                    <a:pt x="57" y="43"/>
                  </a:lnTo>
                  <a:lnTo>
                    <a:pt x="57" y="61"/>
                  </a:lnTo>
                  <a:lnTo>
                    <a:pt x="22" y="61"/>
                  </a:lnTo>
                  <a:lnTo>
                    <a:pt x="22" y="103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905"/>
            </a:p>
          </p:txBody>
        </p:sp>
        <p:sp>
          <p:nvSpPr>
            <p:cNvPr id="49" name="Freeform 46"/>
            <p:cNvSpPr>
              <a:spLocks noEditPoints="1"/>
            </p:cNvSpPr>
            <p:nvPr userDrawn="1"/>
          </p:nvSpPr>
          <p:spPr bwMode="black">
            <a:xfrm>
              <a:off x="9842500" y="5788025"/>
              <a:ext cx="138113" cy="171450"/>
            </a:xfrm>
            <a:custGeom>
              <a:avLst/>
              <a:gdLst>
                <a:gd name="T0" fmla="*/ 54 w 107"/>
                <a:gd name="T1" fmla="*/ 0 h 132"/>
                <a:gd name="T2" fmla="*/ 90 w 107"/>
                <a:gd name="T3" fmla="*/ 17 h 132"/>
                <a:gd name="T4" fmla="*/ 107 w 107"/>
                <a:gd name="T5" fmla="*/ 66 h 132"/>
                <a:gd name="T6" fmla="*/ 94 w 107"/>
                <a:gd name="T7" fmla="*/ 111 h 132"/>
                <a:gd name="T8" fmla="*/ 76 w 107"/>
                <a:gd name="T9" fmla="*/ 127 h 132"/>
                <a:gd name="T10" fmla="*/ 53 w 107"/>
                <a:gd name="T11" fmla="*/ 132 h 132"/>
                <a:gd name="T12" fmla="*/ 12 w 107"/>
                <a:gd name="T13" fmla="*/ 110 h 132"/>
                <a:gd name="T14" fmla="*/ 0 w 107"/>
                <a:gd name="T15" fmla="*/ 66 h 132"/>
                <a:gd name="T16" fmla="*/ 15 w 107"/>
                <a:gd name="T17" fmla="*/ 17 h 132"/>
                <a:gd name="T18" fmla="*/ 54 w 107"/>
                <a:gd name="T19" fmla="*/ 0 h 132"/>
                <a:gd name="T20" fmla="*/ 53 w 107"/>
                <a:gd name="T21" fmla="*/ 23 h 132"/>
                <a:gd name="T22" fmla="*/ 34 w 107"/>
                <a:gd name="T23" fmla="*/ 35 h 132"/>
                <a:gd name="T24" fmla="*/ 27 w 107"/>
                <a:gd name="T25" fmla="*/ 66 h 132"/>
                <a:gd name="T26" fmla="*/ 34 w 107"/>
                <a:gd name="T27" fmla="*/ 97 h 132"/>
                <a:gd name="T28" fmla="*/ 44 w 107"/>
                <a:gd name="T29" fmla="*/ 106 h 132"/>
                <a:gd name="T30" fmla="*/ 53 w 107"/>
                <a:gd name="T31" fmla="*/ 109 h 132"/>
                <a:gd name="T32" fmla="*/ 67 w 107"/>
                <a:gd name="T33" fmla="*/ 104 h 132"/>
                <a:gd name="T34" fmla="*/ 77 w 107"/>
                <a:gd name="T35" fmla="*/ 87 h 132"/>
                <a:gd name="T36" fmla="*/ 80 w 107"/>
                <a:gd name="T37" fmla="*/ 66 h 132"/>
                <a:gd name="T38" fmla="*/ 73 w 107"/>
                <a:gd name="T39" fmla="*/ 35 h 132"/>
                <a:gd name="T40" fmla="*/ 53 w 107"/>
                <a:gd name="T41" fmla="*/ 2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7" h="132">
                  <a:moveTo>
                    <a:pt x="54" y="0"/>
                  </a:moveTo>
                  <a:cubicBezTo>
                    <a:pt x="69" y="0"/>
                    <a:pt x="81" y="6"/>
                    <a:pt x="90" y="17"/>
                  </a:cubicBezTo>
                  <a:cubicBezTo>
                    <a:pt x="101" y="29"/>
                    <a:pt x="107" y="45"/>
                    <a:pt x="107" y="66"/>
                  </a:cubicBezTo>
                  <a:cubicBezTo>
                    <a:pt x="107" y="84"/>
                    <a:pt x="103" y="99"/>
                    <a:pt x="94" y="111"/>
                  </a:cubicBezTo>
                  <a:cubicBezTo>
                    <a:pt x="89" y="118"/>
                    <a:pt x="83" y="123"/>
                    <a:pt x="76" y="127"/>
                  </a:cubicBezTo>
                  <a:cubicBezTo>
                    <a:pt x="69" y="130"/>
                    <a:pt x="62" y="132"/>
                    <a:pt x="53" y="132"/>
                  </a:cubicBezTo>
                  <a:cubicBezTo>
                    <a:pt x="36" y="132"/>
                    <a:pt x="22" y="125"/>
                    <a:pt x="12" y="110"/>
                  </a:cubicBezTo>
                  <a:cubicBezTo>
                    <a:pt x="4" y="99"/>
                    <a:pt x="0" y="84"/>
                    <a:pt x="0" y="66"/>
                  </a:cubicBezTo>
                  <a:cubicBezTo>
                    <a:pt x="0" y="46"/>
                    <a:pt x="5" y="29"/>
                    <a:pt x="15" y="17"/>
                  </a:cubicBezTo>
                  <a:cubicBezTo>
                    <a:pt x="25" y="6"/>
                    <a:pt x="38" y="0"/>
                    <a:pt x="54" y="0"/>
                  </a:cubicBezTo>
                  <a:close/>
                  <a:moveTo>
                    <a:pt x="53" y="23"/>
                  </a:moveTo>
                  <a:cubicBezTo>
                    <a:pt x="45" y="23"/>
                    <a:pt x="38" y="27"/>
                    <a:pt x="34" y="35"/>
                  </a:cubicBezTo>
                  <a:cubicBezTo>
                    <a:pt x="29" y="44"/>
                    <a:pt x="27" y="54"/>
                    <a:pt x="27" y="66"/>
                  </a:cubicBezTo>
                  <a:cubicBezTo>
                    <a:pt x="27" y="78"/>
                    <a:pt x="29" y="89"/>
                    <a:pt x="34" y="97"/>
                  </a:cubicBezTo>
                  <a:cubicBezTo>
                    <a:pt x="36" y="101"/>
                    <a:pt x="39" y="104"/>
                    <a:pt x="44" y="106"/>
                  </a:cubicBezTo>
                  <a:cubicBezTo>
                    <a:pt x="47" y="108"/>
                    <a:pt x="50" y="109"/>
                    <a:pt x="53" y="109"/>
                  </a:cubicBezTo>
                  <a:cubicBezTo>
                    <a:pt x="59" y="109"/>
                    <a:pt x="63" y="107"/>
                    <a:pt x="67" y="104"/>
                  </a:cubicBezTo>
                  <a:cubicBezTo>
                    <a:pt x="71" y="100"/>
                    <a:pt x="75" y="94"/>
                    <a:pt x="77" y="87"/>
                  </a:cubicBezTo>
                  <a:cubicBezTo>
                    <a:pt x="79" y="80"/>
                    <a:pt x="80" y="73"/>
                    <a:pt x="80" y="66"/>
                  </a:cubicBezTo>
                  <a:cubicBezTo>
                    <a:pt x="80" y="54"/>
                    <a:pt x="77" y="43"/>
                    <a:pt x="73" y="35"/>
                  </a:cubicBezTo>
                  <a:cubicBezTo>
                    <a:pt x="68" y="27"/>
                    <a:pt x="61" y="23"/>
                    <a:pt x="53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905"/>
            </a:p>
          </p:txBody>
        </p:sp>
        <p:sp>
          <p:nvSpPr>
            <p:cNvPr id="50" name="Freeform 47"/>
            <p:cNvSpPr>
              <a:spLocks noEditPoints="1"/>
            </p:cNvSpPr>
            <p:nvPr userDrawn="1"/>
          </p:nvSpPr>
          <p:spPr bwMode="black">
            <a:xfrm>
              <a:off x="10006013" y="5791200"/>
              <a:ext cx="122238" cy="163513"/>
            </a:xfrm>
            <a:custGeom>
              <a:avLst/>
              <a:gdLst>
                <a:gd name="T0" fmla="*/ 0 w 94"/>
                <a:gd name="T1" fmla="*/ 126 h 126"/>
                <a:gd name="T2" fmla="*/ 0 w 94"/>
                <a:gd name="T3" fmla="*/ 0 h 126"/>
                <a:gd name="T4" fmla="*/ 49 w 94"/>
                <a:gd name="T5" fmla="*/ 0 h 126"/>
                <a:gd name="T6" fmla="*/ 78 w 94"/>
                <a:gd name="T7" fmla="*/ 9 h 126"/>
                <a:gd name="T8" fmla="*/ 90 w 94"/>
                <a:gd name="T9" fmla="*/ 35 h 126"/>
                <a:gd name="T10" fmla="*/ 81 w 94"/>
                <a:gd name="T11" fmla="*/ 59 h 126"/>
                <a:gd name="T12" fmla="*/ 72 w 94"/>
                <a:gd name="T13" fmla="*/ 66 h 126"/>
                <a:gd name="T14" fmla="*/ 84 w 94"/>
                <a:gd name="T15" fmla="*/ 76 h 126"/>
                <a:gd name="T16" fmla="*/ 88 w 94"/>
                <a:gd name="T17" fmla="*/ 89 h 126"/>
                <a:gd name="T18" fmla="*/ 89 w 94"/>
                <a:gd name="T19" fmla="*/ 108 h 126"/>
                <a:gd name="T20" fmla="*/ 91 w 94"/>
                <a:gd name="T21" fmla="*/ 121 h 126"/>
                <a:gd name="T22" fmla="*/ 94 w 94"/>
                <a:gd name="T23" fmla="*/ 126 h 126"/>
                <a:gd name="T24" fmla="*/ 66 w 94"/>
                <a:gd name="T25" fmla="*/ 126 h 126"/>
                <a:gd name="T26" fmla="*/ 64 w 94"/>
                <a:gd name="T27" fmla="*/ 119 h 126"/>
                <a:gd name="T28" fmla="*/ 63 w 94"/>
                <a:gd name="T29" fmla="*/ 102 h 126"/>
                <a:gd name="T30" fmla="*/ 59 w 94"/>
                <a:gd name="T31" fmla="*/ 85 h 126"/>
                <a:gd name="T32" fmla="*/ 51 w 94"/>
                <a:gd name="T33" fmla="*/ 77 h 126"/>
                <a:gd name="T34" fmla="*/ 43 w 94"/>
                <a:gd name="T35" fmla="*/ 76 h 126"/>
                <a:gd name="T36" fmla="*/ 27 w 94"/>
                <a:gd name="T37" fmla="*/ 76 h 126"/>
                <a:gd name="T38" fmla="*/ 27 w 94"/>
                <a:gd name="T39" fmla="*/ 126 h 126"/>
                <a:gd name="T40" fmla="*/ 0 w 94"/>
                <a:gd name="T41" fmla="*/ 126 h 126"/>
                <a:gd name="T42" fmla="*/ 27 w 94"/>
                <a:gd name="T43" fmla="*/ 56 h 126"/>
                <a:gd name="T44" fmla="*/ 42 w 94"/>
                <a:gd name="T45" fmla="*/ 56 h 126"/>
                <a:gd name="T46" fmla="*/ 59 w 94"/>
                <a:gd name="T47" fmla="*/ 51 h 126"/>
                <a:gd name="T48" fmla="*/ 63 w 94"/>
                <a:gd name="T49" fmla="*/ 38 h 126"/>
                <a:gd name="T50" fmla="*/ 56 w 94"/>
                <a:gd name="T51" fmla="*/ 24 h 126"/>
                <a:gd name="T52" fmla="*/ 43 w 94"/>
                <a:gd name="T53" fmla="*/ 22 h 126"/>
                <a:gd name="T54" fmla="*/ 27 w 94"/>
                <a:gd name="T55" fmla="*/ 22 h 126"/>
                <a:gd name="T56" fmla="*/ 27 w 94"/>
                <a:gd name="T57" fmla="*/ 5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126">
                  <a:moveTo>
                    <a:pt x="0" y="12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61" y="0"/>
                    <a:pt x="71" y="3"/>
                    <a:pt x="78" y="9"/>
                  </a:cubicBezTo>
                  <a:cubicBezTo>
                    <a:pt x="86" y="15"/>
                    <a:pt x="90" y="24"/>
                    <a:pt x="90" y="35"/>
                  </a:cubicBezTo>
                  <a:cubicBezTo>
                    <a:pt x="90" y="45"/>
                    <a:pt x="87" y="53"/>
                    <a:pt x="81" y="59"/>
                  </a:cubicBezTo>
                  <a:cubicBezTo>
                    <a:pt x="79" y="62"/>
                    <a:pt x="76" y="64"/>
                    <a:pt x="72" y="66"/>
                  </a:cubicBezTo>
                  <a:cubicBezTo>
                    <a:pt x="77" y="68"/>
                    <a:pt x="81" y="71"/>
                    <a:pt x="84" y="76"/>
                  </a:cubicBezTo>
                  <a:cubicBezTo>
                    <a:pt x="85" y="79"/>
                    <a:pt x="87" y="83"/>
                    <a:pt x="88" y="89"/>
                  </a:cubicBezTo>
                  <a:cubicBezTo>
                    <a:pt x="88" y="91"/>
                    <a:pt x="88" y="97"/>
                    <a:pt x="89" y="108"/>
                  </a:cubicBezTo>
                  <a:cubicBezTo>
                    <a:pt x="90" y="115"/>
                    <a:pt x="90" y="119"/>
                    <a:pt x="91" y="121"/>
                  </a:cubicBezTo>
                  <a:cubicBezTo>
                    <a:pt x="92" y="122"/>
                    <a:pt x="92" y="124"/>
                    <a:pt x="94" y="126"/>
                  </a:cubicBezTo>
                  <a:cubicBezTo>
                    <a:pt x="66" y="126"/>
                    <a:pt x="66" y="126"/>
                    <a:pt x="66" y="126"/>
                  </a:cubicBezTo>
                  <a:cubicBezTo>
                    <a:pt x="65" y="124"/>
                    <a:pt x="64" y="121"/>
                    <a:pt x="64" y="119"/>
                  </a:cubicBezTo>
                  <a:cubicBezTo>
                    <a:pt x="64" y="117"/>
                    <a:pt x="63" y="112"/>
                    <a:pt x="63" y="102"/>
                  </a:cubicBezTo>
                  <a:cubicBezTo>
                    <a:pt x="62" y="94"/>
                    <a:pt x="61" y="88"/>
                    <a:pt x="59" y="85"/>
                  </a:cubicBezTo>
                  <a:cubicBezTo>
                    <a:pt x="57" y="81"/>
                    <a:pt x="55" y="78"/>
                    <a:pt x="51" y="77"/>
                  </a:cubicBezTo>
                  <a:cubicBezTo>
                    <a:pt x="49" y="77"/>
                    <a:pt x="46" y="76"/>
                    <a:pt x="43" y="76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27" y="126"/>
                    <a:pt x="27" y="126"/>
                    <a:pt x="27" y="126"/>
                  </a:cubicBezTo>
                  <a:lnTo>
                    <a:pt x="0" y="126"/>
                  </a:lnTo>
                  <a:close/>
                  <a:moveTo>
                    <a:pt x="27" y="56"/>
                  </a:moveTo>
                  <a:cubicBezTo>
                    <a:pt x="42" y="56"/>
                    <a:pt x="42" y="56"/>
                    <a:pt x="42" y="56"/>
                  </a:cubicBezTo>
                  <a:cubicBezTo>
                    <a:pt x="50" y="56"/>
                    <a:pt x="56" y="54"/>
                    <a:pt x="59" y="51"/>
                  </a:cubicBezTo>
                  <a:cubicBezTo>
                    <a:pt x="61" y="48"/>
                    <a:pt x="63" y="44"/>
                    <a:pt x="63" y="38"/>
                  </a:cubicBezTo>
                  <a:cubicBezTo>
                    <a:pt x="63" y="32"/>
                    <a:pt x="61" y="27"/>
                    <a:pt x="56" y="24"/>
                  </a:cubicBezTo>
                  <a:cubicBezTo>
                    <a:pt x="54" y="23"/>
                    <a:pt x="49" y="22"/>
                    <a:pt x="43" y="22"/>
                  </a:cubicBezTo>
                  <a:cubicBezTo>
                    <a:pt x="27" y="22"/>
                    <a:pt x="27" y="22"/>
                    <a:pt x="27" y="22"/>
                  </a:cubicBezTo>
                  <a:lnTo>
                    <a:pt x="27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905"/>
            </a:p>
          </p:txBody>
        </p:sp>
        <p:sp>
          <p:nvSpPr>
            <p:cNvPr id="51" name="Freeform 48"/>
            <p:cNvSpPr>
              <a:spLocks/>
            </p:cNvSpPr>
            <p:nvPr userDrawn="1"/>
          </p:nvSpPr>
          <p:spPr bwMode="black">
            <a:xfrm>
              <a:off x="10206038" y="5788025"/>
              <a:ext cx="114300" cy="171450"/>
            </a:xfrm>
            <a:custGeom>
              <a:avLst/>
              <a:gdLst>
                <a:gd name="T0" fmla="*/ 0 w 88"/>
                <a:gd name="T1" fmla="*/ 92 h 132"/>
                <a:gd name="T2" fmla="*/ 27 w 88"/>
                <a:gd name="T3" fmla="*/ 92 h 132"/>
                <a:gd name="T4" fmla="*/ 31 w 88"/>
                <a:gd name="T5" fmla="*/ 103 h 132"/>
                <a:gd name="T6" fmla="*/ 44 w 88"/>
                <a:gd name="T7" fmla="*/ 110 h 132"/>
                <a:gd name="T8" fmla="*/ 57 w 88"/>
                <a:gd name="T9" fmla="*/ 105 h 132"/>
                <a:gd name="T10" fmla="*/ 61 w 88"/>
                <a:gd name="T11" fmla="*/ 95 h 132"/>
                <a:gd name="T12" fmla="*/ 54 w 88"/>
                <a:gd name="T13" fmla="*/ 82 h 132"/>
                <a:gd name="T14" fmla="*/ 47 w 88"/>
                <a:gd name="T15" fmla="*/ 78 h 132"/>
                <a:gd name="T16" fmla="*/ 38 w 88"/>
                <a:gd name="T17" fmla="*/ 75 h 132"/>
                <a:gd name="T18" fmla="*/ 15 w 88"/>
                <a:gd name="T19" fmla="*/ 64 h 132"/>
                <a:gd name="T20" fmla="*/ 2 w 88"/>
                <a:gd name="T21" fmla="*/ 35 h 132"/>
                <a:gd name="T22" fmla="*/ 11 w 88"/>
                <a:gd name="T23" fmla="*/ 11 h 132"/>
                <a:gd name="T24" fmla="*/ 41 w 88"/>
                <a:gd name="T25" fmla="*/ 0 h 132"/>
                <a:gd name="T26" fmla="*/ 76 w 88"/>
                <a:gd name="T27" fmla="*/ 16 h 132"/>
                <a:gd name="T28" fmla="*/ 83 w 88"/>
                <a:gd name="T29" fmla="*/ 36 h 132"/>
                <a:gd name="T30" fmla="*/ 57 w 88"/>
                <a:gd name="T31" fmla="*/ 36 h 132"/>
                <a:gd name="T32" fmla="*/ 52 w 88"/>
                <a:gd name="T33" fmla="*/ 26 h 132"/>
                <a:gd name="T34" fmla="*/ 41 w 88"/>
                <a:gd name="T35" fmla="*/ 22 h 132"/>
                <a:gd name="T36" fmla="*/ 31 w 88"/>
                <a:gd name="T37" fmla="*/ 25 h 132"/>
                <a:gd name="T38" fmla="*/ 27 w 88"/>
                <a:gd name="T39" fmla="*/ 35 h 132"/>
                <a:gd name="T40" fmla="*/ 33 w 88"/>
                <a:gd name="T41" fmla="*/ 46 h 132"/>
                <a:gd name="T42" fmla="*/ 51 w 88"/>
                <a:gd name="T43" fmla="*/ 54 h 132"/>
                <a:gd name="T44" fmla="*/ 76 w 88"/>
                <a:gd name="T45" fmla="*/ 66 h 132"/>
                <a:gd name="T46" fmla="*/ 88 w 88"/>
                <a:gd name="T47" fmla="*/ 93 h 132"/>
                <a:gd name="T48" fmla="*/ 77 w 88"/>
                <a:gd name="T49" fmla="*/ 121 h 132"/>
                <a:gd name="T50" fmla="*/ 44 w 88"/>
                <a:gd name="T51" fmla="*/ 132 h 132"/>
                <a:gd name="T52" fmla="*/ 8 w 88"/>
                <a:gd name="T53" fmla="*/ 114 h 132"/>
                <a:gd name="T54" fmla="*/ 0 w 88"/>
                <a:gd name="T55" fmla="*/ 9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8" h="132">
                  <a:moveTo>
                    <a:pt x="0" y="92"/>
                  </a:moveTo>
                  <a:cubicBezTo>
                    <a:pt x="27" y="92"/>
                    <a:pt x="27" y="92"/>
                    <a:pt x="27" y="92"/>
                  </a:cubicBezTo>
                  <a:cubicBezTo>
                    <a:pt x="28" y="97"/>
                    <a:pt x="29" y="101"/>
                    <a:pt x="31" y="103"/>
                  </a:cubicBezTo>
                  <a:cubicBezTo>
                    <a:pt x="34" y="108"/>
                    <a:pt x="38" y="110"/>
                    <a:pt x="44" y="110"/>
                  </a:cubicBezTo>
                  <a:cubicBezTo>
                    <a:pt x="50" y="110"/>
                    <a:pt x="54" y="109"/>
                    <a:pt x="57" y="105"/>
                  </a:cubicBezTo>
                  <a:cubicBezTo>
                    <a:pt x="59" y="103"/>
                    <a:pt x="61" y="99"/>
                    <a:pt x="61" y="95"/>
                  </a:cubicBezTo>
                  <a:cubicBezTo>
                    <a:pt x="61" y="90"/>
                    <a:pt x="59" y="86"/>
                    <a:pt x="54" y="82"/>
                  </a:cubicBezTo>
                  <a:cubicBezTo>
                    <a:pt x="53" y="81"/>
                    <a:pt x="50" y="79"/>
                    <a:pt x="47" y="78"/>
                  </a:cubicBezTo>
                  <a:cubicBezTo>
                    <a:pt x="46" y="78"/>
                    <a:pt x="43" y="77"/>
                    <a:pt x="38" y="75"/>
                  </a:cubicBezTo>
                  <a:cubicBezTo>
                    <a:pt x="27" y="71"/>
                    <a:pt x="20" y="67"/>
                    <a:pt x="15" y="64"/>
                  </a:cubicBezTo>
                  <a:cubicBezTo>
                    <a:pt x="6" y="57"/>
                    <a:pt x="2" y="47"/>
                    <a:pt x="2" y="35"/>
                  </a:cubicBezTo>
                  <a:cubicBezTo>
                    <a:pt x="2" y="25"/>
                    <a:pt x="5" y="17"/>
                    <a:pt x="11" y="11"/>
                  </a:cubicBezTo>
                  <a:cubicBezTo>
                    <a:pt x="18" y="4"/>
                    <a:pt x="28" y="0"/>
                    <a:pt x="41" y="0"/>
                  </a:cubicBezTo>
                  <a:cubicBezTo>
                    <a:pt x="56" y="0"/>
                    <a:pt x="68" y="6"/>
                    <a:pt x="76" y="16"/>
                  </a:cubicBezTo>
                  <a:cubicBezTo>
                    <a:pt x="80" y="22"/>
                    <a:pt x="82" y="28"/>
                    <a:pt x="83" y="36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6" y="32"/>
                    <a:pt x="55" y="28"/>
                    <a:pt x="52" y="26"/>
                  </a:cubicBezTo>
                  <a:cubicBezTo>
                    <a:pt x="50" y="23"/>
                    <a:pt x="46" y="22"/>
                    <a:pt x="41" y="22"/>
                  </a:cubicBezTo>
                  <a:cubicBezTo>
                    <a:pt x="36" y="22"/>
                    <a:pt x="33" y="23"/>
                    <a:pt x="31" y="25"/>
                  </a:cubicBezTo>
                  <a:cubicBezTo>
                    <a:pt x="28" y="27"/>
                    <a:pt x="27" y="30"/>
                    <a:pt x="27" y="35"/>
                  </a:cubicBezTo>
                  <a:cubicBezTo>
                    <a:pt x="27" y="39"/>
                    <a:pt x="29" y="43"/>
                    <a:pt x="33" y="46"/>
                  </a:cubicBezTo>
                  <a:cubicBezTo>
                    <a:pt x="36" y="48"/>
                    <a:pt x="42" y="51"/>
                    <a:pt x="51" y="54"/>
                  </a:cubicBezTo>
                  <a:cubicBezTo>
                    <a:pt x="62" y="57"/>
                    <a:pt x="70" y="61"/>
                    <a:pt x="76" y="66"/>
                  </a:cubicBezTo>
                  <a:cubicBezTo>
                    <a:pt x="84" y="73"/>
                    <a:pt x="88" y="82"/>
                    <a:pt x="88" y="93"/>
                  </a:cubicBezTo>
                  <a:cubicBezTo>
                    <a:pt x="88" y="104"/>
                    <a:pt x="84" y="114"/>
                    <a:pt x="77" y="121"/>
                  </a:cubicBezTo>
                  <a:cubicBezTo>
                    <a:pt x="68" y="128"/>
                    <a:pt x="58" y="132"/>
                    <a:pt x="44" y="132"/>
                  </a:cubicBezTo>
                  <a:cubicBezTo>
                    <a:pt x="28" y="132"/>
                    <a:pt x="16" y="126"/>
                    <a:pt x="8" y="114"/>
                  </a:cubicBezTo>
                  <a:cubicBezTo>
                    <a:pt x="4" y="107"/>
                    <a:pt x="1" y="100"/>
                    <a:pt x="0" y="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905"/>
            </a:p>
          </p:txBody>
        </p:sp>
        <p:sp>
          <p:nvSpPr>
            <p:cNvPr id="52" name="Freeform 49"/>
            <p:cNvSpPr>
              <a:spLocks/>
            </p:cNvSpPr>
            <p:nvPr userDrawn="1"/>
          </p:nvSpPr>
          <p:spPr bwMode="black">
            <a:xfrm>
              <a:off x="10344150" y="5791200"/>
              <a:ext cx="122238" cy="163513"/>
            </a:xfrm>
            <a:custGeom>
              <a:avLst/>
              <a:gdLst>
                <a:gd name="T0" fmla="*/ 0 w 77"/>
                <a:gd name="T1" fmla="*/ 103 h 103"/>
                <a:gd name="T2" fmla="*/ 0 w 77"/>
                <a:gd name="T3" fmla="*/ 0 h 103"/>
                <a:gd name="T4" fmla="*/ 22 w 77"/>
                <a:gd name="T5" fmla="*/ 0 h 103"/>
                <a:gd name="T6" fmla="*/ 22 w 77"/>
                <a:gd name="T7" fmla="*/ 39 h 103"/>
                <a:gd name="T8" fmla="*/ 55 w 77"/>
                <a:gd name="T9" fmla="*/ 39 h 103"/>
                <a:gd name="T10" fmla="*/ 55 w 77"/>
                <a:gd name="T11" fmla="*/ 0 h 103"/>
                <a:gd name="T12" fmla="*/ 77 w 77"/>
                <a:gd name="T13" fmla="*/ 0 h 103"/>
                <a:gd name="T14" fmla="*/ 77 w 77"/>
                <a:gd name="T15" fmla="*/ 103 h 103"/>
                <a:gd name="T16" fmla="*/ 55 w 77"/>
                <a:gd name="T17" fmla="*/ 103 h 103"/>
                <a:gd name="T18" fmla="*/ 55 w 77"/>
                <a:gd name="T19" fmla="*/ 58 h 103"/>
                <a:gd name="T20" fmla="*/ 22 w 77"/>
                <a:gd name="T21" fmla="*/ 58 h 103"/>
                <a:gd name="T22" fmla="*/ 22 w 77"/>
                <a:gd name="T23" fmla="*/ 103 h 103"/>
                <a:gd name="T24" fmla="*/ 0 w 77"/>
                <a:gd name="T25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" h="103">
                  <a:moveTo>
                    <a:pt x="0" y="103"/>
                  </a:moveTo>
                  <a:lnTo>
                    <a:pt x="0" y="0"/>
                  </a:lnTo>
                  <a:lnTo>
                    <a:pt x="22" y="0"/>
                  </a:lnTo>
                  <a:lnTo>
                    <a:pt x="22" y="39"/>
                  </a:lnTo>
                  <a:lnTo>
                    <a:pt x="55" y="39"/>
                  </a:lnTo>
                  <a:lnTo>
                    <a:pt x="55" y="0"/>
                  </a:lnTo>
                  <a:lnTo>
                    <a:pt x="77" y="0"/>
                  </a:lnTo>
                  <a:lnTo>
                    <a:pt x="77" y="103"/>
                  </a:lnTo>
                  <a:lnTo>
                    <a:pt x="55" y="103"/>
                  </a:lnTo>
                  <a:lnTo>
                    <a:pt x="55" y="58"/>
                  </a:lnTo>
                  <a:lnTo>
                    <a:pt x="22" y="58"/>
                  </a:lnTo>
                  <a:lnTo>
                    <a:pt x="22" y="103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905"/>
            </a:p>
          </p:txBody>
        </p:sp>
        <p:sp>
          <p:nvSpPr>
            <p:cNvPr id="53" name="Freeform 50"/>
            <p:cNvSpPr>
              <a:spLocks noEditPoints="1"/>
            </p:cNvSpPr>
            <p:nvPr userDrawn="1"/>
          </p:nvSpPr>
          <p:spPr bwMode="black">
            <a:xfrm>
              <a:off x="10483850" y="5791200"/>
              <a:ext cx="139700" cy="163513"/>
            </a:xfrm>
            <a:custGeom>
              <a:avLst/>
              <a:gdLst>
                <a:gd name="T0" fmla="*/ 33 w 88"/>
                <a:gd name="T1" fmla="*/ 0 h 103"/>
                <a:gd name="T2" fmla="*/ 55 w 88"/>
                <a:gd name="T3" fmla="*/ 0 h 103"/>
                <a:gd name="T4" fmla="*/ 88 w 88"/>
                <a:gd name="T5" fmla="*/ 103 h 103"/>
                <a:gd name="T6" fmla="*/ 65 w 88"/>
                <a:gd name="T7" fmla="*/ 103 h 103"/>
                <a:gd name="T8" fmla="*/ 58 w 88"/>
                <a:gd name="T9" fmla="*/ 80 h 103"/>
                <a:gd name="T10" fmla="*/ 29 w 88"/>
                <a:gd name="T11" fmla="*/ 80 h 103"/>
                <a:gd name="T12" fmla="*/ 23 w 88"/>
                <a:gd name="T13" fmla="*/ 103 h 103"/>
                <a:gd name="T14" fmla="*/ 0 w 88"/>
                <a:gd name="T15" fmla="*/ 103 h 103"/>
                <a:gd name="T16" fmla="*/ 33 w 88"/>
                <a:gd name="T17" fmla="*/ 0 h 103"/>
                <a:gd name="T18" fmla="*/ 34 w 88"/>
                <a:gd name="T19" fmla="*/ 63 h 103"/>
                <a:gd name="T20" fmla="*/ 54 w 88"/>
                <a:gd name="T21" fmla="*/ 63 h 103"/>
                <a:gd name="T22" fmla="*/ 43 w 88"/>
                <a:gd name="T23" fmla="*/ 28 h 103"/>
                <a:gd name="T24" fmla="*/ 34 w 88"/>
                <a:gd name="T25" fmla="*/ 6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03">
                  <a:moveTo>
                    <a:pt x="33" y="0"/>
                  </a:moveTo>
                  <a:lnTo>
                    <a:pt x="55" y="0"/>
                  </a:lnTo>
                  <a:lnTo>
                    <a:pt x="88" y="103"/>
                  </a:lnTo>
                  <a:lnTo>
                    <a:pt x="65" y="103"/>
                  </a:lnTo>
                  <a:lnTo>
                    <a:pt x="58" y="80"/>
                  </a:lnTo>
                  <a:lnTo>
                    <a:pt x="29" y="80"/>
                  </a:lnTo>
                  <a:lnTo>
                    <a:pt x="23" y="103"/>
                  </a:lnTo>
                  <a:lnTo>
                    <a:pt x="0" y="103"/>
                  </a:lnTo>
                  <a:lnTo>
                    <a:pt x="33" y="0"/>
                  </a:lnTo>
                  <a:close/>
                  <a:moveTo>
                    <a:pt x="34" y="63"/>
                  </a:moveTo>
                  <a:lnTo>
                    <a:pt x="54" y="63"/>
                  </a:lnTo>
                  <a:lnTo>
                    <a:pt x="43" y="28"/>
                  </a:lnTo>
                  <a:lnTo>
                    <a:pt x="34" y="6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905"/>
            </a:p>
          </p:txBody>
        </p:sp>
        <p:sp>
          <p:nvSpPr>
            <p:cNvPr id="54" name="Freeform 51"/>
            <p:cNvSpPr>
              <a:spLocks noEditPoints="1"/>
            </p:cNvSpPr>
            <p:nvPr userDrawn="1"/>
          </p:nvSpPr>
          <p:spPr bwMode="black">
            <a:xfrm>
              <a:off x="10641013" y="5791200"/>
              <a:ext cx="120650" cy="163513"/>
            </a:xfrm>
            <a:custGeom>
              <a:avLst/>
              <a:gdLst>
                <a:gd name="T0" fmla="*/ 0 w 93"/>
                <a:gd name="T1" fmla="*/ 126 h 126"/>
                <a:gd name="T2" fmla="*/ 0 w 93"/>
                <a:gd name="T3" fmla="*/ 0 h 126"/>
                <a:gd name="T4" fmla="*/ 48 w 93"/>
                <a:gd name="T5" fmla="*/ 0 h 126"/>
                <a:gd name="T6" fmla="*/ 77 w 93"/>
                <a:gd name="T7" fmla="*/ 9 h 126"/>
                <a:gd name="T8" fmla="*/ 89 w 93"/>
                <a:gd name="T9" fmla="*/ 35 h 126"/>
                <a:gd name="T10" fmla="*/ 81 w 93"/>
                <a:gd name="T11" fmla="*/ 59 h 126"/>
                <a:gd name="T12" fmla="*/ 71 w 93"/>
                <a:gd name="T13" fmla="*/ 66 h 126"/>
                <a:gd name="T14" fmla="*/ 83 w 93"/>
                <a:gd name="T15" fmla="*/ 76 h 126"/>
                <a:gd name="T16" fmla="*/ 87 w 93"/>
                <a:gd name="T17" fmla="*/ 89 h 126"/>
                <a:gd name="T18" fmla="*/ 89 w 93"/>
                <a:gd name="T19" fmla="*/ 108 h 126"/>
                <a:gd name="T20" fmla="*/ 91 w 93"/>
                <a:gd name="T21" fmla="*/ 121 h 126"/>
                <a:gd name="T22" fmla="*/ 93 w 93"/>
                <a:gd name="T23" fmla="*/ 126 h 126"/>
                <a:gd name="T24" fmla="*/ 65 w 93"/>
                <a:gd name="T25" fmla="*/ 126 h 126"/>
                <a:gd name="T26" fmla="*/ 63 w 93"/>
                <a:gd name="T27" fmla="*/ 119 h 126"/>
                <a:gd name="T28" fmla="*/ 62 w 93"/>
                <a:gd name="T29" fmla="*/ 102 h 126"/>
                <a:gd name="T30" fmla="*/ 59 w 93"/>
                <a:gd name="T31" fmla="*/ 85 h 126"/>
                <a:gd name="T32" fmla="*/ 50 w 93"/>
                <a:gd name="T33" fmla="*/ 77 h 126"/>
                <a:gd name="T34" fmla="*/ 42 w 93"/>
                <a:gd name="T35" fmla="*/ 76 h 126"/>
                <a:gd name="T36" fmla="*/ 27 w 93"/>
                <a:gd name="T37" fmla="*/ 76 h 126"/>
                <a:gd name="T38" fmla="*/ 27 w 93"/>
                <a:gd name="T39" fmla="*/ 126 h 126"/>
                <a:gd name="T40" fmla="*/ 0 w 93"/>
                <a:gd name="T41" fmla="*/ 126 h 126"/>
                <a:gd name="T42" fmla="*/ 27 w 93"/>
                <a:gd name="T43" fmla="*/ 56 h 126"/>
                <a:gd name="T44" fmla="*/ 41 w 93"/>
                <a:gd name="T45" fmla="*/ 56 h 126"/>
                <a:gd name="T46" fmla="*/ 58 w 93"/>
                <a:gd name="T47" fmla="*/ 51 h 126"/>
                <a:gd name="T48" fmla="*/ 62 w 93"/>
                <a:gd name="T49" fmla="*/ 38 h 126"/>
                <a:gd name="T50" fmla="*/ 56 w 93"/>
                <a:gd name="T51" fmla="*/ 24 h 126"/>
                <a:gd name="T52" fmla="*/ 42 w 93"/>
                <a:gd name="T53" fmla="*/ 22 h 126"/>
                <a:gd name="T54" fmla="*/ 27 w 93"/>
                <a:gd name="T55" fmla="*/ 22 h 126"/>
                <a:gd name="T56" fmla="*/ 27 w 93"/>
                <a:gd name="T57" fmla="*/ 5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3" h="126">
                  <a:moveTo>
                    <a:pt x="0" y="12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61" y="0"/>
                    <a:pt x="70" y="3"/>
                    <a:pt x="77" y="9"/>
                  </a:cubicBezTo>
                  <a:cubicBezTo>
                    <a:pt x="85" y="15"/>
                    <a:pt x="89" y="24"/>
                    <a:pt x="89" y="35"/>
                  </a:cubicBezTo>
                  <a:cubicBezTo>
                    <a:pt x="89" y="45"/>
                    <a:pt x="86" y="53"/>
                    <a:pt x="81" y="59"/>
                  </a:cubicBezTo>
                  <a:cubicBezTo>
                    <a:pt x="78" y="62"/>
                    <a:pt x="75" y="64"/>
                    <a:pt x="71" y="66"/>
                  </a:cubicBezTo>
                  <a:cubicBezTo>
                    <a:pt x="76" y="68"/>
                    <a:pt x="80" y="71"/>
                    <a:pt x="83" y="76"/>
                  </a:cubicBezTo>
                  <a:cubicBezTo>
                    <a:pt x="85" y="79"/>
                    <a:pt x="86" y="83"/>
                    <a:pt x="87" y="89"/>
                  </a:cubicBezTo>
                  <a:cubicBezTo>
                    <a:pt x="87" y="91"/>
                    <a:pt x="88" y="97"/>
                    <a:pt x="89" y="108"/>
                  </a:cubicBezTo>
                  <a:cubicBezTo>
                    <a:pt x="89" y="115"/>
                    <a:pt x="90" y="119"/>
                    <a:pt x="91" y="121"/>
                  </a:cubicBezTo>
                  <a:cubicBezTo>
                    <a:pt x="91" y="122"/>
                    <a:pt x="92" y="124"/>
                    <a:pt x="93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4" y="124"/>
                    <a:pt x="64" y="121"/>
                    <a:pt x="63" y="119"/>
                  </a:cubicBezTo>
                  <a:cubicBezTo>
                    <a:pt x="63" y="117"/>
                    <a:pt x="63" y="112"/>
                    <a:pt x="62" y="102"/>
                  </a:cubicBezTo>
                  <a:cubicBezTo>
                    <a:pt x="61" y="94"/>
                    <a:pt x="60" y="88"/>
                    <a:pt x="59" y="85"/>
                  </a:cubicBezTo>
                  <a:cubicBezTo>
                    <a:pt x="57" y="81"/>
                    <a:pt x="54" y="78"/>
                    <a:pt x="50" y="77"/>
                  </a:cubicBezTo>
                  <a:cubicBezTo>
                    <a:pt x="48" y="77"/>
                    <a:pt x="46" y="76"/>
                    <a:pt x="42" y="76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27" y="126"/>
                    <a:pt x="27" y="126"/>
                    <a:pt x="27" y="126"/>
                  </a:cubicBezTo>
                  <a:lnTo>
                    <a:pt x="0" y="126"/>
                  </a:lnTo>
                  <a:close/>
                  <a:moveTo>
                    <a:pt x="27" y="56"/>
                  </a:moveTo>
                  <a:cubicBezTo>
                    <a:pt x="41" y="56"/>
                    <a:pt x="41" y="56"/>
                    <a:pt x="41" y="56"/>
                  </a:cubicBezTo>
                  <a:cubicBezTo>
                    <a:pt x="50" y="56"/>
                    <a:pt x="55" y="54"/>
                    <a:pt x="58" y="51"/>
                  </a:cubicBezTo>
                  <a:cubicBezTo>
                    <a:pt x="61" y="48"/>
                    <a:pt x="62" y="44"/>
                    <a:pt x="62" y="38"/>
                  </a:cubicBezTo>
                  <a:cubicBezTo>
                    <a:pt x="62" y="32"/>
                    <a:pt x="60" y="27"/>
                    <a:pt x="56" y="24"/>
                  </a:cubicBezTo>
                  <a:cubicBezTo>
                    <a:pt x="53" y="23"/>
                    <a:pt x="48" y="22"/>
                    <a:pt x="42" y="22"/>
                  </a:cubicBezTo>
                  <a:cubicBezTo>
                    <a:pt x="27" y="22"/>
                    <a:pt x="27" y="22"/>
                    <a:pt x="27" y="22"/>
                  </a:cubicBezTo>
                  <a:lnTo>
                    <a:pt x="27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905"/>
            </a:p>
          </p:txBody>
        </p:sp>
        <p:sp>
          <p:nvSpPr>
            <p:cNvPr id="55" name="Freeform 52"/>
            <p:cNvSpPr>
              <a:spLocks/>
            </p:cNvSpPr>
            <p:nvPr userDrawn="1"/>
          </p:nvSpPr>
          <p:spPr bwMode="black">
            <a:xfrm>
              <a:off x="10787063" y="5791200"/>
              <a:ext cx="34925" cy="163513"/>
            </a:xfrm>
            <a:custGeom>
              <a:avLst/>
              <a:gdLst>
                <a:gd name="T0" fmla="*/ 0 w 22"/>
                <a:gd name="T1" fmla="*/ 103 h 103"/>
                <a:gd name="T2" fmla="*/ 0 w 22"/>
                <a:gd name="T3" fmla="*/ 0 h 103"/>
                <a:gd name="T4" fmla="*/ 12 w 22"/>
                <a:gd name="T5" fmla="*/ 0 h 103"/>
                <a:gd name="T6" fmla="*/ 22 w 22"/>
                <a:gd name="T7" fmla="*/ 0 h 103"/>
                <a:gd name="T8" fmla="*/ 22 w 22"/>
                <a:gd name="T9" fmla="*/ 103 h 103"/>
                <a:gd name="T10" fmla="*/ 0 w 22"/>
                <a:gd name="T11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03">
                  <a:moveTo>
                    <a:pt x="0" y="103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22" y="0"/>
                  </a:lnTo>
                  <a:lnTo>
                    <a:pt x="22" y="103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905"/>
            </a:p>
          </p:txBody>
        </p:sp>
        <p:sp>
          <p:nvSpPr>
            <p:cNvPr id="56" name="Freeform 53"/>
            <p:cNvSpPr>
              <a:spLocks/>
            </p:cNvSpPr>
            <p:nvPr userDrawn="1"/>
          </p:nvSpPr>
          <p:spPr bwMode="black">
            <a:xfrm>
              <a:off x="10853738" y="5791200"/>
              <a:ext cx="120650" cy="163513"/>
            </a:xfrm>
            <a:custGeom>
              <a:avLst/>
              <a:gdLst>
                <a:gd name="T0" fmla="*/ 0 w 76"/>
                <a:gd name="T1" fmla="*/ 103 h 103"/>
                <a:gd name="T2" fmla="*/ 0 w 76"/>
                <a:gd name="T3" fmla="*/ 0 h 103"/>
                <a:gd name="T4" fmla="*/ 22 w 76"/>
                <a:gd name="T5" fmla="*/ 0 h 103"/>
                <a:gd name="T6" fmla="*/ 55 w 76"/>
                <a:gd name="T7" fmla="*/ 66 h 103"/>
                <a:gd name="T8" fmla="*/ 55 w 76"/>
                <a:gd name="T9" fmla="*/ 0 h 103"/>
                <a:gd name="T10" fmla="*/ 76 w 76"/>
                <a:gd name="T11" fmla="*/ 0 h 103"/>
                <a:gd name="T12" fmla="*/ 76 w 76"/>
                <a:gd name="T13" fmla="*/ 103 h 103"/>
                <a:gd name="T14" fmla="*/ 54 w 76"/>
                <a:gd name="T15" fmla="*/ 103 h 103"/>
                <a:gd name="T16" fmla="*/ 21 w 76"/>
                <a:gd name="T17" fmla="*/ 37 h 103"/>
                <a:gd name="T18" fmla="*/ 21 w 76"/>
                <a:gd name="T19" fmla="*/ 103 h 103"/>
                <a:gd name="T20" fmla="*/ 0 w 76"/>
                <a:gd name="T21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103">
                  <a:moveTo>
                    <a:pt x="0" y="103"/>
                  </a:moveTo>
                  <a:lnTo>
                    <a:pt x="0" y="0"/>
                  </a:lnTo>
                  <a:lnTo>
                    <a:pt x="22" y="0"/>
                  </a:lnTo>
                  <a:lnTo>
                    <a:pt x="55" y="66"/>
                  </a:lnTo>
                  <a:lnTo>
                    <a:pt x="55" y="0"/>
                  </a:lnTo>
                  <a:lnTo>
                    <a:pt x="76" y="0"/>
                  </a:lnTo>
                  <a:lnTo>
                    <a:pt x="76" y="103"/>
                  </a:lnTo>
                  <a:lnTo>
                    <a:pt x="54" y="103"/>
                  </a:lnTo>
                  <a:lnTo>
                    <a:pt x="21" y="37"/>
                  </a:lnTo>
                  <a:lnTo>
                    <a:pt x="21" y="103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905"/>
            </a:p>
          </p:txBody>
        </p:sp>
        <p:sp>
          <p:nvSpPr>
            <p:cNvPr id="57" name="Freeform 54"/>
            <p:cNvSpPr>
              <a:spLocks/>
            </p:cNvSpPr>
            <p:nvPr userDrawn="1"/>
          </p:nvSpPr>
          <p:spPr bwMode="black">
            <a:xfrm>
              <a:off x="10998200" y="5788025"/>
              <a:ext cx="133350" cy="171450"/>
            </a:xfrm>
            <a:custGeom>
              <a:avLst/>
              <a:gdLst>
                <a:gd name="T0" fmla="*/ 102 w 102"/>
                <a:gd name="T1" fmla="*/ 129 h 132"/>
                <a:gd name="T2" fmla="*/ 82 w 102"/>
                <a:gd name="T3" fmla="*/ 129 h 132"/>
                <a:gd name="T4" fmla="*/ 82 w 102"/>
                <a:gd name="T5" fmla="*/ 115 h 132"/>
                <a:gd name="T6" fmla="*/ 73 w 102"/>
                <a:gd name="T7" fmla="*/ 124 h 132"/>
                <a:gd name="T8" fmla="*/ 51 w 102"/>
                <a:gd name="T9" fmla="*/ 132 h 132"/>
                <a:gd name="T10" fmla="*/ 14 w 102"/>
                <a:gd name="T11" fmla="*/ 113 h 132"/>
                <a:gd name="T12" fmla="*/ 0 w 102"/>
                <a:gd name="T13" fmla="*/ 67 h 132"/>
                <a:gd name="T14" fmla="*/ 14 w 102"/>
                <a:gd name="T15" fmla="*/ 20 h 132"/>
                <a:gd name="T16" fmla="*/ 54 w 102"/>
                <a:gd name="T17" fmla="*/ 0 h 132"/>
                <a:gd name="T18" fmla="*/ 89 w 102"/>
                <a:gd name="T19" fmla="*/ 16 h 132"/>
                <a:gd name="T20" fmla="*/ 100 w 102"/>
                <a:gd name="T21" fmla="*/ 39 h 132"/>
                <a:gd name="T22" fmla="*/ 100 w 102"/>
                <a:gd name="T23" fmla="*/ 45 h 132"/>
                <a:gd name="T24" fmla="*/ 74 w 102"/>
                <a:gd name="T25" fmla="*/ 45 h 132"/>
                <a:gd name="T26" fmla="*/ 70 w 102"/>
                <a:gd name="T27" fmla="*/ 32 h 132"/>
                <a:gd name="T28" fmla="*/ 53 w 102"/>
                <a:gd name="T29" fmla="*/ 23 h 132"/>
                <a:gd name="T30" fmla="*/ 34 w 102"/>
                <a:gd name="T31" fmla="*/ 35 h 132"/>
                <a:gd name="T32" fmla="*/ 27 w 102"/>
                <a:gd name="T33" fmla="*/ 66 h 132"/>
                <a:gd name="T34" fmla="*/ 35 w 102"/>
                <a:gd name="T35" fmla="*/ 99 h 132"/>
                <a:gd name="T36" fmla="*/ 54 w 102"/>
                <a:gd name="T37" fmla="*/ 109 h 132"/>
                <a:gd name="T38" fmla="*/ 72 w 102"/>
                <a:gd name="T39" fmla="*/ 100 h 132"/>
                <a:gd name="T40" fmla="*/ 77 w 102"/>
                <a:gd name="T41" fmla="*/ 81 h 132"/>
                <a:gd name="T42" fmla="*/ 55 w 102"/>
                <a:gd name="T43" fmla="*/ 81 h 132"/>
                <a:gd name="T44" fmla="*/ 55 w 102"/>
                <a:gd name="T45" fmla="*/ 61 h 132"/>
                <a:gd name="T46" fmla="*/ 102 w 102"/>
                <a:gd name="T47" fmla="*/ 61 h 132"/>
                <a:gd name="T48" fmla="*/ 102 w 102"/>
                <a:gd name="T49" fmla="*/ 12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2" h="132">
                  <a:moveTo>
                    <a:pt x="102" y="129"/>
                  </a:moveTo>
                  <a:cubicBezTo>
                    <a:pt x="82" y="129"/>
                    <a:pt x="82" y="129"/>
                    <a:pt x="82" y="129"/>
                  </a:cubicBezTo>
                  <a:cubicBezTo>
                    <a:pt x="82" y="115"/>
                    <a:pt x="82" y="115"/>
                    <a:pt x="82" y="115"/>
                  </a:cubicBezTo>
                  <a:cubicBezTo>
                    <a:pt x="79" y="119"/>
                    <a:pt x="76" y="122"/>
                    <a:pt x="73" y="124"/>
                  </a:cubicBezTo>
                  <a:cubicBezTo>
                    <a:pt x="67" y="129"/>
                    <a:pt x="59" y="132"/>
                    <a:pt x="51" y="132"/>
                  </a:cubicBezTo>
                  <a:cubicBezTo>
                    <a:pt x="35" y="132"/>
                    <a:pt x="23" y="125"/>
                    <a:pt x="14" y="113"/>
                  </a:cubicBezTo>
                  <a:cubicBezTo>
                    <a:pt x="5" y="101"/>
                    <a:pt x="0" y="85"/>
                    <a:pt x="0" y="67"/>
                  </a:cubicBezTo>
                  <a:cubicBezTo>
                    <a:pt x="0" y="48"/>
                    <a:pt x="5" y="33"/>
                    <a:pt x="14" y="20"/>
                  </a:cubicBezTo>
                  <a:cubicBezTo>
                    <a:pt x="24" y="7"/>
                    <a:pt x="37" y="0"/>
                    <a:pt x="54" y="0"/>
                  </a:cubicBezTo>
                  <a:cubicBezTo>
                    <a:pt x="68" y="0"/>
                    <a:pt x="79" y="5"/>
                    <a:pt x="89" y="16"/>
                  </a:cubicBezTo>
                  <a:cubicBezTo>
                    <a:pt x="94" y="23"/>
                    <a:pt x="98" y="30"/>
                    <a:pt x="100" y="39"/>
                  </a:cubicBezTo>
                  <a:cubicBezTo>
                    <a:pt x="100" y="40"/>
                    <a:pt x="100" y="42"/>
                    <a:pt x="100" y="45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73" y="40"/>
                    <a:pt x="72" y="35"/>
                    <a:pt x="70" y="32"/>
                  </a:cubicBezTo>
                  <a:cubicBezTo>
                    <a:pt x="66" y="26"/>
                    <a:pt x="60" y="23"/>
                    <a:pt x="53" y="23"/>
                  </a:cubicBezTo>
                  <a:cubicBezTo>
                    <a:pt x="45" y="23"/>
                    <a:pt x="39" y="27"/>
                    <a:pt x="34" y="35"/>
                  </a:cubicBezTo>
                  <a:cubicBezTo>
                    <a:pt x="30" y="43"/>
                    <a:pt x="27" y="53"/>
                    <a:pt x="27" y="66"/>
                  </a:cubicBezTo>
                  <a:cubicBezTo>
                    <a:pt x="27" y="80"/>
                    <a:pt x="30" y="91"/>
                    <a:pt x="35" y="99"/>
                  </a:cubicBezTo>
                  <a:cubicBezTo>
                    <a:pt x="39" y="106"/>
                    <a:pt x="46" y="109"/>
                    <a:pt x="54" y="109"/>
                  </a:cubicBezTo>
                  <a:cubicBezTo>
                    <a:pt x="62" y="109"/>
                    <a:pt x="68" y="106"/>
                    <a:pt x="72" y="100"/>
                  </a:cubicBezTo>
                  <a:cubicBezTo>
                    <a:pt x="75" y="95"/>
                    <a:pt x="77" y="89"/>
                    <a:pt x="77" y="81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102" y="61"/>
                    <a:pt x="102" y="61"/>
                    <a:pt x="102" y="61"/>
                  </a:cubicBezTo>
                  <a:lnTo>
                    <a:pt x="102" y="1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905"/>
            </a:p>
          </p:txBody>
        </p:sp>
        <p:sp>
          <p:nvSpPr>
            <p:cNvPr id="58" name="Freeform 55"/>
            <p:cNvSpPr>
              <a:spLocks/>
            </p:cNvSpPr>
            <p:nvPr userDrawn="1"/>
          </p:nvSpPr>
          <p:spPr bwMode="black">
            <a:xfrm>
              <a:off x="11161713" y="5919788"/>
              <a:ext cx="36513" cy="34925"/>
            </a:xfrm>
            <a:custGeom>
              <a:avLst/>
              <a:gdLst>
                <a:gd name="T0" fmla="*/ 23 w 23"/>
                <a:gd name="T1" fmla="*/ 0 h 22"/>
                <a:gd name="T2" fmla="*/ 23 w 23"/>
                <a:gd name="T3" fmla="*/ 22 h 22"/>
                <a:gd name="T4" fmla="*/ 0 w 23"/>
                <a:gd name="T5" fmla="*/ 22 h 22"/>
                <a:gd name="T6" fmla="*/ 0 w 23"/>
                <a:gd name="T7" fmla="*/ 0 h 22"/>
                <a:gd name="T8" fmla="*/ 12 w 23"/>
                <a:gd name="T9" fmla="*/ 0 h 22"/>
                <a:gd name="T10" fmla="*/ 23 w 23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2">
                  <a:moveTo>
                    <a:pt x="23" y="0"/>
                  </a:moveTo>
                  <a:lnTo>
                    <a:pt x="23" y="22"/>
                  </a:lnTo>
                  <a:lnTo>
                    <a:pt x="0" y="22"/>
                  </a:lnTo>
                  <a:lnTo>
                    <a:pt x="0" y="0"/>
                  </a:lnTo>
                  <a:lnTo>
                    <a:pt x="12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905"/>
            </a:p>
          </p:txBody>
        </p:sp>
      </p:grpSp>
    </p:spTree>
    <p:extLst>
      <p:ext uri="{BB962C8B-B14F-4D97-AF65-F5344CB8AC3E}">
        <p14:creationId xmlns:p14="http://schemas.microsoft.com/office/powerpoint/2010/main" val="1053528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ext (1 column) plum">
    <p:bg>
      <p:bgPr>
        <a:solidFill>
          <a:srgbClr val="B2125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42836" y="266693"/>
            <a:ext cx="11504128" cy="533386"/>
          </a:xfrm>
        </p:spPr>
        <p:txBody>
          <a:bodyPr/>
          <a:lstStyle>
            <a:lvl1pPr marL="0" indent="0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err="1" smtClean="0"/>
              <a:t>TeleGrotesk</a:t>
            </a:r>
            <a:r>
              <a:rPr lang="en-US" dirty="0" smtClean="0"/>
              <a:t> Headline Ultra 28 (32) 40 </a:t>
            </a:r>
            <a:r>
              <a:rPr lang="en-US" dirty="0" err="1" smtClean="0"/>
              <a:t>pt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342837" y="1562454"/>
            <a:ext cx="11504128" cy="4267350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baseline="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smtClean="0"/>
              <a:t>May 2018</a:t>
            </a:r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0A1F31-1F9F-4E69-BEF0-2606C82C8E4C}" type="slidenum">
              <a:rPr lang="en-GB" smtClean="0"/>
              <a:t>‹Nr.›</a:t>
            </a:fld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3GPP Rel16 Priorities DTAG  /  J. Achter </a:t>
            </a:r>
            <a:endParaRPr lang="en-GB"/>
          </a:p>
        </p:txBody>
      </p:sp>
      <p:pic>
        <p:nvPicPr>
          <p:cNvPr id="7" name="Grafik 6" descr="T_Logo_3c_Slogan_n_I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838" y="6172034"/>
            <a:ext cx="2297016" cy="342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755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ext (2 column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42837" y="266693"/>
            <a:ext cx="11504128" cy="533386"/>
          </a:xfrm>
        </p:spPr>
        <p:txBody>
          <a:bodyPr/>
          <a:lstStyle>
            <a:lvl1pPr marL="0" indent="0">
              <a:defRPr/>
            </a:lvl1pPr>
          </a:lstStyle>
          <a:p>
            <a:r>
              <a:rPr lang="en-US" dirty="0" err="1" smtClean="0"/>
              <a:t>TeleGrotesk</a:t>
            </a:r>
            <a:r>
              <a:rPr lang="en-US" dirty="0" smtClean="0"/>
              <a:t> Headline Ultra 28 (32) 40 </a:t>
            </a:r>
            <a:r>
              <a:rPr lang="en-US" dirty="0" err="1" smtClean="0"/>
              <a:t>pt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 hasCustomPrompt="1"/>
          </p:nvPr>
        </p:nvSpPr>
        <p:spPr>
          <a:xfrm>
            <a:off x="342838" y="1562454"/>
            <a:ext cx="5677571" cy="4267350"/>
          </a:xfrm>
        </p:spPr>
        <p:txBody>
          <a:bodyPr/>
          <a:lstStyle>
            <a:lvl1pPr>
              <a:defRPr sz="1905"/>
            </a:lvl1pPr>
            <a:lvl2pPr>
              <a:defRPr sz="1905"/>
            </a:lvl2pPr>
            <a:lvl3pPr>
              <a:buClr>
                <a:schemeClr val="tx1"/>
              </a:buClr>
              <a:defRPr sz="1905"/>
            </a:lvl3pPr>
            <a:lvl4pPr>
              <a:buClr>
                <a:schemeClr val="tx1"/>
              </a:buClr>
              <a:defRPr sz="1905"/>
            </a:lvl4pPr>
            <a:lvl5pPr>
              <a:buClr>
                <a:schemeClr val="tx1"/>
              </a:buClr>
              <a:defRPr sz="1905"/>
            </a:lvl5pPr>
            <a:lvl6pPr>
              <a:defRPr sz="1905"/>
            </a:lvl6pPr>
            <a:lvl7pPr>
              <a:defRPr sz="1905"/>
            </a:lvl7pPr>
            <a:lvl8pPr>
              <a:defRPr sz="1905"/>
            </a:lvl8pPr>
            <a:lvl9pPr>
              <a:defRPr sz="1905"/>
            </a:lvl9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 hasCustomPrompt="1"/>
          </p:nvPr>
        </p:nvSpPr>
        <p:spPr>
          <a:xfrm>
            <a:off x="6171591" y="1562454"/>
            <a:ext cx="5675878" cy="4267350"/>
          </a:xfrm>
        </p:spPr>
        <p:txBody>
          <a:bodyPr/>
          <a:lstStyle>
            <a:lvl1pPr>
              <a:defRPr sz="1905"/>
            </a:lvl1pPr>
            <a:lvl2pPr>
              <a:defRPr sz="1905"/>
            </a:lvl2pPr>
            <a:lvl3pPr>
              <a:buClr>
                <a:schemeClr val="tx1"/>
              </a:buClr>
              <a:defRPr sz="1905"/>
            </a:lvl3pPr>
            <a:lvl4pPr>
              <a:buClr>
                <a:schemeClr val="tx1"/>
              </a:buClr>
              <a:defRPr sz="1905"/>
            </a:lvl4pPr>
            <a:lvl5pPr>
              <a:buClr>
                <a:schemeClr val="tx1"/>
              </a:buClr>
              <a:defRPr sz="1905"/>
            </a:lvl5pPr>
            <a:lvl6pPr>
              <a:defRPr sz="1905"/>
            </a:lvl6pPr>
            <a:lvl7pPr>
              <a:defRPr sz="1905"/>
            </a:lvl7pPr>
            <a:lvl8pPr>
              <a:defRPr sz="1905"/>
            </a:lvl8pPr>
            <a:lvl9pPr>
              <a:defRPr sz="1905"/>
            </a:lvl9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May 2018</a:t>
            </a:r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0A1F31-1F9F-4E69-BEF0-2606C82C8E4C}" type="slidenum">
              <a:rPr lang="en-GB" smtClean="0"/>
              <a:t>‹Nr.›</a:t>
            </a:fld>
            <a:endParaRPr lang="en-GB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smtClean="0"/>
              <a:t>3GPP Rel16 Priorities DTAG  /  J. Achter 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8695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(3 column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42837" y="266693"/>
            <a:ext cx="11504128" cy="533386"/>
          </a:xfrm>
        </p:spPr>
        <p:txBody>
          <a:bodyPr/>
          <a:lstStyle>
            <a:lvl1pPr marL="0" indent="0">
              <a:defRPr/>
            </a:lvl1pPr>
          </a:lstStyle>
          <a:p>
            <a:r>
              <a:rPr lang="en-US" dirty="0" err="1" smtClean="0"/>
              <a:t>TeleGrotesk</a:t>
            </a:r>
            <a:r>
              <a:rPr lang="en-US" dirty="0" smtClean="0"/>
              <a:t> Headline Ultra 28 (32) 40 </a:t>
            </a:r>
            <a:r>
              <a:rPr lang="en-US" dirty="0" err="1" smtClean="0"/>
              <a:t>pt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 hasCustomPrompt="1"/>
          </p:nvPr>
        </p:nvSpPr>
        <p:spPr>
          <a:xfrm>
            <a:off x="342838" y="1562455"/>
            <a:ext cx="3733128" cy="4267349"/>
          </a:xfrm>
        </p:spPr>
        <p:txBody>
          <a:bodyPr/>
          <a:lstStyle>
            <a:lvl1pPr>
              <a:defRPr sz="1905"/>
            </a:lvl1pPr>
            <a:lvl2pPr>
              <a:defRPr sz="1905"/>
            </a:lvl2pPr>
            <a:lvl3pPr>
              <a:buClr>
                <a:schemeClr val="tx1"/>
              </a:buClr>
              <a:defRPr sz="1905"/>
            </a:lvl3pPr>
            <a:lvl4pPr>
              <a:buClr>
                <a:schemeClr val="tx1"/>
              </a:buClr>
              <a:defRPr sz="1905"/>
            </a:lvl4pPr>
            <a:lvl5pPr>
              <a:buClr>
                <a:schemeClr val="tx1"/>
              </a:buClr>
              <a:defRPr sz="1905"/>
            </a:lvl5pPr>
            <a:lvl6pPr>
              <a:defRPr sz="1905"/>
            </a:lvl6pPr>
            <a:lvl7pPr>
              <a:defRPr sz="1905"/>
            </a:lvl7pPr>
            <a:lvl8pPr>
              <a:defRPr sz="1905"/>
            </a:lvl8pPr>
            <a:lvl9pPr>
              <a:defRPr sz="1905"/>
            </a:lvl9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 hasCustomPrompt="1"/>
          </p:nvPr>
        </p:nvSpPr>
        <p:spPr>
          <a:xfrm>
            <a:off x="8114341" y="1562455"/>
            <a:ext cx="3733128" cy="4267349"/>
          </a:xfrm>
        </p:spPr>
        <p:txBody>
          <a:bodyPr/>
          <a:lstStyle>
            <a:lvl1pPr>
              <a:defRPr sz="1905"/>
            </a:lvl1pPr>
            <a:lvl2pPr>
              <a:defRPr sz="1905"/>
            </a:lvl2pPr>
            <a:lvl3pPr>
              <a:buClr>
                <a:schemeClr val="tx1"/>
              </a:buClr>
              <a:defRPr sz="1905"/>
            </a:lvl3pPr>
            <a:lvl4pPr>
              <a:buClr>
                <a:schemeClr val="tx1"/>
              </a:buClr>
              <a:defRPr sz="1905"/>
            </a:lvl4pPr>
            <a:lvl5pPr>
              <a:buClr>
                <a:schemeClr val="tx1"/>
              </a:buClr>
              <a:defRPr sz="1905"/>
            </a:lvl5pPr>
            <a:lvl6pPr>
              <a:defRPr sz="1905"/>
            </a:lvl6pPr>
            <a:lvl7pPr>
              <a:defRPr sz="1905"/>
            </a:lvl7pPr>
            <a:lvl8pPr>
              <a:defRPr sz="1905"/>
            </a:lvl8pPr>
            <a:lvl9pPr>
              <a:defRPr sz="1905"/>
            </a:lvl9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13" hasCustomPrompt="1"/>
          </p:nvPr>
        </p:nvSpPr>
        <p:spPr>
          <a:xfrm>
            <a:off x="4228589" y="1562456"/>
            <a:ext cx="3733128" cy="4267349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smtClean="0"/>
              <a:t>May 2018</a:t>
            </a:r>
            <a:endParaRPr lang="en-GB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C0A1F31-1F9F-4E69-BEF0-2606C82C8E4C}" type="slidenum">
              <a:rPr lang="en-GB" smtClean="0"/>
              <a:t>‹Nr.›</a:t>
            </a:fld>
            <a:endParaRPr lang="en-GB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 smtClean="0"/>
              <a:t>3GPP Rel16 Priorities DTAG  /  J. Achter 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3285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(4 column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42837" y="266693"/>
            <a:ext cx="11504128" cy="533386"/>
          </a:xfrm>
        </p:spPr>
        <p:txBody>
          <a:bodyPr/>
          <a:lstStyle>
            <a:lvl1pPr marL="0" indent="0">
              <a:defRPr/>
            </a:lvl1pPr>
          </a:lstStyle>
          <a:p>
            <a:r>
              <a:rPr lang="en-US" dirty="0" err="1" smtClean="0"/>
              <a:t>TeleGrotesk</a:t>
            </a:r>
            <a:r>
              <a:rPr lang="en-US" dirty="0" smtClean="0"/>
              <a:t> Headline Ultra 28 (32) 40 </a:t>
            </a:r>
            <a:r>
              <a:rPr lang="en-US" dirty="0" err="1" smtClean="0"/>
              <a:t>pt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 hasCustomPrompt="1"/>
          </p:nvPr>
        </p:nvSpPr>
        <p:spPr>
          <a:xfrm>
            <a:off x="342838" y="1562454"/>
            <a:ext cx="2761753" cy="4267350"/>
          </a:xfrm>
        </p:spPr>
        <p:txBody>
          <a:bodyPr/>
          <a:lstStyle>
            <a:lvl1pPr>
              <a:defRPr sz="1905"/>
            </a:lvl1pPr>
            <a:lvl2pPr>
              <a:defRPr sz="1905"/>
            </a:lvl2pPr>
            <a:lvl3pPr>
              <a:buClr>
                <a:schemeClr val="tx1"/>
              </a:buClr>
              <a:defRPr sz="1905" baseline="0"/>
            </a:lvl3pPr>
            <a:lvl4pPr>
              <a:buClr>
                <a:schemeClr val="tx1"/>
              </a:buClr>
              <a:defRPr sz="1905"/>
            </a:lvl4pPr>
            <a:lvl5pPr>
              <a:buClr>
                <a:schemeClr val="tx1"/>
              </a:buClr>
              <a:defRPr sz="1905"/>
            </a:lvl5pPr>
            <a:lvl6pPr>
              <a:defRPr sz="1905"/>
            </a:lvl6pPr>
            <a:lvl7pPr>
              <a:defRPr sz="1905"/>
            </a:lvl7pPr>
            <a:lvl8pPr>
              <a:defRPr sz="1905"/>
            </a:lvl8pPr>
            <a:lvl9pPr>
              <a:defRPr sz="1905"/>
            </a:lvl9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 hasCustomPrompt="1"/>
          </p:nvPr>
        </p:nvSpPr>
        <p:spPr>
          <a:xfrm>
            <a:off x="6171423" y="1562454"/>
            <a:ext cx="2761753" cy="4267350"/>
          </a:xfrm>
        </p:spPr>
        <p:txBody>
          <a:bodyPr/>
          <a:lstStyle>
            <a:lvl1pPr>
              <a:defRPr sz="1905"/>
            </a:lvl1pPr>
            <a:lvl2pPr>
              <a:defRPr sz="1905"/>
            </a:lvl2pPr>
            <a:lvl3pPr>
              <a:buClr>
                <a:schemeClr val="tx1"/>
              </a:buClr>
              <a:defRPr sz="1905"/>
            </a:lvl3pPr>
            <a:lvl4pPr>
              <a:buClr>
                <a:schemeClr val="tx1"/>
              </a:buClr>
              <a:defRPr sz="1905"/>
            </a:lvl4pPr>
            <a:lvl5pPr>
              <a:buClr>
                <a:schemeClr val="tx1"/>
              </a:buClr>
              <a:defRPr sz="1905"/>
            </a:lvl5pPr>
            <a:lvl6pPr>
              <a:defRPr sz="1905"/>
            </a:lvl6pPr>
            <a:lvl7pPr>
              <a:defRPr sz="1905"/>
            </a:lvl7pPr>
            <a:lvl8pPr>
              <a:defRPr sz="1905"/>
            </a:lvl8pPr>
            <a:lvl9pPr>
              <a:defRPr sz="1905"/>
            </a:lvl9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13" hasCustomPrompt="1"/>
          </p:nvPr>
        </p:nvSpPr>
        <p:spPr>
          <a:xfrm>
            <a:off x="3257130" y="1562455"/>
            <a:ext cx="2761753" cy="426735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Inhaltsplatzhalter 3"/>
          <p:cNvSpPr>
            <a:spLocks noGrp="1"/>
          </p:cNvSpPr>
          <p:nvPr>
            <p:ph sz="half" idx="14" hasCustomPrompt="1"/>
          </p:nvPr>
        </p:nvSpPr>
        <p:spPr>
          <a:xfrm>
            <a:off x="9085716" y="1562454"/>
            <a:ext cx="2761753" cy="4267350"/>
          </a:xfrm>
        </p:spPr>
        <p:txBody>
          <a:bodyPr/>
          <a:lstStyle>
            <a:lvl1pPr>
              <a:defRPr sz="1905"/>
            </a:lvl1pPr>
            <a:lvl2pPr>
              <a:defRPr sz="1905"/>
            </a:lvl2pPr>
            <a:lvl3pPr>
              <a:buClr>
                <a:schemeClr val="tx1"/>
              </a:buClr>
              <a:defRPr sz="1905"/>
            </a:lvl3pPr>
            <a:lvl4pPr>
              <a:buClr>
                <a:schemeClr val="tx1"/>
              </a:buClr>
              <a:defRPr sz="1905"/>
            </a:lvl4pPr>
            <a:lvl5pPr>
              <a:buClr>
                <a:schemeClr val="tx1"/>
              </a:buClr>
              <a:defRPr sz="1905"/>
            </a:lvl5pPr>
            <a:lvl6pPr>
              <a:defRPr sz="1905"/>
            </a:lvl6pPr>
            <a:lvl7pPr>
              <a:defRPr sz="1905"/>
            </a:lvl7pPr>
            <a:lvl8pPr>
              <a:defRPr sz="1905"/>
            </a:lvl8pPr>
            <a:lvl9pPr>
              <a:defRPr sz="1905"/>
            </a:lvl9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 smtClean="0"/>
              <a:t>May 2018</a:t>
            </a:r>
            <a:endParaRPr lang="en-GB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0C0A1F31-1F9F-4E69-BEF0-2606C82C8E4C}" type="slidenum">
              <a:rPr lang="en-GB" smtClean="0"/>
              <a:t>‹Nr.›</a:t>
            </a:fld>
            <a:endParaRPr lang="en-GB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 smtClean="0"/>
              <a:t>3GPP Rel16 Priorities DTAG  /  J. Achter 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4970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out (2 column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 21"/>
          <p:cNvSpPr/>
          <p:nvPr/>
        </p:nvSpPr>
        <p:spPr bwMode="gray">
          <a:xfrm>
            <a:off x="1" y="5960852"/>
            <a:ext cx="11535198" cy="76106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6750" tIns="48375" rIns="96750" bIns="48375" anchor="ctr"/>
          <a:lstStyle/>
          <a:p>
            <a:pPr algn="ctr" defTabSz="483733">
              <a:lnSpc>
                <a:spcPct val="90000"/>
              </a:lnSpc>
              <a:spcBef>
                <a:spcPct val="50000"/>
              </a:spcBef>
              <a:buClr>
                <a:srgbClr val="E20074"/>
              </a:buClr>
              <a:buSzPct val="75000"/>
              <a:buFont typeface="Wingdings" pitchFamily="2" charset="2"/>
              <a:buNone/>
              <a:defRPr/>
            </a:pPr>
            <a:endParaRPr lang="en-US" sz="1905" dirty="0">
              <a:solidFill>
                <a:srgbClr val="000000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42837" y="266693"/>
            <a:ext cx="11504128" cy="533386"/>
          </a:xfrm>
        </p:spPr>
        <p:txBody>
          <a:bodyPr/>
          <a:lstStyle>
            <a:lvl1pPr marL="0" indent="0">
              <a:defRPr sz="2539"/>
            </a:lvl1pPr>
          </a:lstStyle>
          <a:p>
            <a:r>
              <a:rPr lang="en-US" dirty="0" err="1" smtClean="0"/>
              <a:t>TeleGrotesk</a:t>
            </a:r>
            <a:r>
              <a:rPr lang="en-US" dirty="0" smtClean="0"/>
              <a:t> Headline Ultra (24) 28 32 pt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 hasCustomPrompt="1"/>
          </p:nvPr>
        </p:nvSpPr>
        <p:spPr>
          <a:xfrm>
            <a:off x="342679" y="1562454"/>
            <a:ext cx="5676710" cy="4610082"/>
          </a:xfrm>
        </p:spPr>
        <p:txBody>
          <a:bodyPr/>
          <a:lstStyle>
            <a:lvl1pPr>
              <a:defRPr sz="1481"/>
            </a:lvl1pPr>
            <a:lvl2pPr>
              <a:defRPr sz="1481"/>
            </a:lvl2pPr>
            <a:lvl3pPr marL="191490" indent="-190458">
              <a:buClr>
                <a:schemeClr val="tx1"/>
              </a:buClr>
              <a:defRPr sz="1481"/>
            </a:lvl3pPr>
            <a:lvl4pPr marL="380916" indent="-190458">
              <a:buClr>
                <a:schemeClr val="tx1"/>
              </a:buClr>
              <a:defRPr sz="1481"/>
            </a:lvl4pPr>
            <a:lvl5pPr marL="0" indent="0">
              <a:spcBef>
                <a:spcPts val="846"/>
              </a:spcBef>
              <a:spcAft>
                <a:spcPts val="846"/>
              </a:spcAft>
              <a:buClr>
                <a:schemeClr val="tx1"/>
              </a:buClr>
              <a:buNone/>
              <a:defRPr sz="1481">
                <a:solidFill>
                  <a:schemeClr val="tx2"/>
                </a:solidFill>
                <a:latin typeface="Tele-GroteskFet" pitchFamily="2" charset="0"/>
              </a:defRPr>
            </a:lvl5pPr>
            <a:lvl6pPr>
              <a:defRPr sz="1905"/>
            </a:lvl6pPr>
            <a:lvl7pPr>
              <a:defRPr sz="1905"/>
            </a:lvl7pPr>
            <a:lvl8pPr>
              <a:defRPr sz="1905"/>
            </a:lvl8pPr>
            <a:lvl9pPr>
              <a:defRPr sz="1905"/>
            </a:lvl9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Quotations/lead-in</a:t>
            </a:r>
          </a:p>
        </p:txBody>
      </p:sp>
      <p:sp>
        <p:nvSpPr>
          <p:cNvPr id="8" name="Inhaltsplatzhalter 3"/>
          <p:cNvSpPr>
            <a:spLocks noGrp="1"/>
          </p:cNvSpPr>
          <p:nvPr>
            <p:ph sz="half" idx="13" hasCustomPrompt="1"/>
          </p:nvPr>
        </p:nvSpPr>
        <p:spPr>
          <a:xfrm>
            <a:off x="6170930" y="1562454"/>
            <a:ext cx="5676710" cy="4610082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DE" sz="1481" dirty="0" smtClean="0"/>
            </a:lvl1pPr>
            <a:lvl2pPr>
              <a:defRPr lang="de-DE" sz="1481" dirty="0" smtClean="0"/>
            </a:lvl2pPr>
            <a:lvl3pPr marL="191490" indent="-190458">
              <a:defRPr lang="de-DE" sz="1481" dirty="0" smtClean="0"/>
            </a:lvl3pPr>
            <a:lvl4pPr marL="380916" indent="-190458">
              <a:defRPr lang="de-DE" sz="1481" dirty="0" smtClean="0"/>
            </a:lvl4pPr>
            <a:lvl5pPr>
              <a:defRPr lang="de-DE" sz="1481" dirty="0">
                <a:solidFill>
                  <a:schemeClr val="tx2"/>
                </a:solidFill>
                <a:latin typeface="Tele-GroteskFet" pitchFamily="2" charset="0"/>
              </a:defRPr>
            </a:lvl5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>
              <a:buClr>
                <a:schemeClr val="tx1"/>
              </a:buClr>
            </a:pPr>
            <a:r>
              <a:rPr lang="en-US" dirty="0" smtClean="0"/>
              <a:t>Third level</a:t>
            </a:r>
          </a:p>
          <a:p>
            <a:pPr lvl="3">
              <a:buClr>
                <a:schemeClr val="tx1"/>
              </a:buClr>
            </a:pPr>
            <a:r>
              <a:rPr lang="en-US" dirty="0" smtClean="0"/>
              <a:t>Fourth level</a:t>
            </a:r>
          </a:p>
          <a:p>
            <a:pPr marL="0" lvl="4" indent="0">
              <a:spcBef>
                <a:spcPts val="846"/>
              </a:spcBef>
              <a:spcAft>
                <a:spcPts val="846"/>
              </a:spcAft>
              <a:buClr>
                <a:schemeClr val="tx1"/>
              </a:buClr>
              <a:buNone/>
            </a:pPr>
            <a:r>
              <a:rPr lang="en-US" dirty="0" smtClean="0"/>
              <a:t>Quotations/lead-in</a:t>
            </a:r>
            <a:endParaRPr lang="en-US" dirty="0"/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smtClean="0"/>
              <a:t>May 2018</a:t>
            </a:r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C0A1F31-1F9F-4E69-BEF0-2606C82C8E4C}" type="slidenum">
              <a:rPr lang="en-GB" smtClean="0"/>
              <a:t>‹Nr.›</a:t>
            </a:fld>
            <a:endParaRPr lang="en-GB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 smtClean="0"/>
              <a:t>3GPP Rel16 Priorities DTAG  /  J. Achter 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1397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out (3 column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 21"/>
          <p:cNvSpPr/>
          <p:nvPr/>
        </p:nvSpPr>
        <p:spPr bwMode="gray">
          <a:xfrm>
            <a:off x="1" y="5960852"/>
            <a:ext cx="11535198" cy="76106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6750" tIns="48375" rIns="96750" bIns="48375" anchor="ctr"/>
          <a:lstStyle/>
          <a:p>
            <a:pPr algn="ctr" defTabSz="483733">
              <a:lnSpc>
                <a:spcPct val="90000"/>
              </a:lnSpc>
              <a:spcBef>
                <a:spcPct val="50000"/>
              </a:spcBef>
              <a:buClr>
                <a:srgbClr val="E20074"/>
              </a:buClr>
              <a:buSzPct val="75000"/>
              <a:buFont typeface="Wingdings" pitchFamily="2" charset="2"/>
              <a:buNone/>
              <a:defRPr/>
            </a:pPr>
            <a:endParaRPr lang="en-US" sz="1905" dirty="0">
              <a:solidFill>
                <a:srgbClr val="000000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42837" y="266693"/>
            <a:ext cx="11504128" cy="533386"/>
          </a:xfrm>
        </p:spPr>
        <p:txBody>
          <a:bodyPr/>
          <a:lstStyle>
            <a:lvl1pPr marL="0" indent="0">
              <a:defRPr sz="2539"/>
            </a:lvl1pPr>
          </a:lstStyle>
          <a:p>
            <a:r>
              <a:rPr lang="en-US" dirty="0" err="1" smtClean="0"/>
              <a:t>TeleGrotesk</a:t>
            </a:r>
            <a:r>
              <a:rPr lang="en-US" dirty="0" smtClean="0"/>
              <a:t> Headline Ultra (24) 28 32 pt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 hasCustomPrompt="1"/>
          </p:nvPr>
        </p:nvSpPr>
        <p:spPr>
          <a:xfrm>
            <a:off x="342679" y="1562454"/>
            <a:ext cx="3733128" cy="4610082"/>
          </a:xfrm>
        </p:spPr>
        <p:txBody>
          <a:bodyPr/>
          <a:lstStyle>
            <a:lvl1pPr>
              <a:defRPr sz="1481"/>
            </a:lvl1pPr>
            <a:lvl2pPr>
              <a:defRPr sz="1481"/>
            </a:lvl2pPr>
            <a:lvl3pPr marL="191490" indent="-190458">
              <a:buClr>
                <a:schemeClr val="tx1"/>
              </a:buClr>
              <a:defRPr sz="1481"/>
            </a:lvl3pPr>
            <a:lvl4pPr marL="380916" indent="-190458">
              <a:buClr>
                <a:schemeClr val="tx1"/>
              </a:buClr>
              <a:defRPr sz="1481"/>
            </a:lvl4pPr>
            <a:lvl5pPr marL="0" indent="0">
              <a:spcBef>
                <a:spcPts val="846"/>
              </a:spcBef>
              <a:spcAft>
                <a:spcPts val="846"/>
              </a:spcAft>
              <a:buClr>
                <a:schemeClr val="tx1"/>
              </a:buClr>
              <a:buNone/>
              <a:defRPr sz="1481">
                <a:solidFill>
                  <a:schemeClr val="tx2"/>
                </a:solidFill>
                <a:latin typeface="Tele-GroteskFet" pitchFamily="2" charset="0"/>
              </a:defRPr>
            </a:lvl5pPr>
            <a:lvl6pPr>
              <a:defRPr sz="1905"/>
            </a:lvl6pPr>
            <a:lvl7pPr>
              <a:defRPr sz="1905"/>
            </a:lvl7pPr>
            <a:lvl8pPr>
              <a:defRPr sz="1905"/>
            </a:lvl8pPr>
            <a:lvl9pPr>
              <a:defRPr sz="1905"/>
            </a:lvl9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Quotations/lead-in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 hasCustomPrompt="1"/>
          </p:nvPr>
        </p:nvSpPr>
        <p:spPr>
          <a:xfrm>
            <a:off x="4228510" y="1562454"/>
            <a:ext cx="3733128" cy="4610082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DE" sz="1481" dirty="0" smtClean="0"/>
            </a:lvl1pPr>
            <a:lvl2pPr>
              <a:defRPr lang="de-DE" sz="1481" dirty="0" smtClean="0"/>
            </a:lvl2pPr>
            <a:lvl3pPr marL="191490" indent="-190458">
              <a:defRPr lang="de-DE" sz="1481" dirty="0" smtClean="0"/>
            </a:lvl3pPr>
            <a:lvl4pPr marL="380916" indent="-190458">
              <a:defRPr lang="de-DE" sz="1481" dirty="0" smtClean="0"/>
            </a:lvl4pPr>
            <a:lvl5pPr>
              <a:defRPr lang="de-DE" sz="1481" dirty="0">
                <a:solidFill>
                  <a:schemeClr val="tx2"/>
                </a:solidFill>
                <a:latin typeface="Tele-GroteskFet" pitchFamily="2" charset="0"/>
              </a:defRPr>
            </a:lvl5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>
              <a:buClr>
                <a:schemeClr val="tx1"/>
              </a:buClr>
            </a:pPr>
            <a:r>
              <a:rPr lang="en-US" dirty="0" smtClean="0"/>
              <a:t>Third level</a:t>
            </a:r>
          </a:p>
          <a:p>
            <a:pPr lvl="3">
              <a:buClr>
                <a:schemeClr val="tx1"/>
              </a:buClr>
            </a:pPr>
            <a:r>
              <a:rPr lang="en-US" dirty="0" smtClean="0"/>
              <a:t>Fourth level</a:t>
            </a:r>
          </a:p>
          <a:p>
            <a:pPr marL="0" lvl="4" indent="0">
              <a:spcBef>
                <a:spcPts val="846"/>
              </a:spcBef>
              <a:spcAft>
                <a:spcPts val="846"/>
              </a:spcAft>
              <a:buClr>
                <a:schemeClr val="tx1"/>
              </a:buClr>
              <a:buNone/>
            </a:pPr>
            <a:r>
              <a:rPr lang="en-US" dirty="0" smtClean="0"/>
              <a:t>Quotations/lead-in</a:t>
            </a:r>
            <a:endParaRPr lang="en-US" dirty="0"/>
          </a:p>
        </p:txBody>
      </p:sp>
      <p:sp>
        <p:nvSpPr>
          <p:cNvPr id="8" name="Inhaltsplatzhalter 3"/>
          <p:cNvSpPr>
            <a:spLocks noGrp="1"/>
          </p:cNvSpPr>
          <p:nvPr>
            <p:ph sz="half" idx="13" hasCustomPrompt="1"/>
          </p:nvPr>
        </p:nvSpPr>
        <p:spPr>
          <a:xfrm>
            <a:off x="8114341" y="1562454"/>
            <a:ext cx="3733128" cy="4610082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DE" sz="1481" dirty="0" smtClean="0"/>
            </a:lvl1pPr>
            <a:lvl2pPr>
              <a:defRPr lang="de-DE" sz="1481" dirty="0" smtClean="0"/>
            </a:lvl2pPr>
            <a:lvl3pPr marL="191490" indent="-190458">
              <a:defRPr lang="de-DE" sz="1481" dirty="0" smtClean="0"/>
            </a:lvl3pPr>
            <a:lvl4pPr marL="380916" indent="-190458">
              <a:defRPr lang="de-DE" sz="1481" dirty="0" smtClean="0"/>
            </a:lvl4pPr>
            <a:lvl5pPr>
              <a:defRPr lang="de-DE" sz="1481" dirty="0">
                <a:solidFill>
                  <a:schemeClr val="tx2"/>
                </a:solidFill>
                <a:latin typeface="Tele-GroteskFet" pitchFamily="2" charset="0"/>
              </a:defRPr>
            </a:lvl5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>
              <a:buClr>
                <a:schemeClr val="tx1"/>
              </a:buClr>
            </a:pPr>
            <a:r>
              <a:rPr lang="en-US" dirty="0" smtClean="0"/>
              <a:t>Third level</a:t>
            </a:r>
          </a:p>
          <a:p>
            <a:pPr lvl="3">
              <a:buClr>
                <a:schemeClr val="tx1"/>
              </a:buClr>
            </a:pPr>
            <a:r>
              <a:rPr lang="en-US" dirty="0" smtClean="0"/>
              <a:t>Fourth level</a:t>
            </a:r>
          </a:p>
          <a:p>
            <a:pPr marL="0" lvl="4" indent="0">
              <a:spcBef>
                <a:spcPts val="846"/>
              </a:spcBef>
              <a:spcAft>
                <a:spcPts val="846"/>
              </a:spcAft>
              <a:buClr>
                <a:schemeClr val="tx1"/>
              </a:buClr>
              <a:buNone/>
            </a:pPr>
            <a:r>
              <a:rPr lang="en-US" dirty="0" smtClean="0"/>
              <a:t>Quotations/lead-in</a:t>
            </a:r>
            <a:endParaRPr lang="en-US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smtClean="0"/>
              <a:t>May 2018</a:t>
            </a:r>
            <a:endParaRPr lang="en-GB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C0A1F31-1F9F-4E69-BEF0-2606C82C8E4C}" type="slidenum">
              <a:rPr lang="en-GB" smtClean="0"/>
              <a:t>‹Nr.›</a:t>
            </a:fld>
            <a:endParaRPr lang="en-GB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 smtClean="0"/>
              <a:t>3GPP Rel16 Priorities DTAG  /  J. Achter 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6226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ndout (4 column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 21"/>
          <p:cNvSpPr/>
          <p:nvPr/>
        </p:nvSpPr>
        <p:spPr bwMode="gray">
          <a:xfrm>
            <a:off x="1" y="5960852"/>
            <a:ext cx="11535198" cy="76106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6750" tIns="48375" rIns="96750" bIns="48375" anchor="ctr"/>
          <a:lstStyle/>
          <a:p>
            <a:pPr algn="ctr" defTabSz="483733">
              <a:lnSpc>
                <a:spcPct val="90000"/>
              </a:lnSpc>
              <a:spcBef>
                <a:spcPct val="50000"/>
              </a:spcBef>
              <a:buClr>
                <a:srgbClr val="E20074"/>
              </a:buClr>
              <a:buSzPct val="75000"/>
              <a:buFont typeface="Wingdings" pitchFamily="2" charset="2"/>
              <a:buNone/>
              <a:defRPr/>
            </a:pPr>
            <a:endParaRPr lang="en-US" sz="1905" dirty="0">
              <a:solidFill>
                <a:srgbClr val="000000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42837" y="266693"/>
            <a:ext cx="11504128" cy="533386"/>
          </a:xfrm>
        </p:spPr>
        <p:txBody>
          <a:bodyPr/>
          <a:lstStyle>
            <a:lvl1pPr marL="0" indent="0">
              <a:defRPr sz="2539"/>
            </a:lvl1pPr>
          </a:lstStyle>
          <a:p>
            <a:r>
              <a:rPr lang="en-US" dirty="0" err="1" smtClean="0"/>
              <a:t>TeleGrotesk</a:t>
            </a:r>
            <a:r>
              <a:rPr lang="en-US" dirty="0" smtClean="0"/>
              <a:t> Headline Ultra (24) 28 32 pt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 hasCustomPrompt="1"/>
          </p:nvPr>
        </p:nvSpPr>
        <p:spPr>
          <a:xfrm>
            <a:off x="342679" y="1562454"/>
            <a:ext cx="2761753" cy="4610082"/>
          </a:xfrm>
        </p:spPr>
        <p:txBody>
          <a:bodyPr/>
          <a:lstStyle>
            <a:lvl1pPr>
              <a:defRPr sz="1481"/>
            </a:lvl1pPr>
            <a:lvl2pPr>
              <a:defRPr sz="1481"/>
            </a:lvl2pPr>
            <a:lvl3pPr marL="191490" indent="-190458">
              <a:buClr>
                <a:schemeClr val="tx1"/>
              </a:buClr>
              <a:defRPr sz="1481"/>
            </a:lvl3pPr>
            <a:lvl4pPr marL="380916" indent="-190458">
              <a:buClr>
                <a:schemeClr val="tx1"/>
              </a:buClr>
              <a:defRPr sz="1481"/>
            </a:lvl4pPr>
            <a:lvl5pPr marL="0" indent="0">
              <a:spcBef>
                <a:spcPts val="846"/>
              </a:spcBef>
              <a:spcAft>
                <a:spcPts val="846"/>
              </a:spcAft>
              <a:buClr>
                <a:schemeClr val="tx1"/>
              </a:buClr>
              <a:buNone/>
              <a:defRPr sz="1481">
                <a:solidFill>
                  <a:schemeClr val="tx2"/>
                </a:solidFill>
                <a:latin typeface="Tele-GroteskFet" pitchFamily="2" charset="0"/>
              </a:defRPr>
            </a:lvl5pPr>
            <a:lvl6pPr>
              <a:defRPr sz="1905"/>
            </a:lvl6pPr>
            <a:lvl7pPr>
              <a:defRPr sz="1905"/>
            </a:lvl7pPr>
            <a:lvl8pPr>
              <a:defRPr sz="1905"/>
            </a:lvl8pPr>
            <a:lvl9pPr>
              <a:defRPr sz="1905"/>
            </a:lvl9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Quotations/lead-in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 hasCustomPrompt="1"/>
          </p:nvPr>
        </p:nvSpPr>
        <p:spPr>
          <a:xfrm>
            <a:off x="3256978" y="1562454"/>
            <a:ext cx="2761753" cy="4610082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DE" sz="1481" dirty="0" smtClean="0"/>
            </a:lvl1pPr>
            <a:lvl2pPr>
              <a:defRPr lang="de-DE" sz="1481" dirty="0" smtClean="0"/>
            </a:lvl2pPr>
            <a:lvl3pPr marL="191490" indent="-190458">
              <a:defRPr lang="de-DE" sz="1481" dirty="0" smtClean="0"/>
            </a:lvl3pPr>
            <a:lvl4pPr marL="380916" indent="-190458">
              <a:defRPr lang="de-DE" sz="1481" dirty="0" smtClean="0"/>
            </a:lvl4pPr>
            <a:lvl5pPr>
              <a:defRPr lang="de-DE" sz="1481" dirty="0">
                <a:solidFill>
                  <a:schemeClr val="tx2"/>
                </a:solidFill>
                <a:latin typeface="Tele-GroteskFet" pitchFamily="2" charset="0"/>
              </a:defRPr>
            </a:lvl5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>
              <a:buClr>
                <a:schemeClr val="tx1"/>
              </a:buClr>
            </a:pPr>
            <a:r>
              <a:rPr lang="en-US" dirty="0" smtClean="0"/>
              <a:t>Third level</a:t>
            </a:r>
          </a:p>
          <a:p>
            <a:pPr lvl="3">
              <a:buClr>
                <a:schemeClr val="tx1"/>
              </a:buClr>
            </a:pPr>
            <a:r>
              <a:rPr lang="en-US" dirty="0" smtClean="0"/>
              <a:t>Fourth level</a:t>
            </a:r>
          </a:p>
          <a:p>
            <a:pPr marL="0" lvl="4" indent="0">
              <a:spcBef>
                <a:spcPts val="846"/>
              </a:spcBef>
              <a:spcAft>
                <a:spcPts val="846"/>
              </a:spcAft>
              <a:buClr>
                <a:schemeClr val="tx1"/>
              </a:buClr>
              <a:buNone/>
            </a:pPr>
            <a:r>
              <a:rPr lang="en-US" dirty="0" smtClean="0"/>
              <a:t>Quotations/lead-in</a:t>
            </a:r>
            <a:endParaRPr lang="en-US" dirty="0"/>
          </a:p>
        </p:txBody>
      </p:sp>
      <p:sp>
        <p:nvSpPr>
          <p:cNvPr id="8" name="Inhaltsplatzhalter 3"/>
          <p:cNvSpPr>
            <a:spLocks noGrp="1"/>
          </p:cNvSpPr>
          <p:nvPr>
            <p:ph sz="half" idx="13" hasCustomPrompt="1"/>
          </p:nvPr>
        </p:nvSpPr>
        <p:spPr>
          <a:xfrm>
            <a:off x="6170931" y="1562454"/>
            <a:ext cx="2761753" cy="4610082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DE" sz="1481" dirty="0" smtClean="0"/>
            </a:lvl1pPr>
            <a:lvl2pPr>
              <a:defRPr lang="de-DE" sz="1481" dirty="0" smtClean="0"/>
            </a:lvl2pPr>
            <a:lvl3pPr marL="191490" indent="-190458">
              <a:defRPr lang="de-DE" sz="1481" dirty="0" smtClean="0"/>
            </a:lvl3pPr>
            <a:lvl4pPr marL="380916" indent="-190458">
              <a:defRPr lang="de-DE" sz="1481" dirty="0" smtClean="0"/>
            </a:lvl4pPr>
            <a:lvl5pPr>
              <a:defRPr lang="de-DE" sz="1481" dirty="0">
                <a:solidFill>
                  <a:schemeClr val="tx2"/>
                </a:solidFill>
                <a:latin typeface="Tele-GroteskFet" pitchFamily="2" charset="0"/>
              </a:defRPr>
            </a:lvl5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>
              <a:buClr>
                <a:schemeClr val="tx1"/>
              </a:buClr>
            </a:pPr>
            <a:r>
              <a:rPr lang="en-US" dirty="0" smtClean="0"/>
              <a:t>Third level</a:t>
            </a:r>
          </a:p>
          <a:p>
            <a:pPr lvl="3">
              <a:buClr>
                <a:schemeClr val="tx1"/>
              </a:buClr>
            </a:pPr>
            <a:r>
              <a:rPr lang="en-US" dirty="0" smtClean="0"/>
              <a:t>Fourth level</a:t>
            </a:r>
          </a:p>
          <a:p>
            <a:pPr marL="0" lvl="4" indent="0">
              <a:spcBef>
                <a:spcPts val="846"/>
              </a:spcBef>
              <a:spcAft>
                <a:spcPts val="846"/>
              </a:spcAft>
              <a:buClr>
                <a:schemeClr val="tx1"/>
              </a:buClr>
              <a:buNone/>
            </a:pPr>
            <a:r>
              <a:rPr lang="en-US" dirty="0" smtClean="0"/>
              <a:t>Quotations/lead-in</a:t>
            </a:r>
            <a:endParaRPr lang="en-US" dirty="0"/>
          </a:p>
        </p:txBody>
      </p:sp>
      <p:sp>
        <p:nvSpPr>
          <p:cNvPr id="10" name="Inhaltsplatzhalter 3"/>
          <p:cNvSpPr>
            <a:spLocks noGrp="1"/>
          </p:cNvSpPr>
          <p:nvPr>
            <p:ph sz="half" idx="14" hasCustomPrompt="1"/>
          </p:nvPr>
        </p:nvSpPr>
        <p:spPr>
          <a:xfrm>
            <a:off x="9085888" y="1562454"/>
            <a:ext cx="2761753" cy="4610082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DE" sz="1481" baseline="0" dirty="0" smtClean="0"/>
            </a:lvl1pPr>
            <a:lvl2pPr>
              <a:defRPr lang="de-DE" sz="1481" dirty="0" smtClean="0"/>
            </a:lvl2pPr>
            <a:lvl3pPr marL="191490" indent="-190458">
              <a:defRPr lang="de-DE" sz="1481" dirty="0" smtClean="0"/>
            </a:lvl3pPr>
            <a:lvl4pPr marL="380916" indent="-190458">
              <a:defRPr lang="de-DE" sz="1481" dirty="0" smtClean="0"/>
            </a:lvl4pPr>
            <a:lvl5pPr>
              <a:defRPr lang="de-DE" sz="1481" dirty="0">
                <a:solidFill>
                  <a:schemeClr val="tx2"/>
                </a:solidFill>
                <a:latin typeface="Tele-GroteskFet" pitchFamily="2" charset="0"/>
              </a:defRPr>
            </a:lvl5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>
              <a:buClr>
                <a:schemeClr val="tx1"/>
              </a:buClr>
            </a:pPr>
            <a:r>
              <a:rPr lang="en-US" dirty="0" smtClean="0"/>
              <a:t>Third level</a:t>
            </a:r>
          </a:p>
          <a:p>
            <a:pPr lvl="3">
              <a:buClr>
                <a:schemeClr val="tx1"/>
              </a:buClr>
            </a:pPr>
            <a:r>
              <a:rPr lang="en-US" dirty="0" smtClean="0"/>
              <a:t>Fourth level</a:t>
            </a:r>
          </a:p>
          <a:p>
            <a:pPr marL="0" lvl="4" indent="0">
              <a:spcBef>
                <a:spcPts val="846"/>
              </a:spcBef>
              <a:spcAft>
                <a:spcPts val="846"/>
              </a:spcAft>
              <a:buClr>
                <a:schemeClr val="tx1"/>
              </a:buClr>
              <a:buNone/>
            </a:pPr>
            <a:r>
              <a:rPr lang="en-US" dirty="0" smtClean="0"/>
              <a:t>Quotations/lead-in</a:t>
            </a:r>
            <a:endParaRPr lang="en-US" dirty="0"/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 smtClean="0"/>
              <a:t>May 2018</a:t>
            </a:r>
            <a:endParaRPr lang="en-GB"/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0C0A1F31-1F9F-4E69-BEF0-2606C82C8E4C}" type="slidenum">
              <a:rPr lang="en-GB" smtClean="0"/>
              <a:t>‹Nr.›</a:t>
            </a:fld>
            <a:endParaRPr lang="en-GB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 smtClean="0"/>
              <a:t>3GPP Rel16 Priorities DTAG  /  J. Achter 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923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horizontal">
    <p:bg bwMode="ltGray"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681" y="1681"/>
          <a:ext cx="1679" cy="1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0" name="think-cell Folie" r:id="rId5" imgW="360" imgH="360" progId="">
                  <p:embed/>
                </p:oleObj>
              </mc:Choice>
              <mc:Fallback>
                <p:oleObj name="think-cell Folie" r:id="rId5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1" y="1681"/>
                        <a:ext cx="1679" cy="16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hteck 7"/>
          <p:cNvSpPr/>
          <p:nvPr/>
        </p:nvSpPr>
        <p:spPr bwMode="white">
          <a:xfrm>
            <a:off x="-1" y="3429001"/>
            <a:ext cx="12192001" cy="3428999"/>
          </a:xfrm>
          <a:prstGeom prst="rect">
            <a:avLst/>
          </a:prstGeom>
          <a:solidFill>
            <a:schemeClr val="tx2"/>
          </a:solidFill>
          <a:ln w="19050" algn="ctr">
            <a:noFill/>
            <a:miter lim="800000"/>
            <a:headEnd/>
            <a:tailEnd/>
          </a:ln>
          <a:effectLst/>
        </p:spPr>
        <p:txBody>
          <a:bodyPr lIns="76186" tIns="76186" rIns="76186" bIns="76186" rtlCol="0" anchor="ctr"/>
          <a:lstStyle/>
          <a:p>
            <a:pPr indent="3359" algn="ctr" defTabSz="483862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endParaRPr lang="en-US" sz="1905" dirty="0" smtClean="0">
              <a:cs typeface="Arial" charset="0"/>
            </a:endParaRPr>
          </a:p>
        </p:txBody>
      </p:sp>
      <p:sp>
        <p:nvSpPr>
          <p:cNvPr id="45058" name="Titelplatzhalter 1"/>
          <p:cNvSpPr>
            <a:spLocks noGrp="1"/>
          </p:cNvSpPr>
          <p:nvPr>
            <p:ph type="ctrTitle" hasCustomPrompt="1"/>
          </p:nvPr>
        </p:nvSpPr>
        <p:spPr bwMode="black">
          <a:xfrm>
            <a:off x="342681" y="3428908"/>
            <a:ext cx="11506640" cy="2046661"/>
          </a:xfrm>
          <a:noFill/>
        </p:spPr>
        <p:txBody>
          <a:bodyPr wrap="square" lIns="0" tIns="144000">
            <a:noAutofit/>
          </a:bodyPr>
          <a:lstStyle>
            <a:lvl1pPr>
              <a:defRPr sz="6349" smtClean="0">
                <a:solidFill>
                  <a:schemeClr val="bg1"/>
                </a:solidFill>
                <a:latin typeface="TeleGrotesk Headline Ultra" pitchFamily="2" charset="0"/>
              </a:defRPr>
            </a:lvl1pPr>
          </a:lstStyle>
          <a:p>
            <a:r>
              <a:rPr lang="en-US" dirty="0" smtClean="0"/>
              <a:t>Headline Ultra (60) 75 90 PT</a:t>
            </a:r>
          </a:p>
        </p:txBody>
      </p:sp>
      <p:grpSp>
        <p:nvGrpSpPr>
          <p:cNvPr id="9" name="Gruppieren 8"/>
          <p:cNvGrpSpPr/>
          <p:nvPr/>
        </p:nvGrpSpPr>
        <p:grpSpPr bwMode="black">
          <a:xfrm>
            <a:off x="342679" y="5833164"/>
            <a:ext cx="1390876" cy="687145"/>
            <a:chOff x="323850" y="5511800"/>
            <a:chExt cx="1314450" cy="649288"/>
          </a:xfrm>
        </p:grpSpPr>
        <p:sp>
          <p:nvSpPr>
            <p:cNvPr id="10" name="Freeform 5"/>
            <p:cNvSpPr>
              <a:spLocks/>
            </p:cNvSpPr>
            <p:nvPr userDrawn="1"/>
          </p:nvSpPr>
          <p:spPr bwMode="black">
            <a:xfrm>
              <a:off x="323850" y="5808663"/>
              <a:ext cx="131763" cy="131763"/>
            </a:xfrm>
            <a:custGeom>
              <a:avLst/>
              <a:gdLst>
                <a:gd name="T0" fmla="*/ 0 w 83"/>
                <a:gd name="T1" fmla="*/ 83 h 83"/>
                <a:gd name="T2" fmla="*/ 0 w 83"/>
                <a:gd name="T3" fmla="*/ 0 h 83"/>
                <a:gd name="T4" fmla="*/ 42 w 83"/>
                <a:gd name="T5" fmla="*/ 0 h 83"/>
                <a:gd name="T6" fmla="*/ 83 w 83"/>
                <a:gd name="T7" fmla="*/ 0 h 83"/>
                <a:gd name="T8" fmla="*/ 83 w 83"/>
                <a:gd name="T9" fmla="*/ 83 h 83"/>
                <a:gd name="T10" fmla="*/ 0 w 83"/>
                <a:gd name="T11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83">
                  <a:moveTo>
                    <a:pt x="0" y="83"/>
                  </a:moveTo>
                  <a:lnTo>
                    <a:pt x="0" y="0"/>
                  </a:lnTo>
                  <a:lnTo>
                    <a:pt x="42" y="0"/>
                  </a:lnTo>
                  <a:lnTo>
                    <a:pt x="83" y="0"/>
                  </a:lnTo>
                  <a:lnTo>
                    <a:pt x="83" y="83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905"/>
            </a:p>
          </p:txBody>
        </p:sp>
        <p:sp>
          <p:nvSpPr>
            <p:cNvPr id="11" name="Freeform 6"/>
            <p:cNvSpPr>
              <a:spLocks/>
            </p:cNvSpPr>
            <p:nvPr userDrawn="1"/>
          </p:nvSpPr>
          <p:spPr bwMode="black">
            <a:xfrm>
              <a:off x="723900" y="5808663"/>
              <a:ext cx="130175" cy="131763"/>
            </a:xfrm>
            <a:custGeom>
              <a:avLst/>
              <a:gdLst>
                <a:gd name="T0" fmla="*/ 0 w 82"/>
                <a:gd name="T1" fmla="*/ 83 h 83"/>
                <a:gd name="T2" fmla="*/ 0 w 82"/>
                <a:gd name="T3" fmla="*/ 0 h 83"/>
                <a:gd name="T4" fmla="*/ 43 w 82"/>
                <a:gd name="T5" fmla="*/ 0 h 83"/>
                <a:gd name="T6" fmla="*/ 82 w 82"/>
                <a:gd name="T7" fmla="*/ 0 h 83"/>
                <a:gd name="T8" fmla="*/ 82 w 82"/>
                <a:gd name="T9" fmla="*/ 83 h 83"/>
                <a:gd name="T10" fmla="*/ 0 w 82"/>
                <a:gd name="T11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83">
                  <a:moveTo>
                    <a:pt x="0" y="83"/>
                  </a:moveTo>
                  <a:lnTo>
                    <a:pt x="0" y="0"/>
                  </a:lnTo>
                  <a:lnTo>
                    <a:pt x="43" y="0"/>
                  </a:lnTo>
                  <a:lnTo>
                    <a:pt x="82" y="0"/>
                  </a:lnTo>
                  <a:lnTo>
                    <a:pt x="82" y="83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905"/>
            </a:p>
          </p:txBody>
        </p:sp>
        <p:sp>
          <p:nvSpPr>
            <p:cNvPr id="12" name="Freeform 7"/>
            <p:cNvSpPr>
              <a:spLocks/>
            </p:cNvSpPr>
            <p:nvPr userDrawn="1"/>
          </p:nvSpPr>
          <p:spPr bwMode="black">
            <a:xfrm>
              <a:off x="1116013" y="5808663"/>
              <a:ext cx="131763" cy="131763"/>
            </a:xfrm>
            <a:custGeom>
              <a:avLst/>
              <a:gdLst>
                <a:gd name="T0" fmla="*/ 0 w 83"/>
                <a:gd name="T1" fmla="*/ 83 h 83"/>
                <a:gd name="T2" fmla="*/ 0 w 83"/>
                <a:gd name="T3" fmla="*/ 0 h 83"/>
                <a:gd name="T4" fmla="*/ 39 w 83"/>
                <a:gd name="T5" fmla="*/ 0 h 83"/>
                <a:gd name="T6" fmla="*/ 83 w 83"/>
                <a:gd name="T7" fmla="*/ 0 h 83"/>
                <a:gd name="T8" fmla="*/ 83 w 83"/>
                <a:gd name="T9" fmla="*/ 83 h 83"/>
                <a:gd name="T10" fmla="*/ 0 w 83"/>
                <a:gd name="T11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83">
                  <a:moveTo>
                    <a:pt x="0" y="83"/>
                  </a:moveTo>
                  <a:lnTo>
                    <a:pt x="0" y="0"/>
                  </a:lnTo>
                  <a:lnTo>
                    <a:pt x="39" y="0"/>
                  </a:lnTo>
                  <a:lnTo>
                    <a:pt x="83" y="0"/>
                  </a:lnTo>
                  <a:lnTo>
                    <a:pt x="83" y="83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905"/>
            </a:p>
          </p:txBody>
        </p:sp>
        <p:sp>
          <p:nvSpPr>
            <p:cNvPr id="13" name="Freeform 8"/>
            <p:cNvSpPr>
              <a:spLocks/>
            </p:cNvSpPr>
            <p:nvPr userDrawn="1"/>
          </p:nvSpPr>
          <p:spPr bwMode="black">
            <a:xfrm>
              <a:off x="1508125" y="5808663"/>
              <a:ext cx="130175" cy="131763"/>
            </a:xfrm>
            <a:custGeom>
              <a:avLst/>
              <a:gdLst>
                <a:gd name="T0" fmla="*/ 0 w 82"/>
                <a:gd name="T1" fmla="*/ 83 h 83"/>
                <a:gd name="T2" fmla="*/ 0 w 82"/>
                <a:gd name="T3" fmla="*/ 0 h 83"/>
                <a:gd name="T4" fmla="*/ 44 w 82"/>
                <a:gd name="T5" fmla="*/ 0 h 83"/>
                <a:gd name="T6" fmla="*/ 82 w 82"/>
                <a:gd name="T7" fmla="*/ 0 h 83"/>
                <a:gd name="T8" fmla="*/ 82 w 82"/>
                <a:gd name="T9" fmla="*/ 83 h 83"/>
                <a:gd name="T10" fmla="*/ 0 w 82"/>
                <a:gd name="T11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83">
                  <a:moveTo>
                    <a:pt x="0" y="83"/>
                  </a:moveTo>
                  <a:lnTo>
                    <a:pt x="0" y="0"/>
                  </a:lnTo>
                  <a:lnTo>
                    <a:pt x="44" y="0"/>
                  </a:lnTo>
                  <a:lnTo>
                    <a:pt x="82" y="0"/>
                  </a:lnTo>
                  <a:lnTo>
                    <a:pt x="82" y="83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905"/>
            </a:p>
          </p:txBody>
        </p:sp>
        <p:sp>
          <p:nvSpPr>
            <p:cNvPr id="14" name="Freeform 9"/>
            <p:cNvSpPr>
              <a:spLocks/>
            </p:cNvSpPr>
            <p:nvPr userDrawn="1"/>
          </p:nvSpPr>
          <p:spPr bwMode="black">
            <a:xfrm>
              <a:off x="323850" y="5511800"/>
              <a:ext cx="530225" cy="649288"/>
            </a:xfrm>
            <a:custGeom>
              <a:avLst/>
              <a:gdLst>
                <a:gd name="T0" fmla="*/ 306 w 310"/>
                <a:gd name="T1" fmla="*/ 0 h 378"/>
                <a:gd name="T2" fmla="*/ 4 w 310"/>
                <a:gd name="T3" fmla="*/ 0 h 378"/>
                <a:gd name="T4" fmla="*/ 0 w 310"/>
                <a:gd name="T5" fmla="*/ 133 h 378"/>
                <a:gd name="T6" fmla="*/ 20 w 310"/>
                <a:gd name="T7" fmla="*/ 136 h 378"/>
                <a:gd name="T8" fmla="*/ 51 w 310"/>
                <a:gd name="T9" fmla="*/ 49 h 378"/>
                <a:gd name="T10" fmla="*/ 125 w 310"/>
                <a:gd name="T11" fmla="*/ 18 h 378"/>
                <a:gd name="T12" fmla="*/ 125 w 310"/>
                <a:gd name="T13" fmla="*/ 297 h 378"/>
                <a:gd name="T14" fmla="*/ 114 w 310"/>
                <a:gd name="T15" fmla="*/ 344 h 378"/>
                <a:gd name="T16" fmla="*/ 84 w 310"/>
                <a:gd name="T17" fmla="*/ 356 h 378"/>
                <a:gd name="T18" fmla="*/ 62 w 310"/>
                <a:gd name="T19" fmla="*/ 356 h 378"/>
                <a:gd name="T20" fmla="*/ 62 w 310"/>
                <a:gd name="T21" fmla="*/ 378 h 378"/>
                <a:gd name="T22" fmla="*/ 248 w 310"/>
                <a:gd name="T23" fmla="*/ 378 h 378"/>
                <a:gd name="T24" fmla="*/ 248 w 310"/>
                <a:gd name="T25" fmla="*/ 356 h 378"/>
                <a:gd name="T26" fmla="*/ 227 w 310"/>
                <a:gd name="T27" fmla="*/ 356 h 378"/>
                <a:gd name="T28" fmla="*/ 196 w 310"/>
                <a:gd name="T29" fmla="*/ 344 h 378"/>
                <a:gd name="T30" fmla="*/ 185 w 310"/>
                <a:gd name="T31" fmla="*/ 297 h 378"/>
                <a:gd name="T32" fmla="*/ 185 w 310"/>
                <a:gd name="T33" fmla="*/ 18 h 378"/>
                <a:gd name="T34" fmla="*/ 259 w 310"/>
                <a:gd name="T35" fmla="*/ 49 h 378"/>
                <a:gd name="T36" fmla="*/ 290 w 310"/>
                <a:gd name="T37" fmla="*/ 136 h 378"/>
                <a:gd name="T38" fmla="*/ 310 w 310"/>
                <a:gd name="T39" fmla="*/ 133 h 378"/>
                <a:gd name="T40" fmla="*/ 306 w 310"/>
                <a:gd name="T41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0" h="378">
                  <a:moveTo>
                    <a:pt x="30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20" y="136"/>
                    <a:pt x="20" y="136"/>
                    <a:pt x="20" y="136"/>
                  </a:cubicBezTo>
                  <a:cubicBezTo>
                    <a:pt x="24" y="97"/>
                    <a:pt x="34" y="68"/>
                    <a:pt x="51" y="49"/>
                  </a:cubicBezTo>
                  <a:cubicBezTo>
                    <a:pt x="69" y="29"/>
                    <a:pt x="93" y="19"/>
                    <a:pt x="125" y="18"/>
                  </a:cubicBezTo>
                  <a:cubicBezTo>
                    <a:pt x="125" y="297"/>
                    <a:pt x="125" y="297"/>
                    <a:pt x="125" y="297"/>
                  </a:cubicBezTo>
                  <a:cubicBezTo>
                    <a:pt x="125" y="321"/>
                    <a:pt x="122" y="337"/>
                    <a:pt x="114" y="344"/>
                  </a:cubicBezTo>
                  <a:cubicBezTo>
                    <a:pt x="108" y="350"/>
                    <a:pt x="98" y="354"/>
                    <a:pt x="84" y="356"/>
                  </a:cubicBezTo>
                  <a:cubicBezTo>
                    <a:pt x="79" y="356"/>
                    <a:pt x="72" y="356"/>
                    <a:pt x="62" y="356"/>
                  </a:cubicBezTo>
                  <a:cubicBezTo>
                    <a:pt x="62" y="378"/>
                    <a:pt x="62" y="378"/>
                    <a:pt x="62" y="378"/>
                  </a:cubicBezTo>
                  <a:cubicBezTo>
                    <a:pt x="248" y="378"/>
                    <a:pt x="248" y="378"/>
                    <a:pt x="248" y="378"/>
                  </a:cubicBezTo>
                  <a:cubicBezTo>
                    <a:pt x="248" y="356"/>
                    <a:pt x="248" y="356"/>
                    <a:pt x="248" y="356"/>
                  </a:cubicBezTo>
                  <a:cubicBezTo>
                    <a:pt x="238" y="356"/>
                    <a:pt x="231" y="356"/>
                    <a:pt x="227" y="356"/>
                  </a:cubicBezTo>
                  <a:cubicBezTo>
                    <a:pt x="212" y="354"/>
                    <a:pt x="202" y="350"/>
                    <a:pt x="196" y="344"/>
                  </a:cubicBezTo>
                  <a:cubicBezTo>
                    <a:pt x="189" y="337"/>
                    <a:pt x="185" y="321"/>
                    <a:pt x="185" y="297"/>
                  </a:cubicBezTo>
                  <a:cubicBezTo>
                    <a:pt x="185" y="18"/>
                    <a:pt x="185" y="18"/>
                    <a:pt x="185" y="18"/>
                  </a:cubicBezTo>
                  <a:cubicBezTo>
                    <a:pt x="217" y="19"/>
                    <a:pt x="241" y="29"/>
                    <a:pt x="259" y="49"/>
                  </a:cubicBezTo>
                  <a:cubicBezTo>
                    <a:pt x="276" y="68"/>
                    <a:pt x="286" y="97"/>
                    <a:pt x="290" y="136"/>
                  </a:cubicBezTo>
                  <a:cubicBezTo>
                    <a:pt x="310" y="133"/>
                    <a:pt x="310" y="133"/>
                    <a:pt x="310" y="133"/>
                  </a:cubicBezTo>
                  <a:lnTo>
                    <a:pt x="3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905"/>
            </a:p>
          </p:txBody>
        </p:sp>
      </p:grpSp>
      <p:grpSp>
        <p:nvGrpSpPr>
          <p:cNvPr id="16" name="Gruppieren 15"/>
          <p:cNvGrpSpPr/>
          <p:nvPr/>
        </p:nvGrpSpPr>
        <p:grpSpPr bwMode="black">
          <a:xfrm>
            <a:off x="9495919" y="6125495"/>
            <a:ext cx="2353403" cy="181446"/>
            <a:chOff x="8974138" y="5788025"/>
            <a:chExt cx="2224088" cy="171450"/>
          </a:xfrm>
        </p:grpSpPr>
        <p:sp>
          <p:nvSpPr>
            <p:cNvPr id="17" name="Freeform 39"/>
            <p:cNvSpPr>
              <a:spLocks/>
            </p:cNvSpPr>
            <p:nvPr userDrawn="1"/>
          </p:nvSpPr>
          <p:spPr bwMode="black">
            <a:xfrm>
              <a:off x="8974138" y="5791200"/>
              <a:ext cx="100013" cy="163513"/>
            </a:xfrm>
            <a:custGeom>
              <a:avLst/>
              <a:gdLst>
                <a:gd name="T0" fmla="*/ 0 w 63"/>
                <a:gd name="T1" fmla="*/ 103 h 103"/>
                <a:gd name="T2" fmla="*/ 0 w 63"/>
                <a:gd name="T3" fmla="*/ 0 h 103"/>
                <a:gd name="T4" fmla="*/ 22 w 63"/>
                <a:gd name="T5" fmla="*/ 0 h 103"/>
                <a:gd name="T6" fmla="*/ 22 w 63"/>
                <a:gd name="T7" fmla="*/ 84 h 103"/>
                <a:gd name="T8" fmla="*/ 63 w 63"/>
                <a:gd name="T9" fmla="*/ 84 h 103"/>
                <a:gd name="T10" fmla="*/ 63 w 63"/>
                <a:gd name="T11" fmla="*/ 103 h 103"/>
                <a:gd name="T12" fmla="*/ 0 w 63"/>
                <a:gd name="T13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03">
                  <a:moveTo>
                    <a:pt x="0" y="103"/>
                  </a:moveTo>
                  <a:lnTo>
                    <a:pt x="0" y="0"/>
                  </a:lnTo>
                  <a:lnTo>
                    <a:pt x="22" y="0"/>
                  </a:lnTo>
                  <a:lnTo>
                    <a:pt x="22" y="84"/>
                  </a:lnTo>
                  <a:lnTo>
                    <a:pt x="63" y="84"/>
                  </a:lnTo>
                  <a:lnTo>
                    <a:pt x="63" y="103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905"/>
            </a:p>
          </p:txBody>
        </p:sp>
        <p:sp>
          <p:nvSpPr>
            <p:cNvPr id="18" name="Freeform 40"/>
            <p:cNvSpPr>
              <a:spLocks/>
            </p:cNvSpPr>
            <p:nvPr userDrawn="1"/>
          </p:nvSpPr>
          <p:spPr bwMode="black">
            <a:xfrm>
              <a:off x="9094788" y="5791200"/>
              <a:ext cx="34925" cy="163513"/>
            </a:xfrm>
            <a:custGeom>
              <a:avLst/>
              <a:gdLst>
                <a:gd name="T0" fmla="*/ 0 w 22"/>
                <a:gd name="T1" fmla="*/ 103 h 103"/>
                <a:gd name="T2" fmla="*/ 0 w 22"/>
                <a:gd name="T3" fmla="*/ 0 h 103"/>
                <a:gd name="T4" fmla="*/ 10 w 22"/>
                <a:gd name="T5" fmla="*/ 0 h 103"/>
                <a:gd name="T6" fmla="*/ 22 w 22"/>
                <a:gd name="T7" fmla="*/ 0 h 103"/>
                <a:gd name="T8" fmla="*/ 22 w 22"/>
                <a:gd name="T9" fmla="*/ 103 h 103"/>
                <a:gd name="T10" fmla="*/ 0 w 22"/>
                <a:gd name="T11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03">
                  <a:moveTo>
                    <a:pt x="0" y="103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22" y="0"/>
                  </a:lnTo>
                  <a:lnTo>
                    <a:pt x="22" y="103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905"/>
            </a:p>
          </p:txBody>
        </p:sp>
        <p:sp>
          <p:nvSpPr>
            <p:cNvPr id="19" name="Freeform 41"/>
            <p:cNvSpPr>
              <a:spLocks/>
            </p:cNvSpPr>
            <p:nvPr userDrawn="1"/>
          </p:nvSpPr>
          <p:spPr bwMode="black">
            <a:xfrm>
              <a:off x="9161463" y="5791200"/>
              <a:ext cx="98425" cy="163513"/>
            </a:xfrm>
            <a:custGeom>
              <a:avLst/>
              <a:gdLst>
                <a:gd name="T0" fmla="*/ 0 w 62"/>
                <a:gd name="T1" fmla="*/ 103 h 103"/>
                <a:gd name="T2" fmla="*/ 0 w 62"/>
                <a:gd name="T3" fmla="*/ 0 h 103"/>
                <a:gd name="T4" fmla="*/ 62 w 62"/>
                <a:gd name="T5" fmla="*/ 0 h 103"/>
                <a:gd name="T6" fmla="*/ 62 w 62"/>
                <a:gd name="T7" fmla="*/ 19 h 103"/>
                <a:gd name="T8" fmla="*/ 22 w 62"/>
                <a:gd name="T9" fmla="*/ 19 h 103"/>
                <a:gd name="T10" fmla="*/ 22 w 62"/>
                <a:gd name="T11" fmla="*/ 43 h 103"/>
                <a:gd name="T12" fmla="*/ 57 w 62"/>
                <a:gd name="T13" fmla="*/ 43 h 103"/>
                <a:gd name="T14" fmla="*/ 57 w 62"/>
                <a:gd name="T15" fmla="*/ 61 h 103"/>
                <a:gd name="T16" fmla="*/ 22 w 62"/>
                <a:gd name="T17" fmla="*/ 61 h 103"/>
                <a:gd name="T18" fmla="*/ 22 w 62"/>
                <a:gd name="T19" fmla="*/ 103 h 103"/>
                <a:gd name="T20" fmla="*/ 0 w 62"/>
                <a:gd name="T21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103">
                  <a:moveTo>
                    <a:pt x="0" y="103"/>
                  </a:moveTo>
                  <a:lnTo>
                    <a:pt x="0" y="0"/>
                  </a:lnTo>
                  <a:lnTo>
                    <a:pt x="62" y="0"/>
                  </a:lnTo>
                  <a:lnTo>
                    <a:pt x="62" y="19"/>
                  </a:lnTo>
                  <a:lnTo>
                    <a:pt x="22" y="19"/>
                  </a:lnTo>
                  <a:lnTo>
                    <a:pt x="22" y="43"/>
                  </a:lnTo>
                  <a:lnTo>
                    <a:pt x="57" y="43"/>
                  </a:lnTo>
                  <a:lnTo>
                    <a:pt x="57" y="61"/>
                  </a:lnTo>
                  <a:lnTo>
                    <a:pt x="22" y="61"/>
                  </a:lnTo>
                  <a:lnTo>
                    <a:pt x="22" y="103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905"/>
            </a:p>
          </p:txBody>
        </p:sp>
        <p:sp>
          <p:nvSpPr>
            <p:cNvPr id="20" name="Freeform 42"/>
            <p:cNvSpPr>
              <a:spLocks/>
            </p:cNvSpPr>
            <p:nvPr userDrawn="1"/>
          </p:nvSpPr>
          <p:spPr bwMode="black">
            <a:xfrm>
              <a:off x="9280525" y="5791200"/>
              <a:ext cx="106363" cy="163513"/>
            </a:xfrm>
            <a:custGeom>
              <a:avLst/>
              <a:gdLst>
                <a:gd name="T0" fmla="*/ 0 w 67"/>
                <a:gd name="T1" fmla="*/ 103 h 103"/>
                <a:gd name="T2" fmla="*/ 0 w 67"/>
                <a:gd name="T3" fmla="*/ 0 h 103"/>
                <a:gd name="T4" fmla="*/ 66 w 67"/>
                <a:gd name="T5" fmla="*/ 0 h 103"/>
                <a:gd name="T6" fmla="*/ 66 w 67"/>
                <a:gd name="T7" fmla="*/ 19 h 103"/>
                <a:gd name="T8" fmla="*/ 22 w 67"/>
                <a:gd name="T9" fmla="*/ 19 h 103"/>
                <a:gd name="T10" fmla="*/ 22 w 67"/>
                <a:gd name="T11" fmla="*/ 41 h 103"/>
                <a:gd name="T12" fmla="*/ 62 w 67"/>
                <a:gd name="T13" fmla="*/ 41 h 103"/>
                <a:gd name="T14" fmla="*/ 62 w 67"/>
                <a:gd name="T15" fmla="*/ 59 h 103"/>
                <a:gd name="T16" fmla="*/ 22 w 67"/>
                <a:gd name="T17" fmla="*/ 59 h 103"/>
                <a:gd name="T18" fmla="*/ 22 w 67"/>
                <a:gd name="T19" fmla="*/ 84 h 103"/>
                <a:gd name="T20" fmla="*/ 67 w 67"/>
                <a:gd name="T21" fmla="*/ 84 h 103"/>
                <a:gd name="T22" fmla="*/ 67 w 67"/>
                <a:gd name="T23" fmla="*/ 103 h 103"/>
                <a:gd name="T24" fmla="*/ 0 w 67"/>
                <a:gd name="T25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103">
                  <a:moveTo>
                    <a:pt x="0" y="103"/>
                  </a:moveTo>
                  <a:lnTo>
                    <a:pt x="0" y="0"/>
                  </a:lnTo>
                  <a:lnTo>
                    <a:pt x="66" y="0"/>
                  </a:lnTo>
                  <a:lnTo>
                    <a:pt x="66" y="19"/>
                  </a:lnTo>
                  <a:lnTo>
                    <a:pt x="22" y="19"/>
                  </a:lnTo>
                  <a:lnTo>
                    <a:pt x="22" y="41"/>
                  </a:lnTo>
                  <a:lnTo>
                    <a:pt x="62" y="41"/>
                  </a:lnTo>
                  <a:lnTo>
                    <a:pt x="62" y="59"/>
                  </a:lnTo>
                  <a:lnTo>
                    <a:pt x="22" y="59"/>
                  </a:lnTo>
                  <a:lnTo>
                    <a:pt x="22" y="84"/>
                  </a:lnTo>
                  <a:lnTo>
                    <a:pt x="67" y="84"/>
                  </a:lnTo>
                  <a:lnTo>
                    <a:pt x="67" y="103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905"/>
            </a:p>
          </p:txBody>
        </p:sp>
        <p:sp>
          <p:nvSpPr>
            <p:cNvPr id="21" name="Freeform 43"/>
            <p:cNvSpPr>
              <a:spLocks/>
            </p:cNvSpPr>
            <p:nvPr userDrawn="1"/>
          </p:nvSpPr>
          <p:spPr bwMode="black">
            <a:xfrm>
              <a:off x="9472613" y="5791200"/>
              <a:ext cx="34925" cy="163513"/>
            </a:xfrm>
            <a:custGeom>
              <a:avLst/>
              <a:gdLst>
                <a:gd name="T0" fmla="*/ 0 w 22"/>
                <a:gd name="T1" fmla="*/ 103 h 103"/>
                <a:gd name="T2" fmla="*/ 0 w 22"/>
                <a:gd name="T3" fmla="*/ 0 h 103"/>
                <a:gd name="T4" fmla="*/ 12 w 22"/>
                <a:gd name="T5" fmla="*/ 0 h 103"/>
                <a:gd name="T6" fmla="*/ 22 w 22"/>
                <a:gd name="T7" fmla="*/ 0 h 103"/>
                <a:gd name="T8" fmla="*/ 22 w 22"/>
                <a:gd name="T9" fmla="*/ 103 h 103"/>
                <a:gd name="T10" fmla="*/ 0 w 22"/>
                <a:gd name="T11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03">
                  <a:moveTo>
                    <a:pt x="0" y="103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22" y="0"/>
                  </a:lnTo>
                  <a:lnTo>
                    <a:pt x="22" y="103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905"/>
            </a:p>
          </p:txBody>
        </p:sp>
        <p:sp>
          <p:nvSpPr>
            <p:cNvPr id="22" name="Freeform 44"/>
            <p:cNvSpPr>
              <a:spLocks/>
            </p:cNvSpPr>
            <p:nvPr userDrawn="1"/>
          </p:nvSpPr>
          <p:spPr bwMode="black">
            <a:xfrm>
              <a:off x="9532938" y="5788025"/>
              <a:ext cx="114300" cy="171450"/>
            </a:xfrm>
            <a:custGeom>
              <a:avLst/>
              <a:gdLst>
                <a:gd name="T0" fmla="*/ 0 w 88"/>
                <a:gd name="T1" fmla="*/ 92 h 132"/>
                <a:gd name="T2" fmla="*/ 27 w 88"/>
                <a:gd name="T3" fmla="*/ 92 h 132"/>
                <a:gd name="T4" fmla="*/ 30 w 88"/>
                <a:gd name="T5" fmla="*/ 103 h 132"/>
                <a:gd name="T6" fmla="*/ 44 w 88"/>
                <a:gd name="T7" fmla="*/ 110 h 132"/>
                <a:gd name="T8" fmla="*/ 57 w 88"/>
                <a:gd name="T9" fmla="*/ 105 h 132"/>
                <a:gd name="T10" fmla="*/ 60 w 88"/>
                <a:gd name="T11" fmla="*/ 95 h 132"/>
                <a:gd name="T12" fmla="*/ 54 w 88"/>
                <a:gd name="T13" fmla="*/ 82 h 132"/>
                <a:gd name="T14" fmla="*/ 47 w 88"/>
                <a:gd name="T15" fmla="*/ 78 h 132"/>
                <a:gd name="T16" fmla="*/ 38 w 88"/>
                <a:gd name="T17" fmla="*/ 75 h 132"/>
                <a:gd name="T18" fmla="*/ 15 w 88"/>
                <a:gd name="T19" fmla="*/ 64 h 132"/>
                <a:gd name="T20" fmla="*/ 1 w 88"/>
                <a:gd name="T21" fmla="*/ 35 h 132"/>
                <a:gd name="T22" fmla="*/ 11 w 88"/>
                <a:gd name="T23" fmla="*/ 11 h 132"/>
                <a:gd name="T24" fmla="*/ 41 w 88"/>
                <a:gd name="T25" fmla="*/ 0 h 132"/>
                <a:gd name="T26" fmla="*/ 76 w 88"/>
                <a:gd name="T27" fmla="*/ 16 h 132"/>
                <a:gd name="T28" fmla="*/ 83 w 88"/>
                <a:gd name="T29" fmla="*/ 36 h 132"/>
                <a:gd name="T30" fmla="*/ 57 w 88"/>
                <a:gd name="T31" fmla="*/ 36 h 132"/>
                <a:gd name="T32" fmla="*/ 52 w 88"/>
                <a:gd name="T33" fmla="*/ 26 h 132"/>
                <a:gd name="T34" fmla="*/ 40 w 88"/>
                <a:gd name="T35" fmla="*/ 22 h 132"/>
                <a:gd name="T36" fmla="*/ 30 w 88"/>
                <a:gd name="T37" fmla="*/ 25 h 132"/>
                <a:gd name="T38" fmla="*/ 26 w 88"/>
                <a:gd name="T39" fmla="*/ 35 h 132"/>
                <a:gd name="T40" fmla="*/ 33 w 88"/>
                <a:gd name="T41" fmla="*/ 46 h 132"/>
                <a:gd name="T42" fmla="*/ 51 w 88"/>
                <a:gd name="T43" fmla="*/ 54 h 132"/>
                <a:gd name="T44" fmla="*/ 75 w 88"/>
                <a:gd name="T45" fmla="*/ 66 h 132"/>
                <a:gd name="T46" fmla="*/ 88 w 88"/>
                <a:gd name="T47" fmla="*/ 93 h 132"/>
                <a:gd name="T48" fmla="*/ 76 w 88"/>
                <a:gd name="T49" fmla="*/ 121 h 132"/>
                <a:gd name="T50" fmla="*/ 44 w 88"/>
                <a:gd name="T51" fmla="*/ 132 h 132"/>
                <a:gd name="T52" fmla="*/ 7 w 88"/>
                <a:gd name="T53" fmla="*/ 114 h 132"/>
                <a:gd name="T54" fmla="*/ 0 w 88"/>
                <a:gd name="T55" fmla="*/ 9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8" h="132">
                  <a:moveTo>
                    <a:pt x="0" y="92"/>
                  </a:moveTo>
                  <a:cubicBezTo>
                    <a:pt x="27" y="92"/>
                    <a:pt x="27" y="92"/>
                    <a:pt x="27" y="92"/>
                  </a:cubicBezTo>
                  <a:cubicBezTo>
                    <a:pt x="28" y="97"/>
                    <a:pt x="29" y="101"/>
                    <a:pt x="30" y="103"/>
                  </a:cubicBezTo>
                  <a:cubicBezTo>
                    <a:pt x="34" y="108"/>
                    <a:pt x="38" y="110"/>
                    <a:pt x="44" y="110"/>
                  </a:cubicBezTo>
                  <a:cubicBezTo>
                    <a:pt x="49" y="110"/>
                    <a:pt x="54" y="109"/>
                    <a:pt x="57" y="105"/>
                  </a:cubicBezTo>
                  <a:cubicBezTo>
                    <a:pt x="59" y="103"/>
                    <a:pt x="60" y="99"/>
                    <a:pt x="60" y="95"/>
                  </a:cubicBezTo>
                  <a:cubicBezTo>
                    <a:pt x="60" y="90"/>
                    <a:pt x="58" y="86"/>
                    <a:pt x="54" y="82"/>
                  </a:cubicBezTo>
                  <a:cubicBezTo>
                    <a:pt x="52" y="81"/>
                    <a:pt x="50" y="79"/>
                    <a:pt x="47" y="78"/>
                  </a:cubicBezTo>
                  <a:cubicBezTo>
                    <a:pt x="46" y="78"/>
                    <a:pt x="43" y="77"/>
                    <a:pt x="38" y="75"/>
                  </a:cubicBezTo>
                  <a:cubicBezTo>
                    <a:pt x="27" y="71"/>
                    <a:pt x="20" y="67"/>
                    <a:pt x="15" y="64"/>
                  </a:cubicBezTo>
                  <a:cubicBezTo>
                    <a:pt x="6" y="57"/>
                    <a:pt x="1" y="47"/>
                    <a:pt x="1" y="35"/>
                  </a:cubicBezTo>
                  <a:cubicBezTo>
                    <a:pt x="1" y="25"/>
                    <a:pt x="5" y="17"/>
                    <a:pt x="11" y="11"/>
                  </a:cubicBezTo>
                  <a:cubicBezTo>
                    <a:pt x="18" y="4"/>
                    <a:pt x="28" y="0"/>
                    <a:pt x="41" y="0"/>
                  </a:cubicBezTo>
                  <a:cubicBezTo>
                    <a:pt x="56" y="0"/>
                    <a:pt x="68" y="6"/>
                    <a:pt x="76" y="16"/>
                  </a:cubicBezTo>
                  <a:cubicBezTo>
                    <a:pt x="80" y="22"/>
                    <a:pt x="82" y="28"/>
                    <a:pt x="83" y="36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6" y="32"/>
                    <a:pt x="55" y="28"/>
                    <a:pt x="52" y="26"/>
                  </a:cubicBezTo>
                  <a:cubicBezTo>
                    <a:pt x="49" y="23"/>
                    <a:pt x="45" y="22"/>
                    <a:pt x="40" y="22"/>
                  </a:cubicBezTo>
                  <a:cubicBezTo>
                    <a:pt x="36" y="22"/>
                    <a:pt x="33" y="23"/>
                    <a:pt x="30" y="25"/>
                  </a:cubicBezTo>
                  <a:cubicBezTo>
                    <a:pt x="28" y="27"/>
                    <a:pt x="26" y="30"/>
                    <a:pt x="26" y="35"/>
                  </a:cubicBezTo>
                  <a:cubicBezTo>
                    <a:pt x="26" y="39"/>
                    <a:pt x="28" y="43"/>
                    <a:pt x="33" y="46"/>
                  </a:cubicBezTo>
                  <a:cubicBezTo>
                    <a:pt x="36" y="48"/>
                    <a:pt x="42" y="51"/>
                    <a:pt x="51" y="54"/>
                  </a:cubicBezTo>
                  <a:cubicBezTo>
                    <a:pt x="61" y="57"/>
                    <a:pt x="70" y="61"/>
                    <a:pt x="75" y="66"/>
                  </a:cubicBezTo>
                  <a:cubicBezTo>
                    <a:pt x="84" y="73"/>
                    <a:pt x="88" y="82"/>
                    <a:pt x="88" y="93"/>
                  </a:cubicBezTo>
                  <a:cubicBezTo>
                    <a:pt x="88" y="104"/>
                    <a:pt x="84" y="114"/>
                    <a:pt x="76" y="121"/>
                  </a:cubicBezTo>
                  <a:cubicBezTo>
                    <a:pt x="68" y="128"/>
                    <a:pt x="57" y="132"/>
                    <a:pt x="44" y="132"/>
                  </a:cubicBezTo>
                  <a:cubicBezTo>
                    <a:pt x="27" y="132"/>
                    <a:pt x="15" y="126"/>
                    <a:pt x="7" y="114"/>
                  </a:cubicBezTo>
                  <a:cubicBezTo>
                    <a:pt x="3" y="107"/>
                    <a:pt x="1" y="100"/>
                    <a:pt x="0" y="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905"/>
            </a:p>
          </p:txBody>
        </p:sp>
        <p:sp>
          <p:nvSpPr>
            <p:cNvPr id="23" name="Freeform 45"/>
            <p:cNvSpPr>
              <a:spLocks/>
            </p:cNvSpPr>
            <p:nvPr userDrawn="1"/>
          </p:nvSpPr>
          <p:spPr bwMode="black">
            <a:xfrm>
              <a:off x="9729788" y="5791200"/>
              <a:ext cx="98425" cy="163513"/>
            </a:xfrm>
            <a:custGeom>
              <a:avLst/>
              <a:gdLst>
                <a:gd name="T0" fmla="*/ 0 w 62"/>
                <a:gd name="T1" fmla="*/ 103 h 103"/>
                <a:gd name="T2" fmla="*/ 0 w 62"/>
                <a:gd name="T3" fmla="*/ 0 h 103"/>
                <a:gd name="T4" fmla="*/ 62 w 62"/>
                <a:gd name="T5" fmla="*/ 0 h 103"/>
                <a:gd name="T6" fmla="*/ 62 w 62"/>
                <a:gd name="T7" fmla="*/ 19 h 103"/>
                <a:gd name="T8" fmla="*/ 22 w 62"/>
                <a:gd name="T9" fmla="*/ 19 h 103"/>
                <a:gd name="T10" fmla="*/ 22 w 62"/>
                <a:gd name="T11" fmla="*/ 43 h 103"/>
                <a:gd name="T12" fmla="*/ 57 w 62"/>
                <a:gd name="T13" fmla="*/ 43 h 103"/>
                <a:gd name="T14" fmla="*/ 57 w 62"/>
                <a:gd name="T15" fmla="*/ 61 h 103"/>
                <a:gd name="T16" fmla="*/ 22 w 62"/>
                <a:gd name="T17" fmla="*/ 61 h 103"/>
                <a:gd name="T18" fmla="*/ 22 w 62"/>
                <a:gd name="T19" fmla="*/ 103 h 103"/>
                <a:gd name="T20" fmla="*/ 0 w 62"/>
                <a:gd name="T21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103">
                  <a:moveTo>
                    <a:pt x="0" y="103"/>
                  </a:moveTo>
                  <a:lnTo>
                    <a:pt x="0" y="0"/>
                  </a:lnTo>
                  <a:lnTo>
                    <a:pt x="62" y="0"/>
                  </a:lnTo>
                  <a:lnTo>
                    <a:pt x="62" y="19"/>
                  </a:lnTo>
                  <a:lnTo>
                    <a:pt x="22" y="19"/>
                  </a:lnTo>
                  <a:lnTo>
                    <a:pt x="22" y="43"/>
                  </a:lnTo>
                  <a:lnTo>
                    <a:pt x="57" y="43"/>
                  </a:lnTo>
                  <a:lnTo>
                    <a:pt x="57" y="61"/>
                  </a:lnTo>
                  <a:lnTo>
                    <a:pt x="22" y="61"/>
                  </a:lnTo>
                  <a:lnTo>
                    <a:pt x="22" y="103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905"/>
            </a:p>
          </p:txBody>
        </p:sp>
        <p:sp>
          <p:nvSpPr>
            <p:cNvPr id="24" name="Freeform 46"/>
            <p:cNvSpPr>
              <a:spLocks noEditPoints="1"/>
            </p:cNvSpPr>
            <p:nvPr userDrawn="1"/>
          </p:nvSpPr>
          <p:spPr bwMode="black">
            <a:xfrm>
              <a:off x="9842500" y="5788025"/>
              <a:ext cx="138113" cy="171450"/>
            </a:xfrm>
            <a:custGeom>
              <a:avLst/>
              <a:gdLst>
                <a:gd name="T0" fmla="*/ 54 w 107"/>
                <a:gd name="T1" fmla="*/ 0 h 132"/>
                <a:gd name="T2" fmla="*/ 90 w 107"/>
                <a:gd name="T3" fmla="*/ 17 h 132"/>
                <a:gd name="T4" fmla="*/ 107 w 107"/>
                <a:gd name="T5" fmla="*/ 66 h 132"/>
                <a:gd name="T6" fmla="*/ 94 w 107"/>
                <a:gd name="T7" fmla="*/ 111 h 132"/>
                <a:gd name="T8" fmla="*/ 76 w 107"/>
                <a:gd name="T9" fmla="*/ 127 h 132"/>
                <a:gd name="T10" fmla="*/ 53 w 107"/>
                <a:gd name="T11" fmla="*/ 132 h 132"/>
                <a:gd name="T12" fmla="*/ 12 w 107"/>
                <a:gd name="T13" fmla="*/ 110 h 132"/>
                <a:gd name="T14" fmla="*/ 0 w 107"/>
                <a:gd name="T15" fmla="*/ 66 h 132"/>
                <a:gd name="T16" fmla="*/ 15 w 107"/>
                <a:gd name="T17" fmla="*/ 17 h 132"/>
                <a:gd name="T18" fmla="*/ 54 w 107"/>
                <a:gd name="T19" fmla="*/ 0 h 132"/>
                <a:gd name="T20" fmla="*/ 53 w 107"/>
                <a:gd name="T21" fmla="*/ 23 h 132"/>
                <a:gd name="T22" fmla="*/ 34 w 107"/>
                <a:gd name="T23" fmla="*/ 35 h 132"/>
                <a:gd name="T24" fmla="*/ 27 w 107"/>
                <a:gd name="T25" fmla="*/ 66 h 132"/>
                <a:gd name="T26" fmla="*/ 34 w 107"/>
                <a:gd name="T27" fmla="*/ 97 h 132"/>
                <a:gd name="T28" fmla="*/ 44 w 107"/>
                <a:gd name="T29" fmla="*/ 106 h 132"/>
                <a:gd name="T30" fmla="*/ 53 w 107"/>
                <a:gd name="T31" fmla="*/ 109 h 132"/>
                <a:gd name="T32" fmla="*/ 67 w 107"/>
                <a:gd name="T33" fmla="*/ 104 h 132"/>
                <a:gd name="T34" fmla="*/ 77 w 107"/>
                <a:gd name="T35" fmla="*/ 87 h 132"/>
                <a:gd name="T36" fmla="*/ 80 w 107"/>
                <a:gd name="T37" fmla="*/ 66 h 132"/>
                <a:gd name="T38" fmla="*/ 73 w 107"/>
                <a:gd name="T39" fmla="*/ 35 h 132"/>
                <a:gd name="T40" fmla="*/ 53 w 107"/>
                <a:gd name="T41" fmla="*/ 2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7" h="132">
                  <a:moveTo>
                    <a:pt x="54" y="0"/>
                  </a:moveTo>
                  <a:cubicBezTo>
                    <a:pt x="69" y="0"/>
                    <a:pt x="81" y="6"/>
                    <a:pt x="90" y="17"/>
                  </a:cubicBezTo>
                  <a:cubicBezTo>
                    <a:pt x="101" y="29"/>
                    <a:pt x="107" y="45"/>
                    <a:pt x="107" y="66"/>
                  </a:cubicBezTo>
                  <a:cubicBezTo>
                    <a:pt x="107" y="84"/>
                    <a:pt x="103" y="99"/>
                    <a:pt x="94" y="111"/>
                  </a:cubicBezTo>
                  <a:cubicBezTo>
                    <a:pt x="89" y="118"/>
                    <a:pt x="83" y="123"/>
                    <a:pt x="76" y="127"/>
                  </a:cubicBezTo>
                  <a:cubicBezTo>
                    <a:pt x="69" y="130"/>
                    <a:pt x="62" y="132"/>
                    <a:pt x="53" y="132"/>
                  </a:cubicBezTo>
                  <a:cubicBezTo>
                    <a:pt x="36" y="132"/>
                    <a:pt x="22" y="125"/>
                    <a:pt x="12" y="110"/>
                  </a:cubicBezTo>
                  <a:cubicBezTo>
                    <a:pt x="4" y="99"/>
                    <a:pt x="0" y="84"/>
                    <a:pt x="0" y="66"/>
                  </a:cubicBezTo>
                  <a:cubicBezTo>
                    <a:pt x="0" y="46"/>
                    <a:pt x="5" y="29"/>
                    <a:pt x="15" y="17"/>
                  </a:cubicBezTo>
                  <a:cubicBezTo>
                    <a:pt x="25" y="6"/>
                    <a:pt x="38" y="0"/>
                    <a:pt x="54" y="0"/>
                  </a:cubicBezTo>
                  <a:close/>
                  <a:moveTo>
                    <a:pt x="53" y="23"/>
                  </a:moveTo>
                  <a:cubicBezTo>
                    <a:pt x="45" y="23"/>
                    <a:pt x="38" y="27"/>
                    <a:pt x="34" y="35"/>
                  </a:cubicBezTo>
                  <a:cubicBezTo>
                    <a:pt x="29" y="44"/>
                    <a:pt x="27" y="54"/>
                    <a:pt x="27" y="66"/>
                  </a:cubicBezTo>
                  <a:cubicBezTo>
                    <a:pt x="27" y="78"/>
                    <a:pt x="29" y="89"/>
                    <a:pt x="34" y="97"/>
                  </a:cubicBezTo>
                  <a:cubicBezTo>
                    <a:pt x="36" y="101"/>
                    <a:pt x="39" y="104"/>
                    <a:pt x="44" y="106"/>
                  </a:cubicBezTo>
                  <a:cubicBezTo>
                    <a:pt x="47" y="108"/>
                    <a:pt x="50" y="109"/>
                    <a:pt x="53" y="109"/>
                  </a:cubicBezTo>
                  <a:cubicBezTo>
                    <a:pt x="59" y="109"/>
                    <a:pt x="63" y="107"/>
                    <a:pt x="67" y="104"/>
                  </a:cubicBezTo>
                  <a:cubicBezTo>
                    <a:pt x="71" y="100"/>
                    <a:pt x="75" y="94"/>
                    <a:pt x="77" y="87"/>
                  </a:cubicBezTo>
                  <a:cubicBezTo>
                    <a:pt x="79" y="80"/>
                    <a:pt x="80" y="73"/>
                    <a:pt x="80" y="66"/>
                  </a:cubicBezTo>
                  <a:cubicBezTo>
                    <a:pt x="80" y="54"/>
                    <a:pt x="77" y="43"/>
                    <a:pt x="73" y="35"/>
                  </a:cubicBezTo>
                  <a:cubicBezTo>
                    <a:pt x="68" y="27"/>
                    <a:pt x="61" y="23"/>
                    <a:pt x="53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905"/>
            </a:p>
          </p:txBody>
        </p:sp>
        <p:sp>
          <p:nvSpPr>
            <p:cNvPr id="25" name="Freeform 47"/>
            <p:cNvSpPr>
              <a:spLocks noEditPoints="1"/>
            </p:cNvSpPr>
            <p:nvPr userDrawn="1"/>
          </p:nvSpPr>
          <p:spPr bwMode="black">
            <a:xfrm>
              <a:off x="10006013" y="5791200"/>
              <a:ext cx="122238" cy="163513"/>
            </a:xfrm>
            <a:custGeom>
              <a:avLst/>
              <a:gdLst>
                <a:gd name="T0" fmla="*/ 0 w 94"/>
                <a:gd name="T1" fmla="*/ 126 h 126"/>
                <a:gd name="T2" fmla="*/ 0 w 94"/>
                <a:gd name="T3" fmla="*/ 0 h 126"/>
                <a:gd name="T4" fmla="*/ 49 w 94"/>
                <a:gd name="T5" fmla="*/ 0 h 126"/>
                <a:gd name="T6" fmla="*/ 78 w 94"/>
                <a:gd name="T7" fmla="*/ 9 h 126"/>
                <a:gd name="T8" fmla="*/ 90 w 94"/>
                <a:gd name="T9" fmla="*/ 35 h 126"/>
                <a:gd name="T10" fmla="*/ 81 w 94"/>
                <a:gd name="T11" fmla="*/ 59 h 126"/>
                <a:gd name="T12" fmla="*/ 72 w 94"/>
                <a:gd name="T13" fmla="*/ 66 h 126"/>
                <a:gd name="T14" fmla="*/ 84 w 94"/>
                <a:gd name="T15" fmla="*/ 76 h 126"/>
                <a:gd name="T16" fmla="*/ 88 w 94"/>
                <a:gd name="T17" fmla="*/ 89 h 126"/>
                <a:gd name="T18" fmla="*/ 89 w 94"/>
                <a:gd name="T19" fmla="*/ 108 h 126"/>
                <a:gd name="T20" fmla="*/ 91 w 94"/>
                <a:gd name="T21" fmla="*/ 121 h 126"/>
                <a:gd name="T22" fmla="*/ 94 w 94"/>
                <a:gd name="T23" fmla="*/ 126 h 126"/>
                <a:gd name="T24" fmla="*/ 66 w 94"/>
                <a:gd name="T25" fmla="*/ 126 h 126"/>
                <a:gd name="T26" fmla="*/ 64 w 94"/>
                <a:gd name="T27" fmla="*/ 119 h 126"/>
                <a:gd name="T28" fmla="*/ 63 w 94"/>
                <a:gd name="T29" fmla="*/ 102 h 126"/>
                <a:gd name="T30" fmla="*/ 59 w 94"/>
                <a:gd name="T31" fmla="*/ 85 h 126"/>
                <a:gd name="T32" fmla="*/ 51 w 94"/>
                <a:gd name="T33" fmla="*/ 77 h 126"/>
                <a:gd name="T34" fmla="*/ 43 w 94"/>
                <a:gd name="T35" fmla="*/ 76 h 126"/>
                <a:gd name="T36" fmla="*/ 27 w 94"/>
                <a:gd name="T37" fmla="*/ 76 h 126"/>
                <a:gd name="T38" fmla="*/ 27 w 94"/>
                <a:gd name="T39" fmla="*/ 126 h 126"/>
                <a:gd name="T40" fmla="*/ 0 w 94"/>
                <a:gd name="T41" fmla="*/ 126 h 126"/>
                <a:gd name="T42" fmla="*/ 27 w 94"/>
                <a:gd name="T43" fmla="*/ 56 h 126"/>
                <a:gd name="T44" fmla="*/ 42 w 94"/>
                <a:gd name="T45" fmla="*/ 56 h 126"/>
                <a:gd name="T46" fmla="*/ 59 w 94"/>
                <a:gd name="T47" fmla="*/ 51 h 126"/>
                <a:gd name="T48" fmla="*/ 63 w 94"/>
                <a:gd name="T49" fmla="*/ 38 h 126"/>
                <a:gd name="T50" fmla="*/ 56 w 94"/>
                <a:gd name="T51" fmla="*/ 24 h 126"/>
                <a:gd name="T52" fmla="*/ 43 w 94"/>
                <a:gd name="T53" fmla="*/ 22 h 126"/>
                <a:gd name="T54" fmla="*/ 27 w 94"/>
                <a:gd name="T55" fmla="*/ 22 h 126"/>
                <a:gd name="T56" fmla="*/ 27 w 94"/>
                <a:gd name="T57" fmla="*/ 5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126">
                  <a:moveTo>
                    <a:pt x="0" y="12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61" y="0"/>
                    <a:pt x="71" y="3"/>
                    <a:pt x="78" y="9"/>
                  </a:cubicBezTo>
                  <a:cubicBezTo>
                    <a:pt x="86" y="15"/>
                    <a:pt x="90" y="24"/>
                    <a:pt x="90" y="35"/>
                  </a:cubicBezTo>
                  <a:cubicBezTo>
                    <a:pt x="90" y="45"/>
                    <a:pt x="87" y="53"/>
                    <a:pt x="81" y="59"/>
                  </a:cubicBezTo>
                  <a:cubicBezTo>
                    <a:pt x="79" y="62"/>
                    <a:pt x="76" y="64"/>
                    <a:pt x="72" y="66"/>
                  </a:cubicBezTo>
                  <a:cubicBezTo>
                    <a:pt x="77" y="68"/>
                    <a:pt x="81" y="71"/>
                    <a:pt x="84" y="76"/>
                  </a:cubicBezTo>
                  <a:cubicBezTo>
                    <a:pt x="85" y="79"/>
                    <a:pt x="87" y="83"/>
                    <a:pt x="88" y="89"/>
                  </a:cubicBezTo>
                  <a:cubicBezTo>
                    <a:pt x="88" y="91"/>
                    <a:pt x="88" y="97"/>
                    <a:pt x="89" y="108"/>
                  </a:cubicBezTo>
                  <a:cubicBezTo>
                    <a:pt x="90" y="115"/>
                    <a:pt x="90" y="119"/>
                    <a:pt x="91" y="121"/>
                  </a:cubicBezTo>
                  <a:cubicBezTo>
                    <a:pt x="92" y="122"/>
                    <a:pt x="92" y="124"/>
                    <a:pt x="94" y="126"/>
                  </a:cubicBezTo>
                  <a:cubicBezTo>
                    <a:pt x="66" y="126"/>
                    <a:pt x="66" y="126"/>
                    <a:pt x="66" y="126"/>
                  </a:cubicBezTo>
                  <a:cubicBezTo>
                    <a:pt x="65" y="124"/>
                    <a:pt x="64" y="121"/>
                    <a:pt x="64" y="119"/>
                  </a:cubicBezTo>
                  <a:cubicBezTo>
                    <a:pt x="64" y="117"/>
                    <a:pt x="63" y="112"/>
                    <a:pt x="63" y="102"/>
                  </a:cubicBezTo>
                  <a:cubicBezTo>
                    <a:pt x="62" y="94"/>
                    <a:pt x="61" y="88"/>
                    <a:pt x="59" y="85"/>
                  </a:cubicBezTo>
                  <a:cubicBezTo>
                    <a:pt x="57" y="81"/>
                    <a:pt x="55" y="78"/>
                    <a:pt x="51" y="77"/>
                  </a:cubicBezTo>
                  <a:cubicBezTo>
                    <a:pt x="49" y="77"/>
                    <a:pt x="46" y="76"/>
                    <a:pt x="43" y="76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27" y="126"/>
                    <a:pt x="27" y="126"/>
                    <a:pt x="27" y="126"/>
                  </a:cubicBezTo>
                  <a:lnTo>
                    <a:pt x="0" y="126"/>
                  </a:lnTo>
                  <a:close/>
                  <a:moveTo>
                    <a:pt x="27" y="56"/>
                  </a:moveTo>
                  <a:cubicBezTo>
                    <a:pt x="42" y="56"/>
                    <a:pt x="42" y="56"/>
                    <a:pt x="42" y="56"/>
                  </a:cubicBezTo>
                  <a:cubicBezTo>
                    <a:pt x="50" y="56"/>
                    <a:pt x="56" y="54"/>
                    <a:pt x="59" y="51"/>
                  </a:cubicBezTo>
                  <a:cubicBezTo>
                    <a:pt x="61" y="48"/>
                    <a:pt x="63" y="44"/>
                    <a:pt x="63" y="38"/>
                  </a:cubicBezTo>
                  <a:cubicBezTo>
                    <a:pt x="63" y="32"/>
                    <a:pt x="61" y="27"/>
                    <a:pt x="56" y="24"/>
                  </a:cubicBezTo>
                  <a:cubicBezTo>
                    <a:pt x="54" y="23"/>
                    <a:pt x="49" y="22"/>
                    <a:pt x="43" y="22"/>
                  </a:cubicBezTo>
                  <a:cubicBezTo>
                    <a:pt x="27" y="22"/>
                    <a:pt x="27" y="22"/>
                    <a:pt x="27" y="22"/>
                  </a:cubicBezTo>
                  <a:lnTo>
                    <a:pt x="27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905"/>
            </a:p>
          </p:txBody>
        </p:sp>
        <p:sp>
          <p:nvSpPr>
            <p:cNvPr id="26" name="Freeform 48"/>
            <p:cNvSpPr>
              <a:spLocks/>
            </p:cNvSpPr>
            <p:nvPr userDrawn="1"/>
          </p:nvSpPr>
          <p:spPr bwMode="black">
            <a:xfrm>
              <a:off x="10206038" y="5788025"/>
              <a:ext cx="114300" cy="171450"/>
            </a:xfrm>
            <a:custGeom>
              <a:avLst/>
              <a:gdLst>
                <a:gd name="T0" fmla="*/ 0 w 88"/>
                <a:gd name="T1" fmla="*/ 92 h 132"/>
                <a:gd name="T2" fmla="*/ 27 w 88"/>
                <a:gd name="T3" fmla="*/ 92 h 132"/>
                <a:gd name="T4" fmla="*/ 31 w 88"/>
                <a:gd name="T5" fmla="*/ 103 h 132"/>
                <a:gd name="T6" fmla="*/ 44 w 88"/>
                <a:gd name="T7" fmla="*/ 110 h 132"/>
                <a:gd name="T8" fmla="*/ 57 w 88"/>
                <a:gd name="T9" fmla="*/ 105 h 132"/>
                <a:gd name="T10" fmla="*/ 61 w 88"/>
                <a:gd name="T11" fmla="*/ 95 h 132"/>
                <a:gd name="T12" fmla="*/ 54 w 88"/>
                <a:gd name="T13" fmla="*/ 82 h 132"/>
                <a:gd name="T14" fmla="*/ 47 w 88"/>
                <a:gd name="T15" fmla="*/ 78 h 132"/>
                <a:gd name="T16" fmla="*/ 38 w 88"/>
                <a:gd name="T17" fmla="*/ 75 h 132"/>
                <a:gd name="T18" fmla="*/ 15 w 88"/>
                <a:gd name="T19" fmla="*/ 64 h 132"/>
                <a:gd name="T20" fmla="*/ 2 w 88"/>
                <a:gd name="T21" fmla="*/ 35 h 132"/>
                <a:gd name="T22" fmla="*/ 11 w 88"/>
                <a:gd name="T23" fmla="*/ 11 h 132"/>
                <a:gd name="T24" fmla="*/ 41 w 88"/>
                <a:gd name="T25" fmla="*/ 0 h 132"/>
                <a:gd name="T26" fmla="*/ 76 w 88"/>
                <a:gd name="T27" fmla="*/ 16 h 132"/>
                <a:gd name="T28" fmla="*/ 83 w 88"/>
                <a:gd name="T29" fmla="*/ 36 h 132"/>
                <a:gd name="T30" fmla="*/ 57 w 88"/>
                <a:gd name="T31" fmla="*/ 36 h 132"/>
                <a:gd name="T32" fmla="*/ 52 w 88"/>
                <a:gd name="T33" fmla="*/ 26 h 132"/>
                <a:gd name="T34" fmla="*/ 41 w 88"/>
                <a:gd name="T35" fmla="*/ 22 h 132"/>
                <a:gd name="T36" fmla="*/ 31 w 88"/>
                <a:gd name="T37" fmla="*/ 25 h 132"/>
                <a:gd name="T38" fmla="*/ 27 w 88"/>
                <a:gd name="T39" fmla="*/ 35 h 132"/>
                <a:gd name="T40" fmla="*/ 33 w 88"/>
                <a:gd name="T41" fmla="*/ 46 h 132"/>
                <a:gd name="T42" fmla="*/ 51 w 88"/>
                <a:gd name="T43" fmla="*/ 54 h 132"/>
                <a:gd name="T44" fmla="*/ 76 w 88"/>
                <a:gd name="T45" fmla="*/ 66 h 132"/>
                <a:gd name="T46" fmla="*/ 88 w 88"/>
                <a:gd name="T47" fmla="*/ 93 h 132"/>
                <a:gd name="T48" fmla="*/ 77 w 88"/>
                <a:gd name="T49" fmla="*/ 121 h 132"/>
                <a:gd name="T50" fmla="*/ 44 w 88"/>
                <a:gd name="T51" fmla="*/ 132 h 132"/>
                <a:gd name="T52" fmla="*/ 8 w 88"/>
                <a:gd name="T53" fmla="*/ 114 h 132"/>
                <a:gd name="T54" fmla="*/ 0 w 88"/>
                <a:gd name="T55" fmla="*/ 9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8" h="132">
                  <a:moveTo>
                    <a:pt x="0" y="92"/>
                  </a:moveTo>
                  <a:cubicBezTo>
                    <a:pt x="27" y="92"/>
                    <a:pt x="27" y="92"/>
                    <a:pt x="27" y="92"/>
                  </a:cubicBezTo>
                  <a:cubicBezTo>
                    <a:pt x="28" y="97"/>
                    <a:pt x="29" y="101"/>
                    <a:pt x="31" y="103"/>
                  </a:cubicBezTo>
                  <a:cubicBezTo>
                    <a:pt x="34" y="108"/>
                    <a:pt x="38" y="110"/>
                    <a:pt x="44" y="110"/>
                  </a:cubicBezTo>
                  <a:cubicBezTo>
                    <a:pt x="50" y="110"/>
                    <a:pt x="54" y="109"/>
                    <a:pt x="57" y="105"/>
                  </a:cubicBezTo>
                  <a:cubicBezTo>
                    <a:pt x="59" y="103"/>
                    <a:pt x="61" y="99"/>
                    <a:pt x="61" y="95"/>
                  </a:cubicBezTo>
                  <a:cubicBezTo>
                    <a:pt x="61" y="90"/>
                    <a:pt x="59" y="86"/>
                    <a:pt x="54" y="82"/>
                  </a:cubicBezTo>
                  <a:cubicBezTo>
                    <a:pt x="53" y="81"/>
                    <a:pt x="50" y="79"/>
                    <a:pt x="47" y="78"/>
                  </a:cubicBezTo>
                  <a:cubicBezTo>
                    <a:pt x="46" y="78"/>
                    <a:pt x="43" y="77"/>
                    <a:pt x="38" y="75"/>
                  </a:cubicBezTo>
                  <a:cubicBezTo>
                    <a:pt x="27" y="71"/>
                    <a:pt x="20" y="67"/>
                    <a:pt x="15" y="64"/>
                  </a:cubicBezTo>
                  <a:cubicBezTo>
                    <a:pt x="6" y="57"/>
                    <a:pt x="2" y="47"/>
                    <a:pt x="2" y="35"/>
                  </a:cubicBezTo>
                  <a:cubicBezTo>
                    <a:pt x="2" y="25"/>
                    <a:pt x="5" y="17"/>
                    <a:pt x="11" y="11"/>
                  </a:cubicBezTo>
                  <a:cubicBezTo>
                    <a:pt x="18" y="4"/>
                    <a:pt x="28" y="0"/>
                    <a:pt x="41" y="0"/>
                  </a:cubicBezTo>
                  <a:cubicBezTo>
                    <a:pt x="56" y="0"/>
                    <a:pt x="68" y="6"/>
                    <a:pt x="76" y="16"/>
                  </a:cubicBezTo>
                  <a:cubicBezTo>
                    <a:pt x="80" y="22"/>
                    <a:pt x="82" y="28"/>
                    <a:pt x="83" y="36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6" y="32"/>
                    <a:pt x="55" y="28"/>
                    <a:pt x="52" y="26"/>
                  </a:cubicBezTo>
                  <a:cubicBezTo>
                    <a:pt x="50" y="23"/>
                    <a:pt x="46" y="22"/>
                    <a:pt x="41" y="22"/>
                  </a:cubicBezTo>
                  <a:cubicBezTo>
                    <a:pt x="36" y="22"/>
                    <a:pt x="33" y="23"/>
                    <a:pt x="31" y="25"/>
                  </a:cubicBezTo>
                  <a:cubicBezTo>
                    <a:pt x="28" y="27"/>
                    <a:pt x="27" y="30"/>
                    <a:pt x="27" y="35"/>
                  </a:cubicBezTo>
                  <a:cubicBezTo>
                    <a:pt x="27" y="39"/>
                    <a:pt x="29" y="43"/>
                    <a:pt x="33" y="46"/>
                  </a:cubicBezTo>
                  <a:cubicBezTo>
                    <a:pt x="36" y="48"/>
                    <a:pt x="42" y="51"/>
                    <a:pt x="51" y="54"/>
                  </a:cubicBezTo>
                  <a:cubicBezTo>
                    <a:pt x="62" y="57"/>
                    <a:pt x="70" y="61"/>
                    <a:pt x="76" y="66"/>
                  </a:cubicBezTo>
                  <a:cubicBezTo>
                    <a:pt x="84" y="73"/>
                    <a:pt x="88" y="82"/>
                    <a:pt x="88" y="93"/>
                  </a:cubicBezTo>
                  <a:cubicBezTo>
                    <a:pt x="88" y="104"/>
                    <a:pt x="84" y="114"/>
                    <a:pt x="77" y="121"/>
                  </a:cubicBezTo>
                  <a:cubicBezTo>
                    <a:pt x="68" y="128"/>
                    <a:pt x="58" y="132"/>
                    <a:pt x="44" y="132"/>
                  </a:cubicBezTo>
                  <a:cubicBezTo>
                    <a:pt x="28" y="132"/>
                    <a:pt x="16" y="126"/>
                    <a:pt x="8" y="114"/>
                  </a:cubicBezTo>
                  <a:cubicBezTo>
                    <a:pt x="4" y="107"/>
                    <a:pt x="1" y="100"/>
                    <a:pt x="0" y="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905"/>
            </a:p>
          </p:txBody>
        </p:sp>
        <p:sp>
          <p:nvSpPr>
            <p:cNvPr id="27" name="Freeform 49"/>
            <p:cNvSpPr>
              <a:spLocks/>
            </p:cNvSpPr>
            <p:nvPr userDrawn="1"/>
          </p:nvSpPr>
          <p:spPr bwMode="black">
            <a:xfrm>
              <a:off x="10344150" y="5791200"/>
              <a:ext cx="122238" cy="163513"/>
            </a:xfrm>
            <a:custGeom>
              <a:avLst/>
              <a:gdLst>
                <a:gd name="T0" fmla="*/ 0 w 77"/>
                <a:gd name="T1" fmla="*/ 103 h 103"/>
                <a:gd name="T2" fmla="*/ 0 w 77"/>
                <a:gd name="T3" fmla="*/ 0 h 103"/>
                <a:gd name="T4" fmla="*/ 22 w 77"/>
                <a:gd name="T5" fmla="*/ 0 h 103"/>
                <a:gd name="T6" fmla="*/ 22 w 77"/>
                <a:gd name="T7" fmla="*/ 39 h 103"/>
                <a:gd name="T8" fmla="*/ 55 w 77"/>
                <a:gd name="T9" fmla="*/ 39 h 103"/>
                <a:gd name="T10" fmla="*/ 55 w 77"/>
                <a:gd name="T11" fmla="*/ 0 h 103"/>
                <a:gd name="T12" fmla="*/ 77 w 77"/>
                <a:gd name="T13" fmla="*/ 0 h 103"/>
                <a:gd name="T14" fmla="*/ 77 w 77"/>
                <a:gd name="T15" fmla="*/ 103 h 103"/>
                <a:gd name="T16" fmla="*/ 55 w 77"/>
                <a:gd name="T17" fmla="*/ 103 h 103"/>
                <a:gd name="T18" fmla="*/ 55 w 77"/>
                <a:gd name="T19" fmla="*/ 58 h 103"/>
                <a:gd name="T20" fmla="*/ 22 w 77"/>
                <a:gd name="T21" fmla="*/ 58 h 103"/>
                <a:gd name="T22" fmla="*/ 22 w 77"/>
                <a:gd name="T23" fmla="*/ 103 h 103"/>
                <a:gd name="T24" fmla="*/ 0 w 77"/>
                <a:gd name="T25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" h="103">
                  <a:moveTo>
                    <a:pt x="0" y="103"/>
                  </a:moveTo>
                  <a:lnTo>
                    <a:pt x="0" y="0"/>
                  </a:lnTo>
                  <a:lnTo>
                    <a:pt x="22" y="0"/>
                  </a:lnTo>
                  <a:lnTo>
                    <a:pt x="22" y="39"/>
                  </a:lnTo>
                  <a:lnTo>
                    <a:pt x="55" y="39"/>
                  </a:lnTo>
                  <a:lnTo>
                    <a:pt x="55" y="0"/>
                  </a:lnTo>
                  <a:lnTo>
                    <a:pt x="77" y="0"/>
                  </a:lnTo>
                  <a:lnTo>
                    <a:pt x="77" y="103"/>
                  </a:lnTo>
                  <a:lnTo>
                    <a:pt x="55" y="103"/>
                  </a:lnTo>
                  <a:lnTo>
                    <a:pt x="55" y="58"/>
                  </a:lnTo>
                  <a:lnTo>
                    <a:pt x="22" y="58"/>
                  </a:lnTo>
                  <a:lnTo>
                    <a:pt x="22" y="103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905"/>
            </a:p>
          </p:txBody>
        </p:sp>
        <p:sp>
          <p:nvSpPr>
            <p:cNvPr id="28" name="Freeform 50"/>
            <p:cNvSpPr>
              <a:spLocks noEditPoints="1"/>
            </p:cNvSpPr>
            <p:nvPr userDrawn="1"/>
          </p:nvSpPr>
          <p:spPr bwMode="black">
            <a:xfrm>
              <a:off x="10483850" y="5791200"/>
              <a:ext cx="139700" cy="163513"/>
            </a:xfrm>
            <a:custGeom>
              <a:avLst/>
              <a:gdLst>
                <a:gd name="T0" fmla="*/ 33 w 88"/>
                <a:gd name="T1" fmla="*/ 0 h 103"/>
                <a:gd name="T2" fmla="*/ 55 w 88"/>
                <a:gd name="T3" fmla="*/ 0 h 103"/>
                <a:gd name="T4" fmla="*/ 88 w 88"/>
                <a:gd name="T5" fmla="*/ 103 h 103"/>
                <a:gd name="T6" fmla="*/ 65 w 88"/>
                <a:gd name="T7" fmla="*/ 103 h 103"/>
                <a:gd name="T8" fmla="*/ 58 w 88"/>
                <a:gd name="T9" fmla="*/ 80 h 103"/>
                <a:gd name="T10" fmla="*/ 29 w 88"/>
                <a:gd name="T11" fmla="*/ 80 h 103"/>
                <a:gd name="T12" fmla="*/ 23 w 88"/>
                <a:gd name="T13" fmla="*/ 103 h 103"/>
                <a:gd name="T14" fmla="*/ 0 w 88"/>
                <a:gd name="T15" fmla="*/ 103 h 103"/>
                <a:gd name="T16" fmla="*/ 33 w 88"/>
                <a:gd name="T17" fmla="*/ 0 h 103"/>
                <a:gd name="T18" fmla="*/ 34 w 88"/>
                <a:gd name="T19" fmla="*/ 63 h 103"/>
                <a:gd name="T20" fmla="*/ 54 w 88"/>
                <a:gd name="T21" fmla="*/ 63 h 103"/>
                <a:gd name="T22" fmla="*/ 43 w 88"/>
                <a:gd name="T23" fmla="*/ 28 h 103"/>
                <a:gd name="T24" fmla="*/ 34 w 88"/>
                <a:gd name="T25" fmla="*/ 6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03">
                  <a:moveTo>
                    <a:pt x="33" y="0"/>
                  </a:moveTo>
                  <a:lnTo>
                    <a:pt x="55" y="0"/>
                  </a:lnTo>
                  <a:lnTo>
                    <a:pt x="88" y="103"/>
                  </a:lnTo>
                  <a:lnTo>
                    <a:pt x="65" y="103"/>
                  </a:lnTo>
                  <a:lnTo>
                    <a:pt x="58" y="80"/>
                  </a:lnTo>
                  <a:lnTo>
                    <a:pt x="29" y="80"/>
                  </a:lnTo>
                  <a:lnTo>
                    <a:pt x="23" y="103"/>
                  </a:lnTo>
                  <a:lnTo>
                    <a:pt x="0" y="103"/>
                  </a:lnTo>
                  <a:lnTo>
                    <a:pt x="33" y="0"/>
                  </a:lnTo>
                  <a:close/>
                  <a:moveTo>
                    <a:pt x="34" y="63"/>
                  </a:moveTo>
                  <a:lnTo>
                    <a:pt x="54" y="63"/>
                  </a:lnTo>
                  <a:lnTo>
                    <a:pt x="43" y="28"/>
                  </a:lnTo>
                  <a:lnTo>
                    <a:pt x="34" y="6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905"/>
            </a:p>
          </p:txBody>
        </p:sp>
        <p:sp>
          <p:nvSpPr>
            <p:cNvPr id="29" name="Freeform 51"/>
            <p:cNvSpPr>
              <a:spLocks noEditPoints="1"/>
            </p:cNvSpPr>
            <p:nvPr userDrawn="1"/>
          </p:nvSpPr>
          <p:spPr bwMode="black">
            <a:xfrm>
              <a:off x="10641013" y="5791200"/>
              <a:ext cx="120650" cy="163513"/>
            </a:xfrm>
            <a:custGeom>
              <a:avLst/>
              <a:gdLst>
                <a:gd name="T0" fmla="*/ 0 w 93"/>
                <a:gd name="T1" fmla="*/ 126 h 126"/>
                <a:gd name="T2" fmla="*/ 0 w 93"/>
                <a:gd name="T3" fmla="*/ 0 h 126"/>
                <a:gd name="T4" fmla="*/ 48 w 93"/>
                <a:gd name="T5" fmla="*/ 0 h 126"/>
                <a:gd name="T6" fmla="*/ 77 w 93"/>
                <a:gd name="T7" fmla="*/ 9 h 126"/>
                <a:gd name="T8" fmla="*/ 89 w 93"/>
                <a:gd name="T9" fmla="*/ 35 h 126"/>
                <a:gd name="T10" fmla="*/ 81 w 93"/>
                <a:gd name="T11" fmla="*/ 59 h 126"/>
                <a:gd name="T12" fmla="*/ 71 w 93"/>
                <a:gd name="T13" fmla="*/ 66 h 126"/>
                <a:gd name="T14" fmla="*/ 83 w 93"/>
                <a:gd name="T15" fmla="*/ 76 h 126"/>
                <a:gd name="T16" fmla="*/ 87 w 93"/>
                <a:gd name="T17" fmla="*/ 89 h 126"/>
                <a:gd name="T18" fmla="*/ 89 w 93"/>
                <a:gd name="T19" fmla="*/ 108 h 126"/>
                <a:gd name="T20" fmla="*/ 91 w 93"/>
                <a:gd name="T21" fmla="*/ 121 h 126"/>
                <a:gd name="T22" fmla="*/ 93 w 93"/>
                <a:gd name="T23" fmla="*/ 126 h 126"/>
                <a:gd name="T24" fmla="*/ 65 w 93"/>
                <a:gd name="T25" fmla="*/ 126 h 126"/>
                <a:gd name="T26" fmla="*/ 63 w 93"/>
                <a:gd name="T27" fmla="*/ 119 h 126"/>
                <a:gd name="T28" fmla="*/ 62 w 93"/>
                <a:gd name="T29" fmla="*/ 102 h 126"/>
                <a:gd name="T30" fmla="*/ 59 w 93"/>
                <a:gd name="T31" fmla="*/ 85 h 126"/>
                <a:gd name="T32" fmla="*/ 50 w 93"/>
                <a:gd name="T33" fmla="*/ 77 h 126"/>
                <a:gd name="T34" fmla="*/ 42 w 93"/>
                <a:gd name="T35" fmla="*/ 76 h 126"/>
                <a:gd name="T36" fmla="*/ 27 w 93"/>
                <a:gd name="T37" fmla="*/ 76 h 126"/>
                <a:gd name="T38" fmla="*/ 27 w 93"/>
                <a:gd name="T39" fmla="*/ 126 h 126"/>
                <a:gd name="T40" fmla="*/ 0 w 93"/>
                <a:gd name="T41" fmla="*/ 126 h 126"/>
                <a:gd name="T42" fmla="*/ 27 w 93"/>
                <a:gd name="T43" fmla="*/ 56 h 126"/>
                <a:gd name="T44" fmla="*/ 41 w 93"/>
                <a:gd name="T45" fmla="*/ 56 h 126"/>
                <a:gd name="T46" fmla="*/ 58 w 93"/>
                <a:gd name="T47" fmla="*/ 51 h 126"/>
                <a:gd name="T48" fmla="*/ 62 w 93"/>
                <a:gd name="T49" fmla="*/ 38 h 126"/>
                <a:gd name="T50" fmla="*/ 56 w 93"/>
                <a:gd name="T51" fmla="*/ 24 h 126"/>
                <a:gd name="T52" fmla="*/ 42 w 93"/>
                <a:gd name="T53" fmla="*/ 22 h 126"/>
                <a:gd name="T54" fmla="*/ 27 w 93"/>
                <a:gd name="T55" fmla="*/ 22 h 126"/>
                <a:gd name="T56" fmla="*/ 27 w 93"/>
                <a:gd name="T57" fmla="*/ 5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3" h="126">
                  <a:moveTo>
                    <a:pt x="0" y="12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61" y="0"/>
                    <a:pt x="70" y="3"/>
                    <a:pt x="77" y="9"/>
                  </a:cubicBezTo>
                  <a:cubicBezTo>
                    <a:pt x="85" y="15"/>
                    <a:pt x="89" y="24"/>
                    <a:pt x="89" y="35"/>
                  </a:cubicBezTo>
                  <a:cubicBezTo>
                    <a:pt x="89" y="45"/>
                    <a:pt x="86" y="53"/>
                    <a:pt x="81" y="59"/>
                  </a:cubicBezTo>
                  <a:cubicBezTo>
                    <a:pt x="78" y="62"/>
                    <a:pt x="75" y="64"/>
                    <a:pt x="71" y="66"/>
                  </a:cubicBezTo>
                  <a:cubicBezTo>
                    <a:pt x="76" y="68"/>
                    <a:pt x="80" y="71"/>
                    <a:pt x="83" y="76"/>
                  </a:cubicBezTo>
                  <a:cubicBezTo>
                    <a:pt x="85" y="79"/>
                    <a:pt x="86" y="83"/>
                    <a:pt x="87" y="89"/>
                  </a:cubicBezTo>
                  <a:cubicBezTo>
                    <a:pt x="87" y="91"/>
                    <a:pt x="88" y="97"/>
                    <a:pt x="89" y="108"/>
                  </a:cubicBezTo>
                  <a:cubicBezTo>
                    <a:pt x="89" y="115"/>
                    <a:pt x="90" y="119"/>
                    <a:pt x="91" y="121"/>
                  </a:cubicBezTo>
                  <a:cubicBezTo>
                    <a:pt x="91" y="122"/>
                    <a:pt x="92" y="124"/>
                    <a:pt x="93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4" y="124"/>
                    <a:pt x="64" y="121"/>
                    <a:pt x="63" y="119"/>
                  </a:cubicBezTo>
                  <a:cubicBezTo>
                    <a:pt x="63" y="117"/>
                    <a:pt x="63" y="112"/>
                    <a:pt x="62" y="102"/>
                  </a:cubicBezTo>
                  <a:cubicBezTo>
                    <a:pt x="61" y="94"/>
                    <a:pt x="60" y="88"/>
                    <a:pt x="59" y="85"/>
                  </a:cubicBezTo>
                  <a:cubicBezTo>
                    <a:pt x="57" y="81"/>
                    <a:pt x="54" y="78"/>
                    <a:pt x="50" y="77"/>
                  </a:cubicBezTo>
                  <a:cubicBezTo>
                    <a:pt x="48" y="77"/>
                    <a:pt x="46" y="76"/>
                    <a:pt x="42" y="76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27" y="126"/>
                    <a:pt x="27" y="126"/>
                    <a:pt x="27" y="126"/>
                  </a:cubicBezTo>
                  <a:lnTo>
                    <a:pt x="0" y="126"/>
                  </a:lnTo>
                  <a:close/>
                  <a:moveTo>
                    <a:pt x="27" y="56"/>
                  </a:moveTo>
                  <a:cubicBezTo>
                    <a:pt x="41" y="56"/>
                    <a:pt x="41" y="56"/>
                    <a:pt x="41" y="56"/>
                  </a:cubicBezTo>
                  <a:cubicBezTo>
                    <a:pt x="50" y="56"/>
                    <a:pt x="55" y="54"/>
                    <a:pt x="58" y="51"/>
                  </a:cubicBezTo>
                  <a:cubicBezTo>
                    <a:pt x="61" y="48"/>
                    <a:pt x="62" y="44"/>
                    <a:pt x="62" y="38"/>
                  </a:cubicBezTo>
                  <a:cubicBezTo>
                    <a:pt x="62" y="32"/>
                    <a:pt x="60" y="27"/>
                    <a:pt x="56" y="24"/>
                  </a:cubicBezTo>
                  <a:cubicBezTo>
                    <a:pt x="53" y="23"/>
                    <a:pt x="48" y="22"/>
                    <a:pt x="42" y="22"/>
                  </a:cubicBezTo>
                  <a:cubicBezTo>
                    <a:pt x="27" y="22"/>
                    <a:pt x="27" y="22"/>
                    <a:pt x="27" y="22"/>
                  </a:cubicBezTo>
                  <a:lnTo>
                    <a:pt x="27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905"/>
            </a:p>
          </p:txBody>
        </p:sp>
        <p:sp>
          <p:nvSpPr>
            <p:cNvPr id="30" name="Freeform 52"/>
            <p:cNvSpPr>
              <a:spLocks/>
            </p:cNvSpPr>
            <p:nvPr userDrawn="1"/>
          </p:nvSpPr>
          <p:spPr bwMode="black">
            <a:xfrm>
              <a:off x="10787063" y="5791200"/>
              <a:ext cx="34925" cy="163513"/>
            </a:xfrm>
            <a:custGeom>
              <a:avLst/>
              <a:gdLst>
                <a:gd name="T0" fmla="*/ 0 w 22"/>
                <a:gd name="T1" fmla="*/ 103 h 103"/>
                <a:gd name="T2" fmla="*/ 0 w 22"/>
                <a:gd name="T3" fmla="*/ 0 h 103"/>
                <a:gd name="T4" fmla="*/ 12 w 22"/>
                <a:gd name="T5" fmla="*/ 0 h 103"/>
                <a:gd name="T6" fmla="*/ 22 w 22"/>
                <a:gd name="T7" fmla="*/ 0 h 103"/>
                <a:gd name="T8" fmla="*/ 22 w 22"/>
                <a:gd name="T9" fmla="*/ 103 h 103"/>
                <a:gd name="T10" fmla="*/ 0 w 22"/>
                <a:gd name="T11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03">
                  <a:moveTo>
                    <a:pt x="0" y="103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22" y="0"/>
                  </a:lnTo>
                  <a:lnTo>
                    <a:pt x="22" y="103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905"/>
            </a:p>
          </p:txBody>
        </p:sp>
        <p:sp>
          <p:nvSpPr>
            <p:cNvPr id="31" name="Freeform 53"/>
            <p:cNvSpPr>
              <a:spLocks/>
            </p:cNvSpPr>
            <p:nvPr userDrawn="1"/>
          </p:nvSpPr>
          <p:spPr bwMode="black">
            <a:xfrm>
              <a:off x="10853738" y="5791200"/>
              <a:ext cx="120650" cy="163513"/>
            </a:xfrm>
            <a:custGeom>
              <a:avLst/>
              <a:gdLst>
                <a:gd name="T0" fmla="*/ 0 w 76"/>
                <a:gd name="T1" fmla="*/ 103 h 103"/>
                <a:gd name="T2" fmla="*/ 0 w 76"/>
                <a:gd name="T3" fmla="*/ 0 h 103"/>
                <a:gd name="T4" fmla="*/ 22 w 76"/>
                <a:gd name="T5" fmla="*/ 0 h 103"/>
                <a:gd name="T6" fmla="*/ 55 w 76"/>
                <a:gd name="T7" fmla="*/ 66 h 103"/>
                <a:gd name="T8" fmla="*/ 55 w 76"/>
                <a:gd name="T9" fmla="*/ 0 h 103"/>
                <a:gd name="T10" fmla="*/ 76 w 76"/>
                <a:gd name="T11" fmla="*/ 0 h 103"/>
                <a:gd name="T12" fmla="*/ 76 w 76"/>
                <a:gd name="T13" fmla="*/ 103 h 103"/>
                <a:gd name="T14" fmla="*/ 54 w 76"/>
                <a:gd name="T15" fmla="*/ 103 h 103"/>
                <a:gd name="T16" fmla="*/ 21 w 76"/>
                <a:gd name="T17" fmla="*/ 37 h 103"/>
                <a:gd name="T18" fmla="*/ 21 w 76"/>
                <a:gd name="T19" fmla="*/ 103 h 103"/>
                <a:gd name="T20" fmla="*/ 0 w 76"/>
                <a:gd name="T21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103">
                  <a:moveTo>
                    <a:pt x="0" y="103"/>
                  </a:moveTo>
                  <a:lnTo>
                    <a:pt x="0" y="0"/>
                  </a:lnTo>
                  <a:lnTo>
                    <a:pt x="22" y="0"/>
                  </a:lnTo>
                  <a:lnTo>
                    <a:pt x="55" y="66"/>
                  </a:lnTo>
                  <a:lnTo>
                    <a:pt x="55" y="0"/>
                  </a:lnTo>
                  <a:lnTo>
                    <a:pt x="76" y="0"/>
                  </a:lnTo>
                  <a:lnTo>
                    <a:pt x="76" y="103"/>
                  </a:lnTo>
                  <a:lnTo>
                    <a:pt x="54" y="103"/>
                  </a:lnTo>
                  <a:lnTo>
                    <a:pt x="21" y="37"/>
                  </a:lnTo>
                  <a:lnTo>
                    <a:pt x="21" y="103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905"/>
            </a:p>
          </p:txBody>
        </p:sp>
        <p:sp>
          <p:nvSpPr>
            <p:cNvPr id="32" name="Freeform 54"/>
            <p:cNvSpPr>
              <a:spLocks/>
            </p:cNvSpPr>
            <p:nvPr userDrawn="1"/>
          </p:nvSpPr>
          <p:spPr bwMode="black">
            <a:xfrm>
              <a:off x="10998200" y="5788025"/>
              <a:ext cx="133350" cy="171450"/>
            </a:xfrm>
            <a:custGeom>
              <a:avLst/>
              <a:gdLst>
                <a:gd name="T0" fmla="*/ 102 w 102"/>
                <a:gd name="T1" fmla="*/ 129 h 132"/>
                <a:gd name="T2" fmla="*/ 82 w 102"/>
                <a:gd name="T3" fmla="*/ 129 h 132"/>
                <a:gd name="T4" fmla="*/ 82 w 102"/>
                <a:gd name="T5" fmla="*/ 115 h 132"/>
                <a:gd name="T6" fmla="*/ 73 w 102"/>
                <a:gd name="T7" fmla="*/ 124 h 132"/>
                <a:gd name="T8" fmla="*/ 51 w 102"/>
                <a:gd name="T9" fmla="*/ 132 h 132"/>
                <a:gd name="T10" fmla="*/ 14 w 102"/>
                <a:gd name="T11" fmla="*/ 113 h 132"/>
                <a:gd name="T12" fmla="*/ 0 w 102"/>
                <a:gd name="T13" fmla="*/ 67 h 132"/>
                <a:gd name="T14" fmla="*/ 14 w 102"/>
                <a:gd name="T15" fmla="*/ 20 h 132"/>
                <a:gd name="T16" fmla="*/ 54 w 102"/>
                <a:gd name="T17" fmla="*/ 0 h 132"/>
                <a:gd name="T18" fmla="*/ 89 w 102"/>
                <a:gd name="T19" fmla="*/ 16 h 132"/>
                <a:gd name="T20" fmla="*/ 100 w 102"/>
                <a:gd name="T21" fmla="*/ 39 h 132"/>
                <a:gd name="T22" fmla="*/ 100 w 102"/>
                <a:gd name="T23" fmla="*/ 45 h 132"/>
                <a:gd name="T24" fmla="*/ 74 w 102"/>
                <a:gd name="T25" fmla="*/ 45 h 132"/>
                <a:gd name="T26" fmla="*/ 70 w 102"/>
                <a:gd name="T27" fmla="*/ 32 h 132"/>
                <a:gd name="T28" fmla="*/ 53 w 102"/>
                <a:gd name="T29" fmla="*/ 23 h 132"/>
                <a:gd name="T30" fmla="*/ 34 w 102"/>
                <a:gd name="T31" fmla="*/ 35 h 132"/>
                <a:gd name="T32" fmla="*/ 27 w 102"/>
                <a:gd name="T33" fmla="*/ 66 h 132"/>
                <a:gd name="T34" fmla="*/ 35 w 102"/>
                <a:gd name="T35" fmla="*/ 99 h 132"/>
                <a:gd name="T36" fmla="*/ 54 w 102"/>
                <a:gd name="T37" fmla="*/ 109 h 132"/>
                <a:gd name="T38" fmla="*/ 72 w 102"/>
                <a:gd name="T39" fmla="*/ 100 h 132"/>
                <a:gd name="T40" fmla="*/ 77 w 102"/>
                <a:gd name="T41" fmla="*/ 81 h 132"/>
                <a:gd name="T42" fmla="*/ 55 w 102"/>
                <a:gd name="T43" fmla="*/ 81 h 132"/>
                <a:gd name="T44" fmla="*/ 55 w 102"/>
                <a:gd name="T45" fmla="*/ 61 h 132"/>
                <a:gd name="T46" fmla="*/ 102 w 102"/>
                <a:gd name="T47" fmla="*/ 61 h 132"/>
                <a:gd name="T48" fmla="*/ 102 w 102"/>
                <a:gd name="T49" fmla="*/ 12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2" h="132">
                  <a:moveTo>
                    <a:pt x="102" y="129"/>
                  </a:moveTo>
                  <a:cubicBezTo>
                    <a:pt x="82" y="129"/>
                    <a:pt x="82" y="129"/>
                    <a:pt x="82" y="129"/>
                  </a:cubicBezTo>
                  <a:cubicBezTo>
                    <a:pt x="82" y="115"/>
                    <a:pt x="82" y="115"/>
                    <a:pt x="82" y="115"/>
                  </a:cubicBezTo>
                  <a:cubicBezTo>
                    <a:pt x="79" y="119"/>
                    <a:pt x="76" y="122"/>
                    <a:pt x="73" y="124"/>
                  </a:cubicBezTo>
                  <a:cubicBezTo>
                    <a:pt x="67" y="129"/>
                    <a:pt x="59" y="132"/>
                    <a:pt x="51" y="132"/>
                  </a:cubicBezTo>
                  <a:cubicBezTo>
                    <a:pt x="35" y="132"/>
                    <a:pt x="23" y="125"/>
                    <a:pt x="14" y="113"/>
                  </a:cubicBezTo>
                  <a:cubicBezTo>
                    <a:pt x="5" y="101"/>
                    <a:pt x="0" y="85"/>
                    <a:pt x="0" y="67"/>
                  </a:cubicBezTo>
                  <a:cubicBezTo>
                    <a:pt x="0" y="48"/>
                    <a:pt x="5" y="33"/>
                    <a:pt x="14" y="20"/>
                  </a:cubicBezTo>
                  <a:cubicBezTo>
                    <a:pt x="24" y="7"/>
                    <a:pt x="37" y="0"/>
                    <a:pt x="54" y="0"/>
                  </a:cubicBezTo>
                  <a:cubicBezTo>
                    <a:pt x="68" y="0"/>
                    <a:pt x="79" y="5"/>
                    <a:pt x="89" y="16"/>
                  </a:cubicBezTo>
                  <a:cubicBezTo>
                    <a:pt x="94" y="23"/>
                    <a:pt x="98" y="30"/>
                    <a:pt x="100" y="39"/>
                  </a:cubicBezTo>
                  <a:cubicBezTo>
                    <a:pt x="100" y="40"/>
                    <a:pt x="100" y="42"/>
                    <a:pt x="100" y="45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73" y="40"/>
                    <a:pt x="72" y="35"/>
                    <a:pt x="70" y="32"/>
                  </a:cubicBezTo>
                  <a:cubicBezTo>
                    <a:pt x="66" y="26"/>
                    <a:pt x="60" y="23"/>
                    <a:pt x="53" y="23"/>
                  </a:cubicBezTo>
                  <a:cubicBezTo>
                    <a:pt x="45" y="23"/>
                    <a:pt x="39" y="27"/>
                    <a:pt x="34" y="35"/>
                  </a:cubicBezTo>
                  <a:cubicBezTo>
                    <a:pt x="30" y="43"/>
                    <a:pt x="27" y="53"/>
                    <a:pt x="27" y="66"/>
                  </a:cubicBezTo>
                  <a:cubicBezTo>
                    <a:pt x="27" y="80"/>
                    <a:pt x="30" y="91"/>
                    <a:pt x="35" y="99"/>
                  </a:cubicBezTo>
                  <a:cubicBezTo>
                    <a:pt x="39" y="106"/>
                    <a:pt x="46" y="109"/>
                    <a:pt x="54" y="109"/>
                  </a:cubicBezTo>
                  <a:cubicBezTo>
                    <a:pt x="62" y="109"/>
                    <a:pt x="68" y="106"/>
                    <a:pt x="72" y="100"/>
                  </a:cubicBezTo>
                  <a:cubicBezTo>
                    <a:pt x="75" y="95"/>
                    <a:pt x="77" y="89"/>
                    <a:pt x="77" y="81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102" y="61"/>
                    <a:pt x="102" y="61"/>
                    <a:pt x="102" y="61"/>
                  </a:cubicBezTo>
                  <a:lnTo>
                    <a:pt x="102" y="1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905"/>
            </a:p>
          </p:txBody>
        </p:sp>
        <p:sp>
          <p:nvSpPr>
            <p:cNvPr id="33" name="Freeform 55"/>
            <p:cNvSpPr>
              <a:spLocks/>
            </p:cNvSpPr>
            <p:nvPr userDrawn="1"/>
          </p:nvSpPr>
          <p:spPr bwMode="black">
            <a:xfrm>
              <a:off x="11161713" y="5919788"/>
              <a:ext cx="36513" cy="34925"/>
            </a:xfrm>
            <a:custGeom>
              <a:avLst/>
              <a:gdLst>
                <a:gd name="T0" fmla="*/ 23 w 23"/>
                <a:gd name="T1" fmla="*/ 0 h 22"/>
                <a:gd name="T2" fmla="*/ 23 w 23"/>
                <a:gd name="T3" fmla="*/ 22 h 22"/>
                <a:gd name="T4" fmla="*/ 0 w 23"/>
                <a:gd name="T5" fmla="*/ 22 h 22"/>
                <a:gd name="T6" fmla="*/ 0 w 23"/>
                <a:gd name="T7" fmla="*/ 0 h 22"/>
                <a:gd name="T8" fmla="*/ 12 w 23"/>
                <a:gd name="T9" fmla="*/ 0 h 22"/>
                <a:gd name="T10" fmla="*/ 23 w 23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2">
                  <a:moveTo>
                    <a:pt x="23" y="0"/>
                  </a:moveTo>
                  <a:lnTo>
                    <a:pt x="23" y="22"/>
                  </a:lnTo>
                  <a:lnTo>
                    <a:pt x="0" y="22"/>
                  </a:lnTo>
                  <a:lnTo>
                    <a:pt x="0" y="0"/>
                  </a:lnTo>
                  <a:lnTo>
                    <a:pt x="12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905"/>
            </a:p>
          </p:txBody>
        </p:sp>
      </p:grpSp>
    </p:spTree>
    <p:extLst>
      <p:ext uri="{BB962C8B-B14F-4D97-AF65-F5344CB8AC3E}">
        <p14:creationId xmlns:p14="http://schemas.microsoft.com/office/powerpoint/2010/main" val="1405847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vider structure 2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platzhalter 1"/>
          <p:cNvSpPr>
            <a:spLocks noGrp="1"/>
          </p:cNvSpPr>
          <p:nvPr>
            <p:ph type="ctrTitle" hasCustomPrompt="1"/>
          </p:nvPr>
        </p:nvSpPr>
        <p:spPr bwMode="black">
          <a:xfrm>
            <a:off x="342681" y="1864866"/>
            <a:ext cx="11506640" cy="1758895"/>
          </a:xfrm>
          <a:noFill/>
        </p:spPr>
        <p:txBody>
          <a:bodyPr wrap="square" lIns="0" tIns="0">
            <a:spAutoFit/>
          </a:bodyPr>
          <a:lstStyle>
            <a:lvl1pPr>
              <a:defRPr sz="6349" smtClean="0">
                <a:solidFill>
                  <a:schemeClr val="bg1"/>
                </a:solidFill>
                <a:latin typeface="TeleGrotesk Headline Ultra" pitchFamily="2" charset="0"/>
              </a:defRPr>
            </a:lvl1pPr>
          </a:lstStyle>
          <a:p>
            <a:r>
              <a:rPr lang="en-US" dirty="0" err="1" smtClean="0"/>
              <a:t>TeleGrotesk</a:t>
            </a:r>
            <a:r>
              <a:rPr lang="en-US" dirty="0" smtClean="0"/>
              <a:t> Headline Ultra </a:t>
            </a:r>
            <a:br>
              <a:rPr lang="en-US" dirty="0" smtClean="0"/>
            </a:br>
            <a:r>
              <a:rPr lang="en-US" dirty="0" smtClean="0"/>
              <a:t>60 (75) 90 PT</a:t>
            </a:r>
          </a:p>
        </p:txBody>
      </p:sp>
    </p:spTree>
    <p:extLst>
      <p:ext uri="{BB962C8B-B14F-4D97-AF65-F5344CB8AC3E}">
        <p14:creationId xmlns:p14="http://schemas.microsoft.com/office/powerpoint/2010/main" val="4239755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-pa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/>
          <p:cNvSpPr>
            <a:spLocks noGrp="1"/>
          </p:cNvSpPr>
          <p:nvPr>
            <p:ph type="pic" sz="quarter" idx="13"/>
          </p:nvPr>
        </p:nvSpPr>
        <p:spPr>
          <a:xfrm>
            <a:off x="1" y="1"/>
            <a:ext cx="12192000" cy="6858000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smtClean="0"/>
              <a:t>May 2018</a:t>
            </a:r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C0A1F31-1F9F-4E69-BEF0-2606C82C8E4C}" type="slidenum">
              <a:rPr lang="en-GB" smtClean="0"/>
              <a:t>‹Nr.›</a:t>
            </a:fld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 smtClean="0"/>
              <a:t>3GPP Rel16 Priorities DTAG  /  J. Achter 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2688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and tex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ildplatzhalter 5"/>
          <p:cNvSpPr>
            <a:spLocks noGrp="1"/>
          </p:cNvSpPr>
          <p:nvPr>
            <p:ph type="pic" sz="quarter" idx="13"/>
          </p:nvPr>
        </p:nvSpPr>
        <p:spPr>
          <a:xfrm>
            <a:off x="6171591" y="1"/>
            <a:ext cx="6020409" cy="6858000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42838" y="266692"/>
            <a:ext cx="5677572" cy="854646"/>
          </a:xfrm>
        </p:spPr>
        <p:txBody>
          <a:bodyPr/>
          <a:lstStyle>
            <a:lvl1pPr marL="0" indent="0">
              <a:defRPr/>
            </a:lvl1pPr>
          </a:lstStyle>
          <a:p>
            <a:r>
              <a:rPr lang="en-US" dirty="0" err="1" smtClean="0"/>
              <a:t>TeleGrotesk</a:t>
            </a:r>
            <a:r>
              <a:rPr lang="en-US" dirty="0" smtClean="0"/>
              <a:t> Headline Ultra 28 (32) 40 </a:t>
            </a:r>
            <a:r>
              <a:rPr lang="en-US" dirty="0" err="1" smtClean="0"/>
              <a:t>pt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 hasCustomPrompt="1"/>
          </p:nvPr>
        </p:nvSpPr>
        <p:spPr>
          <a:xfrm>
            <a:off x="342838" y="1562454"/>
            <a:ext cx="5677571" cy="4267350"/>
          </a:xfrm>
        </p:spPr>
        <p:txBody>
          <a:bodyPr anchor="ctr"/>
          <a:lstStyle>
            <a:lvl1pPr>
              <a:defRPr sz="1905" baseline="0"/>
            </a:lvl1pPr>
            <a:lvl2pPr>
              <a:defRPr sz="1905"/>
            </a:lvl2pPr>
            <a:lvl3pPr>
              <a:buClr>
                <a:schemeClr val="tx1"/>
              </a:buClr>
              <a:defRPr sz="1905"/>
            </a:lvl3pPr>
            <a:lvl4pPr>
              <a:buClr>
                <a:schemeClr val="tx1"/>
              </a:buClr>
              <a:defRPr sz="1905"/>
            </a:lvl4pPr>
            <a:lvl5pPr>
              <a:buClr>
                <a:schemeClr val="tx1"/>
              </a:buClr>
              <a:defRPr sz="1905"/>
            </a:lvl5pPr>
            <a:lvl6pPr>
              <a:defRPr sz="1905"/>
            </a:lvl6pPr>
            <a:lvl7pPr>
              <a:defRPr sz="1905"/>
            </a:lvl7pPr>
            <a:lvl8pPr>
              <a:defRPr sz="1905"/>
            </a:lvl8pPr>
            <a:lvl9pPr>
              <a:defRPr sz="1905"/>
            </a:lvl9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smtClean="0"/>
              <a:t>May 2018</a:t>
            </a:r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C0A1F31-1F9F-4E69-BEF0-2606C82C8E4C}" type="slidenum">
              <a:rPr lang="en-GB" smtClean="0"/>
              <a:t>‹Nr.›</a:t>
            </a:fld>
            <a:endParaRPr lang="en-GB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 smtClean="0"/>
              <a:t>3GPP Rel16 Priorities DTAG  /  J. Achter 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5817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and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171749" y="266692"/>
            <a:ext cx="5677572" cy="854646"/>
          </a:xfrm>
        </p:spPr>
        <p:txBody>
          <a:bodyPr/>
          <a:lstStyle>
            <a:lvl1pPr marL="0" indent="0">
              <a:defRPr/>
            </a:lvl1pPr>
          </a:lstStyle>
          <a:p>
            <a:r>
              <a:rPr lang="en-US" dirty="0" err="1" smtClean="0"/>
              <a:t>TeleGrotesk</a:t>
            </a:r>
            <a:r>
              <a:rPr lang="en-US" dirty="0" smtClean="0"/>
              <a:t> Headline Ultra 28 (32) 40 </a:t>
            </a:r>
            <a:r>
              <a:rPr lang="en-US" dirty="0" err="1" smtClean="0"/>
              <a:t>pt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 hasCustomPrompt="1"/>
          </p:nvPr>
        </p:nvSpPr>
        <p:spPr>
          <a:xfrm>
            <a:off x="6171750" y="1562454"/>
            <a:ext cx="5677571" cy="4267350"/>
          </a:xfrm>
        </p:spPr>
        <p:txBody>
          <a:bodyPr anchor="ctr"/>
          <a:lstStyle>
            <a:lvl1pPr>
              <a:defRPr sz="1905"/>
            </a:lvl1pPr>
            <a:lvl2pPr>
              <a:defRPr sz="1905"/>
            </a:lvl2pPr>
            <a:lvl3pPr>
              <a:buClr>
                <a:schemeClr val="tx1"/>
              </a:buClr>
              <a:defRPr sz="1905" baseline="0"/>
            </a:lvl3pPr>
            <a:lvl4pPr>
              <a:buClr>
                <a:schemeClr val="tx1"/>
              </a:buClr>
              <a:defRPr sz="1905"/>
            </a:lvl4pPr>
            <a:lvl5pPr>
              <a:buClr>
                <a:schemeClr val="tx1"/>
              </a:buClr>
              <a:defRPr sz="1905"/>
            </a:lvl5pPr>
            <a:lvl6pPr>
              <a:defRPr sz="1905"/>
            </a:lvl6pPr>
            <a:lvl7pPr>
              <a:defRPr sz="1905"/>
            </a:lvl7pPr>
            <a:lvl8pPr>
              <a:defRPr sz="1905"/>
            </a:lvl8pPr>
            <a:lvl9pPr>
              <a:defRPr sz="1905"/>
            </a:lvl9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Bildplatzhalter 5"/>
          <p:cNvSpPr>
            <a:spLocks noGrp="1"/>
          </p:cNvSpPr>
          <p:nvPr>
            <p:ph type="pic" sz="quarter" idx="13"/>
          </p:nvPr>
        </p:nvSpPr>
        <p:spPr>
          <a:xfrm>
            <a:off x="0" y="1"/>
            <a:ext cx="6020409" cy="6858000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smtClean="0"/>
              <a:t>May 2018</a:t>
            </a:r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C0A1F31-1F9F-4E69-BEF0-2606C82C8E4C}" type="slidenum">
              <a:rPr lang="en-GB" smtClean="0"/>
              <a:t>‹Nr.›</a:t>
            </a:fld>
            <a:endParaRPr lang="en-GB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 smtClean="0"/>
              <a:t>3GPP Rel16 Priorities DTAG  /  J. Achter 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9618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pt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May 2018</a:t>
            </a:r>
            <a:endParaRPr lang="en-GB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0A1F31-1F9F-4E69-BEF0-2606C82C8E4C}" type="slidenum">
              <a:rPr lang="en-GB" smtClean="0"/>
              <a:t>‹Nr.›</a:t>
            </a:fld>
            <a:endParaRPr lang="en-GB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smtClean="0"/>
              <a:t>3GPP Rel16 Priorities DTAG  /  J. Achter 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8078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lin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42838" y="266693"/>
            <a:ext cx="11504128" cy="533386"/>
          </a:xfrm>
        </p:spPr>
        <p:txBody>
          <a:bodyPr/>
          <a:lstStyle>
            <a:lvl1pPr marL="0" indent="0">
              <a:defRPr/>
            </a:lvl1pPr>
          </a:lstStyle>
          <a:p>
            <a:r>
              <a:rPr lang="en-US" dirty="0" err="1" smtClean="0"/>
              <a:t>TeleGrotesk</a:t>
            </a:r>
            <a:r>
              <a:rPr lang="en-US" dirty="0" smtClean="0"/>
              <a:t> Headline Ultra 28 (32) 40 </a:t>
            </a:r>
            <a:r>
              <a:rPr lang="en-US" dirty="0" err="1" smtClean="0"/>
              <a:t>pt</a:t>
            </a:r>
            <a:endParaRPr lang="en-US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May 2018</a:t>
            </a:r>
            <a:endParaRPr lang="en-GB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0A1F31-1F9F-4E69-BEF0-2606C82C8E4C}" type="slidenum">
              <a:rPr lang="en-GB" smtClean="0"/>
              <a:t>‹Nr.›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smtClean="0"/>
              <a:t>3GPP Rel16 Priorities DTAG  /  J. Achter 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0427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xt (1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42836" y="266693"/>
            <a:ext cx="11504128" cy="533386"/>
          </a:xfrm>
        </p:spPr>
        <p:txBody>
          <a:bodyPr/>
          <a:lstStyle>
            <a:lvl1pPr marL="0" indent="0">
              <a:defRPr/>
            </a:lvl1pPr>
          </a:lstStyle>
          <a:p>
            <a:r>
              <a:rPr lang="en-US" dirty="0" err="1" smtClean="0"/>
              <a:t>TeleGrotesk</a:t>
            </a:r>
            <a:r>
              <a:rPr lang="en-US" dirty="0" smtClean="0"/>
              <a:t> Headline Ultra 28 (32) 40 </a:t>
            </a:r>
            <a:r>
              <a:rPr lang="en-US" dirty="0" err="1" smtClean="0"/>
              <a:t>pt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342837" y="1562454"/>
            <a:ext cx="11504128" cy="426735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buClr>
                <a:schemeClr val="tx1"/>
              </a:buClr>
              <a:defRPr baseline="0"/>
            </a:lvl3pPr>
            <a:lvl4pPr>
              <a:buClr>
                <a:schemeClr val="tx1"/>
              </a:buClr>
              <a:defRPr/>
            </a:lvl4pPr>
            <a:lvl5pPr>
              <a:buClr>
                <a:schemeClr val="tx1"/>
              </a:buClr>
              <a:defRPr/>
            </a:lvl5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May 2018</a:t>
            </a:r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0A1F31-1F9F-4E69-BEF0-2606C82C8E4C}" type="slidenum">
              <a:rPr lang="en-GB" smtClean="0"/>
              <a:t>‹Nr.›</a:t>
            </a:fld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smtClean="0"/>
              <a:t>3GPP Rel16 Priorities DTAG  /  J. Achter 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2410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01A_DTSE_4-3_Title_MBox_Digit_BGR.jp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0477176" y="1"/>
            <a:ext cx="1714824" cy="1286315"/>
          </a:xfrm>
          <a:prstGeom prst="rect">
            <a:avLst/>
          </a:prstGeom>
        </p:spPr>
      </p:pic>
      <p:sp>
        <p:nvSpPr>
          <p:cNvPr id="1026" name="Titelplatzhalter 1"/>
          <p:cNvSpPr>
            <a:spLocks noGrp="1"/>
          </p:cNvSpPr>
          <p:nvPr>
            <p:ph type="title"/>
          </p:nvPr>
        </p:nvSpPr>
        <p:spPr bwMode="gray">
          <a:xfrm>
            <a:off x="342681" y="266693"/>
            <a:ext cx="11504128" cy="533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en-US" noProof="0" dirty="0" smtClean="0"/>
          </a:p>
        </p:txBody>
      </p:sp>
      <p:sp>
        <p:nvSpPr>
          <p:cNvPr id="1027" name="Textplatzhalter 2"/>
          <p:cNvSpPr>
            <a:spLocks noGrp="1"/>
          </p:cNvSpPr>
          <p:nvPr>
            <p:ph type="body" idx="1"/>
          </p:nvPr>
        </p:nvSpPr>
        <p:spPr bwMode="gray">
          <a:xfrm>
            <a:off x="342838" y="1562058"/>
            <a:ext cx="11504128" cy="4267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 smtClean="0"/>
              <a:t>Click to edit text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 bwMode="gray">
          <a:xfrm>
            <a:off x="10483232" y="6172034"/>
            <a:ext cx="876142" cy="342891"/>
          </a:xfrm>
          <a:prstGeom prst="rect">
            <a:avLst/>
          </a:prstGeom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609705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217">
                <a:solidFill>
                  <a:schemeClr val="tx1"/>
                </a:solidFill>
                <a:latin typeface="Tele-GroteskNor" pitchFamily="2" charset="0"/>
                <a:cs typeface="Arial Unicode MS" pitchFamily="34" charset="-128"/>
              </a:defRPr>
            </a:lvl1pPr>
          </a:lstStyle>
          <a:p>
            <a:r>
              <a:rPr lang="de-DE" smtClean="0"/>
              <a:t>May 2018</a:t>
            </a:r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 bwMode="gray">
          <a:xfrm>
            <a:off x="11466035" y="6172034"/>
            <a:ext cx="380931" cy="342891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609705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217">
                <a:solidFill>
                  <a:schemeClr val="tx1"/>
                </a:solidFill>
                <a:latin typeface="Tele-GroteskNor" pitchFamily="2" charset="0"/>
                <a:cs typeface="Arial Unicode MS" pitchFamily="34" charset="-128"/>
              </a:defRPr>
            </a:lvl1pPr>
          </a:lstStyle>
          <a:p>
            <a:fld id="{0C0A1F31-1F9F-4E69-BEF0-2606C82C8E4C}" type="slidenum">
              <a:rPr lang="en-GB" smtClean="0"/>
              <a:t>‹Nr.›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 bwMode="gray">
          <a:xfrm>
            <a:off x="4933061" y="6172034"/>
            <a:ext cx="5447319" cy="342891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609705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217">
                <a:solidFill>
                  <a:schemeClr val="tx1"/>
                </a:solidFill>
                <a:latin typeface="Tele-GroteskNor" pitchFamily="2" charset="0"/>
                <a:cs typeface="Arial Unicode MS" pitchFamily="34" charset="-128"/>
              </a:defRPr>
            </a:lvl1pPr>
          </a:lstStyle>
          <a:p>
            <a:r>
              <a:rPr lang="en-GB" smtClean="0"/>
              <a:t>3GPP Rel16 Priorities DTAG  /  J. Achter </a:t>
            </a:r>
            <a:endParaRPr lang="en-GB"/>
          </a:p>
        </p:txBody>
      </p:sp>
      <p:pic>
        <p:nvPicPr>
          <p:cNvPr id="31" name="Grafik 30" descr="T_Logo_3c_Slogan_p_INT.emf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42840" y="6172033"/>
            <a:ext cx="2296395" cy="342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370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5" r:id="rId2"/>
    <p:sldLayoutId id="2147483674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4" r:id="rId10"/>
    <p:sldLayoutId id="2147483685" r:id="rId11"/>
    <p:sldLayoutId id="2147483686" r:id="rId12"/>
    <p:sldLayoutId id="2147483687" r:id="rId13"/>
    <p:sldLayoutId id="2147483690" r:id="rId14"/>
    <p:sldLayoutId id="2147483691" r:id="rId15"/>
    <p:sldLayoutId id="2147483692" r:id="rId1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/>
  <p:txStyles>
    <p:titleStyle>
      <a:lvl1pPr marL="0" indent="0" algn="l" defTabSz="483892" rtl="0" eaLnBrk="1" fontAlgn="base" hangingPunct="1">
        <a:lnSpc>
          <a:spcPct val="90000"/>
        </a:lnSpc>
        <a:spcBef>
          <a:spcPts val="0"/>
        </a:spcBef>
        <a:spcAft>
          <a:spcPct val="0"/>
        </a:spcAft>
        <a:defRPr lang="de-DE" sz="3386" kern="1200" dirty="0">
          <a:solidFill>
            <a:schemeClr val="tx2"/>
          </a:solidFill>
          <a:latin typeface="TeleGrotesk Headline Ultra" pitchFamily="2" charset="0"/>
          <a:ea typeface="+mj-ea"/>
          <a:cs typeface="TeleGrotesk Headline Ultra" pitchFamily="2" charset="0"/>
        </a:defRPr>
      </a:lvl1pPr>
      <a:lvl2pPr algn="l" defTabSz="60970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15">
          <a:solidFill>
            <a:schemeClr val="tx2"/>
          </a:solidFill>
          <a:latin typeface="Tele-GroteskUlt" pitchFamily="2" charset="0"/>
        </a:defRPr>
      </a:lvl2pPr>
      <a:lvl3pPr algn="l" defTabSz="60970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15">
          <a:solidFill>
            <a:schemeClr val="tx2"/>
          </a:solidFill>
          <a:latin typeface="Tele-GroteskUlt" pitchFamily="2" charset="0"/>
        </a:defRPr>
      </a:lvl3pPr>
      <a:lvl4pPr algn="l" defTabSz="60970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15">
          <a:solidFill>
            <a:schemeClr val="tx2"/>
          </a:solidFill>
          <a:latin typeface="Tele-GroteskUlt" pitchFamily="2" charset="0"/>
        </a:defRPr>
      </a:lvl4pPr>
      <a:lvl5pPr algn="l" defTabSz="60970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15">
          <a:solidFill>
            <a:schemeClr val="tx2"/>
          </a:solidFill>
          <a:latin typeface="Tele-GroteskUlt" pitchFamily="2" charset="0"/>
        </a:defRPr>
      </a:lvl5pPr>
      <a:lvl6pPr marL="483733" algn="l" defTabSz="60970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15">
          <a:solidFill>
            <a:schemeClr val="tx2"/>
          </a:solidFill>
          <a:latin typeface="Tele-GroteskUlt" pitchFamily="2" charset="0"/>
        </a:defRPr>
      </a:lvl6pPr>
      <a:lvl7pPr marL="967465" algn="l" defTabSz="60970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15">
          <a:solidFill>
            <a:schemeClr val="tx2"/>
          </a:solidFill>
          <a:latin typeface="Tele-GroteskUlt" pitchFamily="2" charset="0"/>
        </a:defRPr>
      </a:lvl7pPr>
      <a:lvl8pPr marL="1451198" algn="l" defTabSz="60970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15">
          <a:solidFill>
            <a:schemeClr val="tx2"/>
          </a:solidFill>
          <a:latin typeface="Tele-GroteskUlt" pitchFamily="2" charset="0"/>
        </a:defRPr>
      </a:lvl8pPr>
      <a:lvl9pPr marL="1934929" algn="l" defTabSz="60970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15">
          <a:solidFill>
            <a:schemeClr val="tx2"/>
          </a:solidFill>
          <a:latin typeface="Tele-GroteskUlt" pitchFamily="2" charset="0"/>
        </a:defRPr>
      </a:lvl9pPr>
    </p:titleStyle>
    <p:bodyStyle>
      <a:lvl1pPr algn="l" defTabSz="609705" rtl="0" eaLnBrk="1" fontAlgn="base" hangingPunct="1">
        <a:lnSpc>
          <a:spcPct val="104000"/>
        </a:lnSpc>
        <a:spcBef>
          <a:spcPts val="1270"/>
        </a:spcBef>
        <a:spcAft>
          <a:spcPct val="0"/>
        </a:spcAft>
        <a:buClr>
          <a:schemeClr val="tx2"/>
        </a:buClr>
        <a:buFont typeface="Wingdings" pitchFamily="2" charset="2"/>
        <a:defRPr sz="1905" kern="1200">
          <a:solidFill>
            <a:schemeClr val="tx1"/>
          </a:solidFill>
          <a:latin typeface="Tele-GroteskFet" pitchFamily="2" charset="0"/>
          <a:ea typeface="+mn-ea"/>
          <a:cs typeface="+mn-cs"/>
        </a:defRPr>
      </a:lvl1pPr>
      <a:lvl2pPr marL="1680" algn="l" defTabSz="609705" rtl="0" eaLnBrk="1" fontAlgn="base" hangingPunct="1">
        <a:lnSpc>
          <a:spcPct val="104000"/>
        </a:lnSpc>
        <a:spcBef>
          <a:spcPts val="317"/>
        </a:spcBef>
        <a:spcAft>
          <a:spcPct val="0"/>
        </a:spcAft>
        <a:buClr>
          <a:schemeClr val="tx2"/>
        </a:buClr>
        <a:buFont typeface="Wingdings" pitchFamily="2" charset="2"/>
        <a:defRPr sz="1905" kern="1200">
          <a:solidFill>
            <a:schemeClr val="tx1"/>
          </a:solidFill>
          <a:latin typeface="+mn-lt"/>
          <a:ea typeface="+mn-ea"/>
          <a:cs typeface="+mn-cs"/>
        </a:defRPr>
      </a:lvl2pPr>
      <a:lvl3pPr marL="228550" indent="-228550" algn="l" defTabSz="609705" rtl="0" eaLnBrk="1" fontAlgn="base" hangingPunct="1">
        <a:lnSpc>
          <a:spcPct val="104000"/>
        </a:lnSpc>
        <a:spcBef>
          <a:spcPts val="317"/>
        </a:spcBef>
        <a:spcAft>
          <a:spcPct val="0"/>
        </a:spcAft>
        <a:buClr>
          <a:schemeClr val="tx1"/>
        </a:buClr>
        <a:buSzPct val="70000"/>
        <a:buFont typeface="Wingdings 2" panose="05020102010507070707" pitchFamily="18" charset="2"/>
        <a:buChar char="¡"/>
        <a:defRPr sz="1905" kern="1200">
          <a:solidFill>
            <a:schemeClr val="tx1"/>
          </a:solidFill>
          <a:latin typeface="+mn-lt"/>
          <a:ea typeface="+mn-ea"/>
          <a:cs typeface="+mn-cs"/>
        </a:defRPr>
      </a:lvl3pPr>
      <a:lvl4pPr marL="457099" indent="-228429" algn="l" defTabSz="609705" rtl="0" eaLnBrk="1" fontAlgn="base" hangingPunct="1">
        <a:lnSpc>
          <a:spcPct val="104000"/>
        </a:lnSpc>
        <a:spcBef>
          <a:spcPts val="0"/>
        </a:spcBef>
        <a:spcAft>
          <a:spcPct val="0"/>
        </a:spcAft>
        <a:buClr>
          <a:schemeClr val="tx1"/>
        </a:buClr>
        <a:buSzPct val="70000"/>
        <a:buFont typeface="Wingdings 2" panose="05020102010507070707" pitchFamily="18" charset="2"/>
        <a:buChar char="¡"/>
        <a:defRPr sz="1905" kern="1200">
          <a:solidFill>
            <a:schemeClr val="tx1"/>
          </a:solidFill>
          <a:latin typeface="+mn-lt"/>
          <a:ea typeface="+mn-ea"/>
          <a:cs typeface="+mn-cs"/>
        </a:defRPr>
      </a:lvl4pPr>
      <a:lvl5pPr marL="685649" indent="-228550" algn="l" defTabSz="609705" rtl="0" eaLnBrk="1" fontAlgn="base" hangingPunct="1">
        <a:lnSpc>
          <a:spcPct val="104000"/>
        </a:lnSpc>
        <a:spcBef>
          <a:spcPts val="0"/>
        </a:spcBef>
        <a:spcAft>
          <a:spcPct val="0"/>
        </a:spcAft>
        <a:buClr>
          <a:schemeClr val="tx1"/>
        </a:buClr>
        <a:buSzPct val="70000"/>
        <a:buFont typeface="Wingdings 2" panose="05020102010507070707" pitchFamily="18" charset="2"/>
        <a:buChar char="¡"/>
        <a:defRPr sz="1905" kern="1200">
          <a:solidFill>
            <a:schemeClr val="tx1"/>
          </a:solidFill>
          <a:latin typeface="+mn-lt"/>
          <a:ea typeface="+mn-ea"/>
          <a:cs typeface="+mn-cs"/>
        </a:defRPr>
      </a:lvl5pPr>
      <a:lvl6pPr marL="2660529" indent="-241866" algn="l" defTabSz="483733" rtl="0" eaLnBrk="1" latinLnBrk="0" hangingPunct="1">
        <a:spcBef>
          <a:spcPct val="20000"/>
        </a:spcBef>
        <a:buFont typeface="Arial"/>
        <a:buChar char="•"/>
        <a:defRPr sz="2116" kern="1200">
          <a:solidFill>
            <a:schemeClr val="tx1"/>
          </a:solidFill>
          <a:latin typeface="+mn-lt"/>
          <a:ea typeface="+mn-ea"/>
          <a:cs typeface="+mn-cs"/>
        </a:defRPr>
      </a:lvl6pPr>
      <a:lvl7pPr marL="3144259" indent="-241866" algn="l" defTabSz="483733" rtl="0" eaLnBrk="1" latinLnBrk="0" hangingPunct="1">
        <a:spcBef>
          <a:spcPct val="20000"/>
        </a:spcBef>
        <a:buFont typeface="Arial"/>
        <a:buChar char="•"/>
        <a:defRPr sz="2116" kern="1200">
          <a:solidFill>
            <a:schemeClr val="tx1"/>
          </a:solidFill>
          <a:latin typeface="+mn-lt"/>
          <a:ea typeface="+mn-ea"/>
          <a:cs typeface="+mn-cs"/>
        </a:defRPr>
      </a:lvl7pPr>
      <a:lvl8pPr marL="3627992" indent="-241866" algn="l" defTabSz="483733" rtl="0" eaLnBrk="1" latinLnBrk="0" hangingPunct="1">
        <a:spcBef>
          <a:spcPct val="20000"/>
        </a:spcBef>
        <a:buFont typeface="Arial"/>
        <a:buChar char="•"/>
        <a:defRPr sz="2116" kern="1200">
          <a:solidFill>
            <a:schemeClr val="tx1"/>
          </a:solidFill>
          <a:latin typeface="+mn-lt"/>
          <a:ea typeface="+mn-ea"/>
          <a:cs typeface="+mn-cs"/>
        </a:defRPr>
      </a:lvl8pPr>
      <a:lvl9pPr marL="4111725" indent="-241866" algn="l" defTabSz="483733" rtl="0" eaLnBrk="1" latinLnBrk="0" hangingPunct="1">
        <a:spcBef>
          <a:spcPct val="20000"/>
        </a:spcBef>
        <a:buFont typeface="Arial"/>
        <a:buChar char="•"/>
        <a:defRPr sz="211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83733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1pPr>
      <a:lvl2pPr marL="483733" algn="l" defTabSz="483733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2pPr>
      <a:lvl3pPr marL="967465" algn="l" defTabSz="483733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3pPr>
      <a:lvl4pPr marL="1451198" algn="l" defTabSz="483733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4pPr>
      <a:lvl5pPr marL="1934929" algn="l" defTabSz="483733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5pPr>
      <a:lvl6pPr marL="2418662" algn="l" defTabSz="483733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6pPr>
      <a:lvl7pPr marL="2902395" algn="l" defTabSz="483733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7pPr>
      <a:lvl8pPr marL="3386126" algn="l" defTabSz="483733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8pPr>
      <a:lvl9pPr marL="3869858" algn="l" defTabSz="483733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041">
          <p15:clr>
            <a:srgbClr val="F26B43"/>
          </p15:clr>
        </p15:guide>
        <p15:guide id="2" pos="3629">
          <p15:clr>
            <a:srgbClr val="F26B43"/>
          </p15:clr>
        </p15:guide>
        <p15:guide id="3" orient="horz" pos="930">
          <p15:clr>
            <a:srgbClr val="F26B43"/>
          </p15:clr>
        </p15:guide>
        <p15:guide id="4" orient="horz" pos="3470">
          <p15:clr>
            <a:srgbClr val="F26B43"/>
          </p15:clr>
        </p15:guide>
        <p15:guide id="5" orient="horz" pos="3878">
          <p15:clr>
            <a:srgbClr val="F26B43"/>
          </p15:clr>
        </p15:guide>
        <p15:guide id="6" pos="204">
          <p15:clr>
            <a:srgbClr val="F26B43"/>
          </p15:clr>
        </p15:guide>
        <p15:guide id="7" pos="7054">
          <p15:clr>
            <a:srgbClr val="F26B43"/>
          </p15:clr>
        </p15:guide>
        <p15:guide id="8" orient="horz" pos="3674">
          <p15:clr>
            <a:srgbClr val="F26B43"/>
          </p15:clr>
        </p15:guide>
        <p15:guide id="9" orient="horz" pos="3266">
          <p15:clr>
            <a:srgbClr val="F26B43"/>
          </p15:clr>
        </p15:guide>
        <p15:guide id="10" orient="horz" pos="204">
          <p15:clr>
            <a:srgbClr val="F26B43"/>
          </p15:clr>
        </p15:guide>
        <p15:guide id="11" pos="1848">
          <p15:clr>
            <a:srgbClr val="F26B43"/>
          </p15:clr>
        </p15:guide>
        <p15:guide id="12" pos="1939">
          <p15:clr>
            <a:srgbClr val="F26B43"/>
          </p15:clr>
        </p15:guide>
        <p15:guide id="13" pos="3674">
          <p15:clr>
            <a:srgbClr val="F26B43"/>
          </p15:clr>
        </p15:guide>
        <p15:guide id="14" pos="3584">
          <p15:clr>
            <a:srgbClr val="F26B43"/>
          </p15:clr>
        </p15:guide>
        <p15:guide id="15" pos="5410">
          <p15:clr>
            <a:srgbClr val="F26B43"/>
          </p15:clr>
        </p15:guide>
        <p15:guide id="16" pos="531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13" Type="http://schemas.openxmlformats.org/officeDocument/2006/relationships/image" Target="../media/image17.png"/><Relationship Id="rId3" Type="http://schemas.openxmlformats.org/officeDocument/2006/relationships/tags" Target="../tags/tag3.xml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6.png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png"/><Relationship Id="rId11" Type="http://schemas.openxmlformats.org/officeDocument/2006/relationships/image" Target="../media/image15.png"/><Relationship Id="rId5" Type="http://schemas.openxmlformats.org/officeDocument/2006/relationships/notesSlide" Target="../notesSlides/notesSlide3.xml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3GPP Rel16 SA priorities</a:t>
            </a:r>
            <a:br>
              <a:rPr lang="en-GB" dirty="0" smtClean="0"/>
            </a:br>
            <a:r>
              <a:rPr lang="en-GB" dirty="0" smtClean="0"/>
              <a:t>Deutsche Telekom AG</a:t>
            </a:r>
            <a:endParaRPr lang="en-GB" dirty="0"/>
          </a:p>
        </p:txBody>
      </p:sp>
      <p:sp>
        <p:nvSpPr>
          <p:cNvPr id="2" name="Textfeld 1"/>
          <p:cNvSpPr txBox="1"/>
          <p:nvPr/>
        </p:nvSpPr>
        <p:spPr bwMode="gray">
          <a:xfrm>
            <a:off x="10512890" y="228600"/>
            <a:ext cx="1336431" cy="342900"/>
          </a:xfrm>
          <a:prstGeom prst="rect">
            <a:avLst/>
          </a:prstGeom>
          <a:solidFill>
            <a:schemeClr val="tx2"/>
          </a:solidFill>
          <a:ln w="19050">
            <a:noFill/>
            <a:miter lim="800000"/>
            <a:headEnd/>
            <a:tailEnd/>
          </a:ln>
        </p:spPr>
        <p:txBody>
          <a:bodyPr vert="horz" wrap="none" lIns="72000" tIns="36000" rIns="72000" bIns="3600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indent="0" algn="r">
              <a:buNone/>
            </a:pPr>
            <a:r>
              <a:rPr lang="en-GB" sz="1800" dirty="0" smtClean="0">
                <a:solidFill>
                  <a:schemeClr val="bg1"/>
                </a:solidFill>
                <a:latin typeface="+mj-lt"/>
              </a:rPr>
              <a:t>TD SP-180297</a:t>
            </a:r>
          </a:p>
        </p:txBody>
      </p:sp>
      <p:sp>
        <p:nvSpPr>
          <p:cNvPr id="5" name="Textfeld 4"/>
          <p:cNvSpPr txBox="1"/>
          <p:nvPr/>
        </p:nvSpPr>
        <p:spPr bwMode="gray">
          <a:xfrm>
            <a:off x="342681" y="228600"/>
            <a:ext cx="3385257" cy="641838"/>
          </a:xfrm>
          <a:prstGeom prst="rect">
            <a:avLst/>
          </a:prstGeom>
          <a:solidFill>
            <a:schemeClr val="tx2"/>
          </a:solidFill>
          <a:ln w="19050">
            <a:noFill/>
            <a:miter lim="800000"/>
            <a:headEnd/>
            <a:tailEnd/>
          </a:ln>
        </p:spPr>
        <p:txBody>
          <a:bodyPr vert="horz" wrap="none" lIns="72000" tIns="36000" rIns="72000" bIns="3600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indent="0">
              <a:buNone/>
            </a:pPr>
            <a:r>
              <a:rPr lang="en-GB" dirty="0" smtClean="0">
                <a:solidFill>
                  <a:schemeClr val="bg1"/>
                </a:solidFill>
                <a:latin typeface="+mj-lt"/>
              </a:rPr>
              <a:t>3GPP TSG SA Meeting #80</a:t>
            </a:r>
            <a:br>
              <a:rPr lang="en-GB" dirty="0" smtClean="0">
                <a:solidFill>
                  <a:schemeClr val="bg1"/>
                </a:solidFill>
                <a:latin typeface="+mj-lt"/>
              </a:rPr>
            </a:br>
            <a:r>
              <a:rPr lang="en-GB" dirty="0" smtClean="0">
                <a:solidFill>
                  <a:schemeClr val="bg1"/>
                </a:solidFill>
                <a:latin typeface="+mj-lt"/>
              </a:rPr>
              <a:t>La Jolla, CA, USA, 13-15 June 2018</a:t>
            </a:r>
            <a:endParaRPr lang="en-GB" sz="1800" dirty="0" smtClean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17890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Key topics for priorities</a:t>
            </a:r>
            <a:endParaRPr lang="en-GB" dirty="0"/>
          </a:p>
        </p:txBody>
      </p:sp>
      <p:sp>
        <p:nvSpPr>
          <p:cNvPr id="7" name="Inhaltsplatzhalter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en-GB" sz="2800" dirty="0"/>
              <a:t>Support of </a:t>
            </a:r>
            <a:r>
              <a:rPr lang="en-GB" sz="2800" dirty="0" smtClean="0"/>
              <a:t>Verticals</a:t>
            </a:r>
            <a:endParaRPr lang="en-GB" sz="2800" dirty="0"/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GB" sz="2800" dirty="0" smtClean="0"/>
              <a:t>Service Based Architecture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GB" sz="2800" dirty="0" smtClean="0"/>
              <a:t>Network Slicing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GB" sz="2800" dirty="0" smtClean="0"/>
              <a:t>FMC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GB" sz="2800" dirty="0" smtClean="0"/>
              <a:t>V2X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GB" sz="2800" dirty="0" smtClean="0"/>
              <a:t>Big Data</a:t>
            </a:r>
            <a:endParaRPr lang="en-GB" sz="2800" dirty="0"/>
          </a:p>
        </p:txBody>
      </p:sp>
      <p:pic>
        <p:nvPicPr>
          <p:cNvPr id="9" name="Bildplatzhalter 8"/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444" r="444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smtClean="0"/>
              <a:t>May 2018</a:t>
            </a:r>
            <a:endParaRPr lang="en-GB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 smtClean="0"/>
              <a:t>3GPP Rel16 Priorities DTAG  /  J. Achter </a:t>
            </a:r>
            <a:endParaRPr lang="en-GB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C0A1F31-1F9F-4E69-BEF0-2606C82C8E4C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075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Topics and WI/SI in focus</a:t>
            </a:r>
            <a:br>
              <a:rPr lang="en-GB" dirty="0" smtClean="0"/>
            </a:br>
            <a:r>
              <a:rPr lang="en-GB" dirty="0" smtClean="0">
                <a:latin typeface="TeleGrotesk Headline" pitchFamily="2" charset="0"/>
              </a:rPr>
              <a:t>Radio impacts </a:t>
            </a:r>
            <a:endParaRPr lang="en-GB" dirty="0"/>
          </a:p>
        </p:txBody>
      </p:sp>
      <p:sp>
        <p:nvSpPr>
          <p:cNvPr id="10" name="Freeform 8"/>
          <p:cNvSpPr>
            <a:spLocks/>
          </p:cNvSpPr>
          <p:nvPr/>
        </p:nvSpPr>
        <p:spPr bwMode="gray">
          <a:xfrm>
            <a:off x="2198914" y="1552576"/>
            <a:ext cx="9666887" cy="2403961"/>
          </a:xfrm>
          <a:custGeom>
            <a:avLst/>
            <a:gdLst>
              <a:gd name="T0" fmla="*/ 2147483647 w 4538"/>
              <a:gd name="T1" fmla="*/ 0 h 1080"/>
              <a:gd name="T2" fmla="*/ 0 w 4538"/>
              <a:gd name="T3" fmla="*/ 0 h 1080"/>
              <a:gd name="T4" fmla="*/ 2147483647 w 4538"/>
              <a:gd name="T5" fmla="*/ 2147483647 h 1080"/>
              <a:gd name="T6" fmla="*/ 0 w 4538"/>
              <a:gd name="T7" fmla="*/ 2147483647 h 1080"/>
              <a:gd name="T8" fmla="*/ 2147483647 w 4538"/>
              <a:gd name="T9" fmla="*/ 2147483647 h 1080"/>
              <a:gd name="T10" fmla="*/ 2147483647 w 4538"/>
              <a:gd name="T11" fmla="*/ 0 h 10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538"/>
              <a:gd name="T19" fmla="*/ 0 h 1080"/>
              <a:gd name="T20" fmla="*/ 4538 w 4538"/>
              <a:gd name="T21" fmla="*/ 1080 h 108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538" h="1080">
                <a:moveTo>
                  <a:pt x="4538" y="0"/>
                </a:moveTo>
                <a:lnTo>
                  <a:pt x="0" y="0"/>
                </a:lnTo>
                <a:lnTo>
                  <a:pt x="105" y="541"/>
                </a:lnTo>
                <a:lnTo>
                  <a:pt x="0" y="1080"/>
                </a:lnTo>
                <a:lnTo>
                  <a:pt x="4538" y="1080"/>
                </a:lnTo>
                <a:lnTo>
                  <a:pt x="4538" y="0"/>
                </a:lnTo>
              </a:path>
            </a:pathLst>
          </a:custGeom>
          <a:solidFill>
            <a:schemeClr val="bg1"/>
          </a:solidFill>
          <a:ln w="19050" cap="sq" cmpd="sng">
            <a:solidFill>
              <a:schemeClr val="tx2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lIns="360000" tIns="72000" rIns="108000" bIns="72000" anchor="t"/>
          <a:lstStyle/>
          <a:p>
            <a:pPr marL="216000" indent="-216000">
              <a:buClr>
                <a:schemeClr val="tx1"/>
              </a:buClr>
              <a:buSzPct val="70000"/>
              <a:buFont typeface="Wingdings 2" panose="05020102010507070707" pitchFamily="18" charset="2"/>
              <a:buChar char="¡"/>
            </a:pPr>
            <a:r>
              <a:rPr lang="en-US" dirty="0" smtClean="0"/>
              <a:t>SA1: WI on Smarter Ph2</a:t>
            </a:r>
            <a:endParaRPr lang="en-US" sz="1800" dirty="0"/>
          </a:p>
          <a:p>
            <a:pPr marL="216000" indent="-216000">
              <a:buClr>
                <a:schemeClr val="tx1"/>
              </a:buClr>
              <a:buSzPct val="70000"/>
              <a:buFont typeface="Wingdings 2" panose="05020102010507070707" pitchFamily="18" charset="2"/>
              <a:buChar char="¡"/>
            </a:pPr>
            <a:r>
              <a:rPr lang="en-US" dirty="0" smtClean="0"/>
              <a:t>SA1: WI/SI on User Identity and Authorization</a:t>
            </a:r>
            <a:endParaRPr lang="en-US" sz="1800" dirty="0"/>
          </a:p>
          <a:p>
            <a:pPr marL="216000" indent="-216000">
              <a:buClr>
                <a:schemeClr val="tx1"/>
              </a:buClr>
              <a:buSzPct val="70000"/>
              <a:buFont typeface="Wingdings 2" panose="05020102010507070707" pitchFamily="18" charset="2"/>
              <a:buChar char="¡"/>
            </a:pPr>
            <a:r>
              <a:rPr lang="en-US" dirty="0" smtClean="0"/>
              <a:t>SA1: WI on multi-device and multi-identity</a:t>
            </a:r>
          </a:p>
          <a:p>
            <a:pPr marL="215900" indent="-215900">
              <a:buClr>
                <a:schemeClr val="tx1"/>
              </a:buClr>
              <a:buSzPct val="70000"/>
              <a:buFont typeface="Wingdings 2" panose="05020102010507070707" pitchFamily="18" charset="2"/>
              <a:buChar char="¡"/>
            </a:pPr>
            <a:r>
              <a:rPr lang="en-US" sz="1800" dirty="0" smtClean="0"/>
              <a:t>SA1: SI on positioning use cases</a:t>
            </a:r>
          </a:p>
          <a:p>
            <a:pPr marL="216000" indent="-216000">
              <a:buClr>
                <a:schemeClr val="tx1"/>
              </a:buClr>
              <a:buSzPct val="70000"/>
              <a:buFont typeface="Wingdings 2" panose="05020102010507070707" pitchFamily="18" charset="2"/>
              <a:buChar char="¡"/>
            </a:pPr>
            <a:r>
              <a:rPr lang="en-US" dirty="0" smtClean="0"/>
              <a:t>SA1: SI on Remote Identification of Unmanned Aerial Systems</a:t>
            </a:r>
          </a:p>
          <a:p>
            <a:pPr marL="216000" indent="-216000">
              <a:buClr>
                <a:schemeClr val="tx1"/>
              </a:buClr>
              <a:buSzPct val="70000"/>
              <a:buFont typeface="Wingdings 2" panose="05020102010507070707" pitchFamily="18" charset="2"/>
              <a:buChar char="¡"/>
            </a:pPr>
            <a:r>
              <a:rPr lang="en-US" sz="1800" i="1" dirty="0" smtClean="0"/>
              <a:t>SA2: Study on optimization on UE radio capability signaling*</a:t>
            </a:r>
          </a:p>
          <a:p>
            <a:pPr marL="216000" indent="-216000">
              <a:buClr>
                <a:schemeClr val="tx1"/>
              </a:buClr>
              <a:buSzPct val="70000"/>
              <a:buFont typeface="Wingdings 2" panose="05020102010507070707" pitchFamily="18" charset="2"/>
              <a:buChar char="¡"/>
            </a:pPr>
            <a:r>
              <a:rPr lang="en-US" dirty="0" smtClean="0"/>
              <a:t>SA2: SI on Enhanced IMS to 5GC Integration</a:t>
            </a:r>
          </a:p>
          <a:p>
            <a:pPr marL="216000" indent="-216000">
              <a:buClr>
                <a:schemeClr val="tx1"/>
              </a:buClr>
              <a:buSzPct val="70000"/>
              <a:buFont typeface="Wingdings 2" panose="05020102010507070707" pitchFamily="18" charset="2"/>
              <a:buChar char="¡"/>
            </a:pPr>
            <a:endParaRPr lang="en-US" sz="1800" dirty="0"/>
          </a:p>
        </p:txBody>
      </p:sp>
      <p:sp>
        <p:nvSpPr>
          <p:cNvPr id="11" name="AutoShape 5"/>
          <p:cNvSpPr>
            <a:spLocks noChangeArrowheads="1"/>
          </p:cNvSpPr>
          <p:nvPr/>
        </p:nvSpPr>
        <p:spPr bwMode="auto">
          <a:xfrm>
            <a:off x="318837" y="1562453"/>
            <a:ext cx="1956277" cy="2403961"/>
          </a:xfrm>
          <a:prstGeom prst="homePlate">
            <a:avLst>
              <a:gd name="adj" fmla="val 12659"/>
            </a:avLst>
          </a:prstGeom>
          <a:solidFill>
            <a:schemeClr val="tx2"/>
          </a:solidFill>
          <a:ln w="19050" cap="sq" algn="ctr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lIns="108000" tIns="72000" rIns="108000" bIns="72000"/>
          <a:lstStyle/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en-US" sz="2000" dirty="0" smtClean="0">
                <a:solidFill>
                  <a:schemeClr val="bg1"/>
                </a:solidFill>
                <a:latin typeface="Tele-GroteskFet" pitchFamily="2" charset="0"/>
                <a:cs typeface="Arial Unicode MS"/>
              </a:rPr>
              <a:t>General</a:t>
            </a:r>
            <a:endParaRPr lang="en-US" sz="2000" dirty="0">
              <a:solidFill>
                <a:schemeClr val="bg1"/>
              </a:solidFill>
              <a:latin typeface="Tele-GroteskFet" pitchFamily="2" charset="0"/>
              <a:cs typeface="Arial Unicode MS"/>
            </a:endParaRPr>
          </a:p>
        </p:txBody>
      </p:sp>
      <p:sp>
        <p:nvSpPr>
          <p:cNvPr id="14" name="Freeform 8"/>
          <p:cNvSpPr>
            <a:spLocks/>
          </p:cNvSpPr>
          <p:nvPr/>
        </p:nvSpPr>
        <p:spPr bwMode="gray">
          <a:xfrm>
            <a:off x="2198914" y="4325939"/>
            <a:ext cx="9648049" cy="1258888"/>
          </a:xfrm>
          <a:custGeom>
            <a:avLst/>
            <a:gdLst>
              <a:gd name="T0" fmla="*/ 2147483647 w 4538"/>
              <a:gd name="T1" fmla="*/ 0 h 1080"/>
              <a:gd name="T2" fmla="*/ 0 w 4538"/>
              <a:gd name="T3" fmla="*/ 0 h 1080"/>
              <a:gd name="T4" fmla="*/ 2147483647 w 4538"/>
              <a:gd name="T5" fmla="*/ 2147483647 h 1080"/>
              <a:gd name="T6" fmla="*/ 0 w 4538"/>
              <a:gd name="T7" fmla="*/ 2147483647 h 1080"/>
              <a:gd name="T8" fmla="*/ 2147483647 w 4538"/>
              <a:gd name="T9" fmla="*/ 2147483647 h 1080"/>
              <a:gd name="T10" fmla="*/ 2147483647 w 4538"/>
              <a:gd name="T11" fmla="*/ 0 h 10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538"/>
              <a:gd name="T19" fmla="*/ 0 h 1080"/>
              <a:gd name="T20" fmla="*/ 4538 w 4538"/>
              <a:gd name="T21" fmla="*/ 1080 h 108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538" h="1080">
                <a:moveTo>
                  <a:pt x="4538" y="0"/>
                </a:moveTo>
                <a:lnTo>
                  <a:pt x="0" y="0"/>
                </a:lnTo>
                <a:lnTo>
                  <a:pt x="105" y="541"/>
                </a:lnTo>
                <a:lnTo>
                  <a:pt x="0" y="1080"/>
                </a:lnTo>
                <a:lnTo>
                  <a:pt x="4538" y="1080"/>
                </a:lnTo>
                <a:lnTo>
                  <a:pt x="4538" y="0"/>
                </a:lnTo>
              </a:path>
            </a:pathLst>
          </a:custGeom>
          <a:solidFill>
            <a:schemeClr val="bg1"/>
          </a:solidFill>
          <a:ln w="19050" cap="sq" cmpd="sng">
            <a:solidFill>
              <a:schemeClr val="tx2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lIns="360000" tIns="72000" rIns="108000" bIns="72000" anchor="t"/>
          <a:lstStyle/>
          <a:p>
            <a:pPr marL="216000" indent="-216000">
              <a:lnSpc>
                <a:spcPct val="104000"/>
              </a:lnSpc>
              <a:spcBef>
                <a:spcPts val="300"/>
              </a:spcBef>
              <a:buClr>
                <a:schemeClr val="tx1"/>
              </a:buClr>
              <a:buSzPct val="70000"/>
              <a:buFont typeface="Wingdings 2" panose="05020102010507070707" pitchFamily="18" charset="2"/>
              <a:buChar char="¡"/>
            </a:pPr>
            <a:r>
              <a:rPr lang="en-US" dirty="0"/>
              <a:t>SA1: WI on </a:t>
            </a:r>
            <a:r>
              <a:rPr lang="en-US" dirty="0" err="1"/>
              <a:t>QoS</a:t>
            </a:r>
            <a:r>
              <a:rPr lang="en-US" dirty="0"/>
              <a:t> Monitoring</a:t>
            </a:r>
          </a:p>
          <a:p>
            <a:pPr marL="216000" indent="-216000">
              <a:lnSpc>
                <a:spcPct val="104000"/>
              </a:lnSpc>
              <a:spcBef>
                <a:spcPts val="300"/>
              </a:spcBef>
              <a:buClr>
                <a:schemeClr val="tx1"/>
              </a:buClr>
              <a:buSzPct val="70000"/>
              <a:buFont typeface="Wingdings 2" panose="05020102010507070707" pitchFamily="18" charset="2"/>
              <a:buChar char="¡"/>
            </a:pPr>
            <a:r>
              <a:rPr lang="en-US" dirty="0"/>
              <a:t>SA1: WI on service requirements for cyber-physical control applications in vertical domains</a:t>
            </a:r>
          </a:p>
          <a:p>
            <a:pPr marL="216000" indent="-216000">
              <a:lnSpc>
                <a:spcPct val="104000"/>
              </a:lnSpc>
              <a:spcBef>
                <a:spcPts val="300"/>
              </a:spcBef>
              <a:buClr>
                <a:schemeClr val="tx1"/>
              </a:buClr>
              <a:buSzPct val="70000"/>
              <a:buFont typeface="Wingdings 2" panose="05020102010507070707" pitchFamily="18" charset="2"/>
              <a:buChar char="¡"/>
            </a:pPr>
            <a:r>
              <a:rPr lang="en-US" i="1" dirty="0"/>
              <a:t>SA2: SI on enhanced support of vertical </a:t>
            </a:r>
            <a:r>
              <a:rPr lang="en-US" i="1" dirty="0" smtClean="0"/>
              <a:t>services*</a:t>
            </a:r>
            <a:endParaRPr lang="en-US" i="1" dirty="0"/>
          </a:p>
        </p:txBody>
      </p:sp>
      <p:sp>
        <p:nvSpPr>
          <p:cNvPr id="15" name="AutoShape 5"/>
          <p:cNvSpPr>
            <a:spLocks noChangeArrowheads="1"/>
          </p:cNvSpPr>
          <p:nvPr/>
        </p:nvSpPr>
        <p:spPr bwMode="auto">
          <a:xfrm>
            <a:off x="324001" y="4325939"/>
            <a:ext cx="1951113" cy="1258888"/>
          </a:xfrm>
          <a:prstGeom prst="homePlate">
            <a:avLst>
              <a:gd name="adj" fmla="val 15998"/>
            </a:avLst>
          </a:prstGeom>
          <a:solidFill>
            <a:schemeClr val="tx2"/>
          </a:solidFill>
          <a:ln w="19050" cap="sq" algn="ctr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lIns="108000" tIns="72000" rIns="108000" bIns="72000"/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000" dirty="0">
                <a:solidFill>
                  <a:schemeClr val="bg1"/>
                </a:solidFill>
                <a:latin typeface="Tele-GroteskFet" pitchFamily="2" charset="0"/>
                <a:cs typeface="Arial Unicode MS"/>
              </a:rPr>
              <a:t>Support of verticals</a:t>
            </a:r>
          </a:p>
        </p:txBody>
      </p:sp>
      <p:pic>
        <p:nvPicPr>
          <p:cNvPr id="16" name="Grafik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3509" y="1562453"/>
            <a:ext cx="313084" cy="313084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17" name="Grafik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4880" y="2441472"/>
            <a:ext cx="313084" cy="313084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18" name="Grafik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3538" y="2983034"/>
            <a:ext cx="313084" cy="313084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19" name="Grafik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4873" y="4371098"/>
            <a:ext cx="313084" cy="313084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20" name="Grafik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5845" y="4689167"/>
            <a:ext cx="313084" cy="313084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21" name="Grafik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2357" y="5002251"/>
            <a:ext cx="313084" cy="313084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22" name="Grafik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7216" y="792518"/>
            <a:ext cx="313084" cy="313084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May 2018</a:t>
            </a:r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smtClean="0"/>
              <a:t>3GPP Rel16 Priorities DTAG  /  J. Achter </a:t>
            </a:r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0A1F31-1F9F-4E69-BEF0-2606C82C8E4C}" type="slidenum">
              <a:rPr lang="en-GB" smtClean="0"/>
              <a:t>3</a:t>
            </a:fld>
            <a:endParaRPr lang="en-GB"/>
          </a:p>
        </p:txBody>
      </p:sp>
      <p:sp>
        <p:nvSpPr>
          <p:cNvPr id="7" name="Textfeld 6"/>
          <p:cNvSpPr txBox="1"/>
          <p:nvPr/>
        </p:nvSpPr>
        <p:spPr bwMode="gray">
          <a:xfrm>
            <a:off x="2275114" y="5755611"/>
            <a:ext cx="3831772" cy="342891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vert="horz" wrap="none" lIns="72000" tIns="36000" rIns="72000" bIns="3600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indent="0">
              <a:buNone/>
            </a:pPr>
            <a:r>
              <a:rPr lang="en-GB" sz="1800" dirty="0" smtClean="0"/>
              <a:t>*) </a:t>
            </a:r>
            <a:r>
              <a:rPr lang="en-GB" sz="1800" i="1" dirty="0" smtClean="0"/>
              <a:t>still under discussion in SA2#127bis</a:t>
            </a:r>
          </a:p>
        </p:txBody>
      </p:sp>
    </p:spTree>
    <p:extLst>
      <p:ext uri="{BB962C8B-B14F-4D97-AF65-F5344CB8AC3E}">
        <p14:creationId xmlns:p14="http://schemas.microsoft.com/office/powerpoint/2010/main" val="3342078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Topics and WI/SI in </a:t>
            </a:r>
            <a:r>
              <a:rPr lang="en-GB" dirty="0" smtClean="0"/>
              <a:t>focus</a:t>
            </a:r>
            <a:br>
              <a:rPr lang="en-GB" dirty="0" smtClean="0"/>
            </a:br>
            <a:r>
              <a:rPr lang="en-GB" dirty="0">
                <a:latin typeface="TeleGrotesk Headline" pitchFamily="2" charset="0"/>
              </a:rPr>
              <a:t>Radio impacts </a:t>
            </a:r>
            <a:endParaRPr lang="en-GB" dirty="0"/>
          </a:p>
        </p:txBody>
      </p:sp>
      <p:sp>
        <p:nvSpPr>
          <p:cNvPr id="20" name="Freeform 8"/>
          <p:cNvSpPr>
            <a:spLocks/>
          </p:cNvSpPr>
          <p:nvPr/>
        </p:nvSpPr>
        <p:spPr bwMode="gray">
          <a:xfrm>
            <a:off x="2144486" y="1476375"/>
            <a:ext cx="9053739" cy="698400"/>
          </a:xfrm>
          <a:custGeom>
            <a:avLst/>
            <a:gdLst>
              <a:gd name="T0" fmla="*/ 2147483647 w 4538"/>
              <a:gd name="T1" fmla="*/ 0 h 1080"/>
              <a:gd name="T2" fmla="*/ 0 w 4538"/>
              <a:gd name="T3" fmla="*/ 0 h 1080"/>
              <a:gd name="T4" fmla="*/ 2147483647 w 4538"/>
              <a:gd name="T5" fmla="*/ 2147483647 h 1080"/>
              <a:gd name="T6" fmla="*/ 0 w 4538"/>
              <a:gd name="T7" fmla="*/ 2147483647 h 1080"/>
              <a:gd name="T8" fmla="*/ 2147483647 w 4538"/>
              <a:gd name="T9" fmla="*/ 2147483647 h 1080"/>
              <a:gd name="T10" fmla="*/ 2147483647 w 4538"/>
              <a:gd name="T11" fmla="*/ 0 h 10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538"/>
              <a:gd name="T19" fmla="*/ 0 h 1080"/>
              <a:gd name="T20" fmla="*/ 4538 w 4538"/>
              <a:gd name="T21" fmla="*/ 1080 h 108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538" h="1080">
                <a:moveTo>
                  <a:pt x="4538" y="0"/>
                </a:moveTo>
                <a:lnTo>
                  <a:pt x="0" y="0"/>
                </a:lnTo>
                <a:lnTo>
                  <a:pt x="105" y="541"/>
                </a:lnTo>
                <a:lnTo>
                  <a:pt x="0" y="1080"/>
                </a:lnTo>
                <a:lnTo>
                  <a:pt x="4538" y="1080"/>
                </a:lnTo>
                <a:lnTo>
                  <a:pt x="4538" y="0"/>
                </a:lnTo>
              </a:path>
            </a:pathLst>
          </a:custGeom>
          <a:solidFill>
            <a:schemeClr val="bg1"/>
          </a:solidFill>
          <a:ln w="19050" cap="sq" cmpd="sng">
            <a:solidFill>
              <a:schemeClr val="tx2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lIns="360000" tIns="72000" rIns="108000" bIns="72000" anchor="t"/>
          <a:lstStyle/>
          <a:p>
            <a:pPr marL="216000" indent="-216000">
              <a:lnSpc>
                <a:spcPct val="104000"/>
              </a:lnSpc>
              <a:spcBef>
                <a:spcPts val="300"/>
              </a:spcBef>
              <a:buClr>
                <a:schemeClr val="tx1"/>
              </a:buClr>
              <a:buSzPct val="70000"/>
              <a:buFont typeface="Wingdings 2" panose="05020102010507070707" pitchFamily="18" charset="2"/>
              <a:buChar char="¡"/>
            </a:pPr>
            <a:r>
              <a:rPr lang="en-US" dirty="0"/>
              <a:t>SA2: SI on enhancements to SBA 5G System Architecture</a:t>
            </a:r>
          </a:p>
          <a:p>
            <a:pPr marL="216000" indent="-216000">
              <a:lnSpc>
                <a:spcPct val="104000"/>
              </a:lnSpc>
              <a:spcBef>
                <a:spcPts val="300"/>
              </a:spcBef>
              <a:buClr>
                <a:schemeClr val="tx1"/>
              </a:buClr>
              <a:buSzPct val="70000"/>
              <a:buFont typeface="Wingdings 2" panose="05020102010507070707" pitchFamily="18" charset="2"/>
              <a:buChar char="¡"/>
            </a:pPr>
            <a:r>
              <a:rPr lang="en-US" dirty="0"/>
              <a:t>SA2: SI on enhancing Topology of SMF and UPF in 5G networks</a:t>
            </a:r>
          </a:p>
        </p:txBody>
      </p:sp>
      <p:sp>
        <p:nvSpPr>
          <p:cNvPr id="21" name="AutoShape 5"/>
          <p:cNvSpPr>
            <a:spLocks noChangeArrowheads="1"/>
          </p:cNvSpPr>
          <p:nvPr/>
        </p:nvSpPr>
        <p:spPr bwMode="auto">
          <a:xfrm>
            <a:off x="324001" y="1476375"/>
            <a:ext cx="1929342" cy="698400"/>
          </a:xfrm>
          <a:prstGeom prst="homePlate">
            <a:avLst>
              <a:gd name="adj" fmla="val 27714"/>
            </a:avLst>
          </a:prstGeom>
          <a:solidFill>
            <a:schemeClr val="tx2"/>
          </a:solidFill>
          <a:ln w="19050" cap="sq" algn="ctr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lIns="108000" tIns="72000" rIns="108000" bIns="72000"/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000" dirty="0">
                <a:solidFill>
                  <a:schemeClr val="bg1"/>
                </a:solidFill>
                <a:latin typeface="Tele-GroteskFet" pitchFamily="2" charset="0"/>
                <a:cs typeface="Arial Unicode MS"/>
              </a:rPr>
              <a:t>Architecture Enhancements</a:t>
            </a:r>
          </a:p>
        </p:txBody>
      </p:sp>
      <p:sp>
        <p:nvSpPr>
          <p:cNvPr id="22" name="Freeform 8"/>
          <p:cNvSpPr>
            <a:spLocks/>
          </p:cNvSpPr>
          <p:nvPr/>
        </p:nvSpPr>
        <p:spPr bwMode="gray">
          <a:xfrm>
            <a:off x="2144486" y="4810225"/>
            <a:ext cx="9053739" cy="698400"/>
          </a:xfrm>
          <a:custGeom>
            <a:avLst/>
            <a:gdLst>
              <a:gd name="T0" fmla="*/ 2147483647 w 4538"/>
              <a:gd name="T1" fmla="*/ 0 h 1080"/>
              <a:gd name="T2" fmla="*/ 0 w 4538"/>
              <a:gd name="T3" fmla="*/ 0 h 1080"/>
              <a:gd name="T4" fmla="*/ 2147483647 w 4538"/>
              <a:gd name="T5" fmla="*/ 2147483647 h 1080"/>
              <a:gd name="T6" fmla="*/ 0 w 4538"/>
              <a:gd name="T7" fmla="*/ 2147483647 h 1080"/>
              <a:gd name="T8" fmla="*/ 2147483647 w 4538"/>
              <a:gd name="T9" fmla="*/ 2147483647 h 1080"/>
              <a:gd name="T10" fmla="*/ 2147483647 w 4538"/>
              <a:gd name="T11" fmla="*/ 0 h 10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538"/>
              <a:gd name="T19" fmla="*/ 0 h 1080"/>
              <a:gd name="T20" fmla="*/ 4538 w 4538"/>
              <a:gd name="T21" fmla="*/ 1080 h 108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538" h="1080">
                <a:moveTo>
                  <a:pt x="4538" y="0"/>
                </a:moveTo>
                <a:lnTo>
                  <a:pt x="0" y="0"/>
                </a:lnTo>
                <a:lnTo>
                  <a:pt x="105" y="541"/>
                </a:lnTo>
                <a:lnTo>
                  <a:pt x="0" y="1080"/>
                </a:lnTo>
                <a:lnTo>
                  <a:pt x="4538" y="1080"/>
                </a:lnTo>
                <a:lnTo>
                  <a:pt x="4538" y="0"/>
                </a:lnTo>
              </a:path>
            </a:pathLst>
          </a:custGeom>
          <a:solidFill>
            <a:schemeClr val="bg1"/>
          </a:solidFill>
          <a:ln w="19050" cap="sq" cmpd="sng">
            <a:solidFill>
              <a:schemeClr val="tx2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lIns="360000" tIns="72000" rIns="108000" bIns="72000" anchor="t"/>
          <a:lstStyle/>
          <a:p>
            <a:pPr marL="216000" indent="-216000">
              <a:lnSpc>
                <a:spcPct val="104000"/>
              </a:lnSpc>
              <a:spcBef>
                <a:spcPts val="300"/>
              </a:spcBef>
              <a:buClr>
                <a:schemeClr val="tx1"/>
              </a:buClr>
              <a:buSzPct val="70000"/>
              <a:buFont typeface="Wingdings 2" panose="05020102010507070707" pitchFamily="18" charset="2"/>
              <a:buChar char="¡"/>
            </a:pPr>
            <a:r>
              <a:rPr lang="en-US" dirty="0"/>
              <a:t>SA2: SI of enablers for Network Automation for 5G</a:t>
            </a:r>
          </a:p>
        </p:txBody>
      </p:sp>
      <p:sp>
        <p:nvSpPr>
          <p:cNvPr id="23" name="AutoShape 5"/>
          <p:cNvSpPr>
            <a:spLocks noChangeArrowheads="1"/>
          </p:cNvSpPr>
          <p:nvPr/>
        </p:nvSpPr>
        <p:spPr bwMode="auto">
          <a:xfrm>
            <a:off x="324001" y="4810225"/>
            <a:ext cx="1929342" cy="698400"/>
          </a:xfrm>
          <a:prstGeom prst="homePlate">
            <a:avLst>
              <a:gd name="adj" fmla="val 27714"/>
            </a:avLst>
          </a:prstGeom>
          <a:solidFill>
            <a:schemeClr val="tx2"/>
          </a:solidFill>
          <a:ln w="19050" cap="sq" algn="ctr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lIns="108000" tIns="72000" rIns="108000" bIns="72000"/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000" dirty="0" smtClean="0">
                <a:solidFill>
                  <a:schemeClr val="bg1"/>
                </a:solidFill>
                <a:latin typeface="Tele-GroteskFet" pitchFamily="2" charset="0"/>
                <a:cs typeface="Arial Unicode MS"/>
              </a:rPr>
              <a:t>Big Data</a:t>
            </a:r>
            <a:endParaRPr lang="en-US" sz="2000" dirty="0">
              <a:solidFill>
                <a:schemeClr val="bg1"/>
              </a:solidFill>
              <a:latin typeface="Tele-GroteskFet" pitchFamily="2" charset="0"/>
              <a:cs typeface="Arial Unicode MS"/>
            </a:endParaRPr>
          </a:p>
        </p:txBody>
      </p:sp>
      <p:sp>
        <p:nvSpPr>
          <p:cNvPr id="24" name="Freeform 8"/>
          <p:cNvSpPr>
            <a:spLocks/>
          </p:cNvSpPr>
          <p:nvPr/>
        </p:nvSpPr>
        <p:spPr bwMode="gray">
          <a:xfrm>
            <a:off x="2144486" y="3976761"/>
            <a:ext cx="9053739" cy="698400"/>
          </a:xfrm>
          <a:custGeom>
            <a:avLst/>
            <a:gdLst>
              <a:gd name="T0" fmla="*/ 2147483647 w 4538"/>
              <a:gd name="T1" fmla="*/ 0 h 1080"/>
              <a:gd name="T2" fmla="*/ 0 w 4538"/>
              <a:gd name="T3" fmla="*/ 0 h 1080"/>
              <a:gd name="T4" fmla="*/ 2147483647 w 4538"/>
              <a:gd name="T5" fmla="*/ 2147483647 h 1080"/>
              <a:gd name="T6" fmla="*/ 0 w 4538"/>
              <a:gd name="T7" fmla="*/ 2147483647 h 1080"/>
              <a:gd name="T8" fmla="*/ 2147483647 w 4538"/>
              <a:gd name="T9" fmla="*/ 2147483647 h 1080"/>
              <a:gd name="T10" fmla="*/ 2147483647 w 4538"/>
              <a:gd name="T11" fmla="*/ 0 h 10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538"/>
              <a:gd name="T19" fmla="*/ 0 h 1080"/>
              <a:gd name="T20" fmla="*/ 4538 w 4538"/>
              <a:gd name="T21" fmla="*/ 1080 h 108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538" h="1080">
                <a:moveTo>
                  <a:pt x="4538" y="0"/>
                </a:moveTo>
                <a:lnTo>
                  <a:pt x="0" y="0"/>
                </a:lnTo>
                <a:lnTo>
                  <a:pt x="105" y="541"/>
                </a:lnTo>
                <a:lnTo>
                  <a:pt x="0" y="1080"/>
                </a:lnTo>
                <a:lnTo>
                  <a:pt x="4538" y="1080"/>
                </a:lnTo>
                <a:lnTo>
                  <a:pt x="4538" y="0"/>
                </a:lnTo>
              </a:path>
            </a:pathLst>
          </a:custGeom>
          <a:solidFill>
            <a:schemeClr val="bg1"/>
          </a:solidFill>
          <a:ln w="19050" cap="sq" cmpd="sng">
            <a:solidFill>
              <a:schemeClr val="tx2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lIns="360000" tIns="72000" rIns="108000" bIns="72000" anchor="t"/>
          <a:lstStyle/>
          <a:p>
            <a:pPr marL="216000" indent="-216000">
              <a:lnSpc>
                <a:spcPct val="104000"/>
              </a:lnSpc>
              <a:spcBef>
                <a:spcPts val="300"/>
              </a:spcBef>
              <a:buClr>
                <a:schemeClr val="tx1"/>
              </a:buClr>
              <a:buSzPct val="70000"/>
              <a:buFont typeface="Wingdings 2" panose="05020102010507070707" pitchFamily="18" charset="2"/>
              <a:buChar char="¡"/>
            </a:pPr>
            <a:r>
              <a:rPr lang="en-US" dirty="0"/>
              <a:t>SA1: SI on Improvements of V2X Service Handling</a:t>
            </a:r>
          </a:p>
          <a:p>
            <a:pPr marL="216000" indent="-216000">
              <a:lnSpc>
                <a:spcPct val="104000"/>
              </a:lnSpc>
              <a:spcBef>
                <a:spcPts val="300"/>
              </a:spcBef>
              <a:buClr>
                <a:schemeClr val="tx1"/>
              </a:buClr>
              <a:buSzPct val="70000"/>
              <a:buFont typeface="Wingdings 2" panose="05020102010507070707" pitchFamily="18" charset="2"/>
              <a:buChar char="¡"/>
            </a:pPr>
            <a:r>
              <a:rPr lang="en-US" dirty="0"/>
              <a:t>SA2: SI on </a:t>
            </a:r>
            <a:r>
              <a:rPr lang="en-US" dirty="0">
                <a:solidFill>
                  <a:srgbClr val="4B4B4B"/>
                </a:solidFill>
                <a:latin typeface="Tele-GroteskNor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architecture enhancements for 3GPP support of advanced V2X services</a:t>
            </a:r>
            <a:endParaRPr lang="en-US" dirty="0"/>
          </a:p>
        </p:txBody>
      </p:sp>
      <p:sp>
        <p:nvSpPr>
          <p:cNvPr id="25" name="AutoShape 5"/>
          <p:cNvSpPr>
            <a:spLocks noChangeArrowheads="1"/>
          </p:cNvSpPr>
          <p:nvPr/>
        </p:nvSpPr>
        <p:spPr bwMode="auto">
          <a:xfrm>
            <a:off x="324001" y="3976761"/>
            <a:ext cx="1929342" cy="698400"/>
          </a:xfrm>
          <a:prstGeom prst="homePlate">
            <a:avLst>
              <a:gd name="adj" fmla="val 27714"/>
            </a:avLst>
          </a:prstGeom>
          <a:solidFill>
            <a:schemeClr val="tx2"/>
          </a:solidFill>
          <a:ln w="19050" cap="sq" algn="ctr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lIns="108000" tIns="72000" rIns="108000" bIns="72000"/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000" dirty="0">
                <a:solidFill>
                  <a:schemeClr val="bg1"/>
                </a:solidFill>
                <a:latin typeface="Tele-GroteskFet" pitchFamily="2" charset="0"/>
                <a:cs typeface="Arial Unicode MS"/>
              </a:rPr>
              <a:t>V2X</a:t>
            </a:r>
          </a:p>
        </p:txBody>
      </p:sp>
      <p:sp>
        <p:nvSpPr>
          <p:cNvPr id="26" name="Freeform 8"/>
          <p:cNvSpPr>
            <a:spLocks/>
          </p:cNvSpPr>
          <p:nvPr/>
        </p:nvSpPr>
        <p:spPr bwMode="gray">
          <a:xfrm>
            <a:off x="2144486" y="3143299"/>
            <a:ext cx="9053739" cy="698400"/>
          </a:xfrm>
          <a:custGeom>
            <a:avLst/>
            <a:gdLst>
              <a:gd name="T0" fmla="*/ 2147483647 w 4538"/>
              <a:gd name="T1" fmla="*/ 0 h 1080"/>
              <a:gd name="T2" fmla="*/ 0 w 4538"/>
              <a:gd name="T3" fmla="*/ 0 h 1080"/>
              <a:gd name="T4" fmla="*/ 2147483647 w 4538"/>
              <a:gd name="T5" fmla="*/ 2147483647 h 1080"/>
              <a:gd name="T6" fmla="*/ 0 w 4538"/>
              <a:gd name="T7" fmla="*/ 2147483647 h 1080"/>
              <a:gd name="T8" fmla="*/ 2147483647 w 4538"/>
              <a:gd name="T9" fmla="*/ 2147483647 h 1080"/>
              <a:gd name="T10" fmla="*/ 2147483647 w 4538"/>
              <a:gd name="T11" fmla="*/ 0 h 10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538"/>
              <a:gd name="T19" fmla="*/ 0 h 1080"/>
              <a:gd name="T20" fmla="*/ 4538 w 4538"/>
              <a:gd name="T21" fmla="*/ 1080 h 108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538" h="1080">
                <a:moveTo>
                  <a:pt x="4538" y="0"/>
                </a:moveTo>
                <a:lnTo>
                  <a:pt x="0" y="0"/>
                </a:lnTo>
                <a:lnTo>
                  <a:pt x="105" y="541"/>
                </a:lnTo>
                <a:lnTo>
                  <a:pt x="0" y="1080"/>
                </a:lnTo>
                <a:lnTo>
                  <a:pt x="4538" y="1080"/>
                </a:lnTo>
                <a:lnTo>
                  <a:pt x="4538" y="0"/>
                </a:lnTo>
              </a:path>
            </a:pathLst>
          </a:custGeom>
          <a:solidFill>
            <a:schemeClr val="bg1"/>
          </a:solidFill>
          <a:ln w="19050" cap="sq" cmpd="sng">
            <a:solidFill>
              <a:schemeClr val="tx2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lIns="360000" tIns="72000" rIns="108000" bIns="72000" anchor="t"/>
          <a:lstStyle/>
          <a:p>
            <a:pPr marL="216000" indent="-216000">
              <a:lnSpc>
                <a:spcPct val="104000"/>
              </a:lnSpc>
              <a:spcBef>
                <a:spcPts val="300"/>
              </a:spcBef>
              <a:buClr>
                <a:schemeClr val="tx1"/>
              </a:buClr>
              <a:buSzPct val="70000"/>
              <a:buFont typeface="Wingdings 2" panose="05020102010507070707" pitchFamily="18" charset="2"/>
              <a:buChar char="¡"/>
            </a:pPr>
            <a:r>
              <a:rPr lang="en-US" dirty="0" smtClean="0"/>
              <a:t>SA2: SI </a:t>
            </a:r>
            <a:r>
              <a:rPr lang="en-US" dirty="0"/>
              <a:t>on Wireless and Wireline Convergence for the 5G system architecture</a:t>
            </a:r>
          </a:p>
          <a:p>
            <a:pPr marL="216000" indent="-216000">
              <a:lnSpc>
                <a:spcPct val="104000"/>
              </a:lnSpc>
              <a:spcBef>
                <a:spcPts val="300"/>
              </a:spcBef>
              <a:buClr>
                <a:schemeClr val="tx1"/>
              </a:buClr>
              <a:buSzPct val="70000"/>
              <a:buFont typeface="Wingdings 2" panose="05020102010507070707" pitchFamily="18" charset="2"/>
              <a:buChar char="¡"/>
            </a:pPr>
            <a:r>
              <a:rPr lang="en-US" dirty="0" smtClean="0"/>
              <a:t>SA2: SI </a:t>
            </a:r>
            <a:r>
              <a:rPr lang="en-US" dirty="0"/>
              <a:t>on Access Traffic Steering, Switch and Splitting support in the 5G System architecture</a:t>
            </a:r>
          </a:p>
        </p:txBody>
      </p:sp>
      <p:sp>
        <p:nvSpPr>
          <p:cNvPr id="27" name="AutoShape 5"/>
          <p:cNvSpPr>
            <a:spLocks noChangeArrowheads="1"/>
          </p:cNvSpPr>
          <p:nvPr/>
        </p:nvSpPr>
        <p:spPr bwMode="auto">
          <a:xfrm>
            <a:off x="324001" y="3143299"/>
            <a:ext cx="1929342" cy="698400"/>
          </a:xfrm>
          <a:prstGeom prst="homePlate">
            <a:avLst>
              <a:gd name="adj" fmla="val 27714"/>
            </a:avLst>
          </a:prstGeom>
          <a:solidFill>
            <a:schemeClr val="tx2"/>
          </a:solidFill>
          <a:ln w="19050" cap="sq" algn="ctr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lIns="108000" tIns="72000" rIns="108000" bIns="72000"/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000" dirty="0">
                <a:solidFill>
                  <a:schemeClr val="bg1"/>
                </a:solidFill>
                <a:latin typeface="Tele-GroteskFet" pitchFamily="2" charset="0"/>
                <a:cs typeface="Arial Unicode MS"/>
              </a:rPr>
              <a:t>Fixed-Mobile Convergence</a:t>
            </a:r>
          </a:p>
        </p:txBody>
      </p:sp>
      <p:sp>
        <p:nvSpPr>
          <p:cNvPr id="28" name="Freeform 8"/>
          <p:cNvSpPr>
            <a:spLocks/>
          </p:cNvSpPr>
          <p:nvPr/>
        </p:nvSpPr>
        <p:spPr bwMode="gray">
          <a:xfrm>
            <a:off x="2144486" y="2309837"/>
            <a:ext cx="9053739" cy="698400"/>
          </a:xfrm>
          <a:custGeom>
            <a:avLst/>
            <a:gdLst>
              <a:gd name="T0" fmla="*/ 2147483647 w 4538"/>
              <a:gd name="T1" fmla="*/ 0 h 1080"/>
              <a:gd name="T2" fmla="*/ 0 w 4538"/>
              <a:gd name="T3" fmla="*/ 0 h 1080"/>
              <a:gd name="T4" fmla="*/ 2147483647 w 4538"/>
              <a:gd name="T5" fmla="*/ 2147483647 h 1080"/>
              <a:gd name="T6" fmla="*/ 0 w 4538"/>
              <a:gd name="T7" fmla="*/ 2147483647 h 1080"/>
              <a:gd name="T8" fmla="*/ 2147483647 w 4538"/>
              <a:gd name="T9" fmla="*/ 2147483647 h 1080"/>
              <a:gd name="T10" fmla="*/ 2147483647 w 4538"/>
              <a:gd name="T11" fmla="*/ 0 h 10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538"/>
              <a:gd name="T19" fmla="*/ 0 h 1080"/>
              <a:gd name="T20" fmla="*/ 4538 w 4538"/>
              <a:gd name="T21" fmla="*/ 1080 h 108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538" h="1080">
                <a:moveTo>
                  <a:pt x="4538" y="0"/>
                </a:moveTo>
                <a:lnTo>
                  <a:pt x="0" y="0"/>
                </a:lnTo>
                <a:lnTo>
                  <a:pt x="105" y="541"/>
                </a:lnTo>
                <a:lnTo>
                  <a:pt x="0" y="1080"/>
                </a:lnTo>
                <a:lnTo>
                  <a:pt x="4538" y="1080"/>
                </a:lnTo>
                <a:lnTo>
                  <a:pt x="4538" y="0"/>
                </a:lnTo>
              </a:path>
            </a:pathLst>
          </a:custGeom>
          <a:solidFill>
            <a:schemeClr val="bg1"/>
          </a:solidFill>
          <a:ln w="19050" cap="sq" cmpd="sng">
            <a:solidFill>
              <a:schemeClr val="tx2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lIns="360000" tIns="72000" rIns="108000" bIns="72000" anchor="t"/>
          <a:lstStyle/>
          <a:p>
            <a:pPr marL="216000" indent="-216000">
              <a:lnSpc>
                <a:spcPct val="104000"/>
              </a:lnSpc>
              <a:spcBef>
                <a:spcPts val="300"/>
              </a:spcBef>
              <a:buClr>
                <a:schemeClr val="tx1"/>
              </a:buClr>
              <a:buSzPct val="70000"/>
              <a:buFont typeface="Wingdings 2" panose="05020102010507070707" pitchFamily="18" charset="2"/>
              <a:buChar char="¡"/>
            </a:pPr>
            <a:r>
              <a:rPr lang="en-US" dirty="0"/>
              <a:t>SA1: SI on Business Role Models for Network Slicing </a:t>
            </a:r>
          </a:p>
          <a:p>
            <a:pPr marL="216000" indent="-216000">
              <a:lnSpc>
                <a:spcPct val="104000"/>
              </a:lnSpc>
              <a:spcBef>
                <a:spcPts val="300"/>
              </a:spcBef>
              <a:buClr>
                <a:schemeClr val="tx1"/>
              </a:buClr>
              <a:buSzPct val="70000"/>
              <a:buFont typeface="Wingdings 2" panose="05020102010507070707" pitchFamily="18" charset="2"/>
              <a:buChar char="¡"/>
            </a:pPr>
            <a:r>
              <a:rPr lang="en-US" dirty="0"/>
              <a:t>SA2: SI on Network Slicing Phase2</a:t>
            </a:r>
          </a:p>
        </p:txBody>
      </p:sp>
      <p:sp>
        <p:nvSpPr>
          <p:cNvPr id="29" name="AutoShape 5"/>
          <p:cNvSpPr>
            <a:spLocks noChangeArrowheads="1"/>
          </p:cNvSpPr>
          <p:nvPr/>
        </p:nvSpPr>
        <p:spPr bwMode="auto">
          <a:xfrm>
            <a:off x="324001" y="2309837"/>
            <a:ext cx="1929342" cy="698400"/>
          </a:xfrm>
          <a:prstGeom prst="homePlate">
            <a:avLst>
              <a:gd name="adj" fmla="val 27714"/>
            </a:avLst>
          </a:prstGeom>
          <a:solidFill>
            <a:schemeClr val="tx2"/>
          </a:solidFill>
          <a:ln w="19050" cap="sq" algn="ctr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lIns="108000" tIns="72000" rIns="108000" bIns="72000"/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000" dirty="0">
                <a:solidFill>
                  <a:schemeClr val="bg1"/>
                </a:solidFill>
                <a:latin typeface="Tele-GroteskFet" pitchFamily="2" charset="0"/>
                <a:cs typeface="Arial Unicode MS"/>
              </a:rPr>
              <a:t>Network Slicing</a:t>
            </a:r>
          </a:p>
        </p:txBody>
      </p:sp>
      <p:pic>
        <p:nvPicPr>
          <p:cNvPr id="30" name="Grafik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1816" y="2648610"/>
            <a:ext cx="313084" cy="313084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31" name="Grafik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1378" y="3190301"/>
            <a:ext cx="313084" cy="313084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32" name="Grafik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980" y="4012877"/>
            <a:ext cx="313084" cy="313084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33" name="Grafik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3894" y="4325961"/>
            <a:ext cx="313084" cy="313084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34" name="Grafik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7438" y="4869843"/>
            <a:ext cx="313084" cy="313084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35" name="Grafik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7216" y="792518"/>
            <a:ext cx="313084" cy="313084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May 2018</a:t>
            </a:r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smtClean="0"/>
              <a:t>3GPP Rel16 Priorities DTAG  /  J. Achter </a:t>
            </a:r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0A1F31-1F9F-4E69-BEF0-2606C82C8E4C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736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/>
          <p:cNvSpPr>
            <a:spLocks noGrp="1"/>
          </p:cNvSpPr>
          <p:nvPr>
            <p:ph type="ctrTitle"/>
          </p:nvPr>
        </p:nvSpPr>
        <p:spPr>
          <a:xfrm>
            <a:off x="342681" y="1864866"/>
            <a:ext cx="11506640" cy="879343"/>
          </a:xfrm>
        </p:spPr>
        <p:txBody>
          <a:bodyPr/>
          <a:lstStyle/>
          <a:p>
            <a:r>
              <a:rPr lang="en-GB" dirty="0" smtClean="0"/>
              <a:t>Thank you!</a:t>
            </a:r>
            <a:endParaRPr lang="en-GB" dirty="0"/>
          </a:p>
        </p:txBody>
      </p:sp>
      <p:sp>
        <p:nvSpPr>
          <p:cNvPr id="10" name="Inhaltsplatzhalter 6"/>
          <p:cNvSpPr txBox="1">
            <a:spLocks/>
          </p:cNvSpPr>
          <p:nvPr/>
        </p:nvSpPr>
        <p:spPr bwMode="gray">
          <a:xfrm>
            <a:off x="342681" y="3740605"/>
            <a:ext cx="5365600" cy="176371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2"/>
            </a:solidFill>
            <a:miter lim="800000"/>
            <a:headEnd/>
            <a:tailEnd/>
          </a:ln>
        </p:spPr>
        <p:txBody>
          <a:bodyPr vert="horz" wrap="square" lIns="108000" tIns="72000" rIns="108000" bIns="72000" numCol="1" anchor="t" anchorCtr="0" compatLnSpc="1">
            <a:prstTxWarp prst="textNoShape">
              <a:avLst/>
            </a:prstTxWarp>
          </a:bodyPr>
          <a:lstStyle>
            <a:lvl1pPr algn="l" defTabSz="576226" rtl="0" eaLnBrk="1" fontAlgn="base" hangingPunct="1">
              <a:lnSpc>
                <a:spcPct val="104000"/>
              </a:lnSpc>
              <a:spcBef>
                <a:spcPts val="1200"/>
              </a:spcBef>
              <a:spcAft>
                <a:spcPct val="0"/>
              </a:spcAft>
              <a:buClr>
                <a:schemeClr val="tx2"/>
              </a:buClr>
              <a:buFont typeface="Wingdings" pitchFamily="2" charset="2"/>
              <a:defRPr sz="1800" kern="1200">
                <a:solidFill>
                  <a:srgbClr val="4B4B4B"/>
                </a:solidFill>
                <a:latin typeface="Tele-GroteskFet" pitchFamily="2" charset="0"/>
                <a:ea typeface="+mn-ea"/>
                <a:cs typeface="+mn-cs"/>
              </a:defRPr>
            </a:lvl1pPr>
            <a:lvl2pPr marL="1588" algn="l" defTabSz="576226" rtl="0" eaLnBrk="1" fontAlgn="base" hangingPunct="1">
              <a:lnSpc>
                <a:spcPct val="104000"/>
              </a:lnSpc>
              <a:spcBef>
                <a:spcPts val="300"/>
              </a:spcBef>
              <a:spcAft>
                <a:spcPct val="0"/>
              </a:spcAft>
              <a:buClr>
                <a:schemeClr val="tx2"/>
              </a:buClr>
              <a:buFont typeface="Wingdings" pitchFamily="2" charset="2"/>
              <a:defRPr sz="1800" kern="1200">
                <a:solidFill>
                  <a:srgbClr val="4B4B4B"/>
                </a:solidFill>
                <a:latin typeface="+mn-lt"/>
                <a:ea typeface="+mn-ea"/>
                <a:cs typeface="+mn-cs"/>
              </a:defRPr>
            </a:lvl2pPr>
            <a:lvl3pPr marL="225410" indent="-220649" algn="l" defTabSz="576226" rtl="0" eaLnBrk="1" fontAlgn="base" hangingPunct="1">
              <a:lnSpc>
                <a:spcPct val="104000"/>
              </a:lnSpc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 2" panose="05020102010507070707" pitchFamily="18" charset="2"/>
              <a:buChar char="¡"/>
              <a:defRPr sz="1800" kern="1200">
                <a:solidFill>
                  <a:srgbClr val="4B4B4B"/>
                </a:solidFill>
                <a:latin typeface="+mn-lt"/>
                <a:ea typeface="+mn-ea"/>
                <a:cs typeface="+mn-cs"/>
              </a:defRPr>
            </a:lvl3pPr>
            <a:lvl4pPr marL="444471" indent="-215886" algn="l" defTabSz="576226" rtl="0" eaLnBrk="1" fontAlgn="base" hangingPunct="1">
              <a:lnSpc>
                <a:spcPct val="104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 2" panose="05020102010507070707" pitchFamily="18" charset="2"/>
              <a:buChar char="¡"/>
              <a:defRPr sz="1800" kern="1200">
                <a:solidFill>
                  <a:srgbClr val="4B4B4B"/>
                </a:solidFill>
                <a:latin typeface="+mn-lt"/>
                <a:ea typeface="+mn-ea"/>
                <a:cs typeface="+mn-cs"/>
              </a:defRPr>
            </a:lvl4pPr>
            <a:lvl5pPr marL="677820" indent="-231761" algn="l" defTabSz="576226" rtl="0" eaLnBrk="1" fontAlgn="base" hangingPunct="1">
              <a:lnSpc>
                <a:spcPct val="104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 2" panose="05020102010507070707" pitchFamily="18" charset="2"/>
              <a:buChar char="¡"/>
              <a:defRPr sz="1800" kern="1200">
                <a:solidFill>
                  <a:srgbClr val="4B4B4B"/>
                </a:solidFill>
                <a:latin typeface="+mn-lt"/>
                <a:ea typeface="+mn-ea"/>
                <a:cs typeface="+mn-cs"/>
              </a:defRPr>
            </a:lvl5pPr>
            <a:lvl6pPr marL="2514440" indent="-228585" algn="l" defTabSz="457171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09" indent="-228585" algn="l" defTabSz="457171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80" indent="-228585" algn="l" defTabSz="457171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51" indent="-228585" algn="l" defTabSz="457171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2"/>
                </a:solidFill>
              </a:rPr>
              <a:t>Contact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Johannes </a:t>
            </a:r>
            <a:r>
              <a:rPr lang="en-US" dirty="0" err="1" smtClean="0">
                <a:solidFill>
                  <a:schemeClr val="tx1"/>
                </a:solidFill>
              </a:rPr>
              <a:t>Achter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+43 676 3456322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Johannes.achter@t-mobile.at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3436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0515" name="Picture 3"/>
          <p:cNvPicPr>
            <a:picLocks noChangeAspect="1" noChangeArrowheads="1"/>
          </p:cNvPicPr>
          <p:nvPr/>
        </p:nvPicPr>
        <p:blipFill>
          <a:blip r:embed="rId6">
            <a:lum bright="13000"/>
          </a:blip>
          <a:srcRect l="18222" r="5329" b="10199"/>
          <a:stretch>
            <a:fillRect/>
          </a:stretch>
        </p:blipFill>
        <p:spPr bwMode="auto">
          <a:xfrm>
            <a:off x="406401" y="1790348"/>
            <a:ext cx="6487506" cy="3926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5" name="Objekt 14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9" y="2115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6" name="think-cell Slide" r:id="rId7" imgW="360" imgH="360" progId="">
                  <p:embed/>
                </p:oleObj>
              </mc:Choice>
              <mc:Fallback>
                <p:oleObj name="think-cell Slide" r:id="rId7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9" y="2115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hteck 5" hidden="1"/>
          <p:cNvSpPr/>
          <p:nvPr>
            <p:custDataLst>
              <p:tags r:id="rId3"/>
            </p:custDataLst>
          </p:nvPr>
        </p:nvSpPr>
        <p:spPr bwMode="gray">
          <a:xfrm>
            <a:off x="2" y="525"/>
            <a:ext cx="158750" cy="158726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 defTabSz="914312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376" b="1" dirty="0">
              <a:solidFill>
                <a:srgbClr val="FFFFFF"/>
              </a:solidFill>
              <a:sym typeface="Tele-GroteskNor" pitchFamily="2" charset="0"/>
            </a:endParaRPr>
          </a:p>
        </p:txBody>
      </p:sp>
      <p:sp>
        <p:nvSpPr>
          <p:cNvPr id="3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eleGrotesk Headline Ultra" pitchFamily="2" charset="0"/>
                <a:cs typeface="Arial"/>
              </a:rPr>
              <a:t>What do we need @ tomorrow’s fully connected World?</a:t>
            </a:r>
            <a:r>
              <a:rPr lang="en-US" dirty="0">
                <a:cs typeface="Arial"/>
              </a:rPr>
              <a:t/>
            </a:r>
            <a:br>
              <a:rPr lang="en-US" dirty="0">
                <a:cs typeface="Arial"/>
              </a:rPr>
            </a:br>
            <a:endParaRPr lang="en-US" dirty="0">
              <a:cs typeface="Arial"/>
            </a:endParaRPr>
          </a:p>
        </p:txBody>
      </p:sp>
      <p:sp>
        <p:nvSpPr>
          <p:cNvPr id="22" name="Foliennummernplatzhalter 2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28D7263-05AD-46A8-86D1-45BF361CC583}" type="slidenum">
              <a:rPr lang="en-US" smtClean="0">
                <a:solidFill>
                  <a:srgbClr val="4B4B4B"/>
                </a:solidFill>
              </a:rPr>
              <a:pPr/>
              <a:t>6</a:t>
            </a:fld>
            <a:endParaRPr lang="en-US" dirty="0">
              <a:solidFill>
                <a:srgbClr val="4B4B4B"/>
              </a:solidFill>
            </a:endParaRPr>
          </a:p>
        </p:txBody>
      </p:sp>
      <p:sp>
        <p:nvSpPr>
          <p:cNvPr id="48" name="Rectangle 5"/>
          <p:cNvSpPr>
            <a:spLocks noChangeArrowheads="1"/>
          </p:cNvSpPr>
          <p:nvPr/>
        </p:nvSpPr>
        <p:spPr bwMode="auto">
          <a:xfrm>
            <a:off x="406401" y="1145317"/>
            <a:ext cx="6487506" cy="380652"/>
          </a:xfrm>
          <a:prstGeom prst="rect">
            <a:avLst/>
          </a:prstGeom>
          <a:solidFill>
            <a:srgbClr val="E20074"/>
          </a:solidFill>
          <a:ln w="12700" algn="ctr">
            <a:noFill/>
            <a:miter lim="800000"/>
            <a:headEnd/>
            <a:tailEnd/>
          </a:ln>
          <a:effectLst/>
        </p:spPr>
        <p:txBody>
          <a:bodyPr wrap="square" lIns="114206" tIns="76138" rIns="76138" bIns="76138" anchor="ctr">
            <a:noAutofit/>
          </a:bodyPr>
          <a:lstStyle/>
          <a:p>
            <a:pPr defTabSz="914312">
              <a:lnSpc>
                <a:spcPct val="104000"/>
              </a:lnSpc>
            </a:pPr>
            <a:r>
              <a:rPr lang="en-US" sz="2539" b="1" dirty="0">
                <a:solidFill>
                  <a:srgbClr val="FFFFFF"/>
                </a:solidFill>
                <a:cs typeface="Arial"/>
              </a:rPr>
              <a:t>Heterogeneous demands</a:t>
            </a:r>
          </a:p>
        </p:txBody>
      </p:sp>
      <p:grpSp>
        <p:nvGrpSpPr>
          <p:cNvPr id="2" name="Gruppieren 12"/>
          <p:cNvGrpSpPr/>
          <p:nvPr/>
        </p:nvGrpSpPr>
        <p:grpSpPr>
          <a:xfrm>
            <a:off x="3134509" y="2179634"/>
            <a:ext cx="1142794" cy="1143354"/>
            <a:chOff x="6644387" y="3359508"/>
            <a:chExt cx="721117" cy="713608"/>
          </a:xfrm>
        </p:grpSpPr>
        <p:sp>
          <p:nvSpPr>
            <p:cNvPr id="16" name="Ellipse 176"/>
            <p:cNvSpPr>
              <a:spLocks noChangeAspect="1"/>
            </p:cNvSpPr>
            <p:nvPr/>
          </p:nvSpPr>
          <p:spPr>
            <a:xfrm>
              <a:off x="6644387" y="3359508"/>
              <a:ext cx="721117" cy="713608"/>
            </a:xfrm>
            <a:prstGeom prst="ellipse">
              <a:avLst/>
            </a:prstGeom>
            <a:solidFill>
              <a:srgbClr val="FFFFFF">
                <a:alpha val="70000"/>
              </a:srgbClr>
            </a:solidFill>
            <a:ln w="19050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0" tIns="304720" rIns="0" bIns="0" rtlCol="0" anchor="ctr"/>
            <a:lstStyle/>
            <a:p>
              <a:pPr algn="ctr" defTabSz="483590">
                <a:lnSpc>
                  <a:spcPct val="90000"/>
                </a:lnSpc>
                <a:buClr>
                  <a:srgbClr val="E20074"/>
                </a:buClr>
              </a:pPr>
              <a:endParaRPr lang="de-DE" altLang="de-DE" sz="1164" kern="0" spc="-11" dirty="0">
                <a:solidFill>
                  <a:srgbClr val="FFFFFF">
                    <a:lumMod val="50000"/>
                  </a:srgbClr>
                </a:solidFill>
                <a:latin typeface="Tele-GroteskFet" pitchFamily="2" charset="0"/>
                <a:cs typeface="Arial" charset="0"/>
              </a:endParaRPr>
            </a:p>
            <a:p>
              <a:pPr algn="ctr" defTabSz="483590">
                <a:lnSpc>
                  <a:spcPct val="90000"/>
                </a:lnSpc>
                <a:buClr>
                  <a:srgbClr val="E20074"/>
                </a:buClr>
              </a:pPr>
              <a:r>
                <a:rPr lang="de-DE" altLang="de-DE" sz="1164" kern="0" spc="-11" dirty="0" err="1">
                  <a:solidFill>
                    <a:srgbClr val="FFFFFF">
                      <a:lumMod val="50000"/>
                    </a:srgbClr>
                  </a:solidFill>
                  <a:latin typeface="Tele-GroteskFet" pitchFamily="2" charset="0"/>
                  <a:cs typeface="Arial" charset="0"/>
                </a:rPr>
                <a:t>Cloud</a:t>
              </a:r>
              <a:endParaRPr lang="de-DE" altLang="de-DE" sz="1164" kern="0" spc="-11" dirty="0">
                <a:solidFill>
                  <a:srgbClr val="FFFFFF">
                    <a:lumMod val="50000"/>
                  </a:srgbClr>
                </a:solidFill>
                <a:latin typeface="Tele-GroteskFet" pitchFamily="2" charset="0"/>
                <a:cs typeface="Arial" charset="0"/>
              </a:endParaRPr>
            </a:p>
          </p:txBody>
        </p:sp>
        <p:sp>
          <p:nvSpPr>
            <p:cNvPr id="17" name="Freeform 8"/>
            <p:cNvSpPr>
              <a:spLocks noChangeAspect="1" noEditPoints="1"/>
            </p:cNvSpPr>
            <p:nvPr/>
          </p:nvSpPr>
          <p:spPr bwMode="auto">
            <a:xfrm>
              <a:off x="6803181" y="3467561"/>
              <a:ext cx="398209" cy="263188"/>
            </a:xfrm>
            <a:custGeom>
              <a:avLst/>
              <a:gdLst>
                <a:gd name="T0" fmla="*/ 1463 w 2894"/>
                <a:gd name="T1" fmla="*/ 234 h 1941"/>
                <a:gd name="T2" fmla="*/ 1221 w 2894"/>
                <a:gd name="T3" fmla="*/ 394 h 1941"/>
                <a:gd name="T4" fmla="*/ 1064 w 2894"/>
                <a:gd name="T5" fmla="*/ 564 h 1941"/>
                <a:gd name="T6" fmla="*/ 874 w 2894"/>
                <a:gd name="T7" fmla="*/ 507 h 1941"/>
                <a:gd name="T8" fmla="*/ 673 w 2894"/>
                <a:gd name="T9" fmla="*/ 584 h 1941"/>
                <a:gd name="T10" fmla="*/ 568 w 2894"/>
                <a:gd name="T11" fmla="*/ 769 h 1941"/>
                <a:gd name="T12" fmla="*/ 526 w 2894"/>
                <a:gd name="T13" fmla="*/ 896 h 1941"/>
                <a:gd name="T14" fmla="*/ 339 w 2894"/>
                <a:gd name="T15" fmla="*/ 940 h 1941"/>
                <a:gd name="T16" fmla="*/ 226 w 2894"/>
                <a:gd name="T17" fmla="*/ 1062 h 1941"/>
                <a:gd name="T18" fmla="*/ 192 w 2894"/>
                <a:gd name="T19" fmla="*/ 1209 h 1941"/>
                <a:gd name="T20" fmla="*/ 254 w 2894"/>
                <a:gd name="T21" fmla="*/ 1391 h 1941"/>
                <a:gd name="T22" fmla="*/ 385 w 2894"/>
                <a:gd name="T23" fmla="*/ 1490 h 1941"/>
                <a:gd name="T24" fmla="*/ 539 w 2894"/>
                <a:gd name="T25" fmla="*/ 1510 h 1941"/>
                <a:gd name="T26" fmla="*/ 650 w 2894"/>
                <a:gd name="T27" fmla="*/ 1474 h 1941"/>
                <a:gd name="T28" fmla="*/ 909 w 2894"/>
                <a:gd name="T29" fmla="*/ 1678 h 1941"/>
                <a:gd name="T30" fmla="*/ 1235 w 2894"/>
                <a:gd name="T31" fmla="*/ 1752 h 1941"/>
                <a:gd name="T32" fmla="*/ 1548 w 2894"/>
                <a:gd name="T33" fmla="*/ 1682 h 1941"/>
                <a:gd name="T34" fmla="*/ 1718 w 2894"/>
                <a:gd name="T35" fmla="*/ 1589 h 1941"/>
                <a:gd name="T36" fmla="*/ 1809 w 2894"/>
                <a:gd name="T37" fmla="*/ 1642 h 1941"/>
                <a:gd name="T38" fmla="*/ 1978 w 2894"/>
                <a:gd name="T39" fmla="*/ 1664 h 1941"/>
                <a:gd name="T40" fmla="*/ 2141 w 2894"/>
                <a:gd name="T41" fmla="*/ 1596 h 1941"/>
                <a:gd name="T42" fmla="*/ 2220 w 2894"/>
                <a:gd name="T43" fmla="*/ 1512 h 1941"/>
                <a:gd name="T44" fmla="*/ 2242 w 2894"/>
                <a:gd name="T45" fmla="*/ 1495 h 1941"/>
                <a:gd name="T46" fmla="*/ 2385 w 2894"/>
                <a:gd name="T47" fmla="*/ 1514 h 1941"/>
                <a:gd name="T48" fmla="*/ 2592 w 2894"/>
                <a:gd name="T49" fmla="*/ 1422 h 1941"/>
                <a:gd name="T50" fmla="*/ 2699 w 2894"/>
                <a:gd name="T51" fmla="*/ 1222 h 1941"/>
                <a:gd name="T52" fmla="*/ 2655 w 2894"/>
                <a:gd name="T53" fmla="*/ 1001 h 1941"/>
                <a:gd name="T54" fmla="*/ 2491 w 2894"/>
                <a:gd name="T55" fmla="*/ 856 h 1941"/>
                <a:gd name="T56" fmla="*/ 2350 w 2894"/>
                <a:gd name="T57" fmla="*/ 830 h 1941"/>
                <a:gd name="T58" fmla="*/ 2307 w 2894"/>
                <a:gd name="T59" fmla="*/ 691 h 1941"/>
                <a:gd name="T60" fmla="*/ 2171 w 2894"/>
                <a:gd name="T61" fmla="*/ 419 h 1941"/>
                <a:gd name="T62" fmla="*/ 1929 w 2894"/>
                <a:gd name="T63" fmla="*/ 243 h 1941"/>
                <a:gd name="T64" fmla="*/ 1688 w 2894"/>
                <a:gd name="T65" fmla="*/ 0 h 1941"/>
                <a:gd name="T66" fmla="*/ 2036 w 2894"/>
                <a:gd name="T67" fmla="*/ 76 h 1941"/>
                <a:gd name="T68" fmla="*/ 2312 w 2894"/>
                <a:gd name="T69" fmla="*/ 284 h 1941"/>
                <a:gd name="T70" fmla="*/ 2478 w 2894"/>
                <a:gd name="T71" fmla="*/ 591 h 1941"/>
                <a:gd name="T72" fmla="*/ 2702 w 2894"/>
                <a:gd name="T73" fmla="*/ 766 h 1941"/>
                <a:gd name="T74" fmla="*/ 2864 w 2894"/>
                <a:gd name="T75" fmla="*/ 1000 h 1941"/>
                <a:gd name="T76" fmla="*/ 2880 w 2894"/>
                <a:gd name="T77" fmla="*/ 1296 h 1941"/>
                <a:gd name="T78" fmla="*/ 2738 w 2894"/>
                <a:gd name="T79" fmla="*/ 1550 h 1941"/>
                <a:gd name="T80" fmla="*/ 2485 w 2894"/>
                <a:gd name="T81" fmla="*/ 1691 h 1941"/>
                <a:gd name="T82" fmla="*/ 2226 w 2894"/>
                <a:gd name="T83" fmla="*/ 1768 h 1941"/>
                <a:gd name="T84" fmla="*/ 1987 w 2894"/>
                <a:gd name="T85" fmla="*/ 1855 h 1941"/>
                <a:gd name="T86" fmla="*/ 1716 w 2894"/>
                <a:gd name="T87" fmla="*/ 1809 h 1941"/>
                <a:gd name="T88" fmla="*/ 1379 w 2894"/>
                <a:gd name="T89" fmla="*/ 1929 h 1941"/>
                <a:gd name="T90" fmla="*/ 1023 w 2894"/>
                <a:gd name="T91" fmla="*/ 1917 h 1941"/>
                <a:gd name="T92" fmla="*/ 706 w 2894"/>
                <a:gd name="T93" fmla="*/ 1779 h 1941"/>
                <a:gd name="T94" fmla="*/ 437 w 2894"/>
                <a:gd name="T95" fmla="*/ 1699 h 1941"/>
                <a:gd name="T96" fmla="*/ 186 w 2894"/>
                <a:gd name="T97" fmla="*/ 1594 h 1941"/>
                <a:gd name="T98" fmla="*/ 29 w 2894"/>
                <a:gd name="T99" fmla="*/ 1375 h 1941"/>
                <a:gd name="T100" fmla="*/ 13 w 2894"/>
                <a:gd name="T101" fmla="*/ 1094 h 1941"/>
                <a:gd name="T102" fmla="*/ 151 w 2894"/>
                <a:gd name="T103" fmla="*/ 855 h 1941"/>
                <a:gd name="T104" fmla="*/ 395 w 2894"/>
                <a:gd name="T105" fmla="*/ 725 h 1941"/>
                <a:gd name="T106" fmla="*/ 513 w 2894"/>
                <a:gd name="T107" fmla="*/ 479 h 1941"/>
                <a:gd name="T108" fmla="*/ 747 w 2894"/>
                <a:gd name="T109" fmla="*/ 339 h 1941"/>
                <a:gd name="T110" fmla="*/ 1013 w 2894"/>
                <a:gd name="T111" fmla="*/ 351 h 1941"/>
                <a:gd name="T112" fmla="*/ 1250 w 2894"/>
                <a:gd name="T113" fmla="*/ 126 h 1941"/>
                <a:gd name="T114" fmla="*/ 1555 w 2894"/>
                <a:gd name="T115" fmla="*/ 10 h 1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94" h="1941">
                  <a:moveTo>
                    <a:pt x="1688" y="193"/>
                  </a:moveTo>
                  <a:lnTo>
                    <a:pt x="1631" y="195"/>
                  </a:lnTo>
                  <a:lnTo>
                    <a:pt x="1574" y="203"/>
                  </a:lnTo>
                  <a:lnTo>
                    <a:pt x="1517" y="216"/>
                  </a:lnTo>
                  <a:lnTo>
                    <a:pt x="1463" y="234"/>
                  </a:lnTo>
                  <a:lnTo>
                    <a:pt x="1409" y="255"/>
                  </a:lnTo>
                  <a:lnTo>
                    <a:pt x="1358" y="284"/>
                  </a:lnTo>
                  <a:lnTo>
                    <a:pt x="1309" y="315"/>
                  </a:lnTo>
                  <a:lnTo>
                    <a:pt x="1264" y="352"/>
                  </a:lnTo>
                  <a:lnTo>
                    <a:pt x="1221" y="394"/>
                  </a:lnTo>
                  <a:lnTo>
                    <a:pt x="1182" y="439"/>
                  </a:lnTo>
                  <a:lnTo>
                    <a:pt x="1147" y="489"/>
                  </a:lnTo>
                  <a:lnTo>
                    <a:pt x="1117" y="542"/>
                  </a:lnTo>
                  <a:lnTo>
                    <a:pt x="1095" y="589"/>
                  </a:lnTo>
                  <a:lnTo>
                    <a:pt x="1064" y="564"/>
                  </a:lnTo>
                  <a:lnTo>
                    <a:pt x="1031" y="544"/>
                  </a:lnTo>
                  <a:lnTo>
                    <a:pt x="995" y="528"/>
                  </a:lnTo>
                  <a:lnTo>
                    <a:pt x="956" y="515"/>
                  </a:lnTo>
                  <a:lnTo>
                    <a:pt x="916" y="508"/>
                  </a:lnTo>
                  <a:lnTo>
                    <a:pt x="874" y="507"/>
                  </a:lnTo>
                  <a:lnTo>
                    <a:pt x="828" y="511"/>
                  </a:lnTo>
                  <a:lnTo>
                    <a:pt x="785" y="521"/>
                  </a:lnTo>
                  <a:lnTo>
                    <a:pt x="745" y="537"/>
                  </a:lnTo>
                  <a:lnTo>
                    <a:pt x="708" y="558"/>
                  </a:lnTo>
                  <a:lnTo>
                    <a:pt x="673" y="584"/>
                  </a:lnTo>
                  <a:lnTo>
                    <a:pt x="643" y="615"/>
                  </a:lnTo>
                  <a:lnTo>
                    <a:pt x="617" y="649"/>
                  </a:lnTo>
                  <a:lnTo>
                    <a:pt x="596" y="688"/>
                  </a:lnTo>
                  <a:lnTo>
                    <a:pt x="579" y="727"/>
                  </a:lnTo>
                  <a:lnTo>
                    <a:pt x="568" y="769"/>
                  </a:lnTo>
                  <a:lnTo>
                    <a:pt x="564" y="814"/>
                  </a:lnTo>
                  <a:lnTo>
                    <a:pt x="564" y="844"/>
                  </a:lnTo>
                  <a:lnTo>
                    <a:pt x="566" y="874"/>
                  </a:lnTo>
                  <a:lnTo>
                    <a:pt x="573" y="903"/>
                  </a:lnTo>
                  <a:lnTo>
                    <a:pt x="526" y="896"/>
                  </a:lnTo>
                  <a:lnTo>
                    <a:pt x="483" y="895"/>
                  </a:lnTo>
                  <a:lnTo>
                    <a:pt x="442" y="900"/>
                  </a:lnTo>
                  <a:lnTo>
                    <a:pt x="405" y="909"/>
                  </a:lnTo>
                  <a:lnTo>
                    <a:pt x="371" y="923"/>
                  </a:lnTo>
                  <a:lnTo>
                    <a:pt x="339" y="940"/>
                  </a:lnTo>
                  <a:lnTo>
                    <a:pt x="311" y="959"/>
                  </a:lnTo>
                  <a:lnTo>
                    <a:pt x="285" y="983"/>
                  </a:lnTo>
                  <a:lnTo>
                    <a:pt x="262" y="1008"/>
                  </a:lnTo>
                  <a:lnTo>
                    <a:pt x="243" y="1034"/>
                  </a:lnTo>
                  <a:lnTo>
                    <a:pt x="226" y="1062"/>
                  </a:lnTo>
                  <a:lnTo>
                    <a:pt x="213" y="1092"/>
                  </a:lnTo>
                  <a:lnTo>
                    <a:pt x="203" y="1121"/>
                  </a:lnTo>
                  <a:lnTo>
                    <a:pt x="196" y="1151"/>
                  </a:lnTo>
                  <a:lnTo>
                    <a:pt x="193" y="1180"/>
                  </a:lnTo>
                  <a:lnTo>
                    <a:pt x="192" y="1209"/>
                  </a:lnTo>
                  <a:lnTo>
                    <a:pt x="196" y="1252"/>
                  </a:lnTo>
                  <a:lnTo>
                    <a:pt x="205" y="1291"/>
                  </a:lnTo>
                  <a:lnTo>
                    <a:pt x="218" y="1329"/>
                  </a:lnTo>
                  <a:lnTo>
                    <a:pt x="235" y="1362"/>
                  </a:lnTo>
                  <a:lnTo>
                    <a:pt x="254" y="1391"/>
                  </a:lnTo>
                  <a:lnTo>
                    <a:pt x="276" y="1417"/>
                  </a:lnTo>
                  <a:lnTo>
                    <a:pt x="301" y="1440"/>
                  </a:lnTo>
                  <a:lnTo>
                    <a:pt x="327" y="1461"/>
                  </a:lnTo>
                  <a:lnTo>
                    <a:pt x="355" y="1476"/>
                  </a:lnTo>
                  <a:lnTo>
                    <a:pt x="385" y="1490"/>
                  </a:lnTo>
                  <a:lnTo>
                    <a:pt x="415" y="1500"/>
                  </a:lnTo>
                  <a:lnTo>
                    <a:pt x="446" y="1507"/>
                  </a:lnTo>
                  <a:lnTo>
                    <a:pt x="478" y="1510"/>
                  </a:lnTo>
                  <a:lnTo>
                    <a:pt x="508" y="1512"/>
                  </a:lnTo>
                  <a:lnTo>
                    <a:pt x="539" y="1510"/>
                  </a:lnTo>
                  <a:lnTo>
                    <a:pt x="568" y="1506"/>
                  </a:lnTo>
                  <a:lnTo>
                    <a:pt x="598" y="1498"/>
                  </a:lnTo>
                  <a:lnTo>
                    <a:pt x="624" y="1488"/>
                  </a:lnTo>
                  <a:lnTo>
                    <a:pt x="650" y="1474"/>
                  </a:lnTo>
                  <a:lnTo>
                    <a:pt x="650" y="1474"/>
                  </a:lnTo>
                  <a:lnTo>
                    <a:pt x="690" y="1521"/>
                  </a:lnTo>
                  <a:lnTo>
                    <a:pt x="740" y="1567"/>
                  </a:lnTo>
                  <a:lnTo>
                    <a:pt x="793" y="1609"/>
                  </a:lnTo>
                  <a:lnTo>
                    <a:pt x="850" y="1647"/>
                  </a:lnTo>
                  <a:lnTo>
                    <a:pt x="909" y="1678"/>
                  </a:lnTo>
                  <a:lnTo>
                    <a:pt x="970" y="1705"/>
                  </a:lnTo>
                  <a:lnTo>
                    <a:pt x="1034" y="1725"/>
                  </a:lnTo>
                  <a:lnTo>
                    <a:pt x="1099" y="1740"/>
                  </a:lnTo>
                  <a:lnTo>
                    <a:pt x="1165" y="1749"/>
                  </a:lnTo>
                  <a:lnTo>
                    <a:pt x="1235" y="1752"/>
                  </a:lnTo>
                  <a:lnTo>
                    <a:pt x="1299" y="1749"/>
                  </a:lnTo>
                  <a:lnTo>
                    <a:pt x="1363" y="1741"/>
                  </a:lnTo>
                  <a:lnTo>
                    <a:pt x="1426" y="1726"/>
                  </a:lnTo>
                  <a:lnTo>
                    <a:pt x="1488" y="1707"/>
                  </a:lnTo>
                  <a:lnTo>
                    <a:pt x="1548" y="1682"/>
                  </a:lnTo>
                  <a:lnTo>
                    <a:pt x="1605" y="1652"/>
                  </a:lnTo>
                  <a:lnTo>
                    <a:pt x="1659" y="1618"/>
                  </a:lnTo>
                  <a:lnTo>
                    <a:pt x="1709" y="1582"/>
                  </a:lnTo>
                  <a:lnTo>
                    <a:pt x="1711" y="1583"/>
                  </a:lnTo>
                  <a:lnTo>
                    <a:pt x="1718" y="1589"/>
                  </a:lnTo>
                  <a:lnTo>
                    <a:pt x="1728" y="1598"/>
                  </a:lnTo>
                  <a:lnTo>
                    <a:pt x="1743" y="1608"/>
                  </a:lnTo>
                  <a:lnTo>
                    <a:pt x="1761" y="1619"/>
                  </a:lnTo>
                  <a:lnTo>
                    <a:pt x="1783" y="1631"/>
                  </a:lnTo>
                  <a:lnTo>
                    <a:pt x="1809" y="1642"/>
                  </a:lnTo>
                  <a:lnTo>
                    <a:pt x="1837" y="1652"/>
                  </a:lnTo>
                  <a:lnTo>
                    <a:pt x="1868" y="1660"/>
                  </a:lnTo>
                  <a:lnTo>
                    <a:pt x="1902" y="1665"/>
                  </a:lnTo>
                  <a:lnTo>
                    <a:pt x="1938" y="1667"/>
                  </a:lnTo>
                  <a:lnTo>
                    <a:pt x="1978" y="1664"/>
                  </a:lnTo>
                  <a:lnTo>
                    <a:pt x="2019" y="1656"/>
                  </a:lnTo>
                  <a:lnTo>
                    <a:pt x="2055" y="1644"/>
                  </a:lnTo>
                  <a:lnTo>
                    <a:pt x="2087" y="1630"/>
                  </a:lnTo>
                  <a:lnTo>
                    <a:pt x="2115" y="1614"/>
                  </a:lnTo>
                  <a:lnTo>
                    <a:pt x="2141" y="1596"/>
                  </a:lnTo>
                  <a:lnTo>
                    <a:pt x="2163" y="1577"/>
                  </a:lnTo>
                  <a:lnTo>
                    <a:pt x="2182" y="1559"/>
                  </a:lnTo>
                  <a:lnTo>
                    <a:pt x="2198" y="1541"/>
                  </a:lnTo>
                  <a:lnTo>
                    <a:pt x="2211" y="1525"/>
                  </a:lnTo>
                  <a:lnTo>
                    <a:pt x="2220" y="1512"/>
                  </a:lnTo>
                  <a:lnTo>
                    <a:pt x="2226" y="1500"/>
                  </a:lnTo>
                  <a:lnTo>
                    <a:pt x="2231" y="1493"/>
                  </a:lnTo>
                  <a:lnTo>
                    <a:pt x="2232" y="1491"/>
                  </a:lnTo>
                  <a:lnTo>
                    <a:pt x="2236" y="1492"/>
                  </a:lnTo>
                  <a:lnTo>
                    <a:pt x="2242" y="1495"/>
                  </a:lnTo>
                  <a:lnTo>
                    <a:pt x="2255" y="1499"/>
                  </a:lnTo>
                  <a:lnTo>
                    <a:pt x="2271" y="1504"/>
                  </a:lnTo>
                  <a:lnTo>
                    <a:pt x="2289" y="1508"/>
                  </a:lnTo>
                  <a:lnTo>
                    <a:pt x="2338" y="1515"/>
                  </a:lnTo>
                  <a:lnTo>
                    <a:pt x="2385" y="1514"/>
                  </a:lnTo>
                  <a:lnTo>
                    <a:pt x="2432" y="1507"/>
                  </a:lnTo>
                  <a:lnTo>
                    <a:pt x="2476" y="1493"/>
                  </a:lnTo>
                  <a:lnTo>
                    <a:pt x="2518" y="1475"/>
                  </a:lnTo>
                  <a:lnTo>
                    <a:pt x="2557" y="1451"/>
                  </a:lnTo>
                  <a:lnTo>
                    <a:pt x="2592" y="1422"/>
                  </a:lnTo>
                  <a:lnTo>
                    <a:pt x="2624" y="1389"/>
                  </a:lnTo>
                  <a:lnTo>
                    <a:pt x="2651" y="1352"/>
                  </a:lnTo>
                  <a:lnTo>
                    <a:pt x="2672" y="1312"/>
                  </a:lnTo>
                  <a:lnTo>
                    <a:pt x="2688" y="1269"/>
                  </a:lnTo>
                  <a:lnTo>
                    <a:pt x="2699" y="1222"/>
                  </a:lnTo>
                  <a:lnTo>
                    <a:pt x="2702" y="1175"/>
                  </a:lnTo>
                  <a:lnTo>
                    <a:pt x="2699" y="1128"/>
                  </a:lnTo>
                  <a:lnTo>
                    <a:pt x="2689" y="1084"/>
                  </a:lnTo>
                  <a:lnTo>
                    <a:pt x="2675" y="1041"/>
                  </a:lnTo>
                  <a:lnTo>
                    <a:pt x="2655" y="1001"/>
                  </a:lnTo>
                  <a:lnTo>
                    <a:pt x="2630" y="963"/>
                  </a:lnTo>
                  <a:lnTo>
                    <a:pt x="2601" y="931"/>
                  </a:lnTo>
                  <a:lnTo>
                    <a:pt x="2568" y="901"/>
                  </a:lnTo>
                  <a:lnTo>
                    <a:pt x="2531" y="876"/>
                  </a:lnTo>
                  <a:lnTo>
                    <a:pt x="2491" y="856"/>
                  </a:lnTo>
                  <a:lnTo>
                    <a:pt x="2448" y="841"/>
                  </a:lnTo>
                  <a:lnTo>
                    <a:pt x="2402" y="832"/>
                  </a:lnTo>
                  <a:lnTo>
                    <a:pt x="2385" y="830"/>
                  </a:lnTo>
                  <a:lnTo>
                    <a:pt x="2367" y="830"/>
                  </a:lnTo>
                  <a:lnTo>
                    <a:pt x="2350" y="830"/>
                  </a:lnTo>
                  <a:lnTo>
                    <a:pt x="2335" y="830"/>
                  </a:lnTo>
                  <a:lnTo>
                    <a:pt x="2325" y="831"/>
                  </a:lnTo>
                  <a:lnTo>
                    <a:pt x="2322" y="831"/>
                  </a:lnTo>
                  <a:lnTo>
                    <a:pt x="2317" y="753"/>
                  </a:lnTo>
                  <a:lnTo>
                    <a:pt x="2307" y="691"/>
                  </a:lnTo>
                  <a:lnTo>
                    <a:pt x="2290" y="630"/>
                  </a:lnTo>
                  <a:lnTo>
                    <a:pt x="2268" y="573"/>
                  </a:lnTo>
                  <a:lnTo>
                    <a:pt x="2240" y="519"/>
                  </a:lnTo>
                  <a:lnTo>
                    <a:pt x="2208" y="466"/>
                  </a:lnTo>
                  <a:lnTo>
                    <a:pt x="2171" y="419"/>
                  </a:lnTo>
                  <a:lnTo>
                    <a:pt x="2130" y="374"/>
                  </a:lnTo>
                  <a:lnTo>
                    <a:pt x="2085" y="335"/>
                  </a:lnTo>
                  <a:lnTo>
                    <a:pt x="2036" y="300"/>
                  </a:lnTo>
                  <a:lnTo>
                    <a:pt x="1984" y="269"/>
                  </a:lnTo>
                  <a:lnTo>
                    <a:pt x="1929" y="243"/>
                  </a:lnTo>
                  <a:lnTo>
                    <a:pt x="1871" y="222"/>
                  </a:lnTo>
                  <a:lnTo>
                    <a:pt x="1812" y="206"/>
                  </a:lnTo>
                  <a:lnTo>
                    <a:pt x="1751" y="197"/>
                  </a:lnTo>
                  <a:lnTo>
                    <a:pt x="1688" y="193"/>
                  </a:lnTo>
                  <a:close/>
                  <a:moveTo>
                    <a:pt x="1688" y="0"/>
                  </a:moveTo>
                  <a:lnTo>
                    <a:pt x="1761" y="2"/>
                  </a:lnTo>
                  <a:lnTo>
                    <a:pt x="1834" y="12"/>
                  </a:lnTo>
                  <a:lnTo>
                    <a:pt x="1903" y="28"/>
                  </a:lnTo>
                  <a:lnTo>
                    <a:pt x="1971" y="49"/>
                  </a:lnTo>
                  <a:lnTo>
                    <a:pt x="2036" y="76"/>
                  </a:lnTo>
                  <a:lnTo>
                    <a:pt x="2098" y="108"/>
                  </a:lnTo>
                  <a:lnTo>
                    <a:pt x="2157" y="145"/>
                  </a:lnTo>
                  <a:lnTo>
                    <a:pt x="2212" y="187"/>
                  </a:lnTo>
                  <a:lnTo>
                    <a:pt x="2264" y="234"/>
                  </a:lnTo>
                  <a:lnTo>
                    <a:pt x="2312" y="284"/>
                  </a:lnTo>
                  <a:lnTo>
                    <a:pt x="2355" y="338"/>
                  </a:lnTo>
                  <a:lnTo>
                    <a:pt x="2393" y="397"/>
                  </a:lnTo>
                  <a:lnTo>
                    <a:pt x="2427" y="458"/>
                  </a:lnTo>
                  <a:lnTo>
                    <a:pt x="2456" y="523"/>
                  </a:lnTo>
                  <a:lnTo>
                    <a:pt x="2478" y="591"/>
                  </a:lnTo>
                  <a:lnTo>
                    <a:pt x="2495" y="662"/>
                  </a:lnTo>
                  <a:lnTo>
                    <a:pt x="2552" y="679"/>
                  </a:lnTo>
                  <a:lnTo>
                    <a:pt x="2605" y="702"/>
                  </a:lnTo>
                  <a:lnTo>
                    <a:pt x="2655" y="732"/>
                  </a:lnTo>
                  <a:lnTo>
                    <a:pt x="2702" y="766"/>
                  </a:lnTo>
                  <a:lnTo>
                    <a:pt x="2744" y="805"/>
                  </a:lnTo>
                  <a:lnTo>
                    <a:pt x="2781" y="848"/>
                  </a:lnTo>
                  <a:lnTo>
                    <a:pt x="2814" y="895"/>
                  </a:lnTo>
                  <a:lnTo>
                    <a:pt x="2842" y="945"/>
                  </a:lnTo>
                  <a:lnTo>
                    <a:pt x="2864" y="1000"/>
                  </a:lnTo>
                  <a:lnTo>
                    <a:pt x="2880" y="1055"/>
                  </a:lnTo>
                  <a:lnTo>
                    <a:pt x="2890" y="1114"/>
                  </a:lnTo>
                  <a:lnTo>
                    <a:pt x="2894" y="1175"/>
                  </a:lnTo>
                  <a:lnTo>
                    <a:pt x="2890" y="1237"/>
                  </a:lnTo>
                  <a:lnTo>
                    <a:pt x="2880" y="1296"/>
                  </a:lnTo>
                  <a:lnTo>
                    <a:pt x="2863" y="1354"/>
                  </a:lnTo>
                  <a:lnTo>
                    <a:pt x="2840" y="1408"/>
                  </a:lnTo>
                  <a:lnTo>
                    <a:pt x="2811" y="1459"/>
                  </a:lnTo>
                  <a:lnTo>
                    <a:pt x="2777" y="1506"/>
                  </a:lnTo>
                  <a:lnTo>
                    <a:pt x="2738" y="1550"/>
                  </a:lnTo>
                  <a:lnTo>
                    <a:pt x="2695" y="1589"/>
                  </a:lnTo>
                  <a:lnTo>
                    <a:pt x="2647" y="1623"/>
                  </a:lnTo>
                  <a:lnTo>
                    <a:pt x="2596" y="1651"/>
                  </a:lnTo>
                  <a:lnTo>
                    <a:pt x="2542" y="1674"/>
                  </a:lnTo>
                  <a:lnTo>
                    <a:pt x="2485" y="1691"/>
                  </a:lnTo>
                  <a:lnTo>
                    <a:pt x="2425" y="1701"/>
                  </a:lnTo>
                  <a:lnTo>
                    <a:pt x="2364" y="1705"/>
                  </a:lnTo>
                  <a:lnTo>
                    <a:pt x="2306" y="1702"/>
                  </a:lnTo>
                  <a:lnTo>
                    <a:pt x="2267" y="1737"/>
                  </a:lnTo>
                  <a:lnTo>
                    <a:pt x="2226" y="1768"/>
                  </a:lnTo>
                  <a:lnTo>
                    <a:pt x="2182" y="1795"/>
                  </a:lnTo>
                  <a:lnTo>
                    <a:pt x="2137" y="1817"/>
                  </a:lnTo>
                  <a:lnTo>
                    <a:pt x="2088" y="1835"/>
                  </a:lnTo>
                  <a:lnTo>
                    <a:pt x="2039" y="1848"/>
                  </a:lnTo>
                  <a:lnTo>
                    <a:pt x="1987" y="1855"/>
                  </a:lnTo>
                  <a:lnTo>
                    <a:pt x="1935" y="1858"/>
                  </a:lnTo>
                  <a:lnTo>
                    <a:pt x="1878" y="1854"/>
                  </a:lnTo>
                  <a:lnTo>
                    <a:pt x="1822" y="1845"/>
                  </a:lnTo>
                  <a:lnTo>
                    <a:pt x="1768" y="1831"/>
                  </a:lnTo>
                  <a:lnTo>
                    <a:pt x="1716" y="1809"/>
                  </a:lnTo>
                  <a:lnTo>
                    <a:pt x="1652" y="1843"/>
                  </a:lnTo>
                  <a:lnTo>
                    <a:pt x="1586" y="1872"/>
                  </a:lnTo>
                  <a:lnTo>
                    <a:pt x="1518" y="1897"/>
                  </a:lnTo>
                  <a:lnTo>
                    <a:pt x="1449" y="1916"/>
                  </a:lnTo>
                  <a:lnTo>
                    <a:pt x="1379" y="1929"/>
                  </a:lnTo>
                  <a:lnTo>
                    <a:pt x="1307" y="1938"/>
                  </a:lnTo>
                  <a:lnTo>
                    <a:pt x="1235" y="1941"/>
                  </a:lnTo>
                  <a:lnTo>
                    <a:pt x="1163" y="1938"/>
                  </a:lnTo>
                  <a:lnTo>
                    <a:pt x="1093" y="1930"/>
                  </a:lnTo>
                  <a:lnTo>
                    <a:pt x="1023" y="1917"/>
                  </a:lnTo>
                  <a:lnTo>
                    <a:pt x="956" y="1900"/>
                  </a:lnTo>
                  <a:lnTo>
                    <a:pt x="891" y="1877"/>
                  </a:lnTo>
                  <a:lnTo>
                    <a:pt x="827" y="1849"/>
                  </a:lnTo>
                  <a:lnTo>
                    <a:pt x="766" y="1817"/>
                  </a:lnTo>
                  <a:lnTo>
                    <a:pt x="706" y="1779"/>
                  </a:lnTo>
                  <a:lnTo>
                    <a:pt x="650" y="1737"/>
                  </a:lnTo>
                  <a:lnTo>
                    <a:pt x="596" y="1692"/>
                  </a:lnTo>
                  <a:lnTo>
                    <a:pt x="546" y="1700"/>
                  </a:lnTo>
                  <a:lnTo>
                    <a:pt x="495" y="1702"/>
                  </a:lnTo>
                  <a:lnTo>
                    <a:pt x="437" y="1699"/>
                  </a:lnTo>
                  <a:lnTo>
                    <a:pt x="381" y="1690"/>
                  </a:lnTo>
                  <a:lnTo>
                    <a:pt x="328" y="1674"/>
                  </a:lnTo>
                  <a:lnTo>
                    <a:pt x="277" y="1652"/>
                  </a:lnTo>
                  <a:lnTo>
                    <a:pt x="229" y="1625"/>
                  </a:lnTo>
                  <a:lnTo>
                    <a:pt x="186" y="1594"/>
                  </a:lnTo>
                  <a:lnTo>
                    <a:pt x="145" y="1558"/>
                  </a:lnTo>
                  <a:lnTo>
                    <a:pt x="109" y="1517"/>
                  </a:lnTo>
                  <a:lnTo>
                    <a:pt x="77" y="1473"/>
                  </a:lnTo>
                  <a:lnTo>
                    <a:pt x="51" y="1425"/>
                  </a:lnTo>
                  <a:lnTo>
                    <a:pt x="29" y="1375"/>
                  </a:lnTo>
                  <a:lnTo>
                    <a:pt x="13" y="1322"/>
                  </a:lnTo>
                  <a:lnTo>
                    <a:pt x="3" y="1266"/>
                  </a:lnTo>
                  <a:lnTo>
                    <a:pt x="0" y="1209"/>
                  </a:lnTo>
                  <a:lnTo>
                    <a:pt x="3" y="1150"/>
                  </a:lnTo>
                  <a:lnTo>
                    <a:pt x="13" y="1094"/>
                  </a:lnTo>
                  <a:lnTo>
                    <a:pt x="30" y="1039"/>
                  </a:lnTo>
                  <a:lnTo>
                    <a:pt x="53" y="988"/>
                  </a:lnTo>
                  <a:lnTo>
                    <a:pt x="80" y="940"/>
                  </a:lnTo>
                  <a:lnTo>
                    <a:pt x="113" y="895"/>
                  </a:lnTo>
                  <a:lnTo>
                    <a:pt x="151" y="855"/>
                  </a:lnTo>
                  <a:lnTo>
                    <a:pt x="193" y="818"/>
                  </a:lnTo>
                  <a:lnTo>
                    <a:pt x="239" y="786"/>
                  </a:lnTo>
                  <a:lnTo>
                    <a:pt x="288" y="760"/>
                  </a:lnTo>
                  <a:lnTo>
                    <a:pt x="340" y="740"/>
                  </a:lnTo>
                  <a:lnTo>
                    <a:pt x="395" y="725"/>
                  </a:lnTo>
                  <a:lnTo>
                    <a:pt x="407" y="670"/>
                  </a:lnTo>
                  <a:lnTo>
                    <a:pt x="425" y="616"/>
                  </a:lnTo>
                  <a:lnTo>
                    <a:pt x="449" y="567"/>
                  </a:lnTo>
                  <a:lnTo>
                    <a:pt x="479" y="521"/>
                  </a:lnTo>
                  <a:lnTo>
                    <a:pt x="513" y="479"/>
                  </a:lnTo>
                  <a:lnTo>
                    <a:pt x="552" y="440"/>
                  </a:lnTo>
                  <a:lnTo>
                    <a:pt x="596" y="407"/>
                  </a:lnTo>
                  <a:lnTo>
                    <a:pt x="642" y="379"/>
                  </a:lnTo>
                  <a:lnTo>
                    <a:pt x="693" y="356"/>
                  </a:lnTo>
                  <a:lnTo>
                    <a:pt x="747" y="339"/>
                  </a:lnTo>
                  <a:lnTo>
                    <a:pt x="802" y="329"/>
                  </a:lnTo>
                  <a:lnTo>
                    <a:pt x="860" y="326"/>
                  </a:lnTo>
                  <a:lnTo>
                    <a:pt x="912" y="328"/>
                  </a:lnTo>
                  <a:lnTo>
                    <a:pt x="963" y="337"/>
                  </a:lnTo>
                  <a:lnTo>
                    <a:pt x="1013" y="351"/>
                  </a:lnTo>
                  <a:lnTo>
                    <a:pt x="1053" y="298"/>
                  </a:lnTo>
                  <a:lnTo>
                    <a:pt x="1097" y="248"/>
                  </a:lnTo>
                  <a:lnTo>
                    <a:pt x="1145" y="204"/>
                  </a:lnTo>
                  <a:lnTo>
                    <a:pt x="1196" y="162"/>
                  </a:lnTo>
                  <a:lnTo>
                    <a:pt x="1250" y="126"/>
                  </a:lnTo>
                  <a:lnTo>
                    <a:pt x="1306" y="93"/>
                  </a:lnTo>
                  <a:lnTo>
                    <a:pt x="1365" y="66"/>
                  </a:lnTo>
                  <a:lnTo>
                    <a:pt x="1426" y="42"/>
                  </a:lnTo>
                  <a:lnTo>
                    <a:pt x="1490" y="24"/>
                  </a:lnTo>
                  <a:lnTo>
                    <a:pt x="1555" y="10"/>
                  </a:lnTo>
                  <a:lnTo>
                    <a:pt x="1620" y="2"/>
                  </a:lnTo>
                  <a:lnTo>
                    <a:pt x="1688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0">
              <a:solidFill>
                <a:schemeClr val="tx2"/>
              </a:solidFill>
              <a:prstDash val="solid"/>
              <a:round/>
              <a:headEnd/>
              <a:tailEnd/>
            </a:ln>
            <a:effectLst>
              <a:reflection blurRad="6350" stA="52000" endA="300" endPos="35000" dir="5400000" sy="-100000" algn="bl" rotWithShape="0"/>
            </a:effectLst>
          </p:spPr>
          <p:txBody>
            <a:bodyPr vert="horz" wrap="square" lIns="96748" tIns="48375" rIns="96748" bIns="48375" numCol="1" anchor="t" anchorCtr="0" compatLnSpc="1">
              <a:prstTxWarp prst="textNoShape">
                <a:avLst/>
              </a:prstTxWarp>
            </a:bodyPr>
            <a:lstStyle/>
            <a:p>
              <a:pPr defTabSz="483723">
                <a:lnSpc>
                  <a:spcPct val="90000"/>
                </a:lnSpc>
                <a:buClr>
                  <a:srgbClr val="E20074"/>
                </a:buClr>
              </a:pPr>
              <a:endParaRPr lang="de-DE" sz="1270">
                <a:solidFill>
                  <a:srgbClr val="000000"/>
                </a:solidFill>
                <a:cs typeface="Arial" charset="0"/>
              </a:endParaRPr>
            </a:p>
          </p:txBody>
        </p:sp>
      </p:grpSp>
      <p:grpSp>
        <p:nvGrpSpPr>
          <p:cNvPr id="3" name="Gruppieren 15"/>
          <p:cNvGrpSpPr/>
          <p:nvPr/>
        </p:nvGrpSpPr>
        <p:grpSpPr>
          <a:xfrm>
            <a:off x="5617002" y="2179634"/>
            <a:ext cx="763046" cy="755469"/>
            <a:chOff x="9308871" y="3359508"/>
            <a:chExt cx="721117" cy="713608"/>
          </a:xfrm>
        </p:grpSpPr>
        <p:sp>
          <p:nvSpPr>
            <p:cNvPr id="19" name="Ellipse 177"/>
            <p:cNvSpPr>
              <a:spLocks noChangeAspect="1"/>
            </p:cNvSpPr>
            <p:nvPr/>
          </p:nvSpPr>
          <p:spPr>
            <a:xfrm>
              <a:off x="9308871" y="3359508"/>
              <a:ext cx="721117" cy="713608"/>
            </a:xfrm>
            <a:prstGeom prst="ellipse">
              <a:avLst/>
            </a:prstGeom>
            <a:solidFill>
              <a:srgbClr val="FFFFFF">
                <a:alpha val="70000"/>
              </a:srgbClr>
            </a:solidFill>
            <a:ln w="19050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38090" tIns="304720" rIns="38090" bIns="114270" rtlCol="0" anchor="ctr"/>
            <a:lstStyle/>
            <a:p>
              <a:pPr algn="ctr" defTabSz="483590">
                <a:lnSpc>
                  <a:spcPct val="90000"/>
                </a:lnSpc>
                <a:buClr>
                  <a:srgbClr val="E20074"/>
                </a:buClr>
              </a:pPr>
              <a:r>
                <a:rPr lang="de-DE" altLang="de-DE" sz="1164" kern="0" spc="-11" dirty="0">
                  <a:solidFill>
                    <a:srgbClr val="FFFFFF">
                      <a:lumMod val="50000"/>
                    </a:srgbClr>
                  </a:solidFill>
                  <a:latin typeface="Tele-GroteskFet" pitchFamily="2" charset="0"/>
                  <a:cs typeface="Arial" charset="0"/>
                </a:rPr>
                <a:t>Data </a:t>
              </a:r>
              <a:br>
                <a:rPr lang="de-DE" altLang="de-DE" sz="1164" kern="0" spc="-11" dirty="0">
                  <a:solidFill>
                    <a:srgbClr val="FFFFFF">
                      <a:lumMod val="50000"/>
                    </a:srgbClr>
                  </a:solidFill>
                  <a:latin typeface="Tele-GroteskFet" pitchFamily="2" charset="0"/>
                  <a:cs typeface="Arial" charset="0"/>
                </a:rPr>
              </a:br>
              <a:r>
                <a:rPr lang="de-DE" altLang="de-DE" sz="1164" kern="0" spc="-11" dirty="0" err="1">
                  <a:solidFill>
                    <a:srgbClr val="FFFFFF">
                      <a:lumMod val="50000"/>
                    </a:srgbClr>
                  </a:solidFill>
                  <a:latin typeface="Tele-GroteskFet" pitchFamily="2" charset="0"/>
                  <a:cs typeface="Arial" charset="0"/>
                </a:rPr>
                <a:t>Analytics</a:t>
              </a:r>
              <a:endParaRPr lang="de-DE" altLang="de-DE" sz="1164" kern="0" spc="-11" dirty="0">
                <a:solidFill>
                  <a:srgbClr val="FFFFFF">
                    <a:lumMod val="50000"/>
                  </a:srgbClr>
                </a:solidFill>
                <a:latin typeface="Tele-GroteskFet" pitchFamily="2" charset="0"/>
                <a:cs typeface="Arial" charset="0"/>
              </a:endParaRPr>
            </a:p>
          </p:txBody>
        </p:sp>
        <p:grpSp>
          <p:nvGrpSpPr>
            <p:cNvPr id="4" name="Gruppieren 385"/>
            <p:cNvGrpSpPr>
              <a:grpSpLocks noChangeAspect="1"/>
            </p:cNvGrpSpPr>
            <p:nvPr/>
          </p:nvGrpSpPr>
          <p:grpSpPr>
            <a:xfrm>
              <a:off x="9554696" y="3386362"/>
              <a:ext cx="286399" cy="273910"/>
              <a:chOff x="5587079" y="4039028"/>
              <a:chExt cx="468816" cy="468816"/>
            </a:xfrm>
            <a:solidFill>
              <a:schemeClr val="tx1">
                <a:lumMod val="50000"/>
                <a:lumOff val="50000"/>
              </a:schemeClr>
            </a:solidFill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24" name="Freeform 13"/>
              <p:cNvSpPr>
                <a:spLocks noEditPoints="1"/>
              </p:cNvSpPr>
              <p:nvPr/>
            </p:nvSpPr>
            <p:spPr bwMode="auto">
              <a:xfrm>
                <a:off x="5587079" y="4039028"/>
                <a:ext cx="468816" cy="468816"/>
              </a:xfrm>
              <a:custGeom>
                <a:avLst/>
                <a:gdLst>
                  <a:gd name="T0" fmla="*/ 237 w 657"/>
                  <a:gd name="T1" fmla="*/ 78 h 657"/>
                  <a:gd name="T2" fmla="*/ 171 w 657"/>
                  <a:gd name="T3" fmla="*/ 102 h 657"/>
                  <a:gd name="T4" fmla="*/ 162 w 657"/>
                  <a:gd name="T5" fmla="*/ 177 h 657"/>
                  <a:gd name="T6" fmla="*/ 187 w 657"/>
                  <a:gd name="T7" fmla="*/ 202 h 657"/>
                  <a:gd name="T8" fmla="*/ 162 w 657"/>
                  <a:gd name="T9" fmla="*/ 226 h 657"/>
                  <a:gd name="T10" fmla="*/ 137 w 657"/>
                  <a:gd name="T11" fmla="*/ 127 h 657"/>
                  <a:gd name="T12" fmla="*/ 99 w 657"/>
                  <a:gd name="T13" fmla="*/ 175 h 657"/>
                  <a:gd name="T14" fmla="*/ 80 w 657"/>
                  <a:gd name="T15" fmla="*/ 234 h 657"/>
                  <a:gd name="T16" fmla="*/ 80 w 657"/>
                  <a:gd name="T17" fmla="*/ 304 h 657"/>
                  <a:gd name="T18" fmla="*/ 106 w 657"/>
                  <a:gd name="T19" fmla="*/ 369 h 657"/>
                  <a:gd name="T20" fmla="*/ 154 w 657"/>
                  <a:gd name="T21" fmla="*/ 420 h 657"/>
                  <a:gd name="T22" fmla="*/ 187 w 657"/>
                  <a:gd name="T23" fmla="*/ 321 h 657"/>
                  <a:gd name="T24" fmla="*/ 162 w 657"/>
                  <a:gd name="T25" fmla="*/ 296 h 657"/>
                  <a:gd name="T26" fmla="*/ 187 w 657"/>
                  <a:gd name="T27" fmla="*/ 271 h 657"/>
                  <a:gd name="T28" fmla="*/ 212 w 657"/>
                  <a:gd name="T29" fmla="*/ 420 h 657"/>
                  <a:gd name="T30" fmla="*/ 262 w 657"/>
                  <a:gd name="T31" fmla="*/ 445 h 657"/>
                  <a:gd name="T32" fmla="*/ 233 w 657"/>
                  <a:gd name="T33" fmla="*/ 454 h 657"/>
                  <a:gd name="T34" fmla="*/ 301 w 657"/>
                  <a:gd name="T35" fmla="*/ 454 h 657"/>
                  <a:gd name="T36" fmla="*/ 311 w 657"/>
                  <a:gd name="T37" fmla="*/ 445 h 657"/>
                  <a:gd name="T38" fmla="*/ 379 w 657"/>
                  <a:gd name="T39" fmla="*/ 420 h 657"/>
                  <a:gd name="T40" fmla="*/ 386 w 657"/>
                  <a:gd name="T41" fmla="*/ 346 h 657"/>
                  <a:gd name="T42" fmla="*/ 361 w 657"/>
                  <a:gd name="T43" fmla="*/ 321 h 657"/>
                  <a:gd name="T44" fmla="*/ 386 w 657"/>
                  <a:gd name="T45" fmla="*/ 296 h 657"/>
                  <a:gd name="T46" fmla="*/ 411 w 657"/>
                  <a:gd name="T47" fmla="*/ 391 h 657"/>
                  <a:gd name="T48" fmla="*/ 445 w 657"/>
                  <a:gd name="T49" fmla="*/ 334 h 657"/>
                  <a:gd name="T50" fmla="*/ 457 w 657"/>
                  <a:gd name="T51" fmla="*/ 267 h 657"/>
                  <a:gd name="T52" fmla="*/ 445 w 657"/>
                  <a:gd name="T53" fmla="*/ 200 h 657"/>
                  <a:gd name="T54" fmla="*/ 411 w 657"/>
                  <a:gd name="T55" fmla="*/ 143 h 657"/>
                  <a:gd name="T56" fmla="*/ 361 w 657"/>
                  <a:gd name="T57" fmla="*/ 102 h 657"/>
                  <a:gd name="T58" fmla="*/ 411 w 657"/>
                  <a:gd name="T59" fmla="*/ 226 h 657"/>
                  <a:gd name="T60" fmla="*/ 286 w 657"/>
                  <a:gd name="T61" fmla="*/ 251 h 657"/>
                  <a:gd name="T62" fmla="*/ 336 w 657"/>
                  <a:gd name="T63" fmla="*/ 226 h 657"/>
                  <a:gd name="T64" fmla="*/ 311 w 657"/>
                  <a:gd name="T65" fmla="*/ 127 h 657"/>
                  <a:gd name="T66" fmla="*/ 336 w 657"/>
                  <a:gd name="T67" fmla="*/ 102 h 657"/>
                  <a:gd name="T68" fmla="*/ 302 w 657"/>
                  <a:gd name="T69" fmla="*/ 80 h 657"/>
                  <a:gd name="T70" fmla="*/ 267 w 657"/>
                  <a:gd name="T71" fmla="*/ 0 h 657"/>
                  <a:gd name="T72" fmla="*/ 351 w 657"/>
                  <a:gd name="T73" fmla="*/ 14 h 657"/>
                  <a:gd name="T74" fmla="*/ 424 w 657"/>
                  <a:gd name="T75" fmla="*/ 52 h 657"/>
                  <a:gd name="T76" fmla="*/ 481 w 657"/>
                  <a:gd name="T77" fmla="*/ 110 h 657"/>
                  <a:gd name="T78" fmla="*/ 519 w 657"/>
                  <a:gd name="T79" fmla="*/ 182 h 657"/>
                  <a:gd name="T80" fmla="*/ 532 w 657"/>
                  <a:gd name="T81" fmla="*/ 267 h 657"/>
                  <a:gd name="T82" fmla="*/ 522 w 657"/>
                  <a:gd name="T83" fmla="*/ 342 h 657"/>
                  <a:gd name="T84" fmla="*/ 493 w 657"/>
                  <a:gd name="T85" fmla="*/ 407 h 657"/>
                  <a:gd name="T86" fmla="*/ 652 w 657"/>
                  <a:gd name="T87" fmla="*/ 571 h 657"/>
                  <a:gd name="T88" fmla="*/ 657 w 657"/>
                  <a:gd name="T89" fmla="*/ 606 h 657"/>
                  <a:gd name="T90" fmla="*/ 640 w 657"/>
                  <a:gd name="T91" fmla="*/ 640 h 657"/>
                  <a:gd name="T92" fmla="*/ 606 w 657"/>
                  <a:gd name="T93" fmla="*/ 657 h 657"/>
                  <a:gd name="T94" fmla="*/ 570 w 657"/>
                  <a:gd name="T95" fmla="*/ 652 h 657"/>
                  <a:gd name="T96" fmla="*/ 407 w 657"/>
                  <a:gd name="T97" fmla="*/ 493 h 657"/>
                  <a:gd name="T98" fmla="*/ 341 w 657"/>
                  <a:gd name="T99" fmla="*/ 522 h 657"/>
                  <a:gd name="T100" fmla="*/ 267 w 657"/>
                  <a:gd name="T101" fmla="*/ 533 h 657"/>
                  <a:gd name="T102" fmla="*/ 182 w 657"/>
                  <a:gd name="T103" fmla="*/ 520 h 657"/>
                  <a:gd name="T104" fmla="*/ 110 w 657"/>
                  <a:gd name="T105" fmla="*/ 482 h 657"/>
                  <a:gd name="T106" fmla="*/ 52 w 657"/>
                  <a:gd name="T107" fmla="*/ 424 h 657"/>
                  <a:gd name="T108" fmla="*/ 14 w 657"/>
                  <a:gd name="T109" fmla="*/ 351 h 657"/>
                  <a:gd name="T110" fmla="*/ 0 w 657"/>
                  <a:gd name="T111" fmla="*/ 267 h 657"/>
                  <a:gd name="T112" fmla="*/ 14 w 657"/>
                  <a:gd name="T113" fmla="*/ 182 h 657"/>
                  <a:gd name="T114" fmla="*/ 52 w 657"/>
                  <a:gd name="T115" fmla="*/ 110 h 657"/>
                  <a:gd name="T116" fmla="*/ 110 w 657"/>
                  <a:gd name="T117" fmla="*/ 52 h 657"/>
                  <a:gd name="T118" fmla="*/ 182 w 657"/>
                  <a:gd name="T119" fmla="*/ 14 h 657"/>
                  <a:gd name="T120" fmla="*/ 267 w 657"/>
                  <a:gd name="T121" fmla="*/ 0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57" h="657">
                    <a:moveTo>
                      <a:pt x="267" y="76"/>
                    </a:moveTo>
                    <a:lnTo>
                      <a:pt x="237" y="78"/>
                    </a:lnTo>
                    <a:lnTo>
                      <a:pt x="237" y="102"/>
                    </a:lnTo>
                    <a:lnTo>
                      <a:pt x="171" y="102"/>
                    </a:lnTo>
                    <a:lnTo>
                      <a:pt x="162" y="107"/>
                    </a:lnTo>
                    <a:lnTo>
                      <a:pt x="162" y="177"/>
                    </a:lnTo>
                    <a:lnTo>
                      <a:pt x="187" y="177"/>
                    </a:lnTo>
                    <a:lnTo>
                      <a:pt x="187" y="202"/>
                    </a:lnTo>
                    <a:lnTo>
                      <a:pt x="162" y="202"/>
                    </a:lnTo>
                    <a:lnTo>
                      <a:pt x="162" y="226"/>
                    </a:lnTo>
                    <a:lnTo>
                      <a:pt x="137" y="226"/>
                    </a:lnTo>
                    <a:lnTo>
                      <a:pt x="137" y="127"/>
                    </a:lnTo>
                    <a:lnTo>
                      <a:pt x="116" y="150"/>
                    </a:lnTo>
                    <a:lnTo>
                      <a:pt x="99" y="175"/>
                    </a:lnTo>
                    <a:lnTo>
                      <a:pt x="87" y="204"/>
                    </a:lnTo>
                    <a:lnTo>
                      <a:pt x="80" y="234"/>
                    </a:lnTo>
                    <a:lnTo>
                      <a:pt x="76" y="267"/>
                    </a:lnTo>
                    <a:lnTo>
                      <a:pt x="80" y="304"/>
                    </a:lnTo>
                    <a:lnTo>
                      <a:pt x="90" y="338"/>
                    </a:lnTo>
                    <a:lnTo>
                      <a:pt x="106" y="369"/>
                    </a:lnTo>
                    <a:lnTo>
                      <a:pt x="128" y="397"/>
                    </a:lnTo>
                    <a:lnTo>
                      <a:pt x="154" y="420"/>
                    </a:lnTo>
                    <a:lnTo>
                      <a:pt x="187" y="420"/>
                    </a:lnTo>
                    <a:lnTo>
                      <a:pt x="187" y="321"/>
                    </a:lnTo>
                    <a:lnTo>
                      <a:pt x="162" y="321"/>
                    </a:lnTo>
                    <a:lnTo>
                      <a:pt x="162" y="296"/>
                    </a:lnTo>
                    <a:lnTo>
                      <a:pt x="187" y="296"/>
                    </a:lnTo>
                    <a:lnTo>
                      <a:pt x="187" y="271"/>
                    </a:lnTo>
                    <a:lnTo>
                      <a:pt x="212" y="271"/>
                    </a:lnTo>
                    <a:lnTo>
                      <a:pt x="212" y="420"/>
                    </a:lnTo>
                    <a:lnTo>
                      <a:pt x="262" y="420"/>
                    </a:lnTo>
                    <a:lnTo>
                      <a:pt x="262" y="445"/>
                    </a:lnTo>
                    <a:lnTo>
                      <a:pt x="200" y="445"/>
                    </a:lnTo>
                    <a:lnTo>
                      <a:pt x="233" y="454"/>
                    </a:lnTo>
                    <a:lnTo>
                      <a:pt x="267" y="457"/>
                    </a:lnTo>
                    <a:lnTo>
                      <a:pt x="301" y="454"/>
                    </a:lnTo>
                    <a:lnTo>
                      <a:pt x="332" y="445"/>
                    </a:lnTo>
                    <a:lnTo>
                      <a:pt x="311" y="445"/>
                    </a:lnTo>
                    <a:lnTo>
                      <a:pt x="311" y="420"/>
                    </a:lnTo>
                    <a:lnTo>
                      <a:pt x="379" y="420"/>
                    </a:lnTo>
                    <a:lnTo>
                      <a:pt x="386" y="415"/>
                    </a:lnTo>
                    <a:lnTo>
                      <a:pt x="386" y="346"/>
                    </a:lnTo>
                    <a:lnTo>
                      <a:pt x="361" y="346"/>
                    </a:lnTo>
                    <a:lnTo>
                      <a:pt x="361" y="321"/>
                    </a:lnTo>
                    <a:lnTo>
                      <a:pt x="386" y="321"/>
                    </a:lnTo>
                    <a:lnTo>
                      <a:pt x="386" y="296"/>
                    </a:lnTo>
                    <a:lnTo>
                      <a:pt x="411" y="296"/>
                    </a:lnTo>
                    <a:lnTo>
                      <a:pt x="411" y="391"/>
                    </a:lnTo>
                    <a:lnTo>
                      <a:pt x="430" y="364"/>
                    </a:lnTo>
                    <a:lnTo>
                      <a:pt x="445" y="334"/>
                    </a:lnTo>
                    <a:lnTo>
                      <a:pt x="454" y="301"/>
                    </a:lnTo>
                    <a:lnTo>
                      <a:pt x="457" y="267"/>
                    </a:lnTo>
                    <a:lnTo>
                      <a:pt x="454" y="232"/>
                    </a:lnTo>
                    <a:lnTo>
                      <a:pt x="445" y="200"/>
                    </a:lnTo>
                    <a:lnTo>
                      <a:pt x="430" y="170"/>
                    </a:lnTo>
                    <a:lnTo>
                      <a:pt x="411" y="143"/>
                    </a:lnTo>
                    <a:lnTo>
                      <a:pt x="387" y="120"/>
                    </a:lnTo>
                    <a:lnTo>
                      <a:pt x="361" y="102"/>
                    </a:lnTo>
                    <a:lnTo>
                      <a:pt x="361" y="226"/>
                    </a:lnTo>
                    <a:lnTo>
                      <a:pt x="411" y="226"/>
                    </a:lnTo>
                    <a:lnTo>
                      <a:pt x="411" y="251"/>
                    </a:lnTo>
                    <a:lnTo>
                      <a:pt x="286" y="251"/>
                    </a:lnTo>
                    <a:lnTo>
                      <a:pt x="286" y="226"/>
                    </a:lnTo>
                    <a:lnTo>
                      <a:pt x="336" y="226"/>
                    </a:lnTo>
                    <a:lnTo>
                      <a:pt x="336" y="127"/>
                    </a:lnTo>
                    <a:lnTo>
                      <a:pt x="311" y="127"/>
                    </a:lnTo>
                    <a:lnTo>
                      <a:pt x="311" y="102"/>
                    </a:lnTo>
                    <a:lnTo>
                      <a:pt x="336" y="102"/>
                    </a:lnTo>
                    <a:lnTo>
                      <a:pt x="336" y="89"/>
                    </a:lnTo>
                    <a:lnTo>
                      <a:pt x="302" y="80"/>
                    </a:lnTo>
                    <a:lnTo>
                      <a:pt x="267" y="76"/>
                    </a:lnTo>
                    <a:close/>
                    <a:moveTo>
                      <a:pt x="267" y="0"/>
                    </a:moveTo>
                    <a:lnTo>
                      <a:pt x="310" y="4"/>
                    </a:lnTo>
                    <a:lnTo>
                      <a:pt x="351" y="14"/>
                    </a:lnTo>
                    <a:lnTo>
                      <a:pt x="388" y="30"/>
                    </a:lnTo>
                    <a:lnTo>
                      <a:pt x="424" y="52"/>
                    </a:lnTo>
                    <a:lnTo>
                      <a:pt x="455" y="78"/>
                    </a:lnTo>
                    <a:lnTo>
                      <a:pt x="481" y="110"/>
                    </a:lnTo>
                    <a:lnTo>
                      <a:pt x="504" y="144"/>
                    </a:lnTo>
                    <a:lnTo>
                      <a:pt x="519" y="182"/>
                    </a:lnTo>
                    <a:lnTo>
                      <a:pt x="530" y="224"/>
                    </a:lnTo>
                    <a:lnTo>
                      <a:pt x="532" y="267"/>
                    </a:lnTo>
                    <a:lnTo>
                      <a:pt x="530" y="305"/>
                    </a:lnTo>
                    <a:lnTo>
                      <a:pt x="522" y="342"/>
                    </a:lnTo>
                    <a:lnTo>
                      <a:pt x="510" y="376"/>
                    </a:lnTo>
                    <a:lnTo>
                      <a:pt x="493" y="407"/>
                    </a:lnTo>
                    <a:lnTo>
                      <a:pt x="640" y="555"/>
                    </a:lnTo>
                    <a:lnTo>
                      <a:pt x="652" y="571"/>
                    </a:lnTo>
                    <a:lnTo>
                      <a:pt x="657" y="588"/>
                    </a:lnTo>
                    <a:lnTo>
                      <a:pt x="657" y="606"/>
                    </a:lnTo>
                    <a:lnTo>
                      <a:pt x="652" y="624"/>
                    </a:lnTo>
                    <a:lnTo>
                      <a:pt x="640" y="640"/>
                    </a:lnTo>
                    <a:lnTo>
                      <a:pt x="624" y="652"/>
                    </a:lnTo>
                    <a:lnTo>
                      <a:pt x="606" y="657"/>
                    </a:lnTo>
                    <a:lnTo>
                      <a:pt x="587" y="657"/>
                    </a:lnTo>
                    <a:lnTo>
                      <a:pt x="570" y="652"/>
                    </a:lnTo>
                    <a:lnTo>
                      <a:pt x="555" y="640"/>
                    </a:lnTo>
                    <a:lnTo>
                      <a:pt x="407" y="493"/>
                    </a:lnTo>
                    <a:lnTo>
                      <a:pt x="375" y="510"/>
                    </a:lnTo>
                    <a:lnTo>
                      <a:pt x="341" y="522"/>
                    </a:lnTo>
                    <a:lnTo>
                      <a:pt x="305" y="530"/>
                    </a:lnTo>
                    <a:lnTo>
                      <a:pt x="267" y="533"/>
                    </a:lnTo>
                    <a:lnTo>
                      <a:pt x="224" y="530"/>
                    </a:lnTo>
                    <a:lnTo>
                      <a:pt x="182" y="520"/>
                    </a:lnTo>
                    <a:lnTo>
                      <a:pt x="144" y="504"/>
                    </a:lnTo>
                    <a:lnTo>
                      <a:pt x="110" y="482"/>
                    </a:lnTo>
                    <a:lnTo>
                      <a:pt x="78" y="455"/>
                    </a:lnTo>
                    <a:lnTo>
                      <a:pt x="52" y="424"/>
                    </a:lnTo>
                    <a:lnTo>
                      <a:pt x="30" y="389"/>
                    </a:lnTo>
                    <a:lnTo>
                      <a:pt x="14" y="351"/>
                    </a:lnTo>
                    <a:lnTo>
                      <a:pt x="4" y="310"/>
                    </a:lnTo>
                    <a:lnTo>
                      <a:pt x="0" y="267"/>
                    </a:lnTo>
                    <a:lnTo>
                      <a:pt x="4" y="224"/>
                    </a:lnTo>
                    <a:lnTo>
                      <a:pt x="14" y="182"/>
                    </a:lnTo>
                    <a:lnTo>
                      <a:pt x="30" y="144"/>
                    </a:lnTo>
                    <a:lnTo>
                      <a:pt x="52" y="110"/>
                    </a:lnTo>
                    <a:lnTo>
                      <a:pt x="78" y="78"/>
                    </a:lnTo>
                    <a:lnTo>
                      <a:pt x="110" y="52"/>
                    </a:lnTo>
                    <a:lnTo>
                      <a:pt x="144" y="30"/>
                    </a:lnTo>
                    <a:lnTo>
                      <a:pt x="182" y="14"/>
                    </a:lnTo>
                    <a:lnTo>
                      <a:pt x="224" y="4"/>
                    </a:lnTo>
                    <a:lnTo>
                      <a:pt x="2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6757" tIns="48378" rIns="96757" bIns="48378" numCol="1" anchor="t" anchorCtr="0" compatLnSpc="1">
                <a:prstTxWarp prst="textNoShape">
                  <a:avLst/>
                </a:prstTxWarp>
              </a:bodyPr>
              <a:lstStyle/>
              <a:p>
                <a:pPr defTabSz="483723">
                  <a:lnSpc>
                    <a:spcPct val="90000"/>
                  </a:lnSpc>
                  <a:buClr>
                    <a:srgbClr val="E20074"/>
                  </a:buClr>
                </a:pPr>
                <a:endParaRPr lang="de-DE" sz="127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25" name="Freeform 14"/>
              <p:cNvSpPr>
                <a:spLocks/>
              </p:cNvSpPr>
              <p:nvPr/>
            </p:nvSpPr>
            <p:spPr bwMode="auto">
              <a:xfrm>
                <a:off x="5738356" y="4111812"/>
                <a:ext cx="35679" cy="88483"/>
              </a:xfrm>
              <a:custGeom>
                <a:avLst/>
                <a:gdLst>
                  <a:gd name="T0" fmla="*/ 25 w 50"/>
                  <a:gd name="T1" fmla="*/ 0 h 124"/>
                  <a:gd name="T2" fmla="*/ 50 w 50"/>
                  <a:gd name="T3" fmla="*/ 0 h 124"/>
                  <a:gd name="T4" fmla="*/ 50 w 50"/>
                  <a:gd name="T5" fmla="*/ 124 h 124"/>
                  <a:gd name="T6" fmla="*/ 25 w 50"/>
                  <a:gd name="T7" fmla="*/ 124 h 124"/>
                  <a:gd name="T8" fmla="*/ 25 w 50"/>
                  <a:gd name="T9" fmla="*/ 50 h 124"/>
                  <a:gd name="T10" fmla="*/ 0 w 50"/>
                  <a:gd name="T11" fmla="*/ 50 h 124"/>
                  <a:gd name="T12" fmla="*/ 0 w 50"/>
                  <a:gd name="T13" fmla="*/ 25 h 124"/>
                  <a:gd name="T14" fmla="*/ 25 w 50"/>
                  <a:gd name="T15" fmla="*/ 25 h 124"/>
                  <a:gd name="T16" fmla="*/ 25 w 50"/>
                  <a:gd name="T17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124">
                    <a:moveTo>
                      <a:pt x="25" y="0"/>
                    </a:moveTo>
                    <a:lnTo>
                      <a:pt x="50" y="0"/>
                    </a:lnTo>
                    <a:lnTo>
                      <a:pt x="50" y="124"/>
                    </a:lnTo>
                    <a:lnTo>
                      <a:pt x="25" y="124"/>
                    </a:lnTo>
                    <a:lnTo>
                      <a:pt x="25" y="50"/>
                    </a:lnTo>
                    <a:lnTo>
                      <a:pt x="0" y="50"/>
                    </a:lnTo>
                    <a:lnTo>
                      <a:pt x="0" y="25"/>
                    </a:lnTo>
                    <a:lnTo>
                      <a:pt x="25" y="25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 w="0">
                <a:solidFill>
                  <a:schemeClr val="tx2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6757" tIns="48378" rIns="96757" bIns="48378" numCol="1" anchor="t" anchorCtr="0" compatLnSpc="1">
                <a:prstTxWarp prst="textNoShape">
                  <a:avLst/>
                </a:prstTxWarp>
              </a:bodyPr>
              <a:lstStyle/>
              <a:p>
                <a:pPr defTabSz="483723">
                  <a:lnSpc>
                    <a:spcPct val="90000"/>
                  </a:lnSpc>
                  <a:buClr>
                    <a:srgbClr val="E20074"/>
                  </a:buClr>
                </a:pPr>
                <a:endParaRPr lang="de-DE" sz="127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26" name="Rectangle 15"/>
              <p:cNvSpPr>
                <a:spLocks noChangeArrowheads="1"/>
              </p:cNvSpPr>
              <p:nvPr/>
            </p:nvSpPr>
            <p:spPr bwMode="auto">
              <a:xfrm>
                <a:off x="5720517" y="4147491"/>
                <a:ext cx="17839" cy="17839"/>
              </a:xfrm>
              <a:prstGeom prst="rect">
                <a:avLst/>
              </a:prstGeom>
              <a:grpFill/>
              <a:ln w="0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6757" tIns="48378" rIns="96757" bIns="48378" numCol="1" anchor="t" anchorCtr="0" compatLnSpc="1">
                <a:prstTxWarp prst="textNoShape">
                  <a:avLst/>
                </a:prstTxWarp>
              </a:bodyPr>
              <a:lstStyle/>
              <a:p>
                <a:pPr defTabSz="483723">
                  <a:lnSpc>
                    <a:spcPct val="90000"/>
                  </a:lnSpc>
                  <a:buClr>
                    <a:srgbClr val="E20074"/>
                  </a:buClr>
                </a:pPr>
                <a:endParaRPr lang="de-DE" sz="127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27" name="Rectangle 16"/>
              <p:cNvSpPr>
                <a:spLocks noChangeArrowheads="1"/>
              </p:cNvSpPr>
              <p:nvPr/>
            </p:nvSpPr>
            <p:spPr bwMode="auto">
              <a:xfrm>
                <a:off x="5702677" y="4200295"/>
                <a:ext cx="53518" cy="17839"/>
              </a:xfrm>
              <a:prstGeom prst="rect">
                <a:avLst/>
              </a:prstGeom>
              <a:grpFill/>
              <a:ln w="0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6757" tIns="48378" rIns="96757" bIns="48378" numCol="1" anchor="t" anchorCtr="0" compatLnSpc="1">
                <a:prstTxWarp prst="textNoShape">
                  <a:avLst/>
                </a:prstTxWarp>
              </a:bodyPr>
              <a:lstStyle/>
              <a:p>
                <a:pPr defTabSz="483723">
                  <a:lnSpc>
                    <a:spcPct val="90000"/>
                  </a:lnSpc>
                  <a:buClr>
                    <a:srgbClr val="E20074"/>
                  </a:buClr>
                </a:pPr>
                <a:endParaRPr lang="de-DE" sz="127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28" name="Rectangle 17"/>
              <p:cNvSpPr>
                <a:spLocks noChangeArrowheads="1"/>
              </p:cNvSpPr>
              <p:nvPr/>
            </p:nvSpPr>
            <p:spPr bwMode="auto">
              <a:xfrm>
                <a:off x="5808999" y="4232406"/>
                <a:ext cx="53518" cy="17839"/>
              </a:xfrm>
              <a:prstGeom prst="rect">
                <a:avLst/>
              </a:prstGeom>
              <a:grpFill/>
              <a:ln w="0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6757" tIns="48378" rIns="96757" bIns="48378" numCol="1" anchor="t" anchorCtr="0" compatLnSpc="1">
                <a:prstTxWarp prst="textNoShape">
                  <a:avLst/>
                </a:prstTxWarp>
              </a:bodyPr>
              <a:lstStyle/>
              <a:p>
                <a:pPr defTabSz="483723">
                  <a:lnSpc>
                    <a:spcPct val="90000"/>
                  </a:lnSpc>
                  <a:buClr>
                    <a:srgbClr val="E20074"/>
                  </a:buClr>
                </a:pPr>
                <a:endParaRPr lang="de-DE" sz="127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29" name="Rectangle 18"/>
              <p:cNvSpPr>
                <a:spLocks noChangeArrowheads="1"/>
              </p:cNvSpPr>
              <p:nvPr/>
            </p:nvSpPr>
            <p:spPr bwMode="auto">
              <a:xfrm>
                <a:off x="5826839" y="4285924"/>
                <a:ext cx="17839" cy="17126"/>
              </a:xfrm>
              <a:prstGeom prst="rect">
                <a:avLst/>
              </a:prstGeom>
              <a:grpFill/>
              <a:ln w="0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6757" tIns="48378" rIns="96757" bIns="48378" numCol="1" anchor="t" anchorCtr="0" compatLnSpc="1">
                <a:prstTxWarp prst="textNoShape">
                  <a:avLst/>
                </a:prstTxWarp>
              </a:bodyPr>
              <a:lstStyle/>
              <a:p>
                <a:pPr defTabSz="483723">
                  <a:lnSpc>
                    <a:spcPct val="90000"/>
                  </a:lnSpc>
                  <a:buClr>
                    <a:srgbClr val="E20074"/>
                  </a:buClr>
                </a:pPr>
                <a:endParaRPr lang="de-DE" sz="127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30" name="Freeform 19"/>
              <p:cNvSpPr>
                <a:spLocks/>
              </p:cNvSpPr>
              <p:nvPr/>
            </p:nvSpPr>
            <p:spPr bwMode="auto">
              <a:xfrm>
                <a:off x="5791160" y="4250245"/>
                <a:ext cx="35679" cy="88483"/>
              </a:xfrm>
              <a:custGeom>
                <a:avLst/>
                <a:gdLst>
                  <a:gd name="T0" fmla="*/ 0 w 50"/>
                  <a:gd name="T1" fmla="*/ 0 h 124"/>
                  <a:gd name="T2" fmla="*/ 25 w 50"/>
                  <a:gd name="T3" fmla="*/ 0 h 124"/>
                  <a:gd name="T4" fmla="*/ 25 w 50"/>
                  <a:gd name="T5" fmla="*/ 74 h 124"/>
                  <a:gd name="T6" fmla="*/ 50 w 50"/>
                  <a:gd name="T7" fmla="*/ 74 h 124"/>
                  <a:gd name="T8" fmla="*/ 50 w 50"/>
                  <a:gd name="T9" fmla="*/ 99 h 124"/>
                  <a:gd name="T10" fmla="*/ 25 w 50"/>
                  <a:gd name="T11" fmla="*/ 99 h 124"/>
                  <a:gd name="T12" fmla="*/ 25 w 50"/>
                  <a:gd name="T13" fmla="*/ 124 h 124"/>
                  <a:gd name="T14" fmla="*/ 0 w 50"/>
                  <a:gd name="T15" fmla="*/ 124 h 124"/>
                  <a:gd name="T16" fmla="*/ 0 w 50"/>
                  <a:gd name="T17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124">
                    <a:moveTo>
                      <a:pt x="0" y="0"/>
                    </a:moveTo>
                    <a:lnTo>
                      <a:pt x="25" y="0"/>
                    </a:lnTo>
                    <a:lnTo>
                      <a:pt x="25" y="74"/>
                    </a:lnTo>
                    <a:lnTo>
                      <a:pt x="50" y="74"/>
                    </a:lnTo>
                    <a:lnTo>
                      <a:pt x="50" y="99"/>
                    </a:lnTo>
                    <a:lnTo>
                      <a:pt x="25" y="99"/>
                    </a:lnTo>
                    <a:lnTo>
                      <a:pt x="25" y="124"/>
                    </a:lnTo>
                    <a:lnTo>
                      <a:pt x="0" y="12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solidFill>
                  <a:schemeClr val="tx2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6757" tIns="48378" rIns="96757" bIns="48378" numCol="1" anchor="t" anchorCtr="0" compatLnSpc="1">
                <a:prstTxWarp prst="textNoShape">
                  <a:avLst/>
                </a:prstTxWarp>
              </a:bodyPr>
              <a:lstStyle/>
              <a:p>
                <a:pPr defTabSz="483723">
                  <a:lnSpc>
                    <a:spcPct val="90000"/>
                  </a:lnSpc>
                  <a:buClr>
                    <a:srgbClr val="E20074"/>
                  </a:buClr>
                </a:pPr>
                <a:endParaRPr lang="de-DE" sz="1270">
                  <a:solidFill>
                    <a:srgbClr val="000000"/>
                  </a:solidFill>
                  <a:cs typeface="Arial" charset="0"/>
                </a:endParaRPr>
              </a:p>
            </p:txBody>
          </p:sp>
        </p:grpSp>
      </p:grpSp>
      <p:grpSp>
        <p:nvGrpSpPr>
          <p:cNvPr id="5" name="Gruppieren 25"/>
          <p:cNvGrpSpPr/>
          <p:nvPr/>
        </p:nvGrpSpPr>
        <p:grpSpPr>
          <a:xfrm>
            <a:off x="2042644" y="3224791"/>
            <a:ext cx="763046" cy="755469"/>
            <a:chOff x="6644387" y="4500377"/>
            <a:chExt cx="721117" cy="713608"/>
          </a:xfrm>
          <a:effectLst/>
        </p:grpSpPr>
        <p:sp>
          <p:nvSpPr>
            <p:cNvPr id="32" name="Ellipse 181"/>
            <p:cNvSpPr>
              <a:spLocks noChangeAspect="1"/>
            </p:cNvSpPr>
            <p:nvPr/>
          </p:nvSpPr>
          <p:spPr>
            <a:xfrm>
              <a:off x="6644387" y="4500377"/>
              <a:ext cx="721117" cy="713608"/>
            </a:xfrm>
            <a:prstGeom prst="ellipse">
              <a:avLst/>
            </a:prstGeom>
            <a:solidFill>
              <a:srgbClr val="FFFFFF">
                <a:alpha val="70000"/>
              </a:srgbClr>
            </a:solidFill>
            <a:ln w="19050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0" tIns="304720" rIns="0" bIns="0" rtlCol="0" anchor="ctr"/>
            <a:lstStyle/>
            <a:p>
              <a:pPr algn="ctr" defTabSz="483590">
                <a:lnSpc>
                  <a:spcPct val="90000"/>
                </a:lnSpc>
                <a:buClr>
                  <a:srgbClr val="E20074"/>
                </a:buClr>
              </a:pPr>
              <a:r>
                <a:rPr lang="de-DE" altLang="de-DE" sz="1164" kern="0" spc="-11" dirty="0">
                  <a:solidFill>
                    <a:srgbClr val="E20074"/>
                  </a:solidFill>
                  <a:latin typeface="Tele-GroteskFet" pitchFamily="2" charset="0"/>
                  <a:cs typeface="Arial" charset="0"/>
                </a:rPr>
                <a:t>WLAN</a:t>
              </a:r>
            </a:p>
          </p:txBody>
        </p:sp>
        <p:grpSp>
          <p:nvGrpSpPr>
            <p:cNvPr id="7" name="Gruppieren 93"/>
            <p:cNvGrpSpPr/>
            <p:nvPr/>
          </p:nvGrpSpPr>
          <p:grpSpPr>
            <a:xfrm>
              <a:off x="6823188" y="4634011"/>
              <a:ext cx="363515" cy="250988"/>
              <a:chOff x="9739314" y="446999"/>
              <a:chExt cx="323850" cy="257175"/>
            </a:xfrm>
            <a:solidFill>
              <a:schemeClr val="tx2"/>
            </a:solidFill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34" name="Freeform 11"/>
              <p:cNvSpPr>
                <a:spLocks/>
              </p:cNvSpPr>
              <p:nvPr/>
            </p:nvSpPr>
            <p:spPr bwMode="auto">
              <a:xfrm>
                <a:off x="9864726" y="632736"/>
                <a:ext cx="71438" cy="71438"/>
              </a:xfrm>
              <a:custGeom>
                <a:avLst/>
                <a:gdLst>
                  <a:gd name="T0" fmla="*/ 45 w 91"/>
                  <a:gd name="T1" fmla="*/ 0 h 91"/>
                  <a:gd name="T2" fmla="*/ 27 w 91"/>
                  <a:gd name="T3" fmla="*/ 5 h 91"/>
                  <a:gd name="T4" fmla="*/ 13 w 91"/>
                  <a:gd name="T5" fmla="*/ 15 h 91"/>
                  <a:gd name="T6" fmla="*/ 3 w 91"/>
                  <a:gd name="T7" fmla="*/ 29 h 91"/>
                  <a:gd name="T8" fmla="*/ 0 w 91"/>
                  <a:gd name="T9" fmla="*/ 46 h 91"/>
                  <a:gd name="T10" fmla="*/ 3 w 91"/>
                  <a:gd name="T11" fmla="*/ 63 h 91"/>
                  <a:gd name="T12" fmla="*/ 13 w 91"/>
                  <a:gd name="T13" fmla="*/ 78 h 91"/>
                  <a:gd name="T14" fmla="*/ 27 w 91"/>
                  <a:gd name="T15" fmla="*/ 88 h 91"/>
                  <a:gd name="T16" fmla="*/ 45 w 91"/>
                  <a:gd name="T17" fmla="*/ 91 h 91"/>
                  <a:gd name="T18" fmla="*/ 63 w 91"/>
                  <a:gd name="T19" fmla="*/ 88 h 91"/>
                  <a:gd name="T20" fmla="*/ 76 w 91"/>
                  <a:gd name="T21" fmla="*/ 78 h 91"/>
                  <a:gd name="T22" fmla="*/ 86 w 91"/>
                  <a:gd name="T23" fmla="*/ 63 h 91"/>
                  <a:gd name="T24" fmla="*/ 91 w 91"/>
                  <a:gd name="T25" fmla="*/ 46 h 91"/>
                  <a:gd name="T26" fmla="*/ 87 w 91"/>
                  <a:gd name="T27" fmla="*/ 29 h 91"/>
                  <a:gd name="T28" fmla="*/ 78 w 91"/>
                  <a:gd name="T29" fmla="*/ 15 h 91"/>
                  <a:gd name="T30" fmla="*/ 63 w 91"/>
                  <a:gd name="T31" fmla="*/ 5 h 91"/>
                  <a:gd name="T32" fmla="*/ 45 w 91"/>
                  <a:gd name="T33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1" h="91">
                    <a:moveTo>
                      <a:pt x="45" y="0"/>
                    </a:moveTo>
                    <a:lnTo>
                      <a:pt x="27" y="5"/>
                    </a:lnTo>
                    <a:lnTo>
                      <a:pt x="13" y="15"/>
                    </a:lnTo>
                    <a:lnTo>
                      <a:pt x="3" y="29"/>
                    </a:lnTo>
                    <a:lnTo>
                      <a:pt x="0" y="46"/>
                    </a:lnTo>
                    <a:lnTo>
                      <a:pt x="3" y="63"/>
                    </a:lnTo>
                    <a:lnTo>
                      <a:pt x="13" y="78"/>
                    </a:lnTo>
                    <a:lnTo>
                      <a:pt x="27" y="88"/>
                    </a:lnTo>
                    <a:lnTo>
                      <a:pt x="45" y="91"/>
                    </a:lnTo>
                    <a:lnTo>
                      <a:pt x="63" y="88"/>
                    </a:lnTo>
                    <a:lnTo>
                      <a:pt x="76" y="78"/>
                    </a:lnTo>
                    <a:lnTo>
                      <a:pt x="86" y="63"/>
                    </a:lnTo>
                    <a:lnTo>
                      <a:pt x="91" y="46"/>
                    </a:lnTo>
                    <a:lnTo>
                      <a:pt x="87" y="29"/>
                    </a:lnTo>
                    <a:lnTo>
                      <a:pt x="78" y="15"/>
                    </a:lnTo>
                    <a:lnTo>
                      <a:pt x="63" y="5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 w="0">
                <a:solidFill>
                  <a:schemeClr val="tx2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0" tIns="304745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defTabSz="483723">
                  <a:lnSpc>
                    <a:spcPct val="90000"/>
                  </a:lnSpc>
                  <a:buClr>
                    <a:srgbClr val="E20074"/>
                  </a:buClr>
                </a:pPr>
                <a:endParaRPr lang="de-DE" sz="127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35" name="Freeform 12"/>
              <p:cNvSpPr>
                <a:spLocks/>
              </p:cNvSpPr>
              <p:nvPr/>
            </p:nvSpPr>
            <p:spPr bwMode="auto">
              <a:xfrm>
                <a:off x="9801226" y="539074"/>
                <a:ext cx="198438" cy="76200"/>
              </a:xfrm>
              <a:custGeom>
                <a:avLst/>
                <a:gdLst>
                  <a:gd name="T0" fmla="*/ 6 w 249"/>
                  <a:gd name="T1" fmla="*/ 47 h 95"/>
                  <a:gd name="T2" fmla="*/ 0 w 249"/>
                  <a:gd name="T3" fmla="*/ 60 h 95"/>
                  <a:gd name="T4" fmla="*/ 0 w 249"/>
                  <a:gd name="T5" fmla="*/ 74 h 95"/>
                  <a:gd name="T6" fmla="*/ 6 w 249"/>
                  <a:gd name="T7" fmla="*/ 87 h 95"/>
                  <a:gd name="T8" fmla="*/ 19 w 249"/>
                  <a:gd name="T9" fmla="*/ 95 h 95"/>
                  <a:gd name="T10" fmla="*/ 34 w 249"/>
                  <a:gd name="T11" fmla="*/ 95 h 95"/>
                  <a:gd name="T12" fmla="*/ 47 w 249"/>
                  <a:gd name="T13" fmla="*/ 87 h 95"/>
                  <a:gd name="T14" fmla="*/ 71 w 249"/>
                  <a:gd name="T15" fmla="*/ 70 h 95"/>
                  <a:gd name="T16" fmla="*/ 97 w 249"/>
                  <a:gd name="T17" fmla="*/ 60 h 95"/>
                  <a:gd name="T18" fmla="*/ 124 w 249"/>
                  <a:gd name="T19" fmla="*/ 55 h 95"/>
                  <a:gd name="T20" fmla="*/ 152 w 249"/>
                  <a:gd name="T21" fmla="*/ 60 h 95"/>
                  <a:gd name="T22" fmla="*/ 178 w 249"/>
                  <a:gd name="T23" fmla="*/ 70 h 95"/>
                  <a:gd name="T24" fmla="*/ 200 w 249"/>
                  <a:gd name="T25" fmla="*/ 87 h 95"/>
                  <a:gd name="T26" fmla="*/ 213 w 249"/>
                  <a:gd name="T27" fmla="*/ 95 h 95"/>
                  <a:gd name="T28" fmla="*/ 228 w 249"/>
                  <a:gd name="T29" fmla="*/ 95 h 95"/>
                  <a:gd name="T30" fmla="*/ 241 w 249"/>
                  <a:gd name="T31" fmla="*/ 87 h 95"/>
                  <a:gd name="T32" fmla="*/ 249 w 249"/>
                  <a:gd name="T33" fmla="*/ 74 h 95"/>
                  <a:gd name="T34" fmla="*/ 249 w 249"/>
                  <a:gd name="T35" fmla="*/ 60 h 95"/>
                  <a:gd name="T36" fmla="*/ 241 w 249"/>
                  <a:gd name="T37" fmla="*/ 47 h 95"/>
                  <a:gd name="T38" fmla="*/ 212 w 249"/>
                  <a:gd name="T39" fmla="*/ 23 h 95"/>
                  <a:gd name="T40" fmla="*/ 178 w 249"/>
                  <a:gd name="T41" fmla="*/ 8 h 95"/>
                  <a:gd name="T42" fmla="*/ 142 w 249"/>
                  <a:gd name="T43" fmla="*/ 0 h 95"/>
                  <a:gd name="T44" fmla="*/ 106 w 249"/>
                  <a:gd name="T45" fmla="*/ 0 h 95"/>
                  <a:gd name="T46" fmla="*/ 71 w 249"/>
                  <a:gd name="T47" fmla="*/ 8 h 95"/>
                  <a:gd name="T48" fmla="*/ 37 w 249"/>
                  <a:gd name="T49" fmla="*/ 23 h 95"/>
                  <a:gd name="T50" fmla="*/ 6 w 249"/>
                  <a:gd name="T51" fmla="*/ 47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49" h="95">
                    <a:moveTo>
                      <a:pt x="6" y="47"/>
                    </a:moveTo>
                    <a:lnTo>
                      <a:pt x="0" y="60"/>
                    </a:lnTo>
                    <a:lnTo>
                      <a:pt x="0" y="74"/>
                    </a:lnTo>
                    <a:lnTo>
                      <a:pt x="6" y="87"/>
                    </a:lnTo>
                    <a:lnTo>
                      <a:pt x="19" y="95"/>
                    </a:lnTo>
                    <a:lnTo>
                      <a:pt x="34" y="95"/>
                    </a:lnTo>
                    <a:lnTo>
                      <a:pt x="47" y="87"/>
                    </a:lnTo>
                    <a:lnTo>
                      <a:pt x="71" y="70"/>
                    </a:lnTo>
                    <a:lnTo>
                      <a:pt x="97" y="60"/>
                    </a:lnTo>
                    <a:lnTo>
                      <a:pt x="124" y="55"/>
                    </a:lnTo>
                    <a:lnTo>
                      <a:pt x="152" y="60"/>
                    </a:lnTo>
                    <a:lnTo>
                      <a:pt x="178" y="70"/>
                    </a:lnTo>
                    <a:lnTo>
                      <a:pt x="200" y="87"/>
                    </a:lnTo>
                    <a:lnTo>
                      <a:pt x="213" y="95"/>
                    </a:lnTo>
                    <a:lnTo>
                      <a:pt x="228" y="95"/>
                    </a:lnTo>
                    <a:lnTo>
                      <a:pt x="241" y="87"/>
                    </a:lnTo>
                    <a:lnTo>
                      <a:pt x="249" y="74"/>
                    </a:lnTo>
                    <a:lnTo>
                      <a:pt x="249" y="60"/>
                    </a:lnTo>
                    <a:lnTo>
                      <a:pt x="241" y="47"/>
                    </a:lnTo>
                    <a:lnTo>
                      <a:pt x="212" y="23"/>
                    </a:lnTo>
                    <a:lnTo>
                      <a:pt x="178" y="8"/>
                    </a:lnTo>
                    <a:lnTo>
                      <a:pt x="142" y="0"/>
                    </a:lnTo>
                    <a:lnTo>
                      <a:pt x="106" y="0"/>
                    </a:lnTo>
                    <a:lnTo>
                      <a:pt x="71" y="8"/>
                    </a:lnTo>
                    <a:lnTo>
                      <a:pt x="37" y="23"/>
                    </a:lnTo>
                    <a:lnTo>
                      <a:pt x="6" y="47"/>
                    </a:lnTo>
                    <a:close/>
                  </a:path>
                </a:pathLst>
              </a:custGeom>
              <a:grpFill/>
              <a:ln w="0">
                <a:solidFill>
                  <a:schemeClr val="tx2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0" tIns="304745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defTabSz="483723">
                  <a:lnSpc>
                    <a:spcPct val="90000"/>
                  </a:lnSpc>
                  <a:buClr>
                    <a:srgbClr val="E20074"/>
                  </a:buClr>
                </a:pPr>
                <a:endParaRPr lang="de-DE" sz="127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37" name="Freeform 13"/>
              <p:cNvSpPr>
                <a:spLocks/>
              </p:cNvSpPr>
              <p:nvPr/>
            </p:nvSpPr>
            <p:spPr bwMode="auto">
              <a:xfrm>
                <a:off x="9739314" y="446999"/>
                <a:ext cx="323850" cy="103188"/>
              </a:xfrm>
              <a:custGeom>
                <a:avLst/>
                <a:gdLst>
                  <a:gd name="T0" fmla="*/ 400 w 408"/>
                  <a:gd name="T1" fmla="*/ 83 h 130"/>
                  <a:gd name="T2" fmla="*/ 366 w 408"/>
                  <a:gd name="T3" fmla="*/ 53 h 130"/>
                  <a:gd name="T4" fmla="*/ 329 w 408"/>
                  <a:gd name="T5" fmla="*/ 29 h 130"/>
                  <a:gd name="T6" fmla="*/ 288 w 408"/>
                  <a:gd name="T7" fmla="*/ 13 h 130"/>
                  <a:gd name="T8" fmla="*/ 246 w 408"/>
                  <a:gd name="T9" fmla="*/ 3 h 130"/>
                  <a:gd name="T10" fmla="*/ 204 w 408"/>
                  <a:gd name="T11" fmla="*/ 0 h 130"/>
                  <a:gd name="T12" fmla="*/ 161 w 408"/>
                  <a:gd name="T13" fmla="*/ 3 h 130"/>
                  <a:gd name="T14" fmla="*/ 120 w 408"/>
                  <a:gd name="T15" fmla="*/ 13 h 130"/>
                  <a:gd name="T16" fmla="*/ 80 w 408"/>
                  <a:gd name="T17" fmla="*/ 29 h 130"/>
                  <a:gd name="T18" fmla="*/ 41 w 408"/>
                  <a:gd name="T19" fmla="*/ 53 h 130"/>
                  <a:gd name="T20" fmla="*/ 7 w 408"/>
                  <a:gd name="T21" fmla="*/ 83 h 130"/>
                  <a:gd name="T22" fmla="*/ 0 w 408"/>
                  <a:gd name="T23" fmla="*/ 96 h 130"/>
                  <a:gd name="T24" fmla="*/ 0 w 408"/>
                  <a:gd name="T25" fmla="*/ 110 h 130"/>
                  <a:gd name="T26" fmla="*/ 7 w 408"/>
                  <a:gd name="T27" fmla="*/ 123 h 130"/>
                  <a:gd name="T28" fmla="*/ 20 w 408"/>
                  <a:gd name="T29" fmla="*/ 130 h 130"/>
                  <a:gd name="T30" fmla="*/ 34 w 408"/>
                  <a:gd name="T31" fmla="*/ 130 h 130"/>
                  <a:gd name="T32" fmla="*/ 47 w 408"/>
                  <a:gd name="T33" fmla="*/ 123 h 130"/>
                  <a:gd name="T34" fmla="*/ 81 w 408"/>
                  <a:gd name="T35" fmla="*/ 96 h 130"/>
                  <a:gd name="T36" fmla="*/ 118 w 408"/>
                  <a:gd name="T37" fmla="*/ 74 h 130"/>
                  <a:gd name="T38" fmla="*/ 161 w 408"/>
                  <a:gd name="T39" fmla="*/ 61 h 130"/>
                  <a:gd name="T40" fmla="*/ 204 w 408"/>
                  <a:gd name="T41" fmla="*/ 58 h 130"/>
                  <a:gd name="T42" fmla="*/ 248 w 408"/>
                  <a:gd name="T43" fmla="*/ 61 h 130"/>
                  <a:gd name="T44" fmla="*/ 288 w 408"/>
                  <a:gd name="T45" fmla="*/ 74 h 130"/>
                  <a:gd name="T46" fmla="*/ 327 w 408"/>
                  <a:gd name="T47" fmla="*/ 96 h 130"/>
                  <a:gd name="T48" fmla="*/ 360 w 408"/>
                  <a:gd name="T49" fmla="*/ 123 h 130"/>
                  <a:gd name="T50" fmla="*/ 373 w 408"/>
                  <a:gd name="T51" fmla="*/ 130 h 130"/>
                  <a:gd name="T52" fmla="*/ 387 w 408"/>
                  <a:gd name="T53" fmla="*/ 130 h 130"/>
                  <a:gd name="T54" fmla="*/ 400 w 408"/>
                  <a:gd name="T55" fmla="*/ 123 h 130"/>
                  <a:gd name="T56" fmla="*/ 408 w 408"/>
                  <a:gd name="T57" fmla="*/ 110 h 130"/>
                  <a:gd name="T58" fmla="*/ 408 w 408"/>
                  <a:gd name="T59" fmla="*/ 96 h 130"/>
                  <a:gd name="T60" fmla="*/ 400 w 408"/>
                  <a:gd name="T61" fmla="*/ 83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08" h="130">
                    <a:moveTo>
                      <a:pt x="400" y="83"/>
                    </a:moveTo>
                    <a:lnTo>
                      <a:pt x="366" y="53"/>
                    </a:lnTo>
                    <a:lnTo>
                      <a:pt x="329" y="29"/>
                    </a:lnTo>
                    <a:lnTo>
                      <a:pt x="288" y="13"/>
                    </a:lnTo>
                    <a:lnTo>
                      <a:pt x="246" y="3"/>
                    </a:lnTo>
                    <a:lnTo>
                      <a:pt x="204" y="0"/>
                    </a:lnTo>
                    <a:lnTo>
                      <a:pt x="161" y="3"/>
                    </a:lnTo>
                    <a:lnTo>
                      <a:pt x="120" y="13"/>
                    </a:lnTo>
                    <a:lnTo>
                      <a:pt x="80" y="29"/>
                    </a:lnTo>
                    <a:lnTo>
                      <a:pt x="41" y="53"/>
                    </a:lnTo>
                    <a:lnTo>
                      <a:pt x="7" y="83"/>
                    </a:lnTo>
                    <a:lnTo>
                      <a:pt x="0" y="96"/>
                    </a:lnTo>
                    <a:lnTo>
                      <a:pt x="0" y="110"/>
                    </a:lnTo>
                    <a:lnTo>
                      <a:pt x="7" y="123"/>
                    </a:lnTo>
                    <a:lnTo>
                      <a:pt x="20" y="130"/>
                    </a:lnTo>
                    <a:lnTo>
                      <a:pt x="34" y="130"/>
                    </a:lnTo>
                    <a:lnTo>
                      <a:pt x="47" y="123"/>
                    </a:lnTo>
                    <a:lnTo>
                      <a:pt x="81" y="96"/>
                    </a:lnTo>
                    <a:lnTo>
                      <a:pt x="118" y="74"/>
                    </a:lnTo>
                    <a:lnTo>
                      <a:pt x="161" y="61"/>
                    </a:lnTo>
                    <a:lnTo>
                      <a:pt x="204" y="58"/>
                    </a:lnTo>
                    <a:lnTo>
                      <a:pt x="248" y="61"/>
                    </a:lnTo>
                    <a:lnTo>
                      <a:pt x="288" y="74"/>
                    </a:lnTo>
                    <a:lnTo>
                      <a:pt x="327" y="96"/>
                    </a:lnTo>
                    <a:lnTo>
                      <a:pt x="360" y="123"/>
                    </a:lnTo>
                    <a:lnTo>
                      <a:pt x="373" y="130"/>
                    </a:lnTo>
                    <a:lnTo>
                      <a:pt x="387" y="130"/>
                    </a:lnTo>
                    <a:lnTo>
                      <a:pt x="400" y="123"/>
                    </a:lnTo>
                    <a:lnTo>
                      <a:pt x="408" y="110"/>
                    </a:lnTo>
                    <a:lnTo>
                      <a:pt x="408" y="96"/>
                    </a:lnTo>
                    <a:lnTo>
                      <a:pt x="400" y="83"/>
                    </a:lnTo>
                    <a:close/>
                  </a:path>
                </a:pathLst>
              </a:custGeom>
              <a:grpFill/>
              <a:ln w="0">
                <a:solidFill>
                  <a:schemeClr val="tx2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0" tIns="304745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defTabSz="483723">
                  <a:lnSpc>
                    <a:spcPct val="90000"/>
                  </a:lnSpc>
                  <a:buClr>
                    <a:srgbClr val="E20074"/>
                  </a:buClr>
                </a:pPr>
                <a:endParaRPr lang="de-DE" sz="1270">
                  <a:solidFill>
                    <a:srgbClr val="000000"/>
                  </a:solidFill>
                  <a:cs typeface="Arial" charset="0"/>
                </a:endParaRPr>
              </a:p>
            </p:txBody>
          </p:sp>
        </p:grpSp>
      </p:grpSp>
      <p:grpSp>
        <p:nvGrpSpPr>
          <p:cNvPr id="8" name="Gruppieren 34"/>
          <p:cNvGrpSpPr/>
          <p:nvPr/>
        </p:nvGrpSpPr>
        <p:grpSpPr>
          <a:xfrm>
            <a:off x="1087021" y="4694729"/>
            <a:ext cx="763046" cy="755469"/>
            <a:chOff x="7966879" y="5662533"/>
            <a:chExt cx="721117" cy="713608"/>
          </a:xfrm>
        </p:grpSpPr>
        <p:sp>
          <p:nvSpPr>
            <p:cNvPr id="39" name="Ellipse 201"/>
            <p:cNvSpPr>
              <a:spLocks noChangeAspect="1"/>
            </p:cNvSpPr>
            <p:nvPr/>
          </p:nvSpPr>
          <p:spPr>
            <a:xfrm>
              <a:off x="7966879" y="5662533"/>
              <a:ext cx="721117" cy="713608"/>
            </a:xfrm>
            <a:prstGeom prst="ellipse">
              <a:avLst/>
            </a:prstGeom>
            <a:solidFill>
              <a:srgbClr val="FFFFFF">
                <a:alpha val="70000"/>
              </a:srgbClr>
            </a:solidFill>
            <a:ln w="19050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0" tIns="304720" rIns="0" bIns="0" rtlCol="0" anchor="ctr"/>
            <a:lstStyle/>
            <a:p>
              <a:pPr algn="ctr" defTabSz="483590">
                <a:lnSpc>
                  <a:spcPct val="90000"/>
                </a:lnSpc>
                <a:buClr>
                  <a:srgbClr val="E20074"/>
                </a:buClr>
              </a:pPr>
              <a:r>
                <a:rPr lang="de-DE" altLang="de-DE" sz="1164" kern="0" spc="-11" dirty="0">
                  <a:solidFill>
                    <a:srgbClr val="4B4B4B"/>
                  </a:solidFill>
                  <a:latin typeface="Tele-GroteskFet" pitchFamily="2" charset="0"/>
                  <a:cs typeface="Arial" charset="0"/>
                </a:rPr>
                <a:t>Car2Car</a:t>
              </a:r>
            </a:p>
          </p:txBody>
        </p:sp>
        <p:sp>
          <p:nvSpPr>
            <p:cNvPr id="40" name="Freeform 169"/>
            <p:cNvSpPr>
              <a:spLocks noChangeAspect="1" noEditPoints="1"/>
            </p:cNvSpPr>
            <p:nvPr/>
          </p:nvSpPr>
          <p:spPr bwMode="auto">
            <a:xfrm>
              <a:off x="8028317" y="5920675"/>
              <a:ext cx="248166" cy="106320"/>
            </a:xfrm>
            <a:custGeom>
              <a:avLst/>
              <a:gdLst>
                <a:gd name="T0" fmla="*/ 87 w 776"/>
                <a:gd name="T1" fmla="*/ 292 h 316"/>
                <a:gd name="T2" fmla="*/ 87 w 776"/>
                <a:gd name="T3" fmla="*/ 217 h 316"/>
                <a:gd name="T4" fmla="*/ 157 w 776"/>
                <a:gd name="T5" fmla="*/ 195 h 316"/>
                <a:gd name="T6" fmla="*/ 199 w 776"/>
                <a:gd name="T7" fmla="*/ 255 h 316"/>
                <a:gd name="T8" fmla="*/ 157 w 776"/>
                <a:gd name="T9" fmla="*/ 314 h 316"/>
                <a:gd name="T10" fmla="*/ 114 w 776"/>
                <a:gd name="T11" fmla="*/ 231 h 316"/>
                <a:gd name="T12" fmla="*/ 114 w 776"/>
                <a:gd name="T13" fmla="*/ 277 h 316"/>
                <a:gd name="T14" fmla="*/ 161 w 776"/>
                <a:gd name="T15" fmla="*/ 277 h 316"/>
                <a:gd name="T16" fmla="*/ 161 w 776"/>
                <a:gd name="T17" fmla="*/ 231 h 316"/>
                <a:gd name="T18" fmla="*/ 221 w 776"/>
                <a:gd name="T19" fmla="*/ 242 h 316"/>
                <a:gd name="T20" fmla="*/ 512 w 776"/>
                <a:gd name="T21" fmla="*/ 255 h 316"/>
                <a:gd name="T22" fmla="*/ 54 w 776"/>
                <a:gd name="T23" fmla="*/ 255 h 316"/>
                <a:gd name="T24" fmla="*/ 2 w 776"/>
                <a:gd name="T25" fmla="*/ 235 h 316"/>
                <a:gd name="T26" fmla="*/ 9 w 776"/>
                <a:gd name="T27" fmla="*/ 250 h 316"/>
                <a:gd name="T28" fmla="*/ 37 w 776"/>
                <a:gd name="T29" fmla="*/ 260 h 316"/>
                <a:gd name="T30" fmla="*/ 679 w 776"/>
                <a:gd name="T31" fmla="*/ 242 h 316"/>
                <a:gd name="T32" fmla="*/ 709 w 776"/>
                <a:gd name="T33" fmla="*/ 280 h 316"/>
                <a:gd name="T34" fmla="*/ 762 w 776"/>
                <a:gd name="T35" fmla="*/ 255 h 316"/>
                <a:gd name="T36" fmla="*/ 597 w 776"/>
                <a:gd name="T37" fmla="*/ 316 h 316"/>
                <a:gd name="T38" fmla="*/ 537 w 776"/>
                <a:gd name="T39" fmla="*/ 275 h 316"/>
                <a:gd name="T40" fmla="*/ 560 w 776"/>
                <a:gd name="T41" fmla="*/ 204 h 316"/>
                <a:gd name="T42" fmla="*/ 633 w 776"/>
                <a:gd name="T43" fmla="*/ 204 h 316"/>
                <a:gd name="T44" fmla="*/ 656 w 776"/>
                <a:gd name="T45" fmla="*/ 275 h 316"/>
                <a:gd name="T46" fmla="*/ 597 w 776"/>
                <a:gd name="T47" fmla="*/ 316 h 316"/>
                <a:gd name="T48" fmla="*/ 565 w 776"/>
                <a:gd name="T49" fmla="*/ 242 h 316"/>
                <a:gd name="T50" fmla="*/ 584 w 776"/>
                <a:gd name="T51" fmla="*/ 285 h 316"/>
                <a:gd name="T52" fmla="*/ 627 w 776"/>
                <a:gd name="T53" fmla="*/ 267 h 316"/>
                <a:gd name="T54" fmla="*/ 609 w 776"/>
                <a:gd name="T55" fmla="*/ 223 h 316"/>
                <a:gd name="T56" fmla="*/ 775 w 776"/>
                <a:gd name="T57" fmla="*/ 183 h 316"/>
                <a:gd name="T58" fmla="*/ 734 w 776"/>
                <a:gd name="T59" fmla="*/ 145 h 316"/>
                <a:gd name="T60" fmla="*/ 628 w 776"/>
                <a:gd name="T61" fmla="*/ 99 h 316"/>
                <a:gd name="T62" fmla="*/ 459 w 776"/>
                <a:gd name="T63" fmla="*/ 26 h 316"/>
                <a:gd name="T64" fmla="*/ 285 w 776"/>
                <a:gd name="T65" fmla="*/ 1 h 316"/>
                <a:gd name="T66" fmla="*/ 152 w 776"/>
                <a:gd name="T67" fmla="*/ 32 h 316"/>
                <a:gd name="T68" fmla="*/ 77 w 776"/>
                <a:gd name="T69" fmla="*/ 72 h 316"/>
                <a:gd name="T70" fmla="*/ 49 w 776"/>
                <a:gd name="T71" fmla="*/ 79 h 316"/>
                <a:gd name="T72" fmla="*/ 24 w 776"/>
                <a:gd name="T73" fmla="*/ 121 h 316"/>
                <a:gd name="T74" fmla="*/ 5 w 776"/>
                <a:gd name="T75" fmla="*/ 176 h 316"/>
                <a:gd name="T76" fmla="*/ 68 w 776"/>
                <a:gd name="T77" fmla="*/ 206 h 316"/>
                <a:gd name="T78" fmla="*/ 138 w 776"/>
                <a:gd name="T79" fmla="*/ 170 h 316"/>
                <a:gd name="T80" fmla="*/ 138 w 776"/>
                <a:gd name="T81" fmla="*/ 112 h 316"/>
                <a:gd name="T82" fmla="*/ 176 w 776"/>
                <a:gd name="T83" fmla="*/ 55 h 316"/>
                <a:gd name="T84" fmla="*/ 306 w 776"/>
                <a:gd name="T85" fmla="*/ 30 h 316"/>
                <a:gd name="T86" fmla="*/ 161 w 776"/>
                <a:gd name="T87" fmla="*/ 150 h 316"/>
                <a:gd name="T88" fmla="*/ 183 w 776"/>
                <a:gd name="T89" fmla="*/ 184 h 316"/>
                <a:gd name="T90" fmla="*/ 336 w 776"/>
                <a:gd name="T91" fmla="*/ 120 h 316"/>
                <a:gd name="T92" fmla="*/ 420 w 776"/>
                <a:gd name="T93" fmla="*/ 43 h 316"/>
                <a:gd name="T94" fmla="*/ 543 w 776"/>
                <a:gd name="T95" fmla="*/ 98 h 316"/>
                <a:gd name="T96" fmla="*/ 542 w 776"/>
                <a:gd name="T97" fmla="*/ 107 h 316"/>
                <a:gd name="T98" fmla="*/ 531 w 776"/>
                <a:gd name="T99" fmla="*/ 112 h 316"/>
                <a:gd name="T100" fmla="*/ 528 w 776"/>
                <a:gd name="T101" fmla="*/ 206 h 316"/>
                <a:gd name="T102" fmla="*/ 597 w 776"/>
                <a:gd name="T103" fmla="*/ 170 h 316"/>
                <a:gd name="T104" fmla="*/ 666 w 776"/>
                <a:gd name="T105" fmla="*/ 206 h 316"/>
                <a:gd name="T106" fmla="*/ 26 w 776"/>
                <a:gd name="T107" fmla="*/ 170 h 316"/>
                <a:gd name="T108" fmla="*/ 60 w 776"/>
                <a:gd name="T109" fmla="*/ 120 h 316"/>
                <a:gd name="T110" fmla="*/ 695 w 776"/>
                <a:gd name="T111" fmla="*/ 171 h 316"/>
                <a:gd name="T112" fmla="*/ 653 w 776"/>
                <a:gd name="T113" fmla="*/ 150 h 316"/>
                <a:gd name="T114" fmla="*/ 622 w 776"/>
                <a:gd name="T115" fmla="*/ 128 h 316"/>
                <a:gd name="T116" fmla="*/ 624 w 776"/>
                <a:gd name="T117" fmla="*/ 117 h 316"/>
                <a:gd name="T118" fmla="*/ 671 w 776"/>
                <a:gd name="T119" fmla="*/ 128 h 316"/>
                <a:gd name="T120" fmla="*/ 742 w 776"/>
                <a:gd name="T121" fmla="*/ 166 h 316"/>
                <a:gd name="T122" fmla="*/ 721 w 776"/>
                <a:gd name="T123" fmla="*/ 172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76" h="316">
                  <a:moveTo>
                    <a:pt x="138" y="316"/>
                  </a:moveTo>
                  <a:lnTo>
                    <a:pt x="118" y="314"/>
                  </a:lnTo>
                  <a:lnTo>
                    <a:pt x="101" y="305"/>
                  </a:lnTo>
                  <a:lnTo>
                    <a:pt x="87" y="292"/>
                  </a:lnTo>
                  <a:lnTo>
                    <a:pt x="79" y="275"/>
                  </a:lnTo>
                  <a:lnTo>
                    <a:pt x="75" y="255"/>
                  </a:lnTo>
                  <a:lnTo>
                    <a:pt x="79" y="234"/>
                  </a:lnTo>
                  <a:lnTo>
                    <a:pt x="87" y="217"/>
                  </a:lnTo>
                  <a:lnTo>
                    <a:pt x="101" y="204"/>
                  </a:lnTo>
                  <a:lnTo>
                    <a:pt x="118" y="195"/>
                  </a:lnTo>
                  <a:lnTo>
                    <a:pt x="138" y="192"/>
                  </a:lnTo>
                  <a:lnTo>
                    <a:pt x="157" y="195"/>
                  </a:lnTo>
                  <a:lnTo>
                    <a:pt x="174" y="204"/>
                  </a:lnTo>
                  <a:lnTo>
                    <a:pt x="187" y="217"/>
                  </a:lnTo>
                  <a:lnTo>
                    <a:pt x="196" y="234"/>
                  </a:lnTo>
                  <a:lnTo>
                    <a:pt x="199" y="255"/>
                  </a:lnTo>
                  <a:lnTo>
                    <a:pt x="196" y="275"/>
                  </a:lnTo>
                  <a:lnTo>
                    <a:pt x="187" y="292"/>
                  </a:lnTo>
                  <a:lnTo>
                    <a:pt x="174" y="305"/>
                  </a:lnTo>
                  <a:lnTo>
                    <a:pt x="157" y="314"/>
                  </a:lnTo>
                  <a:lnTo>
                    <a:pt x="138" y="316"/>
                  </a:lnTo>
                  <a:close/>
                  <a:moveTo>
                    <a:pt x="138" y="221"/>
                  </a:moveTo>
                  <a:lnTo>
                    <a:pt x="125" y="223"/>
                  </a:lnTo>
                  <a:lnTo>
                    <a:pt x="114" y="231"/>
                  </a:lnTo>
                  <a:lnTo>
                    <a:pt x="108" y="242"/>
                  </a:lnTo>
                  <a:lnTo>
                    <a:pt x="105" y="255"/>
                  </a:lnTo>
                  <a:lnTo>
                    <a:pt x="108" y="267"/>
                  </a:lnTo>
                  <a:lnTo>
                    <a:pt x="114" y="277"/>
                  </a:lnTo>
                  <a:lnTo>
                    <a:pt x="125" y="285"/>
                  </a:lnTo>
                  <a:lnTo>
                    <a:pt x="138" y="288"/>
                  </a:lnTo>
                  <a:lnTo>
                    <a:pt x="151" y="285"/>
                  </a:lnTo>
                  <a:lnTo>
                    <a:pt x="161" y="277"/>
                  </a:lnTo>
                  <a:lnTo>
                    <a:pt x="168" y="267"/>
                  </a:lnTo>
                  <a:lnTo>
                    <a:pt x="170" y="255"/>
                  </a:lnTo>
                  <a:lnTo>
                    <a:pt x="168" y="242"/>
                  </a:lnTo>
                  <a:lnTo>
                    <a:pt x="161" y="231"/>
                  </a:lnTo>
                  <a:lnTo>
                    <a:pt x="151" y="223"/>
                  </a:lnTo>
                  <a:lnTo>
                    <a:pt x="138" y="221"/>
                  </a:lnTo>
                  <a:close/>
                  <a:moveTo>
                    <a:pt x="217" y="229"/>
                  </a:moveTo>
                  <a:lnTo>
                    <a:pt x="221" y="242"/>
                  </a:lnTo>
                  <a:lnTo>
                    <a:pt x="221" y="255"/>
                  </a:lnTo>
                  <a:lnTo>
                    <a:pt x="221" y="282"/>
                  </a:lnTo>
                  <a:lnTo>
                    <a:pt x="512" y="284"/>
                  </a:lnTo>
                  <a:lnTo>
                    <a:pt x="512" y="255"/>
                  </a:lnTo>
                  <a:lnTo>
                    <a:pt x="513" y="242"/>
                  </a:lnTo>
                  <a:lnTo>
                    <a:pt x="516" y="229"/>
                  </a:lnTo>
                  <a:lnTo>
                    <a:pt x="217" y="229"/>
                  </a:lnTo>
                  <a:close/>
                  <a:moveTo>
                    <a:pt x="54" y="255"/>
                  </a:moveTo>
                  <a:lnTo>
                    <a:pt x="54" y="242"/>
                  </a:lnTo>
                  <a:lnTo>
                    <a:pt x="58" y="229"/>
                  </a:lnTo>
                  <a:lnTo>
                    <a:pt x="2" y="229"/>
                  </a:lnTo>
                  <a:lnTo>
                    <a:pt x="2" y="235"/>
                  </a:lnTo>
                  <a:lnTo>
                    <a:pt x="2" y="240"/>
                  </a:lnTo>
                  <a:lnTo>
                    <a:pt x="4" y="244"/>
                  </a:lnTo>
                  <a:lnTo>
                    <a:pt x="7" y="248"/>
                  </a:lnTo>
                  <a:lnTo>
                    <a:pt x="9" y="250"/>
                  </a:lnTo>
                  <a:lnTo>
                    <a:pt x="13" y="252"/>
                  </a:lnTo>
                  <a:lnTo>
                    <a:pt x="16" y="254"/>
                  </a:lnTo>
                  <a:lnTo>
                    <a:pt x="24" y="256"/>
                  </a:lnTo>
                  <a:lnTo>
                    <a:pt x="37" y="260"/>
                  </a:lnTo>
                  <a:lnTo>
                    <a:pt x="54" y="265"/>
                  </a:lnTo>
                  <a:lnTo>
                    <a:pt x="54" y="255"/>
                  </a:lnTo>
                  <a:close/>
                  <a:moveTo>
                    <a:pt x="677" y="229"/>
                  </a:moveTo>
                  <a:lnTo>
                    <a:pt x="679" y="242"/>
                  </a:lnTo>
                  <a:lnTo>
                    <a:pt x="681" y="255"/>
                  </a:lnTo>
                  <a:lnTo>
                    <a:pt x="681" y="284"/>
                  </a:lnTo>
                  <a:lnTo>
                    <a:pt x="691" y="282"/>
                  </a:lnTo>
                  <a:lnTo>
                    <a:pt x="709" y="280"/>
                  </a:lnTo>
                  <a:lnTo>
                    <a:pt x="737" y="276"/>
                  </a:lnTo>
                  <a:lnTo>
                    <a:pt x="747" y="272"/>
                  </a:lnTo>
                  <a:lnTo>
                    <a:pt x="755" y="265"/>
                  </a:lnTo>
                  <a:lnTo>
                    <a:pt x="762" y="255"/>
                  </a:lnTo>
                  <a:lnTo>
                    <a:pt x="767" y="243"/>
                  </a:lnTo>
                  <a:lnTo>
                    <a:pt x="772" y="229"/>
                  </a:lnTo>
                  <a:lnTo>
                    <a:pt x="677" y="229"/>
                  </a:lnTo>
                  <a:close/>
                  <a:moveTo>
                    <a:pt x="597" y="316"/>
                  </a:moveTo>
                  <a:lnTo>
                    <a:pt x="577" y="314"/>
                  </a:lnTo>
                  <a:lnTo>
                    <a:pt x="560" y="305"/>
                  </a:lnTo>
                  <a:lnTo>
                    <a:pt x="546" y="292"/>
                  </a:lnTo>
                  <a:lnTo>
                    <a:pt x="537" y="275"/>
                  </a:lnTo>
                  <a:lnTo>
                    <a:pt x="534" y="255"/>
                  </a:lnTo>
                  <a:lnTo>
                    <a:pt x="537" y="234"/>
                  </a:lnTo>
                  <a:lnTo>
                    <a:pt x="546" y="217"/>
                  </a:lnTo>
                  <a:lnTo>
                    <a:pt x="560" y="204"/>
                  </a:lnTo>
                  <a:lnTo>
                    <a:pt x="577" y="195"/>
                  </a:lnTo>
                  <a:lnTo>
                    <a:pt x="597" y="192"/>
                  </a:lnTo>
                  <a:lnTo>
                    <a:pt x="616" y="195"/>
                  </a:lnTo>
                  <a:lnTo>
                    <a:pt x="633" y="204"/>
                  </a:lnTo>
                  <a:lnTo>
                    <a:pt x="647" y="217"/>
                  </a:lnTo>
                  <a:lnTo>
                    <a:pt x="656" y="234"/>
                  </a:lnTo>
                  <a:lnTo>
                    <a:pt x="658" y="255"/>
                  </a:lnTo>
                  <a:lnTo>
                    <a:pt x="656" y="275"/>
                  </a:lnTo>
                  <a:lnTo>
                    <a:pt x="647" y="292"/>
                  </a:lnTo>
                  <a:lnTo>
                    <a:pt x="633" y="305"/>
                  </a:lnTo>
                  <a:lnTo>
                    <a:pt x="616" y="314"/>
                  </a:lnTo>
                  <a:lnTo>
                    <a:pt x="597" y="316"/>
                  </a:lnTo>
                  <a:close/>
                  <a:moveTo>
                    <a:pt x="597" y="221"/>
                  </a:moveTo>
                  <a:lnTo>
                    <a:pt x="584" y="223"/>
                  </a:lnTo>
                  <a:lnTo>
                    <a:pt x="573" y="231"/>
                  </a:lnTo>
                  <a:lnTo>
                    <a:pt x="565" y="242"/>
                  </a:lnTo>
                  <a:lnTo>
                    <a:pt x="563" y="255"/>
                  </a:lnTo>
                  <a:lnTo>
                    <a:pt x="565" y="267"/>
                  </a:lnTo>
                  <a:lnTo>
                    <a:pt x="573" y="277"/>
                  </a:lnTo>
                  <a:lnTo>
                    <a:pt x="584" y="285"/>
                  </a:lnTo>
                  <a:lnTo>
                    <a:pt x="597" y="288"/>
                  </a:lnTo>
                  <a:lnTo>
                    <a:pt x="609" y="285"/>
                  </a:lnTo>
                  <a:lnTo>
                    <a:pt x="619" y="277"/>
                  </a:lnTo>
                  <a:lnTo>
                    <a:pt x="627" y="267"/>
                  </a:lnTo>
                  <a:lnTo>
                    <a:pt x="630" y="255"/>
                  </a:lnTo>
                  <a:lnTo>
                    <a:pt x="627" y="242"/>
                  </a:lnTo>
                  <a:lnTo>
                    <a:pt x="619" y="231"/>
                  </a:lnTo>
                  <a:lnTo>
                    <a:pt x="609" y="223"/>
                  </a:lnTo>
                  <a:lnTo>
                    <a:pt x="597" y="221"/>
                  </a:lnTo>
                  <a:close/>
                  <a:moveTo>
                    <a:pt x="776" y="199"/>
                  </a:moveTo>
                  <a:lnTo>
                    <a:pt x="776" y="192"/>
                  </a:lnTo>
                  <a:lnTo>
                    <a:pt x="775" y="183"/>
                  </a:lnTo>
                  <a:lnTo>
                    <a:pt x="770" y="172"/>
                  </a:lnTo>
                  <a:lnTo>
                    <a:pt x="760" y="162"/>
                  </a:lnTo>
                  <a:lnTo>
                    <a:pt x="750" y="154"/>
                  </a:lnTo>
                  <a:lnTo>
                    <a:pt x="734" y="145"/>
                  </a:lnTo>
                  <a:lnTo>
                    <a:pt x="716" y="133"/>
                  </a:lnTo>
                  <a:lnTo>
                    <a:pt x="692" y="123"/>
                  </a:lnTo>
                  <a:lnTo>
                    <a:pt x="664" y="111"/>
                  </a:lnTo>
                  <a:lnTo>
                    <a:pt x="628" y="99"/>
                  </a:lnTo>
                  <a:lnTo>
                    <a:pt x="586" y="87"/>
                  </a:lnTo>
                  <a:lnTo>
                    <a:pt x="543" y="65"/>
                  </a:lnTo>
                  <a:lnTo>
                    <a:pt x="501" y="44"/>
                  </a:lnTo>
                  <a:lnTo>
                    <a:pt x="459" y="26"/>
                  </a:lnTo>
                  <a:lnTo>
                    <a:pt x="418" y="11"/>
                  </a:lnTo>
                  <a:lnTo>
                    <a:pt x="374" y="2"/>
                  </a:lnTo>
                  <a:lnTo>
                    <a:pt x="330" y="0"/>
                  </a:lnTo>
                  <a:lnTo>
                    <a:pt x="285" y="1"/>
                  </a:lnTo>
                  <a:lnTo>
                    <a:pt x="245" y="6"/>
                  </a:lnTo>
                  <a:lnTo>
                    <a:pt x="210" y="13"/>
                  </a:lnTo>
                  <a:lnTo>
                    <a:pt x="179" y="22"/>
                  </a:lnTo>
                  <a:lnTo>
                    <a:pt x="152" y="32"/>
                  </a:lnTo>
                  <a:lnTo>
                    <a:pt x="128" y="43"/>
                  </a:lnTo>
                  <a:lnTo>
                    <a:pt x="106" y="55"/>
                  </a:lnTo>
                  <a:lnTo>
                    <a:pt x="88" y="65"/>
                  </a:lnTo>
                  <a:lnTo>
                    <a:pt x="77" y="72"/>
                  </a:lnTo>
                  <a:lnTo>
                    <a:pt x="67" y="77"/>
                  </a:lnTo>
                  <a:lnTo>
                    <a:pt x="67" y="77"/>
                  </a:lnTo>
                  <a:lnTo>
                    <a:pt x="59" y="77"/>
                  </a:lnTo>
                  <a:lnTo>
                    <a:pt x="49" y="79"/>
                  </a:lnTo>
                  <a:lnTo>
                    <a:pt x="41" y="85"/>
                  </a:lnTo>
                  <a:lnTo>
                    <a:pt x="37" y="91"/>
                  </a:lnTo>
                  <a:lnTo>
                    <a:pt x="38" y="102"/>
                  </a:lnTo>
                  <a:lnTo>
                    <a:pt x="24" y="121"/>
                  </a:lnTo>
                  <a:lnTo>
                    <a:pt x="15" y="144"/>
                  </a:lnTo>
                  <a:lnTo>
                    <a:pt x="11" y="170"/>
                  </a:lnTo>
                  <a:lnTo>
                    <a:pt x="11" y="171"/>
                  </a:lnTo>
                  <a:lnTo>
                    <a:pt x="5" y="176"/>
                  </a:lnTo>
                  <a:lnTo>
                    <a:pt x="2" y="184"/>
                  </a:lnTo>
                  <a:lnTo>
                    <a:pt x="0" y="193"/>
                  </a:lnTo>
                  <a:lnTo>
                    <a:pt x="2" y="206"/>
                  </a:lnTo>
                  <a:lnTo>
                    <a:pt x="68" y="206"/>
                  </a:lnTo>
                  <a:lnTo>
                    <a:pt x="81" y="192"/>
                  </a:lnTo>
                  <a:lnTo>
                    <a:pt x="98" y="180"/>
                  </a:lnTo>
                  <a:lnTo>
                    <a:pt x="117" y="172"/>
                  </a:lnTo>
                  <a:lnTo>
                    <a:pt x="138" y="170"/>
                  </a:lnTo>
                  <a:lnTo>
                    <a:pt x="143" y="171"/>
                  </a:lnTo>
                  <a:lnTo>
                    <a:pt x="139" y="155"/>
                  </a:lnTo>
                  <a:lnTo>
                    <a:pt x="138" y="138"/>
                  </a:lnTo>
                  <a:lnTo>
                    <a:pt x="138" y="112"/>
                  </a:lnTo>
                  <a:lnTo>
                    <a:pt x="110" y="86"/>
                  </a:lnTo>
                  <a:lnTo>
                    <a:pt x="130" y="76"/>
                  </a:lnTo>
                  <a:lnTo>
                    <a:pt x="152" y="65"/>
                  </a:lnTo>
                  <a:lnTo>
                    <a:pt x="176" y="55"/>
                  </a:lnTo>
                  <a:lnTo>
                    <a:pt x="203" y="45"/>
                  </a:lnTo>
                  <a:lnTo>
                    <a:pt x="233" y="38"/>
                  </a:lnTo>
                  <a:lnTo>
                    <a:pt x="267" y="32"/>
                  </a:lnTo>
                  <a:lnTo>
                    <a:pt x="306" y="30"/>
                  </a:lnTo>
                  <a:lnTo>
                    <a:pt x="306" y="114"/>
                  </a:lnTo>
                  <a:lnTo>
                    <a:pt x="160" y="114"/>
                  </a:lnTo>
                  <a:lnTo>
                    <a:pt x="160" y="138"/>
                  </a:lnTo>
                  <a:lnTo>
                    <a:pt x="161" y="150"/>
                  </a:lnTo>
                  <a:lnTo>
                    <a:pt x="164" y="163"/>
                  </a:lnTo>
                  <a:lnTo>
                    <a:pt x="172" y="174"/>
                  </a:lnTo>
                  <a:lnTo>
                    <a:pt x="183" y="183"/>
                  </a:lnTo>
                  <a:lnTo>
                    <a:pt x="183" y="184"/>
                  </a:lnTo>
                  <a:lnTo>
                    <a:pt x="196" y="193"/>
                  </a:lnTo>
                  <a:lnTo>
                    <a:pt x="207" y="206"/>
                  </a:lnTo>
                  <a:lnTo>
                    <a:pt x="336" y="206"/>
                  </a:lnTo>
                  <a:lnTo>
                    <a:pt x="336" y="120"/>
                  </a:lnTo>
                  <a:lnTo>
                    <a:pt x="336" y="120"/>
                  </a:lnTo>
                  <a:lnTo>
                    <a:pt x="336" y="28"/>
                  </a:lnTo>
                  <a:lnTo>
                    <a:pt x="378" y="34"/>
                  </a:lnTo>
                  <a:lnTo>
                    <a:pt x="420" y="43"/>
                  </a:lnTo>
                  <a:lnTo>
                    <a:pt x="461" y="59"/>
                  </a:lnTo>
                  <a:lnTo>
                    <a:pt x="501" y="77"/>
                  </a:lnTo>
                  <a:lnTo>
                    <a:pt x="543" y="98"/>
                  </a:lnTo>
                  <a:lnTo>
                    <a:pt x="543" y="98"/>
                  </a:lnTo>
                  <a:lnTo>
                    <a:pt x="543" y="100"/>
                  </a:lnTo>
                  <a:lnTo>
                    <a:pt x="543" y="102"/>
                  </a:lnTo>
                  <a:lnTo>
                    <a:pt x="543" y="104"/>
                  </a:lnTo>
                  <a:lnTo>
                    <a:pt x="542" y="107"/>
                  </a:lnTo>
                  <a:lnTo>
                    <a:pt x="541" y="108"/>
                  </a:lnTo>
                  <a:lnTo>
                    <a:pt x="538" y="111"/>
                  </a:lnTo>
                  <a:lnTo>
                    <a:pt x="535" y="112"/>
                  </a:lnTo>
                  <a:lnTo>
                    <a:pt x="531" y="112"/>
                  </a:lnTo>
                  <a:lnTo>
                    <a:pt x="526" y="114"/>
                  </a:lnTo>
                  <a:lnTo>
                    <a:pt x="359" y="114"/>
                  </a:lnTo>
                  <a:lnTo>
                    <a:pt x="359" y="206"/>
                  </a:lnTo>
                  <a:lnTo>
                    <a:pt x="528" y="206"/>
                  </a:lnTo>
                  <a:lnTo>
                    <a:pt x="541" y="192"/>
                  </a:lnTo>
                  <a:lnTo>
                    <a:pt x="558" y="180"/>
                  </a:lnTo>
                  <a:lnTo>
                    <a:pt x="576" y="172"/>
                  </a:lnTo>
                  <a:lnTo>
                    <a:pt x="597" y="170"/>
                  </a:lnTo>
                  <a:lnTo>
                    <a:pt x="618" y="172"/>
                  </a:lnTo>
                  <a:lnTo>
                    <a:pt x="636" y="180"/>
                  </a:lnTo>
                  <a:lnTo>
                    <a:pt x="652" y="192"/>
                  </a:lnTo>
                  <a:lnTo>
                    <a:pt x="666" y="206"/>
                  </a:lnTo>
                  <a:lnTo>
                    <a:pt x="776" y="206"/>
                  </a:lnTo>
                  <a:lnTo>
                    <a:pt x="776" y="199"/>
                  </a:lnTo>
                  <a:close/>
                  <a:moveTo>
                    <a:pt x="39" y="170"/>
                  </a:moveTo>
                  <a:lnTo>
                    <a:pt x="26" y="170"/>
                  </a:lnTo>
                  <a:lnTo>
                    <a:pt x="30" y="149"/>
                  </a:lnTo>
                  <a:lnTo>
                    <a:pt x="38" y="129"/>
                  </a:lnTo>
                  <a:lnTo>
                    <a:pt x="50" y="112"/>
                  </a:lnTo>
                  <a:lnTo>
                    <a:pt x="60" y="120"/>
                  </a:lnTo>
                  <a:lnTo>
                    <a:pt x="39" y="170"/>
                  </a:lnTo>
                  <a:close/>
                  <a:moveTo>
                    <a:pt x="721" y="172"/>
                  </a:moveTo>
                  <a:lnTo>
                    <a:pt x="705" y="172"/>
                  </a:lnTo>
                  <a:lnTo>
                    <a:pt x="695" y="171"/>
                  </a:lnTo>
                  <a:lnTo>
                    <a:pt x="686" y="168"/>
                  </a:lnTo>
                  <a:lnTo>
                    <a:pt x="677" y="163"/>
                  </a:lnTo>
                  <a:lnTo>
                    <a:pt x="664" y="155"/>
                  </a:lnTo>
                  <a:lnTo>
                    <a:pt x="653" y="150"/>
                  </a:lnTo>
                  <a:lnTo>
                    <a:pt x="643" y="144"/>
                  </a:lnTo>
                  <a:lnTo>
                    <a:pt x="628" y="134"/>
                  </a:lnTo>
                  <a:lnTo>
                    <a:pt x="624" y="131"/>
                  </a:lnTo>
                  <a:lnTo>
                    <a:pt x="622" y="128"/>
                  </a:lnTo>
                  <a:lnTo>
                    <a:pt x="620" y="124"/>
                  </a:lnTo>
                  <a:lnTo>
                    <a:pt x="620" y="121"/>
                  </a:lnTo>
                  <a:lnTo>
                    <a:pt x="622" y="119"/>
                  </a:lnTo>
                  <a:lnTo>
                    <a:pt x="624" y="117"/>
                  </a:lnTo>
                  <a:lnTo>
                    <a:pt x="628" y="116"/>
                  </a:lnTo>
                  <a:lnTo>
                    <a:pt x="632" y="116"/>
                  </a:lnTo>
                  <a:lnTo>
                    <a:pt x="652" y="121"/>
                  </a:lnTo>
                  <a:lnTo>
                    <a:pt x="671" y="128"/>
                  </a:lnTo>
                  <a:lnTo>
                    <a:pt x="692" y="137"/>
                  </a:lnTo>
                  <a:lnTo>
                    <a:pt x="712" y="148"/>
                  </a:lnTo>
                  <a:lnTo>
                    <a:pt x="729" y="158"/>
                  </a:lnTo>
                  <a:lnTo>
                    <a:pt x="742" y="166"/>
                  </a:lnTo>
                  <a:lnTo>
                    <a:pt x="751" y="172"/>
                  </a:lnTo>
                  <a:lnTo>
                    <a:pt x="747" y="172"/>
                  </a:lnTo>
                  <a:lnTo>
                    <a:pt x="737" y="172"/>
                  </a:lnTo>
                  <a:lnTo>
                    <a:pt x="721" y="172"/>
                  </a:lnTo>
                  <a:close/>
                </a:path>
              </a:pathLst>
            </a:custGeom>
            <a:solidFill>
              <a:schemeClr val="tx2"/>
            </a:solidFill>
            <a:ln w="0">
              <a:solidFill>
                <a:schemeClr val="tx2"/>
              </a:solidFill>
              <a:prstDash val="solid"/>
              <a:round/>
              <a:headEnd/>
              <a:tailEnd/>
            </a:ln>
            <a:effectLst>
              <a:reflection blurRad="6350" stA="52000" endA="300" endPos="35000" dir="5400000" sy="-100000" algn="bl" rotWithShape="0"/>
            </a:effec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defTabSz="483723">
                <a:lnSpc>
                  <a:spcPct val="90000"/>
                </a:lnSpc>
                <a:buClr>
                  <a:srgbClr val="E20074"/>
                </a:buClr>
              </a:pPr>
              <a:endParaRPr lang="de-DE" sz="1905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41" name="Freeform 169"/>
            <p:cNvSpPr>
              <a:spLocks noChangeAspect="1" noEditPoints="1"/>
            </p:cNvSpPr>
            <p:nvPr/>
          </p:nvSpPr>
          <p:spPr bwMode="auto">
            <a:xfrm>
              <a:off x="8373856" y="5920675"/>
              <a:ext cx="248166" cy="106320"/>
            </a:xfrm>
            <a:custGeom>
              <a:avLst/>
              <a:gdLst>
                <a:gd name="T0" fmla="*/ 87 w 776"/>
                <a:gd name="T1" fmla="*/ 292 h 316"/>
                <a:gd name="T2" fmla="*/ 87 w 776"/>
                <a:gd name="T3" fmla="*/ 217 h 316"/>
                <a:gd name="T4" fmla="*/ 157 w 776"/>
                <a:gd name="T5" fmla="*/ 195 h 316"/>
                <a:gd name="T6" fmla="*/ 199 w 776"/>
                <a:gd name="T7" fmla="*/ 255 h 316"/>
                <a:gd name="T8" fmla="*/ 157 w 776"/>
                <a:gd name="T9" fmla="*/ 314 h 316"/>
                <a:gd name="T10" fmla="*/ 114 w 776"/>
                <a:gd name="T11" fmla="*/ 231 h 316"/>
                <a:gd name="T12" fmla="*/ 114 w 776"/>
                <a:gd name="T13" fmla="*/ 277 h 316"/>
                <a:gd name="T14" fmla="*/ 161 w 776"/>
                <a:gd name="T15" fmla="*/ 277 h 316"/>
                <a:gd name="T16" fmla="*/ 161 w 776"/>
                <a:gd name="T17" fmla="*/ 231 h 316"/>
                <a:gd name="T18" fmla="*/ 221 w 776"/>
                <a:gd name="T19" fmla="*/ 242 h 316"/>
                <a:gd name="T20" fmla="*/ 512 w 776"/>
                <a:gd name="T21" fmla="*/ 255 h 316"/>
                <a:gd name="T22" fmla="*/ 54 w 776"/>
                <a:gd name="T23" fmla="*/ 255 h 316"/>
                <a:gd name="T24" fmla="*/ 2 w 776"/>
                <a:gd name="T25" fmla="*/ 235 h 316"/>
                <a:gd name="T26" fmla="*/ 9 w 776"/>
                <a:gd name="T27" fmla="*/ 250 h 316"/>
                <a:gd name="T28" fmla="*/ 37 w 776"/>
                <a:gd name="T29" fmla="*/ 260 h 316"/>
                <a:gd name="T30" fmla="*/ 679 w 776"/>
                <a:gd name="T31" fmla="*/ 242 h 316"/>
                <a:gd name="T32" fmla="*/ 709 w 776"/>
                <a:gd name="T33" fmla="*/ 280 h 316"/>
                <a:gd name="T34" fmla="*/ 762 w 776"/>
                <a:gd name="T35" fmla="*/ 255 h 316"/>
                <a:gd name="T36" fmla="*/ 597 w 776"/>
                <a:gd name="T37" fmla="*/ 316 h 316"/>
                <a:gd name="T38" fmla="*/ 537 w 776"/>
                <a:gd name="T39" fmla="*/ 275 h 316"/>
                <a:gd name="T40" fmla="*/ 560 w 776"/>
                <a:gd name="T41" fmla="*/ 204 h 316"/>
                <a:gd name="T42" fmla="*/ 633 w 776"/>
                <a:gd name="T43" fmla="*/ 204 h 316"/>
                <a:gd name="T44" fmla="*/ 656 w 776"/>
                <a:gd name="T45" fmla="*/ 275 h 316"/>
                <a:gd name="T46" fmla="*/ 597 w 776"/>
                <a:gd name="T47" fmla="*/ 316 h 316"/>
                <a:gd name="T48" fmla="*/ 565 w 776"/>
                <a:gd name="T49" fmla="*/ 242 h 316"/>
                <a:gd name="T50" fmla="*/ 584 w 776"/>
                <a:gd name="T51" fmla="*/ 285 h 316"/>
                <a:gd name="T52" fmla="*/ 627 w 776"/>
                <a:gd name="T53" fmla="*/ 267 h 316"/>
                <a:gd name="T54" fmla="*/ 609 w 776"/>
                <a:gd name="T55" fmla="*/ 223 h 316"/>
                <a:gd name="T56" fmla="*/ 775 w 776"/>
                <a:gd name="T57" fmla="*/ 183 h 316"/>
                <a:gd name="T58" fmla="*/ 734 w 776"/>
                <a:gd name="T59" fmla="*/ 145 h 316"/>
                <a:gd name="T60" fmla="*/ 628 w 776"/>
                <a:gd name="T61" fmla="*/ 99 h 316"/>
                <a:gd name="T62" fmla="*/ 459 w 776"/>
                <a:gd name="T63" fmla="*/ 26 h 316"/>
                <a:gd name="T64" fmla="*/ 285 w 776"/>
                <a:gd name="T65" fmla="*/ 1 h 316"/>
                <a:gd name="T66" fmla="*/ 152 w 776"/>
                <a:gd name="T67" fmla="*/ 32 h 316"/>
                <a:gd name="T68" fmla="*/ 77 w 776"/>
                <a:gd name="T69" fmla="*/ 72 h 316"/>
                <a:gd name="T70" fmla="*/ 49 w 776"/>
                <a:gd name="T71" fmla="*/ 79 h 316"/>
                <a:gd name="T72" fmla="*/ 24 w 776"/>
                <a:gd name="T73" fmla="*/ 121 h 316"/>
                <a:gd name="T74" fmla="*/ 5 w 776"/>
                <a:gd name="T75" fmla="*/ 176 h 316"/>
                <a:gd name="T76" fmla="*/ 68 w 776"/>
                <a:gd name="T77" fmla="*/ 206 h 316"/>
                <a:gd name="T78" fmla="*/ 138 w 776"/>
                <a:gd name="T79" fmla="*/ 170 h 316"/>
                <a:gd name="T80" fmla="*/ 138 w 776"/>
                <a:gd name="T81" fmla="*/ 112 h 316"/>
                <a:gd name="T82" fmla="*/ 176 w 776"/>
                <a:gd name="T83" fmla="*/ 55 h 316"/>
                <a:gd name="T84" fmla="*/ 306 w 776"/>
                <a:gd name="T85" fmla="*/ 30 h 316"/>
                <a:gd name="T86" fmla="*/ 161 w 776"/>
                <a:gd name="T87" fmla="*/ 150 h 316"/>
                <a:gd name="T88" fmla="*/ 183 w 776"/>
                <a:gd name="T89" fmla="*/ 184 h 316"/>
                <a:gd name="T90" fmla="*/ 336 w 776"/>
                <a:gd name="T91" fmla="*/ 120 h 316"/>
                <a:gd name="T92" fmla="*/ 420 w 776"/>
                <a:gd name="T93" fmla="*/ 43 h 316"/>
                <a:gd name="T94" fmla="*/ 543 w 776"/>
                <a:gd name="T95" fmla="*/ 98 h 316"/>
                <a:gd name="T96" fmla="*/ 542 w 776"/>
                <a:gd name="T97" fmla="*/ 107 h 316"/>
                <a:gd name="T98" fmla="*/ 531 w 776"/>
                <a:gd name="T99" fmla="*/ 112 h 316"/>
                <a:gd name="T100" fmla="*/ 528 w 776"/>
                <a:gd name="T101" fmla="*/ 206 h 316"/>
                <a:gd name="T102" fmla="*/ 597 w 776"/>
                <a:gd name="T103" fmla="*/ 170 h 316"/>
                <a:gd name="T104" fmla="*/ 666 w 776"/>
                <a:gd name="T105" fmla="*/ 206 h 316"/>
                <a:gd name="T106" fmla="*/ 26 w 776"/>
                <a:gd name="T107" fmla="*/ 170 h 316"/>
                <a:gd name="T108" fmla="*/ 60 w 776"/>
                <a:gd name="T109" fmla="*/ 120 h 316"/>
                <a:gd name="T110" fmla="*/ 695 w 776"/>
                <a:gd name="T111" fmla="*/ 171 h 316"/>
                <a:gd name="T112" fmla="*/ 653 w 776"/>
                <a:gd name="T113" fmla="*/ 150 h 316"/>
                <a:gd name="T114" fmla="*/ 622 w 776"/>
                <a:gd name="T115" fmla="*/ 128 h 316"/>
                <a:gd name="T116" fmla="*/ 624 w 776"/>
                <a:gd name="T117" fmla="*/ 117 h 316"/>
                <a:gd name="T118" fmla="*/ 671 w 776"/>
                <a:gd name="T119" fmla="*/ 128 h 316"/>
                <a:gd name="T120" fmla="*/ 742 w 776"/>
                <a:gd name="T121" fmla="*/ 166 h 316"/>
                <a:gd name="T122" fmla="*/ 721 w 776"/>
                <a:gd name="T123" fmla="*/ 172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76" h="316">
                  <a:moveTo>
                    <a:pt x="138" y="316"/>
                  </a:moveTo>
                  <a:lnTo>
                    <a:pt x="118" y="314"/>
                  </a:lnTo>
                  <a:lnTo>
                    <a:pt x="101" y="305"/>
                  </a:lnTo>
                  <a:lnTo>
                    <a:pt x="87" y="292"/>
                  </a:lnTo>
                  <a:lnTo>
                    <a:pt x="79" y="275"/>
                  </a:lnTo>
                  <a:lnTo>
                    <a:pt x="75" y="255"/>
                  </a:lnTo>
                  <a:lnTo>
                    <a:pt x="79" y="234"/>
                  </a:lnTo>
                  <a:lnTo>
                    <a:pt x="87" y="217"/>
                  </a:lnTo>
                  <a:lnTo>
                    <a:pt x="101" y="204"/>
                  </a:lnTo>
                  <a:lnTo>
                    <a:pt x="118" y="195"/>
                  </a:lnTo>
                  <a:lnTo>
                    <a:pt x="138" y="192"/>
                  </a:lnTo>
                  <a:lnTo>
                    <a:pt x="157" y="195"/>
                  </a:lnTo>
                  <a:lnTo>
                    <a:pt x="174" y="204"/>
                  </a:lnTo>
                  <a:lnTo>
                    <a:pt x="187" y="217"/>
                  </a:lnTo>
                  <a:lnTo>
                    <a:pt x="196" y="234"/>
                  </a:lnTo>
                  <a:lnTo>
                    <a:pt x="199" y="255"/>
                  </a:lnTo>
                  <a:lnTo>
                    <a:pt x="196" y="275"/>
                  </a:lnTo>
                  <a:lnTo>
                    <a:pt x="187" y="292"/>
                  </a:lnTo>
                  <a:lnTo>
                    <a:pt x="174" y="305"/>
                  </a:lnTo>
                  <a:lnTo>
                    <a:pt x="157" y="314"/>
                  </a:lnTo>
                  <a:lnTo>
                    <a:pt x="138" y="316"/>
                  </a:lnTo>
                  <a:close/>
                  <a:moveTo>
                    <a:pt x="138" y="221"/>
                  </a:moveTo>
                  <a:lnTo>
                    <a:pt x="125" y="223"/>
                  </a:lnTo>
                  <a:lnTo>
                    <a:pt x="114" y="231"/>
                  </a:lnTo>
                  <a:lnTo>
                    <a:pt x="108" y="242"/>
                  </a:lnTo>
                  <a:lnTo>
                    <a:pt x="105" y="255"/>
                  </a:lnTo>
                  <a:lnTo>
                    <a:pt x="108" y="267"/>
                  </a:lnTo>
                  <a:lnTo>
                    <a:pt x="114" y="277"/>
                  </a:lnTo>
                  <a:lnTo>
                    <a:pt x="125" y="285"/>
                  </a:lnTo>
                  <a:lnTo>
                    <a:pt x="138" y="288"/>
                  </a:lnTo>
                  <a:lnTo>
                    <a:pt x="151" y="285"/>
                  </a:lnTo>
                  <a:lnTo>
                    <a:pt x="161" y="277"/>
                  </a:lnTo>
                  <a:lnTo>
                    <a:pt x="168" y="267"/>
                  </a:lnTo>
                  <a:lnTo>
                    <a:pt x="170" y="255"/>
                  </a:lnTo>
                  <a:lnTo>
                    <a:pt x="168" y="242"/>
                  </a:lnTo>
                  <a:lnTo>
                    <a:pt x="161" y="231"/>
                  </a:lnTo>
                  <a:lnTo>
                    <a:pt x="151" y="223"/>
                  </a:lnTo>
                  <a:lnTo>
                    <a:pt x="138" y="221"/>
                  </a:lnTo>
                  <a:close/>
                  <a:moveTo>
                    <a:pt x="217" y="229"/>
                  </a:moveTo>
                  <a:lnTo>
                    <a:pt x="221" y="242"/>
                  </a:lnTo>
                  <a:lnTo>
                    <a:pt x="221" y="255"/>
                  </a:lnTo>
                  <a:lnTo>
                    <a:pt x="221" y="282"/>
                  </a:lnTo>
                  <a:lnTo>
                    <a:pt x="512" y="284"/>
                  </a:lnTo>
                  <a:lnTo>
                    <a:pt x="512" y="255"/>
                  </a:lnTo>
                  <a:lnTo>
                    <a:pt x="513" y="242"/>
                  </a:lnTo>
                  <a:lnTo>
                    <a:pt x="516" y="229"/>
                  </a:lnTo>
                  <a:lnTo>
                    <a:pt x="217" y="229"/>
                  </a:lnTo>
                  <a:close/>
                  <a:moveTo>
                    <a:pt x="54" y="255"/>
                  </a:moveTo>
                  <a:lnTo>
                    <a:pt x="54" y="242"/>
                  </a:lnTo>
                  <a:lnTo>
                    <a:pt x="58" y="229"/>
                  </a:lnTo>
                  <a:lnTo>
                    <a:pt x="2" y="229"/>
                  </a:lnTo>
                  <a:lnTo>
                    <a:pt x="2" y="235"/>
                  </a:lnTo>
                  <a:lnTo>
                    <a:pt x="2" y="240"/>
                  </a:lnTo>
                  <a:lnTo>
                    <a:pt x="4" y="244"/>
                  </a:lnTo>
                  <a:lnTo>
                    <a:pt x="7" y="248"/>
                  </a:lnTo>
                  <a:lnTo>
                    <a:pt x="9" y="250"/>
                  </a:lnTo>
                  <a:lnTo>
                    <a:pt x="13" y="252"/>
                  </a:lnTo>
                  <a:lnTo>
                    <a:pt x="16" y="254"/>
                  </a:lnTo>
                  <a:lnTo>
                    <a:pt x="24" y="256"/>
                  </a:lnTo>
                  <a:lnTo>
                    <a:pt x="37" y="260"/>
                  </a:lnTo>
                  <a:lnTo>
                    <a:pt x="54" y="265"/>
                  </a:lnTo>
                  <a:lnTo>
                    <a:pt x="54" y="255"/>
                  </a:lnTo>
                  <a:close/>
                  <a:moveTo>
                    <a:pt x="677" y="229"/>
                  </a:moveTo>
                  <a:lnTo>
                    <a:pt x="679" y="242"/>
                  </a:lnTo>
                  <a:lnTo>
                    <a:pt x="681" y="255"/>
                  </a:lnTo>
                  <a:lnTo>
                    <a:pt x="681" y="284"/>
                  </a:lnTo>
                  <a:lnTo>
                    <a:pt x="691" y="282"/>
                  </a:lnTo>
                  <a:lnTo>
                    <a:pt x="709" y="280"/>
                  </a:lnTo>
                  <a:lnTo>
                    <a:pt x="737" y="276"/>
                  </a:lnTo>
                  <a:lnTo>
                    <a:pt x="747" y="272"/>
                  </a:lnTo>
                  <a:lnTo>
                    <a:pt x="755" y="265"/>
                  </a:lnTo>
                  <a:lnTo>
                    <a:pt x="762" y="255"/>
                  </a:lnTo>
                  <a:lnTo>
                    <a:pt x="767" y="243"/>
                  </a:lnTo>
                  <a:lnTo>
                    <a:pt x="772" y="229"/>
                  </a:lnTo>
                  <a:lnTo>
                    <a:pt x="677" y="229"/>
                  </a:lnTo>
                  <a:close/>
                  <a:moveTo>
                    <a:pt x="597" y="316"/>
                  </a:moveTo>
                  <a:lnTo>
                    <a:pt x="577" y="314"/>
                  </a:lnTo>
                  <a:lnTo>
                    <a:pt x="560" y="305"/>
                  </a:lnTo>
                  <a:lnTo>
                    <a:pt x="546" y="292"/>
                  </a:lnTo>
                  <a:lnTo>
                    <a:pt x="537" y="275"/>
                  </a:lnTo>
                  <a:lnTo>
                    <a:pt x="534" y="255"/>
                  </a:lnTo>
                  <a:lnTo>
                    <a:pt x="537" y="234"/>
                  </a:lnTo>
                  <a:lnTo>
                    <a:pt x="546" y="217"/>
                  </a:lnTo>
                  <a:lnTo>
                    <a:pt x="560" y="204"/>
                  </a:lnTo>
                  <a:lnTo>
                    <a:pt x="577" y="195"/>
                  </a:lnTo>
                  <a:lnTo>
                    <a:pt x="597" y="192"/>
                  </a:lnTo>
                  <a:lnTo>
                    <a:pt x="616" y="195"/>
                  </a:lnTo>
                  <a:lnTo>
                    <a:pt x="633" y="204"/>
                  </a:lnTo>
                  <a:lnTo>
                    <a:pt x="647" y="217"/>
                  </a:lnTo>
                  <a:lnTo>
                    <a:pt x="656" y="234"/>
                  </a:lnTo>
                  <a:lnTo>
                    <a:pt x="658" y="255"/>
                  </a:lnTo>
                  <a:lnTo>
                    <a:pt x="656" y="275"/>
                  </a:lnTo>
                  <a:lnTo>
                    <a:pt x="647" y="292"/>
                  </a:lnTo>
                  <a:lnTo>
                    <a:pt x="633" y="305"/>
                  </a:lnTo>
                  <a:lnTo>
                    <a:pt x="616" y="314"/>
                  </a:lnTo>
                  <a:lnTo>
                    <a:pt x="597" y="316"/>
                  </a:lnTo>
                  <a:close/>
                  <a:moveTo>
                    <a:pt x="597" y="221"/>
                  </a:moveTo>
                  <a:lnTo>
                    <a:pt x="584" y="223"/>
                  </a:lnTo>
                  <a:lnTo>
                    <a:pt x="573" y="231"/>
                  </a:lnTo>
                  <a:lnTo>
                    <a:pt x="565" y="242"/>
                  </a:lnTo>
                  <a:lnTo>
                    <a:pt x="563" y="255"/>
                  </a:lnTo>
                  <a:lnTo>
                    <a:pt x="565" y="267"/>
                  </a:lnTo>
                  <a:lnTo>
                    <a:pt x="573" y="277"/>
                  </a:lnTo>
                  <a:lnTo>
                    <a:pt x="584" y="285"/>
                  </a:lnTo>
                  <a:lnTo>
                    <a:pt x="597" y="288"/>
                  </a:lnTo>
                  <a:lnTo>
                    <a:pt x="609" y="285"/>
                  </a:lnTo>
                  <a:lnTo>
                    <a:pt x="619" y="277"/>
                  </a:lnTo>
                  <a:lnTo>
                    <a:pt x="627" y="267"/>
                  </a:lnTo>
                  <a:lnTo>
                    <a:pt x="630" y="255"/>
                  </a:lnTo>
                  <a:lnTo>
                    <a:pt x="627" y="242"/>
                  </a:lnTo>
                  <a:lnTo>
                    <a:pt x="619" y="231"/>
                  </a:lnTo>
                  <a:lnTo>
                    <a:pt x="609" y="223"/>
                  </a:lnTo>
                  <a:lnTo>
                    <a:pt x="597" y="221"/>
                  </a:lnTo>
                  <a:close/>
                  <a:moveTo>
                    <a:pt x="776" y="199"/>
                  </a:moveTo>
                  <a:lnTo>
                    <a:pt x="776" y="192"/>
                  </a:lnTo>
                  <a:lnTo>
                    <a:pt x="775" y="183"/>
                  </a:lnTo>
                  <a:lnTo>
                    <a:pt x="770" y="172"/>
                  </a:lnTo>
                  <a:lnTo>
                    <a:pt x="760" y="162"/>
                  </a:lnTo>
                  <a:lnTo>
                    <a:pt x="750" y="154"/>
                  </a:lnTo>
                  <a:lnTo>
                    <a:pt x="734" y="145"/>
                  </a:lnTo>
                  <a:lnTo>
                    <a:pt x="716" y="133"/>
                  </a:lnTo>
                  <a:lnTo>
                    <a:pt x="692" y="123"/>
                  </a:lnTo>
                  <a:lnTo>
                    <a:pt x="664" y="111"/>
                  </a:lnTo>
                  <a:lnTo>
                    <a:pt x="628" y="99"/>
                  </a:lnTo>
                  <a:lnTo>
                    <a:pt x="586" y="87"/>
                  </a:lnTo>
                  <a:lnTo>
                    <a:pt x="543" y="65"/>
                  </a:lnTo>
                  <a:lnTo>
                    <a:pt x="501" y="44"/>
                  </a:lnTo>
                  <a:lnTo>
                    <a:pt x="459" y="26"/>
                  </a:lnTo>
                  <a:lnTo>
                    <a:pt x="418" y="11"/>
                  </a:lnTo>
                  <a:lnTo>
                    <a:pt x="374" y="2"/>
                  </a:lnTo>
                  <a:lnTo>
                    <a:pt x="330" y="0"/>
                  </a:lnTo>
                  <a:lnTo>
                    <a:pt x="285" y="1"/>
                  </a:lnTo>
                  <a:lnTo>
                    <a:pt x="245" y="6"/>
                  </a:lnTo>
                  <a:lnTo>
                    <a:pt x="210" y="13"/>
                  </a:lnTo>
                  <a:lnTo>
                    <a:pt x="179" y="22"/>
                  </a:lnTo>
                  <a:lnTo>
                    <a:pt x="152" y="32"/>
                  </a:lnTo>
                  <a:lnTo>
                    <a:pt x="128" y="43"/>
                  </a:lnTo>
                  <a:lnTo>
                    <a:pt x="106" y="55"/>
                  </a:lnTo>
                  <a:lnTo>
                    <a:pt x="88" y="65"/>
                  </a:lnTo>
                  <a:lnTo>
                    <a:pt x="77" y="72"/>
                  </a:lnTo>
                  <a:lnTo>
                    <a:pt x="67" y="77"/>
                  </a:lnTo>
                  <a:lnTo>
                    <a:pt x="67" y="77"/>
                  </a:lnTo>
                  <a:lnTo>
                    <a:pt x="59" y="77"/>
                  </a:lnTo>
                  <a:lnTo>
                    <a:pt x="49" y="79"/>
                  </a:lnTo>
                  <a:lnTo>
                    <a:pt x="41" y="85"/>
                  </a:lnTo>
                  <a:lnTo>
                    <a:pt x="37" y="91"/>
                  </a:lnTo>
                  <a:lnTo>
                    <a:pt x="38" y="102"/>
                  </a:lnTo>
                  <a:lnTo>
                    <a:pt x="24" y="121"/>
                  </a:lnTo>
                  <a:lnTo>
                    <a:pt x="15" y="144"/>
                  </a:lnTo>
                  <a:lnTo>
                    <a:pt x="11" y="170"/>
                  </a:lnTo>
                  <a:lnTo>
                    <a:pt x="11" y="171"/>
                  </a:lnTo>
                  <a:lnTo>
                    <a:pt x="5" y="176"/>
                  </a:lnTo>
                  <a:lnTo>
                    <a:pt x="2" y="184"/>
                  </a:lnTo>
                  <a:lnTo>
                    <a:pt x="0" y="193"/>
                  </a:lnTo>
                  <a:lnTo>
                    <a:pt x="2" y="206"/>
                  </a:lnTo>
                  <a:lnTo>
                    <a:pt x="68" y="206"/>
                  </a:lnTo>
                  <a:lnTo>
                    <a:pt x="81" y="192"/>
                  </a:lnTo>
                  <a:lnTo>
                    <a:pt x="98" y="180"/>
                  </a:lnTo>
                  <a:lnTo>
                    <a:pt x="117" y="172"/>
                  </a:lnTo>
                  <a:lnTo>
                    <a:pt x="138" y="170"/>
                  </a:lnTo>
                  <a:lnTo>
                    <a:pt x="143" y="171"/>
                  </a:lnTo>
                  <a:lnTo>
                    <a:pt x="139" y="155"/>
                  </a:lnTo>
                  <a:lnTo>
                    <a:pt x="138" y="138"/>
                  </a:lnTo>
                  <a:lnTo>
                    <a:pt x="138" y="112"/>
                  </a:lnTo>
                  <a:lnTo>
                    <a:pt x="110" y="86"/>
                  </a:lnTo>
                  <a:lnTo>
                    <a:pt x="130" y="76"/>
                  </a:lnTo>
                  <a:lnTo>
                    <a:pt x="152" y="65"/>
                  </a:lnTo>
                  <a:lnTo>
                    <a:pt x="176" y="55"/>
                  </a:lnTo>
                  <a:lnTo>
                    <a:pt x="203" y="45"/>
                  </a:lnTo>
                  <a:lnTo>
                    <a:pt x="233" y="38"/>
                  </a:lnTo>
                  <a:lnTo>
                    <a:pt x="267" y="32"/>
                  </a:lnTo>
                  <a:lnTo>
                    <a:pt x="306" y="30"/>
                  </a:lnTo>
                  <a:lnTo>
                    <a:pt x="306" y="114"/>
                  </a:lnTo>
                  <a:lnTo>
                    <a:pt x="160" y="114"/>
                  </a:lnTo>
                  <a:lnTo>
                    <a:pt x="160" y="138"/>
                  </a:lnTo>
                  <a:lnTo>
                    <a:pt x="161" y="150"/>
                  </a:lnTo>
                  <a:lnTo>
                    <a:pt x="164" y="163"/>
                  </a:lnTo>
                  <a:lnTo>
                    <a:pt x="172" y="174"/>
                  </a:lnTo>
                  <a:lnTo>
                    <a:pt x="183" y="183"/>
                  </a:lnTo>
                  <a:lnTo>
                    <a:pt x="183" y="184"/>
                  </a:lnTo>
                  <a:lnTo>
                    <a:pt x="196" y="193"/>
                  </a:lnTo>
                  <a:lnTo>
                    <a:pt x="207" y="206"/>
                  </a:lnTo>
                  <a:lnTo>
                    <a:pt x="336" y="206"/>
                  </a:lnTo>
                  <a:lnTo>
                    <a:pt x="336" y="120"/>
                  </a:lnTo>
                  <a:lnTo>
                    <a:pt x="336" y="120"/>
                  </a:lnTo>
                  <a:lnTo>
                    <a:pt x="336" y="28"/>
                  </a:lnTo>
                  <a:lnTo>
                    <a:pt x="378" y="34"/>
                  </a:lnTo>
                  <a:lnTo>
                    <a:pt x="420" y="43"/>
                  </a:lnTo>
                  <a:lnTo>
                    <a:pt x="461" y="59"/>
                  </a:lnTo>
                  <a:lnTo>
                    <a:pt x="501" y="77"/>
                  </a:lnTo>
                  <a:lnTo>
                    <a:pt x="543" y="98"/>
                  </a:lnTo>
                  <a:lnTo>
                    <a:pt x="543" y="98"/>
                  </a:lnTo>
                  <a:lnTo>
                    <a:pt x="543" y="100"/>
                  </a:lnTo>
                  <a:lnTo>
                    <a:pt x="543" y="102"/>
                  </a:lnTo>
                  <a:lnTo>
                    <a:pt x="543" y="104"/>
                  </a:lnTo>
                  <a:lnTo>
                    <a:pt x="542" y="107"/>
                  </a:lnTo>
                  <a:lnTo>
                    <a:pt x="541" y="108"/>
                  </a:lnTo>
                  <a:lnTo>
                    <a:pt x="538" y="111"/>
                  </a:lnTo>
                  <a:lnTo>
                    <a:pt x="535" y="112"/>
                  </a:lnTo>
                  <a:lnTo>
                    <a:pt x="531" y="112"/>
                  </a:lnTo>
                  <a:lnTo>
                    <a:pt x="526" y="114"/>
                  </a:lnTo>
                  <a:lnTo>
                    <a:pt x="359" y="114"/>
                  </a:lnTo>
                  <a:lnTo>
                    <a:pt x="359" y="206"/>
                  </a:lnTo>
                  <a:lnTo>
                    <a:pt x="528" y="206"/>
                  </a:lnTo>
                  <a:lnTo>
                    <a:pt x="541" y="192"/>
                  </a:lnTo>
                  <a:lnTo>
                    <a:pt x="558" y="180"/>
                  </a:lnTo>
                  <a:lnTo>
                    <a:pt x="576" y="172"/>
                  </a:lnTo>
                  <a:lnTo>
                    <a:pt x="597" y="170"/>
                  </a:lnTo>
                  <a:lnTo>
                    <a:pt x="618" y="172"/>
                  </a:lnTo>
                  <a:lnTo>
                    <a:pt x="636" y="180"/>
                  </a:lnTo>
                  <a:lnTo>
                    <a:pt x="652" y="192"/>
                  </a:lnTo>
                  <a:lnTo>
                    <a:pt x="666" y="206"/>
                  </a:lnTo>
                  <a:lnTo>
                    <a:pt x="776" y="206"/>
                  </a:lnTo>
                  <a:lnTo>
                    <a:pt x="776" y="199"/>
                  </a:lnTo>
                  <a:close/>
                  <a:moveTo>
                    <a:pt x="39" y="170"/>
                  </a:moveTo>
                  <a:lnTo>
                    <a:pt x="26" y="170"/>
                  </a:lnTo>
                  <a:lnTo>
                    <a:pt x="30" y="149"/>
                  </a:lnTo>
                  <a:lnTo>
                    <a:pt x="38" y="129"/>
                  </a:lnTo>
                  <a:lnTo>
                    <a:pt x="50" y="112"/>
                  </a:lnTo>
                  <a:lnTo>
                    <a:pt x="60" y="120"/>
                  </a:lnTo>
                  <a:lnTo>
                    <a:pt x="39" y="170"/>
                  </a:lnTo>
                  <a:close/>
                  <a:moveTo>
                    <a:pt x="721" y="172"/>
                  </a:moveTo>
                  <a:lnTo>
                    <a:pt x="705" y="172"/>
                  </a:lnTo>
                  <a:lnTo>
                    <a:pt x="695" y="171"/>
                  </a:lnTo>
                  <a:lnTo>
                    <a:pt x="686" y="168"/>
                  </a:lnTo>
                  <a:lnTo>
                    <a:pt x="677" y="163"/>
                  </a:lnTo>
                  <a:lnTo>
                    <a:pt x="664" y="155"/>
                  </a:lnTo>
                  <a:lnTo>
                    <a:pt x="653" y="150"/>
                  </a:lnTo>
                  <a:lnTo>
                    <a:pt x="643" y="144"/>
                  </a:lnTo>
                  <a:lnTo>
                    <a:pt x="628" y="134"/>
                  </a:lnTo>
                  <a:lnTo>
                    <a:pt x="624" y="131"/>
                  </a:lnTo>
                  <a:lnTo>
                    <a:pt x="622" y="128"/>
                  </a:lnTo>
                  <a:lnTo>
                    <a:pt x="620" y="124"/>
                  </a:lnTo>
                  <a:lnTo>
                    <a:pt x="620" y="121"/>
                  </a:lnTo>
                  <a:lnTo>
                    <a:pt x="622" y="119"/>
                  </a:lnTo>
                  <a:lnTo>
                    <a:pt x="624" y="117"/>
                  </a:lnTo>
                  <a:lnTo>
                    <a:pt x="628" y="116"/>
                  </a:lnTo>
                  <a:lnTo>
                    <a:pt x="632" y="116"/>
                  </a:lnTo>
                  <a:lnTo>
                    <a:pt x="652" y="121"/>
                  </a:lnTo>
                  <a:lnTo>
                    <a:pt x="671" y="128"/>
                  </a:lnTo>
                  <a:lnTo>
                    <a:pt x="692" y="137"/>
                  </a:lnTo>
                  <a:lnTo>
                    <a:pt x="712" y="148"/>
                  </a:lnTo>
                  <a:lnTo>
                    <a:pt x="729" y="158"/>
                  </a:lnTo>
                  <a:lnTo>
                    <a:pt x="742" y="166"/>
                  </a:lnTo>
                  <a:lnTo>
                    <a:pt x="751" y="172"/>
                  </a:lnTo>
                  <a:lnTo>
                    <a:pt x="747" y="172"/>
                  </a:lnTo>
                  <a:lnTo>
                    <a:pt x="737" y="172"/>
                  </a:lnTo>
                  <a:lnTo>
                    <a:pt x="721" y="172"/>
                  </a:lnTo>
                  <a:close/>
                </a:path>
              </a:pathLst>
            </a:custGeom>
            <a:solidFill>
              <a:schemeClr val="tx2"/>
            </a:solidFill>
            <a:ln w="0">
              <a:solidFill>
                <a:schemeClr val="tx2"/>
              </a:solidFill>
              <a:prstDash val="solid"/>
              <a:round/>
              <a:headEnd/>
              <a:tailEnd/>
            </a:ln>
            <a:effectLst>
              <a:reflection blurRad="6350" stA="52000" endA="300" endPos="35000" dir="5400000" sy="-100000" algn="bl" rotWithShape="0"/>
            </a:effec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defTabSz="483723">
                <a:lnSpc>
                  <a:spcPct val="90000"/>
                </a:lnSpc>
                <a:buClr>
                  <a:srgbClr val="E20074"/>
                </a:buClr>
              </a:pPr>
              <a:endParaRPr lang="de-DE" sz="1905">
                <a:solidFill>
                  <a:srgbClr val="000000"/>
                </a:solidFill>
                <a:cs typeface="Arial" charset="0"/>
              </a:endParaRPr>
            </a:p>
          </p:txBody>
        </p:sp>
      </p:grpSp>
      <p:grpSp>
        <p:nvGrpSpPr>
          <p:cNvPr id="9" name="Gruppieren 47"/>
          <p:cNvGrpSpPr/>
          <p:nvPr/>
        </p:nvGrpSpPr>
        <p:grpSpPr>
          <a:xfrm>
            <a:off x="5466899" y="4173452"/>
            <a:ext cx="763046" cy="755469"/>
            <a:chOff x="9308871" y="5662533"/>
            <a:chExt cx="721117" cy="713608"/>
          </a:xfrm>
        </p:grpSpPr>
        <p:sp>
          <p:nvSpPr>
            <p:cNvPr id="50" name="Ellipse 200"/>
            <p:cNvSpPr>
              <a:spLocks noChangeAspect="1"/>
            </p:cNvSpPr>
            <p:nvPr/>
          </p:nvSpPr>
          <p:spPr>
            <a:xfrm>
              <a:off x="9308871" y="5662533"/>
              <a:ext cx="721117" cy="713608"/>
            </a:xfrm>
            <a:prstGeom prst="ellipse">
              <a:avLst/>
            </a:prstGeom>
            <a:solidFill>
              <a:srgbClr val="FFFFFF">
                <a:alpha val="70000"/>
              </a:srgbClr>
            </a:solidFill>
            <a:ln w="19050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0" tIns="304720" rIns="0" bIns="0" rtlCol="0" anchor="ctr"/>
            <a:lstStyle/>
            <a:p>
              <a:pPr algn="ctr" defTabSz="483590">
                <a:lnSpc>
                  <a:spcPct val="90000"/>
                </a:lnSpc>
                <a:buClr>
                  <a:srgbClr val="E20074"/>
                </a:buClr>
              </a:pPr>
              <a:r>
                <a:rPr lang="de-DE" altLang="de-DE" sz="1164" kern="0" spc="-11">
                  <a:solidFill>
                    <a:srgbClr val="E20074"/>
                  </a:solidFill>
                  <a:latin typeface="Tele-GroteskFet" pitchFamily="2" charset="0"/>
                  <a:cs typeface="Arial" charset="0"/>
                </a:rPr>
                <a:t>Sensors</a:t>
              </a:r>
            </a:p>
          </p:txBody>
        </p:sp>
        <p:grpSp>
          <p:nvGrpSpPr>
            <p:cNvPr id="10" name="Group 9"/>
            <p:cNvGrpSpPr>
              <a:grpSpLocks noChangeAspect="1"/>
            </p:cNvGrpSpPr>
            <p:nvPr/>
          </p:nvGrpSpPr>
          <p:grpSpPr bwMode="auto">
            <a:xfrm>
              <a:off x="9512855" y="5836851"/>
              <a:ext cx="298430" cy="262314"/>
              <a:chOff x="1591" y="1769"/>
              <a:chExt cx="2309" cy="2310"/>
            </a:xfrm>
            <a:solidFill>
              <a:schemeClr val="tx2"/>
            </a:solidFill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52" name="Freeform 11"/>
              <p:cNvSpPr>
                <a:spLocks/>
              </p:cNvSpPr>
              <p:nvPr/>
            </p:nvSpPr>
            <p:spPr bwMode="auto">
              <a:xfrm>
                <a:off x="3010" y="3771"/>
                <a:ext cx="236" cy="308"/>
              </a:xfrm>
              <a:custGeom>
                <a:avLst/>
                <a:gdLst>
                  <a:gd name="T0" fmla="*/ 0 w 471"/>
                  <a:gd name="T1" fmla="*/ 0 h 615"/>
                  <a:gd name="T2" fmla="*/ 471 w 471"/>
                  <a:gd name="T3" fmla="*/ 0 h 615"/>
                  <a:gd name="T4" fmla="*/ 471 w 471"/>
                  <a:gd name="T5" fmla="*/ 380 h 615"/>
                  <a:gd name="T6" fmla="*/ 466 w 471"/>
                  <a:gd name="T7" fmla="*/ 422 h 615"/>
                  <a:gd name="T8" fmla="*/ 455 w 471"/>
                  <a:gd name="T9" fmla="*/ 461 h 615"/>
                  <a:gd name="T10" fmla="*/ 438 w 471"/>
                  <a:gd name="T11" fmla="*/ 498 h 615"/>
                  <a:gd name="T12" fmla="*/ 415 w 471"/>
                  <a:gd name="T13" fmla="*/ 531 h 615"/>
                  <a:gd name="T14" fmla="*/ 386 w 471"/>
                  <a:gd name="T15" fmla="*/ 559 h 615"/>
                  <a:gd name="T16" fmla="*/ 354 w 471"/>
                  <a:gd name="T17" fmla="*/ 583 h 615"/>
                  <a:gd name="T18" fmla="*/ 318 w 471"/>
                  <a:gd name="T19" fmla="*/ 600 h 615"/>
                  <a:gd name="T20" fmla="*/ 277 w 471"/>
                  <a:gd name="T21" fmla="*/ 611 h 615"/>
                  <a:gd name="T22" fmla="*/ 235 w 471"/>
                  <a:gd name="T23" fmla="*/ 615 h 615"/>
                  <a:gd name="T24" fmla="*/ 193 w 471"/>
                  <a:gd name="T25" fmla="*/ 611 h 615"/>
                  <a:gd name="T26" fmla="*/ 152 w 471"/>
                  <a:gd name="T27" fmla="*/ 600 h 615"/>
                  <a:gd name="T28" fmla="*/ 116 w 471"/>
                  <a:gd name="T29" fmla="*/ 583 h 615"/>
                  <a:gd name="T30" fmla="*/ 84 w 471"/>
                  <a:gd name="T31" fmla="*/ 559 h 615"/>
                  <a:gd name="T32" fmla="*/ 56 w 471"/>
                  <a:gd name="T33" fmla="*/ 531 h 615"/>
                  <a:gd name="T34" fmla="*/ 32 w 471"/>
                  <a:gd name="T35" fmla="*/ 498 h 615"/>
                  <a:gd name="T36" fmla="*/ 15 w 471"/>
                  <a:gd name="T37" fmla="*/ 461 h 615"/>
                  <a:gd name="T38" fmla="*/ 4 w 471"/>
                  <a:gd name="T39" fmla="*/ 422 h 615"/>
                  <a:gd name="T40" fmla="*/ 0 w 471"/>
                  <a:gd name="T41" fmla="*/ 380 h 615"/>
                  <a:gd name="T42" fmla="*/ 0 w 471"/>
                  <a:gd name="T43" fmla="*/ 380 h 615"/>
                  <a:gd name="T44" fmla="*/ 0 w 471"/>
                  <a:gd name="T45" fmla="*/ 0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1" h="615">
                    <a:moveTo>
                      <a:pt x="0" y="0"/>
                    </a:moveTo>
                    <a:lnTo>
                      <a:pt x="471" y="0"/>
                    </a:lnTo>
                    <a:lnTo>
                      <a:pt x="471" y="380"/>
                    </a:lnTo>
                    <a:lnTo>
                      <a:pt x="466" y="422"/>
                    </a:lnTo>
                    <a:lnTo>
                      <a:pt x="455" y="461"/>
                    </a:lnTo>
                    <a:lnTo>
                      <a:pt x="438" y="498"/>
                    </a:lnTo>
                    <a:lnTo>
                      <a:pt x="415" y="531"/>
                    </a:lnTo>
                    <a:lnTo>
                      <a:pt x="386" y="559"/>
                    </a:lnTo>
                    <a:lnTo>
                      <a:pt x="354" y="583"/>
                    </a:lnTo>
                    <a:lnTo>
                      <a:pt x="318" y="600"/>
                    </a:lnTo>
                    <a:lnTo>
                      <a:pt x="277" y="611"/>
                    </a:lnTo>
                    <a:lnTo>
                      <a:pt x="235" y="615"/>
                    </a:lnTo>
                    <a:lnTo>
                      <a:pt x="193" y="611"/>
                    </a:lnTo>
                    <a:lnTo>
                      <a:pt x="152" y="600"/>
                    </a:lnTo>
                    <a:lnTo>
                      <a:pt x="116" y="583"/>
                    </a:lnTo>
                    <a:lnTo>
                      <a:pt x="84" y="559"/>
                    </a:lnTo>
                    <a:lnTo>
                      <a:pt x="56" y="531"/>
                    </a:lnTo>
                    <a:lnTo>
                      <a:pt x="32" y="498"/>
                    </a:lnTo>
                    <a:lnTo>
                      <a:pt x="15" y="461"/>
                    </a:lnTo>
                    <a:lnTo>
                      <a:pt x="4" y="422"/>
                    </a:lnTo>
                    <a:lnTo>
                      <a:pt x="0" y="380"/>
                    </a:lnTo>
                    <a:lnTo>
                      <a:pt x="0" y="38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solidFill>
                  <a:schemeClr val="tx2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0" tIns="304745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defTabSz="483723">
                  <a:lnSpc>
                    <a:spcPct val="90000"/>
                  </a:lnSpc>
                  <a:buClr>
                    <a:srgbClr val="E20074"/>
                  </a:buClr>
                </a:pPr>
                <a:endParaRPr lang="de-DE" sz="127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53" name="Freeform 12"/>
              <p:cNvSpPr>
                <a:spLocks/>
              </p:cNvSpPr>
              <p:nvPr/>
            </p:nvSpPr>
            <p:spPr bwMode="auto">
              <a:xfrm>
                <a:off x="3010" y="1769"/>
                <a:ext cx="235" cy="308"/>
              </a:xfrm>
              <a:custGeom>
                <a:avLst/>
                <a:gdLst>
                  <a:gd name="T0" fmla="*/ 235 w 469"/>
                  <a:gd name="T1" fmla="*/ 0 h 615"/>
                  <a:gd name="T2" fmla="*/ 277 w 469"/>
                  <a:gd name="T3" fmla="*/ 3 h 615"/>
                  <a:gd name="T4" fmla="*/ 316 w 469"/>
                  <a:gd name="T5" fmla="*/ 14 h 615"/>
                  <a:gd name="T6" fmla="*/ 353 w 469"/>
                  <a:gd name="T7" fmla="*/ 32 h 615"/>
                  <a:gd name="T8" fmla="*/ 386 w 469"/>
                  <a:gd name="T9" fmla="*/ 54 h 615"/>
                  <a:gd name="T10" fmla="*/ 415 w 469"/>
                  <a:gd name="T11" fmla="*/ 83 h 615"/>
                  <a:gd name="T12" fmla="*/ 438 w 469"/>
                  <a:gd name="T13" fmla="*/ 116 h 615"/>
                  <a:gd name="T14" fmla="*/ 455 w 469"/>
                  <a:gd name="T15" fmla="*/ 153 h 615"/>
                  <a:gd name="T16" fmla="*/ 466 w 469"/>
                  <a:gd name="T17" fmla="*/ 192 h 615"/>
                  <a:gd name="T18" fmla="*/ 469 w 469"/>
                  <a:gd name="T19" fmla="*/ 235 h 615"/>
                  <a:gd name="T20" fmla="*/ 469 w 469"/>
                  <a:gd name="T21" fmla="*/ 615 h 615"/>
                  <a:gd name="T22" fmla="*/ 0 w 469"/>
                  <a:gd name="T23" fmla="*/ 615 h 615"/>
                  <a:gd name="T24" fmla="*/ 0 w 469"/>
                  <a:gd name="T25" fmla="*/ 235 h 615"/>
                  <a:gd name="T26" fmla="*/ 4 w 469"/>
                  <a:gd name="T27" fmla="*/ 192 h 615"/>
                  <a:gd name="T28" fmla="*/ 15 w 469"/>
                  <a:gd name="T29" fmla="*/ 153 h 615"/>
                  <a:gd name="T30" fmla="*/ 32 w 469"/>
                  <a:gd name="T31" fmla="*/ 116 h 615"/>
                  <a:gd name="T32" fmla="*/ 54 w 469"/>
                  <a:gd name="T33" fmla="*/ 83 h 615"/>
                  <a:gd name="T34" fmla="*/ 84 w 469"/>
                  <a:gd name="T35" fmla="*/ 54 h 615"/>
                  <a:gd name="T36" fmla="*/ 116 w 469"/>
                  <a:gd name="T37" fmla="*/ 32 h 615"/>
                  <a:gd name="T38" fmla="*/ 152 w 469"/>
                  <a:gd name="T39" fmla="*/ 14 h 615"/>
                  <a:gd name="T40" fmla="*/ 192 w 469"/>
                  <a:gd name="T41" fmla="*/ 3 h 615"/>
                  <a:gd name="T42" fmla="*/ 235 w 469"/>
                  <a:gd name="T43" fmla="*/ 0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69" h="615">
                    <a:moveTo>
                      <a:pt x="235" y="0"/>
                    </a:moveTo>
                    <a:lnTo>
                      <a:pt x="277" y="3"/>
                    </a:lnTo>
                    <a:lnTo>
                      <a:pt x="316" y="14"/>
                    </a:lnTo>
                    <a:lnTo>
                      <a:pt x="353" y="32"/>
                    </a:lnTo>
                    <a:lnTo>
                      <a:pt x="386" y="54"/>
                    </a:lnTo>
                    <a:lnTo>
                      <a:pt x="415" y="83"/>
                    </a:lnTo>
                    <a:lnTo>
                      <a:pt x="438" y="116"/>
                    </a:lnTo>
                    <a:lnTo>
                      <a:pt x="455" y="153"/>
                    </a:lnTo>
                    <a:lnTo>
                      <a:pt x="466" y="192"/>
                    </a:lnTo>
                    <a:lnTo>
                      <a:pt x="469" y="235"/>
                    </a:lnTo>
                    <a:lnTo>
                      <a:pt x="469" y="615"/>
                    </a:lnTo>
                    <a:lnTo>
                      <a:pt x="0" y="615"/>
                    </a:lnTo>
                    <a:lnTo>
                      <a:pt x="0" y="235"/>
                    </a:lnTo>
                    <a:lnTo>
                      <a:pt x="4" y="192"/>
                    </a:lnTo>
                    <a:lnTo>
                      <a:pt x="15" y="153"/>
                    </a:lnTo>
                    <a:lnTo>
                      <a:pt x="32" y="116"/>
                    </a:lnTo>
                    <a:lnTo>
                      <a:pt x="54" y="83"/>
                    </a:lnTo>
                    <a:lnTo>
                      <a:pt x="84" y="54"/>
                    </a:lnTo>
                    <a:lnTo>
                      <a:pt x="116" y="32"/>
                    </a:lnTo>
                    <a:lnTo>
                      <a:pt x="152" y="14"/>
                    </a:lnTo>
                    <a:lnTo>
                      <a:pt x="192" y="3"/>
                    </a:lnTo>
                    <a:lnTo>
                      <a:pt x="235" y="0"/>
                    </a:lnTo>
                    <a:close/>
                  </a:path>
                </a:pathLst>
              </a:custGeom>
              <a:grpFill/>
              <a:ln w="0">
                <a:solidFill>
                  <a:schemeClr val="tx2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0" tIns="304745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defTabSz="483723">
                  <a:lnSpc>
                    <a:spcPct val="90000"/>
                  </a:lnSpc>
                  <a:buClr>
                    <a:srgbClr val="E20074"/>
                  </a:buClr>
                </a:pPr>
                <a:endParaRPr lang="de-DE" sz="127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54" name="Freeform 13"/>
              <p:cNvSpPr>
                <a:spLocks/>
              </p:cNvSpPr>
              <p:nvPr/>
            </p:nvSpPr>
            <p:spPr bwMode="auto">
              <a:xfrm>
                <a:off x="2628" y="1769"/>
                <a:ext cx="235" cy="308"/>
              </a:xfrm>
              <a:custGeom>
                <a:avLst/>
                <a:gdLst>
                  <a:gd name="T0" fmla="*/ 236 w 471"/>
                  <a:gd name="T1" fmla="*/ 0 h 615"/>
                  <a:gd name="T2" fmla="*/ 278 w 471"/>
                  <a:gd name="T3" fmla="*/ 3 h 615"/>
                  <a:gd name="T4" fmla="*/ 319 w 471"/>
                  <a:gd name="T5" fmla="*/ 14 h 615"/>
                  <a:gd name="T6" fmla="*/ 355 w 471"/>
                  <a:gd name="T7" fmla="*/ 32 h 615"/>
                  <a:gd name="T8" fmla="*/ 387 w 471"/>
                  <a:gd name="T9" fmla="*/ 54 h 615"/>
                  <a:gd name="T10" fmla="*/ 415 w 471"/>
                  <a:gd name="T11" fmla="*/ 83 h 615"/>
                  <a:gd name="T12" fmla="*/ 439 w 471"/>
                  <a:gd name="T13" fmla="*/ 116 h 615"/>
                  <a:gd name="T14" fmla="*/ 456 w 471"/>
                  <a:gd name="T15" fmla="*/ 153 h 615"/>
                  <a:gd name="T16" fmla="*/ 467 w 471"/>
                  <a:gd name="T17" fmla="*/ 192 h 615"/>
                  <a:gd name="T18" fmla="*/ 471 w 471"/>
                  <a:gd name="T19" fmla="*/ 235 h 615"/>
                  <a:gd name="T20" fmla="*/ 471 w 471"/>
                  <a:gd name="T21" fmla="*/ 615 h 615"/>
                  <a:gd name="T22" fmla="*/ 0 w 471"/>
                  <a:gd name="T23" fmla="*/ 615 h 615"/>
                  <a:gd name="T24" fmla="*/ 0 w 471"/>
                  <a:gd name="T25" fmla="*/ 235 h 615"/>
                  <a:gd name="T26" fmla="*/ 5 w 471"/>
                  <a:gd name="T27" fmla="*/ 192 h 615"/>
                  <a:gd name="T28" fmla="*/ 16 w 471"/>
                  <a:gd name="T29" fmla="*/ 153 h 615"/>
                  <a:gd name="T30" fmla="*/ 33 w 471"/>
                  <a:gd name="T31" fmla="*/ 116 h 615"/>
                  <a:gd name="T32" fmla="*/ 57 w 471"/>
                  <a:gd name="T33" fmla="*/ 83 h 615"/>
                  <a:gd name="T34" fmla="*/ 85 w 471"/>
                  <a:gd name="T35" fmla="*/ 54 h 615"/>
                  <a:gd name="T36" fmla="*/ 117 w 471"/>
                  <a:gd name="T37" fmla="*/ 32 h 615"/>
                  <a:gd name="T38" fmla="*/ 155 w 471"/>
                  <a:gd name="T39" fmla="*/ 14 h 615"/>
                  <a:gd name="T40" fmla="*/ 194 w 471"/>
                  <a:gd name="T41" fmla="*/ 3 h 615"/>
                  <a:gd name="T42" fmla="*/ 236 w 471"/>
                  <a:gd name="T43" fmla="*/ 0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71" h="615">
                    <a:moveTo>
                      <a:pt x="236" y="0"/>
                    </a:moveTo>
                    <a:lnTo>
                      <a:pt x="278" y="3"/>
                    </a:lnTo>
                    <a:lnTo>
                      <a:pt x="319" y="14"/>
                    </a:lnTo>
                    <a:lnTo>
                      <a:pt x="355" y="32"/>
                    </a:lnTo>
                    <a:lnTo>
                      <a:pt x="387" y="54"/>
                    </a:lnTo>
                    <a:lnTo>
                      <a:pt x="415" y="83"/>
                    </a:lnTo>
                    <a:lnTo>
                      <a:pt x="439" y="116"/>
                    </a:lnTo>
                    <a:lnTo>
                      <a:pt x="456" y="153"/>
                    </a:lnTo>
                    <a:lnTo>
                      <a:pt x="467" y="192"/>
                    </a:lnTo>
                    <a:lnTo>
                      <a:pt x="471" y="235"/>
                    </a:lnTo>
                    <a:lnTo>
                      <a:pt x="471" y="615"/>
                    </a:lnTo>
                    <a:lnTo>
                      <a:pt x="0" y="615"/>
                    </a:lnTo>
                    <a:lnTo>
                      <a:pt x="0" y="235"/>
                    </a:lnTo>
                    <a:lnTo>
                      <a:pt x="5" y="192"/>
                    </a:lnTo>
                    <a:lnTo>
                      <a:pt x="16" y="153"/>
                    </a:lnTo>
                    <a:lnTo>
                      <a:pt x="33" y="116"/>
                    </a:lnTo>
                    <a:lnTo>
                      <a:pt x="57" y="83"/>
                    </a:lnTo>
                    <a:lnTo>
                      <a:pt x="85" y="54"/>
                    </a:lnTo>
                    <a:lnTo>
                      <a:pt x="117" y="32"/>
                    </a:lnTo>
                    <a:lnTo>
                      <a:pt x="155" y="14"/>
                    </a:lnTo>
                    <a:lnTo>
                      <a:pt x="194" y="3"/>
                    </a:lnTo>
                    <a:lnTo>
                      <a:pt x="236" y="0"/>
                    </a:lnTo>
                    <a:close/>
                  </a:path>
                </a:pathLst>
              </a:custGeom>
              <a:grpFill/>
              <a:ln w="0">
                <a:solidFill>
                  <a:schemeClr val="tx2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0" tIns="304745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defTabSz="483723">
                  <a:lnSpc>
                    <a:spcPct val="90000"/>
                  </a:lnSpc>
                  <a:buClr>
                    <a:srgbClr val="E20074"/>
                  </a:buClr>
                </a:pPr>
                <a:endParaRPr lang="de-DE" sz="127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55" name="Freeform 14"/>
              <p:cNvSpPr>
                <a:spLocks/>
              </p:cNvSpPr>
              <p:nvPr/>
            </p:nvSpPr>
            <p:spPr bwMode="auto">
              <a:xfrm>
                <a:off x="2628" y="3771"/>
                <a:ext cx="235" cy="308"/>
              </a:xfrm>
              <a:custGeom>
                <a:avLst/>
                <a:gdLst>
                  <a:gd name="T0" fmla="*/ 0 w 471"/>
                  <a:gd name="T1" fmla="*/ 0 h 615"/>
                  <a:gd name="T2" fmla="*/ 471 w 471"/>
                  <a:gd name="T3" fmla="*/ 0 h 615"/>
                  <a:gd name="T4" fmla="*/ 471 w 471"/>
                  <a:gd name="T5" fmla="*/ 380 h 615"/>
                  <a:gd name="T6" fmla="*/ 467 w 471"/>
                  <a:gd name="T7" fmla="*/ 422 h 615"/>
                  <a:gd name="T8" fmla="*/ 456 w 471"/>
                  <a:gd name="T9" fmla="*/ 461 h 615"/>
                  <a:gd name="T10" fmla="*/ 439 w 471"/>
                  <a:gd name="T11" fmla="*/ 498 h 615"/>
                  <a:gd name="T12" fmla="*/ 415 w 471"/>
                  <a:gd name="T13" fmla="*/ 531 h 615"/>
                  <a:gd name="T14" fmla="*/ 387 w 471"/>
                  <a:gd name="T15" fmla="*/ 559 h 615"/>
                  <a:gd name="T16" fmla="*/ 355 w 471"/>
                  <a:gd name="T17" fmla="*/ 583 h 615"/>
                  <a:gd name="T18" fmla="*/ 319 w 471"/>
                  <a:gd name="T19" fmla="*/ 600 h 615"/>
                  <a:gd name="T20" fmla="*/ 278 w 471"/>
                  <a:gd name="T21" fmla="*/ 611 h 615"/>
                  <a:gd name="T22" fmla="*/ 236 w 471"/>
                  <a:gd name="T23" fmla="*/ 615 h 615"/>
                  <a:gd name="T24" fmla="*/ 194 w 471"/>
                  <a:gd name="T25" fmla="*/ 611 h 615"/>
                  <a:gd name="T26" fmla="*/ 155 w 471"/>
                  <a:gd name="T27" fmla="*/ 600 h 615"/>
                  <a:gd name="T28" fmla="*/ 117 w 471"/>
                  <a:gd name="T29" fmla="*/ 583 h 615"/>
                  <a:gd name="T30" fmla="*/ 85 w 471"/>
                  <a:gd name="T31" fmla="*/ 559 h 615"/>
                  <a:gd name="T32" fmla="*/ 57 w 471"/>
                  <a:gd name="T33" fmla="*/ 531 h 615"/>
                  <a:gd name="T34" fmla="*/ 33 w 471"/>
                  <a:gd name="T35" fmla="*/ 498 h 615"/>
                  <a:gd name="T36" fmla="*/ 16 w 471"/>
                  <a:gd name="T37" fmla="*/ 461 h 615"/>
                  <a:gd name="T38" fmla="*/ 5 w 471"/>
                  <a:gd name="T39" fmla="*/ 422 h 615"/>
                  <a:gd name="T40" fmla="*/ 0 w 471"/>
                  <a:gd name="T41" fmla="*/ 380 h 615"/>
                  <a:gd name="T42" fmla="*/ 0 w 471"/>
                  <a:gd name="T43" fmla="*/ 0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71" h="615">
                    <a:moveTo>
                      <a:pt x="0" y="0"/>
                    </a:moveTo>
                    <a:lnTo>
                      <a:pt x="471" y="0"/>
                    </a:lnTo>
                    <a:lnTo>
                      <a:pt x="471" y="380"/>
                    </a:lnTo>
                    <a:lnTo>
                      <a:pt x="467" y="422"/>
                    </a:lnTo>
                    <a:lnTo>
                      <a:pt x="456" y="461"/>
                    </a:lnTo>
                    <a:lnTo>
                      <a:pt x="439" y="498"/>
                    </a:lnTo>
                    <a:lnTo>
                      <a:pt x="415" y="531"/>
                    </a:lnTo>
                    <a:lnTo>
                      <a:pt x="387" y="559"/>
                    </a:lnTo>
                    <a:lnTo>
                      <a:pt x="355" y="583"/>
                    </a:lnTo>
                    <a:lnTo>
                      <a:pt x="319" y="600"/>
                    </a:lnTo>
                    <a:lnTo>
                      <a:pt x="278" y="611"/>
                    </a:lnTo>
                    <a:lnTo>
                      <a:pt x="236" y="615"/>
                    </a:lnTo>
                    <a:lnTo>
                      <a:pt x="194" y="611"/>
                    </a:lnTo>
                    <a:lnTo>
                      <a:pt x="155" y="600"/>
                    </a:lnTo>
                    <a:lnTo>
                      <a:pt x="117" y="583"/>
                    </a:lnTo>
                    <a:lnTo>
                      <a:pt x="85" y="559"/>
                    </a:lnTo>
                    <a:lnTo>
                      <a:pt x="57" y="531"/>
                    </a:lnTo>
                    <a:lnTo>
                      <a:pt x="33" y="498"/>
                    </a:lnTo>
                    <a:lnTo>
                      <a:pt x="16" y="461"/>
                    </a:lnTo>
                    <a:lnTo>
                      <a:pt x="5" y="422"/>
                    </a:lnTo>
                    <a:lnTo>
                      <a:pt x="0" y="38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solidFill>
                  <a:schemeClr val="tx2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0" tIns="304745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defTabSz="483723">
                  <a:lnSpc>
                    <a:spcPct val="90000"/>
                  </a:lnSpc>
                  <a:buClr>
                    <a:srgbClr val="E20074"/>
                  </a:buClr>
                </a:pPr>
                <a:endParaRPr lang="de-DE" sz="127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56" name="Freeform 15"/>
              <p:cNvSpPr>
                <a:spLocks/>
              </p:cNvSpPr>
              <p:nvPr/>
            </p:nvSpPr>
            <p:spPr bwMode="auto">
              <a:xfrm>
                <a:off x="2246" y="1769"/>
                <a:ext cx="235" cy="308"/>
              </a:xfrm>
              <a:custGeom>
                <a:avLst/>
                <a:gdLst>
                  <a:gd name="T0" fmla="*/ 234 w 469"/>
                  <a:gd name="T1" fmla="*/ 0 h 615"/>
                  <a:gd name="T2" fmla="*/ 276 w 469"/>
                  <a:gd name="T3" fmla="*/ 3 h 615"/>
                  <a:gd name="T4" fmla="*/ 316 w 469"/>
                  <a:gd name="T5" fmla="*/ 14 h 615"/>
                  <a:gd name="T6" fmla="*/ 353 w 469"/>
                  <a:gd name="T7" fmla="*/ 32 h 615"/>
                  <a:gd name="T8" fmla="*/ 385 w 469"/>
                  <a:gd name="T9" fmla="*/ 54 h 615"/>
                  <a:gd name="T10" fmla="*/ 414 w 469"/>
                  <a:gd name="T11" fmla="*/ 83 h 615"/>
                  <a:gd name="T12" fmla="*/ 437 w 469"/>
                  <a:gd name="T13" fmla="*/ 116 h 615"/>
                  <a:gd name="T14" fmla="*/ 455 w 469"/>
                  <a:gd name="T15" fmla="*/ 153 h 615"/>
                  <a:gd name="T16" fmla="*/ 465 w 469"/>
                  <a:gd name="T17" fmla="*/ 192 h 615"/>
                  <a:gd name="T18" fmla="*/ 469 w 469"/>
                  <a:gd name="T19" fmla="*/ 235 h 615"/>
                  <a:gd name="T20" fmla="*/ 469 w 469"/>
                  <a:gd name="T21" fmla="*/ 615 h 615"/>
                  <a:gd name="T22" fmla="*/ 0 w 469"/>
                  <a:gd name="T23" fmla="*/ 615 h 615"/>
                  <a:gd name="T24" fmla="*/ 0 w 469"/>
                  <a:gd name="T25" fmla="*/ 235 h 615"/>
                  <a:gd name="T26" fmla="*/ 4 w 469"/>
                  <a:gd name="T27" fmla="*/ 192 h 615"/>
                  <a:gd name="T28" fmla="*/ 14 w 469"/>
                  <a:gd name="T29" fmla="*/ 153 h 615"/>
                  <a:gd name="T30" fmla="*/ 32 w 469"/>
                  <a:gd name="T31" fmla="*/ 116 h 615"/>
                  <a:gd name="T32" fmla="*/ 54 w 469"/>
                  <a:gd name="T33" fmla="*/ 83 h 615"/>
                  <a:gd name="T34" fmla="*/ 82 w 469"/>
                  <a:gd name="T35" fmla="*/ 54 h 615"/>
                  <a:gd name="T36" fmla="*/ 116 w 469"/>
                  <a:gd name="T37" fmla="*/ 32 h 615"/>
                  <a:gd name="T38" fmla="*/ 152 w 469"/>
                  <a:gd name="T39" fmla="*/ 14 h 615"/>
                  <a:gd name="T40" fmla="*/ 192 w 469"/>
                  <a:gd name="T41" fmla="*/ 3 h 615"/>
                  <a:gd name="T42" fmla="*/ 234 w 469"/>
                  <a:gd name="T43" fmla="*/ 0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69" h="615">
                    <a:moveTo>
                      <a:pt x="234" y="0"/>
                    </a:moveTo>
                    <a:lnTo>
                      <a:pt x="276" y="3"/>
                    </a:lnTo>
                    <a:lnTo>
                      <a:pt x="316" y="14"/>
                    </a:lnTo>
                    <a:lnTo>
                      <a:pt x="353" y="32"/>
                    </a:lnTo>
                    <a:lnTo>
                      <a:pt x="385" y="54"/>
                    </a:lnTo>
                    <a:lnTo>
                      <a:pt x="414" y="83"/>
                    </a:lnTo>
                    <a:lnTo>
                      <a:pt x="437" y="116"/>
                    </a:lnTo>
                    <a:lnTo>
                      <a:pt x="455" y="153"/>
                    </a:lnTo>
                    <a:lnTo>
                      <a:pt x="465" y="192"/>
                    </a:lnTo>
                    <a:lnTo>
                      <a:pt x="469" y="235"/>
                    </a:lnTo>
                    <a:lnTo>
                      <a:pt x="469" y="615"/>
                    </a:lnTo>
                    <a:lnTo>
                      <a:pt x="0" y="615"/>
                    </a:lnTo>
                    <a:lnTo>
                      <a:pt x="0" y="235"/>
                    </a:lnTo>
                    <a:lnTo>
                      <a:pt x="4" y="192"/>
                    </a:lnTo>
                    <a:lnTo>
                      <a:pt x="14" y="153"/>
                    </a:lnTo>
                    <a:lnTo>
                      <a:pt x="32" y="116"/>
                    </a:lnTo>
                    <a:lnTo>
                      <a:pt x="54" y="83"/>
                    </a:lnTo>
                    <a:lnTo>
                      <a:pt x="82" y="54"/>
                    </a:lnTo>
                    <a:lnTo>
                      <a:pt x="116" y="32"/>
                    </a:lnTo>
                    <a:lnTo>
                      <a:pt x="152" y="14"/>
                    </a:lnTo>
                    <a:lnTo>
                      <a:pt x="192" y="3"/>
                    </a:lnTo>
                    <a:lnTo>
                      <a:pt x="234" y="0"/>
                    </a:lnTo>
                    <a:close/>
                  </a:path>
                </a:pathLst>
              </a:custGeom>
              <a:grpFill/>
              <a:ln w="0">
                <a:solidFill>
                  <a:schemeClr val="tx2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0" tIns="304745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defTabSz="483723">
                  <a:lnSpc>
                    <a:spcPct val="90000"/>
                  </a:lnSpc>
                  <a:buClr>
                    <a:srgbClr val="E20074"/>
                  </a:buClr>
                </a:pPr>
                <a:endParaRPr lang="de-DE" sz="127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57" name="Freeform 16"/>
              <p:cNvSpPr>
                <a:spLocks/>
              </p:cNvSpPr>
              <p:nvPr/>
            </p:nvSpPr>
            <p:spPr bwMode="auto">
              <a:xfrm>
                <a:off x="2246" y="3771"/>
                <a:ext cx="235" cy="308"/>
              </a:xfrm>
              <a:custGeom>
                <a:avLst/>
                <a:gdLst>
                  <a:gd name="T0" fmla="*/ 0 w 469"/>
                  <a:gd name="T1" fmla="*/ 0 h 615"/>
                  <a:gd name="T2" fmla="*/ 469 w 469"/>
                  <a:gd name="T3" fmla="*/ 0 h 615"/>
                  <a:gd name="T4" fmla="*/ 469 w 469"/>
                  <a:gd name="T5" fmla="*/ 380 h 615"/>
                  <a:gd name="T6" fmla="*/ 466 w 469"/>
                  <a:gd name="T7" fmla="*/ 422 h 615"/>
                  <a:gd name="T8" fmla="*/ 455 w 469"/>
                  <a:gd name="T9" fmla="*/ 461 h 615"/>
                  <a:gd name="T10" fmla="*/ 438 w 469"/>
                  <a:gd name="T11" fmla="*/ 498 h 615"/>
                  <a:gd name="T12" fmla="*/ 414 w 469"/>
                  <a:gd name="T13" fmla="*/ 531 h 615"/>
                  <a:gd name="T14" fmla="*/ 386 w 469"/>
                  <a:gd name="T15" fmla="*/ 559 h 615"/>
                  <a:gd name="T16" fmla="*/ 353 w 469"/>
                  <a:gd name="T17" fmla="*/ 583 h 615"/>
                  <a:gd name="T18" fmla="*/ 316 w 469"/>
                  <a:gd name="T19" fmla="*/ 600 h 615"/>
                  <a:gd name="T20" fmla="*/ 277 w 469"/>
                  <a:gd name="T21" fmla="*/ 611 h 615"/>
                  <a:gd name="T22" fmla="*/ 235 w 469"/>
                  <a:gd name="T23" fmla="*/ 615 h 615"/>
                  <a:gd name="T24" fmla="*/ 192 w 469"/>
                  <a:gd name="T25" fmla="*/ 611 h 615"/>
                  <a:gd name="T26" fmla="*/ 152 w 469"/>
                  <a:gd name="T27" fmla="*/ 600 h 615"/>
                  <a:gd name="T28" fmla="*/ 116 w 469"/>
                  <a:gd name="T29" fmla="*/ 583 h 615"/>
                  <a:gd name="T30" fmla="*/ 84 w 469"/>
                  <a:gd name="T31" fmla="*/ 559 h 615"/>
                  <a:gd name="T32" fmla="*/ 54 w 469"/>
                  <a:gd name="T33" fmla="*/ 531 h 615"/>
                  <a:gd name="T34" fmla="*/ 32 w 469"/>
                  <a:gd name="T35" fmla="*/ 498 h 615"/>
                  <a:gd name="T36" fmla="*/ 14 w 469"/>
                  <a:gd name="T37" fmla="*/ 461 h 615"/>
                  <a:gd name="T38" fmla="*/ 4 w 469"/>
                  <a:gd name="T39" fmla="*/ 422 h 615"/>
                  <a:gd name="T40" fmla="*/ 0 w 469"/>
                  <a:gd name="T41" fmla="*/ 380 h 615"/>
                  <a:gd name="T42" fmla="*/ 0 w 469"/>
                  <a:gd name="T43" fmla="*/ 0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69" h="615">
                    <a:moveTo>
                      <a:pt x="0" y="0"/>
                    </a:moveTo>
                    <a:lnTo>
                      <a:pt x="469" y="0"/>
                    </a:lnTo>
                    <a:lnTo>
                      <a:pt x="469" y="380"/>
                    </a:lnTo>
                    <a:lnTo>
                      <a:pt x="466" y="422"/>
                    </a:lnTo>
                    <a:lnTo>
                      <a:pt x="455" y="461"/>
                    </a:lnTo>
                    <a:lnTo>
                      <a:pt x="438" y="498"/>
                    </a:lnTo>
                    <a:lnTo>
                      <a:pt x="414" y="531"/>
                    </a:lnTo>
                    <a:lnTo>
                      <a:pt x="386" y="559"/>
                    </a:lnTo>
                    <a:lnTo>
                      <a:pt x="353" y="583"/>
                    </a:lnTo>
                    <a:lnTo>
                      <a:pt x="316" y="600"/>
                    </a:lnTo>
                    <a:lnTo>
                      <a:pt x="277" y="611"/>
                    </a:lnTo>
                    <a:lnTo>
                      <a:pt x="235" y="615"/>
                    </a:lnTo>
                    <a:lnTo>
                      <a:pt x="192" y="611"/>
                    </a:lnTo>
                    <a:lnTo>
                      <a:pt x="152" y="600"/>
                    </a:lnTo>
                    <a:lnTo>
                      <a:pt x="116" y="583"/>
                    </a:lnTo>
                    <a:lnTo>
                      <a:pt x="84" y="559"/>
                    </a:lnTo>
                    <a:lnTo>
                      <a:pt x="54" y="531"/>
                    </a:lnTo>
                    <a:lnTo>
                      <a:pt x="32" y="498"/>
                    </a:lnTo>
                    <a:lnTo>
                      <a:pt x="14" y="461"/>
                    </a:lnTo>
                    <a:lnTo>
                      <a:pt x="4" y="422"/>
                    </a:lnTo>
                    <a:lnTo>
                      <a:pt x="0" y="38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solidFill>
                  <a:schemeClr val="tx2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0" tIns="304745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defTabSz="483723">
                  <a:lnSpc>
                    <a:spcPct val="90000"/>
                  </a:lnSpc>
                  <a:buClr>
                    <a:srgbClr val="E20074"/>
                  </a:buClr>
                </a:pPr>
                <a:endParaRPr lang="de-DE" sz="127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58" name="Freeform 17"/>
              <p:cNvSpPr>
                <a:spLocks/>
              </p:cNvSpPr>
              <p:nvPr/>
            </p:nvSpPr>
            <p:spPr bwMode="auto">
              <a:xfrm>
                <a:off x="1591" y="3189"/>
                <a:ext cx="308" cy="235"/>
              </a:xfrm>
              <a:custGeom>
                <a:avLst/>
                <a:gdLst>
                  <a:gd name="T0" fmla="*/ 235 w 615"/>
                  <a:gd name="T1" fmla="*/ 0 h 470"/>
                  <a:gd name="T2" fmla="*/ 615 w 615"/>
                  <a:gd name="T3" fmla="*/ 0 h 470"/>
                  <a:gd name="T4" fmla="*/ 615 w 615"/>
                  <a:gd name="T5" fmla="*/ 470 h 470"/>
                  <a:gd name="T6" fmla="*/ 235 w 615"/>
                  <a:gd name="T7" fmla="*/ 470 h 470"/>
                  <a:gd name="T8" fmla="*/ 193 w 615"/>
                  <a:gd name="T9" fmla="*/ 465 h 470"/>
                  <a:gd name="T10" fmla="*/ 152 w 615"/>
                  <a:gd name="T11" fmla="*/ 456 h 470"/>
                  <a:gd name="T12" fmla="*/ 116 w 615"/>
                  <a:gd name="T13" fmla="*/ 437 h 470"/>
                  <a:gd name="T14" fmla="*/ 84 w 615"/>
                  <a:gd name="T15" fmla="*/ 415 h 470"/>
                  <a:gd name="T16" fmla="*/ 56 w 615"/>
                  <a:gd name="T17" fmla="*/ 385 h 470"/>
                  <a:gd name="T18" fmla="*/ 32 w 615"/>
                  <a:gd name="T19" fmla="*/ 353 h 470"/>
                  <a:gd name="T20" fmla="*/ 15 w 615"/>
                  <a:gd name="T21" fmla="*/ 317 h 470"/>
                  <a:gd name="T22" fmla="*/ 4 w 615"/>
                  <a:gd name="T23" fmla="*/ 276 h 470"/>
                  <a:gd name="T24" fmla="*/ 0 w 615"/>
                  <a:gd name="T25" fmla="*/ 234 h 470"/>
                  <a:gd name="T26" fmla="*/ 4 w 615"/>
                  <a:gd name="T27" fmla="*/ 192 h 470"/>
                  <a:gd name="T28" fmla="*/ 15 w 615"/>
                  <a:gd name="T29" fmla="*/ 153 h 470"/>
                  <a:gd name="T30" fmla="*/ 32 w 615"/>
                  <a:gd name="T31" fmla="*/ 116 h 470"/>
                  <a:gd name="T32" fmla="*/ 56 w 615"/>
                  <a:gd name="T33" fmla="*/ 82 h 470"/>
                  <a:gd name="T34" fmla="*/ 84 w 615"/>
                  <a:gd name="T35" fmla="*/ 54 h 470"/>
                  <a:gd name="T36" fmla="*/ 116 w 615"/>
                  <a:gd name="T37" fmla="*/ 32 h 470"/>
                  <a:gd name="T38" fmla="*/ 152 w 615"/>
                  <a:gd name="T39" fmla="*/ 14 h 470"/>
                  <a:gd name="T40" fmla="*/ 193 w 615"/>
                  <a:gd name="T41" fmla="*/ 3 h 470"/>
                  <a:gd name="T42" fmla="*/ 235 w 615"/>
                  <a:gd name="T43" fmla="*/ 0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15" h="470">
                    <a:moveTo>
                      <a:pt x="235" y="0"/>
                    </a:moveTo>
                    <a:lnTo>
                      <a:pt x="615" y="0"/>
                    </a:lnTo>
                    <a:lnTo>
                      <a:pt x="615" y="470"/>
                    </a:lnTo>
                    <a:lnTo>
                      <a:pt x="235" y="470"/>
                    </a:lnTo>
                    <a:lnTo>
                      <a:pt x="193" y="465"/>
                    </a:lnTo>
                    <a:lnTo>
                      <a:pt x="152" y="456"/>
                    </a:lnTo>
                    <a:lnTo>
                      <a:pt x="116" y="437"/>
                    </a:lnTo>
                    <a:lnTo>
                      <a:pt x="84" y="415"/>
                    </a:lnTo>
                    <a:lnTo>
                      <a:pt x="56" y="385"/>
                    </a:lnTo>
                    <a:lnTo>
                      <a:pt x="32" y="353"/>
                    </a:lnTo>
                    <a:lnTo>
                      <a:pt x="15" y="317"/>
                    </a:lnTo>
                    <a:lnTo>
                      <a:pt x="4" y="276"/>
                    </a:lnTo>
                    <a:lnTo>
                      <a:pt x="0" y="234"/>
                    </a:lnTo>
                    <a:lnTo>
                      <a:pt x="4" y="192"/>
                    </a:lnTo>
                    <a:lnTo>
                      <a:pt x="15" y="153"/>
                    </a:lnTo>
                    <a:lnTo>
                      <a:pt x="32" y="116"/>
                    </a:lnTo>
                    <a:lnTo>
                      <a:pt x="56" y="82"/>
                    </a:lnTo>
                    <a:lnTo>
                      <a:pt x="84" y="54"/>
                    </a:lnTo>
                    <a:lnTo>
                      <a:pt x="116" y="32"/>
                    </a:lnTo>
                    <a:lnTo>
                      <a:pt x="152" y="14"/>
                    </a:lnTo>
                    <a:lnTo>
                      <a:pt x="193" y="3"/>
                    </a:lnTo>
                    <a:lnTo>
                      <a:pt x="235" y="0"/>
                    </a:lnTo>
                    <a:close/>
                  </a:path>
                </a:pathLst>
              </a:custGeom>
              <a:grpFill/>
              <a:ln w="0">
                <a:solidFill>
                  <a:schemeClr val="tx2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0" tIns="304745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defTabSz="483723">
                  <a:lnSpc>
                    <a:spcPct val="90000"/>
                  </a:lnSpc>
                  <a:buClr>
                    <a:srgbClr val="E20074"/>
                  </a:buClr>
                </a:pPr>
                <a:endParaRPr lang="de-DE" sz="127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59" name="Freeform 18"/>
              <p:cNvSpPr>
                <a:spLocks/>
              </p:cNvSpPr>
              <p:nvPr/>
            </p:nvSpPr>
            <p:spPr bwMode="auto">
              <a:xfrm>
                <a:off x="3592" y="3189"/>
                <a:ext cx="308" cy="235"/>
              </a:xfrm>
              <a:custGeom>
                <a:avLst/>
                <a:gdLst>
                  <a:gd name="T0" fmla="*/ 0 w 615"/>
                  <a:gd name="T1" fmla="*/ 0 h 470"/>
                  <a:gd name="T2" fmla="*/ 380 w 615"/>
                  <a:gd name="T3" fmla="*/ 0 h 470"/>
                  <a:gd name="T4" fmla="*/ 422 w 615"/>
                  <a:gd name="T5" fmla="*/ 3 h 470"/>
                  <a:gd name="T6" fmla="*/ 462 w 615"/>
                  <a:gd name="T7" fmla="*/ 14 h 470"/>
                  <a:gd name="T8" fmla="*/ 499 w 615"/>
                  <a:gd name="T9" fmla="*/ 32 h 470"/>
                  <a:gd name="T10" fmla="*/ 531 w 615"/>
                  <a:gd name="T11" fmla="*/ 54 h 470"/>
                  <a:gd name="T12" fmla="*/ 561 w 615"/>
                  <a:gd name="T13" fmla="*/ 82 h 470"/>
                  <a:gd name="T14" fmla="*/ 583 w 615"/>
                  <a:gd name="T15" fmla="*/ 116 h 470"/>
                  <a:gd name="T16" fmla="*/ 601 w 615"/>
                  <a:gd name="T17" fmla="*/ 153 h 470"/>
                  <a:gd name="T18" fmla="*/ 611 w 615"/>
                  <a:gd name="T19" fmla="*/ 192 h 470"/>
                  <a:gd name="T20" fmla="*/ 615 w 615"/>
                  <a:gd name="T21" fmla="*/ 234 h 470"/>
                  <a:gd name="T22" fmla="*/ 611 w 615"/>
                  <a:gd name="T23" fmla="*/ 276 h 470"/>
                  <a:gd name="T24" fmla="*/ 601 w 615"/>
                  <a:gd name="T25" fmla="*/ 317 h 470"/>
                  <a:gd name="T26" fmla="*/ 583 w 615"/>
                  <a:gd name="T27" fmla="*/ 353 h 470"/>
                  <a:gd name="T28" fmla="*/ 561 w 615"/>
                  <a:gd name="T29" fmla="*/ 385 h 470"/>
                  <a:gd name="T30" fmla="*/ 531 w 615"/>
                  <a:gd name="T31" fmla="*/ 415 h 470"/>
                  <a:gd name="T32" fmla="*/ 499 w 615"/>
                  <a:gd name="T33" fmla="*/ 437 h 470"/>
                  <a:gd name="T34" fmla="*/ 462 w 615"/>
                  <a:gd name="T35" fmla="*/ 456 h 470"/>
                  <a:gd name="T36" fmla="*/ 422 w 615"/>
                  <a:gd name="T37" fmla="*/ 465 h 470"/>
                  <a:gd name="T38" fmla="*/ 380 w 615"/>
                  <a:gd name="T39" fmla="*/ 470 h 470"/>
                  <a:gd name="T40" fmla="*/ 0 w 615"/>
                  <a:gd name="T41" fmla="*/ 470 h 470"/>
                  <a:gd name="T42" fmla="*/ 0 w 615"/>
                  <a:gd name="T43" fmla="*/ 0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15" h="470">
                    <a:moveTo>
                      <a:pt x="0" y="0"/>
                    </a:moveTo>
                    <a:lnTo>
                      <a:pt x="380" y="0"/>
                    </a:lnTo>
                    <a:lnTo>
                      <a:pt x="422" y="3"/>
                    </a:lnTo>
                    <a:lnTo>
                      <a:pt x="462" y="14"/>
                    </a:lnTo>
                    <a:lnTo>
                      <a:pt x="499" y="32"/>
                    </a:lnTo>
                    <a:lnTo>
                      <a:pt x="531" y="54"/>
                    </a:lnTo>
                    <a:lnTo>
                      <a:pt x="561" y="82"/>
                    </a:lnTo>
                    <a:lnTo>
                      <a:pt x="583" y="116"/>
                    </a:lnTo>
                    <a:lnTo>
                      <a:pt x="601" y="153"/>
                    </a:lnTo>
                    <a:lnTo>
                      <a:pt x="611" y="192"/>
                    </a:lnTo>
                    <a:lnTo>
                      <a:pt x="615" y="234"/>
                    </a:lnTo>
                    <a:lnTo>
                      <a:pt x="611" y="276"/>
                    </a:lnTo>
                    <a:lnTo>
                      <a:pt x="601" y="317"/>
                    </a:lnTo>
                    <a:lnTo>
                      <a:pt x="583" y="353"/>
                    </a:lnTo>
                    <a:lnTo>
                      <a:pt x="561" y="385"/>
                    </a:lnTo>
                    <a:lnTo>
                      <a:pt x="531" y="415"/>
                    </a:lnTo>
                    <a:lnTo>
                      <a:pt x="499" y="437"/>
                    </a:lnTo>
                    <a:lnTo>
                      <a:pt x="462" y="456"/>
                    </a:lnTo>
                    <a:lnTo>
                      <a:pt x="422" y="465"/>
                    </a:lnTo>
                    <a:lnTo>
                      <a:pt x="380" y="470"/>
                    </a:lnTo>
                    <a:lnTo>
                      <a:pt x="0" y="47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solidFill>
                  <a:schemeClr val="tx2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0" tIns="304745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defTabSz="483723">
                  <a:lnSpc>
                    <a:spcPct val="90000"/>
                  </a:lnSpc>
                  <a:buClr>
                    <a:srgbClr val="E20074"/>
                  </a:buClr>
                </a:pPr>
                <a:endParaRPr lang="de-DE" sz="127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60" name="Freeform 19"/>
              <p:cNvSpPr>
                <a:spLocks/>
              </p:cNvSpPr>
              <p:nvPr/>
            </p:nvSpPr>
            <p:spPr bwMode="auto">
              <a:xfrm>
                <a:off x="1591" y="2806"/>
                <a:ext cx="308" cy="236"/>
              </a:xfrm>
              <a:custGeom>
                <a:avLst/>
                <a:gdLst>
                  <a:gd name="T0" fmla="*/ 235 w 615"/>
                  <a:gd name="T1" fmla="*/ 0 h 471"/>
                  <a:gd name="T2" fmla="*/ 615 w 615"/>
                  <a:gd name="T3" fmla="*/ 0 h 471"/>
                  <a:gd name="T4" fmla="*/ 615 w 615"/>
                  <a:gd name="T5" fmla="*/ 471 h 471"/>
                  <a:gd name="T6" fmla="*/ 235 w 615"/>
                  <a:gd name="T7" fmla="*/ 471 h 471"/>
                  <a:gd name="T8" fmla="*/ 193 w 615"/>
                  <a:gd name="T9" fmla="*/ 467 h 471"/>
                  <a:gd name="T10" fmla="*/ 152 w 615"/>
                  <a:gd name="T11" fmla="*/ 456 h 471"/>
                  <a:gd name="T12" fmla="*/ 116 w 615"/>
                  <a:gd name="T13" fmla="*/ 439 h 471"/>
                  <a:gd name="T14" fmla="*/ 84 w 615"/>
                  <a:gd name="T15" fmla="*/ 415 h 471"/>
                  <a:gd name="T16" fmla="*/ 56 w 615"/>
                  <a:gd name="T17" fmla="*/ 387 h 471"/>
                  <a:gd name="T18" fmla="*/ 32 w 615"/>
                  <a:gd name="T19" fmla="*/ 353 h 471"/>
                  <a:gd name="T20" fmla="*/ 15 w 615"/>
                  <a:gd name="T21" fmla="*/ 317 h 471"/>
                  <a:gd name="T22" fmla="*/ 4 w 615"/>
                  <a:gd name="T23" fmla="*/ 278 h 471"/>
                  <a:gd name="T24" fmla="*/ 0 w 615"/>
                  <a:gd name="T25" fmla="*/ 236 h 471"/>
                  <a:gd name="T26" fmla="*/ 4 w 615"/>
                  <a:gd name="T27" fmla="*/ 194 h 471"/>
                  <a:gd name="T28" fmla="*/ 15 w 615"/>
                  <a:gd name="T29" fmla="*/ 153 h 471"/>
                  <a:gd name="T30" fmla="*/ 32 w 615"/>
                  <a:gd name="T31" fmla="*/ 116 h 471"/>
                  <a:gd name="T32" fmla="*/ 56 w 615"/>
                  <a:gd name="T33" fmla="*/ 84 h 471"/>
                  <a:gd name="T34" fmla="*/ 84 w 615"/>
                  <a:gd name="T35" fmla="*/ 55 h 471"/>
                  <a:gd name="T36" fmla="*/ 116 w 615"/>
                  <a:gd name="T37" fmla="*/ 32 h 471"/>
                  <a:gd name="T38" fmla="*/ 152 w 615"/>
                  <a:gd name="T39" fmla="*/ 14 h 471"/>
                  <a:gd name="T40" fmla="*/ 193 w 615"/>
                  <a:gd name="T41" fmla="*/ 4 h 471"/>
                  <a:gd name="T42" fmla="*/ 235 w 615"/>
                  <a:gd name="T43" fmla="*/ 0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15" h="471">
                    <a:moveTo>
                      <a:pt x="235" y="0"/>
                    </a:moveTo>
                    <a:lnTo>
                      <a:pt x="615" y="0"/>
                    </a:lnTo>
                    <a:lnTo>
                      <a:pt x="615" y="471"/>
                    </a:lnTo>
                    <a:lnTo>
                      <a:pt x="235" y="471"/>
                    </a:lnTo>
                    <a:lnTo>
                      <a:pt x="193" y="467"/>
                    </a:lnTo>
                    <a:lnTo>
                      <a:pt x="152" y="456"/>
                    </a:lnTo>
                    <a:lnTo>
                      <a:pt x="116" y="439"/>
                    </a:lnTo>
                    <a:lnTo>
                      <a:pt x="84" y="415"/>
                    </a:lnTo>
                    <a:lnTo>
                      <a:pt x="56" y="387"/>
                    </a:lnTo>
                    <a:lnTo>
                      <a:pt x="32" y="353"/>
                    </a:lnTo>
                    <a:lnTo>
                      <a:pt x="15" y="317"/>
                    </a:lnTo>
                    <a:lnTo>
                      <a:pt x="4" y="278"/>
                    </a:lnTo>
                    <a:lnTo>
                      <a:pt x="0" y="236"/>
                    </a:lnTo>
                    <a:lnTo>
                      <a:pt x="4" y="194"/>
                    </a:lnTo>
                    <a:lnTo>
                      <a:pt x="15" y="153"/>
                    </a:lnTo>
                    <a:lnTo>
                      <a:pt x="32" y="116"/>
                    </a:lnTo>
                    <a:lnTo>
                      <a:pt x="56" y="84"/>
                    </a:lnTo>
                    <a:lnTo>
                      <a:pt x="84" y="55"/>
                    </a:lnTo>
                    <a:lnTo>
                      <a:pt x="116" y="32"/>
                    </a:lnTo>
                    <a:lnTo>
                      <a:pt x="152" y="14"/>
                    </a:lnTo>
                    <a:lnTo>
                      <a:pt x="193" y="4"/>
                    </a:lnTo>
                    <a:lnTo>
                      <a:pt x="235" y="0"/>
                    </a:lnTo>
                    <a:close/>
                  </a:path>
                </a:pathLst>
              </a:custGeom>
              <a:grpFill/>
              <a:ln w="0">
                <a:solidFill>
                  <a:schemeClr val="tx2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0" tIns="304745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defTabSz="483723">
                  <a:lnSpc>
                    <a:spcPct val="90000"/>
                  </a:lnSpc>
                  <a:buClr>
                    <a:srgbClr val="E20074"/>
                  </a:buClr>
                </a:pPr>
                <a:endParaRPr lang="de-DE" sz="127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61" name="Freeform 20"/>
              <p:cNvSpPr>
                <a:spLocks/>
              </p:cNvSpPr>
              <p:nvPr/>
            </p:nvSpPr>
            <p:spPr bwMode="auto">
              <a:xfrm>
                <a:off x="3592" y="2806"/>
                <a:ext cx="308" cy="236"/>
              </a:xfrm>
              <a:custGeom>
                <a:avLst/>
                <a:gdLst>
                  <a:gd name="T0" fmla="*/ 0 w 615"/>
                  <a:gd name="T1" fmla="*/ 0 h 471"/>
                  <a:gd name="T2" fmla="*/ 380 w 615"/>
                  <a:gd name="T3" fmla="*/ 0 h 471"/>
                  <a:gd name="T4" fmla="*/ 422 w 615"/>
                  <a:gd name="T5" fmla="*/ 4 h 471"/>
                  <a:gd name="T6" fmla="*/ 462 w 615"/>
                  <a:gd name="T7" fmla="*/ 14 h 471"/>
                  <a:gd name="T8" fmla="*/ 499 w 615"/>
                  <a:gd name="T9" fmla="*/ 32 h 471"/>
                  <a:gd name="T10" fmla="*/ 531 w 615"/>
                  <a:gd name="T11" fmla="*/ 55 h 471"/>
                  <a:gd name="T12" fmla="*/ 561 w 615"/>
                  <a:gd name="T13" fmla="*/ 84 h 471"/>
                  <a:gd name="T14" fmla="*/ 583 w 615"/>
                  <a:gd name="T15" fmla="*/ 116 h 471"/>
                  <a:gd name="T16" fmla="*/ 601 w 615"/>
                  <a:gd name="T17" fmla="*/ 153 h 471"/>
                  <a:gd name="T18" fmla="*/ 611 w 615"/>
                  <a:gd name="T19" fmla="*/ 194 h 471"/>
                  <a:gd name="T20" fmla="*/ 615 w 615"/>
                  <a:gd name="T21" fmla="*/ 236 h 471"/>
                  <a:gd name="T22" fmla="*/ 611 w 615"/>
                  <a:gd name="T23" fmla="*/ 278 h 471"/>
                  <a:gd name="T24" fmla="*/ 601 w 615"/>
                  <a:gd name="T25" fmla="*/ 317 h 471"/>
                  <a:gd name="T26" fmla="*/ 583 w 615"/>
                  <a:gd name="T27" fmla="*/ 353 h 471"/>
                  <a:gd name="T28" fmla="*/ 561 w 615"/>
                  <a:gd name="T29" fmla="*/ 387 h 471"/>
                  <a:gd name="T30" fmla="*/ 531 w 615"/>
                  <a:gd name="T31" fmla="*/ 415 h 471"/>
                  <a:gd name="T32" fmla="*/ 499 w 615"/>
                  <a:gd name="T33" fmla="*/ 439 h 471"/>
                  <a:gd name="T34" fmla="*/ 462 w 615"/>
                  <a:gd name="T35" fmla="*/ 456 h 471"/>
                  <a:gd name="T36" fmla="*/ 422 w 615"/>
                  <a:gd name="T37" fmla="*/ 467 h 471"/>
                  <a:gd name="T38" fmla="*/ 380 w 615"/>
                  <a:gd name="T39" fmla="*/ 471 h 471"/>
                  <a:gd name="T40" fmla="*/ 0 w 615"/>
                  <a:gd name="T41" fmla="*/ 471 h 471"/>
                  <a:gd name="T42" fmla="*/ 0 w 615"/>
                  <a:gd name="T43" fmla="*/ 0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15" h="471">
                    <a:moveTo>
                      <a:pt x="0" y="0"/>
                    </a:moveTo>
                    <a:lnTo>
                      <a:pt x="380" y="0"/>
                    </a:lnTo>
                    <a:lnTo>
                      <a:pt x="422" y="4"/>
                    </a:lnTo>
                    <a:lnTo>
                      <a:pt x="462" y="14"/>
                    </a:lnTo>
                    <a:lnTo>
                      <a:pt x="499" y="32"/>
                    </a:lnTo>
                    <a:lnTo>
                      <a:pt x="531" y="55"/>
                    </a:lnTo>
                    <a:lnTo>
                      <a:pt x="561" y="84"/>
                    </a:lnTo>
                    <a:lnTo>
                      <a:pt x="583" y="116"/>
                    </a:lnTo>
                    <a:lnTo>
                      <a:pt x="601" y="153"/>
                    </a:lnTo>
                    <a:lnTo>
                      <a:pt x="611" y="194"/>
                    </a:lnTo>
                    <a:lnTo>
                      <a:pt x="615" y="236"/>
                    </a:lnTo>
                    <a:lnTo>
                      <a:pt x="611" y="278"/>
                    </a:lnTo>
                    <a:lnTo>
                      <a:pt x="601" y="317"/>
                    </a:lnTo>
                    <a:lnTo>
                      <a:pt x="583" y="353"/>
                    </a:lnTo>
                    <a:lnTo>
                      <a:pt x="561" y="387"/>
                    </a:lnTo>
                    <a:lnTo>
                      <a:pt x="531" y="415"/>
                    </a:lnTo>
                    <a:lnTo>
                      <a:pt x="499" y="439"/>
                    </a:lnTo>
                    <a:lnTo>
                      <a:pt x="462" y="456"/>
                    </a:lnTo>
                    <a:lnTo>
                      <a:pt x="422" y="467"/>
                    </a:lnTo>
                    <a:lnTo>
                      <a:pt x="380" y="471"/>
                    </a:lnTo>
                    <a:lnTo>
                      <a:pt x="0" y="47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solidFill>
                  <a:schemeClr val="tx2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0" tIns="304745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defTabSz="483723">
                  <a:lnSpc>
                    <a:spcPct val="90000"/>
                  </a:lnSpc>
                  <a:buClr>
                    <a:srgbClr val="E20074"/>
                  </a:buClr>
                </a:pPr>
                <a:endParaRPr lang="de-DE" sz="127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62" name="Freeform 21"/>
              <p:cNvSpPr>
                <a:spLocks/>
              </p:cNvSpPr>
              <p:nvPr/>
            </p:nvSpPr>
            <p:spPr bwMode="auto">
              <a:xfrm>
                <a:off x="1591" y="2424"/>
                <a:ext cx="308" cy="235"/>
              </a:xfrm>
              <a:custGeom>
                <a:avLst/>
                <a:gdLst>
                  <a:gd name="T0" fmla="*/ 235 w 615"/>
                  <a:gd name="T1" fmla="*/ 0 h 471"/>
                  <a:gd name="T2" fmla="*/ 615 w 615"/>
                  <a:gd name="T3" fmla="*/ 0 h 471"/>
                  <a:gd name="T4" fmla="*/ 615 w 615"/>
                  <a:gd name="T5" fmla="*/ 471 h 471"/>
                  <a:gd name="T6" fmla="*/ 235 w 615"/>
                  <a:gd name="T7" fmla="*/ 471 h 471"/>
                  <a:gd name="T8" fmla="*/ 193 w 615"/>
                  <a:gd name="T9" fmla="*/ 467 h 471"/>
                  <a:gd name="T10" fmla="*/ 152 w 615"/>
                  <a:gd name="T11" fmla="*/ 457 h 471"/>
                  <a:gd name="T12" fmla="*/ 116 w 615"/>
                  <a:gd name="T13" fmla="*/ 439 h 471"/>
                  <a:gd name="T14" fmla="*/ 84 w 615"/>
                  <a:gd name="T15" fmla="*/ 417 h 471"/>
                  <a:gd name="T16" fmla="*/ 56 w 615"/>
                  <a:gd name="T17" fmla="*/ 387 h 471"/>
                  <a:gd name="T18" fmla="*/ 32 w 615"/>
                  <a:gd name="T19" fmla="*/ 355 h 471"/>
                  <a:gd name="T20" fmla="*/ 15 w 615"/>
                  <a:gd name="T21" fmla="*/ 319 h 471"/>
                  <a:gd name="T22" fmla="*/ 4 w 615"/>
                  <a:gd name="T23" fmla="*/ 278 h 471"/>
                  <a:gd name="T24" fmla="*/ 0 w 615"/>
                  <a:gd name="T25" fmla="*/ 236 h 471"/>
                  <a:gd name="T26" fmla="*/ 4 w 615"/>
                  <a:gd name="T27" fmla="*/ 194 h 471"/>
                  <a:gd name="T28" fmla="*/ 15 w 615"/>
                  <a:gd name="T29" fmla="*/ 155 h 471"/>
                  <a:gd name="T30" fmla="*/ 32 w 615"/>
                  <a:gd name="T31" fmla="*/ 118 h 471"/>
                  <a:gd name="T32" fmla="*/ 56 w 615"/>
                  <a:gd name="T33" fmla="*/ 84 h 471"/>
                  <a:gd name="T34" fmla="*/ 84 w 615"/>
                  <a:gd name="T35" fmla="*/ 56 h 471"/>
                  <a:gd name="T36" fmla="*/ 116 w 615"/>
                  <a:gd name="T37" fmla="*/ 33 h 471"/>
                  <a:gd name="T38" fmla="*/ 152 w 615"/>
                  <a:gd name="T39" fmla="*/ 16 h 471"/>
                  <a:gd name="T40" fmla="*/ 193 w 615"/>
                  <a:gd name="T41" fmla="*/ 4 h 471"/>
                  <a:gd name="T42" fmla="*/ 235 w 615"/>
                  <a:gd name="T43" fmla="*/ 0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15" h="471">
                    <a:moveTo>
                      <a:pt x="235" y="0"/>
                    </a:moveTo>
                    <a:lnTo>
                      <a:pt x="615" y="0"/>
                    </a:lnTo>
                    <a:lnTo>
                      <a:pt x="615" y="471"/>
                    </a:lnTo>
                    <a:lnTo>
                      <a:pt x="235" y="471"/>
                    </a:lnTo>
                    <a:lnTo>
                      <a:pt x="193" y="467"/>
                    </a:lnTo>
                    <a:lnTo>
                      <a:pt x="152" y="457"/>
                    </a:lnTo>
                    <a:lnTo>
                      <a:pt x="116" y="439"/>
                    </a:lnTo>
                    <a:lnTo>
                      <a:pt x="84" y="417"/>
                    </a:lnTo>
                    <a:lnTo>
                      <a:pt x="56" y="387"/>
                    </a:lnTo>
                    <a:lnTo>
                      <a:pt x="32" y="355"/>
                    </a:lnTo>
                    <a:lnTo>
                      <a:pt x="15" y="319"/>
                    </a:lnTo>
                    <a:lnTo>
                      <a:pt x="4" y="278"/>
                    </a:lnTo>
                    <a:lnTo>
                      <a:pt x="0" y="236"/>
                    </a:lnTo>
                    <a:lnTo>
                      <a:pt x="4" y="194"/>
                    </a:lnTo>
                    <a:lnTo>
                      <a:pt x="15" y="155"/>
                    </a:lnTo>
                    <a:lnTo>
                      <a:pt x="32" y="118"/>
                    </a:lnTo>
                    <a:lnTo>
                      <a:pt x="56" y="84"/>
                    </a:lnTo>
                    <a:lnTo>
                      <a:pt x="84" y="56"/>
                    </a:lnTo>
                    <a:lnTo>
                      <a:pt x="116" y="33"/>
                    </a:lnTo>
                    <a:lnTo>
                      <a:pt x="152" y="16"/>
                    </a:lnTo>
                    <a:lnTo>
                      <a:pt x="193" y="4"/>
                    </a:lnTo>
                    <a:lnTo>
                      <a:pt x="235" y="0"/>
                    </a:lnTo>
                    <a:close/>
                  </a:path>
                </a:pathLst>
              </a:custGeom>
              <a:grpFill/>
              <a:ln w="0">
                <a:solidFill>
                  <a:schemeClr val="tx2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0" tIns="304745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defTabSz="483723">
                  <a:lnSpc>
                    <a:spcPct val="90000"/>
                  </a:lnSpc>
                  <a:buClr>
                    <a:srgbClr val="E20074"/>
                  </a:buClr>
                </a:pPr>
                <a:endParaRPr lang="de-DE" sz="127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63" name="Freeform 22"/>
              <p:cNvSpPr>
                <a:spLocks/>
              </p:cNvSpPr>
              <p:nvPr/>
            </p:nvSpPr>
            <p:spPr bwMode="auto">
              <a:xfrm>
                <a:off x="3592" y="2424"/>
                <a:ext cx="308" cy="235"/>
              </a:xfrm>
              <a:custGeom>
                <a:avLst/>
                <a:gdLst>
                  <a:gd name="T0" fmla="*/ 0 w 615"/>
                  <a:gd name="T1" fmla="*/ 0 h 471"/>
                  <a:gd name="T2" fmla="*/ 380 w 615"/>
                  <a:gd name="T3" fmla="*/ 0 h 471"/>
                  <a:gd name="T4" fmla="*/ 422 w 615"/>
                  <a:gd name="T5" fmla="*/ 4 h 471"/>
                  <a:gd name="T6" fmla="*/ 462 w 615"/>
                  <a:gd name="T7" fmla="*/ 16 h 471"/>
                  <a:gd name="T8" fmla="*/ 499 w 615"/>
                  <a:gd name="T9" fmla="*/ 33 h 471"/>
                  <a:gd name="T10" fmla="*/ 531 w 615"/>
                  <a:gd name="T11" fmla="*/ 56 h 471"/>
                  <a:gd name="T12" fmla="*/ 561 w 615"/>
                  <a:gd name="T13" fmla="*/ 84 h 471"/>
                  <a:gd name="T14" fmla="*/ 583 w 615"/>
                  <a:gd name="T15" fmla="*/ 117 h 471"/>
                  <a:gd name="T16" fmla="*/ 601 w 615"/>
                  <a:gd name="T17" fmla="*/ 153 h 471"/>
                  <a:gd name="T18" fmla="*/ 611 w 615"/>
                  <a:gd name="T19" fmla="*/ 194 h 471"/>
                  <a:gd name="T20" fmla="*/ 615 w 615"/>
                  <a:gd name="T21" fmla="*/ 236 h 471"/>
                  <a:gd name="T22" fmla="*/ 611 w 615"/>
                  <a:gd name="T23" fmla="*/ 278 h 471"/>
                  <a:gd name="T24" fmla="*/ 601 w 615"/>
                  <a:gd name="T25" fmla="*/ 317 h 471"/>
                  <a:gd name="T26" fmla="*/ 583 w 615"/>
                  <a:gd name="T27" fmla="*/ 355 h 471"/>
                  <a:gd name="T28" fmla="*/ 561 w 615"/>
                  <a:gd name="T29" fmla="*/ 387 h 471"/>
                  <a:gd name="T30" fmla="*/ 531 w 615"/>
                  <a:gd name="T31" fmla="*/ 415 h 471"/>
                  <a:gd name="T32" fmla="*/ 499 w 615"/>
                  <a:gd name="T33" fmla="*/ 439 h 471"/>
                  <a:gd name="T34" fmla="*/ 462 w 615"/>
                  <a:gd name="T35" fmla="*/ 456 h 471"/>
                  <a:gd name="T36" fmla="*/ 422 w 615"/>
                  <a:gd name="T37" fmla="*/ 467 h 471"/>
                  <a:gd name="T38" fmla="*/ 380 w 615"/>
                  <a:gd name="T39" fmla="*/ 471 h 471"/>
                  <a:gd name="T40" fmla="*/ 0 w 615"/>
                  <a:gd name="T41" fmla="*/ 471 h 471"/>
                  <a:gd name="T42" fmla="*/ 0 w 615"/>
                  <a:gd name="T43" fmla="*/ 0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15" h="471">
                    <a:moveTo>
                      <a:pt x="0" y="0"/>
                    </a:moveTo>
                    <a:lnTo>
                      <a:pt x="380" y="0"/>
                    </a:lnTo>
                    <a:lnTo>
                      <a:pt x="422" y="4"/>
                    </a:lnTo>
                    <a:lnTo>
                      <a:pt x="462" y="16"/>
                    </a:lnTo>
                    <a:lnTo>
                      <a:pt x="499" y="33"/>
                    </a:lnTo>
                    <a:lnTo>
                      <a:pt x="531" y="56"/>
                    </a:lnTo>
                    <a:lnTo>
                      <a:pt x="561" y="84"/>
                    </a:lnTo>
                    <a:lnTo>
                      <a:pt x="583" y="117"/>
                    </a:lnTo>
                    <a:lnTo>
                      <a:pt x="601" y="153"/>
                    </a:lnTo>
                    <a:lnTo>
                      <a:pt x="611" y="194"/>
                    </a:lnTo>
                    <a:lnTo>
                      <a:pt x="615" y="236"/>
                    </a:lnTo>
                    <a:lnTo>
                      <a:pt x="611" y="278"/>
                    </a:lnTo>
                    <a:lnTo>
                      <a:pt x="601" y="317"/>
                    </a:lnTo>
                    <a:lnTo>
                      <a:pt x="583" y="355"/>
                    </a:lnTo>
                    <a:lnTo>
                      <a:pt x="561" y="387"/>
                    </a:lnTo>
                    <a:lnTo>
                      <a:pt x="531" y="415"/>
                    </a:lnTo>
                    <a:lnTo>
                      <a:pt x="499" y="439"/>
                    </a:lnTo>
                    <a:lnTo>
                      <a:pt x="462" y="456"/>
                    </a:lnTo>
                    <a:lnTo>
                      <a:pt x="422" y="467"/>
                    </a:lnTo>
                    <a:lnTo>
                      <a:pt x="380" y="471"/>
                    </a:lnTo>
                    <a:lnTo>
                      <a:pt x="0" y="47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solidFill>
                  <a:schemeClr val="tx2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0" tIns="304745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defTabSz="483723">
                  <a:lnSpc>
                    <a:spcPct val="90000"/>
                  </a:lnSpc>
                  <a:buClr>
                    <a:srgbClr val="E20074"/>
                  </a:buClr>
                </a:pPr>
                <a:endParaRPr lang="de-DE" sz="127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64" name="Freeform 23"/>
              <p:cNvSpPr>
                <a:spLocks/>
              </p:cNvSpPr>
              <p:nvPr/>
            </p:nvSpPr>
            <p:spPr bwMode="auto">
              <a:xfrm>
                <a:off x="2012" y="2226"/>
                <a:ext cx="1467" cy="1468"/>
              </a:xfrm>
              <a:custGeom>
                <a:avLst/>
                <a:gdLst>
                  <a:gd name="T0" fmla="*/ 245 w 2934"/>
                  <a:gd name="T1" fmla="*/ 0 h 2937"/>
                  <a:gd name="T2" fmla="*/ 2689 w 2934"/>
                  <a:gd name="T3" fmla="*/ 0 h 2937"/>
                  <a:gd name="T4" fmla="*/ 2734 w 2934"/>
                  <a:gd name="T5" fmla="*/ 4 h 2937"/>
                  <a:gd name="T6" fmla="*/ 2775 w 2934"/>
                  <a:gd name="T7" fmla="*/ 16 h 2937"/>
                  <a:gd name="T8" fmla="*/ 2812 w 2934"/>
                  <a:gd name="T9" fmla="*/ 34 h 2937"/>
                  <a:gd name="T10" fmla="*/ 2847 w 2934"/>
                  <a:gd name="T11" fmla="*/ 58 h 2937"/>
                  <a:gd name="T12" fmla="*/ 2877 w 2934"/>
                  <a:gd name="T13" fmla="*/ 87 h 2937"/>
                  <a:gd name="T14" fmla="*/ 2901 w 2934"/>
                  <a:gd name="T15" fmla="*/ 121 h 2937"/>
                  <a:gd name="T16" fmla="*/ 2919 w 2934"/>
                  <a:gd name="T17" fmla="*/ 160 h 2937"/>
                  <a:gd name="T18" fmla="*/ 2930 w 2934"/>
                  <a:gd name="T19" fmla="*/ 201 h 2937"/>
                  <a:gd name="T20" fmla="*/ 2934 w 2934"/>
                  <a:gd name="T21" fmla="*/ 246 h 2937"/>
                  <a:gd name="T22" fmla="*/ 2934 w 2934"/>
                  <a:gd name="T23" fmla="*/ 2692 h 2937"/>
                  <a:gd name="T24" fmla="*/ 2930 w 2934"/>
                  <a:gd name="T25" fmla="*/ 2735 h 2937"/>
                  <a:gd name="T26" fmla="*/ 2919 w 2934"/>
                  <a:gd name="T27" fmla="*/ 2777 h 2937"/>
                  <a:gd name="T28" fmla="*/ 2901 w 2934"/>
                  <a:gd name="T29" fmla="*/ 2815 h 2937"/>
                  <a:gd name="T30" fmla="*/ 2877 w 2934"/>
                  <a:gd name="T31" fmla="*/ 2849 h 2937"/>
                  <a:gd name="T32" fmla="*/ 2847 w 2934"/>
                  <a:gd name="T33" fmla="*/ 2878 h 2937"/>
                  <a:gd name="T34" fmla="*/ 2812 w 2934"/>
                  <a:gd name="T35" fmla="*/ 2903 h 2937"/>
                  <a:gd name="T36" fmla="*/ 2775 w 2934"/>
                  <a:gd name="T37" fmla="*/ 2922 h 2937"/>
                  <a:gd name="T38" fmla="*/ 2734 w 2934"/>
                  <a:gd name="T39" fmla="*/ 2933 h 2937"/>
                  <a:gd name="T40" fmla="*/ 2689 w 2934"/>
                  <a:gd name="T41" fmla="*/ 2937 h 2937"/>
                  <a:gd name="T42" fmla="*/ 245 w 2934"/>
                  <a:gd name="T43" fmla="*/ 2937 h 2937"/>
                  <a:gd name="T44" fmla="*/ 201 w 2934"/>
                  <a:gd name="T45" fmla="*/ 2933 h 2937"/>
                  <a:gd name="T46" fmla="*/ 159 w 2934"/>
                  <a:gd name="T47" fmla="*/ 2922 h 2937"/>
                  <a:gd name="T48" fmla="*/ 121 w 2934"/>
                  <a:gd name="T49" fmla="*/ 2903 h 2937"/>
                  <a:gd name="T50" fmla="*/ 86 w 2934"/>
                  <a:gd name="T51" fmla="*/ 2878 h 2937"/>
                  <a:gd name="T52" fmla="*/ 57 w 2934"/>
                  <a:gd name="T53" fmla="*/ 2849 h 2937"/>
                  <a:gd name="T54" fmla="*/ 33 w 2934"/>
                  <a:gd name="T55" fmla="*/ 2815 h 2937"/>
                  <a:gd name="T56" fmla="*/ 15 w 2934"/>
                  <a:gd name="T57" fmla="*/ 2777 h 2937"/>
                  <a:gd name="T58" fmla="*/ 4 w 2934"/>
                  <a:gd name="T59" fmla="*/ 2735 h 2937"/>
                  <a:gd name="T60" fmla="*/ 0 w 2934"/>
                  <a:gd name="T61" fmla="*/ 2692 h 2937"/>
                  <a:gd name="T62" fmla="*/ 0 w 2934"/>
                  <a:gd name="T63" fmla="*/ 246 h 2937"/>
                  <a:gd name="T64" fmla="*/ 4 w 2934"/>
                  <a:gd name="T65" fmla="*/ 201 h 2937"/>
                  <a:gd name="T66" fmla="*/ 15 w 2934"/>
                  <a:gd name="T67" fmla="*/ 160 h 2937"/>
                  <a:gd name="T68" fmla="*/ 33 w 2934"/>
                  <a:gd name="T69" fmla="*/ 121 h 2937"/>
                  <a:gd name="T70" fmla="*/ 57 w 2934"/>
                  <a:gd name="T71" fmla="*/ 87 h 2937"/>
                  <a:gd name="T72" fmla="*/ 86 w 2934"/>
                  <a:gd name="T73" fmla="*/ 58 h 2937"/>
                  <a:gd name="T74" fmla="*/ 121 w 2934"/>
                  <a:gd name="T75" fmla="*/ 34 h 2937"/>
                  <a:gd name="T76" fmla="*/ 159 w 2934"/>
                  <a:gd name="T77" fmla="*/ 16 h 2937"/>
                  <a:gd name="T78" fmla="*/ 201 w 2934"/>
                  <a:gd name="T79" fmla="*/ 4 h 2937"/>
                  <a:gd name="T80" fmla="*/ 245 w 2934"/>
                  <a:gd name="T81" fmla="*/ 0 h 29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934" h="2937">
                    <a:moveTo>
                      <a:pt x="245" y="0"/>
                    </a:moveTo>
                    <a:lnTo>
                      <a:pt x="2689" y="0"/>
                    </a:lnTo>
                    <a:lnTo>
                      <a:pt x="2734" y="4"/>
                    </a:lnTo>
                    <a:lnTo>
                      <a:pt x="2775" y="16"/>
                    </a:lnTo>
                    <a:lnTo>
                      <a:pt x="2812" y="34"/>
                    </a:lnTo>
                    <a:lnTo>
                      <a:pt x="2847" y="58"/>
                    </a:lnTo>
                    <a:lnTo>
                      <a:pt x="2877" y="87"/>
                    </a:lnTo>
                    <a:lnTo>
                      <a:pt x="2901" y="121"/>
                    </a:lnTo>
                    <a:lnTo>
                      <a:pt x="2919" y="160"/>
                    </a:lnTo>
                    <a:lnTo>
                      <a:pt x="2930" y="201"/>
                    </a:lnTo>
                    <a:lnTo>
                      <a:pt x="2934" y="246"/>
                    </a:lnTo>
                    <a:lnTo>
                      <a:pt x="2934" y="2692"/>
                    </a:lnTo>
                    <a:lnTo>
                      <a:pt x="2930" y="2735"/>
                    </a:lnTo>
                    <a:lnTo>
                      <a:pt x="2919" y="2777"/>
                    </a:lnTo>
                    <a:lnTo>
                      <a:pt x="2901" y="2815"/>
                    </a:lnTo>
                    <a:lnTo>
                      <a:pt x="2877" y="2849"/>
                    </a:lnTo>
                    <a:lnTo>
                      <a:pt x="2847" y="2878"/>
                    </a:lnTo>
                    <a:lnTo>
                      <a:pt x="2812" y="2903"/>
                    </a:lnTo>
                    <a:lnTo>
                      <a:pt x="2775" y="2922"/>
                    </a:lnTo>
                    <a:lnTo>
                      <a:pt x="2734" y="2933"/>
                    </a:lnTo>
                    <a:lnTo>
                      <a:pt x="2689" y="2937"/>
                    </a:lnTo>
                    <a:lnTo>
                      <a:pt x="245" y="2937"/>
                    </a:lnTo>
                    <a:lnTo>
                      <a:pt x="201" y="2933"/>
                    </a:lnTo>
                    <a:lnTo>
                      <a:pt x="159" y="2922"/>
                    </a:lnTo>
                    <a:lnTo>
                      <a:pt x="121" y="2903"/>
                    </a:lnTo>
                    <a:lnTo>
                      <a:pt x="86" y="2878"/>
                    </a:lnTo>
                    <a:lnTo>
                      <a:pt x="57" y="2849"/>
                    </a:lnTo>
                    <a:lnTo>
                      <a:pt x="33" y="2815"/>
                    </a:lnTo>
                    <a:lnTo>
                      <a:pt x="15" y="2777"/>
                    </a:lnTo>
                    <a:lnTo>
                      <a:pt x="4" y="2735"/>
                    </a:lnTo>
                    <a:lnTo>
                      <a:pt x="0" y="2692"/>
                    </a:lnTo>
                    <a:lnTo>
                      <a:pt x="0" y="246"/>
                    </a:lnTo>
                    <a:lnTo>
                      <a:pt x="4" y="201"/>
                    </a:lnTo>
                    <a:lnTo>
                      <a:pt x="15" y="160"/>
                    </a:lnTo>
                    <a:lnTo>
                      <a:pt x="33" y="121"/>
                    </a:lnTo>
                    <a:lnTo>
                      <a:pt x="57" y="87"/>
                    </a:lnTo>
                    <a:lnTo>
                      <a:pt x="86" y="58"/>
                    </a:lnTo>
                    <a:lnTo>
                      <a:pt x="121" y="34"/>
                    </a:lnTo>
                    <a:lnTo>
                      <a:pt x="159" y="16"/>
                    </a:lnTo>
                    <a:lnTo>
                      <a:pt x="201" y="4"/>
                    </a:lnTo>
                    <a:lnTo>
                      <a:pt x="245" y="0"/>
                    </a:lnTo>
                    <a:close/>
                  </a:path>
                </a:pathLst>
              </a:custGeom>
              <a:grpFill/>
              <a:ln w="0">
                <a:solidFill>
                  <a:schemeClr val="tx2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0" tIns="304745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defTabSz="483723">
                  <a:lnSpc>
                    <a:spcPct val="90000"/>
                  </a:lnSpc>
                  <a:buClr>
                    <a:srgbClr val="E20074"/>
                  </a:buClr>
                </a:pPr>
                <a:endParaRPr lang="de-DE" sz="1270">
                  <a:solidFill>
                    <a:srgbClr val="000000"/>
                  </a:solidFill>
                  <a:cs typeface="Arial" charset="0"/>
                </a:endParaRPr>
              </a:p>
            </p:txBody>
          </p:sp>
        </p:grpSp>
      </p:grpSp>
      <p:grpSp>
        <p:nvGrpSpPr>
          <p:cNvPr id="11" name="Gruppieren 75"/>
          <p:cNvGrpSpPr/>
          <p:nvPr/>
        </p:nvGrpSpPr>
        <p:grpSpPr>
          <a:xfrm>
            <a:off x="3625267" y="5267896"/>
            <a:ext cx="763046" cy="755469"/>
            <a:chOff x="9308871" y="2201531"/>
            <a:chExt cx="721117" cy="713608"/>
          </a:xfrm>
        </p:grpSpPr>
        <p:sp>
          <p:nvSpPr>
            <p:cNvPr id="78" name="Ellipse 172"/>
            <p:cNvSpPr>
              <a:spLocks noChangeAspect="1"/>
            </p:cNvSpPr>
            <p:nvPr/>
          </p:nvSpPr>
          <p:spPr>
            <a:xfrm>
              <a:off x="9308871" y="2201531"/>
              <a:ext cx="721117" cy="713608"/>
            </a:xfrm>
            <a:prstGeom prst="ellipse">
              <a:avLst/>
            </a:prstGeom>
            <a:solidFill>
              <a:srgbClr val="FFFFFF">
                <a:alpha val="70000"/>
              </a:srgbClr>
            </a:solidFill>
            <a:ln w="19050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38090" tIns="304720" rIns="38090" bIns="76180" rtlCol="0" anchor="ctr"/>
            <a:lstStyle/>
            <a:p>
              <a:pPr algn="ctr" defTabSz="483590">
                <a:lnSpc>
                  <a:spcPct val="90000"/>
                </a:lnSpc>
                <a:buClr>
                  <a:srgbClr val="E20074"/>
                </a:buClr>
              </a:pPr>
              <a:r>
                <a:rPr lang="de-DE" altLang="de-DE" sz="1164" kern="0" spc="-11">
                  <a:solidFill>
                    <a:srgbClr val="E20074"/>
                  </a:solidFill>
                  <a:latin typeface="Tele-GroteskFet" pitchFamily="2" charset="0"/>
                  <a:cs typeface="Arial" charset="0"/>
                </a:rPr>
                <a:t>Smart </a:t>
              </a:r>
              <a:br>
                <a:rPr lang="de-DE" altLang="de-DE" sz="1164" kern="0" spc="-11">
                  <a:solidFill>
                    <a:srgbClr val="E20074"/>
                  </a:solidFill>
                  <a:latin typeface="Tele-GroteskFet" pitchFamily="2" charset="0"/>
                  <a:cs typeface="Arial" charset="0"/>
                </a:rPr>
              </a:br>
              <a:r>
                <a:rPr lang="de-DE" altLang="de-DE" sz="1164" kern="0" spc="-11">
                  <a:solidFill>
                    <a:srgbClr val="E20074"/>
                  </a:solidFill>
                  <a:latin typeface="Tele-GroteskFet" pitchFamily="2" charset="0"/>
                  <a:cs typeface="Arial" charset="0"/>
                </a:rPr>
                <a:t>Logistics</a:t>
              </a:r>
            </a:p>
          </p:txBody>
        </p:sp>
        <p:grpSp>
          <p:nvGrpSpPr>
            <p:cNvPr id="12" name="Gruppieren 367"/>
            <p:cNvGrpSpPr/>
            <p:nvPr/>
          </p:nvGrpSpPr>
          <p:grpSpPr>
            <a:xfrm>
              <a:off x="9489716" y="2258504"/>
              <a:ext cx="428722" cy="261916"/>
              <a:chOff x="10025511" y="2592069"/>
              <a:chExt cx="394261" cy="275651"/>
            </a:xfrm>
            <a:solidFill>
              <a:schemeClr val="tx2"/>
            </a:solidFill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80" name="Freeform 38"/>
              <p:cNvSpPr>
                <a:spLocks noEditPoints="1"/>
              </p:cNvSpPr>
              <p:nvPr/>
            </p:nvSpPr>
            <p:spPr bwMode="auto">
              <a:xfrm>
                <a:off x="10025511" y="2675751"/>
                <a:ext cx="321438" cy="191969"/>
              </a:xfrm>
              <a:custGeom>
                <a:avLst/>
                <a:gdLst>
                  <a:gd name="T0" fmla="*/ 636 w 643"/>
                  <a:gd name="T1" fmla="*/ 189 h 384"/>
                  <a:gd name="T2" fmla="*/ 619 w 643"/>
                  <a:gd name="T3" fmla="*/ 145 h 384"/>
                  <a:gd name="T4" fmla="*/ 598 w 643"/>
                  <a:gd name="T5" fmla="*/ 96 h 384"/>
                  <a:gd name="T6" fmla="*/ 576 w 643"/>
                  <a:gd name="T7" fmla="*/ 63 h 384"/>
                  <a:gd name="T8" fmla="*/ 530 w 643"/>
                  <a:gd name="T9" fmla="*/ 49 h 384"/>
                  <a:gd name="T10" fmla="*/ 468 w 643"/>
                  <a:gd name="T11" fmla="*/ 49 h 384"/>
                  <a:gd name="T12" fmla="*/ 435 w 643"/>
                  <a:gd name="T13" fmla="*/ 50 h 384"/>
                  <a:gd name="T14" fmla="*/ 419 w 643"/>
                  <a:gd name="T15" fmla="*/ 73 h 384"/>
                  <a:gd name="T16" fmla="*/ 419 w 643"/>
                  <a:gd name="T17" fmla="*/ 114 h 384"/>
                  <a:gd name="T18" fmla="*/ 419 w 643"/>
                  <a:gd name="T19" fmla="*/ 245 h 384"/>
                  <a:gd name="T20" fmla="*/ 640 w 643"/>
                  <a:gd name="T21" fmla="*/ 200 h 384"/>
                  <a:gd name="T22" fmla="*/ 536 w 643"/>
                  <a:gd name="T23" fmla="*/ 170 h 384"/>
                  <a:gd name="T24" fmla="*/ 509 w 643"/>
                  <a:gd name="T25" fmla="*/ 164 h 384"/>
                  <a:gd name="T26" fmla="*/ 466 w 643"/>
                  <a:gd name="T27" fmla="*/ 164 h 384"/>
                  <a:gd name="T28" fmla="*/ 451 w 643"/>
                  <a:gd name="T29" fmla="*/ 79 h 384"/>
                  <a:gd name="T30" fmla="*/ 557 w 643"/>
                  <a:gd name="T31" fmla="*/ 86 h 384"/>
                  <a:gd name="T32" fmla="*/ 579 w 643"/>
                  <a:gd name="T33" fmla="*/ 126 h 384"/>
                  <a:gd name="T34" fmla="*/ 602 w 643"/>
                  <a:gd name="T35" fmla="*/ 185 h 384"/>
                  <a:gd name="T36" fmla="*/ 168 w 643"/>
                  <a:gd name="T37" fmla="*/ 334 h 384"/>
                  <a:gd name="T38" fmla="*/ 168 w 643"/>
                  <a:gd name="T39" fmla="*/ 334 h 384"/>
                  <a:gd name="T40" fmla="*/ 0 w 643"/>
                  <a:gd name="T41" fmla="*/ 250 h 384"/>
                  <a:gd name="T42" fmla="*/ 393 w 643"/>
                  <a:gd name="T43" fmla="*/ 250 h 384"/>
                  <a:gd name="T44" fmla="*/ 369 w 643"/>
                  <a:gd name="T45" fmla="*/ 339 h 384"/>
                  <a:gd name="T46" fmla="*/ 227 w 643"/>
                  <a:gd name="T47" fmla="*/ 339 h 384"/>
                  <a:gd name="T48" fmla="*/ 191 w 643"/>
                  <a:gd name="T49" fmla="*/ 339 h 384"/>
                  <a:gd name="T50" fmla="*/ 177 w 643"/>
                  <a:gd name="T51" fmla="*/ 291 h 384"/>
                  <a:gd name="T52" fmla="*/ 464 w 643"/>
                  <a:gd name="T53" fmla="*/ 291 h 384"/>
                  <a:gd name="T54" fmla="*/ 72 w 643"/>
                  <a:gd name="T55" fmla="*/ 274 h 384"/>
                  <a:gd name="T56" fmla="*/ 21 w 643"/>
                  <a:gd name="T57" fmla="*/ 309 h 384"/>
                  <a:gd name="T58" fmla="*/ 8 w 643"/>
                  <a:gd name="T59" fmla="*/ 306 h 384"/>
                  <a:gd name="T60" fmla="*/ 0 w 643"/>
                  <a:gd name="T61" fmla="*/ 296 h 384"/>
                  <a:gd name="T62" fmla="*/ 72 w 643"/>
                  <a:gd name="T63" fmla="*/ 274 h 384"/>
                  <a:gd name="T64" fmla="*/ 598 w 643"/>
                  <a:gd name="T65" fmla="*/ 333 h 384"/>
                  <a:gd name="T66" fmla="*/ 570 w 643"/>
                  <a:gd name="T67" fmla="*/ 274 h 384"/>
                  <a:gd name="T68" fmla="*/ 643 w 643"/>
                  <a:gd name="T69" fmla="*/ 308 h 384"/>
                  <a:gd name="T70" fmla="*/ 630 w 643"/>
                  <a:gd name="T71" fmla="*/ 337 h 384"/>
                  <a:gd name="T72" fmla="*/ 101 w 643"/>
                  <a:gd name="T73" fmla="*/ 285 h 384"/>
                  <a:gd name="T74" fmla="*/ 69 w 643"/>
                  <a:gd name="T75" fmla="*/ 317 h 384"/>
                  <a:gd name="T76" fmla="*/ 76 w 643"/>
                  <a:gd name="T77" fmla="*/ 363 h 384"/>
                  <a:gd name="T78" fmla="*/ 117 w 643"/>
                  <a:gd name="T79" fmla="*/ 384 h 384"/>
                  <a:gd name="T80" fmla="*/ 164 w 643"/>
                  <a:gd name="T81" fmla="*/ 352 h 384"/>
                  <a:gd name="T82" fmla="*/ 157 w 643"/>
                  <a:gd name="T83" fmla="*/ 304 h 384"/>
                  <a:gd name="T84" fmla="*/ 117 w 643"/>
                  <a:gd name="T85" fmla="*/ 283 h 384"/>
                  <a:gd name="T86" fmla="*/ 95 w 643"/>
                  <a:gd name="T87" fmla="*/ 346 h 384"/>
                  <a:gd name="T88" fmla="*/ 104 w 643"/>
                  <a:gd name="T89" fmla="*/ 312 h 384"/>
                  <a:gd name="T90" fmla="*/ 139 w 643"/>
                  <a:gd name="T91" fmla="*/ 321 h 384"/>
                  <a:gd name="T92" fmla="*/ 130 w 643"/>
                  <a:gd name="T93" fmla="*/ 355 h 384"/>
                  <a:gd name="T94" fmla="*/ 508 w 643"/>
                  <a:gd name="T95" fmla="*/ 285 h 384"/>
                  <a:gd name="T96" fmla="*/ 477 w 643"/>
                  <a:gd name="T97" fmla="*/ 317 h 384"/>
                  <a:gd name="T98" fmla="*/ 483 w 643"/>
                  <a:gd name="T99" fmla="*/ 363 h 384"/>
                  <a:gd name="T100" fmla="*/ 524 w 643"/>
                  <a:gd name="T101" fmla="*/ 384 h 384"/>
                  <a:gd name="T102" fmla="*/ 571 w 643"/>
                  <a:gd name="T103" fmla="*/ 352 h 384"/>
                  <a:gd name="T104" fmla="*/ 566 w 643"/>
                  <a:gd name="T105" fmla="*/ 304 h 384"/>
                  <a:gd name="T106" fmla="*/ 524 w 643"/>
                  <a:gd name="T107" fmla="*/ 283 h 384"/>
                  <a:gd name="T108" fmla="*/ 503 w 643"/>
                  <a:gd name="T109" fmla="*/ 346 h 384"/>
                  <a:gd name="T110" fmla="*/ 512 w 643"/>
                  <a:gd name="T111" fmla="*/ 312 h 384"/>
                  <a:gd name="T112" fmla="*/ 546 w 643"/>
                  <a:gd name="T113" fmla="*/ 321 h 384"/>
                  <a:gd name="T114" fmla="*/ 537 w 643"/>
                  <a:gd name="T115" fmla="*/ 355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643" h="384">
                    <a:moveTo>
                      <a:pt x="640" y="200"/>
                    </a:moveTo>
                    <a:lnTo>
                      <a:pt x="640" y="196"/>
                    </a:lnTo>
                    <a:lnTo>
                      <a:pt x="636" y="189"/>
                    </a:lnTo>
                    <a:lnTo>
                      <a:pt x="631" y="177"/>
                    </a:lnTo>
                    <a:lnTo>
                      <a:pt x="626" y="161"/>
                    </a:lnTo>
                    <a:lnTo>
                      <a:pt x="619" y="145"/>
                    </a:lnTo>
                    <a:lnTo>
                      <a:pt x="611" y="127"/>
                    </a:lnTo>
                    <a:lnTo>
                      <a:pt x="605" y="110"/>
                    </a:lnTo>
                    <a:lnTo>
                      <a:pt x="598" y="96"/>
                    </a:lnTo>
                    <a:lnTo>
                      <a:pt x="593" y="84"/>
                    </a:lnTo>
                    <a:lnTo>
                      <a:pt x="587" y="73"/>
                    </a:lnTo>
                    <a:lnTo>
                      <a:pt x="576" y="63"/>
                    </a:lnTo>
                    <a:lnTo>
                      <a:pt x="564" y="55"/>
                    </a:lnTo>
                    <a:lnTo>
                      <a:pt x="549" y="50"/>
                    </a:lnTo>
                    <a:lnTo>
                      <a:pt x="530" y="49"/>
                    </a:lnTo>
                    <a:lnTo>
                      <a:pt x="508" y="49"/>
                    </a:lnTo>
                    <a:lnTo>
                      <a:pt x="486" y="49"/>
                    </a:lnTo>
                    <a:lnTo>
                      <a:pt x="468" y="49"/>
                    </a:lnTo>
                    <a:lnTo>
                      <a:pt x="453" y="49"/>
                    </a:lnTo>
                    <a:lnTo>
                      <a:pt x="447" y="49"/>
                    </a:lnTo>
                    <a:lnTo>
                      <a:pt x="435" y="50"/>
                    </a:lnTo>
                    <a:lnTo>
                      <a:pt x="427" y="54"/>
                    </a:lnTo>
                    <a:lnTo>
                      <a:pt x="422" y="62"/>
                    </a:lnTo>
                    <a:lnTo>
                      <a:pt x="419" y="73"/>
                    </a:lnTo>
                    <a:lnTo>
                      <a:pt x="419" y="80"/>
                    </a:lnTo>
                    <a:lnTo>
                      <a:pt x="419" y="94"/>
                    </a:lnTo>
                    <a:lnTo>
                      <a:pt x="419" y="114"/>
                    </a:lnTo>
                    <a:lnTo>
                      <a:pt x="419" y="213"/>
                    </a:lnTo>
                    <a:lnTo>
                      <a:pt x="419" y="232"/>
                    </a:lnTo>
                    <a:lnTo>
                      <a:pt x="419" y="245"/>
                    </a:lnTo>
                    <a:lnTo>
                      <a:pt x="419" y="250"/>
                    </a:lnTo>
                    <a:lnTo>
                      <a:pt x="640" y="250"/>
                    </a:lnTo>
                    <a:lnTo>
                      <a:pt x="640" y="200"/>
                    </a:lnTo>
                    <a:close/>
                    <a:moveTo>
                      <a:pt x="568" y="200"/>
                    </a:moveTo>
                    <a:lnTo>
                      <a:pt x="541" y="174"/>
                    </a:lnTo>
                    <a:lnTo>
                      <a:pt x="536" y="170"/>
                    </a:lnTo>
                    <a:lnTo>
                      <a:pt x="530" y="168"/>
                    </a:lnTo>
                    <a:lnTo>
                      <a:pt x="521" y="165"/>
                    </a:lnTo>
                    <a:lnTo>
                      <a:pt x="509" y="164"/>
                    </a:lnTo>
                    <a:lnTo>
                      <a:pt x="498" y="164"/>
                    </a:lnTo>
                    <a:lnTo>
                      <a:pt x="482" y="164"/>
                    </a:lnTo>
                    <a:lnTo>
                      <a:pt x="466" y="164"/>
                    </a:lnTo>
                    <a:lnTo>
                      <a:pt x="454" y="164"/>
                    </a:lnTo>
                    <a:lnTo>
                      <a:pt x="451" y="164"/>
                    </a:lnTo>
                    <a:lnTo>
                      <a:pt x="451" y="79"/>
                    </a:lnTo>
                    <a:lnTo>
                      <a:pt x="530" y="79"/>
                    </a:lnTo>
                    <a:lnTo>
                      <a:pt x="545" y="81"/>
                    </a:lnTo>
                    <a:lnTo>
                      <a:pt x="557" y="86"/>
                    </a:lnTo>
                    <a:lnTo>
                      <a:pt x="564" y="96"/>
                    </a:lnTo>
                    <a:lnTo>
                      <a:pt x="571" y="107"/>
                    </a:lnTo>
                    <a:lnTo>
                      <a:pt x="579" y="126"/>
                    </a:lnTo>
                    <a:lnTo>
                      <a:pt x="587" y="145"/>
                    </a:lnTo>
                    <a:lnTo>
                      <a:pt x="594" y="166"/>
                    </a:lnTo>
                    <a:lnTo>
                      <a:pt x="602" y="185"/>
                    </a:lnTo>
                    <a:lnTo>
                      <a:pt x="608" y="200"/>
                    </a:lnTo>
                    <a:lnTo>
                      <a:pt x="568" y="200"/>
                    </a:lnTo>
                    <a:close/>
                    <a:moveTo>
                      <a:pt x="168" y="334"/>
                    </a:moveTo>
                    <a:lnTo>
                      <a:pt x="168" y="334"/>
                    </a:lnTo>
                    <a:lnTo>
                      <a:pt x="168" y="334"/>
                    </a:lnTo>
                    <a:lnTo>
                      <a:pt x="168" y="334"/>
                    </a:lnTo>
                    <a:lnTo>
                      <a:pt x="168" y="334"/>
                    </a:lnTo>
                    <a:close/>
                    <a:moveTo>
                      <a:pt x="393" y="250"/>
                    </a:moveTo>
                    <a:lnTo>
                      <a:pt x="0" y="250"/>
                    </a:lnTo>
                    <a:lnTo>
                      <a:pt x="0" y="0"/>
                    </a:lnTo>
                    <a:lnTo>
                      <a:pt x="393" y="0"/>
                    </a:lnTo>
                    <a:lnTo>
                      <a:pt x="393" y="250"/>
                    </a:lnTo>
                    <a:close/>
                    <a:moveTo>
                      <a:pt x="451" y="333"/>
                    </a:moveTo>
                    <a:lnTo>
                      <a:pt x="451" y="339"/>
                    </a:lnTo>
                    <a:lnTo>
                      <a:pt x="369" y="339"/>
                    </a:lnTo>
                    <a:lnTo>
                      <a:pt x="341" y="339"/>
                    </a:lnTo>
                    <a:lnTo>
                      <a:pt x="309" y="339"/>
                    </a:lnTo>
                    <a:lnTo>
                      <a:pt x="227" y="339"/>
                    </a:lnTo>
                    <a:lnTo>
                      <a:pt x="208" y="339"/>
                    </a:lnTo>
                    <a:lnTo>
                      <a:pt x="195" y="339"/>
                    </a:lnTo>
                    <a:lnTo>
                      <a:pt x="191" y="339"/>
                    </a:lnTo>
                    <a:lnTo>
                      <a:pt x="191" y="333"/>
                    </a:lnTo>
                    <a:lnTo>
                      <a:pt x="188" y="310"/>
                    </a:lnTo>
                    <a:lnTo>
                      <a:pt x="177" y="291"/>
                    </a:lnTo>
                    <a:lnTo>
                      <a:pt x="161" y="274"/>
                    </a:lnTo>
                    <a:lnTo>
                      <a:pt x="479" y="274"/>
                    </a:lnTo>
                    <a:lnTo>
                      <a:pt x="464" y="291"/>
                    </a:lnTo>
                    <a:lnTo>
                      <a:pt x="453" y="310"/>
                    </a:lnTo>
                    <a:lnTo>
                      <a:pt x="451" y="333"/>
                    </a:lnTo>
                    <a:close/>
                    <a:moveTo>
                      <a:pt x="72" y="274"/>
                    </a:moveTo>
                    <a:lnTo>
                      <a:pt x="57" y="289"/>
                    </a:lnTo>
                    <a:lnTo>
                      <a:pt x="46" y="309"/>
                    </a:lnTo>
                    <a:lnTo>
                      <a:pt x="21" y="309"/>
                    </a:lnTo>
                    <a:lnTo>
                      <a:pt x="16" y="309"/>
                    </a:lnTo>
                    <a:lnTo>
                      <a:pt x="12" y="308"/>
                    </a:lnTo>
                    <a:lnTo>
                      <a:pt x="8" y="306"/>
                    </a:lnTo>
                    <a:lnTo>
                      <a:pt x="4" y="304"/>
                    </a:lnTo>
                    <a:lnTo>
                      <a:pt x="3" y="300"/>
                    </a:lnTo>
                    <a:lnTo>
                      <a:pt x="0" y="296"/>
                    </a:lnTo>
                    <a:lnTo>
                      <a:pt x="0" y="289"/>
                    </a:lnTo>
                    <a:lnTo>
                      <a:pt x="0" y="274"/>
                    </a:lnTo>
                    <a:lnTo>
                      <a:pt x="72" y="274"/>
                    </a:lnTo>
                    <a:close/>
                    <a:moveTo>
                      <a:pt x="619" y="339"/>
                    </a:moveTo>
                    <a:lnTo>
                      <a:pt x="598" y="339"/>
                    </a:lnTo>
                    <a:lnTo>
                      <a:pt x="598" y="333"/>
                    </a:lnTo>
                    <a:lnTo>
                      <a:pt x="594" y="310"/>
                    </a:lnTo>
                    <a:lnTo>
                      <a:pt x="585" y="291"/>
                    </a:lnTo>
                    <a:lnTo>
                      <a:pt x="570" y="274"/>
                    </a:lnTo>
                    <a:lnTo>
                      <a:pt x="643" y="274"/>
                    </a:lnTo>
                    <a:lnTo>
                      <a:pt x="643" y="292"/>
                    </a:lnTo>
                    <a:lnTo>
                      <a:pt x="643" y="308"/>
                    </a:lnTo>
                    <a:lnTo>
                      <a:pt x="640" y="321"/>
                    </a:lnTo>
                    <a:lnTo>
                      <a:pt x="636" y="330"/>
                    </a:lnTo>
                    <a:lnTo>
                      <a:pt x="630" y="337"/>
                    </a:lnTo>
                    <a:lnTo>
                      <a:pt x="619" y="339"/>
                    </a:lnTo>
                    <a:close/>
                    <a:moveTo>
                      <a:pt x="117" y="283"/>
                    </a:moveTo>
                    <a:lnTo>
                      <a:pt x="101" y="285"/>
                    </a:lnTo>
                    <a:lnTo>
                      <a:pt x="87" y="292"/>
                    </a:lnTo>
                    <a:lnTo>
                      <a:pt x="76" y="304"/>
                    </a:lnTo>
                    <a:lnTo>
                      <a:pt x="69" y="317"/>
                    </a:lnTo>
                    <a:lnTo>
                      <a:pt x="66" y="333"/>
                    </a:lnTo>
                    <a:lnTo>
                      <a:pt x="69" y="350"/>
                    </a:lnTo>
                    <a:lnTo>
                      <a:pt x="76" y="363"/>
                    </a:lnTo>
                    <a:lnTo>
                      <a:pt x="87" y="374"/>
                    </a:lnTo>
                    <a:lnTo>
                      <a:pt x="101" y="381"/>
                    </a:lnTo>
                    <a:lnTo>
                      <a:pt x="117" y="384"/>
                    </a:lnTo>
                    <a:lnTo>
                      <a:pt x="137" y="380"/>
                    </a:lnTo>
                    <a:lnTo>
                      <a:pt x="152" y="369"/>
                    </a:lnTo>
                    <a:lnTo>
                      <a:pt x="164" y="352"/>
                    </a:lnTo>
                    <a:lnTo>
                      <a:pt x="168" y="333"/>
                    </a:lnTo>
                    <a:lnTo>
                      <a:pt x="165" y="317"/>
                    </a:lnTo>
                    <a:lnTo>
                      <a:pt x="157" y="304"/>
                    </a:lnTo>
                    <a:lnTo>
                      <a:pt x="147" y="292"/>
                    </a:lnTo>
                    <a:lnTo>
                      <a:pt x="133" y="285"/>
                    </a:lnTo>
                    <a:lnTo>
                      <a:pt x="117" y="283"/>
                    </a:lnTo>
                    <a:close/>
                    <a:moveTo>
                      <a:pt x="117" y="359"/>
                    </a:moveTo>
                    <a:lnTo>
                      <a:pt x="104" y="355"/>
                    </a:lnTo>
                    <a:lnTo>
                      <a:pt x="95" y="346"/>
                    </a:lnTo>
                    <a:lnTo>
                      <a:pt x="92" y="333"/>
                    </a:lnTo>
                    <a:lnTo>
                      <a:pt x="95" y="321"/>
                    </a:lnTo>
                    <a:lnTo>
                      <a:pt x="104" y="312"/>
                    </a:lnTo>
                    <a:lnTo>
                      <a:pt x="117" y="308"/>
                    </a:lnTo>
                    <a:lnTo>
                      <a:pt x="130" y="312"/>
                    </a:lnTo>
                    <a:lnTo>
                      <a:pt x="139" y="321"/>
                    </a:lnTo>
                    <a:lnTo>
                      <a:pt x="142" y="333"/>
                    </a:lnTo>
                    <a:lnTo>
                      <a:pt x="139" y="346"/>
                    </a:lnTo>
                    <a:lnTo>
                      <a:pt x="130" y="355"/>
                    </a:lnTo>
                    <a:lnTo>
                      <a:pt x="117" y="359"/>
                    </a:lnTo>
                    <a:close/>
                    <a:moveTo>
                      <a:pt x="524" y="283"/>
                    </a:moveTo>
                    <a:lnTo>
                      <a:pt x="508" y="285"/>
                    </a:lnTo>
                    <a:lnTo>
                      <a:pt x="495" y="292"/>
                    </a:lnTo>
                    <a:lnTo>
                      <a:pt x="483" y="304"/>
                    </a:lnTo>
                    <a:lnTo>
                      <a:pt x="477" y="317"/>
                    </a:lnTo>
                    <a:lnTo>
                      <a:pt x="474" y="333"/>
                    </a:lnTo>
                    <a:lnTo>
                      <a:pt x="477" y="350"/>
                    </a:lnTo>
                    <a:lnTo>
                      <a:pt x="483" y="363"/>
                    </a:lnTo>
                    <a:lnTo>
                      <a:pt x="495" y="374"/>
                    </a:lnTo>
                    <a:lnTo>
                      <a:pt x="508" y="381"/>
                    </a:lnTo>
                    <a:lnTo>
                      <a:pt x="524" y="384"/>
                    </a:lnTo>
                    <a:lnTo>
                      <a:pt x="543" y="380"/>
                    </a:lnTo>
                    <a:lnTo>
                      <a:pt x="560" y="369"/>
                    </a:lnTo>
                    <a:lnTo>
                      <a:pt x="571" y="352"/>
                    </a:lnTo>
                    <a:lnTo>
                      <a:pt x="575" y="333"/>
                    </a:lnTo>
                    <a:lnTo>
                      <a:pt x="572" y="317"/>
                    </a:lnTo>
                    <a:lnTo>
                      <a:pt x="566" y="304"/>
                    </a:lnTo>
                    <a:lnTo>
                      <a:pt x="554" y="292"/>
                    </a:lnTo>
                    <a:lnTo>
                      <a:pt x="541" y="285"/>
                    </a:lnTo>
                    <a:lnTo>
                      <a:pt x="524" y="283"/>
                    </a:lnTo>
                    <a:close/>
                    <a:moveTo>
                      <a:pt x="524" y="359"/>
                    </a:moveTo>
                    <a:lnTo>
                      <a:pt x="512" y="355"/>
                    </a:lnTo>
                    <a:lnTo>
                      <a:pt x="503" y="346"/>
                    </a:lnTo>
                    <a:lnTo>
                      <a:pt x="499" y="333"/>
                    </a:lnTo>
                    <a:lnTo>
                      <a:pt x="503" y="321"/>
                    </a:lnTo>
                    <a:lnTo>
                      <a:pt x="512" y="312"/>
                    </a:lnTo>
                    <a:lnTo>
                      <a:pt x="524" y="308"/>
                    </a:lnTo>
                    <a:lnTo>
                      <a:pt x="537" y="312"/>
                    </a:lnTo>
                    <a:lnTo>
                      <a:pt x="546" y="321"/>
                    </a:lnTo>
                    <a:lnTo>
                      <a:pt x="550" y="333"/>
                    </a:lnTo>
                    <a:lnTo>
                      <a:pt x="546" y="346"/>
                    </a:lnTo>
                    <a:lnTo>
                      <a:pt x="537" y="355"/>
                    </a:lnTo>
                    <a:lnTo>
                      <a:pt x="524" y="359"/>
                    </a:lnTo>
                    <a:close/>
                  </a:path>
                </a:pathLst>
              </a:custGeom>
              <a:grpFill/>
              <a:ln w="0">
                <a:solidFill>
                  <a:schemeClr val="tx2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0" tIns="304745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defTabSz="483723">
                  <a:lnSpc>
                    <a:spcPct val="90000"/>
                  </a:lnSpc>
                  <a:buClr>
                    <a:srgbClr val="E20074"/>
                  </a:buClr>
                </a:pPr>
                <a:endParaRPr lang="de-DE" sz="1270">
                  <a:solidFill>
                    <a:srgbClr val="000000"/>
                  </a:solidFill>
                  <a:cs typeface="Arial" charset="0"/>
                </a:endParaRPr>
              </a:p>
            </p:txBody>
          </p:sp>
          <p:grpSp>
            <p:nvGrpSpPr>
              <p:cNvPr id="13" name="Gruppieren 369"/>
              <p:cNvGrpSpPr/>
              <p:nvPr/>
            </p:nvGrpSpPr>
            <p:grpSpPr>
              <a:xfrm flipH="1">
                <a:off x="10206240" y="2592069"/>
                <a:ext cx="213532" cy="213532"/>
                <a:chOff x="3203570" y="-669448"/>
                <a:chExt cx="1008390" cy="1008390"/>
              </a:xfrm>
              <a:grpFill/>
            </p:grpSpPr>
            <p:sp>
              <p:nvSpPr>
                <p:cNvPr id="82" name="Halbbogen 30"/>
                <p:cNvSpPr/>
                <p:nvPr/>
              </p:nvSpPr>
              <p:spPr>
                <a:xfrm>
                  <a:off x="3347586" y="-525432"/>
                  <a:ext cx="720358" cy="720358"/>
                </a:xfrm>
                <a:prstGeom prst="blockArc">
                  <a:avLst>
                    <a:gd name="adj1" fmla="val 10800000"/>
                    <a:gd name="adj2" fmla="val 17420083"/>
                    <a:gd name="adj3" fmla="val 9932"/>
                  </a:avLst>
                </a:prstGeom>
                <a:grpFill/>
                <a:ln>
                  <a:solidFill>
                    <a:schemeClr val="tx2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304745" rIns="0" bIns="0" rtlCol="0" anchor="ctr"/>
                <a:lstStyle/>
                <a:p>
                  <a:pPr algn="ctr" defTabSz="483723">
                    <a:lnSpc>
                      <a:spcPct val="90000"/>
                    </a:lnSpc>
                    <a:buClr>
                      <a:srgbClr val="E20074"/>
                    </a:buClr>
                  </a:pPr>
                  <a:endParaRPr lang="de-DE" sz="127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3" name="Halbbogen 31"/>
                <p:cNvSpPr/>
                <p:nvPr/>
              </p:nvSpPr>
              <p:spPr>
                <a:xfrm>
                  <a:off x="3203570" y="-669448"/>
                  <a:ext cx="1008390" cy="1008390"/>
                </a:xfrm>
                <a:prstGeom prst="blockArc">
                  <a:avLst>
                    <a:gd name="adj1" fmla="val 10800000"/>
                    <a:gd name="adj2" fmla="val 17307905"/>
                    <a:gd name="adj3" fmla="val 7331"/>
                  </a:avLst>
                </a:prstGeom>
                <a:grpFill/>
                <a:ln>
                  <a:solidFill>
                    <a:schemeClr val="tx2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304745" rIns="0" bIns="0" rtlCol="0" anchor="ctr"/>
                <a:lstStyle/>
                <a:p>
                  <a:pPr algn="ctr" defTabSz="483723">
                    <a:lnSpc>
                      <a:spcPct val="90000"/>
                    </a:lnSpc>
                    <a:buClr>
                      <a:srgbClr val="E20074"/>
                    </a:buClr>
                  </a:pPr>
                  <a:endParaRPr lang="de-DE" sz="127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4" name="Halbbogen 32"/>
                <p:cNvSpPr/>
                <p:nvPr/>
              </p:nvSpPr>
              <p:spPr>
                <a:xfrm>
                  <a:off x="3492440" y="-380578"/>
                  <a:ext cx="430650" cy="430650"/>
                </a:xfrm>
                <a:prstGeom prst="blockArc">
                  <a:avLst>
                    <a:gd name="adj1" fmla="val 10800000"/>
                    <a:gd name="adj2" fmla="val 17552532"/>
                    <a:gd name="adj3" fmla="val 13680"/>
                  </a:avLst>
                </a:prstGeom>
                <a:grpFill/>
                <a:ln>
                  <a:solidFill>
                    <a:schemeClr val="tx2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304745" rIns="0" bIns="0" rtlCol="0" anchor="ctr"/>
                <a:lstStyle/>
                <a:p>
                  <a:pPr algn="ctr" defTabSz="483723">
                    <a:lnSpc>
                      <a:spcPct val="90000"/>
                    </a:lnSpc>
                    <a:buClr>
                      <a:srgbClr val="E20074"/>
                    </a:buClr>
                  </a:pPr>
                  <a:endParaRPr lang="de-DE" sz="1270">
                    <a:solidFill>
                      <a:srgbClr val="000000"/>
                    </a:solidFill>
                  </a:endParaRPr>
                </a:p>
              </p:txBody>
            </p:sp>
          </p:grpSp>
        </p:grpSp>
      </p:grpSp>
      <p:grpSp>
        <p:nvGrpSpPr>
          <p:cNvPr id="14" name="Gruppieren 7"/>
          <p:cNvGrpSpPr/>
          <p:nvPr/>
        </p:nvGrpSpPr>
        <p:grpSpPr>
          <a:xfrm>
            <a:off x="3824144" y="3602526"/>
            <a:ext cx="763046" cy="755469"/>
            <a:chOff x="7966879" y="3359508"/>
            <a:chExt cx="721117" cy="713608"/>
          </a:xfrm>
        </p:grpSpPr>
        <p:sp>
          <p:nvSpPr>
            <p:cNvPr id="93" name="Ellipse 175"/>
            <p:cNvSpPr>
              <a:spLocks noChangeAspect="1"/>
            </p:cNvSpPr>
            <p:nvPr/>
          </p:nvSpPr>
          <p:spPr>
            <a:xfrm>
              <a:off x="7966879" y="3359508"/>
              <a:ext cx="721117" cy="713608"/>
            </a:xfrm>
            <a:prstGeom prst="ellipse">
              <a:avLst/>
            </a:prstGeom>
            <a:solidFill>
              <a:srgbClr val="FFFFFF">
                <a:alpha val="70000"/>
              </a:srgbClr>
            </a:solidFill>
            <a:ln w="19050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0" tIns="304720" rIns="0" bIns="0" rtlCol="0" anchor="ctr"/>
            <a:lstStyle/>
            <a:p>
              <a:pPr algn="ctr" defTabSz="483590">
                <a:lnSpc>
                  <a:spcPct val="90000"/>
                </a:lnSpc>
                <a:buClr>
                  <a:srgbClr val="E20074"/>
                </a:buClr>
              </a:pPr>
              <a:r>
                <a:rPr lang="de-DE" altLang="de-DE" sz="1164" kern="0" spc="-11" dirty="0">
                  <a:solidFill>
                    <a:srgbClr val="E20074"/>
                  </a:solidFill>
                  <a:latin typeface="Tele-GroteskFet" pitchFamily="2" charset="0"/>
                  <a:cs typeface="Arial" charset="0"/>
                </a:rPr>
                <a:t>M2M</a:t>
              </a:r>
            </a:p>
          </p:txBody>
        </p:sp>
        <p:grpSp>
          <p:nvGrpSpPr>
            <p:cNvPr id="18" name="Gruppieren 432"/>
            <p:cNvGrpSpPr/>
            <p:nvPr/>
          </p:nvGrpSpPr>
          <p:grpSpPr>
            <a:xfrm>
              <a:off x="8176648" y="3473132"/>
              <a:ext cx="323400" cy="196826"/>
              <a:chOff x="3221451" y="2325047"/>
              <a:chExt cx="390466" cy="273326"/>
            </a:xfrm>
            <a:solidFill>
              <a:schemeClr val="tx2"/>
            </a:solidFill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95" name="Freeform 102"/>
              <p:cNvSpPr>
                <a:spLocks/>
              </p:cNvSpPr>
              <p:nvPr/>
            </p:nvSpPr>
            <p:spPr bwMode="auto">
              <a:xfrm>
                <a:off x="3221451" y="2325047"/>
                <a:ext cx="208697" cy="273326"/>
              </a:xfrm>
              <a:custGeom>
                <a:avLst/>
                <a:gdLst>
                  <a:gd name="T0" fmla="*/ 254 w 311"/>
                  <a:gd name="T1" fmla="*/ 146 h 406"/>
                  <a:gd name="T2" fmla="*/ 243 w 311"/>
                  <a:gd name="T3" fmla="*/ 147 h 406"/>
                  <a:gd name="T4" fmla="*/ 232 w 311"/>
                  <a:gd name="T5" fmla="*/ 150 h 406"/>
                  <a:gd name="T6" fmla="*/ 226 w 311"/>
                  <a:gd name="T7" fmla="*/ 153 h 406"/>
                  <a:gd name="T8" fmla="*/ 223 w 311"/>
                  <a:gd name="T9" fmla="*/ 155 h 406"/>
                  <a:gd name="T10" fmla="*/ 219 w 311"/>
                  <a:gd name="T11" fmla="*/ 157 h 406"/>
                  <a:gd name="T12" fmla="*/ 215 w 311"/>
                  <a:gd name="T13" fmla="*/ 159 h 406"/>
                  <a:gd name="T14" fmla="*/ 212 w 311"/>
                  <a:gd name="T15" fmla="*/ 159 h 406"/>
                  <a:gd name="T16" fmla="*/ 210 w 311"/>
                  <a:gd name="T17" fmla="*/ 159 h 406"/>
                  <a:gd name="T18" fmla="*/ 208 w 311"/>
                  <a:gd name="T19" fmla="*/ 157 h 406"/>
                  <a:gd name="T20" fmla="*/ 206 w 311"/>
                  <a:gd name="T21" fmla="*/ 155 h 406"/>
                  <a:gd name="T22" fmla="*/ 205 w 311"/>
                  <a:gd name="T23" fmla="*/ 153 h 406"/>
                  <a:gd name="T24" fmla="*/ 205 w 311"/>
                  <a:gd name="T25" fmla="*/ 151 h 406"/>
                  <a:gd name="T26" fmla="*/ 205 w 311"/>
                  <a:gd name="T27" fmla="*/ 0 h 406"/>
                  <a:gd name="T28" fmla="*/ 13 w 311"/>
                  <a:gd name="T29" fmla="*/ 0 h 406"/>
                  <a:gd name="T30" fmla="*/ 9 w 311"/>
                  <a:gd name="T31" fmla="*/ 2 h 406"/>
                  <a:gd name="T32" fmla="*/ 6 w 311"/>
                  <a:gd name="T33" fmla="*/ 3 h 406"/>
                  <a:gd name="T34" fmla="*/ 3 w 311"/>
                  <a:gd name="T35" fmla="*/ 6 h 406"/>
                  <a:gd name="T36" fmla="*/ 2 w 311"/>
                  <a:gd name="T37" fmla="*/ 9 h 406"/>
                  <a:gd name="T38" fmla="*/ 0 w 311"/>
                  <a:gd name="T39" fmla="*/ 13 h 406"/>
                  <a:gd name="T40" fmla="*/ 0 w 311"/>
                  <a:gd name="T41" fmla="*/ 393 h 406"/>
                  <a:gd name="T42" fmla="*/ 2 w 311"/>
                  <a:gd name="T43" fmla="*/ 397 h 406"/>
                  <a:gd name="T44" fmla="*/ 3 w 311"/>
                  <a:gd name="T45" fmla="*/ 401 h 406"/>
                  <a:gd name="T46" fmla="*/ 6 w 311"/>
                  <a:gd name="T47" fmla="*/ 404 h 406"/>
                  <a:gd name="T48" fmla="*/ 9 w 311"/>
                  <a:gd name="T49" fmla="*/ 405 h 406"/>
                  <a:gd name="T50" fmla="*/ 13 w 311"/>
                  <a:gd name="T51" fmla="*/ 406 h 406"/>
                  <a:gd name="T52" fmla="*/ 203 w 311"/>
                  <a:gd name="T53" fmla="*/ 406 h 406"/>
                  <a:gd name="T54" fmla="*/ 205 w 311"/>
                  <a:gd name="T55" fmla="*/ 256 h 406"/>
                  <a:gd name="T56" fmla="*/ 205 w 311"/>
                  <a:gd name="T57" fmla="*/ 253 h 406"/>
                  <a:gd name="T58" fmla="*/ 206 w 311"/>
                  <a:gd name="T59" fmla="*/ 252 h 406"/>
                  <a:gd name="T60" fmla="*/ 208 w 311"/>
                  <a:gd name="T61" fmla="*/ 249 h 406"/>
                  <a:gd name="T62" fmla="*/ 210 w 311"/>
                  <a:gd name="T63" fmla="*/ 248 h 406"/>
                  <a:gd name="T64" fmla="*/ 212 w 311"/>
                  <a:gd name="T65" fmla="*/ 248 h 406"/>
                  <a:gd name="T66" fmla="*/ 215 w 311"/>
                  <a:gd name="T67" fmla="*/ 248 h 406"/>
                  <a:gd name="T68" fmla="*/ 219 w 311"/>
                  <a:gd name="T69" fmla="*/ 249 h 406"/>
                  <a:gd name="T70" fmla="*/ 223 w 311"/>
                  <a:gd name="T71" fmla="*/ 252 h 406"/>
                  <a:gd name="T72" fmla="*/ 231 w 311"/>
                  <a:gd name="T73" fmla="*/ 256 h 406"/>
                  <a:gd name="T74" fmla="*/ 241 w 311"/>
                  <a:gd name="T75" fmla="*/ 260 h 406"/>
                  <a:gd name="T76" fmla="*/ 254 w 311"/>
                  <a:gd name="T77" fmla="*/ 261 h 406"/>
                  <a:gd name="T78" fmla="*/ 273 w 311"/>
                  <a:gd name="T79" fmla="*/ 258 h 406"/>
                  <a:gd name="T80" fmla="*/ 288 w 311"/>
                  <a:gd name="T81" fmla="*/ 249 h 406"/>
                  <a:gd name="T82" fmla="*/ 300 w 311"/>
                  <a:gd name="T83" fmla="*/ 237 h 406"/>
                  <a:gd name="T84" fmla="*/ 308 w 311"/>
                  <a:gd name="T85" fmla="*/ 222 h 406"/>
                  <a:gd name="T86" fmla="*/ 311 w 311"/>
                  <a:gd name="T87" fmla="*/ 203 h 406"/>
                  <a:gd name="T88" fmla="*/ 308 w 311"/>
                  <a:gd name="T89" fmla="*/ 185 h 406"/>
                  <a:gd name="T90" fmla="*/ 300 w 311"/>
                  <a:gd name="T91" fmla="*/ 169 h 406"/>
                  <a:gd name="T92" fmla="*/ 287 w 311"/>
                  <a:gd name="T93" fmla="*/ 157 h 406"/>
                  <a:gd name="T94" fmla="*/ 271 w 311"/>
                  <a:gd name="T95" fmla="*/ 148 h 406"/>
                  <a:gd name="T96" fmla="*/ 254 w 311"/>
                  <a:gd name="T97" fmla="*/ 146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11" h="406">
                    <a:moveTo>
                      <a:pt x="254" y="146"/>
                    </a:moveTo>
                    <a:lnTo>
                      <a:pt x="243" y="147"/>
                    </a:lnTo>
                    <a:lnTo>
                      <a:pt x="232" y="150"/>
                    </a:lnTo>
                    <a:lnTo>
                      <a:pt x="226" y="153"/>
                    </a:lnTo>
                    <a:lnTo>
                      <a:pt x="223" y="155"/>
                    </a:lnTo>
                    <a:lnTo>
                      <a:pt x="219" y="157"/>
                    </a:lnTo>
                    <a:lnTo>
                      <a:pt x="215" y="159"/>
                    </a:lnTo>
                    <a:lnTo>
                      <a:pt x="212" y="159"/>
                    </a:lnTo>
                    <a:lnTo>
                      <a:pt x="210" y="159"/>
                    </a:lnTo>
                    <a:lnTo>
                      <a:pt x="208" y="157"/>
                    </a:lnTo>
                    <a:lnTo>
                      <a:pt x="206" y="155"/>
                    </a:lnTo>
                    <a:lnTo>
                      <a:pt x="205" y="153"/>
                    </a:lnTo>
                    <a:lnTo>
                      <a:pt x="205" y="151"/>
                    </a:lnTo>
                    <a:lnTo>
                      <a:pt x="205" y="0"/>
                    </a:lnTo>
                    <a:lnTo>
                      <a:pt x="13" y="0"/>
                    </a:lnTo>
                    <a:lnTo>
                      <a:pt x="9" y="2"/>
                    </a:lnTo>
                    <a:lnTo>
                      <a:pt x="6" y="3"/>
                    </a:lnTo>
                    <a:lnTo>
                      <a:pt x="3" y="6"/>
                    </a:lnTo>
                    <a:lnTo>
                      <a:pt x="2" y="9"/>
                    </a:lnTo>
                    <a:lnTo>
                      <a:pt x="0" y="13"/>
                    </a:lnTo>
                    <a:lnTo>
                      <a:pt x="0" y="393"/>
                    </a:lnTo>
                    <a:lnTo>
                      <a:pt x="2" y="397"/>
                    </a:lnTo>
                    <a:lnTo>
                      <a:pt x="3" y="401"/>
                    </a:lnTo>
                    <a:lnTo>
                      <a:pt x="6" y="404"/>
                    </a:lnTo>
                    <a:lnTo>
                      <a:pt x="9" y="405"/>
                    </a:lnTo>
                    <a:lnTo>
                      <a:pt x="13" y="406"/>
                    </a:lnTo>
                    <a:lnTo>
                      <a:pt x="203" y="406"/>
                    </a:lnTo>
                    <a:lnTo>
                      <a:pt x="205" y="256"/>
                    </a:lnTo>
                    <a:lnTo>
                      <a:pt x="205" y="253"/>
                    </a:lnTo>
                    <a:lnTo>
                      <a:pt x="206" y="252"/>
                    </a:lnTo>
                    <a:lnTo>
                      <a:pt x="208" y="249"/>
                    </a:lnTo>
                    <a:lnTo>
                      <a:pt x="210" y="248"/>
                    </a:lnTo>
                    <a:lnTo>
                      <a:pt x="212" y="248"/>
                    </a:lnTo>
                    <a:lnTo>
                      <a:pt x="215" y="248"/>
                    </a:lnTo>
                    <a:lnTo>
                      <a:pt x="219" y="249"/>
                    </a:lnTo>
                    <a:lnTo>
                      <a:pt x="223" y="252"/>
                    </a:lnTo>
                    <a:lnTo>
                      <a:pt x="231" y="256"/>
                    </a:lnTo>
                    <a:lnTo>
                      <a:pt x="241" y="260"/>
                    </a:lnTo>
                    <a:lnTo>
                      <a:pt x="254" y="261"/>
                    </a:lnTo>
                    <a:lnTo>
                      <a:pt x="273" y="258"/>
                    </a:lnTo>
                    <a:lnTo>
                      <a:pt x="288" y="249"/>
                    </a:lnTo>
                    <a:lnTo>
                      <a:pt x="300" y="237"/>
                    </a:lnTo>
                    <a:lnTo>
                      <a:pt x="308" y="222"/>
                    </a:lnTo>
                    <a:lnTo>
                      <a:pt x="311" y="203"/>
                    </a:lnTo>
                    <a:lnTo>
                      <a:pt x="308" y="185"/>
                    </a:lnTo>
                    <a:lnTo>
                      <a:pt x="300" y="169"/>
                    </a:lnTo>
                    <a:lnTo>
                      <a:pt x="287" y="157"/>
                    </a:lnTo>
                    <a:lnTo>
                      <a:pt x="271" y="148"/>
                    </a:lnTo>
                    <a:lnTo>
                      <a:pt x="254" y="146"/>
                    </a:lnTo>
                    <a:close/>
                  </a:path>
                </a:pathLst>
              </a:custGeom>
              <a:grpFill/>
              <a:ln w="0">
                <a:solidFill>
                  <a:schemeClr val="tx2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0" tIns="304745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defTabSz="483723">
                  <a:lnSpc>
                    <a:spcPct val="90000"/>
                  </a:lnSpc>
                  <a:buClr>
                    <a:srgbClr val="E20074"/>
                  </a:buClr>
                </a:pPr>
                <a:endParaRPr lang="de-DE" sz="127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96" name="Freeform 103"/>
              <p:cNvSpPr>
                <a:spLocks/>
              </p:cNvSpPr>
              <p:nvPr/>
            </p:nvSpPr>
            <p:spPr bwMode="auto">
              <a:xfrm>
                <a:off x="3457077" y="2325047"/>
                <a:ext cx="154840" cy="273326"/>
              </a:xfrm>
              <a:custGeom>
                <a:avLst/>
                <a:gdLst>
                  <a:gd name="T0" fmla="*/ 218 w 231"/>
                  <a:gd name="T1" fmla="*/ 0 h 406"/>
                  <a:gd name="T2" fmla="*/ 0 w 231"/>
                  <a:gd name="T3" fmla="*/ 0 h 406"/>
                  <a:gd name="T4" fmla="*/ 0 w 231"/>
                  <a:gd name="T5" fmla="*/ 148 h 406"/>
                  <a:gd name="T6" fmla="*/ 0 w 231"/>
                  <a:gd name="T7" fmla="*/ 151 h 406"/>
                  <a:gd name="T8" fmla="*/ 2 w 231"/>
                  <a:gd name="T9" fmla="*/ 153 h 406"/>
                  <a:gd name="T10" fmla="*/ 3 w 231"/>
                  <a:gd name="T11" fmla="*/ 156 h 406"/>
                  <a:gd name="T12" fmla="*/ 5 w 231"/>
                  <a:gd name="T13" fmla="*/ 159 h 406"/>
                  <a:gd name="T14" fmla="*/ 8 w 231"/>
                  <a:gd name="T15" fmla="*/ 159 h 406"/>
                  <a:gd name="T16" fmla="*/ 11 w 231"/>
                  <a:gd name="T17" fmla="*/ 159 h 406"/>
                  <a:gd name="T18" fmla="*/ 15 w 231"/>
                  <a:gd name="T19" fmla="*/ 157 h 406"/>
                  <a:gd name="T20" fmla="*/ 19 w 231"/>
                  <a:gd name="T21" fmla="*/ 155 h 406"/>
                  <a:gd name="T22" fmla="*/ 21 w 231"/>
                  <a:gd name="T23" fmla="*/ 153 h 406"/>
                  <a:gd name="T24" fmla="*/ 28 w 231"/>
                  <a:gd name="T25" fmla="*/ 150 h 406"/>
                  <a:gd name="T26" fmla="*/ 38 w 231"/>
                  <a:gd name="T27" fmla="*/ 147 h 406"/>
                  <a:gd name="T28" fmla="*/ 50 w 231"/>
                  <a:gd name="T29" fmla="*/ 146 h 406"/>
                  <a:gd name="T30" fmla="*/ 67 w 231"/>
                  <a:gd name="T31" fmla="*/ 148 h 406"/>
                  <a:gd name="T32" fmla="*/ 83 w 231"/>
                  <a:gd name="T33" fmla="*/ 157 h 406"/>
                  <a:gd name="T34" fmla="*/ 96 w 231"/>
                  <a:gd name="T35" fmla="*/ 169 h 406"/>
                  <a:gd name="T36" fmla="*/ 104 w 231"/>
                  <a:gd name="T37" fmla="*/ 185 h 406"/>
                  <a:gd name="T38" fmla="*/ 106 w 231"/>
                  <a:gd name="T39" fmla="*/ 203 h 406"/>
                  <a:gd name="T40" fmla="*/ 104 w 231"/>
                  <a:gd name="T41" fmla="*/ 222 h 406"/>
                  <a:gd name="T42" fmla="*/ 96 w 231"/>
                  <a:gd name="T43" fmla="*/ 237 h 406"/>
                  <a:gd name="T44" fmla="*/ 83 w 231"/>
                  <a:gd name="T45" fmla="*/ 249 h 406"/>
                  <a:gd name="T46" fmla="*/ 68 w 231"/>
                  <a:gd name="T47" fmla="*/ 258 h 406"/>
                  <a:gd name="T48" fmla="*/ 50 w 231"/>
                  <a:gd name="T49" fmla="*/ 261 h 406"/>
                  <a:gd name="T50" fmla="*/ 37 w 231"/>
                  <a:gd name="T51" fmla="*/ 260 h 406"/>
                  <a:gd name="T52" fmla="*/ 26 w 231"/>
                  <a:gd name="T53" fmla="*/ 256 h 406"/>
                  <a:gd name="T54" fmla="*/ 19 w 231"/>
                  <a:gd name="T55" fmla="*/ 252 h 406"/>
                  <a:gd name="T56" fmla="*/ 15 w 231"/>
                  <a:gd name="T57" fmla="*/ 249 h 406"/>
                  <a:gd name="T58" fmla="*/ 11 w 231"/>
                  <a:gd name="T59" fmla="*/ 248 h 406"/>
                  <a:gd name="T60" fmla="*/ 8 w 231"/>
                  <a:gd name="T61" fmla="*/ 248 h 406"/>
                  <a:gd name="T62" fmla="*/ 5 w 231"/>
                  <a:gd name="T63" fmla="*/ 248 h 406"/>
                  <a:gd name="T64" fmla="*/ 3 w 231"/>
                  <a:gd name="T65" fmla="*/ 250 h 406"/>
                  <a:gd name="T66" fmla="*/ 2 w 231"/>
                  <a:gd name="T67" fmla="*/ 253 h 406"/>
                  <a:gd name="T68" fmla="*/ 0 w 231"/>
                  <a:gd name="T69" fmla="*/ 256 h 406"/>
                  <a:gd name="T70" fmla="*/ 0 w 231"/>
                  <a:gd name="T71" fmla="*/ 258 h 406"/>
                  <a:gd name="T72" fmla="*/ 0 w 231"/>
                  <a:gd name="T73" fmla="*/ 406 h 406"/>
                  <a:gd name="T74" fmla="*/ 218 w 231"/>
                  <a:gd name="T75" fmla="*/ 406 h 406"/>
                  <a:gd name="T76" fmla="*/ 223 w 231"/>
                  <a:gd name="T77" fmla="*/ 405 h 406"/>
                  <a:gd name="T78" fmla="*/ 225 w 231"/>
                  <a:gd name="T79" fmla="*/ 404 h 406"/>
                  <a:gd name="T80" fmla="*/ 228 w 231"/>
                  <a:gd name="T81" fmla="*/ 401 h 406"/>
                  <a:gd name="T82" fmla="*/ 231 w 231"/>
                  <a:gd name="T83" fmla="*/ 397 h 406"/>
                  <a:gd name="T84" fmla="*/ 231 w 231"/>
                  <a:gd name="T85" fmla="*/ 393 h 406"/>
                  <a:gd name="T86" fmla="*/ 231 w 231"/>
                  <a:gd name="T87" fmla="*/ 13 h 406"/>
                  <a:gd name="T88" fmla="*/ 231 w 231"/>
                  <a:gd name="T89" fmla="*/ 9 h 406"/>
                  <a:gd name="T90" fmla="*/ 228 w 231"/>
                  <a:gd name="T91" fmla="*/ 6 h 406"/>
                  <a:gd name="T92" fmla="*/ 225 w 231"/>
                  <a:gd name="T93" fmla="*/ 3 h 406"/>
                  <a:gd name="T94" fmla="*/ 223 w 231"/>
                  <a:gd name="T95" fmla="*/ 2 h 406"/>
                  <a:gd name="T96" fmla="*/ 218 w 231"/>
                  <a:gd name="T97" fmla="*/ 0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31" h="406">
                    <a:moveTo>
                      <a:pt x="218" y="0"/>
                    </a:moveTo>
                    <a:lnTo>
                      <a:pt x="0" y="0"/>
                    </a:lnTo>
                    <a:lnTo>
                      <a:pt x="0" y="148"/>
                    </a:lnTo>
                    <a:lnTo>
                      <a:pt x="0" y="151"/>
                    </a:lnTo>
                    <a:lnTo>
                      <a:pt x="2" y="153"/>
                    </a:lnTo>
                    <a:lnTo>
                      <a:pt x="3" y="156"/>
                    </a:lnTo>
                    <a:lnTo>
                      <a:pt x="5" y="159"/>
                    </a:lnTo>
                    <a:lnTo>
                      <a:pt x="8" y="159"/>
                    </a:lnTo>
                    <a:lnTo>
                      <a:pt x="11" y="159"/>
                    </a:lnTo>
                    <a:lnTo>
                      <a:pt x="15" y="157"/>
                    </a:lnTo>
                    <a:lnTo>
                      <a:pt x="19" y="155"/>
                    </a:lnTo>
                    <a:lnTo>
                      <a:pt x="21" y="153"/>
                    </a:lnTo>
                    <a:lnTo>
                      <a:pt x="28" y="150"/>
                    </a:lnTo>
                    <a:lnTo>
                      <a:pt x="38" y="147"/>
                    </a:lnTo>
                    <a:lnTo>
                      <a:pt x="50" y="146"/>
                    </a:lnTo>
                    <a:lnTo>
                      <a:pt x="67" y="148"/>
                    </a:lnTo>
                    <a:lnTo>
                      <a:pt x="83" y="157"/>
                    </a:lnTo>
                    <a:lnTo>
                      <a:pt x="96" y="169"/>
                    </a:lnTo>
                    <a:lnTo>
                      <a:pt x="104" y="185"/>
                    </a:lnTo>
                    <a:lnTo>
                      <a:pt x="106" y="203"/>
                    </a:lnTo>
                    <a:lnTo>
                      <a:pt x="104" y="222"/>
                    </a:lnTo>
                    <a:lnTo>
                      <a:pt x="96" y="237"/>
                    </a:lnTo>
                    <a:lnTo>
                      <a:pt x="83" y="249"/>
                    </a:lnTo>
                    <a:lnTo>
                      <a:pt x="68" y="258"/>
                    </a:lnTo>
                    <a:lnTo>
                      <a:pt x="50" y="261"/>
                    </a:lnTo>
                    <a:lnTo>
                      <a:pt x="37" y="260"/>
                    </a:lnTo>
                    <a:lnTo>
                      <a:pt x="26" y="256"/>
                    </a:lnTo>
                    <a:lnTo>
                      <a:pt x="19" y="252"/>
                    </a:lnTo>
                    <a:lnTo>
                      <a:pt x="15" y="249"/>
                    </a:lnTo>
                    <a:lnTo>
                      <a:pt x="11" y="248"/>
                    </a:lnTo>
                    <a:lnTo>
                      <a:pt x="8" y="248"/>
                    </a:lnTo>
                    <a:lnTo>
                      <a:pt x="5" y="248"/>
                    </a:lnTo>
                    <a:lnTo>
                      <a:pt x="3" y="250"/>
                    </a:lnTo>
                    <a:lnTo>
                      <a:pt x="2" y="253"/>
                    </a:lnTo>
                    <a:lnTo>
                      <a:pt x="0" y="256"/>
                    </a:lnTo>
                    <a:lnTo>
                      <a:pt x="0" y="258"/>
                    </a:lnTo>
                    <a:lnTo>
                      <a:pt x="0" y="406"/>
                    </a:lnTo>
                    <a:lnTo>
                      <a:pt x="218" y="406"/>
                    </a:lnTo>
                    <a:lnTo>
                      <a:pt x="223" y="405"/>
                    </a:lnTo>
                    <a:lnTo>
                      <a:pt x="225" y="404"/>
                    </a:lnTo>
                    <a:lnTo>
                      <a:pt x="228" y="401"/>
                    </a:lnTo>
                    <a:lnTo>
                      <a:pt x="231" y="397"/>
                    </a:lnTo>
                    <a:lnTo>
                      <a:pt x="231" y="393"/>
                    </a:lnTo>
                    <a:lnTo>
                      <a:pt x="231" y="13"/>
                    </a:lnTo>
                    <a:lnTo>
                      <a:pt x="231" y="9"/>
                    </a:lnTo>
                    <a:lnTo>
                      <a:pt x="228" y="6"/>
                    </a:lnTo>
                    <a:lnTo>
                      <a:pt x="225" y="3"/>
                    </a:lnTo>
                    <a:lnTo>
                      <a:pt x="223" y="2"/>
                    </a:lnTo>
                    <a:lnTo>
                      <a:pt x="218" y="0"/>
                    </a:lnTo>
                    <a:close/>
                  </a:path>
                </a:pathLst>
              </a:custGeom>
              <a:grpFill/>
              <a:ln w="0">
                <a:solidFill>
                  <a:schemeClr val="tx2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0" tIns="304745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defTabSz="483723">
                  <a:lnSpc>
                    <a:spcPct val="90000"/>
                  </a:lnSpc>
                  <a:buClr>
                    <a:srgbClr val="E20074"/>
                  </a:buClr>
                </a:pPr>
                <a:endParaRPr lang="de-DE" sz="1270">
                  <a:solidFill>
                    <a:srgbClr val="000000"/>
                  </a:solidFill>
                  <a:cs typeface="Arial" charset="0"/>
                </a:endParaRPr>
              </a:p>
            </p:txBody>
          </p:sp>
        </p:grpSp>
      </p:grpSp>
      <p:grpSp>
        <p:nvGrpSpPr>
          <p:cNvPr id="20" name="Gruppieren 83"/>
          <p:cNvGrpSpPr/>
          <p:nvPr/>
        </p:nvGrpSpPr>
        <p:grpSpPr>
          <a:xfrm>
            <a:off x="705498" y="3366265"/>
            <a:ext cx="763046" cy="755469"/>
            <a:chOff x="6644387" y="2201531"/>
            <a:chExt cx="721117" cy="713608"/>
          </a:xfrm>
        </p:grpSpPr>
        <p:sp>
          <p:nvSpPr>
            <p:cNvPr id="94" name="Ellipse 93"/>
            <p:cNvSpPr>
              <a:spLocks noChangeAspect="1"/>
            </p:cNvSpPr>
            <p:nvPr/>
          </p:nvSpPr>
          <p:spPr>
            <a:xfrm>
              <a:off x="6644387" y="2201531"/>
              <a:ext cx="721117" cy="713608"/>
            </a:xfrm>
            <a:prstGeom prst="ellipse">
              <a:avLst/>
            </a:prstGeom>
            <a:solidFill>
              <a:srgbClr val="FFFFFF">
                <a:alpha val="70000"/>
              </a:srgbClr>
            </a:solidFill>
            <a:ln w="19050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0" tIns="304720" rIns="0" bIns="0" rtlCol="0" anchor="ctr"/>
            <a:lstStyle/>
            <a:p>
              <a:pPr algn="ctr" defTabSz="483590">
                <a:lnSpc>
                  <a:spcPct val="90000"/>
                </a:lnSpc>
                <a:buClr>
                  <a:srgbClr val="E20074"/>
                </a:buClr>
              </a:pPr>
              <a:r>
                <a:rPr lang="de-DE" altLang="de-DE" sz="1164" kern="0" spc="-11" dirty="0">
                  <a:solidFill>
                    <a:srgbClr val="E20074"/>
                  </a:solidFill>
                  <a:latin typeface="Tele-GroteskFet" pitchFamily="2" charset="0"/>
                  <a:cs typeface="Arial" charset="0"/>
                </a:rPr>
                <a:t>B2B </a:t>
              </a:r>
            </a:p>
          </p:txBody>
        </p:sp>
        <p:grpSp>
          <p:nvGrpSpPr>
            <p:cNvPr id="21" name="Gruppieren 416"/>
            <p:cNvGrpSpPr/>
            <p:nvPr/>
          </p:nvGrpSpPr>
          <p:grpSpPr>
            <a:xfrm>
              <a:off x="6834330" y="2274298"/>
              <a:ext cx="359748" cy="248056"/>
              <a:chOff x="4651365" y="2247124"/>
              <a:chExt cx="425474" cy="333916"/>
            </a:xfrm>
            <a:solidFill>
              <a:schemeClr val="tx2"/>
            </a:solidFill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102" name="Freeform 74"/>
              <p:cNvSpPr>
                <a:spLocks/>
              </p:cNvSpPr>
              <p:nvPr/>
            </p:nvSpPr>
            <p:spPr bwMode="auto">
              <a:xfrm>
                <a:off x="4796780" y="2414082"/>
                <a:ext cx="211390" cy="166958"/>
              </a:xfrm>
              <a:custGeom>
                <a:avLst/>
                <a:gdLst>
                  <a:gd name="T0" fmla="*/ 135 w 315"/>
                  <a:gd name="T1" fmla="*/ 237 h 248"/>
                  <a:gd name="T2" fmla="*/ 118 w 315"/>
                  <a:gd name="T3" fmla="*/ 231 h 248"/>
                  <a:gd name="T4" fmla="*/ 101 w 315"/>
                  <a:gd name="T5" fmla="*/ 240 h 248"/>
                  <a:gd name="T6" fmla="*/ 70 w 315"/>
                  <a:gd name="T7" fmla="*/ 248 h 248"/>
                  <a:gd name="T8" fmla="*/ 38 w 315"/>
                  <a:gd name="T9" fmla="*/ 240 h 248"/>
                  <a:gd name="T10" fmla="*/ 0 w 315"/>
                  <a:gd name="T11" fmla="*/ 204 h 248"/>
                  <a:gd name="T12" fmla="*/ 27 w 315"/>
                  <a:gd name="T13" fmla="*/ 180 h 248"/>
                  <a:gd name="T14" fmla="*/ 38 w 315"/>
                  <a:gd name="T15" fmla="*/ 193 h 248"/>
                  <a:gd name="T16" fmla="*/ 51 w 315"/>
                  <a:gd name="T17" fmla="*/ 204 h 248"/>
                  <a:gd name="T18" fmla="*/ 67 w 315"/>
                  <a:gd name="T19" fmla="*/ 212 h 248"/>
                  <a:gd name="T20" fmla="*/ 91 w 315"/>
                  <a:gd name="T21" fmla="*/ 203 h 248"/>
                  <a:gd name="T22" fmla="*/ 66 w 315"/>
                  <a:gd name="T23" fmla="*/ 123 h 248"/>
                  <a:gd name="T24" fmla="*/ 147 w 315"/>
                  <a:gd name="T25" fmla="*/ 202 h 248"/>
                  <a:gd name="T26" fmla="*/ 164 w 315"/>
                  <a:gd name="T27" fmla="*/ 195 h 248"/>
                  <a:gd name="T28" fmla="*/ 76 w 315"/>
                  <a:gd name="T29" fmla="*/ 88 h 248"/>
                  <a:gd name="T30" fmla="*/ 209 w 315"/>
                  <a:gd name="T31" fmla="*/ 165 h 248"/>
                  <a:gd name="T32" fmla="*/ 218 w 315"/>
                  <a:gd name="T33" fmla="*/ 161 h 248"/>
                  <a:gd name="T34" fmla="*/ 232 w 315"/>
                  <a:gd name="T35" fmla="*/ 144 h 248"/>
                  <a:gd name="T36" fmla="*/ 143 w 315"/>
                  <a:gd name="T37" fmla="*/ 0 h 248"/>
                  <a:gd name="T38" fmla="*/ 152 w 315"/>
                  <a:gd name="T39" fmla="*/ 9 h 248"/>
                  <a:gd name="T40" fmla="*/ 176 w 315"/>
                  <a:gd name="T41" fmla="*/ 33 h 248"/>
                  <a:gd name="T42" fmla="*/ 206 w 315"/>
                  <a:gd name="T43" fmla="*/ 62 h 248"/>
                  <a:gd name="T44" fmla="*/ 236 w 315"/>
                  <a:gd name="T45" fmla="*/ 92 h 248"/>
                  <a:gd name="T46" fmla="*/ 258 w 315"/>
                  <a:gd name="T47" fmla="*/ 115 h 248"/>
                  <a:gd name="T48" fmla="*/ 266 w 315"/>
                  <a:gd name="T49" fmla="*/ 109 h 248"/>
                  <a:gd name="T50" fmla="*/ 277 w 315"/>
                  <a:gd name="T51" fmla="*/ 89 h 248"/>
                  <a:gd name="T52" fmla="*/ 315 w 315"/>
                  <a:gd name="T53" fmla="*/ 77 h 248"/>
                  <a:gd name="T54" fmla="*/ 307 w 315"/>
                  <a:gd name="T55" fmla="*/ 114 h 248"/>
                  <a:gd name="T56" fmla="*/ 291 w 315"/>
                  <a:gd name="T57" fmla="*/ 136 h 248"/>
                  <a:gd name="T58" fmla="*/ 275 w 315"/>
                  <a:gd name="T59" fmla="*/ 148 h 248"/>
                  <a:gd name="T60" fmla="*/ 267 w 315"/>
                  <a:gd name="T61" fmla="*/ 151 h 248"/>
                  <a:gd name="T62" fmla="*/ 250 w 315"/>
                  <a:gd name="T63" fmla="*/ 182 h 248"/>
                  <a:gd name="T64" fmla="*/ 227 w 315"/>
                  <a:gd name="T65" fmla="*/ 197 h 248"/>
                  <a:gd name="T66" fmla="*/ 210 w 315"/>
                  <a:gd name="T67" fmla="*/ 201 h 248"/>
                  <a:gd name="T68" fmla="*/ 206 w 315"/>
                  <a:gd name="T69" fmla="*/ 204 h 248"/>
                  <a:gd name="T70" fmla="*/ 193 w 315"/>
                  <a:gd name="T71" fmla="*/ 220 h 248"/>
                  <a:gd name="T72" fmla="*/ 167 w 315"/>
                  <a:gd name="T73" fmla="*/ 236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15" h="248">
                    <a:moveTo>
                      <a:pt x="148" y="238"/>
                    </a:moveTo>
                    <a:lnTo>
                      <a:pt x="135" y="237"/>
                    </a:lnTo>
                    <a:lnTo>
                      <a:pt x="125" y="233"/>
                    </a:lnTo>
                    <a:lnTo>
                      <a:pt x="118" y="231"/>
                    </a:lnTo>
                    <a:lnTo>
                      <a:pt x="116" y="229"/>
                    </a:lnTo>
                    <a:lnTo>
                      <a:pt x="101" y="240"/>
                    </a:lnTo>
                    <a:lnTo>
                      <a:pt x="87" y="245"/>
                    </a:lnTo>
                    <a:lnTo>
                      <a:pt x="70" y="248"/>
                    </a:lnTo>
                    <a:lnTo>
                      <a:pt x="53" y="245"/>
                    </a:lnTo>
                    <a:lnTo>
                      <a:pt x="38" y="240"/>
                    </a:lnTo>
                    <a:lnTo>
                      <a:pt x="25" y="229"/>
                    </a:lnTo>
                    <a:lnTo>
                      <a:pt x="0" y="204"/>
                    </a:lnTo>
                    <a:lnTo>
                      <a:pt x="24" y="178"/>
                    </a:lnTo>
                    <a:lnTo>
                      <a:pt x="27" y="180"/>
                    </a:lnTo>
                    <a:lnTo>
                      <a:pt x="32" y="185"/>
                    </a:lnTo>
                    <a:lnTo>
                      <a:pt x="38" y="193"/>
                    </a:lnTo>
                    <a:lnTo>
                      <a:pt x="46" y="199"/>
                    </a:lnTo>
                    <a:lnTo>
                      <a:pt x="51" y="204"/>
                    </a:lnTo>
                    <a:lnTo>
                      <a:pt x="58" y="208"/>
                    </a:lnTo>
                    <a:lnTo>
                      <a:pt x="67" y="212"/>
                    </a:lnTo>
                    <a:lnTo>
                      <a:pt x="78" y="211"/>
                    </a:lnTo>
                    <a:lnTo>
                      <a:pt x="91" y="203"/>
                    </a:lnTo>
                    <a:lnTo>
                      <a:pt x="38" y="151"/>
                    </a:lnTo>
                    <a:lnTo>
                      <a:pt x="66" y="123"/>
                    </a:lnTo>
                    <a:lnTo>
                      <a:pt x="144" y="202"/>
                    </a:lnTo>
                    <a:lnTo>
                      <a:pt x="147" y="202"/>
                    </a:lnTo>
                    <a:lnTo>
                      <a:pt x="155" y="201"/>
                    </a:lnTo>
                    <a:lnTo>
                      <a:pt x="164" y="195"/>
                    </a:lnTo>
                    <a:lnTo>
                      <a:pt x="174" y="186"/>
                    </a:lnTo>
                    <a:lnTo>
                      <a:pt x="76" y="88"/>
                    </a:lnTo>
                    <a:lnTo>
                      <a:pt x="104" y="60"/>
                    </a:lnTo>
                    <a:lnTo>
                      <a:pt x="209" y="165"/>
                    </a:lnTo>
                    <a:lnTo>
                      <a:pt x="211" y="164"/>
                    </a:lnTo>
                    <a:lnTo>
                      <a:pt x="218" y="161"/>
                    </a:lnTo>
                    <a:lnTo>
                      <a:pt x="226" y="155"/>
                    </a:lnTo>
                    <a:lnTo>
                      <a:pt x="232" y="144"/>
                    </a:lnTo>
                    <a:lnTo>
                      <a:pt x="116" y="28"/>
                    </a:lnTo>
                    <a:lnTo>
                      <a:pt x="143" y="0"/>
                    </a:lnTo>
                    <a:lnTo>
                      <a:pt x="146" y="3"/>
                    </a:lnTo>
                    <a:lnTo>
                      <a:pt x="152" y="9"/>
                    </a:lnTo>
                    <a:lnTo>
                      <a:pt x="163" y="20"/>
                    </a:lnTo>
                    <a:lnTo>
                      <a:pt x="176" y="33"/>
                    </a:lnTo>
                    <a:lnTo>
                      <a:pt x="190" y="47"/>
                    </a:lnTo>
                    <a:lnTo>
                      <a:pt x="206" y="62"/>
                    </a:lnTo>
                    <a:lnTo>
                      <a:pt x="220" y="77"/>
                    </a:lnTo>
                    <a:lnTo>
                      <a:pt x="236" y="92"/>
                    </a:lnTo>
                    <a:lnTo>
                      <a:pt x="248" y="105"/>
                    </a:lnTo>
                    <a:lnTo>
                      <a:pt x="258" y="115"/>
                    </a:lnTo>
                    <a:lnTo>
                      <a:pt x="261" y="114"/>
                    </a:lnTo>
                    <a:lnTo>
                      <a:pt x="266" y="109"/>
                    </a:lnTo>
                    <a:lnTo>
                      <a:pt x="273" y="100"/>
                    </a:lnTo>
                    <a:lnTo>
                      <a:pt x="277" y="89"/>
                    </a:lnTo>
                    <a:lnTo>
                      <a:pt x="278" y="77"/>
                    </a:lnTo>
                    <a:lnTo>
                      <a:pt x="315" y="77"/>
                    </a:lnTo>
                    <a:lnTo>
                      <a:pt x="313" y="97"/>
                    </a:lnTo>
                    <a:lnTo>
                      <a:pt x="307" y="114"/>
                    </a:lnTo>
                    <a:lnTo>
                      <a:pt x="300" y="126"/>
                    </a:lnTo>
                    <a:lnTo>
                      <a:pt x="291" y="136"/>
                    </a:lnTo>
                    <a:lnTo>
                      <a:pt x="282" y="143"/>
                    </a:lnTo>
                    <a:lnTo>
                      <a:pt x="275" y="148"/>
                    </a:lnTo>
                    <a:lnTo>
                      <a:pt x="270" y="149"/>
                    </a:lnTo>
                    <a:lnTo>
                      <a:pt x="267" y="151"/>
                    </a:lnTo>
                    <a:lnTo>
                      <a:pt x="261" y="169"/>
                    </a:lnTo>
                    <a:lnTo>
                      <a:pt x="250" y="182"/>
                    </a:lnTo>
                    <a:lnTo>
                      <a:pt x="239" y="191"/>
                    </a:lnTo>
                    <a:lnTo>
                      <a:pt x="227" y="197"/>
                    </a:lnTo>
                    <a:lnTo>
                      <a:pt x="218" y="199"/>
                    </a:lnTo>
                    <a:lnTo>
                      <a:pt x="210" y="201"/>
                    </a:lnTo>
                    <a:lnTo>
                      <a:pt x="207" y="201"/>
                    </a:lnTo>
                    <a:lnTo>
                      <a:pt x="206" y="204"/>
                    </a:lnTo>
                    <a:lnTo>
                      <a:pt x="201" y="211"/>
                    </a:lnTo>
                    <a:lnTo>
                      <a:pt x="193" y="220"/>
                    </a:lnTo>
                    <a:lnTo>
                      <a:pt x="181" y="229"/>
                    </a:lnTo>
                    <a:lnTo>
                      <a:pt x="167" y="236"/>
                    </a:lnTo>
                    <a:lnTo>
                      <a:pt x="148" y="238"/>
                    </a:lnTo>
                    <a:close/>
                  </a:path>
                </a:pathLst>
              </a:custGeom>
              <a:grpFill/>
              <a:ln w="0">
                <a:solidFill>
                  <a:schemeClr val="tx2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0" tIns="304745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defTabSz="483723">
                  <a:lnSpc>
                    <a:spcPct val="90000"/>
                  </a:lnSpc>
                  <a:buClr>
                    <a:srgbClr val="E20074"/>
                  </a:buClr>
                </a:pPr>
                <a:endParaRPr lang="de-DE" sz="127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103" name="Freeform 75"/>
              <p:cNvSpPr>
                <a:spLocks/>
              </p:cNvSpPr>
              <p:nvPr/>
            </p:nvSpPr>
            <p:spPr bwMode="auto">
              <a:xfrm>
                <a:off x="4651365" y="2247124"/>
                <a:ext cx="176383" cy="156187"/>
              </a:xfrm>
              <a:custGeom>
                <a:avLst/>
                <a:gdLst>
                  <a:gd name="T0" fmla="*/ 129 w 262"/>
                  <a:gd name="T1" fmla="*/ 3 h 233"/>
                  <a:gd name="T2" fmla="*/ 262 w 262"/>
                  <a:gd name="T3" fmla="*/ 46 h 233"/>
                  <a:gd name="T4" fmla="*/ 207 w 262"/>
                  <a:gd name="T5" fmla="*/ 66 h 233"/>
                  <a:gd name="T6" fmla="*/ 203 w 262"/>
                  <a:gd name="T7" fmla="*/ 65 h 233"/>
                  <a:gd name="T8" fmla="*/ 194 w 262"/>
                  <a:gd name="T9" fmla="*/ 61 h 233"/>
                  <a:gd name="T10" fmla="*/ 182 w 262"/>
                  <a:gd name="T11" fmla="*/ 57 h 233"/>
                  <a:gd name="T12" fmla="*/ 168 w 262"/>
                  <a:gd name="T13" fmla="*/ 51 h 233"/>
                  <a:gd name="T14" fmla="*/ 152 w 262"/>
                  <a:gd name="T15" fmla="*/ 46 h 233"/>
                  <a:gd name="T16" fmla="*/ 138 w 262"/>
                  <a:gd name="T17" fmla="*/ 41 h 233"/>
                  <a:gd name="T18" fmla="*/ 126 w 262"/>
                  <a:gd name="T19" fmla="*/ 37 h 233"/>
                  <a:gd name="T20" fmla="*/ 114 w 262"/>
                  <a:gd name="T21" fmla="*/ 37 h 233"/>
                  <a:gd name="T22" fmla="*/ 104 w 262"/>
                  <a:gd name="T23" fmla="*/ 40 h 233"/>
                  <a:gd name="T24" fmla="*/ 95 w 262"/>
                  <a:gd name="T25" fmla="*/ 46 h 233"/>
                  <a:gd name="T26" fmla="*/ 71 w 262"/>
                  <a:gd name="T27" fmla="*/ 68 h 233"/>
                  <a:gd name="T28" fmla="*/ 54 w 262"/>
                  <a:gd name="T29" fmla="*/ 91 h 233"/>
                  <a:gd name="T30" fmla="*/ 43 w 262"/>
                  <a:gd name="T31" fmla="*/ 113 h 233"/>
                  <a:gd name="T32" fmla="*/ 40 w 262"/>
                  <a:gd name="T33" fmla="*/ 135 h 233"/>
                  <a:gd name="T34" fmla="*/ 38 w 262"/>
                  <a:gd name="T35" fmla="*/ 155 h 233"/>
                  <a:gd name="T36" fmla="*/ 40 w 262"/>
                  <a:gd name="T37" fmla="*/ 172 h 233"/>
                  <a:gd name="T38" fmla="*/ 43 w 262"/>
                  <a:gd name="T39" fmla="*/ 188 h 233"/>
                  <a:gd name="T40" fmla="*/ 47 w 262"/>
                  <a:gd name="T41" fmla="*/ 199 h 233"/>
                  <a:gd name="T42" fmla="*/ 51 w 262"/>
                  <a:gd name="T43" fmla="*/ 206 h 233"/>
                  <a:gd name="T44" fmla="*/ 53 w 262"/>
                  <a:gd name="T45" fmla="*/ 209 h 233"/>
                  <a:gd name="T46" fmla="*/ 26 w 262"/>
                  <a:gd name="T47" fmla="*/ 233 h 233"/>
                  <a:gd name="T48" fmla="*/ 25 w 262"/>
                  <a:gd name="T49" fmla="*/ 231 h 233"/>
                  <a:gd name="T50" fmla="*/ 20 w 262"/>
                  <a:gd name="T51" fmla="*/ 224 h 233"/>
                  <a:gd name="T52" fmla="*/ 15 w 262"/>
                  <a:gd name="T53" fmla="*/ 215 h 233"/>
                  <a:gd name="T54" fmla="*/ 8 w 262"/>
                  <a:gd name="T55" fmla="*/ 201 h 233"/>
                  <a:gd name="T56" fmla="*/ 3 w 262"/>
                  <a:gd name="T57" fmla="*/ 185 h 233"/>
                  <a:gd name="T58" fmla="*/ 0 w 262"/>
                  <a:gd name="T59" fmla="*/ 165 h 233"/>
                  <a:gd name="T60" fmla="*/ 0 w 262"/>
                  <a:gd name="T61" fmla="*/ 143 h 233"/>
                  <a:gd name="T62" fmla="*/ 4 w 262"/>
                  <a:gd name="T63" fmla="*/ 120 h 233"/>
                  <a:gd name="T64" fmla="*/ 13 w 262"/>
                  <a:gd name="T65" fmla="*/ 93 h 233"/>
                  <a:gd name="T66" fmla="*/ 28 w 262"/>
                  <a:gd name="T67" fmla="*/ 67 h 233"/>
                  <a:gd name="T68" fmla="*/ 51 w 262"/>
                  <a:gd name="T69" fmla="*/ 38 h 233"/>
                  <a:gd name="T70" fmla="*/ 83 w 262"/>
                  <a:gd name="T71" fmla="*/ 10 h 233"/>
                  <a:gd name="T72" fmla="*/ 95 w 262"/>
                  <a:gd name="T73" fmla="*/ 3 h 233"/>
                  <a:gd name="T74" fmla="*/ 110 w 262"/>
                  <a:gd name="T75" fmla="*/ 0 h 233"/>
                  <a:gd name="T76" fmla="*/ 129 w 262"/>
                  <a:gd name="T77" fmla="*/ 3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62" h="233">
                    <a:moveTo>
                      <a:pt x="129" y="3"/>
                    </a:moveTo>
                    <a:lnTo>
                      <a:pt x="262" y="46"/>
                    </a:lnTo>
                    <a:lnTo>
                      <a:pt x="207" y="66"/>
                    </a:lnTo>
                    <a:lnTo>
                      <a:pt x="203" y="65"/>
                    </a:lnTo>
                    <a:lnTo>
                      <a:pt x="194" y="61"/>
                    </a:lnTo>
                    <a:lnTo>
                      <a:pt x="182" y="57"/>
                    </a:lnTo>
                    <a:lnTo>
                      <a:pt x="168" y="51"/>
                    </a:lnTo>
                    <a:lnTo>
                      <a:pt x="152" y="46"/>
                    </a:lnTo>
                    <a:lnTo>
                      <a:pt x="138" y="41"/>
                    </a:lnTo>
                    <a:lnTo>
                      <a:pt x="126" y="37"/>
                    </a:lnTo>
                    <a:lnTo>
                      <a:pt x="114" y="37"/>
                    </a:lnTo>
                    <a:lnTo>
                      <a:pt x="104" y="40"/>
                    </a:lnTo>
                    <a:lnTo>
                      <a:pt x="95" y="46"/>
                    </a:lnTo>
                    <a:lnTo>
                      <a:pt x="71" y="68"/>
                    </a:lnTo>
                    <a:lnTo>
                      <a:pt x="54" y="91"/>
                    </a:lnTo>
                    <a:lnTo>
                      <a:pt x="43" y="113"/>
                    </a:lnTo>
                    <a:lnTo>
                      <a:pt x="40" y="135"/>
                    </a:lnTo>
                    <a:lnTo>
                      <a:pt x="38" y="155"/>
                    </a:lnTo>
                    <a:lnTo>
                      <a:pt x="40" y="172"/>
                    </a:lnTo>
                    <a:lnTo>
                      <a:pt x="43" y="188"/>
                    </a:lnTo>
                    <a:lnTo>
                      <a:pt x="47" y="199"/>
                    </a:lnTo>
                    <a:lnTo>
                      <a:pt x="51" y="206"/>
                    </a:lnTo>
                    <a:lnTo>
                      <a:pt x="53" y="209"/>
                    </a:lnTo>
                    <a:lnTo>
                      <a:pt x="26" y="233"/>
                    </a:lnTo>
                    <a:lnTo>
                      <a:pt x="25" y="231"/>
                    </a:lnTo>
                    <a:lnTo>
                      <a:pt x="20" y="224"/>
                    </a:lnTo>
                    <a:lnTo>
                      <a:pt x="15" y="215"/>
                    </a:lnTo>
                    <a:lnTo>
                      <a:pt x="8" y="201"/>
                    </a:lnTo>
                    <a:lnTo>
                      <a:pt x="3" y="185"/>
                    </a:lnTo>
                    <a:lnTo>
                      <a:pt x="0" y="165"/>
                    </a:lnTo>
                    <a:lnTo>
                      <a:pt x="0" y="143"/>
                    </a:lnTo>
                    <a:lnTo>
                      <a:pt x="4" y="120"/>
                    </a:lnTo>
                    <a:lnTo>
                      <a:pt x="13" y="93"/>
                    </a:lnTo>
                    <a:lnTo>
                      <a:pt x="28" y="67"/>
                    </a:lnTo>
                    <a:lnTo>
                      <a:pt x="51" y="38"/>
                    </a:lnTo>
                    <a:lnTo>
                      <a:pt x="83" y="10"/>
                    </a:lnTo>
                    <a:lnTo>
                      <a:pt x="95" y="3"/>
                    </a:lnTo>
                    <a:lnTo>
                      <a:pt x="110" y="0"/>
                    </a:lnTo>
                    <a:lnTo>
                      <a:pt x="129" y="3"/>
                    </a:lnTo>
                    <a:close/>
                  </a:path>
                </a:pathLst>
              </a:custGeom>
              <a:grpFill/>
              <a:ln w="0">
                <a:solidFill>
                  <a:schemeClr val="tx2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0" tIns="304745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defTabSz="483723">
                  <a:lnSpc>
                    <a:spcPct val="90000"/>
                  </a:lnSpc>
                  <a:buClr>
                    <a:srgbClr val="E20074"/>
                  </a:buClr>
                </a:pPr>
                <a:endParaRPr lang="de-DE" sz="127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104" name="Freeform 76"/>
              <p:cNvSpPr>
                <a:spLocks/>
              </p:cNvSpPr>
              <p:nvPr/>
            </p:nvSpPr>
            <p:spPr bwMode="auto">
              <a:xfrm>
                <a:off x="4775237" y="2283478"/>
                <a:ext cx="301602" cy="162919"/>
              </a:xfrm>
              <a:custGeom>
                <a:avLst/>
                <a:gdLst>
                  <a:gd name="T0" fmla="*/ 33 w 448"/>
                  <a:gd name="T1" fmla="*/ 103 h 241"/>
                  <a:gd name="T2" fmla="*/ 18 w 448"/>
                  <a:gd name="T3" fmla="*/ 97 h 241"/>
                  <a:gd name="T4" fmla="*/ 8 w 448"/>
                  <a:gd name="T5" fmla="*/ 89 h 241"/>
                  <a:gd name="T6" fmla="*/ 3 w 448"/>
                  <a:gd name="T7" fmla="*/ 80 h 241"/>
                  <a:gd name="T8" fmla="*/ 0 w 448"/>
                  <a:gd name="T9" fmla="*/ 70 h 241"/>
                  <a:gd name="T10" fmla="*/ 0 w 448"/>
                  <a:gd name="T11" fmla="*/ 61 h 241"/>
                  <a:gd name="T12" fmla="*/ 1 w 448"/>
                  <a:gd name="T13" fmla="*/ 53 h 241"/>
                  <a:gd name="T14" fmla="*/ 3 w 448"/>
                  <a:gd name="T15" fmla="*/ 46 h 241"/>
                  <a:gd name="T16" fmla="*/ 4 w 448"/>
                  <a:gd name="T17" fmla="*/ 45 h 241"/>
                  <a:gd name="T18" fmla="*/ 113 w 448"/>
                  <a:gd name="T19" fmla="*/ 6 h 241"/>
                  <a:gd name="T20" fmla="*/ 122 w 448"/>
                  <a:gd name="T21" fmla="*/ 3 h 241"/>
                  <a:gd name="T22" fmla="*/ 132 w 448"/>
                  <a:gd name="T23" fmla="*/ 2 h 241"/>
                  <a:gd name="T24" fmla="*/ 143 w 448"/>
                  <a:gd name="T25" fmla="*/ 0 h 241"/>
                  <a:gd name="T26" fmla="*/ 150 w 448"/>
                  <a:gd name="T27" fmla="*/ 2 h 241"/>
                  <a:gd name="T28" fmla="*/ 162 w 448"/>
                  <a:gd name="T29" fmla="*/ 6 h 241"/>
                  <a:gd name="T30" fmla="*/ 177 w 448"/>
                  <a:gd name="T31" fmla="*/ 11 h 241"/>
                  <a:gd name="T32" fmla="*/ 194 w 448"/>
                  <a:gd name="T33" fmla="*/ 16 h 241"/>
                  <a:gd name="T34" fmla="*/ 211 w 448"/>
                  <a:gd name="T35" fmla="*/ 23 h 241"/>
                  <a:gd name="T36" fmla="*/ 228 w 448"/>
                  <a:gd name="T37" fmla="*/ 29 h 241"/>
                  <a:gd name="T38" fmla="*/ 243 w 448"/>
                  <a:gd name="T39" fmla="*/ 36 h 241"/>
                  <a:gd name="T40" fmla="*/ 255 w 448"/>
                  <a:gd name="T41" fmla="*/ 41 h 241"/>
                  <a:gd name="T42" fmla="*/ 263 w 448"/>
                  <a:gd name="T43" fmla="*/ 44 h 241"/>
                  <a:gd name="T44" fmla="*/ 267 w 448"/>
                  <a:gd name="T45" fmla="*/ 45 h 241"/>
                  <a:gd name="T46" fmla="*/ 270 w 448"/>
                  <a:gd name="T47" fmla="*/ 44 h 241"/>
                  <a:gd name="T48" fmla="*/ 276 w 448"/>
                  <a:gd name="T49" fmla="*/ 41 h 241"/>
                  <a:gd name="T50" fmla="*/ 287 w 448"/>
                  <a:gd name="T51" fmla="*/ 36 h 241"/>
                  <a:gd name="T52" fmla="*/ 298 w 448"/>
                  <a:gd name="T53" fmla="*/ 32 h 241"/>
                  <a:gd name="T54" fmla="*/ 312 w 448"/>
                  <a:gd name="T55" fmla="*/ 28 h 241"/>
                  <a:gd name="T56" fmla="*/ 325 w 448"/>
                  <a:gd name="T57" fmla="*/ 25 h 241"/>
                  <a:gd name="T58" fmla="*/ 336 w 448"/>
                  <a:gd name="T59" fmla="*/ 25 h 241"/>
                  <a:gd name="T60" fmla="*/ 346 w 448"/>
                  <a:gd name="T61" fmla="*/ 28 h 241"/>
                  <a:gd name="T62" fmla="*/ 368 w 448"/>
                  <a:gd name="T63" fmla="*/ 45 h 241"/>
                  <a:gd name="T64" fmla="*/ 388 w 448"/>
                  <a:gd name="T65" fmla="*/ 63 h 241"/>
                  <a:gd name="T66" fmla="*/ 406 w 448"/>
                  <a:gd name="T67" fmla="*/ 85 h 241"/>
                  <a:gd name="T68" fmla="*/ 420 w 448"/>
                  <a:gd name="T69" fmla="*/ 108 h 241"/>
                  <a:gd name="T70" fmla="*/ 432 w 448"/>
                  <a:gd name="T71" fmla="*/ 130 h 241"/>
                  <a:gd name="T72" fmla="*/ 440 w 448"/>
                  <a:gd name="T73" fmla="*/ 151 h 241"/>
                  <a:gd name="T74" fmla="*/ 445 w 448"/>
                  <a:gd name="T75" fmla="*/ 169 h 241"/>
                  <a:gd name="T76" fmla="*/ 448 w 448"/>
                  <a:gd name="T77" fmla="*/ 185 h 241"/>
                  <a:gd name="T78" fmla="*/ 446 w 448"/>
                  <a:gd name="T79" fmla="*/ 197 h 241"/>
                  <a:gd name="T80" fmla="*/ 439 w 448"/>
                  <a:gd name="T81" fmla="*/ 206 h 241"/>
                  <a:gd name="T82" fmla="*/ 425 w 448"/>
                  <a:gd name="T83" fmla="*/ 214 h 241"/>
                  <a:gd name="T84" fmla="*/ 408 w 448"/>
                  <a:gd name="T85" fmla="*/ 222 h 241"/>
                  <a:gd name="T86" fmla="*/ 389 w 448"/>
                  <a:gd name="T87" fmla="*/ 227 h 241"/>
                  <a:gd name="T88" fmla="*/ 369 w 448"/>
                  <a:gd name="T89" fmla="*/ 232 h 241"/>
                  <a:gd name="T90" fmla="*/ 350 w 448"/>
                  <a:gd name="T91" fmla="*/ 236 h 241"/>
                  <a:gd name="T92" fmla="*/ 334 w 448"/>
                  <a:gd name="T93" fmla="*/ 239 h 241"/>
                  <a:gd name="T94" fmla="*/ 323 w 448"/>
                  <a:gd name="T95" fmla="*/ 240 h 241"/>
                  <a:gd name="T96" fmla="*/ 319 w 448"/>
                  <a:gd name="T97" fmla="*/ 241 h 241"/>
                  <a:gd name="T98" fmla="*/ 149 w 448"/>
                  <a:gd name="T99" fmla="*/ 87 h 241"/>
                  <a:gd name="T100" fmla="*/ 145 w 448"/>
                  <a:gd name="T101" fmla="*/ 87 h 241"/>
                  <a:gd name="T102" fmla="*/ 136 w 448"/>
                  <a:gd name="T103" fmla="*/ 89 h 241"/>
                  <a:gd name="T104" fmla="*/ 122 w 448"/>
                  <a:gd name="T105" fmla="*/ 93 h 241"/>
                  <a:gd name="T106" fmla="*/ 105 w 448"/>
                  <a:gd name="T107" fmla="*/ 97 h 241"/>
                  <a:gd name="T108" fmla="*/ 86 w 448"/>
                  <a:gd name="T109" fmla="*/ 101 h 241"/>
                  <a:gd name="T110" fmla="*/ 67 w 448"/>
                  <a:gd name="T111" fmla="*/ 104 h 241"/>
                  <a:gd name="T112" fmla="*/ 50 w 448"/>
                  <a:gd name="T113" fmla="*/ 104 h 241"/>
                  <a:gd name="T114" fmla="*/ 33 w 448"/>
                  <a:gd name="T115" fmla="*/ 103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48" h="241">
                    <a:moveTo>
                      <a:pt x="33" y="103"/>
                    </a:moveTo>
                    <a:lnTo>
                      <a:pt x="18" y="97"/>
                    </a:lnTo>
                    <a:lnTo>
                      <a:pt x="8" y="89"/>
                    </a:lnTo>
                    <a:lnTo>
                      <a:pt x="3" y="80"/>
                    </a:lnTo>
                    <a:lnTo>
                      <a:pt x="0" y="70"/>
                    </a:lnTo>
                    <a:lnTo>
                      <a:pt x="0" y="61"/>
                    </a:lnTo>
                    <a:lnTo>
                      <a:pt x="1" y="53"/>
                    </a:lnTo>
                    <a:lnTo>
                      <a:pt x="3" y="46"/>
                    </a:lnTo>
                    <a:lnTo>
                      <a:pt x="4" y="45"/>
                    </a:lnTo>
                    <a:lnTo>
                      <a:pt x="113" y="6"/>
                    </a:lnTo>
                    <a:lnTo>
                      <a:pt x="122" y="3"/>
                    </a:lnTo>
                    <a:lnTo>
                      <a:pt x="132" y="2"/>
                    </a:lnTo>
                    <a:lnTo>
                      <a:pt x="143" y="0"/>
                    </a:lnTo>
                    <a:lnTo>
                      <a:pt x="150" y="2"/>
                    </a:lnTo>
                    <a:lnTo>
                      <a:pt x="162" y="6"/>
                    </a:lnTo>
                    <a:lnTo>
                      <a:pt x="177" y="11"/>
                    </a:lnTo>
                    <a:lnTo>
                      <a:pt x="194" y="16"/>
                    </a:lnTo>
                    <a:lnTo>
                      <a:pt x="211" y="23"/>
                    </a:lnTo>
                    <a:lnTo>
                      <a:pt x="228" y="29"/>
                    </a:lnTo>
                    <a:lnTo>
                      <a:pt x="243" y="36"/>
                    </a:lnTo>
                    <a:lnTo>
                      <a:pt x="255" y="41"/>
                    </a:lnTo>
                    <a:lnTo>
                      <a:pt x="263" y="44"/>
                    </a:lnTo>
                    <a:lnTo>
                      <a:pt x="267" y="45"/>
                    </a:lnTo>
                    <a:lnTo>
                      <a:pt x="270" y="44"/>
                    </a:lnTo>
                    <a:lnTo>
                      <a:pt x="276" y="41"/>
                    </a:lnTo>
                    <a:lnTo>
                      <a:pt x="287" y="36"/>
                    </a:lnTo>
                    <a:lnTo>
                      <a:pt x="298" y="32"/>
                    </a:lnTo>
                    <a:lnTo>
                      <a:pt x="312" y="28"/>
                    </a:lnTo>
                    <a:lnTo>
                      <a:pt x="325" y="25"/>
                    </a:lnTo>
                    <a:lnTo>
                      <a:pt x="336" y="25"/>
                    </a:lnTo>
                    <a:lnTo>
                      <a:pt x="346" y="28"/>
                    </a:lnTo>
                    <a:lnTo>
                      <a:pt x="368" y="45"/>
                    </a:lnTo>
                    <a:lnTo>
                      <a:pt x="388" y="63"/>
                    </a:lnTo>
                    <a:lnTo>
                      <a:pt x="406" y="85"/>
                    </a:lnTo>
                    <a:lnTo>
                      <a:pt x="420" y="108"/>
                    </a:lnTo>
                    <a:lnTo>
                      <a:pt x="432" y="130"/>
                    </a:lnTo>
                    <a:lnTo>
                      <a:pt x="440" y="151"/>
                    </a:lnTo>
                    <a:lnTo>
                      <a:pt x="445" y="169"/>
                    </a:lnTo>
                    <a:lnTo>
                      <a:pt x="448" y="185"/>
                    </a:lnTo>
                    <a:lnTo>
                      <a:pt x="446" y="197"/>
                    </a:lnTo>
                    <a:lnTo>
                      <a:pt x="439" y="206"/>
                    </a:lnTo>
                    <a:lnTo>
                      <a:pt x="425" y="214"/>
                    </a:lnTo>
                    <a:lnTo>
                      <a:pt x="408" y="222"/>
                    </a:lnTo>
                    <a:lnTo>
                      <a:pt x="389" y="227"/>
                    </a:lnTo>
                    <a:lnTo>
                      <a:pt x="369" y="232"/>
                    </a:lnTo>
                    <a:lnTo>
                      <a:pt x="350" y="236"/>
                    </a:lnTo>
                    <a:lnTo>
                      <a:pt x="334" y="239"/>
                    </a:lnTo>
                    <a:lnTo>
                      <a:pt x="323" y="240"/>
                    </a:lnTo>
                    <a:lnTo>
                      <a:pt x="319" y="241"/>
                    </a:lnTo>
                    <a:lnTo>
                      <a:pt x="149" y="87"/>
                    </a:lnTo>
                    <a:lnTo>
                      <a:pt x="145" y="87"/>
                    </a:lnTo>
                    <a:lnTo>
                      <a:pt x="136" y="89"/>
                    </a:lnTo>
                    <a:lnTo>
                      <a:pt x="122" y="93"/>
                    </a:lnTo>
                    <a:lnTo>
                      <a:pt x="105" y="97"/>
                    </a:lnTo>
                    <a:lnTo>
                      <a:pt x="86" y="101"/>
                    </a:lnTo>
                    <a:lnTo>
                      <a:pt x="67" y="104"/>
                    </a:lnTo>
                    <a:lnTo>
                      <a:pt x="50" y="104"/>
                    </a:lnTo>
                    <a:lnTo>
                      <a:pt x="33" y="103"/>
                    </a:lnTo>
                    <a:close/>
                  </a:path>
                </a:pathLst>
              </a:custGeom>
              <a:grpFill/>
              <a:ln w="0">
                <a:solidFill>
                  <a:schemeClr val="tx2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0" tIns="304745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defTabSz="483723">
                  <a:lnSpc>
                    <a:spcPct val="90000"/>
                  </a:lnSpc>
                  <a:buClr>
                    <a:srgbClr val="E20074"/>
                  </a:buClr>
                </a:pPr>
                <a:endParaRPr lang="de-DE" sz="127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105" name="Freeform 77"/>
              <p:cNvSpPr>
                <a:spLocks/>
              </p:cNvSpPr>
              <p:nvPr/>
            </p:nvSpPr>
            <p:spPr bwMode="auto">
              <a:xfrm>
                <a:off x="4667522" y="2397925"/>
                <a:ext cx="138683" cy="153494"/>
              </a:xfrm>
              <a:custGeom>
                <a:avLst/>
                <a:gdLst>
                  <a:gd name="T0" fmla="*/ 169 w 206"/>
                  <a:gd name="T1" fmla="*/ 87 h 227"/>
                  <a:gd name="T2" fmla="*/ 160 w 206"/>
                  <a:gd name="T3" fmla="*/ 78 h 227"/>
                  <a:gd name="T4" fmla="*/ 149 w 206"/>
                  <a:gd name="T5" fmla="*/ 74 h 227"/>
                  <a:gd name="T6" fmla="*/ 140 w 206"/>
                  <a:gd name="T7" fmla="*/ 74 h 227"/>
                  <a:gd name="T8" fmla="*/ 134 w 206"/>
                  <a:gd name="T9" fmla="*/ 74 h 227"/>
                  <a:gd name="T10" fmla="*/ 131 w 206"/>
                  <a:gd name="T11" fmla="*/ 76 h 227"/>
                  <a:gd name="T12" fmla="*/ 138 w 206"/>
                  <a:gd name="T13" fmla="*/ 64 h 227"/>
                  <a:gd name="T14" fmla="*/ 138 w 206"/>
                  <a:gd name="T15" fmla="*/ 52 h 227"/>
                  <a:gd name="T16" fmla="*/ 134 w 206"/>
                  <a:gd name="T17" fmla="*/ 39 h 227"/>
                  <a:gd name="T18" fmla="*/ 126 w 206"/>
                  <a:gd name="T19" fmla="*/ 28 h 227"/>
                  <a:gd name="T20" fmla="*/ 114 w 206"/>
                  <a:gd name="T21" fmla="*/ 23 h 227"/>
                  <a:gd name="T22" fmla="*/ 104 w 206"/>
                  <a:gd name="T23" fmla="*/ 22 h 227"/>
                  <a:gd name="T24" fmla="*/ 94 w 206"/>
                  <a:gd name="T25" fmla="*/ 23 h 227"/>
                  <a:gd name="T26" fmla="*/ 89 w 206"/>
                  <a:gd name="T27" fmla="*/ 24 h 227"/>
                  <a:gd name="T28" fmla="*/ 87 w 206"/>
                  <a:gd name="T29" fmla="*/ 26 h 227"/>
                  <a:gd name="T30" fmla="*/ 81 w 206"/>
                  <a:gd name="T31" fmla="*/ 15 h 227"/>
                  <a:gd name="T32" fmla="*/ 75 w 206"/>
                  <a:gd name="T33" fmla="*/ 7 h 227"/>
                  <a:gd name="T34" fmla="*/ 67 w 206"/>
                  <a:gd name="T35" fmla="*/ 2 h 227"/>
                  <a:gd name="T36" fmla="*/ 60 w 206"/>
                  <a:gd name="T37" fmla="*/ 1 h 227"/>
                  <a:gd name="T38" fmla="*/ 55 w 206"/>
                  <a:gd name="T39" fmla="*/ 0 h 227"/>
                  <a:gd name="T40" fmla="*/ 53 w 206"/>
                  <a:gd name="T41" fmla="*/ 0 h 227"/>
                  <a:gd name="T42" fmla="*/ 39 w 206"/>
                  <a:gd name="T43" fmla="*/ 2 h 227"/>
                  <a:gd name="T44" fmla="*/ 28 w 206"/>
                  <a:gd name="T45" fmla="*/ 11 h 227"/>
                  <a:gd name="T46" fmla="*/ 5 w 206"/>
                  <a:gd name="T47" fmla="*/ 35 h 227"/>
                  <a:gd name="T48" fmla="*/ 0 w 206"/>
                  <a:gd name="T49" fmla="*/ 45 h 227"/>
                  <a:gd name="T50" fmla="*/ 0 w 206"/>
                  <a:gd name="T51" fmla="*/ 56 h 227"/>
                  <a:gd name="T52" fmla="*/ 4 w 206"/>
                  <a:gd name="T53" fmla="*/ 68 h 227"/>
                  <a:gd name="T54" fmla="*/ 9 w 206"/>
                  <a:gd name="T55" fmla="*/ 81 h 227"/>
                  <a:gd name="T56" fmla="*/ 18 w 206"/>
                  <a:gd name="T57" fmla="*/ 99 h 227"/>
                  <a:gd name="T58" fmla="*/ 32 w 206"/>
                  <a:gd name="T59" fmla="*/ 120 h 227"/>
                  <a:gd name="T60" fmla="*/ 47 w 206"/>
                  <a:gd name="T61" fmla="*/ 141 h 227"/>
                  <a:gd name="T62" fmla="*/ 67 w 206"/>
                  <a:gd name="T63" fmla="*/ 163 h 227"/>
                  <a:gd name="T64" fmla="*/ 87 w 206"/>
                  <a:gd name="T65" fmla="*/ 184 h 227"/>
                  <a:gd name="T66" fmla="*/ 106 w 206"/>
                  <a:gd name="T67" fmla="*/ 204 h 227"/>
                  <a:gd name="T68" fmla="*/ 126 w 206"/>
                  <a:gd name="T69" fmla="*/ 220 h 227"/>
                  <a:gd name="T70" fmla="*/ 131 w 206"/>
                  <a:gd name="T71" fmla="*/ 222 h 227"/>
                  <a:gd name="T72" fmla="*/ 136 w 206"/>
                  <a:gd name="T73" fmla="*/ 225 h 227"/>
                  <a:gd name="T74" fmla="*/ 140 w 206"/>
                  <a:gd name="T75" fmla="*/ 227 h 227"/>
                  <a:gd name="T76" fmla="*/ 146 w 206"/>
                  <a:gd name="T77" fmla="*/ 227 h 227"/>
                  <a:gd name="T78" fmla="*/ 160 w 206"/>
                  <a:gd name="T79" fmla="*/ 225 h 227"/>
                  <a:gd name="T80" fmla="*/ 172 w 206"/>
                  <a:gd name="T81" fmla="*/ 216 h 227"/>
                  <a:gd name="T82" fmla="*/ 199 w 206"/>
                  <a:gd name="T83" fmla="*/ 184 h 227"/>
                  <a:gd name="T84" fmla="*/ 204 w 206"/>
                  <a:gd name="T85" fmla="*/ 174 h 227"/>
                  <a:gd name="T86" fmla="*/ 206 w 206"/>
                  <a:gd name="T87" fmla="*/ 162 h 227"/>
                  <a:gd name="T88" fmla="*/ 202 w 206"/>
                  <a:gd name="T89" fmla="*/ 150 h 227"/>
                  <a:gd name="T90" fmla="*/ 193 w 206"/>
                  <a:gd name="T91" fmla="*/ 140 h 227"/>
                  <a:gd name="T92" fmla="*/ 182 w 206"/>
                  <a:gd name="T93" fmla="*/ 134 h 227"/>
                  <a:gd name="T94" fmla="*/ 173 w 206"/>
                  <a:gd name="T95" fmla="*/ 133 h 227"/>
                  <a:gd name="T96" fmla="*/ 166 w 206"/>
                  <a:gd name="T97" fmla="*/ 133 h 227"/>
                  <a:gd name="T98" fmla="*/ 164 w 206"/>
                  <a:gd name="T99" fmla="*/ 133 h 227"/>
                  <a:gd name="T100" fmla="*/ 165 w 206"/>
                  <a:gd name="T101" fmla="*/ 132 h 227"/>
                  <a:gd name="T102" fmla="*/ 169 w 206"/>
                  <a:gd name="T103" fmla="*/ 127 h 227"/>
                  <a:gd name="T104" fmla="*/ 173 w 206"/>
                  <a:gd name="T105" fmla="*/ 119 h 227"/>
                  <a:gd name="T106" fmla="*/ 174 w 206"/>
                  <a:gd name="T107" fmla="*/ 108 h 227"/>
                  <a:gd name="T108" fmla="*/ 174 w 206"/>
                  <a:gd name="T109" fmla="*/ 98 h 227"/>
                  <a:gd name="T110" fmla="*/ 169 w 206"/>
                  <a:gd name="T111" fmla="*/ 87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06" h="227">
                    <a:moveTo>
                      <a:pt x="169" y="87"/>
                    </a:moveTo>
                    <a:lnTo>
                      <a:pt x="160" y="78"/>
                    </a:lnTo>
                    <a:lnTo>
                      <a:pt x="149" y="74"/>
                    </a:lnTo>
                    <a:lnTo>
                      <a:pt x="140" y="74"/>
                    </a:lnTo>
                    <a:lnTo>
                      <a:pt x="134" y="74"/>
                    </a:lnTo>
                    <a:lnTo>
                      <a:pt x="131" y="76"/>
                    </a:lnTo>
                    <a:lnTo>
                      <a:pt x="138" y="64"/>
                    </a:lnTo>
                    <a:lnTo>
                      <a:pt x="138" y="52"/>
                    </a:lnTo>
                    <a:lnTo>
                      <a:pt x="134" y="39"/>
                    </a:lnTo>
                    <a:lnTo>
                      <a:pt x="126" y="28"/>
                    </a:lnTo>
                    <a:lnTo>
                      <a:pt x="114" y="23"/>
                    </a:lnTo>
                    <a:lnTo>
                      <a:pt x="104" y="22"/>
                    </a:lnTo>
                    <a:lnTo>
                      <a:pt x="94" y="23"/>
                    </a:lnTo>
                    <a:lnTo>
                      <a:pt x="89" y="24"/>
                    </a:lnTo>
                    <a:lnTo>
                      <a:pt x="87" y="26"/>
                    </a:lnTo>
                    <a:lnTo>
                      <a:pt x="81" y="15"/>
                    </a:lnTo>
                    <a:lnTo>
                      <a:pt x="75" y="7"/>
                    </a:lnTo>
                    <a:lnTo>
                      <a:pt x="67" y="2"/>
                    </a:lnTo>
                    <a:lnTo>
                      <a:pt x="60" y="1"/>
                    </a:lnTo>
                    <a:lnTo>
                      <a:pt x="55" y="0"/>
                    </a:lnTo>
                    <a:lnTo>
                      <a:pt x="53" y="0"/>
                    </a:lnTo>
                    <a:lnTo>
                      <a:pt x="39" y="2"/>
                    </a:lnTo>
                    <a:lnTo>
                      <a:pt x="28" y="11"/>
                    </a:lnTo>
                    <a:lnTo>
                      <a:pt x="5" y="35"/>
                    </a:lnTo>
                    <a:lnTo>
                      <a:pt x="0" y="45"/>
                    </a:lnTo>
                    <a:lnTo>
                      <a:pt x="0" y="56"/>
                    </a:lnTo>
                    <a:lnTo>
                      <a:pt x="4" y="68"/>
                    </a:lnTo>
                    <a:lnTo>
                      <a:pt x="9" y="81"/>
                    </a:lnTo>
                    <a:lnTo>
                      <a:pt x="18" y="99"/>
                    </a:lnTo>
                    <a:lnTo>
                      <a:pt x="32" y="120"/>
                    </a:lnTo>
                    <a:lnTo>
                      <a:pt x="47" y="141"/>
                    </a:lnTo>
                    <a:lnTo>
                      <a:pt x="67" y="163"/>
                    </a:lnTo>
                    <a:lnTo>
                      <a:pt x="87" y="184"/>
                    </a:lnTo>
                    <a:lnTo>
                      <a:pt x="106" y="204"/>
                    </a:lnTo>
                    <a:lnTo>
                      <a:pt x="126" y="220"/>
                    </a:lnTo>
                    <a:lnTo>
                      <a:pt x="131" y="222"/>
                    </a:lnTo>
                    <a:lnTo>
                      <a:pt x="136" y="225"/>
                    </a:lnTo>
                    <a:lnTo>
                      <a:pt x="140" y="227"/>
                    </a:lnTo>
                    <a:lnTo>
                      <a:pt x="146" y="227"/>
                    </a:lnTo>
                    <a:lnTo>
                      <a:pt x="160" y="225"/>
                    </a:lnTo>
                    <a:lnTo>
                      <a:pt x="172" y="216"/>
                    </a:lnTo>
                    <a:lnTo>
                      <a:pt x="199" y="184"/>
                    </a:lnTo>
                    <a:lnTo>
                      <a:pt x="204" y="174"/>
                    </a:lnTo>
                    <a:lnTo>
                      <a:pt x="206" y="162"/>
                    </a:lnTo>
                    <a:lnTo>
                      <a:pt x="202" y="150"/>
                    </a:lnTo>
                    <a:lnTo>
                      <a:pt x="193" y="140"/>
                    </a:lnTo>
                    <a:lnTo>
                      <a:pt x="182" y="134"/>
                    </a:lnTo>
                    <a:lnTo>
                      <a:pt x="173" y="133"/>
                    </a:lnTo>
                    <a:lnTo>
                      <a:pt x="166" y="133"/>
                    </a:lnTo>
                    <a:lnTo>
                      <a:pt x="164" y="133"/>
                    </a:lnTo>
                    <a:lnTo>
                      <a:pt x="165" y="132"/>
                    </a:lnTo>
                    <a:lnTo>
                      <a:pt x="169" y="127"/>
                    </a:lnTo>
                    <a:lnTo>
                      <a:pt x="173" y="119"/>
                    </a:lnTo>
                    <a:lnTo>
                      <a:pt x="174" y="108"/>
                    </a:lnTo>
                    <a:lnTo>
                      <a:pt x="174" y="98"/>
                    </a:lnTo>
                    <a:lnTo>
                      <a:pt x="169" y="87"/>
                    </a:lnTo>
                    <a:close/>
                  </a:path>
                </a:pathLst>
              </a:custGeom>
              <a:grpFill/>
              <a:ln w="0">
                <a:solidFill>
                  <a:schemeClr val="tx2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0" tIns="304745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defTabSz="483723">
                  <a:lnSpc>
                    <a:spcPct val="90000"/>
                  </a:lnSpc>
                  <a:buClr>
                    <a:srgbClr val="E20074"/>
                  </a:buClr>
                </a:pPr>
                <a:endParaRPr lang="de-DE" sz="1270">
                  <a:solidFill>
                    <a:srgbClr val="000000"/>
                  </a:solidFill>
                  <a:cs typeface="Arial" charset="0"/>
                </a:endParaRPr>
              </a:p>
            </p:txBody>
          </p:sp>
        </p:grpSp>
      </p:grpSp>
      <p:pic>
        <p:nvPicPr>
          <p:cNvPr id="1600516" name="Picture 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920941" y="1593173"/>
            <a:ext cx="1133251" cy="1181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00517" name="Picture 5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439388" y="2554964"/>
            <a:ext cx="917517" cy="1006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Group 103"/>
          <p:cNvGrpSpPr/>
          <p:nvPr/>
        </p:nvGrpSpPr>
        <p:grpSpPr>
          <a:xfrm>
            <a:off x="6736997" y="2956059"/>
            <a:ext cx="685945" cy="1044491"/>
            <a:chOff x="8621589" y="1794171"/>
            <a:chExt cx="500204" cy="461557"/>
          </a:xfrm>
        </p:grpSpPr>
        <p:sp>
          <p:nvSpPr>
            <p:cNvPr id="109" name="Chevron 47"/>
            <p:cNvSpPr/>
            <p:nvPr/>
          </p:nvSpPr>
          <p:spPr>
            <a:xfrm>
              <a:off x="8799524" y="1794171"/>
              <a:ext cx="322269" cy="461557"/>
            </a:xfrm>
            <a:prstGeom prst="chevron">
              <a:avLst/>
            </a:prstGeom>
            <a:gradFill>
              <a:gsLst>
                <a:gs pos="99000">
                  <a:schemeClr val="tx2">
                    <a:lumMod val="75000"/>
                  </a:schemeClr>
                </a:gs>
                <a:gs pos="0">
                  <a:schemeClr val="tx2"/>
                </a:gs>
              </a:gsLst>
              <a:lin ang="5400000" scaled="0"/>
            </a:gra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746" tIns="48373" rIns="96746" bIns="48373" rtlCol="0" anchor="ctr"/>
            <a:lstStyle/>
            <a:p>
              <a:pPr algn="ctr" defTabSz="483763" fontAlgn="base">
                <a:lnSpc>
                  <a:spcPts val="1905"/>
                </a:lnSpc>
                <a:spcBef>
                  <a:spcPct val="25000"/>
                </a:spcBef>
                <a:spcAft>
                  <a:spcPct val="0"/>
                </a:spcAft>
                <a:buClr>
                  <a:srgbClr val="E20074"/>
                </a:buClr>
              </a:pPr>
              <a:endParaRPr lang="de-DE" sz="1587" b="1">
                <a:solidFill>
                  <a:srgbClr val="FFFFFF"/>
                </a:solidFill>
              </a:endParaRPr>
            </a:p>
          </p:txBody>
        </p:sp>
        <p:sp>
          <p:nvSpPr>
            <p:cNvPr id="110" name="Chevron 48"/>
            <p:cNvSpPr/>
            <p:nvPr/>
          </p:nvSpPr>
          <p:spPr>
            <a:xfrm>
              <a:off x="8621589" y="1851561"/>
              <a:ext cx="242127" cy="346776"/>
            </a:xfrm>
            <a:prstGeom prst="chevron">
              <a:avLst/>
            </a:prstGeom>
            <a:gradFill>
              <a:gsLst>
                <a:gs pos="100000">
                  <a:schemeClr val="accent3">
                    <a:lumMod val="75000"/>
                  </a:schemeClr>
                </a:gs>
                <a:gs pos="0">
                  <a:schemeClr val="accent3"/>
                </a:gs>
              </a:gsLst>
              <a:lin ang="5400000" scaled="0"/>
            </a:gra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746" tIns="48373" rIns="96746" bIns="48373" rtlCol="0" anchor="ctr"/>
            <a:lstStyle/>
            <a:p>
              <a:pPr algn="ctr" defTabSz="483763" fontAlgn="base">
                <a:lnSpc>
                  <a:spcPts val="1905"/>
                </a:lnSpc>
                <a:spcBef>
                  <a:spcPct val="25000"/>
                </a:spcBef>
                <a:spcAft>
                  <a:spcPct val="0"/>
                </a:spcAft>
                <a:buClr>
                  <a:srgbClr val="E20074"/>
                </a:buClr>
              </a:pPr>
              <a:endParaRPr lang="de-DE" sz="1587" b="1">
                <a:solidFill>
                  <a:srgbClr val="FFFFFF"/>
                </a:solidFill>
              </a:endParaRPr>
            </a:p>
          </p:txBody>
        </p:sp>
      </p:grpSp>
      <p:grpSp>
        <p:nvGrpSpPr>
          <p:cNvPr id="31" name="Gruppieren 46"/>
          <p:cNvGrpSpPr/>
          <p:nvPr/>
        </p:nvGrpSpPr>
        <p:grpSpPr>
          <a:xfrm>
            <a:off x="7570187" y="1412044"/>
            <a:ext cx="1995250" cy="1085997"/>
            <a:chOff x="3030060" y="838200"/>
            <a:chExt cx="1608615" cy="1096497"/>
          </a:xfrm>
        </p:grpSpPr>
        <p:cxnSp>
          <p:nvCxnSpPr>
            <p:cNvPr id="114" name="Form 19"/>
            <p:cNvCxnSpPr/>
            <p:nvPr/>
          </p:nvCxnSpPr>
          <p:spPr bwMode="auto">
            <a:xfrm>
              <a:off x="3343584" y="1146669"/>
              <a:ext cx="315879" cy="126207"/>
            </a:xfrm>
            <a:prstGeom prst="curvedConnector3">
              <a:avLst>
                <a:gd name="adj1" fmla="val 50000"/>
              </a:avLst>
            </a:prstGeom>
            <a:ln w="3175">
              <a:solidFill>
                <a:srgbClr val="0088B8"/>
              </a:solidFill>
              <a:headEnd w="lg" len="lg"/>
              <a:tailEnd type="non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Form 19"/>
            <p:cNvCxnSpPr>
              <a:endCxn id="118" idx="0"/>
            </p:cNvCxnSpPr>
            <p:nvPr/>
          </p:nvCxnSpPr>
          <p:spPr bwMode="auto">
            <a:xfrm rot="10800000" flipV="1">
              <a:off x="3177224" y="1474182"/>
              <a:ext cx="482239" cy="22038"/>
            </a:xfrm>
            <a:prstGeom prst="curvedConnector2">
              <a:avLst/>
            </a:prstGeom>
            <a:ln w="6350">
              <a:solidFill>
                <a:srgbClr val="0088B8"/>
              </a:solidFill>
              <a:headEnd w="lg" len="lg"/>
              <a:tailEnd type="non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116" name="Picture 2" descr="http://www.dudek-koenig.de/img/immobilien/immo-icon-haus-a.png"/>
            <p:cNvPicPr>
              <a:picLocks noChangeAspect="1" noChangeArrowheads="1"/>
            </p:cNvPicPr>
            <p:nvPr/>
          </p:nvPicPr>
          <p:blipFill>
            <a:blip r:embed="rId11" cstate="print">
              <a:lum bright="84000"/>
            </a:blip>
            <a:srcRect/>
            <a:stretch>
              <a:fillRect/>
            </a:stretch>
          </p:blipFill>
          <p:spPr bwMode="auto">
            <a:xfrm>
              <a:off x="3030060" y="838200"/>
              <a:ext cx="342391" cy="367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7" name="Picture 2" descr="http://blogs.iwu.edu/library/files/2013/01/wireless-antenna-md.pn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4444282" y="1597408"/>
              <a:ext cx="194393" cy="2368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8" name="Picture 2" descr="http://blogs.iwu.edu/library/files/2013/01/wireless-antenna-md.pn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3076768" y="1496220"/>
              <a:ext cx="200909" cy="2447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9" name="Picture 2" descr="http://blogs.iwu.edu/library/files/2013/01/wireless-antenna-md.pn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4323074" y="1007503"/>
              <a:ext cx="217715" cy="2653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0" name="Picture 2" descr="http://blogs.iwu.edu/library/files/2013/01/wireless-antenna-md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3128070" y="1040457"/>
              <a:ext cx="149607" cy="182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21" name="Form 19"/>
            <p:cNvCxnSpPr/>
            <p:nvPr/>
          </p:nvCxnSpPr>
          <p:spPr bwMode="auto">
            <a:xfrm rot="5400000" flipH="1" flipV="1">
              <a:off x="4124922" y="1175680"/>
              <a:ext cx="284751" cy="194391"/>
            </a:xfrm>
            <a:prstGeom prst="curvedConnector3">
              <a:avLst>
                <a:gd name="adj1" fmla="val 50000"/>
              </a:avLst>
            </a:prstGeom>
            <a:ln w="3175">
              <a:solidFill>
                <a:srgbClr val="0088B8"/>
              </a:solidFill>
              <a:headEnd w="lg" len="lg"/>
              <a:tailEnd type="non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122" name="Picture 2" descr="http://www.dudek-koenig.de/img/immobilien/immo-icon-haus-a.png"/>
            <p:cNvPicPr>
              <a:picLocks noChangeAspect="1" noChangeArrowheads="1"/>
            </p:cNvPicPr>
            <p:nvPr/>
          </p:nvPicPr>
          <p:blipFill>
            <a:blip r:embed="rId11" cstate="print">
              <a:lum bright="84000"/>
            </a:blip>
            <a:srcRect/>
            <a:stretch>
              <a:fillRect/>
            </a:stretch>
          </p:blipFill>
          <p:spPr bwMode="auto">
            <a:xfrm>
              <a:off x="4323074" y="1596700"/>
              <a:ext cx="315601" cy="337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23" name="Form 19"/>
            <p:cNvCxnSpPr/>
            <p:nvPr/>
          </p:nvCxnSpPr>
          <p:spPr bwMode="auto">
            <a:xfrm rot="16200000" flipH="1">
              <a:off x="4165175" y="1501146"/>
              <a:ext cx="204245" cy="194391"/>
            </a:xfrm>
            <a:prstGeom prst="curvedConnector3">
              <a:avLst>
                <a:gd name="adj1" fmla="val 50000"/>
              </a:avLst>
            </a:prstGeom>
            <a:ln w="3175">
              <a:solidFill>
                <a:srgbClr val="0088B8"/>
              </a:solidFill>
              <a:headEnd w="lg" len="lg"/>
              <a:tailEnd type="non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Freeform 152"/>
            <p:cNvSpPr>
              <a:spLocks noEditPoints="1"/>
            </p:cNvSpPr>
            <p:nvPr/>
          </p:nvSpPr>
          <p:spPr bwMode="gray">
            <a:xfrm>
              <a:off x="3659462" y="1146669"/>
              <a:ext cx="549930" cy="450031"/>
            </a:xfrm>
            <a:custGeom>
              <a:avLst/>
              <a:gdLst>
                <a:gd name="T0" fmla="*/ 2147483647 w 1432"/>
                <a:gd name="T1" fmla="*/ 2147483647 h 966"/>
                <a:gd name="T2" fmla="*/ 2147483647 w 1432"/>
                <a:gd name="T3" fmla="*/ 0 h 966"/>
                <a:gd name="T4" fmla="*/ 2147483647 w 1432"/>
                <a:gd name="T5" fmla="*/ 2147483647 h 966"/>
                <a:gd name="T6" fmla="*/ 2147483647 w 1432"/>
                <a:gd name="T7" fmla="*/ 2147483647 h 966"/>
                <a:gd name="T8" fmla="*/ 2147483647 w 1432"/>
                <a:gd name="T9" fmla="*/ 2147483647 h 966"/>
                <a:gd name="T10" fmla="*/ 2147483647 w 1432"/>
                <a:gd name="T11" fmla="*/ 2147483647 h 966"/>
                <a:gd name="T12" fmla="*/ 2147483647 w 1432"/>
                <a:gd name="T13" fmla="*/ 2147483647 h 966"/>
                <a:gd name="T14" fmla="*/ 2147483647 w 1432"/>
                <a:gd name="T15" fmla="*/ 2147483647 h 966"/>
                <a:gd name="T16" fmla="*/ 2147483647 w 1432"/>
                <a:gd name="T17" fmla="*/ 2147483647 h 966"/>
                <a:gd name="T18" fmla="*/ 2147483647 w 1432"/>
                <a:gd name="T19" fmla="*/ 2147483647 h 966"/>
                <a:gd name="T20" fmla="*/ 2147483647 w 1432"/>
                <a:gd name="T21" fmla="*/ 2147483647 h 966"/>
                <a:gd name="T22" fmla="*/ 2147483647 w 1432"/>
                <a:gd name="T23" fmla="*/ 2147483647 h 966"/>
                <a:gd name="T24" fmla="*/ 2147483647 w 1432"/>
                <a:gd name="T25" fmla="*/ 2147483647 h 966"/>
                <a:gd name="T26" fmla="*/ 2147483647 w 1432"/>
                <a:gd name="T27" fmla="*/ 2147483647 h 966"/>
                <a:gd name="T28" fmla="*/ 2147483647 w 1432"/>
                <a:gd name="T29" fmla="*/ 2147483647 h 966"/>
                <a:gd name="T30" fmla="*/ 2147483647 w 1432"/>
                <a:gd name="T31" fmla="*/ 2147483647 h 966"/>
                <a:gd name="T32" fmla="*/ 2147483647 w 1432"/>
                <a:gd name="T33" fmla="*/ 2147483647 h 966"/>
                <a:gd name="T34" fmla="*/ 2147483647 w 1432"/>
                <a:gd name="T35" fmla="*/ 2147483647 h 966"/>
                <a:gd name="T36" fmla="*/ 2147483647 w 1432"/>
                <a:gd name="T37" fmla="*/ 2147483647 h 966"/>
                <a:gd name="T38" fmla="*/ 2147483647 w 1432"/>
                <a:gd name="T39" fmla="*/ 2147483647 h 966"/>
                <a:gd name="T40" fmla="*/ 2147483647 w 1432"/>
                <a:gd name="T41" fmla="*/ 2147483647 h 966"/>
                <a:gd name="T42" fmla="*/ 2147483647 w 1432"/>
                <a:gd name="T43" fmla="*/ 2147483647 h 966"/>
                <a:gd name="T44" fmla="*/ 2147483647 w 1432"/>
                <a:gd name="T45" fmla="*/ 2147483647 h 966"/>
                <a:gd name="T46" fmla="*/ 2147483647 w 1432"/>
                <a:gd name="T47" fmla="*/ 2147483647 h 966"/>
                <a:gd name="T48" fmla="*/ 2147483647 w 1432"/>
                <a:gd name="T49" fmla="*/ 2147483647 h 966"/>
                <a:gd name="T50" fmla="*/ 2147483647 w 1432"/>
                <a:gd name="T51" fmla="*/ 2147483647 h 966"/>
                <a:gd name="T52" fmla="*/ 2147483647 w 1432"/>
                <a:gd name="T53" fmla="*/ 2147483647 h 966"/>
                <a:gd name="T54" fmla="*/ 2147483647 w 1432"/>
                <a:gd name="T55" fmla="*/ 2147483647 h 966"/>
                <a:gd name="T56" fmla="*/ 2147483647 w 1432"/>
                <a:gd name="T57" fmla="*/ 2147483647 h 966"/>
                <a:gd name="T58" fmla="*/ 2147483647 w 1432"/>
                <a:gd name="T59" fmla="*/ 2147483647 h 966"/>
                <a:gd name="T60" fmla="*/ 2147483647 w 1432"/>
                <a:gd name="T61" fmla="*/ 2147483647 h 966"/>
                <a:gd name="T62" fmla="*/ 2147483647 w 1432"/>
                <a:gd name="T63" fmla="*/ 2147483647 h 966"/>
                <a:gd name="T64" fmla="*/ 2147483647 w 1432"/>
                <a:gd name="T65" fmla="*/ 2147483647 h 966"/>
                <a:gd name="T66" fmla="*/ 2147483647 w 1432"/>
                <a:gd name="T67" fmla="*/ 2147483647 h 966"/>
                <a:gd name="T68" fmla="*/ 2147483647 w 1432"/>
                <a:gd name="T69" fmla="*/ 2147483647 h 96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32"/>
                <a:gd name="T106" fmla="*/ 0 h 966"/>
                <a:gd name="T107" fmla="*/ 1432 w 1432"/>
                <a:gd name="T108" fmla="*/ 966 h 96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32" h="966">
                  <a:moveTo>
                    <a:pt x="1366" y="407"/>
                  </a:moveTo>
                  <a:cubicBezTo>
                    <a:pt x="1331" y="368"/>
                    <a:pt x="1286" y="341"/>
                    <a:pt x="1236" y="329"/>
                  </a:cubicBezTo>
                  <a:cubicBezTo>
                    <a:pt x="1219" y="243"/>
                    <a:pt x="1175" y="164"/>
                    <a:pt x="1110" y="104"/>
                  </a:cubicBezTo>
                  <a:cubicBezTo>
                    <a:pt x="1035" y="37"/>
                    <a:pt x="939" y="0"/>
                    <a:pt x="839" y="0"/>
                  </a:cubicBezTo>
                  <a:cubicBezTo>
                    <a:pt x="765" y="0"/>
                    <a:pt x="693" y="20"/>
                    <a:pt x="631" y="58"/>
                  </a:cubicBezTo>
                  <a:cubicBezTo>
                    <a:pt x="581" y="87"/>
                    <a:pt x="538" y="128"/>
                    <a:pt x="506" y="175"/>
                  </a:cubicBezTo>
                  <a:cubicBezTo>
                    <a:pt x="482" y="167"/>
                    <a:pt x="457" y="164"/>
                    <a:pt x="432" y="164"/>
                  </a:cubicBezTo>
                  <a:cubicBezTo>
                    <a:pt x="401" y="164"/>
                    <a:pt x="370" y="170"/>
                    <a:pt x="340" y="182"/>
                  </a:cubicBezTo>
                  <a:cubicBezTo>
                    <a:pt x="298" y="200"/>
                    <a:pt x="262" y="229"/>
                    <a:pt x="236" y="267"/>
                  </a:cubicBezTo>
                  <a:cubicBezTo>
                    <a:pt x="216" y="294"/>
                    <a:pt x="203" y="326"/>
                    <a:pt x="197" y="360"/>
                  </a:cubicBezTo>
                  <a:cubicBezTo>
                    <a:pt x="148" y="369"/>
                    <a:pt x="103" y="393"/>
                    <a:pt x="69" y="429"/>
                  </a:cubicBezTo>
                  <a:cubicBezTo>
                    <a:pt x="47" y="451"/>
                    <a:pt x="30" y="477"/>
                    <a:pt x="19" y="506"/>
                  </a:cubicBezTo>
                  <a:cubicBezTo>
                    <a:pt x="7" y="535"/>
                    <a:pt x="0" y="566"/>
                    <a:pt x="0" y="598"/>
                  </a:cubicBezTo>
                  <a:cubicBezTo>
                    <a:pt x="0" y="631"/>
                    <a:pt x="7" y="663"/>
                    <a:pt x="20" y="693"/>
                  </a:cubicBezTo>
                  <a:cubicBezTo>
                    <a:pt x="38" y="737"/>
                    <a:pt x="68" y="774"/>
                    <a:pt x="108" y="800"/>
                  </a:cubicBezTo>
                  <a:cubicBezTo>
                    <a:pt x="148" y="827"/>
                    <a:pt x="195" y="842"/>
                    <a:pt x="244" y="842"/>
                  </a:cubicBezTo>
                  <a:cubicBezTo>
                    <a:pt x="264" y="842"/>
                    <a:pt x="283" y="839"/>
                    <a:pt x="302" y="835"/>
                  </a:cubicBezTo>
                  <a:cubicBezTo>
                    <a:pt x="338" y="872"/>
                    <a:pt x="380" y="902"/>
                    <a:pt x="427" y="924"/>
                  </a:cubicBezTo>
                  <a:cubicBezTo>
                    <a:pt x="485" y="952"/>
                    <a:pt x="547" y="966"/>
                    <a:pt x="611" y="966"/>
                  </a:cubicBezTo>
                  <a:cubicBezTo>
                    <a:pt x="611" y="938"/>
                    <a:pt x="611" y="938"/>
                    <a:pt x="611" y="938"/>
                  </a:cubicBezTo>
                  <a:cubicBezTo>
                    <a:pt x="611" y="966"/>
                    <a:pt x="611" y="966"/>
                    <a:pt x="611" y="966"/>
                  </a:cubicBezTo>
                  <a:cubicBezTo>
                    <a:pt x="697" y="966"/>
                    <a:pt x="778" y="941"/>
                    <a:pt x="849" y="894"/>
                  </a:cubicBezTo>
                  <a:cubicBezTo>
                    <a:pt x="882" y="909"/>
                    <a:pt x="919" y="917"/>
                    <a:pt x="955" y="917"/>
                  </a:cubicBezTo>
                  <a:cubicBezTo>
                    <a:pt x="996" y="917"/>
                    <a:pt x="1035" y="908"/>
                    <a:pt x="1071" y="890"/>
                  </a:cubicBezTo>
                  <a:cubicBezTo>
                    <a:pt x="1097" y="877"/>
                    <a:pt x="1121" y="859"/>
                    <a:pt x="1142" y="838"/>
                  </a:cubicBezTo>
                  <a:cubicBezTo>
                    <a:pt x="1188" y="844"/>
                    <a:pt x="1233" y="837"/>
                    <a:pt x="1274" y="819"/>
                  </a:cubicBezTo>
                  <a:cubicBezTo>
                    <a:pt x="1320" y="800"/>
                    <a:pt x="1360" y="767"/>
                    <a:pt x="1388" y="725"/>
                  </a:cubicBezTo>
                  <a:cubicBezTo>
                    <a:pt x="1417" y="683"/>
                    <a:pt x="1432" y="632"/>
                    <a:pt x="1432" y="580"/>
                  </a:cubicBezTo>
                  <a:cubicBezTo>
                    <a:pt x="1432" y="516"/>
                    <a:pt x="1409" y="455"/>
                    <a:pt x="1366" y="407"/>
                  </a:cubicBezTo>
                  <a:close/>
                  <a:moveTo>
                    <a:pt x="1110" y="743"/>
                  </a:moveTo>
                  <a:cubicBezTo>
                    <a:pt x="1108" y="742"/>
                    <a:pt x="1108" y="742"/>
                    <a:pt x="1108" y="742"/>
                  </a:cubicBezTo>
                  <a:cubicBezTo>
                    <a:pt x="1107" y="744"/>
                    <a:pt x="1107" y="744"/>
                    <a:pt x="1107" y="744"/>
                  </a:cubicBezTo>
                  <a:cubicBezTo>
                    <a:pt x="1091" y="764"/>
                    <a:pt x="1091" y="764"/>
                    <a:pt x="1091" y="764"/>
                  </a:cubicBezTo>
                  <a:cubicBezTo>
                    <a:pt x="1075" y="785"/>
                    <a:pt x="1055" y="801"/>
                    <a:pt x="1032" y="813"/>
                  </a:cubicBezTo>
                  <a:cubicBezTo>
                    <a:pt x="1008" y="825"/>
                    <a:pt x="982" y="831"/>
                    <a:pt x="955" y="831"/>
                  </a:cubicBezTo>
                  <a:cubicBezTo>
                    <a:pt x="925" y="831"/>
                    <a:pt x="894" y="822"/>
                    <a:pt x="867" y="806"/>
                  </a:cubicBezTo>
                  <a:cubicBezTo>
                    <a:pt x="842" y="791"/>
                    <a:pt x="842" y="791"/>
                    <a:pt x="842" y="791"/>
                  </a:cubicBezTo>
                  <a:cubicBezTo>
                    <a:pt x="819" y="809"/>
                    <a:pt x="819" y="809"/>
                    <a:pt x="819" y="809"/>
                  </a:cubicBezTo>
                  <a:cubicBezTo>
                    <a:pt x="759" y="855"/>
                    <a:pt x="687" y="879"/>
                    <a:pt x="611" y="879"/>
                  </a:cubicBezTo>
                  <a:cubicBezTo>
                    <a:pt x="560" y="879"/>
                    <a:pt x="510" y="868"/>
                    <a:pt x="464" y="846"/>
                  </a:cubicBezTo>
                  <a:cubicBezTo>
                    <a:pt x="420" y="825"/>
                    <a:pt x="380" y="794"/>
                    <a:pt x="349" y="757"/>
                  </a:cubicBezTo>
                  <a:cubicBezTo>
                    <a:pt x="329" y="733"/>
                    <a:pt x="329" y="733"/>
                    <a:pt x="329" y="733"/>
                  </a:cubicBezTo>
                  <a:cubicBezTo>
                    <a:pt x="300" y="745"/>
                    <a:pt x="300" y="745"/>
                    <a:pt x="300" y="745"/>
                  </a:cubicBezTo>
                  <a:cubicBezTo>
                    <a:pt x="282" y="752"/>
                    <a:pt x="263" y="755"/>
                    <a:pt x="244" y="755"/>
                  </a:cubicBezTo>
                  <a:cubicBezTo>
                    <a:pt x="223" y="755"/>
                    <a:pt x="202" y="751"/>
                    <a:pt x="183" y="743"/>
                  </a:cubicBezTo>
                  <a:cubicBezTo>
                    <a:pt x="155" y="731"/>
                    <a:pt x="131" y="711"/>
                    <a:pt x="114" y="686"/>
                  </a:cubicBezTo>
                  <a:cubicBezTo>
                    <a:pt x="96" y="660"/>
                    <a:pt x="87" y="630"/>
                    <a:pt x="87" y="598"/>
                  </a:cubicBezTo>
                  <a:cubicBezTo>
                    <a:pt x="87" y="578"/>
                    <a:pt x="91" y="558"/>
                    <a:pt x="99" y="539"/>
                  </a:cubicBezTo>
                  <a:cubicBezTo>
                    <a:pt x="110" y="511"/>
                    <a:pt x="129" y="488"/>
                    <a:pt x="153" y="470"/>
                  </a:cubicBezTo>
                  <a:cubicBezTo>
                    <a:pt x="178" y="453"/>
                    <a:pt x="207" y="443"/>
                    <a:pt x="238" y="442"/>
                  </a:cubicBezTo>
                  <a:cubicBezTo>
                    <a:pt x="279" y="440"/>
                    <a:pt x="279" y="440"/>
                    <a:pt x="279" y="440"/>
                  </a:cubicBezTo>
                  <a:cubicBezTo>
                    <a:pt x="280" y="400"/>
                    <a:pt x="280" y="400"/>
                    <a:pt x="280" y="400"/>
                  </a:cubicBezTo>
                  <a:cubicBezTo>
                    <a:pt x="281" y="359"/>
                    <a:pt x="297" y="322"/>
                    <a:pt x="326" y="294"/>
                  </a:cubicBezTo>
                  <a:cubicBezTo>
                    <a:pt x="340" y="280"/>
                    <a:pt x="356" y="269"/>
                    <a:pt x="374" y="262"/>
                  </a:cubicBezTo>
                  <a:cubicBezTo>
                    <a:pt x="392" y="254"/>
                    <a:pt x="412" y="250"/>
                    <a:pt x="432" y="250"/>
                  </a:cubicBezTo>
                  <a:cubicBezTo>
                    <a:pt x="457" y="250"/>
                    <a:pt x="481" y="256"/>
                    <a:pt x="503" y="267"/>
                  </a:cubicBezTo>
                  <a:cubicBezTo>
                    <a:pt x="540" y="287"/>
                    <a:pt x="540" y="287"/>
                    <a:pt x="540" y="287"/>
                  </a:cubicBezTo>
                  <a:cubicBezTo>
                    <a:pt x="561" y="250"/>
                    <a:pt x="561" y="250"/>
                    <a:pt x="561" y="250"/>
                  </a:cubicBezTo>
                  <a:cubicBezTo>
                    <a:pt x="588" y="201"/>
                    <a:pt x="627" y="160"/>
                    <a:pt x="675" y="132"/>
                  </a:cubicBezTo>
                  <a:cubicBezTo>
                    <a:pt x="724" y="102"/>
                    <a:pt x="781" y="87"/>
                    <a:pt x="839" y="87"/>
                  </a:cubicBezTo>
                  <a:cubicBezTo>
                    <a:pt x="918" y="87"/>
                    <a:pt x="993" y="116"/>
                    <a:pt x="1052" y="169"/>
                  </a:cubicBezTo>
                  <a:cubicBezTo>
                    <a:pt x="1110" y="221"/>
                    <a:pt x="1146" y="293"/>
                    <a:pt x="1154" y="370"/>
                  </a:cubicBezTo>
                  <a:cubicBezTo>
                    <a:pt x="1158" y="405"/>
                    <a:pt x="1158" y="405"/>
                    <a:pt x="1158" y="405"/>
                  </a:cubicBezTo>
                  <a:cubicBezTo>
                    <a:pt x="1193" y="409"/>
                    <a:pt x="1193" y="409"/>
                    <a:pt x="1193" y="409"/>
                  </a:cubicBezTo>
                  <a:cubicBezTo>
                    <a:pt x="1235" y="413"/>
                    <a:pt x="1273" y="433"/>
                    <a:pt x="1302" y="465"/>
                  </a:cubicBezTo>
                  <a:cubicBezTo>
                    <a:pt x="1330" y="497"/>
                    <a:pt x="1346" y="538"/>
                    <a:pt x="1346" y="580"/>
                  </a:cubicBezTo>
                  <a:cubicBezTo>
                    <a:pt x="1346" y="604"/>
                    <a:pt x="1341" y="626"/>
                    <a:pt x="1332" y="648"/>
                  </a:cubicBezTo>
                  <a:cubicBezTo>
                    <a:pt x="1319" y="679"/>
                    <a:pt x="1298" y="705"/>
                    <a:pt x="1270" y="724"/>
                  </a:cubicBezTo>
                  <a:cubicBezTo>
                    <a:pt x="1241" y="743"/>
                    <a:pt x="1208" y="753"/>
                    <a:pt x="1173" y="753"/>
                  </a:cubicBezTo>
                  <a:cubicBezTo>
                    <a:pt x="1161" y="753"/>
                    <a:pt x="1148" y="752"/>
                    <a:pt x="1135" y="749"/>
                  </a:cubicBezTo>
                  <a:lnTo>
                    <a:pt x="1110" y="743"/>
                  </a:lnTo>
                  <a:close/>
                </a:path>
              </a:pathLst>
            </a:custGeom>
            <a:solidFill>
              <a:schemeClr val="tx2"/>
            </a:solidFill>
            <a:ln w="6350">
              <a:solidFill>
                <a:schemeClr val="tx2"/>
              </a:solidFill>
              <a:round/>
              <a:headEnd/>
              <a:tailEnd/>
            </a:ln>
          </p:spPr>
          <p:txBody>
            <a:bodyPr/>
            <a:lstStyle/>
            <a:p>
              <a:pPr defTabSz="483763" fontAlgn="base">
                <a:lnSpc>
                  <a:spcPts val="1905"/>
                </a:lnSpc>
                <a:spcBef>
                  <a:spcPct val="25000"/>
                </a:spcBef>
                <a:spcAft>
                  <a:spcPct val="0"/>
                </a:spcAft>
                <a:buClr>
                  <a:srgbClr val="E20074"/>
                </a:buClr>
              </a:pPr>
              <a:endParaRPr lang="de-DE" sz="1905">
                <a:solidFill>
                  <a:srgbClr val="FFFFFF"/>
                </a:solidFill>
                <a:latin typeface="Tele-GroteskFet" pitchFamily="2" charset="0"/>
              </a:endParaRPr>
            </a:p>
          </p:txBody>
        </p:sp>
      </p:grpSp>
      <p:sp>
        <p:nvSpPr>
          <p:cNvPr id="125" name="Titel 5"/>
          <p:cNvSpPr txBox="1">
            <a:spLocks/>
          </p:cNvSpPr>
          <p:nvPr/>
        </p:nvSpPr>
        <p:spPr bwMode="gray">
          <a:xfrm>
            <a:off x="9924713" y="1641401"/>
            <a:ext cx="1629163" cy="460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defTabSz="483763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539" dirty="0">
                <a:solidFill>
                  <a:srgbClr val="E20074"/>
                </a:solidFill>
                <a:latin typeface="Tele-GroteskUlt" pitchFamily="2" charset="0"/>
                <a:ea typeface="TeleGrotesk Headline Ultra" pitchFamily="2" charset="0"/>
                <a:cs typeface="Arial"/>
              </a:rPr>
              <a:t>Networks in the cloud</a:t>
            </a:r>
            <a:endParaRPr lang="en-US" sz="1905" dirty="0">
              <a:solidFill>
                <a:srgbClr val="E20074"/>
              </a:solidFill>
              <a:latin typeface="Tele-GroteskUlt" pitchFamily="2" charset="0"/>
              <a:ea typeface="TeleGrotesk Headline Ultra" pitchFamily="2" charset="0"/>
              <a:cs typeface="TeleGrotesk Headline Ultra"/>
            </a:endParaRPr>
          </a:p>
        </p:txBody>
      </p:sp>
      <p:sp>
        <p:nvSpPr>
          <p:cNvPr id="126" name="Titel 5"/>
          <p:cNvSpPr txBox="1">
            <a:spLocks/>
          </p:cNvSpPr>
          <p:nvPr/>
        </p:nvSpPr>
        <p:spPr bwMode="gray">
          <a:xfrm>
            <a:off x="9924713" y="3039986"/>
            <a:ext cx="1629163" cy="460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defTabSz="483763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539" dirty="0">
                <a:solidFill>
                  <a:srgbClr val="E20074"/>
                </a:solidFill>
                <a:latin typeface="Tele-GroteskUlt" pitchFamily="2" charset="0"/>
                <a:ea typeface="TeleGrotesk Headline Ultra" pitchFamily="2" charset="0"/>
                <a:cs typeface="Arial"/>
              </a:rPr>
              <a:t>Network slicing</a:t>
            </a:r>
            <a:endParaRPr lang="en-US" sz="1905" dirty="0">
              <a:solidFill>
                <a:srgbClr val="E20074"/>
              </a:solidFill>
              <a:latin typeface="Tele-GroteskUlt" pitchFamily="2" charset="0"/>
              <a:ea typeface="TeleGrotesk Headline Ultra" pitchFamily="2" charset="0"/>
              <a:cs typeface="TeleGrotesk Headline Ultra"/>
            </a:endParaRPr>
          </a:p>
        </p:txBody>
      </p:sp>
      <p:sp>
        <p:nvSpPr>
          <p:cNvPr id="127" name="Titel 5"/>
          <p:cNvSpPr txBox="1">
            <a:spLocks/>
          </p:cNvSpPr>
          <p:nvPr/>
        </p:nvSpPr>
        <p:spPr bwMode="gray">
          <a:xfrm>
            <a:off x="9924713" y="4754880"/>
            <a:ext cx="1785268" cy="460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defTabSz="483763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539" dirty="0">
                <a:solidFill>
                  <a:srgbClr val="E20074"/>
                </a:solidFill>
                <a:latin typeface="Tele-GroteskUlt" pitchFamily="2" charset="0"/>
                <a:ea typeface="TeleGrotesk Headline Ultra" pitchFamily="2" charset="0"/>
                <a:cs typeface="Arial"/>
              </a:rPr>
              <a:t>Ultra dense networks</a:t>
            </a:r>
            <a:endParaRPr lang="en-US" sz="1905" dirty="0">
              <a:solidFill>
                <a:srgbClr val="E20074"/>
              </a:solidFill>
              <a:latin typeface="Tele-GroteskUlt" pitchFamily="2" charset="0"/>
              <a:ea typeface="TeleGrotesk Headline Ultra" pitchFamily="2" charset="0"/>
              <a:cs typeface="TeleGrotesk Headline Ultra"/>
            </a:endParaRPr>
          </a:p>
        </p:txBody>
      </p:sp>
      <p:pic>
        <p:nvPicPr>
          <p:cNvPr id="1600519" name="Picture 7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334924" y="4626034"/>
            <a:ext cx="1051235" cy="103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600512" name="Gruppieren 172"/>
          <p:cNvGrpSpPr/>
          <p:nvPr/>
        </p:nvGrpSpPr>
        <p:grpSpPr>
          <a:xfrm>
            <a:off x="7839316" y="4480539"/>
            <a:ext cx="1456992" cy="1292908"/>
            <a:chOff x="7269107" y="4128342"/>
            <a:chExt cx="1376933" cy="1221865"/>
          </a:xfrm>
        </p:grpSpPr>
        <p:pic>
          <p:nvPicPr>
            <p:cNvPr id="138" name="Picture 2" descr="http://blogs.iwu.edu/library/files/2013/01/wireless-antenna-md.pn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7499527" y="4484058"/>
              <a:ext cx="316835" cy="346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9" name="Picture 2" descr="http://blogs.iwu.edu/library/files/2013/01/wireless-antenna-md.pn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7744360" y="4573206"/>
              <a:ext cx="316835" cy="346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0" name="Picture 2" descr="http://blogs.iwu.edu/library/files/2013/01/wireless-antenna-md.pn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7499527" y="4830518"/>
              <a:ext cx="316835" cy="346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1" name="Picture 2" descr="http://blogs.iwu.edu/library/files/2013/01/wireless-antenna-md.pn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7939073" y="4976995"/>
              <a:ext cx="316835" cy="346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2" name="Picture 2" descr="http://blogs.iwu.edu/library/files/2013/01/wireless-antenna-md.pn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7341109" y="5003747"/>
              <a:ext cx="316835" cy="346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" name="Picture 2" descr="http://blogs.iwu.edu/library/files/2013/01/wireless-antenna-md.pn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7269107" y="4657288"/>
              <a:ext cx="316835" cy="346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4" name="Picture 2" descr="http://blogs.iwu.edu/library/files/2013/01/wireless-antenna-md.pn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7585942" y="4573206"/>
              <a:ext cx="316835" cy="346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600513" name="Gruppieren 93"/>
            <p:cNvGrpSpPr/>
            <p:nvPr/>
          </p:nvGrpSpPr>
          <p:grpSpPr>
            <a:xfrm>
              <a:off x="8027996" y="4406480"/>
              <a:ext cx="363516" cy="251111"/>
              <a:chOff x="9739314" y="446999"/>
              <a:chExt cx="323850" cy="257175"/>
            </a:xfrm>
            <a:solidFill>
              <a:schemeClr val="tx2"/>
            </a:solidFill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148" name="Freeform 11"/>
              <p:cNvSpPr>
                <a:spLocks/>
              </p:cNvSpPr>
              <p:nvPr/>
            </p:nvSpPr>
            <p:spPr bwMode="auto">
              <a:xfrm>
                <a:off x="9864726" y="632736"/>
                <a:ext cx="71438" cy="71438"/>
              </a:xfrm>
              <a:custGeom>
                <a:avLst/>
                <a:gdLst>
                  <a:gd name="T0" fmla="*/ 45 w 91"/>
                  <a:gd name="T1" fmla="*/ 0 h 91"/>
                  <a:gd name="T2" fmla="*/ 27 w 91"/>
                  <a:gd name="T3" fmla="*/ 5 h 91"/>
                  <a:gd name="T4" fmla="*/ 13 w 91"/>
                  <a:gd name="T5" fmla="*/ 15 h 91"/>
                  <a:gd name="T6" fmla="*/ 3 w 91"/>
                  <a:gd name="T7" fmla="*/ 29 h 91"/>
                  <a:gd name="T8" fmla="*/ 0 w 91"/>
                  <a:gd name="T9" fmla="*/ 46 h 91"/>
                  <a:gd name="T10" fmla="*/ 3 w 91"/>
                  <a:gd name="T11" fmla="*/ 63 h 91"/>
                  <a:gd name="T12" fmla="*/ 13 w 91"/>
                  <a:gd name="T13" fmla="*/ 78 h 91"/>
                  <a:gd name="T14" fmla="*/ 27 w 91"/>
                  <a:gd name="T15" fmla="*/ 88 h 91"/>
                  <a:gd name="T16" fmla="*/ 45 w 91"/>
                  <a:gd name="T17" fmla="*/ 91 h 91"/>
                  <a:gd name="T18" fmla="*/ 63 w 91"/>
                  <a:gd name="T19" fmla="*/ 88 h 91"/>
                  <a:gd name="T20" fmla="*/ 76 w 91"/>
                  <a:gd name="T21" fmla="*/ 78 h 91"/>
                  <a:gd name="T22" fmla="*/ 86 w 91"/>
                  <a:gd name="T23" fmla="*/ 63 h 91"/>
                  <a:gd name="T24" fmla="*/ 91 w 91"/>
                  <a:gd name="T25" fmla="*/ 46 h 91"/>
                  <a:gd name="T26" fmla="*/ 87 w 91"/>
                  <a:gd name="T27" fmla="*/ 29 h 91"/>
                  <a:gd name="T28" fmla="*/ 78 w 91"/>
                  <a:gd name="T29" fmla="*/ 15 h 91"/>
                  <a:gd name="T30" fmla="*/ 63 w 91"/>
                  <a:gd name="T31" fmla="*/ 5 h 91"/>
                  <a:gd name="T32" fmla="*/ 45 w 91"/>
                  <a:gd name="T33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1" h="91">
                    <a:moveTo>
                      <a:pt x="45" y="0"/>
                    </a:moveTo>
                    <a:lnTo>
                      <a:pt x="27" y="5"/>
                    </a:lnTo>
                    <a:lnTo>
                      <a:pt x="13" y="15"/>
                    </a:lnTo>
                    <a:lnTo>
                      <a:pt x="3" y="29"/>
                    </a:lnTo>
                    <a:lnTo>
                      <a:pt x="0" y="46"/>
                    </a:lnTo>
                    <a:lnTo>
                      <a:pt x="3" y="63"/>
                    </a:lnTo>
                    <a:lnTo>
                      <a:pt x="13" y="78"/>
                    </a:lnTo>
                    <a:lnTo>
                      <a:pt x="27" y="88"/>
                    </a:lnTo>
                    <a:lnTo>
                      <a:pt x="45" y="91"/>
                    </a:lnTo>
                    <a:lnTo>
                      <a:pt x="63" y="88"/>
                    </a:lnTo>
                    <a:lnTo>
                      <a:pt x="76" y="78"/>
                    </a:lnTo>
                    <a:lnTo>
                      <a:pt x="86" y="63"/>
                    </a:lnTo>
                    <a:lnTo>
                      <a:pt x="91" y="46"/>
                    </a:lnTo>
                    <a:lnTo>
                      <a:pt x="87" y="29"/>
                    </a:lnTo>
                    <a:lnTo>
                      <a:pt x="78" y="15"/>
                    </a:lnTo>
                    <a:lnTo>
                      <a:pt x="63" y="5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 w="0">
                <a:solidFill>
                  <a:schemeClr val="tx2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0" tIns="304745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defTabSz="483723">
                  <a:lnSpc>
                    <a:spcPct val="90000"/>
                  </a:lnSpc>
                  <a:buClr>
                    <a:srgbClr val="E20074"/>
                  </a:buClr>
                </a:pPr>
                <a:endParaRPr lang="de-DE" sz="127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149" name="Freeform 12"/>
              <p:cNvSpPr>
                <a:spLocks/>
              </p:cNvSpPr>
              <p:nvPr/>
            </p:nvSpPr>
            <p:spPr bwMode="auto">
              <a:xfrm>
                <a:off x="9801226" y="539074"/>
                <a:ext cx="198438" cy="76200"/>
              </a:xfrm>
              <a:custGeom>
                <a:avLst/>
                <a:gdLst>
                  <a:gd name="T0" fmla="*/ 6 w 249"/>
                  <a:gd name="T1" fmla="*/ 47 h 95"/>
                  <a:gd name="T2" fmla="*/ 0 w 249"/>
                  <a:gd name="T3" fmla="*/ 60 h 95"/>
                  <a:gd name="T4" fmla="*/ 0 w 249"/>
                  <a:gd name="T5" fmla="*/ 74 h 95"/>
                  <a:gd name="T6" fmla="*/ 6 w 249"/>
                  <a:gd name="T7" fmla="*/ 87 h 95"/>
                  <a:gd name="T8" fmla="*/ 19 w 249"/>
                  <a:gd name="T9" fmla="*/ 95 h 95"/>
                  <a:gd name="T10" fmla="*/ 34 w 249"/>
                  <a:gd name="T11" fmla="*/ 95 h 95"/>
                  <a:gd name="T12" fmla="*/ 47 w 249"/>
                  <a:gd name="T13" fmla="*/ 87 h 95"/>
                  <a:gd name="T14" fmla="*/ 71 w 249"/>
                  <a:gd name="T15" fmla="*/ 70 h 95"/>
                  <a:gd name="T16" fmla="*/ 97 w 249"/>
                  <a:gd name="T17" fmla="*/ 60 h 95"/>
                  <a:gd name="T18" fmla="*/ 124 w 249"/>
                  <a:gd name="T19" fmla="*/ 55 h 95"/>
                  <a:gd name="T20" fmla="*/ 152 w 249"/>
                  <a:gd name="T21" fmla="*/ 60 h 95"/>
                  <a:gd name="T22" fmla="*/ 178 w 249"/>
                  <a:gd name="T23" fmla="*/ 70 h 95"/>
                  <a:gd name="T24" fmla="*/ 200 w 249"/>
                  <a:gd name="T25" fmla="*/ 87 h 95"/>
                  <a:gd name="T26" fmla="*/ 213 w 249"/>
                  <a:gd name="T27" fmla="*/ 95 h 95"/>
                  <a:gd name="T28" fmla="*/ 228 w 249"/>
                  <a:gd name="T29" fmla="*/ 95 h 95"/>
                  <a:gd name="T30" fmla="*/ 241 w 249"/>
                  <a:gd name="T31" fmla="*/ 87 h 95"/>
                  <a:gd name="T32" fmla="*/ 249 w 249"/>
                  <a:gd name="T33" fmla="*/ 74 h 95"/>
                  <a:gd name="T34" fmla="*/ 249 w 249"/>
                  <a:gd name="T35" fmla="*/ 60 h 95"/>
                  <a:gd name="T36" fmla="*/ 241 w 249"/>
                  <a:gd name="T37" fmla="*/ 47 h 95"/>
                  <a:gd name="T38" fmla="*/ 212 w 249"/>
                  <a:gd name="T39" fmla="*/ 23 h 95"/>
                  <a:gd name="T40" fmla="*/ 178 w 249"/>
                  <a:gd name="T41" fmla="*/ 8 h 95"/>
                  <a:gd name="T42" fmla="*/ 142 w 249"/>
                  <a:gd name="T43" fmla="*/ 0 h 95"/>
                  <a:gd name="T44" fmla="*/ 106 w 249"/>
                  <a:gd name="T45" fmla="*/ 0 h 95"/>
                  <a:gd name="T46" fmla="*/ 71 w 249"/>
                  <a:gd name="T47" fmla="*/ 8 h 95"/>
                  <a:gd name="T48" fmla="*/ 37 w 249"/>
                  <a:gd name="T49" fmla="*/ 23 h 95"/>
                  <a:gd name="T50" fmla="*/ 6 w 249"/>
                  <a:gd name="T51" fmla="*/ 47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49" h="95">
                    <a:moveTo>
                      <a:pt x="6" y="47"/>
                    </a:moveTo>
                    <a:lnTo>
                      <a:pt x="0" y="60"/>
                    </a:lnTo>
                    <a:lnTo>
                      <a:pt x="0" y="74"/>
                    </a:lnTo>
                    <a:lnTo>
                      <a:pt x="6" y="87"/>
                    </a:lnTo>
                    <a:lnTo>
                      <a:pt x="19" y="95"/>
                    </a:lnTo>
                    <a:lnTo>
                      <a:pt x="34" y="95"/>
                    </a:lnTo>
                    <a:lnTo>
                      <a:pt x="47" y="87"/>
                    </a:lnTo>
                    <a:lnTo>
                      <a:pt x="71" y="70"/>
                    </a:lnTo>
                    <a:lnTo>
                      <a:pt x="97" y="60"/>
                    </a:lnTo>
                    <a:lnTo>
                      <a:pt x="124" y="55"/>
                    </a:lnTo>
                    <a:lnTo>
                      <a:pt x="152" y="60"/>
                    </a:lnTo>
                    <a:lnTo>
                      <a:pt x="178" y="70"/>
                    </a:lnTo>
                    <a:lnTo>
                      <a:pt x="200" y="87"/>
                    </a:lnTo>
                    <a:lnTo>
                      <a:pt x="213" y="95"/>
                    </a:lnTo>
                    <a:lnTo>
                      <a:pt x="228" y="95"/>
                    </a:lnTo>
                    <a:lnTo>
                      <a:pt x="241" y="87"/>
                    </a:lnTo>
                    <a:lnTo>
                      <a:pt x="249" y="74"/>
                    </a:lnTo>
                    <a:lnTo>
                      <a:pt x="249" y="60"/>
                    </a:lnTo>
                    <a:lnTo>
                      <a:pt x="241" y="47"/>
                    </a:lnTo>
                    <a:lnTo>
                      <a:pt x="212" y="23"/>
                    </a:lnTo>
                    <a:lnTo>
                      <a:pt x="178" y="8"/>
                    </a:lnTo>
                    <a:lnTo>
                      <a:pt x="142" y="0"/>
                    </a:lnTo>
                    <a:lnTo>
                      <a:pt x="106" y="0"/>
                    </a:lnTo>
                    <a:lnTo>
                      <a:pt x="71" y="8"/>
                    </a:lnTo>
                    <a:lnTo>
                      <a:pt x="37" y="23"/>
                    </a:lnTo>
                    <a:lnTo>
                      <a:pt x="6" y="47"/>
                    </a:lnTo>
                    <a:close/>
                  </a:path>
                </a:pathLst>
              </a:custGeom>
              <a:grpFill/>
              <a:ln w="0">
                <a:solidFill>
                  <a:schemeClr val="tx2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0" tIns="304745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defTabSz="483723">
                  <a:lnSpc>
                    <a:spcPct val="90000"/>
                  </a:lnSpc>
                  <a:buClr>
                    <a:srgbClr val="E20074"/>
                  </a:buClr>
                </a:pPr>
                <a:endParaRPr lang="de-DE" sz="127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150" name="Freeform 13"/>
              <p:cNvSpPr>
                <a:spLocks/>
              </p:cNvSpPr>
              <p:nvPr/>
            </p:nvSpPr>
            <p:spPr bwMode="auto">
              <a:xfrm>
                <a:off x="9739314" y="446999"/>
                <a:ext cx="323850" cy="103188"/>
              </a:xfrm>
              <a:custGeom>
                <a:avLst/>
                <a:gdLst>
                  <a:gd name="T0" fmla="*/ 400 w 408"/>
                  <a:gd name="T1" fmla="*/ 83 h 130"/>
                  <a:gd name="T2" fmla="*/ 366 w 408"/>
                  <a:gd name="T3" fmla="*/ 53 h 130"/>
                  <a:gd name="T4" fmla="*/ 329 w 408"/>
                  <a:gd name="T5" fmla="*/ 29 h 130"/>
                  <a:gd name="T6" fmla="*/ 288 w 408"/>
                  <a:gd name="T7" fmla="*/ 13 h 130"/>
                  <a:gd name="T8" fmla="*/ 246 w 408"/>
                  <a:gd name="T9" fmla="*/ 3 h 130"/>
                  <a:gd name="T10" fmla="*/ 204 w 408"/>
                  <a:gd name="T11" fmla="*/ 0 h 130"/>
                  <a:gd name="T12" fmla="*/ 161 w 408"/>
                  <a:gd name="T13" fmla="*/ 3 h 130"/>
                  <a:gd name="T14" fmla="*/ 120 w 408"/>
                  <a:gd name="T15" fmla="*/ 13 h 130"/>
                  <a:gd name="T16" fmla="*/ 80 w 408"/>
                  <a:gd name="T17" fmla="*/ 29 h 130"/>
                  <a:gd name="T18" fmla="*/ 41 w 408"/>
                  <a:gd name="T19" fmla="*/ 53 h 130"/>
                  <a:gd name="T20" fmla="*/ 7 w 408"/>
                  <a:gd name="T21" fmla="*/ 83 h 130"/>
                  <a:gd name="T22" fmla="*/ 0 w 408"/>
                  <a:gd name="T23" fmla="*/ 96 h 130"/>
                  <a:gd name="T24" fmla="*/ 0 w 408"/>
                  <a:gd name="T25" fmla="*/ 110 h 130"/>
                  <a:gd name="T26" fmla="*/ 7 w 408"/>
                  <a:gd name="T27" fmla="*/ 123 h 130"/>
                  <a:gd name="T28" fmla="*/ 20 w 408"/>
                  <a:gd name="T29" fmla="*/ 130 h 130"/>
                  <a:gd name="T30" fmla="*/ 34 w 408"/>
                  <a:gd name="T31" fmla="*/ 130 h 130"/>
                  <a:gd name="T32" fmla="*/ 47 w 408"/>
                  <a:gd name="T33" fmla="*/ 123 h 130"/>
                  <a:gd name="T34" fmla="*/ 81 w 408"/>
                  <a:gd name="T35" fmla="*/ 96 h 130"/>
                  <a:gd name="T36" fmla="*/ 118 w 408"/>
                  <a:gd name="T37" fmla="*/ 74 h 130"/>
                  <a:gd name="T38" fmla="*/ 161 w 408"/>
                  <a:gd name="T39" fmla="*/ 61 h 130"/>
                  <a:gd name="T40" fmla="*/ 204 w 408"/>
                  <a:gd name="T41" fmla="*/ 58 h 130"/>
                  <a:gd name="T42" fmla="*/ 248 w 408"/>
                  <a:gd name="T43" fmla="*/ 61 h 130"/>
                  <a:gd name="T44" fmla="*/ 288 w 408"/>
                  <a:gd name="T45" fmla="*/ 74 h 130"/>
                  <a:gd name="T46" fmla="*/ 327 w 408"/>
                  <a:gd name="T47" fmla="*/ 96 h 130"/>
                  <a:gd name="T48" fmla="*/ 360 w 408"/>
                  <a:gd name="T49" fmla="*/ 123 h 130"/>
                  <a:gd name="T50" fmla="*/ 373 w 408"/>
                  <a:gd name="T51" fmla="*/ 130 h 130"/>
                  <a:gd name="T52" fmla="*/ 387 w 408"/>
                  <a:gd name="T53" fmla="*/ 130 h 130"/>
                  <a:gd name="T54" fmla="*/ 400 w 408"/>
                  <a:gd name="T55" fmla="*/ 123 h 130"/>
                  <a:gd name="T56" fmla="*/ 408 w 408"/>
                  <a:gd name="T57" fmla="*/ 110 h 130"/>
                  <a:gd name="T58" fmla="*/ 408 w 408"/>
                  <a:gd name="T59" fmla="*/ 96 h 130"/>
                  <a:gd name="T60" fmla="*/ 400 w 408"/>
                  <a:gd name="T61" fmla="*/ 83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08" h="130">
                    <a:moveTo>
                      <a:pt x="400" y="83"/>
                    </a:moveTo>
                    <a:lnTo>
                      <a:pt x="366" y="53"/>
                    </a:lnTo>
                    <a:lnTo>
                      <a:pt x="329" y="29"/>
                    </a:lnTo>
                    <a:lnTo>
                      <a:pt x="288" y="13"/>
                    </a:lnTo>
                    <a:lnTo>
                      <a:pt x="246" y="3"/>
                    </a:lnTo>
                    <a:lnTo>
                      <a:pt x="204" y="0"/>
                    </a:lnTo>
                    <a:lnTo>
                      <a:pt x="161" y="3"/>
                    </a:lnTo>
                    <a:lnTo>
                      <a:pt x="120" y="13"/>
                    </a:lnTo>
                    <a:lnTo>
                      <a:pt x="80" y="29"/>
                    </a:lnTo>
                    <a:lnTo>
                      <a:pt x="41" y="53"/>
                    </a:lnTo>
                    <a:lnTo>
                      <a:pt x="7" y="83"/>
                    </a:lnTo>
                    <a:lnTo>
                      <a:pt x="0" y="96"/>
                    </a:lnTo>
                    <a:lnTo>
                      <a:pt x="0" y="110"/>
                    </a:lnTo>
                    <a:lnTo>
                      <a:pt x="7" y="123"/>
                    </a:lnTo>
                    <a:lnTo>
                      <a:pt x="20" y="130"/>
                    </a:lnTo>
                    <a:lnTo>
                      <a:pt x="34" y="130"/>
                    </a:lnTo>
                    <a:lnTo>
                      <a:pt x="47" y="123"/>
                    </a:lnTo>
                    <a:lnTo>
                      <a:pt x="81" y="96"/>
                    </a:lnTo>
                    <a:lnTo>
                      <a:pt x="118" y="74"/>
                    </a:lnTo>
                    <a:lnTo>
                      <a:pt x="161" y="61"/>
                    </a:lnTo>
                    <a:lnTo>
                      <a:pt x="204" y="58"/>
                    </a:lnTo>
                    <a:lnTo>
                      <a:pt x="248" y="61"/>
                    </a:lnTo>
                    <a:lnTo>
                      <a:pt x="288" y="74"/>
                    </a:lnTo>
                    <a:lnTo>
                      <a:pt x="327" y="96"/>
                    </a:lnTo>
                    <a:lnTo>
                      <a:pt x="360" y="123"/>
                    </a:lnTo>
                    <a:lnTo>
                      <a:pt x="373" y="130"/>
                    </a:lnTo>
                    <a:lnTo>
                      <a:pt x="387" y="130"/>
                    </a:lnTo>
                    <a:lnTo>
                      <a:pt x="400" y="123"/>
                    </a:lnTo>
                    <a:lnTo>
                      <a:pt x="408" y="110"/>
                    </a:lnTo>
                    <a:lnTo>
                      <a:pt x="408" y="96"/>
                    </a:lnTo>
                    <a:lnTo>
                      <a:pt x="400" y="83"/>
                    </a:lnTo>
                    <a:close/>
                  </a:path>
                </a:pathLst>
              </a:custGeom>
              <a:grpFill/>
              <a:ln w="0">
                <a:solidFill>
                  <a:schemeClr val="tx2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0" tIns="304745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defTabSz="483723">
                  <a:lnSpc>
                    <a:spcPct val="90000"/>
                  </a:lnSpc>
                  <a:buClr>
                    <a:srgbClr val="E20074"/>
                  </a:buClr>
                </a:pPr>
                <a:endParaRPr lang="de-DE" sz="1270">
                  <a:solidFill>
                    <a:srgbClr val="000000"/>
                  </a:solidFill>
                  <a:cs typeface="Arial" charset="0"/>
                </a:endParaRPr>
              </a:p>
            </p:txBody>
          </p:sp>
        </p:grpSp>
        <p:grpSp>
          <p:nvGrpSpPr>
            <p:cNvPr id="1600514" name="Gruppieren 93"/>
            <p:cNvGrpSpPr/>
            <p:nvPr/>
          </p:nvGrpSpPr>
          <p:grpSpPr>
            <a:xfrm>
              <a:off x="8391512" y="4793011"/>
              <a:ext cx="220961" cy="152636"/>
              <a:chOff x="9739314" y="446999"/>
              <a:chExt cx="323850" cy="257175"/>
            </a:xfrm>
            <a:solidFill>
              <a:schemeClr val="tx2"/>
            </a:solidFill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152" name="Freeform 11"/>
              <p:cNvSpPr>
                <a:spLocks/>
              </p:cNvSpPr>
              <p:nvPr/>
            </p:nvSpPr>
            <p:spPr bwMode="auto">
              <a:xfrm>
                <a:off x="9864726" y="632736"/>
                <a:ext cx="71438" cy="71438"/>
              </a:xfrm>
              <a:custGeom>
                <a:avLst/>
                <a:gdLst>
                  <a:gd name="T0" fmla="*/ 45 w 91"/>
                  <a:gd name="T1" fmla="*/ 0 h 91"/>
                  <a:gd name="T2" fmla="*/ 27 w 91"/>
                  <a:gd name="T3" fmla="*/ 5 h 91"/>
                  <a:gd name="T4" fmla="*/ 13 w 91"/>
                  <a:gd name="T5" fmla="*/ 15 h 91"/>
                  <a:gd name="T6" fmla="*/ 3 w 91"/>
                  <a:gd name="T7" fmla="*/ 29 h 91"/>
                  <a:gd name="T8" fmla="*/ 0 w 91"/>
                  <a:gd name="T9" fmla="*/ 46 h 91"/>
                  <a:gd name="T10" fmla="*/ 3 w 91"/>
                  <a:gd name="T11" fmla="*/ 63 h 91"/>
                  <a:gd name="T12" fmla="*/ 13 w 91"/>
                  <a:gd name="T13" fmla="*/ 78 h 91"/>
                  <a:gd name="T14" fmla="*/ 27 w 91"/>
                  <a:gd name="T15" fmla="*/ 88 h 91"/>
                  <a:gd name="T16" fmla="*/ 45 w 91"/>
                  <a:gd name="T17" fmla="*/ 91 h 91"/>
                  <a:gd name="T18" fmla="*/ 63 w 91"/>
                  <a:gd name="T19" fmla="*/ 88 h 91"/>
                  <a:gd name="T20" fmla="*/ 76 w 91"/>
                  <a:gd name="T21" fmla="*/ 78 h 91"/>
                  <a:gd name="T22" fmla="*/ 86 w 91"/>
                  <a:gd name="T23" fmla="*/ 63 h 91"/>
                  <a:gd name="T24" fmla="*/ 91 w 91"/>
                  <a:gd name="T25" fmla="*/ 46 h 91"/>
                  <a:gd name="T26" fmla="*/ 87 w 91"/>
                  <a:gd name="T27" fmla="*/ 29 h 91"/>
                  <a:gd name="T28" fmla="*/ 78 w 91"/>
                  <a:gd name="T29" fmla="*/ 15 h 91"/>
                  <a:gd name="T30" fmla="*/ 63 w 91"/>
                  <a:gd name="T31" fmla="*/ 5 h 91"/>
                  <a:gd name="T32" fmla="*/ 45 w 91"/>
                  <a:gd name="T33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1" h="91">
                    <a:moveTo>
                      <a:pt x="45" y="0"/>
                    </a:moveTo>
                    <a:lnTo>
                      <a:pt x="27" y="5"/>
                    </a:lnTo>
                    <a:lnTo>
                      <a:pt x="13" y="15"/>
                    </a:lnTo>
                    <a:lnTo>
                      <a:pt x="3" y="29"/>
                    </a:lnTo>
                    <a:lnTo>
                      <a:pt x="0" y="46"/>
                    </a:lnTo>
                    <a:lnTo>
                      <a:pt x="3" y="63"/>
                    </a:lnTo>
                    <a:lnTo>
                      <a:pt x="13" y="78"/>
                    </a:lnTo>
                    <a:lnTo>
                      <a:pt x="27" y="88"/>
                    </a:lnTo>
                    <a:lnTo>
                      <a:pt x="45" y="91"/>
                    </a:lnTo>
                    <a:lnTo>
                      <a:pt x="63" y="88"/>
                    </a:lnTo>
                    <a:lnTo>
                      <a:pt x="76" y="78"/>
                    </a:lnTo>
                    <a:lnTo>
                      <a:pt x="86" y="63"/>
                    </a:lnTo>
                    <a:lnTo>
                      <a:pt x="91" y="46"/>
                    </a:lnTo>
                    <a:lnTo>
                      <a:pt x="87" y="29"/>
                    </a:lnTo>
                    <a:lnTo>
                      <a:pt x="78" y="15"/>
                    </a:lnTo>
                    <a:lnTo>
                      <a:pt x="63" y="5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 w="0">
                <a:solidFill>
                  <a:schemeClr val="tx2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0" tIns="304745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defTabSz="483723">
                  <a:lnSpc>
                    <a:spcPct val="90000"/>
                  </a:lnSpc>
                  <a:buClr>
                    <a:srgbClr val="E20074"/>
                  </a:buClr>
                </a:pPr>
                <a:endParaRPr lang="de-DE" sz="127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153" name="Freeform 12"/>
              <p:cNvSpPr>
                <a:spLocks/>
              </p:cNvSpPr>
              <p:nvPr/>
            </p:nvSpPr>
            <p:spPr bwMode="auto">
              <a:xfrm>
                <a:off x="9801226" y="539074"/>
                <a:ext cx="198438" cy="76200"/>
              </a:xfrm>
              <a:custGeom>
                <a:avLst/>
                <a:gdLst>
                  <a:gd name="T0" fmla="*/ 6 w 249"/>
                  <a:gd name="T1" fmla="*/ 47 h 95"/>
                  <a:gd name="T2" fmla="*/ 0 w 249"/>
                  <a:gd name="T3" fmla="*/ 60 h 95"/>
                  <a:gd name="T4" fmla="*/ 0 w 249"/>
                  <a:gd name="T5" fmla="*/ 74 h 95"/>
                  <a:gd name="T6" fmla="*/ 6 w 249"/>
                  <a:gd name="T7" fmla="*/ 87 h 95"/>
                  <a:gd name="T8" fmla="*/ 19 w 249"/>
                  <a:gd name="T9" fmla="*/ 95 h 95"/>
                  <a:gd name="T10" fmla="*/ 34 w 249"/>
                  <a:gd name="T11" fmla="*/ 95 h 95"/>
                  <a:gd name="T12" fmla="*/ 47 w 249"/>
                  <a:gd name="T13" fmla="*/ 87 h 95"/>
                  <a:gd name="T14" fmla="*/ 71 w 249"/>
                  <a:gd name="T15" fmla="*/ 70 h 95"/>
                  <a:gd name="T16" fmla="*/ 97 w 249"/>
                  <a:gd name="T17" fmla="*/ 60 h 95"/>
                  <a:gd name="T18" fmla="*/ 124 w 249"/>
                  <a:gd name="T19" fmla="*/ 55 h 95"/>
                  <a:gd name="T20" fmla="*/ 152 w 249"/>
                  <a:gd name="T21" fmla="*/ 60 h 95"/>
                  <a:gd name="T22" fmla="*/ 178 w 249"/>
                  <a:gd name="T23" fmla="*/ 70 h 95"/>
                  <a:gd name="T24" fmla="*/ 200 w 249"/>
                  <a:gd name="T25" fmla="*/ 87 h 95"/>
                  <a:gd name="T26" fmla="*/ 213 w 249"/>
                  <a:gd name="T27" fmla="*/ 95 h 95"/>
                  <a:gd name="T28" fmla="*/ 228 w 249"/>
                  <a:gd name="T29" fmla="*/ 95 h 95"/>
                  <a:gd name="T30" fmla="*/ 241 w 249"/>
                  <a:gd name="T31" fmla="*/ 87 h 95"/>
                  <a:gd name="T32" fmla="*/ 249 w 249"/>
                  <a:gd name="T33" fmla="*/ 74 h 95"/>
                  <a:gd name="T34" fmla="*/ 249 w 249"/>
                  <a:gd name="T35" fmla="*/ 60 h 95"/>
                  <a:gd name="T36" fmla="*/ 241 w 249"/>
                  <a:gd name="T37" fmla="*/ 47 h 95"/>
                  <a:gd name="T38" fmla="*/ 212 w 249"/>
                  <a:gd name="T39" fmla="*/ 23 h 95"/>
                  <a:gd name="T40" fmla="*/ 178 w 249"/>
                  <a:gd name="T41" fmla="*/ 8 h 95"/>
                  <a:gd name="T42" fmla="*/ 142 w 249"/>
                  <a:gd name="T43" fmla="*/ 0 h 95"/>
                  <a:gd name="T44" fmla="*/ 106 w 249"/>
                  <a:gd name="T45" fmla="*/ 0 h 95"/>
                  <a:gd name="T46" fmla="*/ 71 w 249"/>
                  <a:gd name="T47" fmla="*/ 8 h 95"/>
                  <a:gd name="T48" fmla="*/ 37 w 249"/>
                  <a:gd name="T49" fmla="*/ 23 h 95"/>
                  <a:gd name="T50" fmla="*/ 6 w 249"/>
                  <a:gd name="T51" fmla="*/ 47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49" h="95">
                    <a:moveTo>
                      <a:pt x="6" y="47"/>
                    </a:moveTo>
                    <a:lnTo>
                      <a:pt x="0" y="60"/>
                    </a:lnTo>
                    <a:lnTo>
                      <a:pt x="0" y="74"/>
                    </a:lnTo>
                    <a:lnTo>
                      <a:pt x="6" y="87"/>
                    </a:lnTo>
                    <a:lnTo>
                      <a:pt x="19" y="95"/>
                    </a:lnTo>
                    <a:lnTo>
                      <a:pt x="34" y="95"/>
                    </a:lnTo>
                    <a:lnTo>
                      <a:pt x="47" y="87"/>
                    </a:lnTo>
                    <a:lnTo>
                      <a:pt x="71" y="70"/>
                    </a:lnTo>
                    <a:lnTo>
                      <a:pt x="97" y="60"/>
                    </a:lnTo>
                    <a:lnTo>
                      <a:pt x="124" y="55"/>
                    </a:lnTo>
                    <a:lnTo>
                      <a:pt x="152" y="60"/>
                    </a:lnTo>
                    <a:lnTo>
                      <a:pt x="178" y="70"/>
                    </a:lnTo>
                    <a:lnTo>
                      <a:pt x="200" y="87"/>
                    </a:lnTo>
                    <a:lnTo>
                      <a:pt x="213" y="95"/>
                    </a:lnTo>
                    <a:lnTo>
                      <a:pt x="228" y="95"/>
                    </a:lnTo>
                    <a:lnTo>
                      <a:pt x="241" y="87"/>
                    </a:lnTo>
                    <a:lnTo>
                      <a:pt x="249" y="74"/>
                    </a:lnTo>
                    <a:lnTo>
                      <a:pt x="249" y="60"/>
                    </a:lnTo>
                    <a:lnTo>
                      <a:pt x="241" y="47"/>
                    </a:lnTo>
                    <a:lnTo>
                      <a:pt x="212" y="23"/>
                    </a:lnTo>
                    <a:lnTo>
                      <a:pt x="178" y="8"/>
                    </a:lnTo>
                    <a:lnTo>
                      <a:pt x="142" y="0"/>
                    </a:lnTo>
                    <a:lnTo>
                      <a:pt x="106" y="0"/>
                    </a:lnTo>
                    <a:lnTo>
                      <a:pt x="71" y="8"/>
                    </a:lnTo>
                    <a:lnTo>
                      <a:pt x="37" y="23"/>
                    </a:lnTo>
                    <a:lnTo>
                      <a:pt x="6" y="47"/>
                    </a:lnTo>
                    <a:close/>
                  </a:path>
                </a:pathLst>
              </a:custGeom>
              <a:grpFill/>
              <a:ln w="0">
                <a:solidFill>
                  <a:schemeClr val="tx2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0" tIns="304745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defTabSz="483723">
                  <a:lnSpc>
                    <a:spcPct val="90000"/>
                  </a:lnSpc>
                  <a:buClr>
                    <a:srgbClr val="E20074"/>
                  </a:buClr>
                </a:pPr>
                <a:endParaRPr lang="de-DE" sz="127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154" name="Freeform 13"/>
              <p:cNvSpPr>
                <a:spLocks/>
              </p:cNvSpPr>
              <p:nvPr/>
            </p:nvSpPr>
            <p:spPr bwMode="auto">
              <a:xfrm>
                <a:off x="9739314" y="446999"/>
                <a:ext cx="323850" cy="103188"/>
              </a:xfrm>
              <a:custGeom>
                <a:avLst/>
                <a:gdLst>
                  <a:gd name="T0" fmla="*/ 400 w 408"/>
                  <a:gd name="T1" fmla="*/ 83 h 130"/>
                  <a:gd name="T2" fmla="*/ 366 w 408"/>
                  <a:gd name="T3" fmla="*/ 53 h 130"/>
                  <a:gd name="T4" fmla="*/ 329 w 408"/>
                  <a:gd name="T5" fmla="*/ 29 h 130"/>
                  <a:gd name="T6" fmla="*/ 288 w 408"/>
                  <a:gd name="T7" fmla="*/ 13 h 130"/>
                  <a:gd name="T8" fmla="*/ 246 w 408"/>
                  <a:gd name="T9" fmla="*/ 3 h 130"/>
                  <a:gd name="T10" fmla="*/ 204 w 408"/>
                  <a:gd name="T11" fmla="*/ 0 h 130"/>
                  <a:gd name="T12" fmla="*/ 161 w 408"/>
                  <a:gd name="T13" fmla="*/ 3 h 130"/>
                  <a:gd name="T14" fmla="*/ 120 w 408"/>
                  <a:gd name="T15" fmla="*/ 13 h 130"/>
                  <a:gd name="T16" fmla="*/ 80 w 408"/>
                  <a:gd name="T17" fmla="*/ 29 h 130"/>
                  <a:gd name="T18" fmla="*/ 41 w 408"/>
                  <a:gd name="T19" fmla="*/ 53 h 130"/>
                  <a:gd name="T20" fmla="*/ 7 w 408"/>
                  <a:gd name="T21" fmla="*/ 83 h 130"/>
                  <a:gd name="T22" fmla="*/ 0 w 408"/>
                  <a:gd name="T23" fmla="*/ 96 h 130"/>
                  <a:gd name="T24" fmla="*/ 0 w 408"/>
                  <a:gd name="T25" fmla="*/ 110 h 130"/>
                  <a:gd name="T26" fmla="*/ 7 w 408"/>
                  <a:gd name="T27" fmla="*/ 123 h 130"/>
                  <a:gd name="T28" fmla="*/ 20 w 408"/>
                  <a:gd name="T29" fmla="*/ 130 h 130"/>
                  <a:gd name="T30" fmla="*/ 34 w 408"/>
                  <a:gd name="T31" fmla="*/ 130 h 130"/>
                  <a:gd name="T32" fmla="*/ 47 w 408"/>
                  <a:gd name="T33" fmla="*/ 123 h 130"/>
                  <a:gd name="T34" fmla="*/ 81 w 408"/>
                  <a:gd name="T35" fmla="*/ 96 h 130"/>
                  <a:gd name="T36" fmla="*/ 118 w 408"/>
                  <a:gd name="T37" fmla="*/ 74 h 130"/>
                  <a:gd name="T38" fmla="*/ 161 w 408"/>
                  <a:gd name="T39" fmla="*/ 61 h 130"/>
                  <a:gd name="T40" fmla="*/ 204 w 408"/>
                  <a:gd name="T41" fmla="*/ 58 h 130"/>
                  <a:gd name="T42" fmla="*/ 248 w 408"/>
                  <a:gd name="T43" fmla="*/ 61 h 130"/>
                  <a:gd name="T44" fmla="*/ 288 w 408"/>
                  <a:gd name="T45" fmla="*/ 74 h 130"/>
                  <a:gd name="T46" fmla="*/ 327 w 408"/>
                  <a:gd name="T47" fmla="*/ 96 h 130"/>
                  <a:gd name="T48" fmla="*/ 360 w 408"/>
                  <a:gd name="T49" fmla="*/ 123 h 130"/>
                  <a:gd name="T50" fmla="*/ 373 w 408"/>
                  <a:gd name="T51" fmla="*/ 130 h 130"/>
                  <a:gd name="T52" fmla="*/ 387 w 408"/>
                  <a:gd name="T53" fmla="*/ 130 h 130"/>
                  <a:gd name="T54" fmla="*/ 400 w 408"/>
                  <a:gd name="T55" fmla="*/ 123 h 130"/>
                  <a:gd name="T56" fmla="*/ 408 w 408"/>
                  <a:gd name="T57" fmla="*/ 110 h 130"/>
                  <a:gd name="T58" fmla="*/ 408 w 408"/>
                  <a:gd name="T59" fmla="*/ 96 h 130"/>
                  <a:gd name="T60" fmla="*/ 400 w 408"/>
                  <a:gd name="T61" fmla="*/ 83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08" h="130">
                    <a:moveTo>
                      <a:pt x="400" y="83"/>
                    </a:moveTo>
                    <a:lnTo>
                      <a:pt x="366" y="53"/>
                    </a:lnTo>
                    <a:lnTo>
                      <a:pt x="329" y="29"/>
                    </a:lnTo>
                    <a:lnTo>
                      <a:pt x="288" y="13"/>
                    </a:lnTo>
                    <a:lnTo>
                      <a:pt x="246" y="3"/>
                    </a:lnTo>
                    <a:lnTo>
                      <a:pt x="204" y="0"/>
                    </a:lnTo>
                    <a:lnTo>
                      <a:pt x="161" y="3"/>
                    </a:lnTo>
                    <a:lnTo>
                      <a:pt x="120" y="13"/>
                    </a:lnTo>
                    <a:lnTo>
                      <a:pt x="80" y="29"/>
                    </a:lnTo>
                    <a:lnTo>
                      <a:pt x="41" y="53"/>
                    </a:lnTo>
                    <a:lnTo>
                      <a:pt x="7" y="83"/>
                    </a:lnTo>
                    <a:lnTo>
                      <a:pt x="0" y="96"/>
                    </a:lnTo>
                    <a:lnTo>
                      <a:pt x="0" y="110"/>
                    </a:lnTo>
                    <a:lnTo>
                      <a:pt x="7" y="123"/>
                    </a:lnTo>
                    <a:lnTo>
                      <a:pt x="20" y="130"/>
                    </a:lnTo>
                    <a:lnTo>
                      <a:pt x="34" y="130"/>
                    </a:lnTo>
                    <a:lnTo>
                      <a:pt x="47" y="123"/>
                    </a:lnTo>
                    <a:lnTo>
                      <a:pt x="81" y="96"/>
                    </a:lnTo>
                    <a:lnTo>
                      <a:pt x="118" y="74"/>
                    </a:lnTo>
                    <a:lnTo>
                      <a:pt x="161" y="61"/>
                    </a:lnTo>
                    <a:lnTo>
                      <a:pt x="204" y="58"/>
                    </a:lnTo>
                    <a:lnTo>
                      <a:pt x="248" y="61"/>
                    </a:lnTo>
                    <a:lnTo>
                      <a:pt x="288" y="74"/>
                    </a:lnTo>
                    <a:lnTo>
                      <a:pt x="327" y="96"/>
                    </a:lnTo>
                    <a:lnTo>
                      <a:pt x="360" y="123"/>
                    </a:lnTo>
                    <a:lnTo>
                      <a:pt x="373" y="130"/>
                    </a:lnTo>
                    <a:lnTo>
                      <a:pt x="387" y="130"/>
                    </a:lnTo>
                    <a:lnTo>
                      <a:pt x="400" y="123"/>
                    </a:lnTo>
                    <a:lnTo>
                      <a:pt x="408" y="110"/>
                    </a:lnTo>
                    <a:lnTo>
                      <a:pt x="408" y="96"/>
                    </a:lnTo>
                    <a:lnTo>
                      <a:pt x="400" y="83"/>
                    </a:lnTo>
                    <a:close/>
                  </a:path>
                </a:pathLst>
              </a:custGeom>
              <a:grpFill/>
              <a:ln w="0">
                <a:solidFill>
                  <a:schemeClr val="tx2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0" tIns="304745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defTabSz="483723">
                  <a:lnSpc>
                    <a:spcPct val="90000"/>
                  </a:lnSpc>
                  <a:buClr>
                    <a:srgbClr val="E20074"/>
                  </a:buClr>
                </a:pPr>
                <a:endParaRPr lang="de-DE" sz="1270">
                  <a:solidFill>
                    <a:srgbClr val="000000"/>
                  </a:solidFill>
                  <a:cs typeface="Arial" charset="0"/>
                </a:endParaRPr>
              </a:p>
            </p:txBody>
          </p:sp>
        </p:grpSp>
        <p:grpSp>
          <p:nvGrpSpPr>
            <p:cNvPr id="1600518" name="Gruppieren 93"/>
            <p:cNvGrpSpPr/>
            <p:nvPr/>
          </p:nvGrpSpPr>
          <p:grpSpPr>
            <a:xfrm>
              <a:off x="7389046" y="4436267"/>
              <a:ext cx="220961" cy="152636"/>
              <a:chOff x="9739314" y="446999"/>
              <a:chExt cx="323850" cy="257175"/>
            </a:xfrm>
            <a:solidFill>
              <a:schemeClr val="tx2"/>
            </a:solidFill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156" name="Freeform 11"/>
              <p:cNvSpPr>
                <a:spLocks/>
              </p:cNvSpPr>
              <p:nvPr/>
            </p:nvSpPr>
            <p:spPr bwMode="auto">
              <a:xfrm>
                <a:off x="9864726" y="632736"/>
                <a:ext cx="71438" cy="71438"/>
              </a:xfrm>
              <a:custGeom>
                <a:avLst/>
                <a:gdLst>
                  <a:gd name="T0" fmla="*/ 45 w 91"/>
                  <a:gd name="T1" fmla="*/ 0 h 91"/>
                  <a:gd name="T2" fmla="*/ 27 w 91"/>
                  <a:gd name="T3" fmla="*/ 5 h 91"/>
                  <a:gd name="T4" fmla="*/ 13 w 91"/>
                  <a:gd name="T5" fmla="*/ 15 h 91"/>
                  <a:gd name="T6" fmla="*/ 3 w 91"/>
                  <a:gd name="T7" fmla="*/ 29 h 91"/>
                  <a:gd name="T8" fmla="*/ 0 w 91"/>
                  <a:gd name="T9" fmla="*/ 46 h 91"/>
                  <a:gd name="T10" fmla="*/ 3 w 91"/>
                  <a:gd name="T11" fmla="*/ 63 h 91"/>
                  <a:gd name="T12" fmla="*/ 13 w 91"/>
                  <a:gd name="T13" fmla="*/ 78 h 91"/>
                  <a:gd name="T14" fmla="*/ 27 w 91"/>
                  <a:gd name="T15" fmla="*/ 88 h 91"/>
                  <a:gd name="T16" fmla="*/ 45 w 91"/>
                  <a:gd name="T17" fmla="*/ 91 h 91"/>
                  <a:gd name="T18" fmla="*/ 63 w 91"/>
                  <a:gd name="T19" fmla="*/ 88 h 91"/>
                  <a:gd name="T20" fmla="*/ 76 w 91"/>
                  <a:gd name="T21" fmla="*/ 78 h 91"/>
                  <a:gd name="T22" fmla="*/ 86 w 91"/>
                  <a:gd name="T23" fmla="*/ 63 h 91"/>
                  <a:gd name="T24" fmla="*/ 91 w 91"/>
                  <a:gd name="T25" fmla="*/ 46 h 91"/>
                  <a:gd name="T26" fmla="*/ 87 w 91"/>
                  <a:gd name="T27" fmla="*/ 29 h 91"/>
                  <a:gd name="T28" fmla="*/ 78 w 91"/>
                  <a:gd name="T29" fmla="*/ 15 h 91"/>
                  <a:gd name="T30" fmla="*/ 63 w 91"/>
                  <a:gd name="T31" fmla="*/ 5 h 91"/>
                  <a:gd name="T32" fmla="*/ 45 w 91"/>
                  <a:gd name="T33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1" h="91">
                    <a:moveTo>
                      <a:pt x="45" y="0"/>
                    </a:moveTo>
                    <a:lnTo>
                      <a:pt x="27" y="5"/>
                    </a:lnTo>
                    <a:lnTo>
                      <a:pt x="13" y="15"/>
                    </a:lnTo>
                    <a:lnTo>
                      <a:pt x="3" y="29"/>
                    </a:lnTo>
                    <a:lnTo>
                      <a:pt x="0" y="46"/>
                    </a:lnTo>
                    <a:lnTo>
                      <a:pt x="3" y="63"/>
                    </a:lnTo>
                    <a:lnTo>
                      <a:pt x="13" y="78"/>
                    </a:lnTo>
                    <a:lnTo>
                      <a:pt x="27" y="88"/>
                    </a:lnTo>
                    <a:lnTo>
                      <a:pt x="45" y="91"/>
                    </a:lnTo>
                    <a:lnTo>
                      <a:pt x="63" y="88"/>
                    </a:lnTo>
                    <a:lnTo>
                      <a:pt x="76" y="78"/>
                    </a:lnTo>
                    <a:lnTo>
                      <a:pt x="86" y="63"/>
                    </a:lnTo>
                    <a:lnTo>
                      <a:pt x="91" y="46"/>
                    </a:lnTo>
                    <a:lnTo>
                      <a:pt x="87" y="29"/>
                    </a:lnTo>
                    <a:lnTo>
                      <a:pt x="78" y="15"/>
                    </a:lnTo>
                    <a:lnTo>
                      <a:pt x="63" y="5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 w="0">
                <a:solidFill>
                  <a:schemeClr val="tx2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0" tIns="304745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defTabSz="483723">
                  <a:lnSpc>
                    <a:spcPct val="90000"/>
                  </a:lnSpc>
                  <a:buClr>
                    <a:srgbClr val="E20074"/>
                  </a:buClr>
                </a:pPr>
                <a:endParaRPr lang="de-DE" sz="127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157" name="Freeform 12"/>
              <p:cNvSpPr>
                <a:spLocks/>
              </p:cNvSpPr>
              <p:nvPr/>
            </p:nvSpPr>
            <p:spPr bwMode="auto">
              <a:xfrm>
                <a:off x="9801226" y="539074"/>
                <a:ext cx="198438" cy="76200"/>
              </a:xfrm>
              <a:custGeom>
                <a:avLst/>
                <a:gdLst>
                  <a:gd name="T0" fmla="*/ 6 w 249"/>
                  <a:gd name="T1" fmla="*/ 47 h 95"/>
                  <a:gd name="T2" fmla="*/ 0 w 249"/>
                  <a:gd name="T3" fmla="*/ 60 h 95"/>
                  <a:gd name="T4" fmla="*/ 0 w 249"/>
                  <a:gd name="T5" fmla="*/ 74 h 95"/>
                  <a:gd name="T6" fmla="*/ 6 w 249"/>
                  <a:gd name="T7" fmla="*/ 87 h 95"/>
                  <a:gd name="T8" fmla="*/ 19 w 249"/>
                  <a:gd name="T9" fmla="*/ 95 h 95"/>
                  <a:gd name="T10" fmla="*/ 34 w 249"/>
                  <a:gd name="T11" fmla="*/ 95 h 95"/>
                  <a:gd name="T12" fmla="*/ 47 w 249"/>
                  <a:gd name="T13" fmla="*/ 87 h 95"/>
                  <a:gd name="T14" fmla="*/ 71 w 249"/>
                  <a:gd name="T15" fmla="*/ 70 h 95"/>
                  <a:gd name="T16" fmla="*/ 97 w 249"/>
                  <a:gd name="T17" fmla="*/ 60 h 95"/>
                  <a:gd name="T18" fmla="*/ 124 w 249"/>
                  <a:gd name="T19" fmla="*/ 55 h 95"/>
                  <a:gd name="T20" fmla="*/ 152 w 249"/>
                  <a:gd name="T21" fmla="*/ 60 h 95"/>
                  <a:gd name="T22" fmla="*/ 178 w 249"/>
                  <a:gd name="T23" fmla="*/ 70 h 95"/>
                  <a:gd name="T24" fmla="*/ 200 w 249"/>
                  <a:gd name="T25" fmla="*/ 87 h 95"/>
                  <a:gd name="T26" fmla="*/ 213 w 249"/>
                  <a:gd name="T27" fmla="*/ 95 h 95"/>
                  <a:gd name="T28" fmla="*/ 228 w 249"/>
                  <a:gd name="T29" fmla="*/ 95 h 95"/>
                  <a:gd name="T30" fmla="*/ 241 w 249"/>
                  <a:gd name="T31" fmla="*/ 87 h 95"/>
                  <a:gd name="T32" fmla="*/ 249 w 249"/>
                  <a:gd name="T33" fmla="*/ 74 h 95"/>
                  <a:gd name="T34" fmla="*/ 249 w 249"/>
                  <a:gd name="T35" fmla="*/ 60 h 95"/>
                  <a:gd name="T36" fmla="*/ 241 w 249"/>
                  <a:gd name="T37" fmla="*/ 47 h 95"/>
                  <a:gd name="T38" fmla="*/ 212 w 249"/>
                  <a:gd name="T39" fmla="*/ 23 h 95"/>
                  <a:gd name="T40" fmla="*/ 178 w 249"/>
                  <a:gd name="T41" fmla="*/ 8 h 95"/>
                  <a:gd name="T42" fmla="*/ 142 w 249"/>
                  <a:gd name="T43" fmla="*/ 0 h 95"/>
                  <a:gd name="T44" fmla="*/ 106 w 249"/>
                  <a:gd name="T45" fmla="*/ 0 h 95"/>
                  <a:gd name="T46" fmla="*/ 71 w 249"/>
                  <a:gd name="T47" fmla="*/ 8 h 95"/>
                  <a:gd name="T48" fmla="*/ 37 w 249"/>
                  <a:gd name="T49" fmla="*/ 23 h 95"/>
                  <a:gd name="T50" fmla="*/ 6 w 249"/>
                  <a:gd name="T51" fmla="*/ 47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49" h="95">
                    <a:moveTo>
                      <a:pt x="6" y="47"/>
                    </a:moveTo>
                    <a:lnTo>
                      <a:pt x="0" y="60"/>
                    </a:lnTo>
                    <a:lnTo>
                      <a:pt x="0" y="74"/>
                    </a:lnTo>
                    <a:lnTo>
                      <a:pt x="6" y="87"/>
                    </a:lnTo>
                    <a:lnTo>
                      <a:pt x="19" y="95"/>
                    </a:lnTo>
                    <a:lnTo>
                      <a:pt x="34" y="95"/>
                    </a:lnTo>
                    <a:lnTo>
                      <a:pt x="47" y="87"/>
                    </a:lnTo>
                    <a:lnTo>
                      <a:pt x="71" y="70"/>
                    </a:lnTo>
                    <a:lnTo>
                      <a:pt x="97" y="60"/>
                    </a:lnTo>
                    <a:lnTo>
                      <a:pt x="124" y="55"/>
                    </a:lnTo>
                    <a:lnTo>
                      <a:pt x="152" y="60"/>
                    </a:lnTo>
                    <a:lnTo>
                      <a:pt x="178" y="70"/>
                    </a:lnTo>
                    <a:lnTo>
                      <a:pt x="200" y="87"/>
                    </a:lnTo>
                    <a:lnTo>
                      <a:pt x="213" y="95"/>
                    </a:lnTo>
                    <a:lnTo>
                      <a:pt x="228" y="95"/>
                    </a:lnTo>
                    <a:lnTo>
                      <a:pt x="241" y="87"/>
                    </a:lnTo>
                    <a:lnTo>
                      <a:pt x="249" y="74"/>
                    </a:lnTo>
                    <a:lnTo>
                      <a:pt x="249" y="60"/>
                    </a:lnTo>
                    <a:lnTo>
                      <a:pt x="241" y="47"/>
                    </a:lnTo>
                    <a:lnTo>
                      <a:pt x="212" y="23"/>
                    </a:lnTo>
                    <a:lnTo>
                      <a:pt x="178" y="8"/>
                    </a:lnTo>
                    <a:lnTo>
                      <a:pt x="142" y="0"/>
                    </a:lnTo>
                    <a:lnTo>
                      <a:pt x="106" y="0"/>
                    </a:lnTo>
                    <a:lnTo>
                      <a:pt x="71" y="8"/>
                    </a:lnTo>
                    <a:lnTo>
                      <a:pt x="37" y="23"/>
                    </a:lnTo>
                    <a:lnTo>
                      <a:pt x="6" y="47"/>
                    </a:lnTo>
                    <a:close/>
                  </a:path>
                </a:pathLst>
              </a:custGeom>
              <a:grpFill/>
              <a:ln w="0">
                <a:solidFill>
                  <a:schemeClr val="tx2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0" tIns="304745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defTabSz="483723">
                  <a:lnSpc>
                    <a:spcPct val="90000"/>
                  </a:lnSpc>
                  <a:buClr>
                    <a:srgbClr val="E20074"/>
                  </a:buClr>
                </a:pPr>
                <a:endParaRPr lang="de-DE" sz="127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158" name="Freeform 13"/>
              <p:cNvSpPr>
                <a:spLocks/>
              </p:cNvSpPr>
              <p:nvPr/>
            </p:nvSpPr>
            <p:spPr bwMode="auto">
              <a:xfrm>
                <a:off x="9739314" y="446999"/>
                <a:ext cx="323850" cy="103188"/>
              </a:xfrm>
              <a:custGeom>
                <a:avLst/>
                <a:gdLst>
                  <a:gd name="T0" fmla="*/ 400 w 408"/>
                  <a:gd name="T1" fmla="*/ 83 h 130"/>
                  <a:gd name="T2" fmla="*/ 366 w 408"/>
                  <a:gd name="T3" fmla="*/ 53 h 130"/>
                  <a:gd name="T4" fmla="*/ 329 w 408"/>
                  <a:gd name="T5" fmla="*/ 29 h 130"/>
                  <a:gd name="T6" fmla="*/ 288 w 408"/>
                  <a:gd name="T7" fmla="*/ 13 h 130"/>
                  <a:gd name="T8" fmla="*/ 246 w 408"/>
                  <a:gd name="T9" fmla="*/ 3 h 130"/>
                  <a:gd name="T10" fmla="*/ 204 w 408"/>
                  <a:gd name="T11" fmla="*/ 0 h 130"/>
                  <a:gd name="T12" fmla="*/ 161 w 408"/>
                  <a:gd name="T13" fmla="*/ 3 h 130"/>
                  <a:gd name="T14" fmla="*/ 120 w 408"/>
                  <a:gd name="T15" fmla="*/ 13 h 130"/>
                  <a:gd name="T16" fmla="*/ 80 w 408"/>
                  <a:gd name="T17" fmla="*/ 29 h 130"/>
                  <a:gd name="T18" fmla="*/ 41 w 408"/>
                  <a:gd name="T19" fmla="*/ 53 h 130"/>
                  <a:gd name="T20" fmla="*/ 7 w 408"/>
                  <a:gd name="T21" fmla="*/ 83 h 130"/>
                  <a:gd name="T22" fmla="*/ 0 w 408"/>
                  <a:gd name="T23" fmla="*/ 96 h 130"/>
                  <a:gd name="T24" fmla="*/ 0 w 408"/>
                  <a:gd name="T25" fmla="*/ 110 h 130"/>
                  <a:gd name="T26" fmla="*/ 7 w 408"/>
                  <a:gd name="T27" fmla="*/ 123 h 130"/>
                  <a:gd name="T28" fmla="*/ 20 w 408"/>
                  <a:gd name="T29" fmla="*/ 130 h 130"/>
                  <a:gd name="T30" fmla="*/ 34 w 408"/>
                  <a:gd name="T31" fmla="*/ 130 h 130"/>
                  <a:gd name="T32" fmla="*/ 47 w 408"/>
                  <a:gd name="T33" fmla="*/ 123 h 130"/>
                  <a:gd name="T34" fmla="*/ 81 w 408"/>
                  <a:gd name="T35" fmla="*/ 96 h 130"/>
                  <a:gd name="T36" fmla="*/ 118 w 408"/>
                  <a:gd name="T37" fmla="*/ 74 h 130"/>
                  <a:gd name="T38" fmla="*/ 161 w 408"/>
                  <a:gd name="T39" fmla="*/ 61 h 130"/>
                  <a:gd name="T40" fmla="*/ 204 w 408"/>
                  <a:gd name="T41" fmla="*/ 58 h 130"/>
                  <a:gd name="T42" fmla="*/ 248 w 408"/>
                  <a:gd name="T43" fmla="*/ 61 h 130"/>
                  <a:gd name="T44" fmla="*/ 288 w 408"/>
                  <a:gd name="T45" fmla="*/ 74 h 130"/>
                  <a:gd name="T46" fmla="*/ 327 w 408"/>
                  <a:gd name="T47" fmla="*/ 96 h 130"/>
                  <a:gd name="T48" fmla="*/ 360 w 408"/>
                  <a:gd name="T49" fmla="*/ 123 h 130"/>
                  <a:gd name="T50" fmla="*/ 373 w 408"/>
                  <a:gd name="T51" fmla="*/ 130 h 130"/>
                  <a:gd name="T52" fmla="*/ 387 w 408"/>
                  <a:gd name="T53" fmla="*/ 130 h 130"/>
                  <a:gd name="T54" fmla="*/ 400 w 408"/>
                  <a:gd name="T55" fmla="*/ 123 h 130"/>
                  <a:gd name="T56" fmla="*/ 408 w 408"/>
                  <a:gd name="T57" fmla="*/ 110 h 130"/>
                  <a:gd name="T58" fmla="*/ 408 w 408"/>
                  <a:gd name="T59" fmla="*/ 96 h 130"/>
                  <a:gd name="T60" fmla="*/ 400 w 408"/>
                  <a:gd name="T61" fmla="*/ 83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08" h="130">
                    <a:moveTo>
                      <a:pt x="400" y="83"/>
                    </a:moveTo>
                    <a:lnTo>
                      <a:pt x="366" y="53"/>
                    </a:lnTo>
                    <a:lnTo>
                      <a:pt x="329" y="29"/>
                    </a:lnTo>
                    <a:lnTo>
                      <a:pt x="288" y="13"/>
                    </a:lnTo>
                    <a:lnTo>
                      <a:pt x="246" y="3"/>
                    </a:lnTo>
                    <a:lnTo>
                      <a:pt x="204" y="0"/>
                    </a:lnTo>
                    <a:lnTo>
                      <a:pt x="161" y="3"/>
                    </a:lnTo>
                    <a:lnTo>
                      <a:pt x="120" y="13"/>
                    </a:lnTo>
                    <a:lnTo>
                      <a:pt x="80" y="29"/>
                    </a:lnTo>
                    <a:lnTo>
                      <a:pt x="41" y="53"/>
                    </a:lnTo>
                    <a:lnTo>
                      <a:pt x="7" y="83"/>
                    </a:lnTo>
                    <a:lnTo>
                      <a:pt x="0" y="96"/>
                    </a:lnTo>
                    <a:lnTo>
                      <a:pt x="0" y="110"/>
                    </a:lnTo>
                    <a:lnTo>
                      <a:pt x="7" y="123"/>
                    </a:lnTo>
                    <a:lnTo>
                      <a:pt x="20" y="130"/>
                    </a:lnTo>
                    <a:lnTo>
                      <a:pt x="34" y="130"/>
                    </a:lnTo>
                    <a:lnTo>
                      <a:pt x="47" y="123"/>
                    </a:lnTo>
                    <a:lnTo>
                      <a:pt x="81" y="96"/>
                    </a:lnTo>
                    <a:lnTo>
                      <a:pt x="118" y="74"/>
                    </a:lnTo>
                    <a:lnTo>
                      <a:pt x="161" y="61"/>
                    </a:lnTo>
                    <a:lnTo>
                      <a:pt x="204" y="58"/>
                    </a:lnTo>
                    <a:lnTo>
                      <a:pt x="248" y="61"/>
                    </a:lnTo>
                    <a:lnTo>
                      <a:pt x="288" y="74"/>
                    </a:lnTo>
                    <a:lnTo>
                      <a:pt x="327" y="96"/>
                    </a:lnTo>
                    <a:lnTo>
                      <a:pt x="360" y="123"/>
                    </a:lnTo>
                    <a:lnTo>
                      <a:pt x="373" y="130"/>
                    </a:lnTo>
                    <a:lnTo>
                      <a:pt x="387" y="130"/>
                    </a:lnTo>
                    <a:lnTo>
                      <a:pt x="400" y="123"/>
                    </a:lnTo>
                    <a:lnTo>
                      <a:pt x="408" y="110"/>
                    </a:lnTo>
                    <a:lnTo>
                      <a:pt x="408" y="96"/>
                    </a:lnTo>
                    <a:lnTo>
                      <a:pt x="400" y="83"/>
                    </a:lnTo>
                    <a:close/>
                  </a:path>
                </a:pathLst>
              </a:custGeom>
              <a:grpFill/>
              <a:ln w="0">
                <a:solidFill>
                  <a:schemeClr val="tx2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0" tIns="304745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defTabSz="483723">
                  <a:lnSpc>
                    <a:spcPct val="90000"/>
                  </a:lnSpc>
                  <a:buClr>
                    <a:srgbClr val="E20074"/>
                  </a:buClr>
                </a:pPr>
                <a:endParaRPr lang="de-DE" sz="1270">
                  <a:solidFill>
                    <a:srgbClr val="000000"/>
                  </a:solidFill>
                  <a:cs typeface="Arial" charset="0"/>
                </a:endParaRPr>
              </a:p>
            </p:txBody>
          </p:sp>
        </p:grpSp>
        <p:grpSp>
          <p:nvGrpSpPr>
            <p:cNvPr id="1600521" name="Gruppieren 93"/>
            <p:cNvGrpSpPr/>
            <p:nvPr/>
          </p:nvGrpSpPr>
          <p:grpSpPr>
            <a:xfrm>
              <a:off x="7555570" y="5093090"/>
              <a:ext cx="363516" cy="251111"/>
              <a:chOff x="9739314" y="446999"/>
              <a:chExt cx="323850" cy="257175"/>
            </a:xfrm>
            <a:solidFill>
              <a:schemeClr val="tx2"/>
            </a:solidFill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160" name="Freeform 11"/>
              <p:cNvSpPr>
                <a:spLocks/>
              </p:cNvSpPr>
              <p:nvPr/>
            </p:nvSpPr>
            <p:spPr bwMode="auto">
              <a:xfrm>
                <a:off x="9864726" y="632736"/>
                <a:ext cx="71438" cy="71438"/>
              </a:xfrm>
              <a:custGeom>
                <a:avLst/>
                <a:gdLst>
                  <a:gd name="T0" fmla="*/ 45 w 91"/>
                  <a:gd name="T1" fmla="*/ 0 h 91"/>
                  <a:gd name="T2" fmla="*/ 27 w 91"/>
                  <a:gd name="T3" fmla="*/ 5 h 91"/>
                  <a:gd name="T4" fmla="*/ 13 w 91"/>
                  <a:gd name="T5" fmla="*/ 15 h 91"/>
                  <a:gd name="T6" fmla="*/ 3 w 91"/>
                  <a:gd name="T7" fmla="*/ 29 h 91"/>
                  <a:gd name="T8" fmla="*/ 0 w 91"/>
                  <a:gd name="T9" fmla="*/ 46 h 91"/>
                  <a:gd name="T10" fmla="*/ 3 w 91"/>
                  <a:gd name="T11" fmla="*/ 63 h 91"/>
                  <a:gd name="T12" fmla="*/ 13 w 91"/>
                  <a:gd name="T13" fmla="*/ 78 h 91"/>
                  <a:gd name="T14" fmla="*/ 27 w 91"/>
                  <a:gd name="T15" fmla="*/ 88 h 91"/>
                  <a:gd name="T16" fmla="*/ 45 w 91"/>
                  <a:gd name="T17" fmla="*/ 91 h 91"/>
                  <a:gd name="T18" fmla="*/ 63 w 91"/>
                  <a:gd name="T19" fmla="*/ 88 h 91"/>
                  <a:gd name="T20" fmla="*/ 76 w 91"/>
                  <a:gd name="T21" fmla="*/ 78 h 91"/>
                  <a:gd name="T22" fmla="*/ 86 w 91"/>
                  <a:gd name="T23" fmla="*/ 63 h 91"/>
                  <a:gd name="T24" fmla="*/ 91 w 91"/>
                  <a:gd name="T25" fmla="*/ 46 h 91"/>
                  <a:gd name="T26" fmla="*/ 87 w 91"/>
                  <a:gd name="T27" fmla="*/ 29 h 91"/>
                  <a:gd name="T28" fmla="*/ 78 w 91"/>
                  <a:gd name="T29" fmla="*/ 15 h 91"/>
                  <a:gd name="T30" fmla="*/ 63 w 91"/>
                  <a:gd name="T31" fmla="*/ 5 h 91"/>
                  <a:gd name="T32" fmla="*/ 45 w 91"/>
                  <a:gd name="T33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1" h="91">
                    <a:moveTo>
                      <a:pt x="45" y="0"/>
                    </a:moveTo>
                    <a:lnTo>
                      <a:pt x="27" y="5"/>
                    </a:lnTo>
                    <a:lnTo>
                      <a:pt x="13" y="15"/>
                    </a:lnTo>
                    <a:lnTo>
                      <a:pt x="3" y="29"/>
                    </a:lnTo>
                    <a:lnTo>
                      <a:pt x="0" y="46"/>
                    </a:lnTo>
                    <a:lnTo>
                      <a:pt x="3" y="63"/>
                    </a:lnTo>
                    <a:lnTo>
                      <a:pt x="13" y="78"/>
                    </a:lnTo>
                    <a:lnTo>
                      <a:pt x="27" y="88"/>
                    </a:lnTo>
                    <a:lnTo>
                      <a:pt x="45" y="91"/>
                    </a:lnTo>
                    <a:lnTo>
                      <a:pt x="63" y="88"/>
                    </a:lnTo>
                    <a:lnTo>
                      <a:pt x="76" y="78"/>
                    </a:lnTo>
                    <a:lnTo>
                      <a:pt x="86" y="63"/>
                    </a:lnTo>
                    <a:lnTo>
                      <a:pt x="91" y="46"/>
                    </a:lnTo>
                    <a:lnTo>
                      <a:pt x="87" y="29"/>
                    </a:lnTo>
                    <a:lnTo>
                      <a:pt x="78" y="15"/>
                    </a:lnTo>
                    <a:lnTo>
                      <a:pt x="63" y="5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 w="0">
                <a:solidFill>
                  <a:schemeClr val="tx2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0" tIns="304745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defTabSz="483723">
                  <a:lnSpc>
                    <a:spcPct val="90000"/>
                  </a:lnSpc>
                  <a:buClr>
                    <a:srgbClr val="E20074"/>
                  </a:buClr>
                </a:pPr>
                <a:endParaRPr lang="de-DE" sz="127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161" name="Freeform 12"/>
              <p:cNvSpPr>
                <a:spLocks/>
              </p:cNvSpPr>
              <p:nvPr/>
            </p:nvSpPr>
            <p:spPr bwMode="auto">
              <a:xfrm>
                <a:off x="9801226" y="539074"/>
                <a:ext cx="198438" cy="76200"/>
              </a:xfrm>
              <a:custGeom>
                <a:avLst/>
                <a:gdLst>
                  <a:gd name="T0" fmla="*/ 6 w 249"/>
                  <a:gd name="T1" fmla="*/ 47 h 95"/>
                  <a:gd name="T2" fmla="*/ 0 w 249"/>
                  <a:gd name="T3" fmla="*/ 60 h 95"/>
                  <a:gd name="T4" fmla="*/ 0 w 249"/>
                  <a:gd name="T5" fmla="*/ 74 h 95"/>
                  <a:gd name="T6" fmla="*/ 6 w 249"/>
                  <a:gd name="T7" fmla="*/ 87 h 95"/>
                  <a:gd name="T8" fmla="*/ 19 w 249"/>
                  <a:gd name="T9" fmla="*/ 95 h 95"/>
                  <a:gd name="T10" fmla="*/ 34 w 249"/>
                  <a:gd name="T11" fmla="*/ 95 h 95"/>
                  <a:gd name="T12" fmla="*/ 47 w 249"/>
                  <a:gd name="T13" fmla="*/ 87 h 95"/>
                  <a:gd name="T14" fmla="*/ 71 w 249"/>
                  <a:gd name="T15" fmla="*/ 70 h 95"/>
                  <a:gd name="T16" fmla="*/ 97 w 249"/>
                  <a:gd name="T17" fmla="*/ 60 h 95"/>
                  <a:gd name="T18" fmla="*/ 124 w 249"/>
                  <a:gd name="T19" fmla="*/ 55 h 95"/>
                  <a:gd name="T20" fmla="*/ 152 w 249"/>
                  <a:gd name="T21" fmla="*/ 60 h 95"/>
                  <a:gd name="T22" fmla="*/ 178 w 249"/>
                  <a:gd name="T23" fmla="*/ 70 h 95"/>
                  <a:gd name="T24" fmla="*/ 200 w 249"/>
                  <a:gd name="T25" fmla="*/ 87 h 95"/>
                  <a:gd name="T26" fmla="*/ 213 w 249"/>
                  <a:gd name="T27" fmla="*/ 95 h 95"/>
                  <a:gd name="T28" fmla="*/ 228 w 249"/>
                  <a:gd name="T29" fmla="*/ 95 h 95"/>
                  <a:gd name="T30" fmla="*/ 241 w 249"/>
                  <a:gd name="T31" fmla="*/ 87 h 95"/>
                  <a:gd name="T32" fmla="*/ 249 w 249"/>
                  <a:gd name="T33" fmla="*/ 74 h 95"/>
                  <a:gd name="T34" fmla="*/ 249 w 249"/>
                  <a:gd name="T35" fmla="*/ 60 h 95"/>
                  <a:gd name="T36" fmla="*/ 241 w 249"/>
                  <a:gd name="T37" fmla="*/ 47 h 95"/>
                  <a:gd name="T38" fmla="*/ 212 w 249"/>
                  <a:gd name="T39" fmla="*/ 23 h 95"/>
                  <a:gd name="T40" fmla="*/ 178 w 249"/>
                  <a:gd name="T41" fmla="*/ 8 h 95"/>
                  <a:gd name="T42" fmla="*/ 142 w 249"/>
                  <a:gd name="T43" fmla="*/ 0 h 95"/>
                  <a:gd name="T44" fmla="*/ 106 w 249"/>
                  <a:gd name="T45" fmla="*/ 0 h 95"/>
                  <a:gd name="T46" fmla="*/ 71 w 249"/>
                  <a:gd name="T47" fmla="*/ 8 h 95"/>
                  <a:gd name="T48" fmla="*/ 37 w 249"/>
                  <a:gd name="T49" fmla="*/ 23 h 95"/>
                  <a:gd name="T50" fmla="*/ 6 w 249"/>
                  <a:gd name="T51" fmla="*/ 47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49" h="95">
                    <a:moveTo>
                      <a:pt x="6" y="47"/>
                    </a:moveTo>
                    <a:lnTo>
                      <a:pt x="0" y="60"/>
                    </a:lnTo>
                    <a:lnTo>
                      <a:pt x="0" y="74"/>
                    </a:lnTo>
                    <a:lnTo>
                      <a:pt x="6" y="87"/>
                    </a:lnTo>
                    <a:lnTo>
                      <a:pt x="19" y="95"/>
                    </a:lnTo>
                    <a:lnTo>
                      <a:pt x="34" y="95"/>
                    </a:lnTo>
                    <a:lnTo>
                      <a:pt x="47" y="87"/>
                    </a:lnTo>
                    <a:lnTo>
                      <a:pt x="71" y="70"/>
                    </a:lnTo>
                    <a:lnTo>
                      <a:pt x="97" y="60"/>
                    </a:lnTo>
                    <a:lnTo>
                      <a:pt x="124" y="55"/>
                    </a:lnTo>
                    <a:lnTo>
                      <a:pt x="152" y="60"/>
                    </a:lnTo>
                    <a:lnTo>
                      <a:pt x="178" y="70"/>
                    </a:lnTo>
                    <a:lnTo>
                      <a:pt x="200" y="87"/>
                    </a:lnTo>
                    <a:lnTo>
                      <a:pt x="213" y="95"/>
                    </a:lnTo>
                    <a:lnTo>
                      <a:pt x="228" y="95"/>
                    </a:lnTo>
                    <a:lnTo>
                      <a:pt x="241" y="87"/>
                    </a:lnTo>
                    <a:lnTo>
                      <a:pt x="249" y="74"/>
                    </a:lnTo>
                    <a:lnTo>
                      <a:pt x="249" y="60"/>
                    </a:lnTo>
                    <a:lnTo>
                      <a:pt x="241" y="47"/>
                    </a:lnTo>
                    <a:lnTo>
                      <a:pt x="212" y="23"/>
                    </a:lnTo>
                    <a:lnTo>
                      <a:pt x="178" y="8"/>
                    </a:lnTo>
                    <a:lnTo>
                      <a:pt x="142" y="0"/>
                    </a:lnTo>
                    <a:lnTo>
                      <a:pt x="106" y="0"/>
                    </a:lnTo>
                    <a:lnTo>
                      <a:pt x="71" y="8"/>
                    </a:lnTo>
                    <a:lnTo>
                      <a:pt x="37" y="23"/>
                    </a:lnTo>
                    <a:lnTo>
                      <a:pt x="6" y="47"/>
                    </a:lnTo>
                    <a:close/>
                  </a:path>
                </a:pathLst>
              </a:custGeom>
              <a:grpFill/>
              <a:ln w="0">
                <a:solidFill>
                  <a:schemeClr val="tx2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0" tIns="304745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defTabSz="483723">
                  <a:lnSpc>
                    <a:spcPct val="90000"/>
                  </a:lnSpc>
                  <a:buClr>
                    <a:srgbClr val="E20074"/>
                  </a:buClr>
                </a:pPr>
                <a:endParaRPr lang="de-DE" sz="127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162" name="Freeform 13"/>
              <p:cNvSpPr>
                <a:spLocks/>
              </p:cNvSpPr>
              <p:nvPr/>
            </p:nvSpPr>
            <p:spPr bwMode="auto">
              <a:xfrm>
                <a:off x="9739314" y="446999"/>
                <a:ext cx="323850" cy="103188"/>
              </a:xfrm>
              <a:custGeom>
                <a:avLst/>
                <a:gdLst>
                  <a:gd name="T0" fmla="*/ 400 w 408"/>
                  <a:gd name="T1" fmla="*/ 83 h 130"/>
                  <a:gd name="T2" fmla="*/ 366 w 408"/>
                  <a:gd name="T3" fmla="*/ 53 h 130"/>
                  <a:gd name="T4" fmla="*/ 329 w 408"/>
                  <a:gd name="T5" fmla="*/ 29 h 130"/>
                  <a:gd name="T6" fmla="*/ 288 w 408"/>
                  <a:gd name="T7" fmla="*/ 13 h 130"/>
                  <a:gd name="T8" fmla="*/ 246 w 408"/>
                  <a:gd name="T9" fmla="*/ 3 h 130"/>
                  <a:gd name="T10" fmla="*/ 204 w 408"/>
                  <a:gd name="T11" fmla="*/ 0 h 130"/>
                  <a:gd name="T12" fmla="*/ 161 w 408"/>
                  <a:gd name="T13" fmla="*/ 3 h 130"/>
                  <a:gd name="T14" fmla="*/ 120 w 408"/>
                  <a:gd name="T15" fmla="*/ 13 h 130"/>
                  <a:gd name="T16" fmla="*/ 80 w 408"/>
                  <a:gd name="T17" fmla="*/ 29 h 130"/>
                  <a:gd name="T18" fmla="*/ 41 w 408"/>
                  <a:gd name="T19" fmla="*/ 53 h 130"/>
                  <a:gd name="T20" fmla="*/ 7 w 408"/>
                  <a:gd name="T21" fmla="*/ 83 h 130"/>
                  <a:gd name="T22" fmla="*/ 0 w 408"/>
                  <a:gd name="T23" fmla="*/ 96 h 130"/>
                  <a:gd name="T24" fmla="*/ 0 w 408"/>
                  <a:gd name="T25" fmla="*/ 110 h 130"/>
                  <a:gd name="T26" fmla="*/ 7 w 408"/>
                  <a:gd name="T27" fmla="*/ 123 h 130"/>
                  <a:gd name="T28" fmla="*/ 20 w 408"/>
                  <a:gd name="T29" fmla="*/ 130 h 130"/>
                  <a:gd name="T30" fmla="*/ 34 w 408"/>
                  <a:gd name="T31" fmla="*/ 130 h 130"/>
                  <a:gd name="T32" fmla="*/ 47 w 408"/>
                  <a:gd name="T33" fmla="*/ 123 h 130"/>
                  <a:gd name="T34" fmla="*/ 81 w 408"/>
                  <a:gd name="T35" fmla="*/ 96 h 130"/>
                  <a:gd name="T36" fmla="*/ 118 w 408"/>
                  <a:gd name="T37" fmla="*/ 74 h 130"/>
                  <a:gd name="T38" fmla="*/ 161 w 408"/>
                  <a:gd name="T39" fmla="*/ 61 h 130"/>
                  <a:gd name="T40" fmla="*/ 204 w 408"/>
                  <a:gd name="T41" fmla="*/ 58 h 130"/>
                  <a:gd name="T42" fmla="*/ 248 w 408"/>
                  <a:gd name="T43" fmla="*/ 61 h 130"/>
                  <a:gd name="T44" fmla="*/ 288 w 408"/>
                  <a:gd name="T45" fmla="*/ 74 h 130"/>
                  <a:gd name="T46" fmla="*/ 327 w 408"/>
                  <a:gd name="T47" fmla="*/ 96 h 130"/>
                  <a:gd name="T48" fmla="*/ 360 w 408"/>
                  <a:gd name="T49" fmla="*/ 123 h 130"/>
                  <a:gd name="T50" fmla="*/ 373 w 408"/>
                  <a:gd name="T51" fmla="*/ 130 h 130"/>
                  <a:gd name="T52" fmla="*/ 387 w 408"/>
                  <a:gd name="T53" fmla="*/ 130 h 130"/>
                  <a:gd name="T54" fmla="*/ 400 w 408"/>
                  <a:gd name="T55" fmla="*/ 123 h 130"/>
                  <a:gd name="T56" fmla="*/ 408 w 408"/>
                  <a:gd name="T57" fmla="*/ 110 h 130"/>
                  <a:gd name="T58" fmla="*/ 408 w 408"/>
                  <a:gd name="T59" fmla="*/ 96 h 130"/>
                  <a:gd name="T60" fmla="*/ 400 w 408"/>
                  <a:gd name="T61" fmla="*/ 83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08" h="130">
                    <a:moveTo>
                      <a:pt x="400" y="83"/>
                    </a:moveTo>
                    <a:lnTo>
                      <a:pt x="366" y="53"/>
                    </a:lnTo>
                    <a:lnTo>
                      <a:pt x="329" y="29"/>
                    </a:lnTo>
                    <a:lnTo>
                      <a:pt x="288" y="13"/>
                    </a:lnTo>
                    <a:lnTo>
                      <a:pt x="246" y="3"/>
                    </a:lnTo>
                    <a:lnTo>
                      <a:pt x="204" y="0"/>
                    </a:lnTo>
                    <a:lnTo>
                      <a:pt x="161" y="3"/>
                    </a:lnTo>
                    <a:lnTo>
                      <a:pt x="120" y="13"/>
                    </a:lnTo>
                    <a:lnTo>
                      <a:pt x="80" y="29"/>
                    </a:lnTo>
                    <a:lnTo>
                      <a:pt x="41" y="53"/>
                    </a:lnTo>
                    <a:lnTo>
                      <a:pt x="7" y="83"/>
                    </a:lnTo>
                    <a:lnTo>
                      <a:pt x="0" y="96"/>
                    </a:lnTo>
                    <a:lnTo>
                      <a:pt x="0" y="110"/>
                    </a:lnTo>
                    <a:lnTo>
                      <a:pt x="7" y="123"/>
                    </a:lnTo>
                    <a:lnTo>
                      <a:pt x="20" y="130"/>
                    </a:lnTo>
                    <a:lnTo>
                      <a:pt x="34" y="130"/>
                    </a:lnTo>
                    <a:lnTo>
                      <a:pt x="47" y="123"/>
                    </a:lnTo>
                    <a:lnTo>
                      <a:pt x="81" y="96"/>
                    </a:lnTo>
                    <a:lnTo>
                      <a:pt x="118" y="74"/>
                    </a:lnTo>
                    <a:lnTo>
                      <a:pt x="161" y="61"/>
                    </a:lnTo>
                    <a:lnTo>
                      <a:pt x="204" y="58"/>
                    </a:lnTo>
                    <a:lnTo>
                      <a:pt x="248" y="61"/>
                    </a:lnTo>
                    <a:lnTo>
                      <a:pt x="288" y="74"/>
                    </a:lnTo>
                    <a:lnTo>
                      <a:pt x="327" y="96"/>
                    </a:lnTo>
                    <a:lnTo>
                      <a:pt x="360" y="123"/>
                    </a:lnTo>
                    <a:lnTo>
                      <a:pt x="373" y="130"/>
                    </a:lnTo>
                    <a:lnTo>
                      <a:pt x="387" y="130"/>
                    </a:lnTo>
                    <a:lnTo>
                      <a:pt x="400" y="123"/>
                    </a:lnTo>
                    <a:lnTo>
                      <a:pt x="408" y="110"/>
                    </a:lnTo>
                    <a:lnTo>
                      <a:pt x="408" y="96"/>
                    </a:lnTo>
                    <a:lnTo>
                      <a:pt x="400" y="83"/>
                    </a:lnTo>
                    <a:close/>
                  </a:path>
                </a:pathLst>
              </a:custGeom>
              <a:grpFill/>
              <a:ln w="0">
                <a:solidFill>
                  <a:schemeClr val="tx2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0" tIns="304745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defTabSz="483723">
                  <a:lnSpc>
                    <a:spcPct val="90000"/>
                  </a:lnSpc>
                  <a:buClr>
                    <a:srgbClr val="E20074"/>
                  </a:buClr>
                </a:pPr>
                <a:endParaRPr lang="de-DE" sz="1270">
                  <a:solidFill>
                    <a:srgbClr val="000000"/>
                  </a:solidFill>
                  <a:cs typeface="Arial" charset="0"/>
                </a:endParaRPr>
              </a:p>
            </p:txBody>
          </p:sp>
        </p:grpSp>
        <p:grpSp>
          <p:nvGrpSpPr>
            <p:cNvPr id="1600522" name="Gruppieren 93"/>
            <p:cNvGrpSpPr/>
            <p:nvPr/>
          </p:nvGrpSpPr>
          <p:grpSpPr>
            <a:xfrm>
              <a:off x="8304861" y="5024342"/>
              <a:ext cx="220961" cy="152636"/>
              <a:chOff x="9739314" y="446999"/>
              <a:chExt cx="323850" cy="257175"/>
            </a:xfrm>
            <a:solidFill>
              <a:schemeClr val="tx2"/>
            </a:solidFill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164" name="Freeform 11"/>
              <p:cNvSpPr>
                <a:spLocks/>
              </p:cNvSpPr>
              <p:nvPr/>
            </p:nvSpPr>
            <p:spPr bwMode="auto">
              <a:xfrm>
                <a:off x="9864726" y="632736"/>
                <a:ext cx="71438" cy="71438"/>
              </a:xfrm>
              <a:custGeom>
                <a:avLst/>
                <a:gdLst>
                  <a:gd name="T0" fmla="*/ 45 w 91"/>
                  <a:gd name="T1" fmla="*/ 0 h 91"/>
                  <a:gd name="T2" fmla="*/ 27 w 91"/>
                  <a:gd name="T3" fmla="*/ 5 h 91"/>
                  <a:gd name="T4" fmla="*/ 13 w 91"/>
                  <a:gd name="T5" fmla="*/ 15 h 91"/>
                  <a:gd name="T6" fmla="*/ 3 w 91"/>
                  <a:gd name="T7" fmla="*/ 29 h 91"/>
                  <a:gd name="T8" fmla="*/ 0 w 91"/>
                  <a:gd name="T9" fmla="*/ 46 h 91"/>
                  <a:gd name="T10" fmla="*/ 3 w 91"/>
                  <a:gd name="T11" fmla="*/ 63 h 91"/>
                  <a:gd name="T12" fmla="*/ 13 w 91"/>
                  <a:gd name="T13" fmla="*/ 78 h 91"/>
                  <a:gd name="T14" fmla="*/ 27 w 91"/>
                  <a:gd name="T15" fmla="*/ 88 h 91"/>
                  <a:gd name="T16" fmla="*/ 45 w 91"/>
                  <a:gd name="T17" fmla="*/ 91 h 91"/>
                  <a:gd name="T18" fmla="*/ 63 w 91"/>
                  <a:gd name="T19" fmla="*/ 88 h 91"/>
                  <a:gd name="T20" fmla="*/ 76 w 91"/>
                  <a:gd name="T21" fmla="*/ 78 h 91"/>
                  <a:gd name="T22" fmla="*/ 86 w 91"/>
                  <a:gd name="T23" fmla="*/ 63 h 91"/>
                  <a:gd name="T24" fmla="*/ 91 w 91"/>
                  <a:gd name="T25" fmla="*/ 46 h 91"/>
                  <a:gd name="T26" fmla="*/ 87 w 91"/>
                  <a:gd name="T27" fmla="*/ 29 h 91"/>
                  <a:gd name="T28" fmla="*/ 78 w 91"/>
                  <a:gd name="T29" fmla="*/ 15 h 91"/>
                  <a:gd name="T30" fmla="*/ 63 w 91"/>
                  <a:gd name="T31" fmla="*/ 5 h 91"/>
                  <a:gd name="T32" fmla="*/ 45 w 91"/>
                  <a:gd name="T33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1" h="91">
                    <a:moveTo>
                      <a:pt x="45" y="0"/>
                    </a:moveTo>
                    <a:lnTo>
                      <a:pt x="27" y="5"/>
                    </a:lnTo>
                    <a:lnTo>
                      <a:pt x="13" y="15"/>
                    </a:lnTo>
                    <a:lnTo>
                      <a:pt x="3" y="29"/>
                    </a:lnTo>
                    <a:lnTo>
                      <a:pt x="0" y="46"/>
                    </a:lnTo>
                    <a:lnTo>
                      <a:pt x="3" y="63"/>
                    </a:lnTo>
                    <a:lnTo>
                      <a:pt x="13" y="78"/>
                    </a:lnTo>
                    <a:lnTo>
                      <a:pt x="27" y="88"/>
                    </a:lnTo>
                    <a:lnTo>
                      <a:pt x="45" y="91"/>
                    </a:lnTo>
                    <a:lnTo>
                      <a:pt x="63" y="88"/>
                    </a:lnTo>
                    <a:lnTo>
                      <a:pt x="76" y="78"/>
                    </a:lnTo>
                    <a:lnTo>
                      <a:pt x="86" y="63"/>
                    </a:lnTo>
                    <a:lnTo>
                      <a:pt x="91" y="46"/>
                    </a:lnTo>
                    <a:lnTo>
                      <a:pt x="87" y="29"/>
                    </a:lnTo>
                    <a:lnTo>
                      <a:pt x="78" y="15"/>
                    </a:lnTo>
                    <a:lnTo>
                      <a:pt x="63" y="5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 w="0">
                <a:solidFill>
                  <a:schemeClr val="tx2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0" tIns="304745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defTabSz="483723">
                  <a:lnSpc>
                    <a:spcPct val="90000"/>
                  </a:lnSpc>
                  <a:buClr>
                    <a:srgbClr val="E20074"/>
                  </a:buClr>
                </a:pPr>
                <a:endParaRPr lang="de-DE" sz="127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165" name="Freeform 12"/>
              <p:cNvSpPr>
                <a:spLocks/>
              </p:cNvSpPr>
              <p:nvPr/>
            </p:nvSpPr>
            <p:spPr bwMode="auto">
              <a:xfrm>
                <a:off x="9801226" y="539074"/>
                <a:ext cx="198438" cy="76200"/>
              </a:xfrm>
              <a:custGeom>
                <a:avLst/>
                <a:gdLst>
                  <a:gd name="T0" fmla="*/ 6 w 249"/>
                  <a:gd name="T1" fmla="*/ 47 h 95"/>
                  <a:gd name="T2" fmla="*/ 0 w 249"/>
                  <a:gd name="T3" fmla="*/ 60 h 95"/>
                  <a:gd name="T4" fmla="*/ 0 w 249"/>
                  <a:gd name="T5" fmla="*/ 74 h 95"/>
                  <a:gd name="T6" fmla="*/ 6 w 249"/>
                  <a:gd name="T7" fmla="*/ 87 h 95"/>
                  <a:gd name="T8" fmla="*/ 19 w 249"/>
                  <a:gd name="T9" fmla="*/ 95 h 95"/>
                  <a:gd name="T10" fmla="*/ 34 w 249"/>
                  <a:gd name="T11" fmla="*/ 95 h 95"/>
                  <a:gd name="T12" fmla="*/ 47 w 249"/>
                  <a:gd name="T13" fmla="*/ 87 h 95"/>
                  <a:gd name="T14" fmla="*/ 71 w 249"/>
                  <a:gd name="T15" fmla="*/ 70 h 95"/>
                  <a:gd name="T16" fmla="*/ 97 w 249"/>
                  <a:gd name="T17" fmla="*/ 60 h 95"/>
                  <a:gd name="T18" fmla="*/ 124 w 249"/>
                  <a:gd name="T19" fmla="*/ 55 h 95"/>
                  <a:gd name="T20" fmla="*/ 152 w 249"/>
                  <a:gd name="T21" fmla="*/ 60 h 95"/>
                  <a:gd name="T22" fmla="*/ 178 w 249"/>
                  <a:gd name="T23" fmla="*/ 70 h 95"/>
                  <a:gd name="T24" fmla="*/ 200 w 249"/>
                  <a:gd name="T25" fmla="*/ 87 h 95"/>
                  <a:gd name="T26" fmla="*/ 213 w 249"/>
                  <a:gd name="T27" fmla="*/ 95 h 95"/>
                  <a:gd name="T28" fmla="*/ 228 w 249"/>
                  <a:gd name="T29" fmla="*/ 95 h 95"/>
                  <a:gd name="T30" fmla="*/ 241 w 249"/>
                  <a:gd name="T31" fmla="*/ 87 h 95"/>
                  <a:gd name="T32" fmla="*/ 249 w 249"/>
                  <a:gd name="T33" fmla="*/ 74 h 95"/>
                  <a:gd name="T34" fmla="*/ 249 w 249"/>
                  <a:gd name="T35" fmla="*/ 60 h 95"/>
                  <a:gd name="T36" fmla="*/ 241 w 249"/>
                  <a:gd name="T37" fmla="*/ 47 h 95"/>
                  <a:gd name="T38" fmla="*/ 212 w 249"/>
                  <a:gd name="T39" fmla="*/ 23 h 95"/>
                  <a:gd name="T40" fmla="*/ 178 w 249"/>
                  <a:gd name="T41" fmla="*/ 8 h 95"/>
                  <a:gd name="T42" fmla="*/ 142 w 249"/>
                  <a:gd name="T43" fmla="*/ 0 h 95"/>
                  <a:gd name="T44" fmla="*/ 106 w 249"/>
                  <a:gd name="T45" fmla="*/ 0 h 95"/>
                  <a:gd name="T46" fmla="*/ 71 w 249"/>
                  <a:gd name="T47" fmla="*/ 8 h 95"/>
                  <a:gd name="T48" fmla="*/ 37 w 249"/>
                  <a:gd name="T49" fmla="*/ 23 h 95"/>
                  <a:gd name="T50" fmla="*/ 6 w 249"/>
                  <a:gd name="T51" fmla="*/ 47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49" h="95">
                    <a:moveTo>
                      <a:pt x="6" y="47"/>
                    </a:moveTo>
                    <a:lnTo>
                      <a:pt x="0" y="60"/>
                    </a:lnTo>
                    <a:lnTo>
                      <a:pt x="0" y="74"/>
                    </a:lnTo>
                    <a:lnTo>
                      <a:pt x="6" y="87"/>
                    </a:lnTo>
                    <a:lnTo>
                      <a:pt x="19" y="95"/>
                    </a:lnTo>
                    <a:lnTo>
                      <a:pt x="34" y="95"/>
                    </a:lnTo>
                    <a:lnTo>
                      <a:pt x="47" y="87"/>
                    </a:lnTo>
                    <a:lnTo>
                      <a:pt x="71" y="70"/>
                    </a:lnTo>
                    <a:lnTo>
                      <a:pt x="97" y="60"/>
                    </a:lnTo>
                    <a:lnTo>
                      <a:pt x="124" y="55"/>
                    </a:lnTo>
                    <a:lnTo>
                      <a:pt x="152" y="60"/>
                    </a:lnTo>
                    <a:lnTo>
                      <a:pt x="178" y="70"/>
                    </a:lnTo>
                    <a:lnTo>
                      <a:pt x="200" y="87"/>
                    </a:lnTo>
                    <a:lnTo>
                      <a:pt x="213" y="95"/>
                    </a:lnTo>
                    <a:lnTo>
                      <a:pt x="228" y="95"/>
                    </a:lnTo>
                    <a:lnTo>
                      <a:pt x="241" y="87"/>
                    </a:lnTo>
                    <a:lnTo>
                      <a:pt x="249" y="74"/>
                    </a:lnTo>
                    <a:lnTo>
                      <a:pt x="249" y="60"/>
                    </a:lnTo>
                    <a:lnTo>
                      <a:pt x="241" y="47"/>
                    </a:lnTo>
                    <a:lnTo>
                      <a:pt x="212" y="23"/>
                    </a:lnTo>
                    <a:lnTo>
                      <a:pt x="178" y="8"/>
                    </a:lnTo>
                    <a:lnTo>
                      <a:pt x="142" y="0"/>
                    </a:lnTo>
                    <a:lnTo>
                      <a:pt x="106" y="0"/>
                    </a:lnTo>
                    <a:lnTo>
                      <a:pt x="71" y="8"/>
                    </a:lnTo>
                    <a:lnTo>
                      <a:pt x="37" y="23"/>
                    </a:lnTo>
                    <a:lnTo>
                      <a:pt x="6" y="47"/>
                    </a:lnTo>
                    <a:close/>
                  </a:path>
                </a:pathLst>
              </a:custGeom>
              <a:grpFill/>
              <a:ln w="0">
                <a:solidFill>
                  <a:schemeClr val="tx2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0" tIns="304745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defTabSz="483723">
                  <a:lnSpc>
                    <a:spcPct val="90000"/>
                  </a:lnSpc>
                  <a:buClr>
                    <a:srgbClr val="E20074"/>
                  </a:buClr>
                </a:pPr>
                <a:endParaRPr lang="de-DE" sz="127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166" name="Freeform 13"/>
              <p:cNvSpPr>
                <a:spLocks/>
              </p:cNvSpPr>
              <p:nvPr/>
            </p:nvSpPr>
            <p:spPr bwMode="auto">
              <a:xfrm>
                <a:off x="9739314" y="446999"/>
                <a:ext cx="323850" cy="103188"/>
              </a:xfrm>
              <a:custGeom>
                <a:avLst/>
                <a:gdLst>
                  <a:gd name="T0" fmla="*/ 400 w 408"/>
                  <a:gd name="T1" fmla="*/ 83 h 130"/>
                  <a:gd name="T2" fmla="*/ 366 w 408"/>
                  <a:gd name="T3" fmla="*/ 53 h 130"/>
                  <a:gd name="T4" fmla="*/ 329 w 408"/>
                  <a:gd name="T5" fmla="*/ 29 h 130"/>
                  <a:gd name="T6" fmla="*/ 288 w 408"/>
                  <a:gd name="T7" fmla="*/ 13 h 130"/>
                  <a:gd name="T8" fmla="*/ 246 w 408"/>
                  <a:gd name="T9" fmla="*/ 3 h 130"/>
                  <a:gd name="T10" fmla="*/ 204 w 408"/>
                  <a:gd name="T11" fmla="*/ 0 h 130"/>
                  <a:gd name="T12" fmla="*/ 161 w 408"/>
                  <a:gd name="T13" fmla="*/ 3 h 130"/>
                  <a:gd name="T14" fmla="*/ 120 w 408"/>
                  <a:gd name="T15" fmla="*/ 13 h 130"/>
                  <a:gd name="T16" fmla="*/ 80 w 408"/>
                  <a:gd name="T17" fmla="*/ 29 h 130"/>
                  <a:gd name="T18" fmla="*/ 41 w 408"/>
                  <a:gd name="T19" fmla="*/ 53 h 130"/>
                  <a:gd name="T20" fmla="*/ 7 w 408"/>
                  <a:gd name="T21" fmla="*/ 83 h 130"/>
                  <a:gd name="T22" fmla="*/ 0 w 408"/>
                  <a:gd name="T23" fmla="*/ 96 h 130"/>
                  <a:gd name="T24" fmla="*/ 0 w 408"/>
                  <a:gd name="T25" fmla="*/ 110 h 130"/>
                  <a:gd name="T26" fmla="*/ 7 w 408"/>
                  <a:gd name="T27" fmla="*/ 123 h 130"/>
                  <a:gd name="T28" fmla="*/ 20 w 408"/>
                  <a:gd name="T29" fmla="*/ 130 h 130"/>
                  <a:gd name="T30" fmla="*/ 34 w 408"/>
                  <a:gd name="T31" fmla="*/ 130 h 130"/>
                  <a:gd name="T32" fmla="*/ 47 w 408"/>
                  <a:gd name="T33" fmla="*/ 123 h 130"/>
                  <a:gd name="T34" fmla="*/ 81 w 408"/>
                  <a:gd name="T35" fmla="*/ 96 h 130"/>
                  <a:gd name="T36" fmla="*/ 118 w 408"/>
                  <a:gd name="T37" fmla="*/ 74 h 130"/>
                  <a:gd name="T38" fmla="*/ 161 w 408"/>
                  <a:gd name="T39" fmla="*/ 61 h 130"/>
                  <a:gd name="T40" fmla="*/ 204 w 408"/>
                  <a:gd name="T41" fmla="*/ 58 h 130"/>
                  <a:gd name="T42" fmla="*/ 248 w 408"/>
                  <a:gd name="T43" fmla="*/ 61 h 130"/>
                  <a:gd name="T44" fmla="*/ 288 w 408"/>
                  <a:gd name="T45" fmla="*/ 74 h 130"/>
                  <a:gd name="T46" fmla="*/ 327 w 408"/>
                  <a:gd name="T47" fmla="*/ 96 h 130"/>
                  <a:gd name="T48" fmla="*/ 360 w 408"/>
                  <a:gd name="T49" fmla="*/ 123 h 130"/>
                  <a:gd name="T50" fmla="*/ 373 w 408"/>
                  <a:gd name="T51" fmla="*/ 130 h 130"/>
                  <a:gd name="T52" fmla="*/ 387 w 408"/>
                  <a:gd name="T53" fmla="*/ 130 h 130"/>
                  <a:gd name="T54" fmla="*/ 400 w 408"/>
                  <a:gd name="T55" fmla="*/ 123 h 130"/>
                  <a:gd name="T56" fmla="*/ 408 w 408"/>
                  <a:gd name="T57" fmla="*/ 110 h 130"/>
                  <a:gd name="T58" fmla="*/ 408 w 408"/>
                  <a:gd name="T59" fmla="*/ 96 h 130"/>
                  <a:gd name="T60" fmla="*/ 400 w 408"/>
                  <a:gd name="T61" fmla="*/ 83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08" h="130">
                    <a:moveTo>
                      <a:pt x="400" y="83"/>
                    </a:moveTo>
                    <a:lnTo>
                      <a:pt x="366" y="53"/>
                    </a:lnTo>
                    <a:lnTo>
                      <a:pt x="329" y="29"/>
                    </a:lnTo>
                    <a:lnTo>
                      <a:pt x="288" y="13"/>
                    </a:lnTo>
                    <a:lnTo>
                      <a:pt x="246" y="3"/>
                    </a:lnTo>
                    <a:lnTo>
                      <a:pt x="204" y="0"/>
                    </a:lnTo>
                    <a:lnTo>
                      <a:pt x="161" y="3"/>
                    </a:lnTo>
                    <a:lnTo>
                      <a:pt x="120" y="13"/>
                    </a:lnTo>
                    <a:lnTo>
                      <a:pt x="80" y="29"/>
                    </a:lnTo>
                    <a:lnTo>
                      <a:pt x="41" y="53"/>
                    </a:lnTo>
                    <a:lnTo>
                      <a:pt x="7" y="83"/>
                    </a:lnTo>
                    <a:lnTo>
                      <a:pt x="0" y="96"/>
                    </a:lnTo>
                    <a:lnTo>
                      <a:pt x="0" y="110"/>
                    </a:lnTo>
                    <a:lnTo>
                      <a:pt x="7" y="123"/>
                    </a:lnTo>
                    <a:lnTo>
                      <a:pt x="20" y="130"/>
                    </a:lnTo>
                    <a:lnTo>
                      <a:pt x="34" y="130"/>
                    </a:lnTo>
                    <a:lnTo>
                      <a:pt x="47" y="123"/>
                    </a:lnTo>
                    <a:lnTo>
                      <a:pt x="81" y="96"/>
                    </a:lnTo>
                    <a:lnTo>
                      <a:pt x="118" y="74"/>
                    </a:lnTo>
                    <a:lnTo>
                      <a:pt x="161" y="61"/>
                    </a:lnTo>
                    <a:lnTo>
                      <a:pt x="204" y="58"/>
                    </a:lnTo>
                    <a:lnTo>
                      <a:pt x="248" y="61"/>
                    </a:lnTo>
                    <a:lnTo>
                      <a:pt x="288" y="74"/>
                    </a:lnTo>
                    <a:lnTo>
                      <a:pt x="327" y="96"/>
                    </a:lnTo>
                    <a:lnTo>
                      <a:pt x="360" y="123"/>
                    </a:lnTo>
                    <a:lnTo>
                      <a:pt x="373" y="130"/>
                    </a:lnTo>
                    <a:lnTo>
                      <a:pt x="387" y="130"/>
                    </a:lnTo>
                    <a:lnTo>
                      <a:pt x="400" y="123"/>
                    </a:lnTo>
                    <a:lnTo>
                      <a:pt x="408" y="110"/>
                    </a:lnTo>
                    <a:lnTo>
                      <a:pt x="408" y="96"/>
                    </a:lnTo>
                    <a:lnTo>
                      <a:pt x="400" y="83"/>
                    </a:lnTo>
                    <a:close/>
                  </a:path>
                </a:pathLst>
              </a:custGeom>
              <a:grpFill/>
              <a:ln w="0">
                <a:solidFill>
                  <a:schemeClr val="tx2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0" tIns="304745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defTabSz="483723">
                  <a:lnSpc>
                    <a:spcPct val="90000"/>
                  </a:lnSpc>
                  <a:buClr>
                    <a:srgbClr val="E20074"/>
                  </a:buClr>
                </a:pPr>
                <a:endParaRPr lang="de-DE" sz="1270">
                  <a:solidFill>
                    <a:srgbClr val="000000"/>
                  </a:solidFill>
                  <a:cs typeface="Arial" charset="0"/>
                </a:endParaRPr>
              </a:p>
            </p:txBody>
          </p:sp>
        </p:grpSp>
        <p:grpSp>
          <p:nvGrpSpPr>
            <p:cNvPr id="1600523" name="Gruppieren 93"/>
            <p:cNvGrpSpPr/>
            <p:nvPr/>
          </p:nvGrpSpPr>
          <p:grpSpPr>
            <a:xfrm>
              <a:off x="8097491" y="4740247"/>
              <a:ext cx="220961" cy="152636"/>
              <a:chOff x="9739314" y="446999"/>
              <a:chExt cx="323850" cy="257175"/>
            </a:xfrm>
            <a:solidFill>
              <a:schemeClr val="tx2"/>
            </a:solidFill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168" name="Freeform 11"/>
              <p:cNvSpPr>
                <a:spLocks/>
              </p:cNvSpPr>
              <p:nvPr/>
            </p:nvSpPr>
            <p:spPr bwMode="auto">
              <a:xfrm>
                <a:off x="9864726" y="632736"/>
                <a:ext cx="71438" cy="71438"/>
              </a:xfrm>
              <a:custGeom>
                <a:avLst/>
                <a:gdLst>
                  <a:gd name="T0" fmla="*/ 45 w 91"/>
                  <a:gd name="T1" fmla="*/ 0 h 91"/>
                  <a:gd name="T2" fmla="*/ 27 w 91"/>
                  <a:gd name="T3" fmla="*/ 5 h 91"/>
                  <a:gd name="T4" fmla="*/ 13 w 91"/>
                  <a:gd name="T5" fmla="*/ 15 h 91"/>
                  <a:gd name="T6" fmla="*/ 3 w 91"/>
                  <a:gd name="T7" fmla="*/ 29 h 91"/>
                  <a:gd name="T8" fmla="*/ 0 w 91"/>
                  <a:gd name="T9" fmla="*/ 46 h 91"/>
                  <a:gd name="T10" fmla="*/ 3 w 91"/>
                  <a:gd name="T11" fmla="*/ 63 h 91"/>
                  <a:gd name="T12" fmla="*/ 13 w 91"/>
                  <a:gd name="T13" fmla="*/ 78 h 91"/>
                  <a:gd name="T14" fmla="*/ 27 w 91"/>
                  <a:gd name="T15" fmla="*/ 88 h 91"/>
                  <a:gd name="T16" fmla="*/ 45 w 91"/>
                  <a:gd name="T17" fmla="*/ 91 h 91"/>
                  <a:gd name="T18" fmla="*/ 63 w 91"/>
                  <a:gd name="T19" fmla="*/ 88 h 91"/>
                  <a:gd name="T20" fmla="*/ 76 w 91"/>
                  <a:gd name="T21" fmla="*/ 78 h 91"/>
                  <a:gd name="T22" fmla="*/ 86 w 91"/>
                  <a:gd name="T23" fmla="*/ 63 h 91"/>
                  <a:gd name="T24" fmla="*/ 91 w 91"/>
                  <a:gd name="T25" fmla="*/ 46 h 91"/>
                  <a:gd name="T26" fmla="*/ 87 w 91"/>
                  <a:gd name="T27" fmla="*/ 29 h 91"/>
                  <a:gd name="T28" fmla="*/ 78 w 91"/>
                  <a:gd name="T29" fmla="*/ 15 h 91"/>
                  <a:gd name="T30" fmla="*/ 63 w 91"/>
                  <a:gd name="T31" fmla="*/ 5 h 91"/>
                  <a:gd name="T32" fmla="*/ 45 w 91"/>
                  <a:gd name="T33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1" h="91">
                    <a:moveTo>
                      <a:pt x="45" y="0"/>
                    </a:moveTo>
                    <a:lnTo>
                      <a:pt x="27" y="5"/>
                    </a:lnTo>
                    <a:lnTo>
                      <a:pt x="13" y="15"/>
                    </a:lnTo>
                    <a:lnTo>
                      <a:pt x="3" y="29"/>
                    </a:lnTo>
                    <a:lnTo>
                      <a:pt x="0" y="46"/>
                    </a:lnTo>
                    <a:lnTo>
                      <a:pt x="3" y="63"/>
                    </a:lnTo>
                    <a:lnTo>
                      <a:pt x="13" y="78"/>
                    </a:lnTo>
                    <a:lnTo>
                      <a:pt x="27" y="88"/>
                    </a:lnTo>
                    <a:lnTo>
                      <a:pt x="45" y="91"/>
                    </a:lnTo>
                    <a:lnTo>
                      <a:pt x="63" y="88"/>
                    </a:lnTo>
                    <a:lnTo>
                      <a:pt x="76" y="78"/>
                    </a:lnTo>
                    <a:lnTo>
                      <a:pt x="86" y="63"/>
                    </a:lnTo>
                    <a:lnTo>
                      <a:pt x="91" y="46"/>
                    </a:lnTo>
                    <a:lnTo>
                      <a:pt x="87" y="29"/>
                    </a:lnTo>
                    <a:lnTo>
                      <a:pt x="78" y="15"/>
                    </a:lnTo>
                    <a:lnTo>
                      <a:pt x="63" y="5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 w="0">
                <a:solidFill>
                  <a:schemeClr val="tx2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0" tIns="304745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defTabSz="483723">
                  <a:lnSpc>
                    <a:spcPct val="90000"/>
                  </a:lnSpc>
                  <a:buClr>
                    <a:srgbClr val="E20074"/>
                  </a:buClr>
                </a:pPr>
                <a:endParaRPr lang="de-DE" sz="127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169" name="Freeform 12"/>
              <p:cNvSpPr>
                <a:spLocks/>
              </p:cNvSpPr>
              <p:nvPr/>
            </p:nvSpPr>
            <p:spPr bwMode="auto">
              <a:xfrm>
                <a:off x="9801226" y="539074"/>
                <a:ext cx="198438" cy="76200"/>
              </a:xfrm>
              <a:custGeom>
                <a:avLst/>
                <a:gdLst>
                  <a:gd name="T0" fmla="*/ 6 w 249"/>
                  <a:gd name="T1" fmla="*/ 47 h 95"/>
                  <a:gd name="T2" fmla="*/ 0 w 249"/>
                  <a:gd name="T3" fmla="*/ 60 h 95"/>
                  <a:gd name="T4" fmla="*/ 0 w 249"/>
                  <a:gd name="T5" fmla="*/ 74 h 95"/>
                  <a:gd name="T6" fmla="*/ 6 w 249"/>
                  <a:gd name="T7" fmla="*/ 87 h 95"/>
                  <a:gd name="T8" fmla="*/ 19 w 249"/>
                  <a:gd name="T9" fmla="*/ 95 h 95"/>
                  <a:gd name="T10" fmla="*/ 34 w 249"/>
                  <a:gd name="T11" fmla="*/ 95 h 95"/>
                  <a:gd name="T12" fmla="*/ 47 w 249"/>
                  <a:gd name="T13" fmla="*/ 87 h 95"/>
                  <a:gd name="T14" fmla="*/ 71 w 249"/>
                  <a:gd name="T15" fmla="*/ 70 h 95"/>
                  <a:gd name="T16" fmla="*/ 97 w 249"/>
                  <a:gd name="T17" fmla="*/ 60 h 95"/>
                  <a:gd name="T18" fmla="*/ 124 w 249"/>
                  <a:gd name="T19" fmla="*/ 55 h 95"/>
                  <a:gd name="T20" fmla="*/ 152 w 249"/>
                  <a:gd name="T21" fmla="*/ 60 h 95"/>
                  <a:gd name="T22" fmla="*/ 178 w 249"/>
                  <a:gd name="T23" fmla="*/ 70 h 95"/>
                  <a:gd name="T24" fmla="*/ 200 w 249"/>
                  <a:gd name="T25" fmla="*/ 87 h 95"/>
                  <a:gd name="T26" fmla="*/ 213 w 249"/>
                  <a:gd name="T27" fmla="*/ 95 h 95"/>
                  <a:gd name="T28" fmla="*/ 228 w 249"/>
                  <a:gd name="T29" fmla="*/ 95 h 95"/>
                  <a:gd name="T30" fmla="*/ 241 w 249"/>
                  <a:gd name="T31" fmla="*/ 87 h 95"/>
                  <a:gd name="T32" fmla="*/ 249 w 249"/>
                  <a:gd name="T33" fmla="*/ 74 h 95"/>
                  <a:gd name="T34" fmla="*/ 249 w 249"/>
                  <a:gd name="T35" fmla="*/ 60 h 95"/>
                  <a:gd name="T36" fmla="*/ 241 w 249"/>
                  <a:gd name="T37" fmla="*/ 47 h 95"/>
                  <a:gd name="T38" fmla="*/ 212 w 249"/>
                  <a:gd name="T39" fmla="*/ 23 h 95"/>
                  <a:gd name="T40" fmla="*/ 178 w 249"/>
                  <a:gd name="T41" fmla="*/ 8 h 95"/>
                  <a:gd name="T42" fmla="*/ 142 w 249"/>
                  <a:gd name="T43" fmla="*/ 0 h 95"/>
                  <a:gd name="T44" fmla="*/ 106 w 249"/>
                  <a:gd name="T45" fmla="*/ 0 h 95"/>
                  <a:gd name="T46" fmla="*/ 71 w 249"/>
                  <a:gd name="T47" fmla="*/ 8 h 95"/>
                  <a:gd name="T48" fmla="*/ 37 w 249"/>
                  <a:gd name="T49" fmla="*/ 23 h 95"/>
                  <a:gd name="T50" fmla="*/ 6 w 249"/>
                  <a:gd name="T51" fmla="*/ 47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49" h="95">
                    <a:moveTo>
                      <a:pt x="6" y="47"/>
                    </a:moveTo>
                    <a:lnTo>
                      <a:pt x="0" y="60"/>
                    </a:lnTo>
                    <a:lnTo>
                      <a:pt x="0" y="74"/>
                    </a:lnTo>
                    <a:lnTo>
                      <a:pt x="6" y="87"/>
                    </a:lnTo>
                    <a:lnTo>
                      <a:pt x="19" y="95"/>
                    </a:lnTo>
                    <a:lnTo>
                      <a:pt x="34" y="95"/>
                    </a:lnTo>
                    <a:lnTo>
                      <a:pt x="47" y="87"/>
                    </a:lnTo>
                    <a:lnTo>
                      <a:pt x="71" y="70"/>
                    </a:lnTo>
                    <a:lnTo>
                      <a:pt x="97" y="60"/>
                    </a:lnTo>
                    <a:lnTo>
                      <a:pt x="124" y="55"/>
                    </a:lnTo>
                    <a:lnTo>
                      <a:pt x="152" y="60"/>
                    </a:lnTo>
                    <a:lnTo>
                      <a:pt x="178" y="70"/>
                    </a:lnTo>
                    <a:lnTo>
                      <a:pt x="200" y="87"/>
                    </a:lnTo>
                    <a:lnTo>
                      <a:pt x="213" y="95"/>
                    </a:lnTo>
                    <a:lnTo>
                      <a:pt x="228" y="95"/>
                    </a:lnTo>
                    <a:lnTo>
                      <a:pt x="241" y="87"/>
                    </a:lnTo>
                    <a:lnTo>
                      <a:pt x="249" y="74"/>
                    </a:lnTo>
                    <a:lnTo>
                      <a:pt x="249" y="60"/>
                    </a:lnTo>
                    <a:lnTo>
                      <a:pt x="241" y="47"/>
                    </a:lnTo>
                    <a:lnTo>
                      <a:pt x="212" y="23"/>
                    </a:lnTo>
                    <a:lnTo>
                      <a:pt x="178" y="8"/>
                    </a:lnTo>
                    <a:lnTo>
                      <a:pt x="142" y="0"/>
                    </a:lnTo>
                    <a:lnTo>
                      <a:pt x="106" y="0"/>
                    </a:lnTo>
                    <a:lnTo>
                      <a:pt x="71" y="8"/>
                    </a:lnTo>
                    <a:lnTo>
                      <a:pt x="37" y="23"/>
                    </a:lnTo>
                    <a:lnTo>
                      <a:pt x="6" y="47"/>
                    </a:lnTo>
                    <a:close/>
                  </a:path>
                </a:pathLst>
              </a:custGeom>
              <a:grpFill/>
              <a:ln w="0">
                <a:solidFill>
                  <a:schemeClr val="tx2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0" tIns="304745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defTabSz="483723">
                  <a:lnSpc>
                    <a:spcPct val="90000"/>
                  </a:lnSpc>
                  <a:buClr>
                    <a:srgbClr val="E20074"/>
                  </a:buClr>
                </a:pPr>
                <a:endParaRPr lang="de-DE" sz="127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170" name="Freeform 13"/>
              <p:cNvSpPr>
                <a:spLocks/>
              </p:cNvSpPr>
              <p:nvPr/>
            </p:nvSpPr>
            <p:spPr bwMode="auto">
              <a:xfrm>
                <a:off x="9739314" y="446999"/>
                <a:ext cx="323850" cy="103188"/>
              </a:xfrm>
              <a:custGeom>
                <a:avLst/>
                <a:gdLst>
                  <a:gd name="T0" fmla="*/ 400 w 408"/>
                  <a:gd name="T1" fmla="*/ 83 h 130"/>
                  <a:gd name="T2" fmla="*/ 366 w 408"/>
                  <a:gd name="T3" fmla="*/ 53 h 130"/>
                  <a:gd name="T4" fmla="*/ 329 w 408"/>
                  <a:gd name="T5" fmla="*/ 29 h 130"/>
                  <a:gd name="T6" fmla="*/ 288 w 408"/>
                  <a:gd name="T7" fmla="*/ 13 h 130"/>
                  <a:gd name="T8" fmla="*/ 246 w 408"/>
                  <a:gd name="T9" fmla="*/ 3 h 130"/>
                  <a:gd name="T10" fmla="*/ 204 w 408"/>
                  <a:gd name="T11" fmla="*/ 0 h 130"/>
                  <a:gd name="T12" fmla="*/ 161 w 408"/>
                  <a:gd name="T13" fmla="*/ 3 h 130"/>
                  <a:gd name="T14" fmla="*/ 120 w 408"/>
                  <a:gd name="T15" fmla="*/ 13 h 130"/>
                  <a:gd name="T16" fmla="*/ 80 w 408"/>
                  <a:gd name="T17" fmla="*/ 29 h 130"/>
                  <a:gd name="T18" fmla="*/ 41 w 408"/>
                  <a:gd name="T19" fmla="*/ 53 h 130"/>
                  <a:gd name="T20" fmla="*/ 7 w 408"/>
                  <a:gd name="T21" fmla="*/ 83 h 130"/>
                  <a:gd name="T22" fmla="*/ 0 w 408"/>
                  <a:gd name="T23" fmla="*/ 96 h 130"/>
                  <a:gd name="T24" fmla="*/ 0 w 408"/>
                  <a:gd name="T25" fmla="*/ 110 h 130"/>
                  <a:gd name="T26" fmla="*/ 7 w 408"/>
                  <a:gd name="T27" fmla="*/ 123 h 130"/>
                  <a:gd name="T28" fmla="*/ 20 w 408"/>
                  <a:gd name="T29" fmla="*/ 130 h 130"/>
                  <a:gd name="T30" fmla="*/ 34 w 408"/>
                  <a:gd name="T31" fmla="*/ 130 h 130"/>
                  <a:gd name="T32" fmla="*/ 47 w 408"/>
                  <a:gd name="T33" fmla="*/ 123 h 130"/>
                  <a:gd name="T34" fmla="*/ 81 w 408"/>
                  <a:gd name="T35" fmla="*/ 96 h 130"/>
                  <a:gd name="T36" fmla="*/ 118 w 408"/>
                  <a:gd name="T37" fmla="*/ 74 h 130"/>
                  <a:gd name="T38" fmla="*/ 161 w 408"/>
                  <a:gd name="T39" fmla="*/ 61 h 130"/>
                  <a:gd name="T40" fmla="*/ 204 w 408"/>
                  <a:gd name="T41" fmla="*/ 58 h 130"/>
                  <a:gd name="T42" fmla="*/ 248 w 408"/>
                  <a:gd name="T43" fmla="*/ 61 h 130"/>
                  <a:gd name="T44" fmla="*/ 288 w 408"/>
                  <a:gd name="T45" fmla="*/ 74 h 130"/>
                  <a:gd name="T46" fmla="*/ 327 w 408"/>
                  <a:gd name="T47" fmla="*/ 96 h 130"/>
                  <a:gd name="T48" fmla="*/ 360 w 408"/>
                  <a:gd name="T49" fmla="*/ 123 h 130"/>
                  <a:gd name="T50" fmla="*/ 373 w 408"/>
                  <a:gd name="T51" fmla="*/ 130 h 130"/>
                  <a:gd name="T52" fmla="*/ 387 w 408"/>
                  <a:gd name="T53" fmla="*/ 130 h 130"/>
                  <a:gd name="T54" fmla="*/ 400 w 408"/>
                  <a:gd name="T55" fmla="*/ 123 h 130"/>
                  <a:gd name="T56" fmla="*/ 408 w 408"/>
                  <a:gd name="T57" fmla="*/ 110 h 130"/>
                  <a:gd name="T58" fmla="*/ 408 w 408"/>
                  <a:gd name="T59" fmla="*/ 96 h 130"/>
                  <a:gd name="T60" fmla="*/ 400 w 408"/>
                  <a:gd name="T61" fmla="*/ 83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08" h="130">
                    <a:moveTo>
                      <a:pt x="400" y="83"/>
                    </a:moveTo>
                    <a:lnTo>
                      <a:pt x="366" y="53"/>
                    </a:lnTo>
                    <a:lnTo>
                      <a:pt x="329" y="29"/>
                    </a:lnTo>
                    <a:lnTo>
                      <a:pt x="288" y="13"/>
                    </a:lnTo>
                    <a:lnTo>
                      <a:pt x="246" y="3"/>
                    </a:lnTo>
                    <a:lnTo>
                      <a:pt x="204" y="0"/>
                    </a:lnTo>
                    <a:lnTo>
                      <a:pt x="161" y="3"/>
                    </a:lnTo>
                    <a:lnTo>
                      <a:pt x="120" y="13"/>
                    </a:lnTo>
                    <a:lnTo>
                      <a:pt x="80" y="29"/>
                    </a:lnTo>
                    <a:lnTo>
                      <a:pt x="41" y="53"/>
                    </a:lnTo>
                    <a:lnTo>
                      <a:pt x="7" y="83"/>
                    </a:lnTo>
                    <a:lnTo>
                      <a:pt x="0" y="96"/>
                    </a:lnTo>
                    <a:lnTo>
                      <a:pt x="0" y="110"/>
                    </a:lnTo>
                    <a:lnTo>
                      <a:pt x="7" y="123"/>
                    </a:lnTo>
                    <a:lnTo>
                      <a:pt x="20" y="130"/>
                    </a:lnTo>
                    <a:lnTo>
                      <a:pt x="34" y="130"/>
                    </a:lnTo>
                    <a:lnTo>
                      <a:pt x="47" y="123"/>
                    </a:lnTo>
                    <a:lnTo>
                      <a:pt x="81" y="96"/>
                    </a:lnTo>
                    <a:lnTo>
                      <a:pt x="118" y="74"/>
                    </a:lnTo>
                    <a:lnTo>
                      <a:pt x="161" y="61"/>
                    </a:lnTo>
                    <a:lnTo>
                      <a:pt x="204" y="58"/>
                    </a:lnTo>
                    <a:lnTo>
                      <a:pt x="248" y="61"/>
                    </a:lnTo>
                    <a:lnTo>
                      <a:pt x="288" y="74"/>
                    </a:lnTo>
                    <a:lnTo>
                      <a:pt x="327" y="96"/>
                    </a:lnTo>
                    <a:lnTo>
                      <a:pt x="360" y="123"/>
                    </a:lnTo>
                    <a:lnTo>
                      <a:pt x="373" y="130"/>
                    </a:lnTo>
                    <a:lnTo>
                      <a:pt x="387" y="130"/>
                    </a:lnTo>
                    <a:lnTo>
                      <a:pt x="400" y="123"/>
                    </a:lnTo>
                    <a:lnTo>
                      <a:pt x="408" y="110"/>
                    </a:lnTo>
                    <a:lnTo>
                      <a:pt x="408" y="96"/>
                    </a:lnTo>
                    <a:lnTo>
                      <a:pt x="400" y="83"/>
                    </a:lnTo>
                    <a:close/>
                  </a:path>
                </a:pathLst>
              </a:custGeom>
              <a:grpFill/>
              <a:ln w="0">
                <a:solidFill>
                  <a:schemeClr val="tx2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0" tIns="304745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defTabSz="483723">
                  <a:lnSpc>
                    <a:spcPct val="90000"/>
                  </a:lnSpc>
                  <a:buClr>
                    <a:srgbClr val="E20074"/>
                  </a:buClr>
                </a:pPr>
                <a:endParaRPr lang="de-DE" sz="1270">
                  <a:solidFill>
                    <a:srgbClr val="000000"/>
                  </a:solidFill>
                  <a:cs typeface="Arial" charset="0"/>
                </a:endParaRPr>
              </a:p>
            </p:txBody>
          </p:sp>
        </p:grpSp>
        <p:pic>
          <p:nvPicPr>
            <p:cNvPr id="171" name="Picture 2" descr="http://blogs.iwu.edu/library/files/2013/01/wireless-antenna-md.pn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8410730" y="4399976"/>
              <a:ext cx="235310" cy="257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2" name="Picture 2" descr="http://blogs.iwu.edu/library/files/2013/01/wireless-antenna-md.pn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7746756" y="4128342"/>
              <a:ext cx="492567" cy="5386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600520" name="Picture 8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7689265" y="2796846"/>
            <a:ext cx="1885646" cy="1496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00524" name="Datumsplatzhalter 160052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May 2018</a:t>
            </a:r>
            <a:endParaRPr lang="en-GB"/>
          </a:p>
        </p:txBody>
      </p:sp>
      <p:sp>
        <p:nvSpPr>
          <p:cNvPr id="1600525" name="Fußzeilenplatzhalter 160052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FR" smtClean="0"/>
              <a:t>3GPP Rel16 Priorities DTAG  /  J. Achter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4026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ioZK5QYQAuBpTLdk_qmBw"/>
</p:tagLst>
</file>

<file path=ppt/theme/theme1.xml><?xml version="1.0" encoding="utf-8"?>
<a:theme xmlns:a="http://schemas.openxmlformats.org/drawingml/2006/main" name="Telekom 16:9 2016 EN">
  <a:themeElements>
    <a:clrScheme name="Telekom screen colors">
      <a:dk1>
        <a:srgbClr val="4B4B4B"/>
      </a:dk1>
      <a:lt1>
        <a:srgbClr val="FFFFFF"/>
      </a:lt1>
      <a:dk2>
        <a:srgbClr val="E20074"/>
      </a:dk2>
      <a:lt2>
        <a:srgbClr val="A4A4A4"/>
      </a:lt2>
      <a:accent1>
        <a:srgbClr val="1063AD"/>
      </a:accent1>
      <a:accent2>
        <a:srgbClr val="53BAF2"/>
      </a:accent2>
      <a:accent3>
        <a:srgbClr val="1BADA2"/>
      </a:accent3>
      <a:accent4>
        <a:srgbClr val="BFCB44"/>
      </a:accent4>
      <a:accent5>
        <a:srgbClr val="FFD329"/>
      </a:accent5>
      <a:accent6>
        <a:srgbClr val="FF9A1E"/>
      </a:accent6>
      <a:hlink>
        <a:srgbClr val="E20074"/>
      </a:hlink>
      <a:folHlink>
        <a:srgbClr val="6C6C6C"/>
      </a:folHlink>
    </a:clrScheme>
    <a:fontScheme name="Vorschlag April 2015_Typo">
      <a:majorFont>
        <a:latin typeface="TeleGrotesk Headline Ultra"/>
        <a:ea typeface=""/>
        <a:cs typeface=""/>
      </a:majorFont>
      <a:minorFont>
        <a:latin typeface="Tele-GroteskNor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chemeClr val="bg1"/>
        </a:solidFill>
        <a:ln w="19050" algn="ctr">
          <a:solidFill>
            <a:schemeClr val="tx2"/>
          </a:solidFill>
          <a:miter lim="800000"/>
          <a:headEnd/>
          <a:tailEnd/>
        </a:ln>
        <a:effectLst/>
      </a:spPr>
      <a:bodyPr lIns="72000" tIns="0" rIns="72000" bIns="36000" rtlCol="0" anchor="ctr"/>
      <a:lstStyle>
        <a:defPPr indent="3175" algn="ctr" defTabSz="457293" fontAlgn="base">
          <a:lnSpc>
            <a:spcPct val="104000"/>
          </a:lnSpc>
          <a:spcBef>
            <a:spcPct val="25000"/>
          </a:spcBef>
          <a:spcAft>
            <a:spcPct val="0"/>
          </a:spcAft>
          <a:buClr>
            <a:srgbClr val="E20074"/>
          </a:buClr>
          <a:buSzPct val="75000"/>
          <a:defRPr sz="1800" dirty="0" err="1" smtClean="0">
            <a:cs typeface="Arial" charset="0"/>
          </a:defRPr>
        </a:defPPr>
      </a:lstStyle>
    </a:spDef>
    <a:lnDef>
      <a:spPr>
        <a:ln w="19050">
          <a:solidFill>
            <a:schemeClr val="tx2"/>
          </a:solidFill>
          <a:miter lim="800000"/>
          <a:headEnd type="none" w="med" len="med"/>
          <a:tailEnd type="none" w="med" len="me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 bwMode="gray">
        <a:noFill/>
        <a:ln w="19050">
          <a:noFill/>
          <a:miter lim="800000"/>
          <a:headEnd/>
          <a:tailEnd/>
        </a:ln>
      </a:spPr>
      <a:bodyPr vert="horz" wrap="square" lIns="72000" tIns="36000" rIns="72000" bIns="36000" numCol="1" rtlCol="0" anchor="t" anchorCtr="0" compatLnSpc="1">
        <a:prstTxWarp prst="textNoShape">
          <a:avLst/>
        </a:prstTxWarp>
        <a:noAutofit/>
      </a:bodyPr>
      <a:lstStyle>
        <a:defPPr marL="0" indent="0">
          <a:buNone/>
          <a:defRPr sz="1800" dirty="0" err="1" smtClean="0"/>
        </a:defPPr>
      </a:lstStyle>
    </a:txDef>
  </a:objectDefaults>
  <a:extraClrSchemeLst>
    <a:extraClrScheme>
      <a:clrScheme name="Telekom screen colors">
        <a:dk1>
          <a:srgbClr val="4B4B4B"/>
        </a:dk1>
        <a:lt1>
          <a:srgbClr val="FFFFFF"/>
        </a:lt1>
        <a:dk2>
          <a:srgbClr val="E20074"/>
        </a:dk2>
        <a:lt2>
          <a:srgbClr val="A4A4A4"/>
        </a:lt2>
        <a:accent1>
          <a:srgbClr val="1063AD"/>
        </a:accent1>
        <a:accent2>
          <a:srgbClr val="53BAF2"/>
        </a:accent2>
        <a:accent3>
          <a:srgbClr val="1BADA2"/>
        </a:accent3>
        <a:accent4>
          <a:srgbClr val="BFCB44"/>
        </a:accent4>
        <a:accent5>
          <a:srgbClr val="FFD329"/>
        </a:accent5>
        <a:accent6>
          <a:srgbClr val="FF9A1E"/>
        </a:accent6>
        <a:hlink>
          <a:srgbClr val="E20074"/>
        </a:hlink>
        <a:folHlink>
          <a:srgbClr val="6C6C6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T_MASTER_16-9_EN_20161212" id="{9F943B99-19EB-4C57-A756-E8FC0EC8B601}" vid="{0139B9A4-43F3-41E7-A11A-CB648DA444A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Telekom_16-9_CHARTPOOL_EN_161212</Template>
  <TotalTime>0</TotalTime>
  <Words>341</Words>
  <Application>Microsoft Office PowerPoint</Application>
  <PresentationFormat>Breitbild</PresentationFormat>
  <Paragraphs>73</Paragraphs>
  <Slides>6</Slides>
  <Notes>3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11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2</vt:i4>
      </vt:variant>
      <vt:variant>
        <vt:lpstr>Folientitel</vt:lpstr>
      </vt:variant>
      <vt:variant>
        <vt:i4>6</vt:i4>
      </vt:variant>
    </vt:vector>
  </HeadingPairs>
  <TitlesOfParts>
    <vt:vector size="20" baseType="lpstr">
      <vt:lpstr>Arial Unicode MS</vt:lpstr>
      <vt:lpstr>Arial</vt:lpstr>
      <vt:lpstr>Calibri</vt:lpstr>
      <vt:lpstr>TeleGrotesk Headline</vt:lpstr>
      <vt:lpstr>TeleGrotesk Headline Ultra</vt:lpstr>
      <vt:lpstr>Tele-GroteskFet</vt:lpstr>
      <vt:lpstr>Tele-GroteskNor</vt:lpstr>
      <vt:lpstr>Tele-GroteskUlt</vt:lpstr>
      <vt:lpstr>Times New Roman</vt:lpstr>
      <vt:lpstr>Wingdings</vt:lpstr>
      <vt:lpstr>Wingdings 2</vt:lpstr>
      <vt:lpstr>Telekom 16:9 2016 EN</vt:lpstr>
      <vt:lpstr>think-cell Folie</vt:lpstr>
      <vt:lpstr>think-cell Slide</vt:lpstr>
      <vt:lpstr>3GPP Rel16 SA priorities Deutsche Telekom AG</vt:lpstr>
      <vt:lpstr>Key topics for priorities</vt:lpstr>
      <vt:lpstr>Topics and WI/SI in focus Radio impacts </vt:lpstr>
      <vt:lpstr>Topics and WI/SI in focus Radio impacts </vt:lpstr>
      <vt:lpstr>Thank you!</vt:lpstr>
      <vt:lpstr>What do we need @ tomorrow’s fully connected World? </vt:lpstr>
    </vt:vector>
  </TitlesOfParts>
  <Company>T-Systems Austria GesmbH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Rel16 SA priorities DTAG</dc:title>
  <dc:creator>Johannes Ahter</dc:creator>
  <cp:lastModifiedBy>Johannes Ahter</cp:lastModifiedBy>
  <cp:revision>24</cp:revision>
  <dcterms:created xsi:type="dcterms:W3CDTF">2018-05-24T10:56:42Z</dcterms:created>
  <dcterms:modified xsi:type="dcterms:W3CDTF">2018-05-29T11:10:41Z</dcterms:modified>
</cp:coreProperties>
</file>