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5"/>
  </p:notesMasterIdLst>
  <p:handoutMasterIdLst>
    <p:handoutMasterId r:id="rId46"/>
  </p:handoutMasterIdLst>
  <p:sldIdLst>
    <p:sldId id="303" r:id="rId2"/>
    <p:sldId id="708" r:id="rId3"/>
    <p:sldId id="709" r:id="rId4"/>
    <p:sldId id="710" r:id="rId5"/>
    <p:sldId id="711" r:id="rId6"/>
    <p:sldId id="712" r:id="rId7"/>
    <p:sldId id="756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29" r:id="rId18"/>
    <p:sldId id="750" r:id="rId19"/>
    <p:sldId id="723" r:id="rId20"/>
    <p:sldId id="730" r:id="rId21"/>
    <p:sldId id="735" r:id="rId22"/>
    <p:sldId id="732" r:id="rId23"/>
    <p:sldId id="733" r:id="rId24"/>
    <p:sldId id="734" r:id="rId25"/>
    <p:sldId id="736" r:id="rId26"/>
    <p:sldId id="737" r:id="rId27"/>
    <p:sldId id="751" r:id="rId28"/>
    <p:sldId id="752" r:id="rId29"/>
    <p:sldId id="753" r:id="rId30"/>
    <p:sldId id="754" r:id="rId31"/>
    <p:sldId id="755" r:id="rId32"/>
    <p:sldId id="738" r:id="rId33"/>
    <p:sldId id="739" r:id="rId34"/>
    <p:sldId id="740" r:id="rId35"/>
    <p:sldId id="741" r:id="rId36"/>
    <p:sldId id="742" r:id="rId37"/>
    <p:sldId id="743" r:id="rId38"/>
    <p:sldId id="744" r:id="rId39"/>
    <p:sldId id="745" r:id="rId40"/>
    <p:sldId id="746" r:id="rId41"/>
    <p:sldId id="747" r:id="rId42"/>
    <p:sldId id="748" r:id="rId43"/>
    <p:sldId id="749" r:id="rId4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88" autoAdjust="0"/>
    <p:restoredTop sz="94625" autoAdjust="0"/>
  </p:normalViewPr>
  <p:slideViewPr>
    <p:cSldViewPr snapToGrid="0">
      <p:cViewPr varScale="1">
        <p:scale>
          <a:sx n="89" d="100"/>
          <a:sy n="89" d="100"/>
        </p:scale>
        <p:origin x="126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2035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Franks\planning\attendance-pre-sa67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D:\Franks\planning\maint-vs-non-maint-pre-sa67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Franks\planning\results-67-to-107e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Franks\planning\rel-9-13-CRs-pre-sa67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cat>
            <c:strRef>
              <c:f>Sheet1!$B$2:$AR$2</c:f>
              <c:strCache>
                <c:ptCount val="43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</c:strCache>
            </c:strRef>
          </c:cat>
          <c:val>
            <c:numRef>
              <c:f>Sheet1!$B$3:$AR$3</c:f>
              <c:numCache>
                <c:formatCode>General</c:formatCode>
                <c:ptCount val="43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0603808"/>
        <c:axId val="90604368"/>
      </c:lineChart>
      <c:catAx>
        <c:axId val="90603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0604368"/>
        <c:crosses val="autoZero"/>
        <c:auto val="1"/>
        <c:lblAlgn val="ctr"/>
        <c:lblOffset val="100"/>
        <c:noMultiLvlLbl val="0"/>
      </c:catAx>
      <c:valAx>
        <c:axId val="90604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60380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Sheet1!$BW$5:$CF$5</c:f>
              <c:strCache>
                <c:ptCount val="1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</c:strCache>
            </c:strRef>
          </c:cat>
          <c:val>
            <c:numRef>
              <c:f>Sheet1!$BW$15:$CF$15</c:f>
              <c:numCache>
                <c:formatCode>General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Sheet1!$BW$5:$CF$5</c:f>
              <c:strCache>
                <c:ptCount val="1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</c:strCache>
            </c:strRef>
          </c:cat>
          <c:val>
            <c:numRef>
              <c:f>Sheet1!$BW$16:$CF$16</c:f>
              <c:numCache>
                <c:formatCode>General</c:formatCode>
                <c:ptCount val="10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Sheet1!$BW$5:$CF$5</c:f>
              <c:strCache>
                <c:ptCount val="1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studies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Sheet1!$BW$5:$CF$5</c:f>
              <c:strCache>
                <c:ptCount val="1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</c:strCache>
            </c:strRef>
          </c:cat>
          <c:val>
            <c:numRef>
              <c:f>Sheet1!$BW$17:$CF$17</c:f>
              <c:numCache>
                <c:formatCode>General</c:formatCode>
                <c:ptCount val="10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Sheet1!$BW$5:$CF$5</c:f>
              <c:strCache>
                <c:ptCount val="10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</c:strCache>
            </c:strRef>
          </c:cat>
          <c:val>
            <c:numRef>
              <c:f>Sheet1!$BW$14:$CF$14</c:f>
              <c:numCache>
                <c:formatCode>General</c:formatCode>
                <c:ptCount val="10"/>
                <c:pt idx="8">
                  <c:v>1</c:v>
                </c:pt>
                <c:pt idx="9">
                  <c:v>1.3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8816720"/>
        <c:axId val="138817280"/>
      </c:barChart>
      <c:catAx>
        <c:axId val="1388167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8817280"/>
        <c:crosses val="autoZero"/>
        <c:auto val="1"/>
        <c:lblAlgn val="ctr"/>
        <c:lblOffset val="100"/>
        <c:noMultiLvlLbl val="0"/>
      </c:catAx>
      <c:valAx>
        <c:axId val="13881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8816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2796264648030832E-2"/>
          <c:y val="4.4229555774401297E-2"/>
          <c:w val="0.87671620453060384"/>
          <c:h val="4.3662442708247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Sheet1!$R$1:$BP$1</c:f>
              <c:strCache>
                <c:ptCount val="5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</c:strCache>
            </c:strRef>
          </c:cat>
          <c:val>
            <c:numRef>
              <c:f>Sheet1!$R$2:$BP$2</c:f>
              <c:numCache>
                <c:formatCode>0</c:formatCode>
                <c:ptCount val="51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Sheet1!$R$1:$BP$1</c:f>
              <c:strCache>
                <c:ptCount val="5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</c:strCache>
            </c:strRef>
          </c:cat>
          <c:val>
            <c:numRef>
              <c:f>Sheet1!$R$3:$BP$3</c:f>
              <c:numCache>
                <c:formatCode>0</c:formatCode>
                <c:ptCount val="51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Sheet1!$R$1:$BP$1</c:f>
              <c:strCache>
                <c:ptCount val="51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</c:strCache>
            </c:strRef>
          </c:cat>
          <c:val>
            <c:numRef>
              <c:f>Sheet1!$R$4:$BP$4</c:f>
              <c:numCache>
                <c:formatCode>0</c:formatCode>
                <c:ptCount val="51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8820640"/>
        <c:axId val="138821200"/>
      </c:barChart>
      <c:catAx>
        <c:axId val="138820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38821200"/>
        <c:crosses val="autoZero"/>
        <c:auto val="1"/>
        <c:lblAlgn val="ctr"/>
        <c:lblOffset val="100"/>
        <c:noMultiLvlLbl val="0"/>
      </c:catAx>
      <c:valAx>
        <c:axId val="13882120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38820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1535889677809096E-2"/>
          <c:y val="4.4543065057451807E-2"/>
          <c:w val="0.85001952732312336"/>
          <c:h val="0.22726131997635188"/>
        </c:manualLayout>
      </c:layout>
      <c:overlay val="0"/>
      <c:txPr>
        <a:bodyPr/>
        <a:lstStyle/>
        <a:p>
          <a:pPr>
            <a:defRPr sz="171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Sheet1!$P$6:$BO$6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Sheet1!$P$7:$BO$7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Sheet1!$P$8:$BO$8</c:f>
              <c:numCache>
                <c:formatCode>General</c:formatCode>
                <c:ptCount val="52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Sheet1!$P$9:$BO$9</c:f>
              <c:numCache>
                <c:formatCode>General</c:formatCode>
                <c:ptCount val="52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Sheet1!$P$1:$BO$1</c:f>
              <c:strCache>
                <c:ptCount val="52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</c:strCache>
            </c:strRef>
          </c:cat>
          <c:val>
            <c:numRef>
              <c:f>Sheet1!$P$10:$BO$10</c:f>
              <c:numCache>
                <c:formatCode>General</c:formatCode>
                <c:ptCount val="52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986176"/>
        <c:axId val="135986736"/>
        <c:axId val="0"/>
      </c:bar3DChart>
      <c:catAx>
        <c:axId val="135986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de-DE"/>
          </a:p>
        </c:txPr>
        <c:crossAx val="135986736"/>
        <c:crosses val="autoZero"/>
        <c:auto val="1"/>
        <c:lblAlgn val="ctr"/>
        <c:lblOffset val="100"/>
        <c:noMultiLvlLbl val="0"/>
      </c:catAx>
      <c:valAx>
        <c:axId val="1359867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35986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4505352015042261"/>
          <c:y val="0.13686728167022019"/>
          <c:w val="0.58716316744747199"/>
          <c:h val="0.32707035950264934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3/13/2018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3/13/2018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343E1B0-A956-49AD-998A-00038CDE9452}" type="slidenum">
              <a:rPr lang="en-GB" altLang="de-DE" smtClean="0"/>
              <a:pPr>
                <a:spcBef>
                  <a:spcPct val="0"/>
                </a:spcBef>
              </a:pPr>
              <a:t>7</a:t>
            </a:fld>
            <a:endParaRPr lang="en-GB" altLang="de-DE" smtClean="0"/>
          </a:p>
        </p:txBody>
      </p:sp>
    </p:spTree>
    <p:extLst>
      <p:ext uri="{BB962C8B-B14F-4D97-AF65-F5344CB8AC3E}">
        <p14:creationId xmlns:p14="http://schemas.microsoft.com/office/powerpoint/2010/main" val="1931233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35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#79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Chennai, India, 21-23 March 2018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SP-180082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SA#79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Chennai</a:t>
            </a:r>
            <a:r>
              <a:rPr lang="en-GB" altLang="de-DE" sz="1200" dirty="0" smtClean="0">
                <a:solidFill>
                  <a:schemeClr val="bg1"/>
                </a:solidFill>
              </a:rPr>
              <a:t>, India, Mar 21-23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2018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smtClean="0">
                <a:latin typeface="Arial" panose="020B0604020202020204" pitchFamily="34" charset="0"/>
              </a:rPr>
              <a:t>Frank Mademann, SA2 Chairman (Huawei)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SA#79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2470150" y="6008688"/>
            <a:ext cx="1477963" cy="3175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740025" y="60086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 flipV="1">
            <a:off x="1157288" y="6016625"/>
            <a:ext cx="1223962" cy="1111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385888" y="602297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503738" y="6015038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4059238" y="6008688"/>
            <a:ext cx="1697037" cy="11112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>
            <a:off x="5851525" y="6022975"/>
            <a:ext cx="1303338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6111875" y="602932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7251700" y="6027738"/>
            <a:ext cx="1358900" cy="1587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7483475" y="6024563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graphicFrame>
        <p:nvGraphicFramePr>
          <p:cNvPr id="16" name="Chart 15"/>
          <p:cNvGraphicFramePr>
            <a:graphicFrameLocks/>
          </p:cNvGraphicFramePr>
          <p:nvPr/>
        </p:nvGraphicFramePr>
        <p:xfrm>
          <a:off x="368299" y="1264908"/>
          <a:ext cx="8559801" cy="4737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(8/8)</a:t>
            </a:r>
            <a:br>
              <a:rPr lang="de-DE" altLang="de-DE" smtClean="0"/>
            </a:br>
            <a:r>
              <a:rPr lang="de-DE" altLang="de-DE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>
            <a:off x="5751513" y="6081713"/>
            <a:ext cx="1263650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478088" y="6081713"/>
            <a:ext cx="1425575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755900" y="6092825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736600" y="6078538"/>
            <a:ext cx="1636713" cy="3175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1139825" y="6092825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940425" y="6081713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4437063" y="6073775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 flipV="1">
            <a:off x="4021138" y="6081713"/>
            <a:ext cx="1622425" cy="3175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1128713" y="1565275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>
                <a:latin typeface="Arial" panose="020B0604020202020204" pitchFamily="34" charset="0"/>
              </a:rPr>
              <a:t>Note: for 5GS 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7138988" y="6083300"/>
            <a:ext cx="1379537" cy="1588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7385050" y="6080125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graphicFrame>
        <p:nvGraphicFramePr>
          <p:cNvPr id="19" name="Chart 18"/>
          <p:cNvGraphicFramePr>
            <a:graphicFrameLocks/>
          </p:cNvGraphicFramePr>
          <p:nvPr/>
        </p:nvGraphicFramePr>
        <p:xfrm>
          <a:off x="22224" y="1286933"/>
          <a:ext cx="9070976" cy="4713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2001838"/>
            <a:ext cx="8501063" cy="3425825"/>
          </a:xfrm>
        </p:spPr>
        <p:txBody>
          <a:bodyPr/>
          <a:lstStyle/>
          <a:p>
            <a:pPr eaLnBrk="1" hangingPunct="1"/>
            <a:r>
              <a:rPr lang="de-DE" altLang="de-DE" smtClean="0"/>
              <a:t> Work Progress on Corrections </a:t>
            </a:r>
            <a:r>
              <a:rPr lang="de-DE" altLang="de-DE" sz="2000" smtClean="0"/>
              <a:t>(</a:t>
            </a:r>
            <a:r>
              <a:rPr lang="en-US" altLang="de-DE" sz="2000" smtClean="0"/>
              <a:t>Category A CRs are not counted)</a:t>
            </a:r>
            <a:endParaRPr lang="de-DE" altLang="de-DE" sz="2000" smtClean="0"/>
          </a:p>
          <a:p>
            <a:pPr lvl="1" eaLnBrk="1" hangingPunct="1"/>
            <a:endParaRPr lang="de-DE" altLang="de-DE" sz="2000" smtClean="0"/>
          </a:p>
          <a:p>
            <a:pPr lvl="1" eaLnBrk="1" hangingPunct="1"/>
            <a:r>
              <a:rPr lang="de-DE" altLang="de-DE" sz="2000" smtClean="0"/>
              <a:t>R12:           none</a:t>
            </a:r>
          </a:p>
          <a:p>
            <a:pPr lvl="1" eaLnBrk="1" hangingPunct="1"/>
            <a:r>
              <a:rPr lang="en-GB" altLang="de-DE" sz="2000" smtClean="0"/>
              <a:t>R13:     	1 CR on MONTE,  1 CR on SEW1</a:t>
            </a:r>
          </a:p>
          <a:p>
            <a:pPr lvl="1" eaLnBrk="1" hangingPunct="1"/>
            <a:r>
              <a:rPr lang="de-DE" altLang="de-DE" sz="2000" smtClean="0"/>
              <a:t>R14:  	3 CRs on CUPS, 1 CR on V2XARC, 2 CRs on CIoT_Ext</a:t>
            </a:r>
          </a:p>
          <a:p>
            <a:pPr lvl="1" eaLnBrk="1" hangingPunct="1"/>
            <a:r>
              <a:rPr lang="en-GB" altLang="de-DE" sz="2000" smtClean="0"/>
              <a:t>TEI14:	3 CRs correcting in later releases or aligning with other WGs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smtClean="0"/>
              <a:t>2.2  Rel-15 Maintenance </a:t>
            </a:r>
            <a:r>
              <a:rPr lang="en-GB" sz="2000" b="1" i="1" dirty="0" smtClean="0"/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2.2) Rel-15 Maintenance and Work (1/4)</a:t>
            </a:r>
            <a:endParaRPr lang="de-DE" altLang="de-DE" sz="2800" b="1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17488" y="1304925"/>
          <a:ext cx="8609012" cy="4859337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91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6821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91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20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Enhancement: MME handling of unsupported APN, Cat C 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2.2) Rel-15 Maintenance and Work (2/4)</a:t>
            </a:r>
            <a:endParaRPr lang="de-DE" altLang="de-DE" sz="2800" b="1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032000"/>
            <a:ext cx="8304213" cy="4406900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en-US" altLang="de-DE" sz="1600" dirty="0" smtClean="0"/>
              <a:t>CRs agreed for TS 23.501 (130 CRs), TS 23.502 (177 CRs), TS 23.503 (29 CRs)</a:t>
            </a:r>
            <a:endParaRPr lang="de-DE" altLang="de-DE" sz="1600" dirty="0" smtClean="0"/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 smtClean="0"/>
              <a:t>12 CRs agreed for TSs 23.002, 23.060, 23.167, 23.204, 23.228, 23.401, 23.402</a:t>
            </a:r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en-GB" altLang="de-DE" sz="1600" dirty="0" smtClean="0"/>
              <a:t>Some further work needed related to (in addition to alignment with other WGs), e.g.:</a:t>
            </a:r>
            <a:endParaRPr lang="de-DE" altLang="de-DE" sz="1600" dirty="0" smtClean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GB" altLang="de-DE" sz="1600" dirty="0" smtClean="0"/>
              <a:t>5G-GUTI structure/size, partly depending on RAN</a:t>
            </a:r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 smtClean="0"/>
              <a:t>Some details of the </a:t>
            </a:r>
            <a:r>
              <a:rPr lang="en-GB" altLang="de-DE" sz="1600" dirty="0" smtClean="0"/>
              <a:t>Local Area Data Networks</a:t>
            </a:r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 smtClean="0"/>
              <a:t>Some details from </a:t>
            </a:r>
            <a:r>
              <a:rPr lang="en-US" altLang="de-DE" sz="1600" dirty="0" smtClean="0"/>
              <a:t>interworking with EPC including slicing aspects</a:t>
            </a:r>
            <a:endParaRPr lang="de-DE" altLang="de-DE" sz="1600" dirty="0" smtClean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GB" altLang="de-DE" sz="1600" dirty="0" smtClean="0"/>
              <a:t>Slicing and congestion control details, also in relation with slicing</a:t>
            </a:r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GB" altLang="de-DE" sz="1600" dirty="0" smtClean="0"/>
              <a:t>Some </a:t>
            </a:r>
            <a:r>
              <a:rPr lang="en-GB" altLang="de-DE" sz="1600" dirty="0" err="1" smtClean="0"/>
              <a:t>QoS</a:t>
            </a:r>
            <a:r>
              <a:rPr lang="en-GB" altLang="de-DE" sz="1600" dirty="0" smtClean="0"/>
              <a:t> details, like h</a:t>
            </a:r>
            <a:r>
              <a:rPr lang="en-US" altLang="de-DE" sz="1600" dirty="0" err="1" smtClean="0"/>
              <a:t>ow</a:t>
            </a:r>
            <a:r>
              <a:rPr lang="en-US" altLang="de-DE" sz="1600" dirty="0" smtClean="0"/>
              <a:t> to derive Max PLR (depending on SA4)</a:t>
            </a:r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de-DE" sz="1600" dirty="0" smtClean="0"/>
              <a:t>Some PCC details, like URSP rule content or aspects of the PCF/SMF functionality </a:t>
            </a:r>
            <a:endParaRPr lang="de-DE" altLang="de-DE" sz="1600" dirty="0" smtClean="0"/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 smtClean="0"/>
              <a:t>‘late features‘ added: </a:t>
            </a:r>
            <a:r>
              <a:rPr lang="en-GB" altLang="de-DE" sz="1600" dirty="0" smtClean="0"/>
              <a:t>Supporting 3GPP PS Data Off in 5GS and PDU Session Type IPv4v6</a:t>
            </a:r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en-US" sz="1600" dirty="0" err="1"/>
              <a:t>ECall</a:t>
            </a:r>
            <a:r>
              <a:rPr lang="en-US" sz="1600" dirty="0"/>
              <a:t> over IMS clarified as supported over E-UTRA only</a:t>
            </a:r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maintenance, resolving open issues, further aligning between   		5GS TSs and with the work from other WGs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/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95 &gt; 98%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2.2) Rel-15 Maintenance and Work (3/4)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65417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5319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15" marB="4571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15" marB="4571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15" marB="4571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5" marB="45715"/>
                </a:tc>
              </a:tr>
              <a:tr h="564489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0" marB="457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URLLC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72" marB="8997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100%</a:t>
                      </a:r>
                    </a:p>
                  </a:txBody>
                  <a:tcPr marL="91443" marR="91443" marT="45710" marB="457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10" marB="457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10" marB="45710">
                    <a:solidFill>
                      <a:srgbClr val="62A14D"/>
                    </a:solidFill>
                  </a:tcPr>
                </a:tc>
              </a:tr>
              <a:tr h="536487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0" marB="457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72" marB="8997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0" marB="457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0" marB="457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10" marB="4571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459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30538"/>
            <a:ext cx="8518525" cy="3427412"/>
          </a:xfrm>
        </p:spPr>
        <p:txBody>
          <a:bodyPr/>
          <a:lstStyle/>
          <a:p>
            <a:r>
              <a:rPr lang="de-DE" altLang="de-DE" sz="2000" smtClean="0"/>
              <a:t>Progress</a:t>
            </a:r>
            <a:r>
              <a:rPr lang="de-DE" altLang="de-DE" sz="1800" smtClean="0"/>
              <a:t> since SA#78</a:t>
            </a:r>
          </a:p>
          <a:p>
            <a:pPr lvl="1"/>
            <a:r>
              <a:rPr lang="de-DE" altLang="de-DE" sz="1600" smtClean="0"/>
              <a:t>Finalized under the exception and the scope updated by TSG#78. </a:t>
            </a:r>
          </a:p>
          <a:p>
            <a:pPr lvl="1"/>
            <a:r>
              <a:rPr lang="de-DE" altLang="de-DE" sz="1600" smtClean="0"/>
              <a:t>A Cat C CR introduces 2 new QCIs for URLLC.</a:t>
            </a:r>
          </a:p>
          <a:p>
            <a:r>
              <a:rPr lang="de-DE" altLang="de-DE" sz="2000" smtClean="0"/>
              <a:t>Next steps:</a:t>
            </a:r>
          </a:p>
          <a:p>
            <a:pPr lvl="1"/>
            <a:r>
              <a:rPr lang="en-GB" altLang="de-DE" sz="1600" smtClean="0"/>
              <a:t>maintenance</a:t>
            </a:r>
            <a:endParaRPr lang="de-DE" altLang="de-DE" sz="1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2.2) Rel-15 Maintenance and Work (4/4)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874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974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/>
                </a:tc>
              </a:tr>
              <a:tr h="50760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INOBEAR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Increasing the maximum number of LTE bearers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94" marB="899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60 %</a:t>
                      </a: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</a:tr>
              <a:tr h="48242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94" marB="8999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562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63850"/>
            <a:ext cx="8199438" cy="3594100"/>
          </a:xfrm>
        </p:spPr>
        <p:txBody>
          <a:bodyPr/>
          <a:lstStyle/>
          <a:p>
            <a:r>
              <a:rPr lang="de-DE" altLang="de-DE" sz="2000" smtClean="0"/>
              <a:t>Progress</a:t>
            </a:r>
            <a:r>
              <a:rPr lang="de-DE" altLang="de-DE" sz="1800" smtClean="0"/>
              <a:t> since SA#78</a:t>
            </a:r>
          </a:p>
          <a:p>
            <a:pPr lvl="1"/>
            <a:r>
              <a:rPr lang="en-GB" altLang="de-DE" sz="1600" smtClean="0"/>
              <a:t>Under its exception, feature description agreed to be added to 23.401</a:t>
            </a:r>
            <a:endParaRPr lang="de-DE" altLang="de-DE" sz="1600" smtClean="0"/>
          </a:p>
          <a:p>
            <a:pPr lvl="1"/>
            <a:r>
              <a:rPr lang="en-GB" altLang="de-DE" sz="1600" smtClean="0"/>
              <a:t>Agreed assumptions regarding homogeneous support granularity (with MME Pool Area and SGW Service Area)</a:t>
            </a:r>
            <a:endParaRPr lang="de-DE" altLang="de-DE" sz="1600" smtClean="0"/>
          </a:p>
          <a:p>
            <a:pPr lvl="1"/>
            <a:r>
              <a:rPr lang="en-GB" altLang="de-DE" sz="1600" smtClean="0"/>
              <a:t>Discussed need for NAS capability indicator, but no conclusion reached</a:t>
            </a:r>
            <a:endParaRPr lang="de-DE" altLang="de-DE" sz="1600" smtClean="0"/>
          </a:p>
          <a:p>
            <a:pPr lvl="1"/>
            <a:r>
              <a:rPr lang="en-GB" altLang="de-DE" sz="1600" smtClean="0"/>
              <a:t>LS sent to RAN2, RAN3, CT1, CT4 related to above</a:t>
            </a:r>
          </a:p>
          <a:p>
            <a:pPr lvl="1"/>
            <a:endParaRPr lang="de-DE" altLang="de-DE" sz="1600" smtClean="0"/>
          </a:p>
          <a:p>
            <a:r>
              <a:rPr lang="de-DE" altLang="de-DE" sz="2000" smtClean="0"/>
              <a:t>Next steps:</a:t>
            </a:r>
          </a:p>
          <a:p>
            <a:pPr lvl="1"/>
            <a:r>
              <a:rPr lang="en-GB" altLang="de-DE" sz="1600" smtClean="0"/>
              <a:t>Based on the responses from RAN2, RAN3, CT1, CT4 agree the changes needed (if any) to the 23.401 procedures</a:t>
            </a:r>
            <a:endParaRPr lang="de-DE" altLang="de-DE" sz="1600" smtClean="0"/>
          </a:p>
          <a:p>
            <a:pPr lvl="1"/>
            <a:endParaRPr lang="en-GB" altLang="de-DE" sz="1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</a:t>
            </a:r>
            <a:r>
              <a:rPr lang="en-GB" sz="2000" smtClean="0"/>
              <a:t>) Rel-15 Maintenance </a:t>
            </a:r>
            <a:r>
              <a:rPr lang="en-GB" sz="2000" dirty="0" smtClean="0"/>
              <a:t>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2.3) Rel-16 and later Work and Maint. (1/14)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7780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5946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/>
                </a:tc>
              </a:tr>
              <a:tr h="60674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FS_LTE_LIGHT_CON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core network aspects of signalling reduction to enable light connection for LTE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4" marB="9000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 &gt; 55%</a:t>
                      </a: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</a:tr>
              <a:tr h="57664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4" marB="9000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614738"/>
            <a:ext cx="8594725" cy="2843212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r>
              <a:rPr lang="en-GB" sz="1600" dirty="0"/>
              <a:t>No work conducted during </a:t>
            </a:r>
            <a:r>
              <a:rPr lang="en-GB" sz="1600" dirty="0" smtClean="0"/>
              <a:t>Q1</a:t>
            </a:r>
            <a:r>
              <a:rPr lang="en-US" altLang="de-DE" sz="1600" dirty="0" smtClean="0"/>
              <a:t>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en-US" altLang="de-DE" sz="1600" dirty="0" smtClean="0"/>
              <a:t> </a:t>
            </a:r>
            <a:endParaRPr lang="en-GB" altLang="de-DE" sz="1600" dirty="0" smtClean="0"/>
          </a:p>
          <a:p>
            <a:pPr>
              <a:defRPr/>
            </a:pPr>
            <a:r>
              <a:rPr lang="de-DE" altLang="de-DE" sz="1600" dirty="0" smtClean="0"/>
              <a:t>Next steps:</a:t>
            </a:r>
          </a:p>
          <a:p>
            <a:pPr lvl="1">
              <a:defRPr/>
            </a:pPr>
            <a:r>
              <a:rPr lang="de-DE" altLang="de-DE" sz="1600" dirty="0" smtClean="0"/>
              <a:t>To be decided.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(2/14)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827182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45%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r>
              <a:rPr lang="en-GB" altLang="de-DE" sz="1600" dirty="0"/>
              <a:t>A SID update proposes to extend the timeline to June 2018.</a:t>
            </a:r>
          </a:p>
          <a:p>
            <a:pPr lvl="1">
              <a:defRPr/>
            </a:pPr>
            <a:r>
              <a:rPr lang="en-GB" altLang="de-DE" sz="1600" dirty="0" smtClean="0"/>
              <a:t>One </a:t>
            </a:r>
            <a:r>
              <a:rPr lang="en-GB" altLang="de-DE" sz="1600" dirty="0"/>
              <a:t>assumption and one key issue on emergency sessions were </a:t>
            </a:r>
            <a:r>
              <a:rPr lang="en-GB" altLang="de-DE" sz="1600" dirty="0" smtClean="0"/>
              <a:t>added.</a:t>
            </a:r>
          </a:p>
          <a:p>
            <a:pPr lvl="1">
              <a:defRPr/>
            </a:pPr>
            <a:r>
              <a:rPr lang="en-GB" altLang="de-DE" sz="1600" dirty="0" smtClean="0"/>
              <a:t>Some </a:t>
            </a:r>
            <a:r>
              <a:rPr lang="en-GB" altLang="de-DE" sz="1600" dirty="0"/>
              <a:t>solutions were added to the TR.</a:t>
            </a:r>
            <a:endParaRPr lang="en-GB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US" altLang="de-DE" sz="1600" dirty="0"/>
              <a:t>Consider further solutions and start evaluations.</a:t>
            </a:r>
            <a:r>
              <a:rPr lang="de-DE" altLang="de-DE" sz="1600" dirty="0"/>
              <a:t> </a:t>
            </a:r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smtClean="0"/>
              <a:t>2.3) Rel-16 and later Work and Maint. (3/14)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25%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/>
            <a:r>
              <a:rPr lang="en-GB" altLang="de-DE" sz="1600" dirty="0" smtClean="0"/>
              <a:t>Some update of the SI scope. </a:t>
            </a:r>
            <a:r>
              <a:rPr lang="en-US" altLang="de-DE" sz="1600" dirty="0" smtClean="0"/>
              <a:t>Timeline extended to Dec 2018.</a:t>
            </a:r>
            <a:endParaRPr lang="de-DE" altLang="de-DE" sz="1600" dirty="0" smtClean="0"/>
          </a:p>
          <a:p>
            <a:pPr lvl="1"/>
            <a:r>
              <a:rPr lang="en-US" altLang="de-DE" sz="1600" dirty="0" smtClean="0"/>
              <a:t>Key issues and solutions added for the trusted scenario.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Key issues added for</a:t>
            </a:r>
            <a:r>
              <a:rPr lang="en-US" altLang="de-DE" sz="1600" dirty="0" smtClean="0"/>
              <a:t> wireline access support, related high level requirements, principles and some solution proposals.</a:t>
            </a:r>
            <a:endParaRPr lang="de-DE" altLang="de-DE" sz="1600" dirty="0" smtClean="0"/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Study continues.</a:t>
            </a:r>
            <a:endParaRPr lang="de-DE" altLang="de-DE" dirty="0" smtClean="0"/>
          </a:p>
          <a:p>
            <a:pPr lvl="1"/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(4/14)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9695861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 &gt; 20%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/>
            <a:r>
              <a:rPr lang="en-US" altLang="de-DE" sz="1600" dirty="0"/>
              <a:t>Finalizing on key issues.  So far 7 key issues have been identified.</a:t>
            </a:r>
          </a:p>
          <a:p>
            <a:pPr lvl="1"/>
            <a:r>
              <a:rPr lang="en-US" altLang="de-DE" sz="1600" dirty="0"/>
              <a:t>Discussing possible solutions.  3 solutions (some are partial solutions) have been proposed</a:t>
            </a:r>
            <a:r>
              <a:rPr lang="en-US" altLang="de-DE" sz="1600" dirty="0" smtClean="0"/>
              <a:t>.</a:t>
            </a:r>
            <a:endParaRPr lang="en-GB" altLang="de-DE" sz="1600" dirty="0" smtClean="0"/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Study </a:t>
            </a:r>
            <a:r>
              <a:rPr lang="en-US" altLang="de-DE" sz="1600" dirty="0"/>
              <a:t>continues. Expecting more solutions to be proposed. </a:t>
            </a:r>
            <a:endParaRPr lang="de-DE" altLang="de-DE" dirty="0"/>
          </a:p>
          <a:p>
            <a:pPr lvl="1"/>
            <a:endParaRPr lang="de-DE" altLang="de-DE" dirty="0" smtClean="0"/>
          </a:p>
          <a:p>
            <a:pPr lvl="1"/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(5/14)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25%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smtClean="0"/>
              <a:t>Progress</a:t>
            </a:r>
            <a:r>
              <a:rPr lang="de-DE" altLang="de-DE" sz="1800" smtClean="0"/>
              <a:t> since SA#78</a:t>
            </a:r>
          </a:p>
          <a:p>
            <a:pPr lvl="1"/>
            <a:r>
              <a:rPr lang="en-US" altLang="ko-KR" sz="1600" smtClean="0">
                <a:ea typeface="Gulim" panose="020B0600000101010101" pitchFamily="34" charset="-127"/>
              </a:rPr>
              <a:t>Ten</a:t>
            </a:r>
            <a:r>
              <a:rPr lang="de-DE" altLang="ko-KR" sz="1600" smtClean="0">
                <a:ea typeface="Gulim" panose="020B0600000101010101" pitchFamily="34" charset="-127"/>
              </a:rPr>
              <a:t> key issues and one solution agreed for inclusion in TR 23.786.</a:t>
            </a:r>
          </a:p>
          <a:p>
            <a:pPr lvl="1"/>
            <a:r>
              <a:rPr lang="en-US" altLang="ko-KR" sz="1600" smtClean="0">
                <a:ea typeface="Gulim" panose="020B0600000101010101" pitchFamily="34" charset="-127"/>
              </a:rPr>
              <a:t>eV2X architecture variants based on 5GS were discussed and two alternatives are documented as Annex of TR 23.786</a:t>
            </a:r>
            <a:r>
              <a:rPr lang="de-DE" altLang="de-DE" sz="1600" smtClean="0"/>
              <a:t>. </a:t>
            </a:r>
          </a:p>
          <a:p>
            <a:pPr lvl="1"/>
            <a:endParaRPr lang="de-DE" altLang="de-DE" sz="2000" smtClean="0"/>
          </a:p>
          <a:p>
            <a:r>
              <a:rPr lang="de-DE" altLang="de-DE" sz="2000" smtClean="0"/>
              <a:t>Next steps:</a:t>
            </a:r>
          </a:p>
          <a:p>
            <a:pPr lvl="1"/>
            <a:r>
              <a:rPr lang="en-US" altLang="de-DE" sz="1600" smtClean="0"/>
              <a:t>Study continues.</a:t>
            </a:r>
            <a:endParaRPr lang="de-DE" altLang="de-DE" smtClean="0"/>
          </a:p>
          <a:p>
            <a:pPr lvl="1"/>
            <a:endParaRPr lang="de-DE" altLang="de-DE" sz="1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(6/14)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r>
              <a:rPr lang="en-GB" sz="1600" dirty="0"/>
              <a:t>Study </a:t>
            </a:r>
            <a:r>
              <a:rPr lang="en-GB" sz="1600" dirty="0" smtClean="0"/>
              <a:t>started </a:t>
            </a:r>
            <a:r>
              <a:rPr lang="en-GB" sz="1600" dirty="0"/>
              <a:t>in Q1 with capturing scope, architectural assumptions and most key issues.</a:t>
            </a:r>
          </a:p>
          <a:p>
            <a:pPr marL="0" indent="0">
              <a:buFontTx/>
              <a:buNone/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US" sz="1600" dirty="0" smtClean="0"/>
              <a:t>Study continues.</a:t>
            </a: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(7/14)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15%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099425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r>
              <a:rPr lang="en-US" sz="1600" dirty="0" smtClean="0"/>
              <a:t>Study </a:t>
            </a:r>
            <a:r>
              <a:rPr lang="en-US" sz="1600" dirty="0"/>
              <a:t>started in Q1 with capturing scope, architecture assumption, quite a few use cases and three key issues.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US" sz="1600" dirty="0" smtClean="0"/>
              <a:t>Study </a:t>
            </a:r>
            <a:r>
              <a:rPr lang="en-US" sz="1600" dirty="0"/>
              <a:t>continues with </a:t>
            </a:r>
            <a:r>
              <a:rPr lang="en-US" sz="1600" dirty="0" smtClean="0"/>
              <a:t>documenting alternative </a:t>
            </a:r>
            <a:r>
              <a:rPr lang="en-US" sz="1600" dirty="0"/>
              <a:t>solutions for the existing key issues as well as </a:t>
            </a:r>
            <a:r>
              <a:rPr lang="en-US" sz="1600" dirty="0" smtClean="0"/>
              <a:t>considering further </a:t>
            </a:r>
            <a:r>
              <a:rPr lang="en-US" sz="1600" dirty="0"/>
              <a:t>use </a:t>
            </a:r>
            <a:r>
              <a:rPr lang="en-US" sz="1600" dirty="0" smtClean="0"/>
              <a:t>cases and key </a:t>
            </a:r>
            <a:r>
              <a:rPr lang="en-US" sz="1600" dirty="0"/>
              <a:t>issues.</a:t>
            </a: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(8/14)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</a:t>
                      </a:r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and evolution for the 5G System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483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8"/>
            <a:ext cx="8280400" cy="3522662"/>
          </a:xfrm>
        </p:spPr>
        <p:txBody>
          <a:bodyPr/>
          <a:lstStyle/>
          <a:p>
            <a:r>
              <a:rPr lang="de-DE" altLang="de-DE" sz="2000" smtClean="0"/>
              <a:t>Progress</a:t>
            </a:r>
            <a:r>
              <a:rPr lang="de-DE" altLang="de-DE" sz="1800" smtClean="0"/>
              <a:t> since SA#78</a:t>
            </a:r>
          </a:p>
          <a:p>
            <a:pPr lvl="1"/>
            <a:r>
              <a:rPr lang="en-US" altLang="de-DE" sz="1400" smtClean="0"/>
              <a:t>Good progress on structuring the work</a:t>
            </a:r>
          </a:p>
          <a:p>
            <a:pPr lvl="2"/>
            <a:r>
              <a:rPr lang="en-US" altLang="de-DE" sz="1400" smtClean="0"/>
              <a:t>Key issues have been agreed for most of the objectives of the study</a:t>
            </a:r>
          </a:p>
          <a:p>
            <a:pPr lvl="2"/>
            <a:r>
              <a:rPr lang="en-US" altLang="de-DE" sz="1400" smtClean="0"/>
              <a:t>Baselines have been documented for many non-controversial topics to allow more time for the contentious areas early in the study</a:t>
            </a:r>
          </a:p>
          <a:p>
            <a:pPr lvl="1"/>
            <a:r>
              <a:rPr lang="en-US" altLang="de-DE" sz="1400" smtClean="0"/>
              <a:t>Work on “hot topics” (areas that have and are likely to consume most meeting time) progressed well </a:t>
            </a:r>
          </a:p>
          <a:p>
            <a:pPr lvl="2"/>
            <a:r>
              <a:rPr lang="en-US" altLang="de-DE" sz="1400" smtClean="0"/>
              <a:t>Small data transport: various solutions have been agreed to be documented</a:t>
            </a:r>
          </a:p>
          <a:p>
            <a:pPr lvl="2"/>
            <a:r>
              <a:rPr lang="en-US" altLang="de-DE" sz="1400" smtClean="0"/>
              <a:t>Power saving: various solutions have been proposed; not yet handled due to time crunch</a:t>
            </a:r>
            <a:endParaRPr lang="de-DE" altLang="de-DE" smtClean="0"/>
          </a:p>
          <a:p>
            <a:r>
              <a:rPr lang="de-DE" altLang="de-DE" sz="2000" smtClean="0"/>
              <a:t>Next steps:</a:t>
            </a:r>
          </a:p>
          <a:p>
            <a:pPr lvl="1"/>
            <a:r>
              <a:rPr lang="en-US" altLang="de-DE" sz="1400" smtClean="0"/>
              <a:t>Refine small data solutions</a:t>
            </a:r>
          </a:p>
          <a:p>
            <a:pPr lvl="1"/>
            <a:r>
              <a:rPr lang="en-US" altLang="de-DE" sz="1400" smtClean="0"/>
              <a:t>Consolidate solutions for power saving</a:t>
            </a:r>
          </a:p>
          <a:p>
            <a:pPr lvl="1"/>
            <a:r>
              <a:rPr lang="en-US" altLang="de-DE" sz="1400" smtClean="0"/>
              <a:t>Progress solutions for other key issues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(9/14)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/>
            <a:r>
              <a:rPr lang="de-DE" altLang="de-DE" sz="1600" dirty="0" smtClean="0"/>
              <a:t>Study started. </a:t>
            </a:r>
            <a:r>
              <a:rPr lang="en-US" altLang="de-DE" sz="1600" dirty="0" smtClean="0"/>
              <a:t> 5 Key issues and 11 solutions introduced. </a:t>
            </a:r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Complete the solutions and possibly introduce new solutions.</a:t>
            </a: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(10/14)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smtClean="0"/>
              <a:t>Progress</a:t>
            </a:r>
            <a:r>
              <a:rPr lang="de-DE" altLang="de-DE" sz="1800" smtClean="0"/>
              <a:t> since SA#78</a:t>
            </a:r>
          </a:p>
          <a:p>
            <a:pPr lvl="1"/>
            <a:r>
              <a:rPr lang="en-GB" altLang="de-DE" sz="1600" smtClean="0"/>
              <a:t>Study started in Q1 with capturing scope, a</a:t>
            </a:r>
            <a:r>
              <a:rPr lang="en-GB" altLang="zh-CN" sz="1600" smtClean="0">
                <a:ea typeface="SimSun" panose="02010600030101010101" pitchFamily="2" charset="-122"/>
              </a:rPr>
              <a:t>rchitectural requirements and assumptions; </a:t>
            </a:r>
            <a:endParaRPr lang="en-GB" altLang="de-DE" sz="1600" smtClean="0"/>
          </a:p>
          <a:p>
            <a:pPr lvl="1"/>
            <a:r>
              <a:rPr lang="en-GB" altLang="de-DE" sz="1600" smtClean="0"/>
              <a:t>12 Key Issues, and 6 Solutions  have been documented.</a:t>
            </a:r>
          </a:p>
          <a:p>
            <a:pPr lvl="1">
              <a:buFont typeface="Arial" panose="020B0604020202020204" pitchFamily="34" charset="0"/>
              <a:buNone/>
            </a:pPr>
            <a:endParaRPr lang="de-DE" altLang="de-DE" sz="1600" smtClean="0"/>
          </a:p>
          <a:p>
            <a:r>
              <a:rPr lang="de-DE" altLang="de-DE" sz="2000" smtClean="0"/>
              <a:t>Next steps:</a:t>
            </a:r>
          </a:p>
          <a:p>
            <a:pPr lvl="1"/>
            <a:r>
              <a:rPr lang="en-US" altLang="de-DE" sz="1600" smtClean="0"/>
              <a:t>Study continues.</a:t>
            </a:r>
            <a:endParaRPr lang="de-DE" altLang="de-DE" sz="1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>
                <a:solidFill>
                  <a:schemeClr val="bg1">
                    <a:lumMod val="65000"/>
                  </a:schemeClr>
                </a:solidFill>
              </a:rPr>
              <a:t>) 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(11/14)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20%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r>
              <a:rPr lang="de-DE" sz="1600" dirty="0"/>
              <a:t>Study Started, Document captures scope, architectural assumptions and most key issues</a:t>
            </a:r>
          </a:p>
          <a:p>
            <a:pPr lvl="1">
              <a:defRPr/>
            </a:pPr>
            <a:r>
              <a:rPr lang="de-DE" sz="1600" dirty="0"/>
              <a:t>Some initial solutions presented and </a:t>
            </a:r>
            <a:r>
              <a:rPr lang="de-DE" sz="1600" dirty="0" smtClean="0"/>
              <a:t>documented</a:t>
            </a:r>
            <a:endParaRPr lang="de-DE" altLang="de-DE" sz="2000" dirty="0" smtClean="0"/>
          </a:p>
          <a:p>
            <a:pPr marL="0" indent="0">
              <a:buFontTx/>
              <a:buNone/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de-DE" sz="1600" dirty="0" smtClean="0"/>
              <a:t>Study </a:t>
            </a:r>
            <a:r>
              <a:rPr lang="de-DE" sz="1600" dirty="0"/>
              <a:t>continues; capture and document further solutions, and begin evaluations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(12/14)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63024165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35%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/>
            <a:r>
              <a:rPr lang="en-GB" sz="1600" dirty="0"/>
              <a:t>TR scope and skeleton agreed. Progress made on architecture requirements and key issues.</a:t>
            </a:r>
            <a:endParaRPr lang="de-DE" sz="1600" dirty="0"/>
          </a:p>
          <a:p>
            <a:pPr lvl="1"/>
            <a:r>
              <a:rPr lang="en-GB" sz="1600" dirty="0"/>
              <a:t>Three solution concepts added to TR</a:t>
            </a:r>
            <a:endParaRPr lang="de-DE" altLang="de-DE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dirty="0"/>
              <a:t>Possibly add more solution </a:t>
            </a:r>
            <a:r>
              <a:rPr lang="en-GB" sz="1600" dirty="0" smtClean="0"/>
              <a:t>concepts</a:t>
            </a:r>
            <a:endParaRPr lang="de-DE" sz="1600" dirty="0"/>
          </a:p>
          <a:p>
            <a:pPr lvl="1"/>
            <a:r>
              <a:rPr lang="en-GB" sz="1600" dirty="0"/>
              <a:t>Evaluate and identify specification impacts of the solutions</a:t>
            </a:r>
            <a:endParaRPr lang="de-DE" sz="1600" dirty="0"/>
          </a:p>
          <a:p>
            <a:pPr lvl="1"/>
            <a:r>
              <a:rPr lang="en-GB" sz="1600" dirty="0"/>
              <a:t>C</a:t>
            </a:r>
            <a:r>
              <a:rPr lang="en-GB" sz="1600" dirty="0" smtClean="0"/>
              <a:t>onclude</a:t>
            </a: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(13/14)</a:t>
            </a:r>
            <a:endParaRPr lang="de-DE" altLang="de-DE" sz="2800" b="1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67063"/>
            <a:ext cx="8280400" cy="329088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SA#78</a:t>
            </a:r>
          </a:p>
          <a:p>
            <a:pPr lvl="1">
              <a:defRPr/>
            </a:pPr>
            <a:endParaRPr lang="en-GB" sz="1600" dirty="0" smtClean="0"/>
          </a:p>
          <a:p>
            <a:pPr lvl="1">
              <a:defRPr/>
            </a:pP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17488" y="1304925"/>
          <a:ext cx="8609012" cy="4929189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79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64290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05830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8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20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4394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smtClean="0"/>
              <a:t>2.3) Rel-16 and later Work and Maint. (14/14)</a:t>
            </a:r>
            <a:endParaRPr lang="de-DE" altLang="de-DE" sz="2800" b="1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smtClean="0"/>
              <a:t>2.4) New and Updated WIDs/SIDs and Exceptions</a:t>
            </a:r>
            <a:endParaRPr lang="de-DE" altLang="de-DE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788160"/>
            <a:ext cx="8813800" cy="4071303"/>
          </a:xfrm>
        </p:spPr>
        <p:txBody>
          <a:bodyPr/>
          <a:lstStyle/>
          <a:p>
            <a:pPr>
              <a:defRPr/>
            </a:pPr>
            <a:r>
              <a:rPr lang="en-GB" sz="1800" dirty="0" smtClean="0"/>
              <a:t>New WID</a:t>
            </a:r>
            <a:r>
              <a:rPr lang="en-GB" sz="1800" dirty="0"/>
              <a:t>: </a:t>
            </a:r>
            <a:endParaRPr lang="de-DE" sz="1800" b="1" dirty="0" smtClean="0"/>
          </a:p>
          <a:p>
            <a:pPr lvl="1">
              <a:defRPr/>
            </a:pPr>
            <a:r>
              <a:rPr lang="en-GB" sz="1600" dirty="0" smtClean="0"/>
              <a:t>New study </a:t>
            </a:r>
            <a:r>
              <a:rPr lang="en-GB" sz="1600" dirty="0"/>
              <a:t>for Enhancements to the Service-Based 5G System Architecture, </a:t>
            </a:r>
            <a:r>
              <a:rPr lang="en-GB" sz="1600" dirty="0" smtClean="0"/>
              <a:t>SP-180117</a:t>
            </a:r>
            <a:endParaRPr lang="de-DE" sz="1600" dirty="0"/>
          </a:p>
          <a:p>
            <a:pPr lvl="1">
              <a:defRPr/>
            </a:pPr>
            <a:r>
              <a:rPr lang="en-GB" sz="1600" dirty="0"/>
              <a:t>New </a:t>
            </a:r>
            <a:r>
              <a:rPr lang="en-GB" sz="1600" dirty="0" smtClean="0"/>
              <a:t>study on </a:t>
            </a:r>
            <a:r>
              <a:rPr lang="en-GB" sz="1600" dirty="0"/>
              <a:t>Enhancement of URLLC supporting in </a:t>
            </a:r>
            <a:r>
              <a:rPr lang="en-GB" sz="1600" dirty="0" smtClean="0"/>
              <a:t>5G,SP-180118</a:t>
            </a:r>
            <a:endParaRPr lang="de-DE" sz="1600" dirty="0"/>
          </a:p>
          <a:p>
            <a:pPr lvl="1">
              <a:defRPr/>
            </a:pPr>
            <a:r>
              <a:rPr lang="en-GB" sz="1600" dirty="0" smtClean="0"/>
              <a:t>New study </a:t>
            </a:r>
            <a:r>
              <a:rPr lang="en-GB" sz="1600" dirty="0"/>
              <a:t>on enhancement of systems using EPS for Ultra Reliability using commodity equipment, </a:t>
            </a:r>
            <a:r>
              <a:rPr lang="en-GB" sz="1600" dirty="0" smtClean="0"/>
              <a:t>SP-180119</a:t>
            </a:r>
            <a:endParaRPr lang="de-DE" sz="1600" dirty="0"/>
          </a:p>
          <a:p>
            <a:pPr lvl="1">
              <a:defRPr/>
            </a:pPr>
            <a:r>
              <a:rPr lang="en-GB" sz="1600" dirty="0" smtClean="0"/>
              <a:t>New </a:t>
            </a:r>
            <a:r>
              <a:rPr lang="en-GB" sz="1600" dirty="0"/>
              <a:t>s</a:t>
            </a:r>
            <a:r>
              <a:rPr lang="en-GB" sz="1600" dirty="0" smtClean="0"/>
              <a:t>tudy </a:t>
            </a:r>
            <a:r>
              <a:rPr lang="en-GB" sz="1600" dirty="0"/>
              <a:t>for single radio voice continuity from 5GS to 3G, </a:t>
            </a:r>
            <a:r>
              <a:rPr lang="en-GB" sz="1600" dirty="0" smtClean="0"/>
              <a:t>SP-180120</a:t>
            </a:r>
            <a:endParaRPr lang="de-DE" sz="1600" dirty="0"/>
          </a:p>
          <a:p>
            <a:pPr lvl="1">
              <a:defRPr/>
            </a:pPr>
            <a:r>
              <a:rPr lang="en-GB" sz="1600" dirty="0" smtClean="0"/>
              <a:t>New study </a:t>
            </a:r>
            <a:r>
              <a:rPr lang="en-GB" sz="1600" dirty="0"/>
              <a:t>on </a:t>
            </a:r>
            <a:r>
              <a:rPr lang="en-GB" sz="1600" dirty="0" smtClean="0"/>
              <a:t>Enhancement of Network Slicing, SP-180121</a:t>
            </a:r>
            <a:endParaRPr lang="de-DE" sz="1600" dirty="0"/>
          </a:p>
          <a:p>
            <a:pPr lvl="1">
              <a:defRPr/>
            </a:pPr>
            <a:r>
              <a:rPr lang="en-GB" sz="1600" dirty="0" smtClean="0"/>
              <a:t>New study </a:t>
            </a:r>
            <a:r>
              <a:rPr lang="en-GB" sz="1600" dirty="0"/>
              <a:t>on Application Awareness Interworking between LTE and NR, </a:t>
            </a:r>
            <a:r>
              <a:rPr lang="en-GB" sz="1600" dirty="0" smtClean="0"/>
              <a:t>SP-180122</a:t>
            </a:r>
            <a:endParaRPr lang="de-DE" sz="1600" dirty="0"/>
          </a:p>
          <a:p>
            <a:pPr lvl="1">
              <a:defRPr/>
            </a:pPr>
            <a:endParaRPr lang="de-DE" sz="1400" b="1" dirty="0"/>
          </a:p>
          <a:p>
            <a:pPr>
              <a:defRPr/>
            </a:pPr>
            <a:r>
              <a:rPr lang="en-GB" sz="1800" dirty="0" smtClean="0"/>
              <a:t>REVISED </a:t>
            </a:r>
            <a:r>
              <a:rPr lang="en-GB" sz="1800" dirty="0"/>
              <a:t>W</a:t>
            </a:r>
            <a:r>
              <a:rPr lang="en-GB" sz="1800" dirty="0" smtClean="0"/>
              <a:t>ID: </a:t>
            </a:r>
          </a:p>
          <a:p>
            <a:pPr lvl="1">
              <a:defRPr/>
            </a:pPr>
            <a:r>
              <a:rPr lang="en-GB" sz="1600" dirty="0"/>
              <a:t>Revision of </a:t>
            </a:r>
            <a:r>
              <a:rPr lang="en-GB" sz="1600" dirty="0" smtClean="0"/>
              <a:t>Study on </a:t>
            </a:r>
            <a:r>
              <a:rPr lang="en-GB" sz="1600" dirty="0"/>
              <a:t>System enhancements for Provision of Access to Restricted Local Operator Services by Unauthenticated UEs</a:t>
            </a:r>
            <a:r>
              <a:rPr lang="en-GB" sz="1600" dirty="0" smtClean="0"/>
              <a:t>, SP-180116</a:t>
            </a:r>
            <a:endParaRPr lang="de-DE" sz="1600" dirty="0"/>
          </a:p>
          <a:p>
            <a:pPr lvl="1">
              <a:defRPr/>
            </a:pPr>
            <a:r>
              <a:rPr lang="en-GB" sz="1600" dirty="0"/>
              <a:t>Revision of Study on the Wireless and Wireline Convergence for the 5G system architecture, </a:t>
            </a:r>
            <a:r>
              <a:rPr lang="en-GB" sz="1600" dirty="0" smtClean="0"/>
              <a:t>SP-180115</a:t>
            </a:r>
            <a:endParaRPr lang="de-DE" sz="1600" dirty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de-DE" smtClean="0"/>
              <a:t> </a:t>
            </a:r>
            <a:r>
              <a:rPr lang="en-US" altLang="de-DE" sz="2400" smtClean="0"/>
              <a:t>No new IETF or other SDO dependencies in SA2 specifications.</a:t>
            </a:r>
          </a:p>
          <a:p>
            <a:pPr>
              <a:buFontTx/>
              <a:buNone/>
            </a:pPr>
            <a:endParaRPr lang="en-US" altLang="de-DE" smtClean="0"/>
          </a:p>
          <a:p>
            <a:pPr eaLnBrk="1" hangingPunct="1">
              <a:buFontTx/>
              <a:buNone/>
            </a:pPr>
            <a:endParaRPr lang="en-US" altLang="de-DE" smtClean="0"/>
          </a:p>
          <a:p>
            <a:pPr eaLnBrk="1" hangingPunct="1"/>
            <a:endParaRPr lang="en-GB" altLang="de-DE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SA#78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SA2#125</a:t>
            </a:r>
            <a:r>
              <a:rPr lang="en-GB" altLang="ko-KR" dirty="0">
                <a:latin typeface="+mn-ea"/>
                <a:cs typeface="Arial" charset="0"/>
              </a:rPr>
              <a:t>: Jan 2018, Gothenburg, SE</a:t>
            </a: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SA2#126: Feb 2018, Montreal, CA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SA2#127: Apr 2018, </a:t>
            </a:r>
            <a:r>
              <a:rPr lang="en-GB" altLang="ko-KR" dirty="0" err="1" smtClean="0">
                <a:latin typeface="+mn-ea"/>
                <a:cs typeface="Arial" charset="0"/>
              </a:rPr>
              <a:t>Sanya</a:t>
            </a:r>
            <a:r>
              <a:rPr lang="en-GB" altLang="ko-KR" dirty="0" smtClean="0">
                <a:latin typeface="+mn-ea"/>
                <a:cs typeface="Arial" charset="0"/>
              </a:rPr>
              <a:t>, CN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SA2#127bis: May 2018, Newport Beach, US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endParaRPr lang="en-GB" altLang="ko-KR" dirty="0" smtClean="0">
              <a:latin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1924050"/>
            <a:ext cx="8342313" cy="4170363"/>
          </a:xfrm>
        </p:spPr>
        <p:txBody>
          <a:bodyPr/>
          <a:lstStyle/>
          <a:p>
            <a:pPr eaLnBrk="1" hangingPunct="1"/>
            <a:r>
              <a:rPr lang="de-DE" altLang="de-DE" sz="2400" smtClean="0"/>
              <a:t>For </a:t>
            </a:r>
            <a:r>
              <a:rPr lang="de-DE" altLang="de-DE" sz="2400" smtClean="0">
                <a:solidFill>
                  <a:srgbClr val="FF3300"/>
                </a:solidFill>
              </a:rPr>
              <a:t>Information </a:t>
            </a:r>
            <a:endParaRPr lang="de-DE" altLang="de-DE" sz="2000" smtClean="0">
              <a:solidFill>
                <a:srgbClr val="FF3300"/>
              </a:solidFill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de-DE" altLang="de-DE" sz="1400" smtClean="0"/>
          </a:p>
          <a:p>
            <a:pPr lvl="1" eaLnBrk="1" hangingPunct="1">
              <a:buFont typeface="Arial" panose="020B0604020202020204" pitchFamily="34" charset="0"/>
              <a:buNone/>
            </a:pPr>
            <a:endParaRPr lang="de-DE" altLang="de-DE" sz="1400" smtClean="0"/>
          </a:p>
          <a:p>
            <a:pPr eaLnBrk="1" hangingPunct="1"/>
            <a:r>
              <a:rPr lang="de-DE" altLang="de-DE" sz="2200" smtClean="0"/>
              <a:t>For </a:t>
            </a:r>
            <a:r>
              <a:rPr lang="de-DE" altLang="de-DE" sz="2200" smtClean="0">
                <a:solidFill>
                  <a:srgbClr val="FF0000"/>
                </a:solidFill>
              </a:rPr>
              <a:t>Approval</a:t>
            </a:r>
          </a:p>
          <a:p>
            <a:pPr eaLnBrk="1" hangingPunct="1"/>
            <a:endParaRPr lang="de-DE" altLang="de-DE" sz="22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SA#78,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</a:t>
            </a:r>
            <a:r>
              <a:rPr lang="en-GB" sz="2000" smtClean="0">
                <a:solidFill>
                  <a:schemeClr val="bg1">
                    <a:lumMod val="65000"/>
                  </a:schemeClr>
                </a:solidFill>
              </a:rPr>
              <a:t>) Rel-15 Maintenance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5) Collected Items requiring action </a:t>
            </a:r>
            <a:br>
              <a:rPr lang="en-GB" altLang="de-DE" smtClean="0"/>
            </a:br>
            <a:r>
              <a:rPr lang="en-GB" altLang="de-DE" smtClean="0"/>
              <a:t>from SA</a:t>
            </a:r>
            <a:endParaRPr lang="de-DE" altLang="de-DE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2184400"/>
            <a:ext cx="8229600" cy="3941763"/>
          </a:xfrm>
        </p:spPr>
        <p:txBody>
          <a:bodyPr/>
          <a:lstStyle/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smtClean="0">
                <a:ea typeface="Gulim" panose="020B0600000101010101" pitchFamily="34" charset="-127"/>
                <a:cs typeface="Arial" panose="020B0604020202020204" pitchFamily="34" charset="0"/>
              </a:rPr>
              <a:t>SA2 WG Officials</a:t>
            </a: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Krisztian Kiss (Apple), Puneet Jain (Intel).</a:t>
            </a:r>
            <a:endParaRPr lang="en-GB" altLang="ko-KR" sz="1400" b="1" smtClean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de-DE" sz="18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Puneet Jain, Krisztian Kiss, LaeYoung Kim, Irfan Ali and Mirko Schramm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dirty="0"/>
              <a:t>No changes in SA2 leadership, elected during </a:t>
            </a:r>
            <a:r>
              <a:rPr lang="de-DE" altLang="de-DE" dirty="0" smtClean="0"/>
              <a:t>SA2#121 </a:t>
            </a:r>
            <a:r>
              <a:rPr lang="de-DE" altLang="de-DE" dirty="0"/>
              <a:t>before </a:t>
            </a:r>
            <a:r>
              <a:rPr lang="de-DE" altLang="de-DE" dirty="0" smtClean="0"/>
              <a:t>SA#78.</a:t>
            </a:r>
            <a:endParaRPr lang="de-DE" altLang="de-DE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(4/8)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 smtClean="0">
                <a:latin typeface="Arial" panose="020B0604020202020204" pitchFamily="34" charset="0"/>
              </a:rPr>
              <a:t> at SA WG2 #125 </a:t>
            </a:r>
            <a:r>
              <a:rPr lang="en-US" altLang="de-DE" sz="1900" u="sng" dirty="0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196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125</a:t>
            </a:r>
            <a:endParaRPr lang="en-GB" altLang="ko-KR" sz="2000" u="sng" dirty="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1416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1240</a:t>
            </a: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86</a:t>
            </a:r>
            <a:r>
              <a:rPr lang="en-GB" altLang="ko-KR" sz="14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58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</a:t>
            </a:r>
            <a:r>
              <a:rPr lang="en-GB" altLang="ko-KR" sz="14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16</a:t>
            </a:r>
            <a:r>
              <a:rPr lang="de-DE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58</a:t>
            </a: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27</a:t>
            </a:r>
            <a:r>
              <a:rPr lang="de-DE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 smtClean="0">
                <a:latin typeface="Arial" panose="020B0604020202020204" pitchFamily="34" charset="0"/>
              </a:rPr>
              <a:t> at SA WG2 #126 </a:t>
            </a:r>
            <a:r>
              <a:rPr lang="en-US" altLang="de-DE" sz="1900" u="sng" dirty="0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174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126</a:t>
            </a:r>
            <a:endParaRPr lang="en-GB" altLang="ko-KR" sz="2000" u="sng" dirty="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1551 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1397</a:t>
            </a: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970</a:t>
            </a:r>
            <a:r>
              <a:rPr lang="en-GB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59</a:t>
            </a:r>
            <a:r>
              <a:rPr lang="en-US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10</a:t>
            </a:r>
            <a:r>
              <a:rPr lang="en-GB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37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154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360</a:t>
            </a: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ko-KR" sz="180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907</a:t>
            </a:r>
            <a:r>
              <a:rPr lang="en-GB" altLang="ko-KR" sz="180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GB" altLang="ko-KR" sz="1800">
                <a:latin typeface="Arial" panose="020B0604020202020204" pitchFamily="34" charset="0"/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GB" altLang="ko-KR" sz="1800">
                <a:latin typeface="Arial" panose="020B0604020202020204" pitchFamily="34" charset="0"/>
                <a:ea typeface="Gulim" panose="020B0600000101010101" pitchFamily="34" charset="-127"/>
              </a:rPr>
              <a:t>e-mail reflector</a:t>
            </a:r>
            <a:r>
              <a:rPr lang="en-US" altLang="de-DE" sz="1800">
                <a:latin typeface="Arial" panose="020B0604020202020204" pitchFamily="34" charset="0"/>
                <a:ea typeface="Gulim" panose="020B0600000101010101" pitchFamily="34" charset="-127"/>
              </a:rPr>
              <a:t> on 08 March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243840" y="1371600"/>
          <a:ext cx="8607552" cy="484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488950" y="1267694"/>
          <a:ext cx="8404884" cy="515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2784</Words>
  <Application>Microsoft Office PowerPoint</Application>
  <PresentationFormat>On-screen Show (4:3)</PresentationFormat>
  <Paragraphs>483</Paragraphs>
  <Slides>43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Gulim</vt:lpstr>
      <vt:lpstr>맑은 고딕</vt:lpstr>
      <vt:lpstr>SimSun</vt:lpstr>
      <vt:lpstr>Arial</vt:lpstr>
      <vt:lpstr>Arial </vt:lpstr>
      <vt:lpstr>Arial Black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(1/4)</vt:lpstr>
      <vt:lpstr>2.2) Rel-15 Maintenance and Work (2/4)</vt:lpstr>
      <vt:lpstr>2.2) Rel-15 Maintenance and Work (3/4)</vt:lpstr>
      <vt:lpstr>2.2) Rel-15 Maintenance and Work (4/4)</vt:lpstr>
      <vt:lpstr>Contents</vt:lpstr>
      <vt:lpstr>2.3) Rel-16 and later Work and Maint. (1/14)</vt:lpstr>
      <vt:lpstr>2.3) Rel-16 and later Work and Maint. (2/14)</vt:lpstr>
      <vt:lpstr>2.3) Rel-16 and later Work and Maint. (3/14)</vt:lpstr>
      <vt:lpstr>2.3) Rel-16 and later Work and Maint. (4/14)</vt:lpstr>
      <vt:lpstr>2.3) Rel-16 and later Work and Maint. (5/14)</vt:lpstr>
      <vt:lpstr>2.3) Rel-16 and later Work and Maint. (6/14)</vt:lpstr>
      <vt:lpstr>2.3) Rel-16 and later Work and Maint. (7/14)</vt:lpstr>
      <vt:lpstr>2.3) Rel-16 and later Work and Maint. (8/14)</vt:lpstr>
      <vt:lpstr>2.3) Rel-16 and later Work and Maint. (9/14)</vt:lpstr>
      <vt:lpstr>2.3) Rel-16 and later Work and Maint. (10/14)</vt:lpstr>
      <vt:lpstr>2.3) Rel-16 and later Work and Maint. (11/14)</vt:lpstr>
      <vt:lpstr>2.3) Rel-16 and later Work and Maint. (12/14)</vt:lpstr>
      <vt:lpstr>2.3) Rel-16 and later Work and Maint. (13/14)</vt:lpstr>
      <vt:lpstr>2.3) Rel-16 and later Work and Maint. (14/14)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 Mademann 2</cp:lastModifiedBy>
  <cp:revision>717</cp:revision>
  <dcterms:created xsi:type="dcterms:W3CDTF">2008-08-30T09:32:10Z</dcterms:created>
  <dcterms:modified xsi:type="dcterms:W3CDTF">2018-03-13T12:52:32Z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1520945506</vt:lpwstr>
  </property>
</Properties>
</file>