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notesSlides/notesSlide7.xml" ContentType="application/vnd.openxmlformats-officedocument.presentationml.notesSlide+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3"/>
  </p:notesMasterIdLst>
  <p:handoutMasterIdLst>
    <p:handoutMasterId r:id="rId44"/>
  </p:handoutMasterIdLst>
  <p:sldIdLst>
    <p:sldId id="743" r:id="rId2"/>
    <p:sldId id="707" r:id="rId3"/>
    <p:sldId id="708" r:id="rId4"/>
    <p:sldId id="709" r:id="rId5"/>
    <p:sldId id="837" r:id="rId6"/>
    <p:sldId id="939" r:id="rId7"/>
    <p:sldId id="877" r:id="rId8"/>
    <p:sldId id="839" r:id="rId9"/>
    <p:sldId id="840" r:id="rId10"/>
    <p:sldId id="841" r:id="rId11"/>
    <p:sldId id="835" r:id="rId12"/>
    <p:sldId id="917" r:id="rId13"/>
    <p:sldId id="892" r:id="rId14"/>
    <p:sldId id="889" r:id="rId15"/>
    <p:sldId id="927" r:id="rId16"/>
    <p:sldId id="895" r:id="rId17"/>
    <p:sldId id="881" r:id="rId18"/>
    <p:sldId id="882" r:id="rId19"/>
    <p:sldId id="911" r:id="rId20"/>
    <p:sldId id="934" r:id="rId21"/>
    <p:sldId id="921" r:id="rId22"/>
    <p:sldId id="922" r:id="rId23"/>
    <p:sldId id="923" r:id="rId24"/>
    <p:sldId id="931" r:id="rId25"/>
    <p:sldId id="854" r:id="rId26"/>
    <p:sldId id="855" r:id="rId27"/>
    <p:sldId id="932" r:id="rId28"/>
    <p:sldId id="929" r:id="rId29"/>
    <p:sldId id="933" r:id="rId30"/>
    <p:sldId id="930" r:id="rId31"/>
    <p:sldId id="912" r:id="rId32"/>
    <p:sldId id="904" r:id="rId33"/>
    <p:sldId id="909" r:id="rId34"/>
    <p:sldId id="903" r:id="rId35"/>
    <p:sldId id="924" r:id="rId36"/>
    <p:sldId id="920" r:id="rId37"/>
    <p:sldId id="936" r:id="rId38"/>
    <p:sldId id="935" r:id="rId39"/>
    <p:sldId id="937" r:id="rId40"/>
    <p:sldId id="938" r:id="rId41"/>
    <p:sldId id="870" r:id="rId4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BB59"/>
    <a:srgbClr val="4F6228"/>
    <a:srgbClr val="FFC001"/>
    <a:srgbClr val="E6FF9F"/>
    <a:srgbClr val="FF0000"/>
    <a:srgbClr val="66FF66"/>
    <a:srgbClr val="984807"/>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125"/>
    <p:restoredTop sz="94679"/>
  </p:normalViewPr>
  <p:slideViewPr>
    <p:cSldViewPr snapToGrid="0">
      <p:cViewPr varScale="1">
        <p:scale>
          <a:sx n="106" d="100"/>
          <a:sy n="106" d="100"/>
        </p:scale>
        <p:origin x="223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p, A.H.J. (Toon)" userId="2a25ccfa-77b1-4726-aac5-216058f7ca08" providerId="ADAL" clId="{0CE2463F-E7AF-4482-B059-C40C06DCCEBD}"/>
    <pc:docChg chg="modSld">
      <pc:chgData name="Norp, A.H.J. (Toon)" userId="2a25ccfa-77b1-4726-aac5-216058f7ca08" providerId="ADAL" clId="{0CE2463F-E7AF-4482-B059-C40C06DCCEBD}" dt="2017-09-06T07:58:21.761" v="13" actId="20577"/>
      <pc:docMkLst>
        <pc:docMk/>
      </pc:docMkLst>
      <pc:sldChg chg="modSp">
        <pc:chgData name="Norp, A.H.J. (Toon)" userId="2a25ccfa-77b1-4726-aac5-216058f7ca08" providerId="ADAL" clId="{0CE2463F-E7AF-4482-B059-C40C06DCCEBD}" dt="2017-09-06T07:51:18.202" v="1" actId="20577"/>
        <pc:sldMkLst>
          <pc:docMk/>
          <pc:sldMk cId="0" sldId="889"/>
        </pc:sldMkLst>
        <pc:graphicFrameChg chg="modGraphic">
          <ac:chgData name="Norp, A.H.J. (Toon)" userId="2a25ccfa-77b1-4726-aac5-216058f7ca08" providerId="ADAL" clId="{0CE2463F-E7AF-4482-B059-C40C06DCCEBD}" dt="2017-09-06T07:51:18.202" v="1" actId="20577"/>
          <ac:graphicFrameMkLst>
            <pc:docMk/>
            <pc:sldMk cId="0" sldId="889"/>
            <ac:graphicFrameMk id="6" creationId="{05175878-9FEE-44BF-96E1-0AA775D67114}"/>
          </ac:graphicFrameMkLst>
        </pc:graphicFrameChg>
      </pc:sldChg>
      <pc:sldChg chg="modSp">
        <pc:chgData name="Norp, A.H.J. (Toon)" userId="2a25ccfa-77b1-4726-aac5-216058f7ca08" providerId="ADAL" clId="{0CE2463F-E7AF-4482-B059-C40C06DCCEBD}" dt="2017-09-06T07:56:22.292" v="9" actId="20577"/>
        <pc:sldMkLst>
          <pc:docMk/>
          <pc:sldMk cId="0" sldId="892"/>
        </pc:sldMkLst>
        <pc:graphicFrameChg chg="modGraphic">
          <ac:chgData name="Norp, A.H.J. (Toon)" userId="2a25ccfa-77b1-4726-aac5-216058f7ca08" providerId="ADAL" clId="{0CE2463F-E7AF-4482-B059-C40C06DCCEBD}" dt="2017-09-06T07:56:22.292" v="9" actId="20577"/>
          <ac:graphicFrameMkLst>
            <pc:docMk/>
            <pc:sldMk cId="0" sldId="892"/>
            <ac:graphicFrameMk id="4" creationId="{9647F934-FAE3-4725-AD68-FFD21E660EA9}"/>
          </ac:graphicFrameMkLst>
        </pc:graphicFrameChg>
      </pc:sldChg>
      <pc:sldChg chg="modSp">
        <pc:chgData name="Norp, A.H.J. (Toon)" userId="2a25ccfa-77b1-4726-aac5-216058f7ca08" providerId="ADAL" clId="{0CE2463F-E7AF-4482-B059-C40C06DCCEBD}" dt="2017-09-06T07:58:21.761" v="13" actId="20577"/>
        <pc:sldMkLst>
          <pc:docMk/>
          <pc:sldMk cId="0" sldId="933"/>
        </pc:sldMkLst>
        <pc:graphicFrameChg chg="modGraphic">
          <ac:chgData name="Norp, A.H.J. (Toon)" userId="2a25ccfa-77b1-4726-aac5-216058f7ca08" providerId="ADAL" clId="{0CE2463F-E7AF-4482-B059-C40C06DCCEBD}" dt="2017-09-06T07:58:21.761" v="13" actId="20577"/>
          <ac:graphicFrameMkLst>
            <pc:docMk/>
            <pc:sldMk cId="0" sldId="933"/>
            <ac:graphicFrameMk id="9" creationId="{5963B217-7FA4-4FE9-9443-4142FB1C33F0}"/>
          </ac:graphicFrameMkLst>
        </pc:graphicFrameChg>
      </pc:sldChg>
      <pc:sldChg chg="modSp">
        <pc:chgData name="Norp, A.H.J. (Toon)" userId="2a25ccfa-77b1-4726-aac5-216058f7ca08" providerId="ADAL" clId="{0CE2463F-E7AF-4482-B059-C40C06DCCEBD}" dt="2017-09-06T07:57:39.227" v="11" actId="20577"/>
        <pc:sldMkLst>
          <pc:docMk/>
          <pc:sldMk cId="0" sldId="934"/>
        </pc:sldMkLst>
        <pc:graphicFrameChg chg="modGraphic">
          <ac:chgData name="Norp, A.H.J. (Toon)" userId="2a25ccfa-77b1-4726-aac5-216058f7ca08" providerId="ADAL" clId="{0CE2463F-E7AF-4482-B059-C40C06DCCEBD}" dt="2017-09-06T07:57:39.227" v="11" actId="20577"/>
          <ac:graphicFrameMkLst>
            <pc:docMk/>
            <pc:sldMk cId="0" sldId="934"/>
            <ac:graphicFrameMk id="5" creationId="{BA8CE997-5367-4D3E-9308-62E9BC87D78B}"/>
          </ac:graphicFrameMkLst>
        </pc:graphicFrame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https://365tno-my.sharepoint.com/personal/toon_norp_tno_nl/Documents/3GPP/SA%20Sapporo%202017/SA1_79%20docs%20per%20plenary%20cycle.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https://365tno-my.sharepoint.com/personal/toon_norp_tno_nl/Documents/3GPP/SA%20Sapporo%202017/SA1_79%20docs%20per%20plenary%20cycle.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https://365tno-my.sharepoint.com/personal/toon_norp_tno_nl/Documents/3GPP/SA%20Sapporo%202017/SA1_79%20docs%20per%20plenary%20cycl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068164273583457E-2"/>
          <c:y val="2.4441551105324432E-2"/>
          <c:w val="0.88620771876323656"/>
          <c:h val="0.73542811085622151"/>
        </c:manualLayout>
      </c:layout>
      <c:lineChart>
        <c:grouping val="standard"/>
        <c:varyColors val="0"/>
        <c:ser>
          <c:idx val="0"/>
          <c:order val="0"/>
          <c:tx>
            <c:v>Tdocs</c:v>
          </c:tx>
          <c:cat>
            <c:strRef>
              <c:f>'[SA1_79 docs per plenary cycle.xlsx]basic'!$C$33:$C$47</c:f>
              <c:strCache>
                <c:ptCount val="15"/>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strCache>
            </c:strRef>
          </c:cat>
          <c:val>
            <c:numRef>
              <c:f>'[SA1_79 docs per plenary cycle.xlsx]basic'!$E$33:$E$47</c:f>
              <c:numCache>
                <c:formatCode>General</c:formatCode>
                <c:ptCount val="15"/>
                <c:pt idx="0">
                  <c:v>310</c:v>
                </c:pt>
                <c:pt idx="1">
                  <c:v>531</c:v>
                </c:pt>
                <c:pt idx="2">
                  <c:v>674</c:v>
                </c:pt>
                <c:pt idx="3">
                  <c:v>563</c:v>
                </c:pt>
                <c:pt idx="4">
                  <c:v>307</c:v>
                </c:pt>
                <c:pt idx="5">
                  <c:v>513</c:v>
                </c:pt>
                <c:pt idx="6">
                  <c:v>670</c:v>
                </c:pt>
                <c:pt idx="7">
                  <c:v>816</c:v>
                </c:pt>
                <c:pt idx="8">
                  <c:v>543</c:v>
                </c:pt>
                <c:pt idx="9">
                  <c:v>558</c:v>
                </c:pt>
                <c:pt idx="10">
                  <c:v>522</c:v>
                </c:pt>
                <c:pt idx="11">
                  <c:v>413</c:v>
                </c:pt>
                <c:pt idx="12">
                  <c:v>828</c:v>
                </c:pt>
                <c:pt idx="13">
                  <c:v>382</c:v>
                </c:pt>
                <c:pt idx="14">
                  <c:v>501</c:v>
                </c:pt>
              </c:numCache>
            </c:numRef>
          </c:val>
          <c:smooth val="0"/>
          <c:extLst>
            <c:ext xmlns:c16="http://schemas.microsoft.com/office/drawing/2014/chart" uri="{C3380CC4-5D6E-409C-BE32-E72D297353CC}">
              <c16:uniqueId val="{00000000-0318-451C-967A-B55FD33CC63F}"/>
            </c:ext>
          </c:extLst>
        </c:ser>
        <c:dLbls>
          <c:showLegendKey val="0"/>
          <c:showVal val="0"/>
          <c:showCatName val="0"/>
          <c:showSerName val="0"/>
          <c:showPercent val="0"/>
          <c:showBubbleSize val="0"/>
        </c:dLbls>
        <c:marker val="1"/>
        <c:smooth val="0"/>
        <c:axId val="107717760"/>
        <c:axId val="107719296"/>
      </c:lineChart>
      <c:lineChart>
        <c:grouping val="standard"/>
        <c:varyColors val="0"/>
        <c:ser>
          <c:idx val="1"/>
          <c:order val="1"/>
          <c:tx>
            <c:v>CRs</c:v>
          </c:tx>
          <c:cat>
            <c:strRef>
              <c:f>'[SA1_79 docs per plenary cycle.xlsx]basic'!$C$33:$C$47</c:f>
              <c:strCache>
                <c:ptCount val="15"/>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strCache>
            </c:strRef>
          </c:cat>
          <c:val>
            <c:numRef>
              <c:f>'[SA1_79 docs per plenary cycle.xlsx]basic'!$F$33:$F$47</c:f>
              <c:numCache>
                <c:formatCode>General</c:formatCode>
                <c:ptCount val="15"/>
                <c:pt idx="0">
                  <c:v>5</c:v>
                </c:pt>
                <c:pt idx="1">
                  <c:v>31</c:v>
                </c:pt>
                <c:pt idx="2">
                  <c:v>31</c:v>
                </c:pt>
                <c:pt idx="3">
                  <c:v>24</c:v>
                </c:pt>
                <c:pt idx="4">
                  <c:v>29</c:v>
                </c:pt>
                <c:pt idx="5">
                  <c:v>16</c:v>
                </c:pt>
                <c:pt idx="6">
                  <c:v>8</c:v>
                </c:pt>
                <c:pt idx="7">
                  <c:v>15</c:v>
                </c:pt>
                <c:pt idx="8">
                  <c:v>31</c:v>
                </c:pt>
                <c:pt idx="9">
                  <c:v>25</c:v>
                </c:pt>
                <c:pt idx="10">
                  <c:v>64</c:v>
                </c:pt>
                <c:pt idx="11">
                  <c:v>17</c:v>
                </c:pt>
                <c:pt idx="12">
                  <c:v>38</c:v>
                </c:pt>
                <c:pt idx="13">
                  <c:v>44</c:v>
                </c:pt>
                <c:pt idx="14">
                  <c:v>49</c:v>
                </c:pt>
              </c:numCache>
            </c:numRef>
          </c:val>
          <c:smooth val="0"/>
          <c:extLst>
            <c:ext xmlns:c16="http://schemas.microsoft.com/office/drawing/2014/chart" uri="{C3380CC4-5D6E-409C-BE32-E72D297353CC}">
              <c16:uniqueId val="{00000001-0318-451C-967A-B55FD33CC63F}"/>
            </c:ext>
          </c:extLst>
        </c:ser>
        <c:dLbls>
          <c:showLegendKey val="0"/>
          <c:showVal val="0"/>
          <c:showCatName val="0"/>
          <c:showSerName val="0"/>
          <c:showPercent val="0"/>
          <c:showBubbleSize val="0"/>
        </c:dLbls>
        <c:marker val="1"/>
        <c:smooth val="0"/>
        <c:axId val="107729280"/>
        <c:axId val="107730816"/>
      </c:lineChart>
      <c:catAx>
        <c:axId val="107717760"/>
        <c:scaling>
          <c:orientation val="minMax"/>
        </c:scaling>
        <c:delete val="0"/>
        <c:axPos val="b"/>
        <c:numFmt formatCode="General" sourceLinked="1"/>
        <c:majorTickMark val="out"/>
        <c:minorTickMark val="none"/>
        <c:tickLblPos val="nextTo"/>
        <c:txPr>
          <a:bodyPr rot="3600000" vert="horz"/>
          <a:lstStyle/>
          <a:p>
            <a:pPr>
              <a:defRPr/>
            </a:pPr>
            <a:endParaRPr lang="nl-NL"/>
          </a:p>
        </c:txPr>
        <c:crossAx val="107719296"/>
        <c:crosses val="autoZero"/>
        <c:auto val="1"/>
        <c:lblAlgn val="ctr"/>
        <c:lblOffset val="100"/>
        <c:noMultiLvlLbl val="0"/>
      </c:catAx>
      <c:valAx>
        <c:axId val="107719296"/>
        <c:scaling>
          <c:orientation val="minMax"/>
          <c:max val="900"/>
          <c:min val="0"/>
        </c:scaling>
        <c:delete val="0"/>
        <c:axPos val="l"/>
        <c:majorGridlines>
          <c:spPr>
            <a:ln>
              <a:prstDash val="dash"/>
            </a:ln>
          </c:spPr>
        </c:majorGridlines>
        <c:numFmt formatCode="General" sourceLinked="1"/>
        <c:majorTickMark val="out"/>
        <c:minorTickMark val="none"/>
        <c:tickLblPos val="nextTo"/>
        <c:txPr>
          <a:bodyPr rot="0" vert="horz"/>
          <a:lstStyle/>
          <a:p>
            <a:pPr>
              <a:defRPr b="1">
                <a:solidFill>
                  <a:schemeClr val="accent1">
                    <a:lumMod val="75000"/>
                  </a:schemeClr>
                </a:solidFill>
              </a:defRPr>
            </a:pPr>
            <a:endParaRPr lang="nl-NL"/>
          </a:p>
        </c:txPr>
        <c:crossAx val="107717760"/>
        <c:crosses val="autoZero"/>
        <c:crossBetween val="midCat"/>
      </c:valAx>
      <c:catAx>
        <c:axId val="107729280"/>
        <c:scaling>
          <c:orientation val="minMax"/>
        </c:scaling>
        <c:delete val="1"/>
        <c:axPos val="b"/>
        <c:numFmt formatCode="General" sourceLinked="1"/>
        <c:majorTickMark val="out"/>
        <c:minorTickMark val="none"/>
        <c:tickLblPos val="none"/>
        <c:crossAx val="107730816"/>
        <c:crosses val="autoZero"/>
        <c:auto val="1"/>
        <c:lblAlgn val="ctr"/>
        <c:lblOffset val="100"/>
        <c:noMultiLvlLbl val="0"/>
      </c:catAx>
      <c:valAx>
        <c:axId val="107730816"/>
        <c:scaling>
          <c:orientation val="minMax"/>
          <c:max val="100"/>
          <c:min val="0"/>
        </c:scaling>
        <c:delete val="0"/>
        <c:axPos val="r"/>
        <c:numFmt formatCode="General" sourceLinked="1"/>
        <c:majorTickMark val="out"/>
        <c:minorTickMark val="none"/>
        <c:tickLblPos val="nextTo"/>
        <c:txPr>
          <a:bodyPr/>
          <a:lstStyle/>
          <a:p>
            <a:pPr>
              <a:defRPr b="1">
                <a:solidFill>
                  <a:srgbClr val="C00000"/>
                </a:solidFill>
              </a:defRPr>
            </a:pPr>
            <a:endParaRPr lang="nl-NL"/>
          </a:p>
        </c:txPr>
        <c:crossAx val="107729280"/>
        <c:crosses val="max"/>
        <c:crossBetween val="midCat"/>
      </c:valAx>
      <c:spPr>
        <a:ln>
          <a:solidFill>
            <a:schemeClr val="tx1"/>
          </a:solidFill>
        </a:ln>
      </c:spPr>
    </c:plotArea>
    <c:legend>
      <c:legendPos val="l"/>
      <c:layout>
        <c:manualLayout>
          <c:xMode val="edge"/>
          <c:yMode val="edge"/>
          <c:x val="0.12146151767793732"/>
          <c:y val="0.6355172532567287"/>
          <c:w val="0.17976947721392489"/>
          <c:h val="0.11741666149998969"/>
        </c:manualLayout>
      </c:layout>
      <c:overlay val="1"/>
      <c:spPr>
        <a:solidFill>
          <a:schemeClr val="bg1"/>
        </a:solidFill>
        <a:ln>
          <a:solidFill>
            <a:schemeClr val="bg1">
              <a:lumMod val="50000"/>
            </a:schemeClr>
          </a:solidFill>
        </a:ln>
      </c:spPr>
    </c:legend>
    <c:plotVisOnly val="1"/>
    <c:dispBlanksAs val="gap"/>
    <c:showDLblsOverMax val="0"/>
  </c:chart>
  <c:spPr>
    <a:solidFill>
      <a:srgbClr val="FFFFFF"/>
    </a:solidFill>
    <a:ln w="3175">
      <a:noFill/>
      <a:prstDash val="solid"/>
    </a:ln>
  </c:spPr>
  <c:txPr>
    <a:bodyPr/>
    <a:lstStyle/>
    <a:p>
      <a:pPr>
        <a:defRPr sz="1200" b="0" i="0" u="none" strike="noStrike" baseline="0">
          <a:solidFill>
            <a:srgbClr val="000000"/>
          </a:solidFill>
          <a:latin typeface="Arial"/>
          <a:ea typeface="Arial"/>
          <a:cs typeface="Arial"/>
        </a:defRPr>
      </a:pPr>
      <a:endParaRPr lang="nl-NL"/>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919767492539044E-2"/>
          <c:y val="6.9935753977052276E-2"/>
          <c:w val="0.88620771876323656"/>
          <c:h val="0.73542811085622151"/>
        </c:manualLayout>
      </c:layout>
      <c:lineChart>
        <c:grouping val="standard"/>
        <c:varyColors val="0"/>
        <c:ser>
          <c:idx val="0"/>
          <c:order val="0"/>
          <c:tx>
            <c:strRef>
              <c:f>'[SA1_79 docs per plenary cycle.xlsx]basic'!$G$1</c:f>
              <c:strCache>
                <c:ptCount val="1"/>
                <c:pt idx="0">
                  <c:v>Meeting time</c:v>
                </c:pt>
              </c:strCache>
            </c:strRef>
          </c:tx>
          <c:cat>
            <c:strRef>
              <c:f>'[SA1_79 docs per plenary cycle.xlsx]basic'!$C$33:$C$47</c:f>
              <c:strCache>
                <c:ptCount val="15"/>
                <c:pt idx="0">
                  <c:v>Q1 2014</c:v>
                </c:pt>
                <c:pt idx="1">
                  <c:v>Q2 2014</c:v>
                </c:pt>
                <c:pt idx="2">
                  <c:v>Q3 2014*</c:v>
                </c:pt>
                <c:pt idx="3">
                  <c:v>Q4 2014*</c:v>
                </c:pt>
                <c:pt idx="4">
                  <c:v>Q1 2015</c:v>
                </c:pt>
                <c:pt idx="5">
                  <c:v>Q2 2015</c:v>
                </c:pt>
                <c:pt idx="6">
                  <c:v>Q3 2015</c:v>
                </c:pt>
                <c:pt idx="7">
                  <c:v>Q4 2015*</c:v>
                </c:pt>
                <c:pt idx="8">
                  <c:v>Q1 2016</c:v>
                </c:pt>
                <c:pt idx="9">
                  <c:v>Q2 2016</c:v>
                </c:pt>
                <c:pt idx="10">
                  <c:v>Q3 2016</c:v>
                </c:pt>
                <c:pt idx="11">
                  <c:v>Q4 2016</c:v>
                </c:pt>
                <c:pt idx="12">
                  <c:v>Q1 2017*</c:v>
                </c:pt>
                <c:pt idx="13">
                  <c:v>Q2 2017</c:v>
                </c:pt>
                <c:pt idx="14">
                  <c:v>Q3 2017</c:v>
                </c:pt>
              </c:strCache>
            </c:strRef>
          </c:cat>
          <c:val>
            <c:numRef>
              <c:f>'[SA1_79 docs per plenary cycle.xlsx]basic'!$G$33:$G$47</c:f>
              <c:numCache>
                <c:formatCode>General</c:formatCode>
                <c:ptCount val="15"/>
                <c:pt idx="0">
                  <c:v>32.5</c:v>
                </c:pt>
                <c:pt idx="1">
                  <c:v>45</c:v>
                </c:pt>
                <c:pt idx="2">
                  <c:v>48.5</c:v>
                </c:pt>
                <c:pt idx="3">
                  <c:v>48.5</c:v>
                </c:pt>
                <c:pt idx="4">
                  <c:v>27.5</c:v>
                </c:pt>
                <c:pt idx="5">
                  <c:v>44</c:v>
                </c:pt>
                <c:pt idx="6">
                  <c:v>60</c:v>
                </c:pt>
                <c:pt idx="7">
                  <c:v>79</c:v>
                </c:pt>
                <c:pt idx="8">
                  <c:v>55</c:v>
                </c:pt>
                <c:pt idx="9">
                  <c:v>55.5</c:v>
                </c:pt>
                <c:pt idx="10">
                  <c:v>53</c:v>
                </c:pt>
                <c:pt idx="11">
                  <c:v>52</c:v>
                </c:pt>
                <c:pt idx="12">
                  <c:v>88.5</c:v>
                </c:pt>
                <c:pt idx="13">
                  <c:v>44</c:v>
                </c:pt>
                <c:pt idx="14">
                  <c:v>51</c:v>
                </c:pt>
              </c:numCache>
            </c:numRef>
          </c:val>
          <c:smooth val="0"/>
          <c:extLst>
            <c:ext xmlns:c16="http://schemas.microsoft.com/office/drawing/2014/chart" uri="{C3380CC4-5D6E-409C-BE32-E72D297353CC}">
              <c16:uniqueId val="{00000000-7976-4076-9CAD-0813C7472497}"/>
            </c:ext>
          </c:extLst>
        </c:ser>
        <c:dLbls>
          <c:showLegendKey val="0"/>
          <c:showVal val="0"/>
          <c:showCatName val="0"/>
          <c:showSerName val="0"/>
          <c:showPercent val="0"/>
          <c:showBubbleSize val="0"/>
        </c:dLbls>
        <c:marker val="1"/>
        <c:smooth val="0"/>
        <c:axId val="108880640"/>
        <c:axId val="108798720"/>
      </c:lineChart>
      <c:catAx>
        <c:axId val="108880640"/>
        <c:scaling>
          <c:orientation val="minMax"/>
        </c:scaling>
        <c:delete val="0"/>
        <c:axPos val="b"/>
        <c:numFmt formatCode="General" sourceLinked="1"/>
        <c:majorTickMark val="out"/>
        <c:minorTickMark val="none"/>
        <c:tickLblPos val="nextTo"/>
        <c:txPr>
          <a:bodyPr rot="3600000" vert="horz"/>
          <a:lstStyle/>
          <a:p>
            <a:pPr>
              <a:defRPr/>
            </a:pPr>
            <a:endParaRPr lang="nl-NL"/>
          </a:p>
        </c:txPr>
        <c:crossAx val="108798720"/>
        <c:crosses val="autoZero"/>
        <c:auto val="1"/>
        <c:lblAlgn val="ctr"/>
        <c:lblOffset val="100"/>
        <c:noMultiLvlLbl val="0"/>
      </c:catAx>
      <c:valAx>
        <c:axId val="108798720"/>
        <c:scaling>
          <c:orientation val="minMax"/>
        </c:scaling>
        <c:delete val="0"/>
        <c:axPos val="l"/>
        <c:majorGridlines>
          <c:spPr>
            <a:ln>
              <a:prstDash val="dash"/>
            </a:ln>
          </c:spPr>
        </c:majorGridlines>
        <c:numFmt formatCode="General" sourceLinked="1"/>
        <c:majorTickMark val="out"/>
        <c:minorTickMark val="none"/>
        <c:tickLblPos val="nextTo"/>
        <c:txPr>
          <a:bodyPr rot="0" vert="horz"/>
          <a:lstStyle/>
          <a:p>
            <a:pPr>
              <a:defRPr b="1">
                <a:solidFill>
                  <a:schemeClr val="accent1">
                    <a:lumMod val="75000"/>
                  </a:schemeClr>
                </a:solidFill>
              </a:defRPr>
            </a:pPr>
            <a:endParaRPr lang="nl-NL"/>
          </a:p>
        </c:txPr>
        <c:crossAx val="108880640"/>
        <c:crosses val="autoZero"/>
        <c:crossBetween val="midCat"/>
      </c:valAx>
      <c:spPr>
        <a:ln>
          <a:solidFill>
            <a:schemeClr val="tx1"/>
          </a:solidFill>
        </a:ln>
      </c:spPr>
    </c:plotArea>
    <c:legend>
      <c:legendPos val="l"/>
      <c:layout>
        <c:manualLayout>
          <c:xMode val="edge"/>
          <c:yMode val="edge"/>
          <c:x val="1.1258930069288159E-2"/>
          <c:y val="0.69666279179878421"/>
          <c:w val="0.30551087697667728"/>
          <c:h val="0.13491447427339312"/>
        </c:manualLayout>
      </c:layout>
      <c:overlay val="1"/>
      <c:spPr>
        <a:noFill/>
        <a:ln>
          <a:noFill/>
        </a:ln>
      </c:spPr>
    </c:legend>
    <c:plotVisOnly val="1"/>
    <c:dispBlanksAs val="gap"/>
    <c:showDLblsOverMax val="0"/>
  </c:chart>
  <c:spPr>
    <a:solidFill>
      <a:srgbClr val="FFFFFF"/>
    </a:solidFill>
    <a:ln w="3175">
      <a:noFill/>
      <a:prstDash val="solid"/>
    </a:ln>
  </c:spPr>
  <c:txPr>
    <a:bodyPr/>
    <a:lstStyle/>
    <a:p>
      <a:pPr>
        <a:defRPr sz="1200" b="0" i="0" u="none" strike="noStrike" baseline="0">
          <a:solidFill>
            <a:srgbClr val="000000"/>
          </a:solidFill>
          <a:latin typeface="Arial"/>
          <a:ea typeface="Arial"/>
          <a:cs typeface="Arial"/>
        </a:defRPr>
      </a:pPr>
      <a:endParaRPr lang="nl-NL"/>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'[SA1_79 docs per plenary cycle.xlsx]time_new'!$AF$24</c:f>
              <c:strCache>
                <c:ptCount val="1"/>
                <c:pt idx="0">
                  <c:v>5GLAN</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cycle.xlsx]time_new'!$AK$24:$AP$24</c:f>
              <c:numCache>
                <c:formatCode>General</c:formatCode>
                <c:ptCount val="6"/>
                <c:pt idx="5">
                  <c:v>6.5</c:v>
                </c:pt>
              </c:numCache>
            </c:numRef>
          </c:val>
          <c:extLst>
            <c:ext xmlns:c16="http://schemas.microsoft.com/office/drawing/2014/chart" uri="{C3380CC4-5D6E-409C-BE32-E72D297353CC}">
              <c16:uniqueId val="{00000000-3163-4A8C-9296-522ACB752FAC}"/>
            </c:ext>
          </c:extLst>
        </c:ser>
        <c:ser>
          <c:idx val="3"/>
          <c:order val="1"/>
          <c:tx>
            <c:strRef>
              <c:f>'[SA1_79 docs per plenary cycle.xlsx]time_new'!$AF$27</c:f>
              <c:strCache>
                <c:ptCount val="1"/>
                <c:pt idx="0">
                  <c:v>CAV</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cycle.xlsx]time_new'!$AK$27:$AP$27</c:f>
              <c:numCache>
                <c:formatCode>General</c:formatCode>
                <c:ptCount val="6"/>
                <c:pt idx="4">
                  <c:v>2.5</c:v>
                </c:pt>
                <c:pt idx="5">
                  <c:v>9</c:v>
                </c:pt>
              </c:numCache>
            </c:numRef>
          </c:val>
          <c:extLst>
            <c:ext xmlns:c16="http://schemas.microsoft.com/office/drawing/2014/chart" uri="{C3380CC4-5D6E-409C-BE32-E72D297353CC}">
              <c16:uniqueId val="{00000001-3163-4A8C-9296-522ACB752FAC}"/>
            </c:ext>
          </c:extLst>
        </c:ser>
        <c:ser>
          <c:idx val="1"/>
          <c:order val="2"/>
          <c:tx>
            <c:strRef>
              <c:f>'[SA1_79 docs per plenary cycle.xlsx]time_new'!$AF$37</c:f>
              <c:strCache>
                <c:ptCount val="1"/>
                <c:pt idx="0">
                  <c:v>HYPOS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cycle.xlsx]time_new'!$AK$37:$AP$37</c:f>
              <c:numCache>
                <c:formatCode>General</c:formatCode>
                <c:ptCount val="6"/>
                <c:pt idx="5">
                  <c:v>2</c:v>
                </c:pt>
              </c:numCache>
            </c:numRef>
          </c:val>
          <c:extLst>
            <c:ext xmlns:c16="http://schemas.microsoft.com/office/drawing/2014/chart" uri="{C3380CC4-5D6E-409C-BE32-E72D297353CC}">
              <c16:uniqueId val="{00000002-3163-4A8C-9296-522ACB752FAC}"/>
            </c:ext>
          </c:extLst>
        </c:ser>
        <c:ser>
          <c:idx val="4"/>
          <c:order val="3"/>
          <c:tx>
            <c:strRef>
              <c:f>'[SA1_79 docs per plenary cycle.xlsx]time_new'!$AF$28</c:f>
              <c:strCache>
                <c:ptCount val="1"/>
                <c:pt idx="0">
                  <c:v>eLESTR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cycle.xlsx]time_new'!$AK$28:$AP$28</c:f>
              <c:numCache>
                <c:formatCode>General</c:formatCode>
                <c:ptCount val="6"/>
                <c:pt idx="4">
                  <c:v>2</c:v>
                </c:pt>
                <c:pt idx="5">
                  <c:v>1.5</c:v>
                </c:pt>
              </c:numCache>
            </c:numRef>
          </c:val>
          <c:extLst>
            <c:ext xmlns:c16="http://schemas.microsoft.com/office/drawing/2014/chart" uri="{C3380CC4-5D6E-409C-BE32-E72D297353CC}">
              <c16:uniqueId val="{00000003-3163-4A8C-9296-522ACB752FAC}"/>
            </c:ext>
          </c:extLst>
        </c:ser>
        <c:ser>
          <c:idx val="5"/>
          <c:order val="4"/>
          <c:tx>
            <c:strRef>
              <c:f>'[SA1_79 docs per plenary cycle.xlsx]time_new'!$AF$29</c:f>
              <c:strCache>
                <c:ptCount val="1"/>
                <c:pt idx="0">
                  <c:v>ePWS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cycle.xlsx]time_new'!$AK$29:$AP$29</c:f>
              <c:numCache>
                <c:formatCode>General</c:formatCode>
                <c:ptCount val="6"/>
                <c:pt idx="3">
                  <c:v>1.5</c:v>
                </c:pt>
                <c:pt idx="4">
                  <c:v>2</c:v>
                </c:pt>
                <c:pt idx="5">
                  <c:v>1.5</c:v>
                </c:pt>
              </c:numCache>
            </c:numRef>
          </c:val>
          <c:extLst>
            <c:ext xmlns:c16="http://schemas.microsoft.com/office/drawing/2014/chart" uri="{C3380CC4-5D6E-409C-BE32-E72D297353CC}">
              <c16:uniqueId val="{00000004-3163-4A8C-9296-522ACB752FAC}"/>
            </c:ext>
          </c:extLst>
        </c:ser>
        <c:ser>
          <c:idx val="6"/>
          <c:order val="5"/>
          <c:tx>
            <c:strRef>
              <c:f>'[SA1_79 docs per plenary cycle.xlsx]time_new'!$AF$30</c:f>
              <c:strCache>
                <c:ptCount val="1"/>
                <c:pt idx="0">
                  <c:v>MARCOM</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cycle.xlsx]time_new'!$AK$30:$AP$30</c:f>
              <c:numCache>
                <c:formatCode>General</c:formatCode>
                <c:ptCount val="6"/>
                <c:pt idx="3">
                  <c:v>1.5</c:v>
                </c:pt>
                <c:pt idx="5">
                  <c:v>1.5</c:v>
                </c:pt>
              </c:numCache>
            </c:numRef>
          </c:val>
          <c:extLst>
            <c:ext xmlns:c16="http://schemas.microsoft.com/office/drawing/2014/chart" uri="{C3380CC4-5D6E-409C-BE32-E72D297353CC}">
              <c16:uniqueId val="{00000005-3163-4A8C-9296-522ACB752FAC}"/>
            </c:ext>
          </c:extLst>
        </c:ser>
        <c:ser>
          <c:idx val="13"/>
          <c:order val="6"/>
          <c:tx>
            <c:strRef>
              <c:f>'[SA1_79 docs per plenary cycle.xlsx]time_new'!$AF$38</c:f>
              <c:strCache>
                <c:ptCount val="1"/>
                <c:pt idx="0">
                  <c:v>FRMCS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cycle.xlsx]time_new'!$AK$38:$AP$38</c:f>
              <c:numCache>
                <c:formatCode>General</c:formatCode>
                <c:ptCount val="6"/>
                <c:pt idx="1">
                  <c:v>3</c:v>
                </c:pt>
                <c:pt idx="2">
                  <c:v>9</c:v>
                </c:pt>
                <c:pt idx="3">
                  <c:v>19.5</c:v>
                </c:pt>
                <c:pt idx="4">
                  <c:v>8</c:v>
                </c:pt>
                <c:pt idx="5">
                  <c:v>12.5</c:v>
                </c:pt>
              </c:numCache>
            </c:numRef>
          </c:val>
          <c:extLst>
            <c:ext xmlns:c16="http://schemas.microsoft.com/office/drawing/2014/chart" uri="{C3380CC4-5D6E-409C-BE32-E72D297353CC}">
              <c16:uniqueId val="{00000006-3163-4A8C-9296-522ACB752FAC}"/>
            </c:ext>
          </c:extLst>
        </c:ser>
        <c:ser>
          <c:idx val="2"/>
          <c:order val="7"/>
          <c:tx>
            <c:strRef>
              <c:f>'[SA1_79 docs per plenary cycle.xlsx]time_new'!$AF$31</c:f>
              <c:strCache>
                <c:ptCount val="1"/>
                <c:pt idx="0">
                  <c:v>V2X</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cycle.xlsx]time_new'!$AK$31:$AP$31</c:f>
              <c:numCache>
                <c:formatCode>General</c:formatCode>
                <c:ptCount val="6"/>
                <c:pt idx="0">
                  <c:v>3.5</c:v>
                </c:pt>
                <c:pt idx="1">
                  <c:v>17.5</c:v>
                </c:pt>
                <c:pt idx="2">
                  <c:v>14</c:v>
                </c:pt>
                <c:pt idx="3">
                  <c:v>12</c:v>
                </c:pt>
                <c:pt idx="4">
                  <c:v>7</c:v>
                </c:pt>
              </c:numCache>
            </c:numRef>
          </c:val>
          <c:extLst>
            <c:ext xmlns:c16="http://schemas.microsoft.com/office/drawing/2014/chart" uri="{C3380CC4-5D6E-409C-BE32-E72D297353CC}">
              <c16:uniqueId val="{00000007-3163-4A8C-9296-522ACB752FAC}"/>
            </c:ext>
          </c:extLst>
        </c:ser>
        <c:ser>
          <c:idx val="7"/>
          <c:order val="8"/>
          <c:tx>
            <c:strRef>
              <c:f>'[SA1_79 docs per plenary cycle.xlsx]time_new'!$AF$32</c:f>
              <c:strCache>
                <c:ptCount val="1"/>
                <c:pt idx="0">
                  <c:v>SMARTER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cycle.xlsx]time_new'!$AK$32:$AP$32</c:f>
              <c:numCache>
                <c:formatCode>General</c:formatCode>
                <c:ptCount val="6"/>
                <c:pt idx="0">
                  <c:v>19</c:v>
                </c:pt>
                <c:pt idx="1">
                  <c:v>18</c:v>
                </c:pt>
                <c:pt idx="2">
                  <c:v>17</c:v>
                </c:pt>
                <c:pt idx="3">
                  <c:v>34.5</c:v>
                </c:pt>
                <c:pt idx="4">
                  <c:v>9.5</c:v>
                </c:pt>
                <c:pt idx="5">
                  <c:v>3.5</c:v>
                </c:pt>
              </c:numCache>
            </c:numRef>
          </c:val>
          <c:extLst>
            <c:ext xmlns:c16="http://schemas.microsoft.com/office/drawing/2014/chart" uri="{C3380CC4-5D6E-409C-BE32-E72D297353CC}">
              <c16:uniqueId val="{00000008-3163-4A8C-9296-522ACB752FAC}"/>
            </c:ext>
          </c:extLst>
        </c:ser>
        <c:ser>
          <c:idx val="8"/>
          <c:order val="9"/>
          <c:tx>
            <c:strRef>
              <c:f>'[SA1_79 docs per plenary cycle.xlsx]time_new'!$AF$35</c:f>
              <c:strCache>
                <c:ptCount val="1"/>
                <c:pt idx="0">
                  <c:v>MCImp</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cycle.xlsx]time_new'!$AK$35:$AP$35</c:f>
              <c:numCache>
                <c:formatCode>General</c:formatCode>
                <c:ptCount val="6"/>
                <c:pt idx="0">
                  <c:v>20</c:v>
                </c:pt>
                <c:pt idx="1">
                  <c:v>6.5</c:v>
                </c:pt>
              </c:numCache>
            </c:numRef>
          </c:val>
          <c:extLst>
            <c:ext xmlns:c16="http://schemas.microsoft.com/office/drawing/2014/chart" uri="{C3380CC4-5D6E-409C-BE32-E72D297353CC}">
              <c16:uniqueId val="{00000009-3163-4A8C-9296-522ACB752FAC}"/>
            </c:ext>
          </c:extLst>
        </c:ser>
        <c:ser>
          <c:idx val="9"/>
          <c:order val="10"/>
          <c:tx>
            <c:strRef>
              <c:f>'[SA1_79 docs per plenary cycle.xlsx]time_new'!$AF$39</c:f>
              <c:strCache>
                <c:ptCount val="1"/>
                <c:pt idx="0">
                  <c:v>MPS_Mods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cycle.xlsx]time_new'!$AK$39:$AP$39</c:f>
              <c:numCache>
                <c:formatCode>General</c:formatCode>
                <c:ptCount val="6"/>
                <c:pt idx="0">
                  <c:v>1.5</c:v>
                </c:pt>
              </c:numCache>
            </c:numRef>
          </c:val>
          <c:extLst>
            <c:ext xmlns:c16="http://schemas.microsoft.com/office/drawing/2014/chart" uri="{C3380CC4-5D6E-409C-BE32-E72D297353CC}">
              <c16:uniqueId val="{0000000A-3163-4A8C-9296-522ACB752FAC}"/>
            </c:ext>
          </c:extLst>
        </c:ser>
        <c:ser>
          <c:idx val="10"/>
          <c:order val="11"/>
          <c:tx>
            <c:strRef>
              <c:f>'[SA1_79 docs per plenary cycle.xlsx]time_new'!$AF$41</c:f>
              <c:strCache>
                <c:ptCount val="1"/>
                <c:pt idx="0">
                  <c:v>REAR</c:v>
                </c:pt>
              </c:strCache>
            </c:strRef>
          </c:tx>
          <c:invertIfNegative val="0"/>
          <c:dLbls>
            <c:dLbl>
              <c:idx val="0"/>
              <c:showLegendKey val="0"/>
              <c:showVal val="0"/>
              <c:showCatName val="0"/>
              <c:showSerName val="1"/>
              <c:showPercent val="0"/>
              <c:showBubbleSize val="0"/>
              <c:extLst>
                <c:ext xmlns:c15="http://schemas.microsoft.com/office/drawing/2012/chart" uri="{CE6537A1-D6FC-4f65-9D91-7224C49458BB}"/>
                <c:ext xmlns:c16="http://schemas.microsoft.com/office/drawing/2014/chart" uri="{C3380CC4-5D6E-409C-BE32-E72D297353CC}">
                  <c16:uniqueId val="{0000000B-3163-4A8C-9296-522ACB752FAC}"/>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cycle.xlsx]time_new'!$AK$41:$AP$41</c:f>
              <c:numCache>
                <c:formatCode>General</c:formatCode>
                <c:ptCount val="6"/>
                <c:pt idx="0">
                  <c:v>5</c:v>
                </c:pt>
              </c:numCache>
            </c:numRef>
          </c:val>
          <c:extLst>
            <c:ext xmlns:c16="http://schemas.microsoft.com/office/drawing/2014/chart" uri="{C3380CC4-5D6E-409C-BE32-E72D297353CC}">
              <c16:uniqueId val="{0000000C-3163-4A8C-9296-522ACB752FAC}"/>
            </c:ext>
          </c:extLst>
        </c:ser>
        <c:ser>
          <c:idx val="19"/>
          <c:order val="12"/>
          <c:tx>
            <c:strRef>
              <c:f>'[SA1_79 docs per plenary cycle.xlsx]time_new'!$AF$43</c:f>
              <c:strCache>
                <c:ptCount val="1"/>
                <c:pt idx="0">
                  <c:v>other</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cycle.xlsx]time_new'!$AK$43:$AP$43</c:f>
              <c:numCache>
                <c:formatCode>General</c:formatCode>
                <c:ptCount val="6"/>
                <c:pt idx="0">
                  <c:v>4</c:v>
                </c:pt>
                <c:pt idx="1">
                  <c:v>6</c:v>
                </c:pt>
                <c:pt idx="2">
                  <c:v>11.5</c:v>
                </c:pt>
                <c:pt idx="3">
                  <c:v>12</c:v>
                </c:pt>
                <c:pt idx="4">
                  <c:v>10.5</c:v>
                </c:pt>
                <c:pt idx="5">
                  <c:v>10.5</c:v>
                </c:pt>
              </c:numCache>
            </c:numRef>
          </c:val>
          <c:extLst>
            <c:ext xmlns:c16="http://schemas.microsoft.com/office/drawing/2014/chart" uri="{C3380CC4-5D6E-409C-BE32-E72D297353CC}">
              <c16:uniqueId val="{0000000D-3163-4A8C-9296-522ACB752FAC}"/>
            </c:ext>
          </c:extLst>
        </c:ser>
        <c:ser>
          <c:idx val="27"/>
          <c:order val="13"/>
          <c:tx>
            <c:strRef>
              <c:f>'[SA1_79 docs per plenary cycle.xlsx]time_new'!$AF$44</c:f>
              <c:strCache>
                <c:ptCount val="1"/>
                <c:pt idx="0">
                  <c:v>admin</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cat>
            <c:strRef>
              <c:f>'[SA1_79 docs per plenary cycle.xlsx]time_new'!$AK$10:$AP$10</c:f>
              <c:strCache>
                <c:ptCount val="6"/>
                <c:pt idx="0">
                  <c:v>Q2 2016</c:v>
                </c:pt>
                <c:pt idx="1">
                  <c:v>Q3 2016</c:v>
                </c:pt>
                <c:pt idx="2">
                  <c:v>Q4 2016</c:v>
                </c:pt>
                <c:pt idx="3">
                  <c:v>Q1 2017</c:v>
                </c:pt>
                <c:pt idx="4">
                  <c:v>Q2 2017</c:v>
                </c:pt>
                <c:pt idx="5">
                  <c:v>Q3 2017</c:v>
                </c:pt>
              </c:strCache>
            </c:strRef>
          </c:cat>
          <c:val>
            <c:numRef>
              <c:f>'[SA1_79 docs per plenary cycle.xlsx]time_new'!$AK$44:$AP$44</c:f>
              <c:numCache>
                <c:formatCode>General</c:formatCode>
                <c:ptCount val="6"/>
                <c:pt idx="0">
                  <c:v>2.5</c:v>
                </c:pt>
                <c:pt idx="1">
                  <c:v>2</c:v>
                </c:pt>
                <c:pt idx="2">
                  <c:v>2</c:v>
                </c:pt>
                <c:pt idx="3">
                  <c:v>4</c:v>
                </c:pt>
                <c:pt idx="4">
                  <c:v>2.5</c:v>
                </c:pt>
                <c:pt idx="5">
                  <c:v>2.5</c:v>
                </c:pt>
              </c:numCache>
            </c:numRef>
          </c:val>
          <c:extLst>
            <c:ext xmlns:c16="http://schemas.microsoft.com/office/drawing/2014/chart" uri="{C3380CC4-5D6E-409C-BE32-E72D297353CC}">
              <c16:uniqueId val="{0000000E-3163-4A8C-9296-522ACB752FAC}"/>
            </c:ext>
          </c:extLst>
        </c:ser>
        <c:dLbls>
          <c:showLegendKey val="0"/>
          <c:showVal val="1"/>
          <c:showCatName val="0"/>
          <c:showSerName val="0"/>
          <c:showPercent val="0"/>
          <c:showBubbleSize val="0"/>
        </c:dLbls>
        <c:gapWidth val="150"/>
        <c:overlap val="100"/>
        <c:axId val="110556288"/>
        <c:axId val="110557824"/>
      </c:barChart>
      <c:catAx>
        <c:axId val="110556288"/>
        <c:scaling>
          <c:orientation val="minMax"/>
        </c:scaling>
        <c:delete val="0"/>
        <c:axPos val="b"/>
        <c:numFmt formatCode="General" sourceLinked="0"/>
        <c:majorTickMark val="out"/>
        <c:minorTickMark val="none"/>
        <c:tickLblPos val="nextTo"/>
        <c:crossAx val="110557824"/>
        <c:crosses val="autoZero"/>
        <c:auto val="1"/>
        <c:lblAlgn val="ctr"/>
        <c:lblOffset val="100"/>
        <c:noMultiLvlLbl val="0"/>
      </c:catAx>
      <c:valAx>
        <c:axId val="110557824"/>
        <c:scaling>
          <c:orientation val="minMax"/>
        </c:scaling>
        <c:delete val="0"/>
        <c:axPos val="l"/>
        <c:majorGridlines/>
        <c:numFmt formatCode="General" sourceLinked="1"/>
        <c:majorTickMark val="out"/>
        <c:minorTickMark val="none"/>
        <c:tickLblPos val="nextTo"/>
        <c:crossAx val="110556288"/>
        <c:crosses val="autoZero"/>
        <c:crossBetween val="between"/>
      </c:valAx>
    </c:plotArea>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0.47375</cdr:x>
      <cdr:y>0.33158</cdr:y>
    </cdr:from>
    <cdr:to>
      <cdr:x>0.59361</cdr:x>
      <cdr:y>0.54156</cdr:y>
    </cdr:to>
    <cdr:sp macro="" textlink="">
      <cdr:nvSpPr>
        <cdr:cNvPr id="9" name="TextBox 2"/>
        <cdr:cNvSpPr txBox="1"/>
      </cdr:nvSpPr>
      <cdr:spPr>
        <a:xfrm xmlns:a="http://schemas.openxmlformats.org/drawingml/2006/main">
          <a:off x="3891914" y="1443794"/>
          <a:ext cx="984660" cy="91431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Rel-14</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0.10087</cdr:x>
      <cdr:y>0.04006</cdr:y>
    </cdr:from>
    <cdr:to>
      <cdr:x>0.22073</cdr:x>
      <cdr:y>0.25004</cdr:y>
    </cdr:to>
    <cdr:sp macro="" textlink="">
      <cdr:nvSpPr>
        <cdr:cNvPr id="7" name="TextBox 2"/>
        <cdr:cNvSpPr txBox="1"/>
      </cdr:nvSpPr>
      <cdr:spPr>
        <a:xfrm xmlns:a="http://schemas.openxmlformats.org/drawingml/2006/main">
          <a:off x="828667" y="174418"/>
          <a:ext cx="984660" cy="91431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Rel-13</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0.10194</cdr:x>
      <cdr:y>0.17585</cdr:y>
    </cdr:from>
    <cdr:to>
      <cdr:x>0.18023</cdr:x>
      <cdr:y>0.23359</cdr:y>
    </cdr:to>
    <cdr:sp macro="" textlink="">
      <cdr:nvSpPr>
        <cdr:cNvPr id="2" name="Right Arrow 1"/>
        <cdr:cNvSpPr/>
      </cdr:nvSpPr>
      <cdr:spPr>
        <a:xfrm xmlns:a="http://schemas.openxmlformats.org/drawingml/2006/main">
          <a:off x="528188" y="638169"/>
          <a:ext cx="405667" cy="209540"/>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0.47913</cdr:x>
      <cdr:y>0.28667</cdr:y>
    </cdr:from>
    <cdr:to>
      <cdr:x>0.55742</cdr:x>
      <cdr:y>0.34112</cdr:y>
    </cdr:to>
    <cdr:sp macro="" textlink="">
      <cdr:nvSpPr>
        <cdr:cNvPr id="10" name="Right Arrow 9"/>
        <cdr:cNvSpPr/>
      </cdr:nvSpPr>
      <cdr:spPr>
        <a:xfrm xmlns:a="http://schemas.openxmlformats.org/drawingml/2006/main">
          <a:off x="3936095" y="1248229"/>
          <a:ext cx="643159" cy="237091"/>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0.84693</cdr:x>
      <cdr:y>0.59898</cdr:y>
    </cdr:from>
    <cdr:to>
      <cdr:x>0.96679</cdr:x>
      <cdr:y>0.80896</cdr:y>
    </cdr:to>
    <cdr:sp macro="" textlink="">
      <cdr:nvSpPr>
        <cdr:cNvPr id="8" name="TextBox 2"/>
        <cdr:cNvSpPr txBox="1"/>
      </cdr:nvSpPr>
      <cdr:spPr>
        <a:xfrm xmlns:a="http://schemas.openxmlformats.org/drawingml/2006/main">
          <a:off x="6957603" y="2608123"/>
          <a:ext cx="984660" cy="91431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Rel-15</a:t>
          </a:r>
        </a:p>
        <a:p xmlns:a="http://schemas.openxmlformats.org/drawingml/2006/main">
          <a:r>
            <a:rPr lang="en-GB" sz="1200" b="1" dirty="0"/>
            <a:t>Stage</a:t>
          </a:r>
          <a:r>
            <a:rPr lang="en-GB" sz="1200" b="1" baseline="0" dirty="0"/>
            <a:t>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0.86926</cdr:x>
      <cdr:y>0.4716</cdr:y>
    </cdr:from>
    <cdr:to>
      <cdr:x>0.90146</cdr:x>
      <cdr:y>0.58338</cdr:y>
    </cdr:to>
    <cdr:sp macro="" textlink="">
      <cdr:nvSpPr>
        <cdr:cNvPr id="12" name="Right Arrow 11"/>
        <cdr:cNvSpPr/>
      </cdr:nvSpPr>
      <cdr:spPr>
        <a:xfrm xmlns:a="http://schemas.openxmlformats.org/drawingml/2006/main" rot="16200000">
          <a:off x="7029947" y="2164566"/>
          <a:ext cx="486723" cy="264552"/>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0.47666</cdr:x>
      <cdr:y>0.42993</cdr:y>
    </cdr:from>
    <cdr:to>
      <cdr:x>0.59652</cdr:x>
      <cdr:y>0.63991</cdr:y>
    </cdr:to>
    <cdr:sp macro="" textlink="">
      <cdr:nvSpPr>
        <cdr:cNvPr id="9" name="TextBox 2"/>
        <cdr:cNvSpPr txBox="1"/>
      </cdr:nvSpPr>
      <cdr:spPr>
        <a:xfrm xmlns:a="http://schemas.openxmlformats.org/drawingml/2006/main">
          <a:off x="3915323" y="1893231"/>
          <a:ext cx="984542" cy="92466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Rel-14</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0.16309</cdr:x>
      <cdr:y>0.139</cdr:y>
    </cdr:from>
    <cdr:to>
      <cdr:x>0.28295</cdr:x>
      <cdr:y>0.34898</cdr:y>
    </cdr:to>
    <cdr:sp macro="" textlink="">
      <cdr:nvSpPr>
        <cdr:cNvPr id="7" name="TextBox 2"/>
        <cdr:cNvSpPr txBox="1"/>
      </cdr:nvSpPr>
      <cdr:spPr>
        <a:xfrm xmlns:a="http://schemas.openxmlformats.org/drawingml/2006/main">
          <a:off x="1339650" y="612081"/>
          <a:ext cx="984542" cy="92466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Rel-13</a:t>
          </a:r>
          <a:endParaRPr lang="en-GB" sz="1200" b="1" baseline="0" dirty="0"/>
        </a:p>
        <a:p xmlns:a="http://schemas.openxmlformats.org/drawingml/2006/main">
          <a:r>
            <a:rPr lang="en-GB" sz="1200" b="1" baseline="0" dirty="0"/>
            <a:t>Stage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0.47982</cdr:x>
      <cdr:y>0.37776</cdr:y>
    </cdr:from>
    <cdr:to>
      <cdr:x>0.55811</cdr:x>
      <cdr:y>0.4355</cdr:y>
    </cdr:to>
    <cdr:sp macro="" textlink="">
      <cdr:nvSpPr>
        <cdr:cNvPr id="10" name="Right Arrow 9"/>
        <cdr:cNvSpPr/>
      </cdr:nvSpPr>
      <cdr:spPr>
        <a:xfrm xmlns:a="http://schemas.openxmlformats.org/drawingml/2006/main">
          <a:off x="3941300" y="1663495"/>
          <a:ext cx="643082" cy="254264"/>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0.17675</cdr:x>
      <cdr:y>0.2885</cdr:y>
    </cdr:from>
    <cdr:to>
      <cdr:x>0.21693</cdr:x>
      <cdr:y>0.42062</cdr:y>
    </cdr:to>
    <cdr:sp macro="" textlink="">
      <cdr:nvSpPr>
        <cdr:cNvPr id="8" name="Down Arrow 7"/>
        <cdr:cNvSpPr/>
      </cdr:nvSpPr>
      <cdr:spPr>
        <a:xfrm xmlns:a="http://schemas.openxmlformats.org/drawingml/2006/main">
          <a:off x="946142" y="1046974"/>
          <a:ext cx="215086" cy="479466"/>
        </a:xfrm>
        <a:prstGeom xmlns:a="http://schemas.openxmlformats.org/drawingml/2006/main" prst="downArrow">
          <a:avLst/>
        </a:prstGeom>
        <a:solidFill xmlns:a="http://schemas.openxmlformats.org/drawingml/2006/main">
          <a:srgbClr val="FFC000"/>
        </a:solidFill>
        <a:ln xmlns:a="http://schemas.openxmlformats.org/drawingml/2006/main">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a:p>
      </cdr:txBody>
    </cdr:sp>
  </cdr:relSizeAnchor>
  <cdr:relSizeAnchor xmlns:cdr="http://schemas.openxmlformats.org/drawingml/2006/chartDrawing">
    <cdr:from>
      <cdr:x>0.78834</cdr:x>
      <cdr:y>0.5</cdr:y>
    </cdr:from>
    <cdr:to>
      <cdr:x>0.9082</cdr:x>
      <cdr:y>0.70998</cdr:y>
    </cdr:to>
    <cdr:sp macro="" textlink="">
      <cdr:nvSpPr>
        <cdr:cNvPr id="12" name="TextBox 2"/>
        <cdr:cNvSpPr txBox="1"/>
      </cdr:nvSpPr>
      <cdr:spPr>
        <a:xfrm xmlns:a="http://schemas.openxmlformats.org/drawingml/2006/main">
          <a:off x="6475531" y="2201795"/>
          <a:ext cx="984542" cy="92466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dirty="0"/>
            <a:t>Rel-15</a:t>
          </a:r>
        </a:p>
        <a:p xmlns:a="http://schemas.openxmlformats.org/drawingml/2006/main">
          <a:r>
            <a:rPr lang="en-GB" sz="1200" b="1" dirty="0"/>
            <a:t>Stage</a:t>
          </a:r>
          <a:r>
            <a:rPr lang="en-GB" sz="1200" b="1" baseline="0" dirty="0"/>
            <a:t> 1</a:t>
          </a:r>
        </a:p>
        <a:p xmlns:a="http://schemas.openxmlformats.org/drawingml/2006/main">
          <a:r>
            <a:rPr lang="en-GB" sz="1200" b="1" baseline="0" dirty="0"/>
            <a:t>freeze</a:t>
          </a:r>
          <a:endParaRPr lang="en-GB" sz="1200" b="1" dirty="0"/>
        </a:p>
      </cdr:txBody>
    </cdr:sp>
  </cdr:relSizeAnchor>
  <cdr:relSizeAnchor xmlns:cdr="http://schemas.openxmlformats.org/drawingml/2006/chartDrawing">
    <cdr:from>
      <cdr:x>0.79193</cdr:x>
      <cdr:y>0.44877</cdr:y>
    </cdr:from>
    <cdr:to>
      <cdr:x>0.87022</cdr:x>
      <cdr:y>0.50651</cdr:y>
    </cdr:to>
    <cdr:sp macro="" textlink="">
      <cdr:nvSpPr>
        <cdr:cNvPr id="13" name="Right Arrow 12"/>
        <cdr:cNvSpPr/>
      </cdr:nvSpPr>
      <cdr:spPr>
        <a:xfrm xmlns:a="http://schemas.openxmlformats.org/drawingml/2006/main">
          <a:off x="6505029" y="1976200"/>
          <a:ext cx="643082" cy="254263"/>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3419E92-6970-4F7C-9AA8-89A8067965AB}"/>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9219" name="Rectangle 3">
            <a:extLst>
              <a:ext uri="{FF2B5EF4-FFF2-40B4-BE49-F238E27FC236}">
                <a16:creationId xmlns:a16="http://schemas.microsoft.com/office/drawing/2014/main" id="{58297E6B-93FF-4383-A3C1-9E77015C50E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pitchFamily="34" charset="0"/>
              </a:defRPr>
            </a:lvl1pPr>
          </a:lstStyle>
          <a:p>
            <a:pPr>
              <a:defRPr/>
            </a:pPr>
            <a:fld id="{9310F8E2-D800-4DF4-AF8B-8513CC4ADBBF}" type="datetime1">
              <a:rPr lang="en-US" altLang="nl-NL"/>
              <a:pPr>
                <a:defRPr/>
              </a:pPr>
              <a:t>9/1/2017</a:t>
            </a:fld>
            <a:endParaRPr lang="en-US" altLang="nl-NL"/>
          </a:p>
        </p:txBody>
      </p:sp>
      <p:sp>
        <p:nvSpPr>
          <p:cNvPr id="9220" name="Rectangle 4">
            <a:extLst>
              <a:ext uri="{FF2B5EF4-FFF2-40B4-BE49-F238E27FC236}">
                <a16:creationId xmlns:a16="http://schemas.microsoft.com/office/drawing/2014/main" id="{DD4020BF-13A1-4892-BA02-3F506630103B}"/>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9221" name="Rectangle 5">
            <a:extLst>
              <a:ext uri="{FF2B5EF4-FFF2-40B4-BE49-F238E27FC236}">
                <a16:creationId xmlns:a16="http://schemas.microsoft.com/office/drawing/2014/main" id="{6B78AB44-0E10-4710-93B4-CBEDB68C7ACB}"/>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cs typeface="Arial" panose="020B0604020202020204" pitchFamily="34" charset="0"/>
              </a:defRPr>
            </a:lvl1pPr>
          </a:lstStyle>
          <a:p>
            <a:fld id="{7313CE42-07D4-4317-B219-5AEC68BA7146}" type="slidenum">
              <a:rPr lang="en-GB" altLang="nl-NL"/>
              <a:pPr/>
              <a:t>‹#›</a:t>
            </a:fld>
            <a:endParaRPr lang="en-GB" altLang="nl-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FA9CE09B-B762-4C49-AB7F-7B2F27EFC14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4099" name="Rectangle 3">
            <a:extLst>
              <a:ext uri="{FF2B5EF4-FFF2-40B4-BE49-F238E27FC236}">
                <a16:creationId xmlns:a16="http://schemas.microsoft.com/office/drawing/2014/main" id="{DB46CD46-B8A4-4735-88D7-C391C054DBE6}"/>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pitchFamily="34" charset="0"/>
              </a:defRPr>
            </a:lvl1pPr>
          </a:lstStyle>
          <a:p>
            <a:pPr>
              <a:defRPr/>
            </a:pPr>
            <a:fld id="{D5988C08-A558-4501-B03F-760D6295A633}" type="datetime1">
              <a:rPr lang="en-US" altLang="nl-NL"/>
              <a:pPr>
                <a:defRPr/>
              </a:pPr>
              <a:t>9/1/2017</a:t>
            </a:fld>
            <a:endParaRPr lang="en-US" altLang="nl-NL"/>
          </a:p>
        </p:txBody>
      </p:sp>
      <p:sp>
        <p:nvSpPr>
          <p:cNvPr id="45060" name="Rectangle 4">
            <a:extLst>
              <a:ext uri="{FF2B5EF4-FFF2-40B4-BE49-F238E27FC236}">
                <a16:creationId xmlns:a16="http://schemas.microsoft.com/office/drawing/2014/main" id="{AE3C29D4-CCBF-4515-8F1F-7303F9E44BDD}"/>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FD9189A-4289-4F09-9D16-74C0EE64B523}"/>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9C690BD-2D7B-4C4F-A3BB-D73F54BDC5D1}"/>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ltLang="nl-NL"/>
          </a:p>
        </p:txBody>
      </p:sp>
      <p:sp>
        <p:nvSpPr>
          <p:cNvPr id="4103" name="Rectangle 7">
            <a:extLst>
              <a:ext uri="{FF2B5EF4-FFF2-40B4-BE49-F238E27FC236}">
                <a16:creationId xmlns:a16="http://schemas.microsoft.com/office/drawing/2014/main" id="{D535C26A-11C4-4165-A263-EF530DCDBDDD}"/>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cs typeface="Arial" panose="020B0604020202020204" pitchFamily="34" charset="0"/>
              </a:defRPr>
            </a:lvl1pPr>
          </a:lstStyle>
          <a:p>
            <a:fld id="{B88C1FA7-12A2-40C6-8A3F-DD2A0CDFB7F2}" type="slidenum">
              <a:rPr lang="en-GB" altLang="nl-NL"/>
              <a:pPr/>
              <a:t>‹#›</a:t>
            </a:fld>
            <a:endParaRPr lang="en-GB"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a:extLst>
              <a:ext uri="{FF2B5EF4-FFF2-40B4-BE49-F238E27FC236}">
                <a16:creationId xmlns:a16="http://schemas.microsoft.com/office/drawing/2014/main" id="{5E5A58A8-C232-4183-8DDE-722EE0A9A94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fld id="{0665DD2D-565D-4258-9578-5A19A6BA65A6}" type="slidenum">
              <a:rPr lang="en-GB" altLang="nl-NL" sz="1200">
                <a:latin typeface="Times New Roman" panose="02020603050405020304" pitchFamily="18" charset="0"/>
              </a:rPr>
              <a:pPr/>
              <a:t>1</a:t>
            </a:fld>
            <a:endParaRPr lang="en-GB" altLang="nl-NL" sz="1200">
              <a:latin typeface="Times New Roman" panose="02020603050405020304" pitchFamily="18" charset="0"/>
            </a:endParaRPr>
          </a:p>
        </p:txBody>
      </p:sp>
      <p:sp>
        <p:nvSpPr>
          <p:cNvPr id="46083" name="Rectangle 2">
            <a:extLst>
              <a:ext uri="{FF2B5EF4-FFF2-40B4-BE49-F238E27FC236}">
                <a16:creationId xmlns:a16="http://schemas.microsoft.com/office/drawing/2014/main" id="{89704EE1-CDDD-495C-9F1F-4C588DE3329B}"/>
              </a:ext>
            </a:extLst>
          </p:cNvPr>
          <p:cNvSpPr>
            <a:spLocks noGrp="1" noRot="1" noChangeAspect="1" noChangeArrowheads="1" noTextEdit="1"/>
          </p:cNvSpPr>
          <p:nvPr>
            <p:ph type="sldImg"/>
          </p:nvPr>
        </p:nvSpPr>
        <p:spPr>
          <a:xfrm>
            <a:off x="915988" y="742950"/>
            <a:ext cx="4967287" cy="3725863"/>
          </a:xfrm>
          <a:ln/>
        </p:spPr>
      </p:sp>
      <p:sp>
        <p:nvSpPr>
          <p:cNvPr id="46084" name="Rectangle 3">
            <a:extLst>
              <a:ext uri="{FF2B5EF4-FFF2-40B4-BE49-F238E27FC236}">
                <a16:creationId xmlns:a16="http://schemas.microsoft.com/office/drawing/2014/main" id="{936D367F-5471-4081-9E9C-300A6729CE72}"/>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nl-NL">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6">
            <a:extLst>
              <a:ext uri="{FF2B5EF4-FFF2-40B4-BE49-F238E27FC236}">
                <a16:creationId xmlns:a16="http://schemas.microsoft.com/office/drawing/2014/main" id="{CF4B7D98-3C15-4095-9B42-EFE755F75CC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ADC196C-531C-439F-A6EB-2B1C6330E117}" type="slidenum">
              <a:rPr lang="en-GB" altLang="nl-NL" sz="1400">
                <a:solidFill>
                  <a:srgbClr val="000000"/>
                </a:solidFill>
                <a:latin typeface="Times New Roman" panose="02020603050405020304" pitchFamily="18" charset="0"/>
              </a:rPr>
              <a:pPr/>
              <a:t>11</a:t>
            </a:fld>
            <a:endParaRPr lang="en-GB" altLang="nl-NL" sz="1400">
              <a:solidFill>
                <a:srgbClr val="000000"/>
              </a:solidFill>
              <a:latin typeface="Times New Roman" panose="02020603050405020304" pitchFamily="18" charset="0"/>
            </a:endParaRPr>
          </a:p>
        </p:txBody>
      </p:sp>
      <p:sp>
        <p:nvSpPr>
          <p:cNvPr id="55299" name="Rectangle 2">
            <a:extLst>
              <a:ext uri="{FF2B5EF4-FFF2-40B4-BE49-F238E27FC236}">
                <a16:creationId xmlns:a16="http://schemas.microsoft.com/office/drawing/2014/main" id="{EFD2AE52-4104-401D-B2A4-583CDB8B431E}"/>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55300" name="Rectangle 3">
            <a:extLst>
              <a:ext uri="{FF2B5EF4-FFF2-40B4-BE49-F238E27FC236}">
                <a16:creationId xmlns:a16="http://schemas.microsoft.com/office/drawing/2014/main" id="{CFFE4F3E-6136-41A8-98D1-A1E1277F2744}"/>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6">
            <a:extLst>
              <a:ext uri="{FF2B5EF4-FFF2-40B4-BE49-F238E27FC236}">
                <a16:creationId xmlns:a16="http://schemas.microsoft.com/office/drawing/2014/main" id="{C1B5692F-616C-443A-908E-4230F9391BA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CFFD5E2-E52B-4931-85AD-850CB719D1F5}" type="slidenum">
              <a:rPr lang="en-GB" altLang="nl-NL" sz="1400">
                <a:solidFill>
                  <a:srgbClr val="000000"/>
                </a:solidFill>
                <a:latin typeface="Times New Roman" panose="02020603050405020304" pitchFamily="18" charset="0"/>
              </a:rPr>
              <a:pPr/>
              <a:t>12</a:t>
            </a:fld>
            <a:endParaRPr lang="en-GB" altLang="nl-NL" sz="1400">
              <a:solidFill>
                <a:srgbClr val="000000"/>
              </a:solidFill>
              <a:latin typeface="Times New Roman" panose="02020603050405020304" pitchFamily="18" charset="0"/>
            </a:endParaRPr>
          </a:p>
        </p:txBody>
      </p:sp>
      <p:sp>
        <p:nvSpPr>
          <p:cNvPr id="56323" name="Text Box 2">
            <a:extLst>
              <a:ext uri="{FF2B5EF4-FFF2-40B4-BE49-F238E27FC236}">
                <a16:creationId xmlns:a16="http://schemas.microsoft.com/office/drawing/2014/main" id="{F953E73D-6C2D-475F-9C26-27938BA2DCDC}"/>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6324" name="Rectangle 3">
            <a:extLst>
              <a:ext uri="{FF2B5EF4-FFF2-40B4-BE49-F238E27FC236}">
                <a16:creationId xmlns:a16="http://schemas.microsoft.com/office/drawing/2014/main" id="{5A6CF31F-6474-4221-BCB5-D536FF18C39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6">
            <a:extLst>
              <a:ext uri="{FF2B5EF4-FFF2-40B4-BE49-F238E27FC236}">
                <a16:creationId xmlns:a16="http://schemas.microsoft.com/office/drawing/2014/main" id="{D1A7AE57-BF14-42C3-B12E-F072C90CC9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49EEB7C-0116-4FAB-B262-85FCB2228418}" type="slidenum">
              <a:rPr lang="en-GB" altLang="nl-NL" sz="1400">
                <a:solidFill>
                  <a:srgbClr val="000000"/>
                </a:solidFill>
                <a:latin typeface="Times New Roman" panose="02020603050405020304" pitchFamily="18" charset="0"/>
              </a:rPr>
              <a:pPr/>
              <a:t>13</a:t>
            </a:fld>
            <a:endParaRPr lang="en-GB" altLang="nl-NL" sz="1400">
              <a:solidFill>
                <a:srgbClr val="000000"/>
              </a:solidFill>
              <a:latin typeface="Times New Roman" panose="02020603050405020304" pitchFamily="18" charset="0"/>
            </a:endParaRPr>
          </a:p>
        </p:txBody>
      </p:sp>
      <p:sp>
        <p:nvSpPr>
          <p:cNvPr id="57347" name="Text Box 2">
            <a:extLst>
              <a:ext uri="{FF2B5EF4-FFF2-40B4-BE49-F238E27FC236}">
                <a16:creationId xmlns:a16="http://schemas.microsoft.com/office/drawing/2014/main" id="{3BE97715-5E90-49F7-9135-E45F467B44E5}"/>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7348" name="Rectangle 3">
            <a:extLst>
              <a:ext uri="{FF2B5EF4-FFF2-40B4-BE49-F238E27FC236}">
                <a16:creationId xmlns:a16="http://schemas.microsoft.com/office/drawing/2014/main" id="{56F25A1C-1483-461D-99A6-FF2EEE32D6E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a:extLst>
              <a:ext uri="{FF2B5EF4-FFF2-40B4-BE49-F238E27FC236}">
                <a16:creationId xmlns:a16="http://schemas.microsoft.com/office/drawing/2014/main" id="{A65D2BF4-3096-4D82-9B2E-8F399C33519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BFA632F3-7234-45E7-8FA0-6A16D1E6F992}" type="slidenum">
              <a:rPr lang="en-GB" altLang="nl-NL" sz="1400">
                <a:solidFill>
                  <a:srgbClr val="000000"/>
                </a:solidFill>
                <a:latin typeface="Times New Roman" panose="02020603050405020304" pitchFamily="18" charset="0"/>
              </a:rPr>
              <a:pPr/>
              <a:t>14</a:t>
            </a:fld>
            <a:endParaRPr lang="en-GB" altLang="nl-NL" sz="1400">
              <a:solidFill>
                <a:srgbClr val="000000"/>
              </a:solidFill>
              <a:latin typeface="Times New Roman" panose="02020603050405020304" pitchFamily="18" charset="0"/>
            </a:endParaRPr>
          </a:p>
        </p:txBody>
      </p:sp>
      <p:sp>
        <p:nvSpPr>
          <p:cNvPr id="58371" name="Text Box 2">
            <a:extLst>
              <a:ext uri="{FF2B5EF4-FFF2-40B4-BE49-F238E27FC236}">
                <a16:creationId xmlns:a16="http://schemas.microsoft.com/office/drawing/2014/main" id="{CA109927-C028-4C7F-AA41-8286C9EBA6F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8372" name="Rectangle 3">
            <a:extLst>
              <a:ext uri="{FF2B5EF4-FFF2-40B4-BE49-F238E27FC236}">
                <a16:creationId xmlns:a16="http://schemas.microsoft.com/office/drawing/2014/main" id="{47CCAE6E-7D08-407E-9F8A-60B72A8BAD1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a:extLst>
              <a:ext uri="{FF2B5EF4-FFF2-40B4-BE49-F238E27FC236}">
                <a16:creationId xmlns:a16="http://schemas.microsoft.com/office/drawing/2014/main" id="{F72E92FB-439A-4E27-B863-10D5445CD8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14DDD87-29BA-43F3-A2FD-62FF500E7E3B}" type="slidenum">
              <a:rPr lang="en-GB" altLang="nl-NL" sz="1400">
                <a:solidFill>
                  <a:srgbClr val="000000"/>
                </a:solidFill>
                <a:latin typeface="Times New Roman" panose="02020603050405020304" pitchFamily="18" charset="0"/>
              </a:rPr>
              <a:pPr/>
              <a:t>15</a:t>
            </a:fld>
            <a:endParaRPr lang="en-GB" altLang="nl-NL" sz="1400">
              <a:solidFill>
                <a:srgbClr val="000000"/>
              </a:solidFill>
              <a:latin typeface="Times New Roman" panose="02020603050405020304" pitchFamily="18" charset="0"/>
            </a:endParaRPr>
          </a:p>
        </p:txBody>
      </p:sp>
      <p:sp>
        <p:nvSpPr>
          <p:cNvPr id="59395" name="Text Box 2">
            <a:extLst>
              <a:ext uri="{FF2B5EF4-FFF2-40B4-BE49-F238E27FC236}">
                <a16:creationId xmlns:a16="http://schemas.microsoft.com/office/drawing/2014/main" id="{CE22A7A2-9EE8-4273-B411-3B2B8633BDD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9396" name="Rectangle 3">
            <a:extLst>
              <a:ext uri="{FF2B5EF4-FFF2-40B4-BE49-F238E27FC236}">
                <a16:creationId xmlns:a16="http://schemas.microsoft.com/office/drawing/2014/main" id="{4B40E826-8F7E-4DD3-974F-D53951853748}"/>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6">
            <a:extLst>
              <a:ext uri="{FF2B5EF4-FFF2-40B4-BE49-F238E27FC236}">
                <a16:creationId xmlns:a16="http://schemas.microsoft.com/office/drawing/2014/main" id="{1E888FED-E67E-4CEE-B6A9-C638AD795FA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148FC17-9EAF-47DA-9227-923439BE20B5}" type="slidenum">
              <a:rPr lang="en-GB" altLang="nl-NL" sz="1400">
                <a:solidFill>
                  <a:srgbClr val="000000"/>
                </a:solidFill>
                <a:latin typeface="Times New Roman" panose="02020603050405020304" pitchFamily="18" charset="0"/>
              </a:rPr>
              <a:pPr/>
              <a:t>16</a:t>
            </a:fld>
            <a:endParaRPr lang="en-GB" altLang="nl-NL" sz="1400">
              <a:solidFill>
                <a:srgbClr val="000000"/>
              </a:solidFill>
              <a:latin typeface="Times New Roman" panose="02020603050405020304" pitchFamily="18" charset="0"/>
            </a:endParaRPr>
          </a:p>
        </p:txBody>
      </p:sp>
      <p:sp>
        <p:nvSpPr>
          <p:cNvPr id="60419" name="Text Box 2">
            <a:extLst>
              <a:ext uri="{FF2B5EF4-FFF2-40B4-BE49-F238E27FC236}">
                <a16:creationId xmlns:a16="http://schemas.microsoft.com/office/drawing/2014/main" id="{CFFF6BB2-00DC-4082-B4FA-571691C5556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0420" name="Rectangle 3">
            <a:extLst>
              <a:ext uri="{FF2B5EF4-FFF2-40B4-BE49-F238E27FC236}">
                <a16:creationId xmlns:a16="http://schemas.microsoft.com/office/drawing/2014/main" id="{D2FA195C-0FAE-4B75-9FB7-F1EDB561EBC8}"/>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6">
            <a:extLst>
              <a:ext uri="{FF2B5EF4-FFF2-40B4-BE49-F238E27FC236}">
                <a16:creationId xmlns:a16="http://schemas.microsoft.com/office/drawing/2014/main" id="{07C48891-6D7D-415B-B2DE-2BB828B4FD5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6122D8FD-30D6-4623-8D3F-430EDF1DAE2E}" type="slidenum">
              <a:rPr lang="en-GB" altLang="nl-NL" sz="1400">
                <a:solidFill>
                  <a:srgbClr val="000000"/>
                </a:solidFill>
                <a:latin typeface="Times New Roman" panose="02020603050405020304" pitchFamily="18" charset="0"/>
              </a:rPr>
              <a:pPr/>
              <a:t>17</a:t>
            </a:fld>
            <a:endParaRPr lang="en-GB" altLang="nl-NL" sz="1400">
              <a:solidFill>
                <a:srgbClr val="000000"/>
              </a:solidFill>
              <a:latin typeface="Times New Roman" panose="02020603050405020304" pitchFamily="18" charset="0"/>
            </a:endParaRPr>
          </a:p>
        </p:txBody>
      </p:sp>
      <p:sp>
        <p:nvSpPr>
          <p:cNvPr id="61443" name="Rectangle 2">
            <a:extLst>
              <a:ext uri="{FF2B5EF4-FFF2-40B4-BE49-F238E27FC236}">
                <a16:creationId xmlns:a16="http://schemas.microsoft.com/office/drawing/2014/main" id="{D8DE5809-B3F2-40CB-BC7A-012B2B9570D3}"/>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61444" name="Rectangle 3">
            <a:extLst>
              <a:ext uri="{FF2B5EF4-FFF2-40B4-BE49-F238E27FC236}">
                <a16:creationId xmlns:a16="http://schemas.microsoft.com/office/drawing/2014/main" id="{218768AB-01D6-4869-8281-F3E11FEF35E4}"/>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6">
            <a:extLst>
              <a:ext uri="{FF2B5EF4-FFF2-40B4-BE49-F238E27FC236}">
                <a16:creationId xmlns:a16="http://schemas.microsoft.com/office/drawing/2014/main" id="{847BAB3A-6354-45C4-8735-AB46E8BD456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7581DE59-5CE3-4011-9168-55F4A082CED9}" type="slidenum">
              <a:rPr lang="en-GB" altLang="nl-NL" sz="1400">
                <a:solidFill>
                  <a:srgbClr val="000000"/>
                </a:solidFill>
                <a:latin typeface="Times New Roman" panose="02020603050405020304" pitchFamily="18" charset="0"/>
              </a:rPr>
              <a:pPr/>
              <a:t>18</a:t>
            </a:fld>
            <a:endParaRPr lang="en-GB" altLang="nl-NL" sz="1400">
              <a:solidFill>
                <a:srgbClr val="000000"/>
              </a:solidFill>
              <a:latin typeface="Times New Roman" panose="02020603050405020304" pitchFamily="18" charset="0"/>
            </a:endParaRPr>
          </a:p>
        </p:txBody>
      </p:sp>
      <p:sp>
        <p:nvSpPr>
          <p:cNvPr id="62467" name="Rectangle 2">
            <a:extLst>
              <a:ext uri="{FF2B5EF4-FFF2-40B4-BE49-F238E27FC236}">
                <a16:creationId xmlns:a16="http://schemas.microsoft.com/office/drawing/2014/main" id="{259013FA-B42F-47F1-892B-1C88807FCCBE}"/>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7BFCED48-ECC2-4991-8106-398D5B30F41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6">
            <a:extLst>
              <a:ext uri="{FF2B5EF4-FFF2-40B4-BE49-F238E27FC236}">
                <a16:creationId xmlns:a16="http://schemas.microsoft.com/office/drawing/2014/main" id="{D9E76F1D-D2EA-4EC6-8FD7-94D6AF0318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4CE3785-D9C5-455B-8C0F-B8154BA6A713}" type="slidenum">
              <a:rPr lang="en-GB" altLang="nl-NL" sz="1400">
                <a:solidFill>
                  <a:srgbClr val="000000"/>
                </a:solidFill>
                <a:latin typeface="Times New Roman" panose="02020603050405020304" pitchFamily="18" charset="0"/>
              </a:rPr>
              <a:pPr/>
              <a:t>19</a:t>
            </a:fld>
            <a:endParaRPr lang="en-GB" altLang="nl-NL" sz="1400">
              <a:solidFill>
                <a:srgbClr val="000000"/>
              </a:solidFill>
              <a:latin typeface="Times New Roman" panose="02020603050405020304" pitchFamily="18" charset="0"/>
            </a:endParaRPr>
          </a:p>
        </p:txBody>
      </p:sp>
      <p:sp>
        <p:nvSpPr>
          <p:cNvPr id="63491" name="Text Box 2">
            <a:extLst>
              <a:ext uri="{FF2B5EF4-FFF2-40B4-BE49-F238E27FC236}">
                <a16:creationId xmlns:a16="http://schemas.microsoft.com/office/drawing/2014/main" id="{AED0FEF0-16E4-4A07-B8EB-E9D0D785B71D}"/>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3492" name="Rectangle 3">
            <a:extLst>
              <a:ext uri="{FF2B5EF4-FFF2-40B4-BE49-F238E27FC236}">
                <a16:creationId xmlns:a16="http://schemas.microsoft.com/office/drawing/2014/main" id="{04B08A9A-F20C-4111-8837-8347279A6C93}"/>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6">
            <a:extLst>
              <a:ext uri="{FF2B5EF4-FFF2-40B4-BE49-F238E27FC236}">
                <a16:creationId xmlns:a16="http://schemas.microsoft.com/office/drawing/2014/main" id="{7D15AD80-4737-4A7C-A927-F19AA6A6A86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A7AB863-4405-4658-82BA-5503DFE4B3D4}" type="slidenum">
              <a:rPr lang="en-GB" altLang="nl-NL" sz="1400">
                <a:solidFill>
                  <a:srgbClr val="000000"/>
                </a:solidFill>
                <a:latin typeface="Times New Roman" panose="02020603050405020304" pitchFamily="18" charset="0"/>
              </a:rPr>
              <a:pPr/>
              <a:t>20</a:t>
            </a:fld>
            <a:endParaRPr lang="en-GB" altLang="nl-NL" sz="1400">
              <a:solidFill>
                <a:srgbClr val="000000"/>
              </a:solidFill>
              <a:latin typeface="Times New Roman" panose="02020603050405020304" pitchFamily="18" charset="0"/>
            </a:endParaRPr>
          </a:p>
        </p:txBody>
      </p:sp>
      <p:sp>
        <p:nvSpPr>
          <p:cNvPr id="64515" name="Text Box 2">
            <a:extLst>
              <a:ext uri="{FF2B5EF4-FFF2-40B4-BE49-F238E27FC236}">
                <a16:creationId xmlns:a16="http://schemas.microsoft.com/office/drawing/2014/main" id="{3C462E84-45EF-4941-977D-722724B42DC1}"/>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4516" name="Rectangle 3">
            <a:extLst>
              <a:ext uri="{FF2B5EF4-FFF2-40B4-BE49-F238E27FC236}">
                <a16:creationId xmlns:a16="http://schemas.microsoft.com/office/drawing/2014/main" id="{4832D73A-9B74-4E9D-ADED-D86461E82B31}"/>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6">
            <a:extLst>
              <a:ext uri="{FF2B5EF4-FFF2-40B4-BE49-F238E27FC236}">
                <a16:creationId xmlns:a16="http://schemas.microsoft.com/office/drawing/2014/main" id="{7E568594-4F7D-4717-842E-42732A692DC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0341CAA-03CF-46CC-9761-F751921468FA}" type="slidenum">
              <a:rPr lang="en-GB" altLang="nl-NL" sz="1400">
                <a:solidFill>
                  <a:srgbClr val="000000"/>
                </a:solidFill>
                <a:latin typeface="Times New Roman" panose="02020603050405020304" pitchFamily="18" charset="0"/>
              </a:rPr>
              <a:pPr/>
              <a:t>2</a:t>
            </a:fld>
            <a:endParaRPr lang="en-GB" altLang="nl-NL" sz="1400">
              <a:solidFill>
                <a:srgbClr val="000000"/>
              </a:solidFill>
              <a:latin typeface="Times New Roman" panose="02020603050405020304" pitchFamily="18" charset="0"/>
            </a:endParaRPr>
          </a:p>
        </p:txBody>
      </p:sp>
      <p:sp>
        <p:nvSpPr>
          <p:cNvPr id="47107" name="Rectangle 1">
            <a:extLst>
              <a:ext uri="{FF2B5EF4-FFF2-40B4-BE49-F238E27FC236}">
                <a16:creationId xmlns:a16="http://schemas.microsoft.com/office/drawing/2014/main" id="{0802D2D3-F545-45E9-A937-BC534E2C9F0C}"/>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47108" name="Rectangle 2">
            <a:extLst>
              <a:ext uri="{FF2B5EF4-FFF2-40B4-BE49-F238E27FC236}">
                <a16:creationId xmlns:a16="http://schemas.microsoft.com/office/drawing/2014/main" id="{310A653A-918C-4302-8247-E9AC1326D2BA}"/>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6">
            <a:extLst>
              <a:ext uri="{FF2B5EF4-FFF2-40B4-BE49-F238E27FC236}">
                <a16:creationId xmlns:a16="http://schemas.microsoft.com/office/drawing/2014/main" id="{D05A8E9F-D7FC-4713-99F1-4BC5B378BBA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94B8B7C-D13D-4193-BB47-6F41994123DC}" type="slidenum">
              <a:rPr lang="en-GB" altLang="nl-NL" sz="1400">
                <a:solidFill>
                  <a:srgbClr val="000000"/>
                </a:solidFill>
                <a:latin typeface="Times New Roman" panose="02020603050405020304" pitchFamily="18" charset="0"/>
              </a:rPr>
              <a:pPr/>
              <a:t>21</a:t>
            </a:fld>
            <a:endParaRPr lang="en-GB" altLang="nl-NL" sz="1400">
              <a:solidFill>
                <a:srgbClr val="000000"/>
              </a:solidFill>
              <a:latin typeface="Times New Roman" panose="02020603050405020304" pitchFamily="18" charset="0"/>
            </a:endParaRPr>
          </a:p>
        </p:txBody>
      </p:sp>
      <p:sp>
        <p:nvSpPr>
          <p:cNvPr id="65539" name="Rectangle 2">
            <a:extLst>
              <a:ext uri="{FF2B5EF4-FFF2-40B4-BE49-F238E27FC236}">
                <a16:creationId xmlns:a16="http://schemas.microsoft.com/office/drawing/2014/main" id="{905A5AB7-F31F-402A-AC5D-FA8CB865382E}"/>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65540" name="Rectangle 3">
            <a:extLst>
              <a:ext uri="{FF2B5EF4-FFF2-40B4-BE49-F238E27FC236}">
                <a16:creationId xmlns:a16="http://schemas.microsoft.com/office/drawing/2014/main" id="{C593EA2A-B5DF-4F84-A372-BB4E57330609}"/>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a:extLst>
              <a:ext uri="{FF2B5EF4-FFF2-40B4-BE49-F238E27FC236}">
                <a16:creationId xmlns:a16="http://schemas.microsoft.com/office/drawing/2014/main" id="{6BC39A31-675C-4269-A7F2-ADFC303899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53A40A6-B3B3-4284-A25E-D106614CC10B}" type="slidenum">
              <a:rPr lang="en-GB" altLang="nl-NL" sz="1400">
                <a:solidFill>
                  <a:srgbClr val="000000"/>
                </a:solidFill>
                <a:latin typeface="Times New Roman" panose="02020603050405020304" pitchFamily="18" charset="0"/>
              </a:rPr>
              <a:pPr/>
              <a:t>22</a:t>
            </a:fld>
            <a:endParaRPr lang="en-GB" altLang="nl-NL" sz="1400">
              <a:solidFill>
                <a:srgbClr val="000000"/>
              </a:solidFill>
              <a:latin typeface="Times New Roman" panose="02020603050405020304" pitchFamily="18" charset="0"/>
            </a:endParaRPr>
          </a:p>
        </p:txBody>
      </p:sp>
      <p:sp>
        <p:nvSpPr>
          <p:cNvPr id="66563" name="Rectangle 2">
            <a:extLst>
              <a:ext uri="{FF2B5EF4-FFF2-40B4-BE49-F238E27FC236}">
                <a16:creationId xmlns:a16="http://schemas.microsoft.com/office/drawing/2014/main" id="{AC46AA01-9359-4ABD-8EC8-499B426A20D8}"/>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53DAE001-8A14-4FA0-B3D4-EE82DE2C6A5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6">
            <a:extLst>
              <a:ext uri="{FF2B5EF4-FFF2-40B4-BE49-F238E27FC236}">
                <a16:creationId xmlns:a16="http://schemas.microsoft.com/office/drawing/2014/main" id="{75F1D43A-FA98-439B-8811-C69098F3C2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3629952-6108-4E62-B9DD-D84AB3FB91DB}" type="slidenum">
              <a:rPr lang="en-GB" altLang="nl-NL" sz="1400">
                <a:solidFill>
                  <a:srgbClr val="000000"/>
                </a:solidFill>
                <a:latin typeface="Times New Roman" panose="02020603050405020304" pitchFamily="18" charset="0"/>
              </a:rPr>
              <a:pPr/>
              <a:t>23</a:t>
            </a:fld>
            <a:endParaRPr lang="en-GB" altLang="nl-NL" sz="1400">
              <a:solidFill>
                <a:srgbClr val="000000"/>
              </a:solidFill>
              <a:latin typeface="Times New Roman" panose="02020603050405020304" pitchFamily="18" charset="0"/>
            </a:endParaRPr>
          </a:p>
        </p:txBody>
      </p:sp>
      <p:sp>
        <p:nvSpPr>
          <p:cNvPr id="67587" name="Text Box 2">
            <a:extLst>
              <a:ext uri="{FF2B5EF4-FFF2-40B4-BE49-F238E27FC236}">
                <a16:creationId xmlns:a16="http://schemas.microsoft.com/office/drawing/2014/main" id="{B1DD521F-3DB6-4E2D-ADD6-6984F7EE980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7588" name="Rectangle 3">
            <a:extLst>
              <a:ext uri="{FF2B5EF4-FFF2-40B4-BE49-F238E27FC236}">
                <a16:creationId xmlns:a16="http://schemas.microsoft.com/office/drawing/2014/main" id="{DD46B870-88F0-4CCC-BBFF-20C985D52D8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6">
            <a:extLst>
              <a:ext uri="{FF2B5EF4-FFF2-40B4-BE49-F238E27FC236}">
                <a16:creationId xmlns:a16="http://schemas.microsoft.com/office/drawing/2014/main" id="{16F0616B-8EFC-42FE-B06C-95E39BF8A15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18D33480-CC5C-4908-80B9-FA9D07D4F82E}" type="slidenum">
              <a:rPr lang="en-GB" altLang="nl-NL" sz="1400">
                <a:solidFill>
                  <a:srgbClr val="000000"/>
                </a:solidFill>
                <a:latin typeface="Times New Roman" panose="02020603050405020304" pitchFamily="18" charset="0"/>
              </a:rPr>
              <a:pPr/>
              <a:t>24</a:t>
            </a:fld>
            <a:endParaRPr lang="en-GB" altLang="nl-NL" sz="1400">
              <a:solidFill>
                <a:srgbClr val="000000"/>
              </a:solidFill>
              <a:latin typeface="Times New Roman" panose="02020603050405020304" pitchFamily="18" charset="0"/>
            </a:endParaRPr>
          </a:p>
        </p:txBody>
      </p:sp>
      <p:sp>
        <p:nvSpPr>
          <p:cNvPr id="68611" name="Text Box 2">
            <a:extLst>
              <a:ext uri="{FF2B5EF4-FFF2-40B4-BE49-F238E27FC236}">
                <a16:creationId xmlns:a16="http://schemas.microsoft.com/office/drawing/2014/main" id="{A982492D-D0ED-41A4-B7F6-74A1C946DE52}"/>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68612" name="Rectangle 3">
            <a:extLst>
              <a:ext uri="{FF2B5EF4-FFF2-40B4-BE49-F238E27FC236}">
                <a16:creationId xmlns:a16="http://schemas.microsoft.com/office/drawing/2014/main" id="{A268E490-00AD-4572-9D4E-3FA4410A45D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6">
            <a:extLst>
              <a:ext uri="{FF2B5EF4-FFF2-40B4-BE49-F238E27FC236}">
                <a16:creationId xmlns:a16="http://schemas.microsoft.com/office/drawing/2014/main" id="{8FCBEB4E-5879-4B0C-A9D8-E9C07C261D8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D62CED78-D43D-415B-BBE4-6ABED9D10AB7}" type="slidenum">
              <a:rPr lang="en-GB" altLang="nl-NL" sz="1400">
                <a:solidFill>
                  <a:srgbClr val="000000"/>
                </a:solidFill>
                <a:latin typeface="Times New Roman" panose="02020603050405020304" pitchFamily="18" charset="0"/>
              </a:rPr>
              <a:pPr/>
              <a:t>25</a:t>
            </a:fld>
            <a:endParaRPr lang="en-GB" altLang="nl-NL" sz="1400">
              <a:solidFill>
                <a:srgbClr val="000000"/>
              </a:solidFill>
              <a:latin typeface="Times New Roman" panose="02020603050405020304" pitchFamily="18" charset="0"/>
            </a:endParaRPr>
          </a:p>
        </p:txBody>
      </p:sp>
      <p:sp>
        <p:nvSpPr>
          <p:cNvPr id="69635" name="Rectangle 2">
            <a:extLst>
              <a:ext uri="{FF2B5EF4-FFF2-40B4-BE49-F238E27FC236}">
                <a16:creationId xmlns:a16="http://schemas.microsoft.com/office/drawing/2014/main" id="{7E025433-8ED7-409A-B0AD-7D89A1860875}"/>
              </a:ext>
            </a:extLst>
          </p:cNvPr>
          <p:cNvSpPr>
            <a:spLocks noGrp="1" noRot="1" noChangeAspect="1" noChangeArrowheads="1" noTextEdit="1"/>
          </p:cNvSpPr>
          <p:nvPr>
            <p:ph type="sldImg"/>
          </p:nvPr>
        </p:nvSpPr>
        <p:spPr>
          <a:xfrm>
            <a:off x="917575" y="755650"/>
            <a:ext cx="4960938" cy="3721100"/>
          </a:xfrm>
          <a:solidFill>
            <a:srgbClr val="FFFFFF"/>
          </a:solidFill>
          <a:ln/>
        </p:spPr>
      </p:sp>
      <p:sp>
        <p:nvSpPr>
          <p:cNvPr id="69636" name="Rectangle 3">
            <a:extLst>
              <a:ext uri="{FF2B5EF4-FFF2-40B4-BE49-F238E27FC236}">
                <a16:creationId xmlns:a16="http://schemas.microsoft.com/office/drawing/2014/main" id="{A36E76ED-E5E1-40E3-B36C-846AAC678513}"/>
              </a:ext>
            </a:extLst>
          </p:cNvPr>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a:extLst>
              <a:ext uri="{FF2B5EF4-FFF2-40B4-BE49-F238E27FC236}">
                <a16:creationId xmlns:a16="http://schemas.microsoft.com/office/drawing/2014/main" id="{31EB7B2C-F63A-4E72-ABEB-8DD2E9E5BD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7569782F-71D2-42FF-A5C2-14839FBC8E93}" type="slidenum">
              <a:rPr lang="en-GB" altLang="nl-NL" sz="1400">
                <a:solidFill>
                  <a:srgbClr val="000000"/>
                </a:solidFill>
                <a:latin typeface="Times New Roman" panose="02020603050405020304" pitchFamily="18" charset="0"/>
              </a:rPr>
              <a:pPr/>
              <a:t>26</a:t>
            </a:fld>
            <a:endParaRPr lang="en-GB" altLang="nl-NL" sz="1400">
              <a:solidFill>
                <a:srgbClr val="000000"/>
              </a:solidFill>
              <a:latin typeface="Times New Roman" panose="02020603050405020304" pitchFamily="18" charset="0"/>
            </a:endParaRPr>
          </a:p>
        </p:txBody>
      </p:sp>
      <p:sp>
        <p:nvSpPr>
          <p:cNvPr id="70659" name="Rectangle 2">
            <a:extLst>
              <a:ext uri="{FF2B5EF4-FFF2-40B4-BE49-F238E27FC236}">
                <a16:creationId xmlns:a16="http://schemas.microsoft.com/office/drawing/2014/main" id="{80AF338F-8050-40D8-8C4E-DBB3A210156A}"/>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1B6D7F7E-B521-4B12-8EAA-0506EEB507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a:extLst>
              <a:ext uri="{FF2B5EF4-FFF2-40B4-BE49-F238E27FC236}">
                <a16:creationId xmlns:a16="http://schemas.microsoft.com/office/drawing/2014/main" id="{61685C07-8A12-478D-9F2A-4EF91761A23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C1E292C-2158-4917-95E6-0396F738DE49}" type="slidenum">
              <a:rPr lang="en-GB" altLang="nl-NL" sz="1400">
                <a:solidFill>
                  <a:srgbClr val="000000"/>
                </a:solidFill>
                <a:latin typeface="Times New Roman" panose="02020603050405020304" pitchFamily="18" charset="0"/>
              </a:rPr>
              <a:pPr/>
              <a:t>27</a:t>
            </a:fld>
            <a:endParaRPr lang="en-GB" altLang="nl-NL" sz="1400">
              <a:solidFill>
                <a:srgbClr val="000000"/>
              </a:solidFill>
              <a:latin typeface="Times New Roman" panose="02020603050405020304" pitchFamily="18" charset="0"/>
            </a:endParaRPr>
          </a:p>
        </p:txBody>
      </p:sp>
      <p:sp>
        <p:nvSpPr>
          <p:cNvPr id="71683" name="Rectangle 2">
            <a:extLst>
              <a:ext uri="{FF2B5EF4-FFF2-40B4-BE49-F238E27FC236}">
                <a16:creationId xmlns:a16="http://schemas.microsoft.com/office/drawing/2014/main" id="{5A0E23C2-C8D4-4B28-9763-0078789A0261}"/>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74F1D23C-A684-42A2-B047-9F61666A523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nl-NL">
              <a:ea typeface="ＭＳ Ｐゴシック" panose="020B0600070205080204"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6">
            <a:extLst>
              <a:ext uri="{FF2B5EF4-FFF2-40B4-BE49-F238E27FC236}">
                <a16:creationId xmlns:a16="http://schemas.microsoft.com/office/drawing/2014/main" id="{6EDBE6A7-2E2F-4083-BAF5-7563945FAE8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EA9DD455-EB09-4F21-B460-EE7C0EBE8B16}" type="slidenum">
              <a:rPr lang="en-GB" altLang="nl-NL" sz="1400">
                <a:solidFill>
                  <a:srgbClr val="000000"/>
                </a:solidFill>
                <a:latin typeface="Times New Roman" panose="02020603050405020304" pitchFamily="18" charset="0"/>
              </a:rPr>
              <a:pPr/>
              <a:t>28</a:t>
            </a:fld>
            <a:endParaRPr lang="en-GB" altLang="nl-NL" sz="1400">
              <a:solidFill>
                <a:srgbClr val="000000"/>
              </a:solidFill>
              <a:latin typeface="Times New Roman" panose="02020603050405020304" pitchFamily="18" charset="0"/>
            </a:endParaRPr>
          </a:p>
        </p:txBody>
      </p:sp>
      <p:sp>
        <p:nvSpPr>
          <p:cNvPr id="72707" name="Text Box 2">
            <a:extLst>
              <a:ext uri="{FF2B5EF4-FFF2-40B4-BE49-F238E27FC236}">
                <a16:creationId xmlns:a16="http://schemas.microsoft.com/office/drawing/2014/main" id="{D3F59235-5B6A-4247-9BA4-C95015B3FC77}"/>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2708" name="Rectangle 3">
            <a:extLst>
              <a:ext uri="{FF2B5EF4-FFF2-40B4-BE49-F238E27FC236}">
                <a16:creationId xmlns:a16="http://schemas.microsoft.com/office/drawing/2014/main" id="{68958643-C261-43A2-8DCD-1E7777451C4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6">
            <a:extLst>
              <a:ext uri="{FF2B5EF4-FFF2-40B4-BE49-F238E27FC236}">
                <a16:creationId xmlns:a16="http://schemas.microsoft.com/office/drawing/2014/main" id="{70F4136E-0B9E-4CBA-9086-EC93955F6B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F66CD826-2DEC-4733-AA61-32B0A3764F53}" type="slidenum">
              <a:rPr lang="en-GB" altLang="nl-NL" sz="1400">
                <a:solidFill>
                  <a:srgbClr val="000000"/>
                </a:solidFill>
                <a:latin typeface="Times New Roman" panose="02020603050405020304" pitchFamily="18" charset="0"/>
              </a:rPr>
              <a:pPr/>
              <a:t>29</a:t>
            </a:fld>
            <a:endParaRPr lang="en-GB" altLang="nl-NL" sz="1400">
              <a:solidFill>
                <a:srgbClr val="000000"/>
              </a:solidFill>
              <a:latin typeface="Times New Roman" panose="02020603050405020304" pitchFamily="18" charset="0"/>
            </a:endParaRPr>
          </a:p>
        </p:txBody>
      </p:sp>
      <p:sp>
        <p:nvSpPr>
          <p:cNvPr id="73731" name="Text Box 2">
            <a:extLst>
              <a:ext uri="{FF2B5EF4-FFF2-40B4-BE49-F238E27FC236}">
                <a16:creationId xmlns:a16="http://schemas.microsoft.com/office/drawing/2014/main" id="{C4494B3C-6978-467E-8838-C19CF68D500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3732" name="Rectangle 3">
            <a:extLst>
              <a:ext uri="{FF2B5EF4-FFF2-40B4-BE49-F238E27FC236}">
                <a16:creationId xmlns:a16="http://schemas.microsoft.com/office/drawing/2014/main" id="{E8FF9333-6719-4851-A52B-3A8265128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6">
            <a:extLst>
              <a:ext uri="{FF2B5EF4-FFF2-40B4-BE49-F238E27FC236}">
                <a16:creationId xmlns:a16="http://schemas.microsoft.com/office/drawing/2014/main" id="{D6C5E053-8E1C-4CEE-A53E-30331D73FBE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B90675EB-F925-4E5E-A87A-FEE5722C369B}" type="slidenum">
              <a:rPr lang="en-GB" altLang="nl-NL" sz="1400">
                <a:solidFill>
                  <a:srgbClr val="000000"/>
                </a:solidFill>
                <a:latin typeface="Times New Roman" panose="02020603050405020304" pitchFamily="18" charset="0"/>
              </a:rPr>
              <a:pPr/>
              <a:t>30</a:t>
            </a:fld>
            <a:endParaRPr lang="en-GB" altLang="nl-NL" sz="1400">
              <a:solidFill>
                <a:srgbClr val="000000"/>
              </a:solidFill>
              <a:latin typeface="Times New Roman" panose="02020603050405020304" pitchFamily="18" charset="0"/>
            </a:endParaRPr>
          </a:p>
        </p:txBody>
      </p:sp>
      <p:sp>
        <p:nvSpPr>
          <p:cNvPr id="74755" name="Text Box 2">
            <a:extLst>
              <a:ext uri="{FF2B5EF4-FFF2-40B4-BE49-F238E27FC236}">
                <a16:creationId xmlns:a16="http://schemas.microsoft.com/office/drawing/2014/main" id="{23CBE336-3914-4DC1-9969-44A2877CD953}"/>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4756" name="Rectangle 3">
            <a:extLst>
              <a:ext uri="{FF2B5EF4-FFF2-40B4-BE49-F238E27FC236}">
                <a16:creationId xmlns:a16="http://schemas.microsoft.com/office/drawing/2014/main" id="{227C69DC-1A24-4DFD-82AE-8BE218A2205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a:extLst>
              <a:ext uri="{FF2B5EF4-FFF2-40B4-BE49-F238E27FC236}">
                <a16:creationId xmlns:a16="http://schemas.microsoft.com/office/drawing/2014/main" id="{BE147EE5-D306-4BF4-B8F6-3F03766385E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183EEF6-B597-4C7E-A5E5-D427BB131EE3}" type="slidenum">
              <a:rPr lang="en-GB" altLang="nl-NL" sz="1400">
                <a:solidFill>
                  <a:srgbClr val="000000"/>
                </a:solidFill>
                <a:latin typeface="Times New Roman" panose="02020603050405020304" pitchFamily="18" charset="0"/>
              </a:rPr>
              <a:pPr/>
              <a:t>3</a:t>
            </a:fld>
            <a:endParaRPr lang="en-GB" altLang="nl-NL" sz="1400">
              <a:solidFill>
                <a:srgbClr val="000000"/>
              </a:solidFill>
              <a:latin typeface="Times New Roman" panose="02020603050405020304" pitchFamily="18" charset="0"/>
            </a:endParaRPr>
          </a:p>
        </p:txBody>
      </p:sp>
      <p:sp>
        <p:nvSpPr>
          <p:cNvPr id="48131" name="Text Box 1">
            <a:extLst>
              <a:ext uri="{FF2B5EF4-FFF2-40B4-BE49-F238E27FC236}">
                <a16:creationId xmlns:a16="http://schemas.microsoft.com/office/drawing/2014/main" id="{411B8EE3-871D-4BB9-9027-BDE5E92EFA6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48132" name="Rectangle 2">
            <a:extLst>
              <a:ext uri="{FF2B5EF4-FFF2-40B4-BE49-F238E27FC236}">
                <a16:creationId xmlns:a16="http://schemas.microsoft.com/office/drawing/2014/main" id="{3694E6B8-4887-4A10-B417-61ED3BF6B104}"/>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6">
            <a:extLst>
              <a:ext uri="{FF2B5EF4-FFF2-40B4-BE49-F238E27FC236}">
                <a16:creationId xmlns:a16="http://schemas.microsoft.com/office/drawing/2014/main" id="{433737C8-42AB-4A24-B75D-1190612DA3B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3FABC713-D30A-4F76-BD0E-2D76D3C3A2E0}" type="slidenum">
              <a:rPr lang="en-GB" altLang="nl-NL" sz="1400">
                <a:solidFill>
                  <a:srgbClr val="000000"/>
                </a:solidFill>
                <a:latin typeface="Times New Roman" panose="02020603050405020304" pitchFamily="18" charset="0"/>
              </a:rPr>
              <a:pPr/>
              <a:t>31</a:t>
            </a:fld>
            <a:endParaRPr lang="en-GB" altLang="nl-NL" sz="1400">
              <a:solidFill>
                <a:srgbClr val="000000"/>
              </a:solidFill>
              <a:latin typeface="Times New Roman" panose="02020603050405020304" pitchFamily="18" charset="0"/>
            </a:endParaRPr>
          </a:p>
        </p:txBody>
      </p:sp>
      <p:sp>
        <p:nvSpPr>
          <p:cNvPr id="75779" name="Text Box 2">
            <a:extLst>
              <a:ext uri="{FF2B5EF4-FFF2-40B4-BE49-F238E27FC236}">
                <a16:creationId xmlns:a16="http://schemas.microsoft.com/office/drawing/2014/main" id="{FE15C611-D18C-4AAA-8AFB-39907C1CEDB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5780" name="Rectangle 3">
            <a:extLst>
              <a:ext uri="{FF2B5EF4-FFF2-40B4-BE49-F238E27FC236}">
                <a16:creationId xmlns:a16="http://schemas.microsoft.com/office/drawing/2014/main" id="{77988266-CBCF-407C-80FE-1583EA1405F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6">
            <a:extLst>
              <a:ext uri="{FF2B5EF4-FFF2-40B4-BE49-F238E27FC236}">
                <a16:creationId xmlns:a16="http://schemas.microsoft.com/office/drawing/2014/main" id="{C9BFBE47-35D4-46C5-A5B7-8B459BDFC25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103BD1B-E073-41D5-B754-1F7280E5FACB}" type="slidenum">
              <a:rPr lang="en-GB" altLang="nl-NL" sz="1400">
                <a:solidFill>
                  <a:srgbClr val="000000"/>
                </a:solidFill>
                <a:latin typeface="Times New Roman" panose="02020603050405020304" pitchFamily="18" charset="0"/>
              </a:rPr>
              <a:pPr/>
              <a:t>32</a:t>
            </a:fld>
            <a:endParaRPr lang="en-GB" altLang="nl-NL" sz="1400">
              <a:solidFill>
                <a:srgbClr val="000000"/>
              </a:solidFill>
              <a:latin typeface="Times New Roman" panose="02020603050405020304" pitchFamily="18" charset="0"/>
            </a:endParaRPr>
          </a:p>
        </p:txBody>
      </p:sp>
      <p:sp>
        <p:nvSpPr>
          <p:cNvPr id="76803" name="Text Box 2">
            <a:extLst>
              <a:ext uri="{FF2B5EF4-FFF2-40B4-BE49-F238E27FC236}">
                <a16:creationId xmlns:a16="http://schemas.microsoft.com/office/drawing/2014/main" id="{F7C7743A-80B9-4F8C-8428-9D82BD4D2A2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6804" name="Rectangle 3">
            <a:extLst>
              <a:ext uri="{FF2B5EF4-FFF2-40B4-BE49-F238E27FC236}">
                <a16:creationId xmlns:a16="http://schemas.microsoft.com/office/drawing/2014/main" id="{958E34BD-AE23-44CC-97EC-11385AC2EEA8}"/>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6">
            <a:extLst>
              <a:ext uri="{FF2B5EF4-FFF2-40B4-BE49-F238E27FC236}">
                <a16:creationId xmlns:a16="http://schemas.microsoft.com/office/drawing/2014/main" id="{931B911B-0996-43B2-AF27-366C57F8B1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EC30A9B-99AD-4100-95C1-0423365C14C1}" type="slidenum">
              <a:rPr lang="en-GB" altLang="nl-NL" sz="1400">
                <a:solidFill>
                  <a:srgbClr val="000000"/>
                </a:solidFill>
                <a:latin typeface="Times New Roman" panose="02020603050405020304" pitchFamily="18" charset="0"/>
              </a:rPr>
              <a:pPr/>
              <a:t>33</a:t>
            </a:fld>
            <a:endParaRPr lang="en-GB" altLang="nl-NL" sz="1400">
              <a:solidFill>
                <a:srgbClr val="000000"/>
              </a:solidFill>
              <a:latin typeface="Times New Roman" panose="02020603050405020304" pitchFamily="18" charset="0"/>
            </a:endParaRPr>
          </a:p>
        </p:txBody>
      </p:sp>
      <p:sp>
        <p:nvSpPr>
          <p:cNvPr id="77827" name="Text Box 2">
            <a:extLst>
              <a:ext uri="{FF2B5EF4-FFF2-40B4-BE49-F238E27FC236}">
                <a16:creationId xmlns:a16="http://schemas.microsoft.com/office/drawing/2014/main" id="{FC14C94D-9142-4BCB-B0B7-1AE12CBB8484}"/>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7828" name="Rectangle 3">
            <a:extLst>
              <a:ext uri="{FF2B5EF4-FFF2-40B4-BE49-F238E27FC236}">
                <a16:creationId xmlns:a16="http://schemas.microsoft.com/office/drawing/2014/main" id="{AEAAA6A4-E0E0-496F-BE62-299CB180A05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6">
            <a:extLst>
              <a:ext uri="{FF2B5EF4-FFF2-40B4-BE49-F238E27FC236}">
                <a16:creationId xmlns:a16="http://schemas.microsoft.com/office/drawing/2014/main" id="{14EA7368-28FC-4260-A3B5-5B87BBE571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F6EC976-64B1-4830-979A-90B844A54ECA}" type="slidenum">
              <a:rPr lang="en-GB" altLang="nl-NL" sz="1400">
                <a:solidFill>
                  <a:srgbClr val="000000"/>
                </a:solidFill>
                <a:latin typeface="Times New Roman" panose="02020603050405020304" pitchFamily="18" charset="0"/>
              </a:rPr>
              <a:pPr/>
              <a:t>34</a:t>
            </a:fld>
            <a:endParaRPr lang="en-GB" altLang="nl-NL" sz="1400">
              <a:solidFill>
                <a:srgbClr val="000000"/>
              </a:solidFill>
              <a:latin typeface="Times New Roman" panose="02020603050405020304" pitchFamily="18" charset="0"/>
            </a:endParaRPr>
          </a:p>
        </p:txBody>
      </p:sp>
      <p:sp>
        <p:nvSpPr>
          <p:cNvPr id="78851" name="Text Box 2">
            <a:extLst>
              <a:ext uri="{FF2B5EF4-FFF2-40B4-BE49-F238E27FC236}">
                <a16:creationId xmlns:a16="http://schemas.microsoft.com/office/drawing/2014/main" id="{E3464B24-102B-43C3-8F02-19643FCF923D}"/>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8852" name="Rectangle 3">
            <a:extLst>
              <a:ext uri="{FF2B5EF4-FFF2-40B4-BE49-F238E27FC236}">
                <a16:creationId xmlns:a16="http://schemas.microsoft.com/office/drawing/2014/main" id="{77A7251D-ED04-449B-BE6A-74520049EEEB}"/>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6">
            <a:extLst>
              <a:ext uri="{FF2B5EF4-FFF2-40B4-BE49-F238E27FC236}">
                <a16:creationId xmlns:a16="http://schemas.microsoft.com/office/drawing/2014/main" id="{6542C324-AF96-4E1D-88F1-ABFE47CF0FD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87AF19D3-1161-4FF7-BAA5-85ABAC85E662}" type="slidenum">
              <a:rPr lang="en-GB" altLang="nl-NL" sz="1400">
                <a:solidFill>
                  <a:srgbClr val="000000"/>
                </a:solidFill>
                <a:latin typeface="Times New Roman" panose="02020603050405020304" pitchFamily="18" charset="0"/>
              </a:rPr>
              <a:pPr/>
              <a:t>35</a:t>
            </a:fld>
            <a:endParaRPr lang="en-GB" altLang="nl-NL" sz="1400">
              <a:solidFill>
                <a:srgbClr val="000000"/>
              </a:solidFill>
              <a:latin typeface="Times New Roman" panose="02020603050405020304" pitchFamily="18" charset="0"/>
            </a:endParaRPr>
          </a:p>
        </p:txBody>
      </p:sp>
      <p:sp>
        <p:nvSpPr>
          <p:cNvPr id="79875" name="Text Box 2">
            <a:extLst>
              <a:ext uri="{FF2B5EF4-FFF2-40B4-BE49-F238E27FC236}">
                <a16:creationId xmlns:a16="http://schemas.microsoft.com/office/drawing/2014/main" id="{F15C21BC-19C1-4377-BF06-6BB701BAF91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79876" name="Rectangle 3">
            <a:extLst>
              <a:ext uri="{FF2B5EF4-FFF2-40B4-BE49-F238E27FC236}">
                <a16:creationId xmlns:a16="http://schemas.microsoft.com/office/drawing/2014/main" id="{E5A2423A-544D-461F-A3A4-843A384C38C0}"/>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6">
            <a:extLst>
              <a:ext uri="{FF2B5EF4-FFF2-40B4-BE49-F238E27FC236}">
                <a16:creationId xmlns:a16="http://schemas.microsoft.com/office/drawing/2014/main" id="{8DB38C6F-146F-4276-B0B9-A9444C6BC1B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6C7265E-5D9D-4D19-8319-6A2C28460209}" type="slidenum">
              <a:rPr lang="en-GB" altLang="nl-NL" sz="1400">
                <a:solidFill>
                  <a:srgbClr val="000000"/>
                </a:solidFill>
                <a:latin typeface="Times New Roman" panose="02020603050405020304" pitchFamily="18" charset="0"/>
              </a:rPr>
              <a:pPr/>
              <a:t>36</a:t>
            </a:fld>
            <a:endParaRPr lang="en-GB" altLang="nl-NL" sz="1400">
              <a:solidFill>
                <a:srgbClr val="000000"/>
              </a:solidFill>
              <a:latin typeface="Times New Roman" panose="02020603050405020304" pitchFamily="18" charset="0"/>
            </a:endParaRPr>
          </a:p>
        </p:txBody>
      </p:sp>
      <p:sp>
        <p:nvSpPr>
          <p:cNvPr id="80899" name="Text Box 2">
            <a:extLst>
              <a:ext uri="{FF2B5EF4-FFF2-40B4-BE49-F238E27FC236}">
                <a16:creationId xmlns:a16="http://schemas.microsoft.com/office/drawing/2014/main" id="{F87238C2-F9CF-4183-A706-BE8DE4C89A70}"/>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0900" name="Rectangle 3">
            <a:extLst>
              <a:ext uri="{FF2B5EF4-FFF2-40B4-BE49-F238E27FC236}">
                <a16:creationId xmlns:a16="http://schemas.microsoft.com/office/drawing/2014/main" id="{783AFF7E-B511-4D3C-BF00-CF33D945456E}"/>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6">
            <a:extLst>
              <a:ext uri="{FF2B5EF4-FFF2-40B4-BE49-F238E27FC236}">
                <a16:creationId xmlns:a16="http://schemas.microsoft.com/office/drawing/2014/main" id="{EF8205D4-648C-45C4-BA3C-46C38DB3A8F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2793289A-2965-45DF-A89A-921B982C3A15}" type="slidenum">
              <a:rPr lang="en-GB" altLang="nl-NL" sz="1400">
                <a:solidFill>
                  <a:srgbClr val="000000"/>
                </a:solidFill>
                <a:latin typeface="Times New Roman" panose="02020603050405020304" pitchFamily="18" charset="0"/>
              </a:rPr>
              <a:pPr/>
              <a:t>37</a:t>
            </a:fld>
            <a:endParaRPr lang="en-GB" altLang="nl-NL" sz="1400">
              <a:solidFill>
                <a:srgbClr val="000000"/>
              </a:solidFill>
              <a:latin typeface="Times New Roman" panose="02020603050405020304" pitchFamily="18" charset="0"/>
            </a:endParaRPr>
          </a:p>
        </p:txBody>
      </p:sp>
      <p:sp>
        <p:nvSpPr>
          <p:cNvPr id="82947" name="Text Box 2">
            <a:extLst>
              <a:ext uri="{FF2B5EF4-FFF2-40B4-BE49-F238E27FC236}">
                <a16:creationId xmlns:a16="http://schemas.microsoft.com/office/drawing/2014/main" id="{BA4B8EF2-7C6E-4279-8637-1A30560F9634}"/>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2948" name="Rectangle 3">
            <a:extLst>
              <a:ext uri="{FF2B5EF4-FFF2-40B4-BE49-F238E27FC236}">
                <a16:creationId xmlns:a16="http://schemas.microsoft.com/office/drawing/2014/main" id="{F8DBB05F-4178-40CA-8E3B-CD0FB832F9A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6">
            <a:extLst>
              <a:ext uri="{FF2B5EF4-FFF2-40B4-BE49-F238E27FC236}">
                <a16:creationId xmlns:a16="http://schemas.microsoft.com/office/drawing/2014/main" id="{C3354038-5E7A-441A-A941-32C54902E85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0849453-D84B-4504-B074-B38A7C0FA103}" type="slidenum">
              <a:rPr lang="en-GB" altLang="nl-NL" sz="1400">
                <a:solidFill>
                  <a:srgbClr val="000000"/>
                </a:solidFill>
                <a:latin typeface="Times New Roman" panose="02020603050405020304" pitchFamily="18" charset="0"/>
              </a:rPr>
              <a:pPr/>
              <a:t>38</a:t>
            </a:fld>
            <a:endParaRPr lang="en-GB" altLang="nl-NL" sz="1400">
              <a:solidFill>
                <a:srgbClr val="000000"/>
              </a:solidFill>
              <a:latin typeface="Times New Roman" panose="02020603050405020304" pitchFamily="18" charset="0"/>
            </a:endParaRPr>
          </a:p>
        </p:txBody>
      </p:sp>
      <p:sp>
        <p:nvSpPr>
          <p:cNvPr id="81923" name="Text Box 2">
            <a:extLst>
              <a:ext uri="{FF2B5EF4-FFF2-40B4-BE49-F238E27FC236}">
                <a16:creationId xmlns:a16="http://schemas.microsoft.com/office/drawing/2014/main" id="{BEC18E59-1BDF-4F55-812E-10E347C74789}"/>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1924" name="Rectangle 3">
            <a:extLst>
              <a:ext uri="{FF2B5EF4-FFF2-40B4-BE49-F238E27FC236}">
                <a16:creationId xmlns:a16="http://schemas.microsoft.com/office/drawing/2014/main" id="{2D6EC593-FF26-4C46-913A-57F63430EAB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6">
            <a:extLst>
              <a:ext uri="{FF2B5EF4-FFF2-40B4-BE49-F238E27FC236}">
                <a16:creationId xmlns:a16="http://schemas.microsoft.com/office/drawing/2014/main" id="{EF8B9B1B-CA8D-4360-B072-D93924A29E1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66BB39C3-BB5C-401C-B020-077F70C455ED}" type="slidenum">
              <a:rPr lang="en-GB" altLang="nl-NL" sz="1400">
                <a:solidFill>
                  <a:srgbClr val="000000"/>
                </a:solidFill>
                <a:latin typeface="Times New Roman" panose="02020603050405020304" pitchFamily="18" charset="0"/>
              </a:rPr>
              <a:pPr/>
              <a:t>39</a:t>
            </a:fld>
            <a:endParaRPr lang="en-GB" altLang="nl-NL" sz="1400">
              <a:solidFill>
                <a:srgbClr val="000000"/>
              </a:solidFill>
              <a:latin typeface="Times New Roman" panose="02020603050405020304" pitchFamily="18" charset="0"/>
            </a:endParaRPr>
          </a:p>
        </p:txBody>
      </p:sp>
      <p:sp>
        <p:nvSpPr>
          <p:cNvPr id="83971" name="Text Box 2">
            <a:extLst>
              <a:ext uri="{FF2B5EF4-FFF2-40B4-BE49-F238E27FC236}">
                <a16:creationId xmlns:a16="http://schemas.microsoft.com/office/drawing/2014/main" id="{33717CA1-AEB2-4D91-97B3-BD0B4A3B2965}"/>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3972" name="Rectangle 3">
            <a:extLst>
              <a:ext uri="{FF2B5EF4-FFF2-40B4-BE49-F238E27FC236}">
                <a16:creationId xmlns:a16="http://schemas.microsoft.com/office/drawing/2014/main" id="{44AEE220-DCDC-42AA-9E4C-C7A943CA469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6">
            <a:extLst>
              <a:ext uri="{FF2B5EF4-FFF2-40B4-BE49-F238E27FC236}">
                <a16:creationId xmlns:a16="http://schemas.microsoft.com/office/drawing/2014/main" id="{61056953-F908-4216-85D3-F61605BFB48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41BD4BA1-FA78-4B03-A8AC-39C54B99158B}" type="slidenum">
              <a:rPr lang="en-GB" altLang="nl-NL" sz="1400">
                <a:solidFill>
                  <a:srgbClr val="000000"/>
                </a:solidFill>
                <a:latin typeface="Times New Roman" panose="02020603050405020304" pitchFamily="18" charset="0"/>
              </a:rPr>
              <a:pPr/>
              <a:t>40</a:t>
            </a:fld>
            <a:endParaRPr lang="en-GB" altLang="nl-NL" sz="1400">
              <a:solidFill>
                <a:srgbClr val="000000"/>
              </a:solidFill>
              <a:latin typeface="Times New Roman" panose="02020603050405020304" pitchFamily="18" charset="0"/>
            </a:endParaRPr>
          </a:p>
        </p:txBody>
      </p:sp>
      <p:sp>
        <p:nvSpPr>
          <p:cNvPr id="84995" name="Text Box 2">
            <a:extLst>
              <a:ext uri="{FF2B5EF4-FFF2-40B4-BE49-F238E27FC236}">
                <a16:creationId xmlns:a16="http://schemas.microsoft.com/office/drawing/2014/main" id="{6AA2A14D-41DC-4D09-AE1C-02D604BCCA9A}"/>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84996" name="Rectangle 3">
            <a:extLst>
              <a:ext uri="{FF2B5EF4-FFF2-40B4-BE49-F238E27FC236}">
                <a16:creationId xmlns:a16="http://schemas.microsoft.com/office/drawing/2014/main" id="{D9B6B0E9-4319-4426-B030-61FE641D51B9}"/>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6">
            <a:extLst>
              <a:ext uri="{FF2B5EF4-FFF2-40B4-BE49-F238E27FC236}">
                <a16:creationId xmlns:a16="http://schemas.microsoft.com/office/drawing/2014/main" id="{68B54A1D-1361-4F36-8389-4967A4972D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CA1756A1-27DC-42D0-8C64-B0F4E5BB55B6}" type="slidenum">
              <a:rPr lang="en-GB" altLang="nl-NL" sz="1400">
                <a:solidFill>
                  <a:srgbClr val="000000"/>
                </a:solidFill>
                <a:latin typeface="Times New Roman" panose="02020603050405020304" pitchFamily="18" charset="0"/>
              </a:rPr>
              <a:pPr/>
              <a:t>4</a:t>
            </a:fld>
            <a:endParaRPr lang="en-GB" altLang="nl-NL" sz="1400">
              <a:solidFill>
                <a:srgbClr val="000000"/>
              </a:solidFill>
              <a:latin typeface="Times New Roman" panose="02020603050405020304" pitchFamily="18" charset="0"/>
            </a:endParaRPr>
          </a:p>
        </p:txBody>
      </p:sp>
      <p:sp>
        <p:nvSpPr>
          <p:cNvPr id="49155" name="Text Box 1">
            <a:extLst>
              <a:ext uri="{FF2B5EF4-FFF2-40B4-BE49-F238E27FC236}">
                <a16:creationId xmlns:a16="http://schemas.microsoft.com/office/drawing/2014/main" id="{62C9E52E-BEFC-47CF-9E2D-03B2412439C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49156" name="Rectangle 2">
            <a:extLst>
              <a:ext uri="{FF2B5EF4-FFF2-40B4-BE49-F238E27FC236}">
                <a16:creationId xmlns:a16="http://schemas.microsoft.com/office/drawing/2014/main" id="{BE3DB256-86CD-48CE-91FF-EC73411B7D07}"/>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B0E14D9C-79AE-4F83-84E9-EEDA0B69F2F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B1FF3FBC-B4A9-4421-A54F-3F02D6EB116E}" type="slidenum">
              <a:rPr lang="en-GB" altLang="nl-NL" sz="1400">
                <a:solidFill>
                  <a:srgbClr val="000000"/>
                </a:solidFill>
                <a:latin typeface="Times New Roman" panose="02020603050405020304" pitchFamily="18" charset="0"/>
              </a:rPr>
              <a:pPr/>
              <a:t>5</a:t>
            </a:fld>
            <a:endParaRPr lang="en-GB" altLang="nl-NL" sz="1400">
              <a:solidFill>
                <a:srgbClr val="000000"/>
              </a:solidFill>
              <a:latin typeface="Times New Roman" panose="02020603050405020304" pitchFamily="18" charset="0"/>
            </a:endParaRPr>
          </a:p>
        </p:txBody>
      </p:sp>
      <p:sp>
        <p:nvSpPr>
          <p:cNvPr id="50179" name="Text Box 1">
            <a:extLst>
              <a:ext uri="{FF2B5EF4-FFF2-40B4-BE49-F238E27FC236}">
                <a16:creationId xmlns:a16="http://schemas.microsoft.com/office/drawing/2014/main" id="{A3413C37-7C2D-4A6A-B11C-30352CD27A23}"/>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0180" name="Rectangle 2">
            <a:extLst>
              <a:ext uri="{FF2B5EF4-FFF2-40B4-BE49-F238E27FC236}">
                <a16:creationId xmlns:a16="http://schemas.microsoft.com/office/drawing/2014/main" id="{47CD546B-4E89-4D0E-A82C-CC642FA32352}"/>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6">
            <a:extLst>
              <a:ext uri="{FF2B5EF4-FFF2-40B4-BE49-F238E27FC236}">
                <a16:creationId xmlns:a16="http://schemas.microsoft.com/office/drawing/2014/main" id="{561516EE-32BC-4EE9-8594-3DFF92AB917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2988976B-AA12-40BC-96F0-B5C1661E8085}" type="slidenum">
              <a:rPr lang="en-GB" altLang="nl-NL" sz="1400">
                <a:solidFill>
                  <a:srgbClr val="000000"/>
                </a:solidFill>
                <a:latin typeface="Times New Roman" panose="02020603050405020304" pitchFamily="18" charset="0"/>
              </a:rPr>
              <a:pPr/>
              <a:t>6</a:t>
            </a:fld>
            <a:endParaRPr lang="en-GB" altLang="nl-NL" sz="1400">
              <a:solidFill>
                <a:srgbClr val="000000"/>
              </a:solidFill>
              <a:latin typeface="Times New Roman" panose="02020603050405020304" pitchFamily="18" charset="0"/>
            </a:endParaRPr>
          </a:p>
        </p:txBody>
      </p:sp>
      <p:sp>
        <p:nvSpPr>
          <p:cNvPr id="51203" name="Text Box 1">
            <a:extLst>
              <a:ext uri="{FF2B5EF4-FFF2-40B4-BE49-F238E27FC236}">
                <a16:creationId xmlns:a16="http://schemas.microsoft.com/office/drawing/2014/main" id="{6DCC779C-72A5-4CE0-B313-9FE289027682}"/>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1204" name="Rectangle 2">
            <a:extLst>
              <a:ext uri="{FF2B5EF4-FFF2-40B4-BE49-F238E27FC236}">
                <a16:creationId xmlns:a16="http://schemas.microsoft.com/office/drawing/2014/main" id="{D3BCF7E7-F512-443F-8467-96B27E4B30D5}"/>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extLst>
      <p:ext uri="{BB962C8B-B14F-4D97-AF65-F5344CB8AC3E}">
        <p14:creationId xmlns:p14="http://schemas.microsoft.com/office/powerpoint/2010/main" val="412571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a:extLst>
              <a:ext uri="{FF2B5EF4-FFF2-40B4-BE49-F238E27FC236}">
                <a16:creationId xmlns:a16="http://schemas.microsoft.com/office/drawing/2014/main" id="{E1B63764-8076-4023-9BE8-BF6FB3D289E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7EBC2B16-1AE5-423A-978A-A0BDA3D5B44D}" type="slidenum">
              <a:rPr lang="en-GB" altLang="nl-NL" sz="1400">
                <a:solidFill>
                  <a:srgbClr val="000000"/>
                </a:solidFill>
                <a:latin typeface="Times New Roman" panose="02020603050405020304" pitchFamily="18" charset="0"/>
              </a:rPr>
              <a:pPr/>
              <a:t>8</a:t>
            </a:fld>
            <a:endParaRPr lang="en-GB" altLang="nl-NL" sz="1400">
              <a:solidFill>
                <a:srgbClr val="000000"/>
              </a:solidFill>
              <a:latin typeface="Times New Roman" panose="02020603050405020304" pitchFamily="18" charset="0"/>
            </a:endParaRPr>
          </a:p>
        </p:txBody>
      </p:sp>
      <p:sp>
        <p:nvSpPr>
          <p:cNvPr id="52227" name="Text Box 1">
            <a:extLst>
              <a:ext uri="{FF2B5EF4-FFF2-40B4-BE49-F238E27FC236}">
                <a16:creationId xmlns:a16="http://schemas.microsoft.com/office/drawing/2014/main" id="{9BAEADCE-FDEA-49F5-9B65-FEFDCCC28DB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2228" name="Rectangle 2">
            <a:extLst>
              <a:ext uri="{FF2B5EF4-FFF2-40B4-BE49-F238E27FC236}">
                <a16:creationId xmlns:a16="http://schemas.microsoft.com/office/drawing/2014/main" id="{2B3B4617-A6F3-4065-8D65-8E167B394A9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6">
            <a:extLst>
              <a:ext uri="{FF2B5EF4-FFF2-40B4-BE49-F238E27FC236}">
                <a16:creationId xmlns:a16="http://schemas.microsoft.com/office/drawing/2014/main" id="{3B8376EE-EB9D-49E7-9C4E-C78E412F734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FF575ADA-BADE-4CA3-846B-2822E2AF68C7}" type="slidenum">
              <a:rPr lang="en-GB" altLang="nl-NL" sz="1400">
                <a:solidFill>
                  <a:srgbClr val="000000"/>
                </a:solidFill>
                <a:latin typeface="Times New Roman" panose="02020603050405020304" pitchFamily="18" charset="0"/>
              </a:rPr>
              <a:pPr/>
              <a:t>9</a:t>
            </a:fld>
            <a:endParaRPr lang="en-GB" altLang="nl-NL" sz="1400">
              <a:solidFill>
                <a:srgbClr val="000000"/>
              </a:solidFill>
              <a:latin typeface="Times New Roman" panose="02020603050405020304" pitchFamily="18" charset="0"/>
            </a:endParaRPr>
          </a:p>
        </p:txBody>
      </p:sp>
      <p:sp>
        <p:nvSpPr>
          <p:cNvPr id="53251" name="Text Box 2">
            <a:extLst>
              <a:ext uri="{FF2B5EF4-FFF2-40B4-BE49-F238E27FC236}">
                <a16:creationId xmlns:a16="http://schemas.microsoft.com/office/drawing/2014/main" id="{DC9CB0CA-97C6-4E0D-98D2-985CE2923D66}"/>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3252" name="Rectangle 3">
            <a:extLst>
              <a:ext uri="{FF2B5EF4-FFF2-40B4-BE49-F238E27FC236}">
                <a16:creationId xmlns:a16="http://schemas.microsoft.com/office/drawing/2014/main" id="{2256E5D0-3D8F-4D32-87B8-D3CFD9A8973D}"/>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6">
            <a:extLst>
              <a:ext uri="{FF2B5EF4-FFF2-40B4-BE49-F238E27FC236}">
                <a16:creationId xmlns:a16="http://schemas.microsoft.com/office/drawing/2014/main" id="{63225286-9400-49BF-854A-22373F46D1D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ea typeface="ＭＳ Ｐゴシック" panose="020B0600070205080204" pitchFamily="34" charset="-128"/>
              </a:defRPr>
            </a:lvl9pPr>
          </a:lstStyle>
          <a:p>
            <a:fld id="{5CE587E4-C414-4212-863A-AF7AEC361E91}" type="slidenum">
              <a:rPr lang="en-GB" altLang="nl-NL" sz="1400">
                <a:solidFill>
                  <a:srgbClr val="000000"/>
                </a:solidFill>
                <a:latin typeface="Times New Roman" panose="02020603050405020304" pitchFamily="18" charset="0"/>
              </a:rPr>
              <a:pPr/>
              <a:t>10</a:t>
            </a:fld>
            <a:endParaRPr lang="en-GB" altLang="nl-NL" sz="1400">
              <a:solidFill>
                <a:srgbClr val="000000"/>
              </a:solidFill>
              <a:latin typeface="Times New Roman" panose="02020603050405020304" pitchFamily="18" charset="0"/>
            </a:endParaRPr>
          </a:p>
        </p:txBody>
      </p:sp>
      <p:sp>
        <p:nvSpPr>
          <p:cNvPr id="54275" name="Text Box 2">
            <a:extLst>
              <a:ext uri="{FF2B5EF4-FFF2-40B4-BE49-F238E27FC236}">
                <a16:creationId xmlns:a16="http://schemas.microsoft.com/office/drawing/2014/main" id="{764B1345-A739-4BE8-9A8C-E495360830BF}"/>
              </a:ext>
            </a:extLst>
          </p:cNvPr>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nl-NL" sz="1200" b="1">
              <a:solidFill>
                <a:srgbClr val="000000"/>
              </a:solidFill>
            </a:endParaRPr>
          </a:p>
        </p:txBody>
      </p:sp>
      <p:sp>
        <p:nvSpPr>
          <p:cNvPr id="54276" name="Rectangle 3">
            <a:extLst>
              <a:ext uri="{FF2B5EF4-FFF2-40B4-BE49-F238E27FC236}">
                <a16:creationId xmlns:a16="http://schemas.microsoft.com/office/drawing/2014/main" id="{BE7D3A86-9862-4529-A970-A55A419D4886}"/>
              </a:ext>
            </a:extLst>
          </p:cNvPr>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nl-NL">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9407488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7035290"/>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1841282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1799774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9AC166E9-54C9-477A-9501-62516330AFED}"/>
              </a:ext>
            </a:extLst>
          </p:cNvPr>
          <p:cNvSpPr txBox="1">
            <a:spLocks/>
          </p:cNvSpPr>
          <p:nvPr userDrawn="1"/>
        </p:nvSpPr>
        <p:spPr>
          <a:xfrm>
            <a:off x="8296275" y="6448425"/>
            <a:ext cx="531813" cy="230188"/>
          </a:xfrm>
          <a:prstGeom prst="rect">
            <a:avLst/>
          </a:prstGeom>
          <a:solidFill>
            <a:srgbClr val="72AF2F"/>
          </a:solidFill>
        </p:spPr>
        <p:txBody>
          <a:bodyPr/>
          <a:lstStyle/>
          <a:p>
            <a:pPr algn="ctr">
              <a:defRPr/>
            </a:pPr>
            <a:endParaRPr lang="nl-NL" altLang="nl-NL" sz="1100" b="1"/>
          </a:p>
        </p:txBody>
      </p:sp>
      <p:sp>
        <p:nvSpPr>
          <p:cNvPr id="1027" name="AutoShape 14">
            <a:extLst>
              <a:ext uri="{FF2B5EF4-FFF2-40B4-BE49-F238E27FC236}">
                <a16:creationId xmlns:a16="http://schemas.microsoft.com/office/drawing/2014/main" id="{245D33BD-C7F6-4BC7-8555-51ED056A7ABB}"/>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p:spPr>
        <p:txBody>
          <a:bodyPr wrap="none" anchor="ctr"/>
          <a:lstStyle/>
          <a:p>
            <a:pPr>
              <a:defRPr/>
            </a:pPr>
            <a:endParaRPr lang="en-US" altLang="nl-NL">
              <a:cs typeface="Arial" pitchFamily="34" charset="0"/>
            </a:endParaRPr>
          </a:p>
        </p:txBody>
      </p:sp>
      <p:sp>
        <p:nvSpPr>
          <p:cNvPr id="1028" name="Title Placeholder 1">
            <a:extLst>
              <a:ext uri="{FF2B5EF4-FFF2-40B4-BE49-F238E27FC236}">
                <a16:creationId xmlns:a16="http://schemas.microsoft.com/office/drawing/2014/main" id="{BBBBF8AA-50B1-4EEA-942F-03755064900C}"/>
              </a:ext>
            </a:extLst>
          </p:cNvPr>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nl-NL"/>
              <a:t>Click to edit Master title style</a:t>
            </a:r>
            <a:endParaRPr lang="en-GB" altLang="nl-NL"/>
          </a:p>
        </p:txBody>
      </p:sp>
      <p:sp>
        <p:nvSpPr>
          <p:cNvPr id="1029" name="Text Placeholder 2">
            <a:extLst>
              <a:ext uri="{FF2B5EF4-FFF2-40B4-BE49-F238E27FC236}">
                <a16:creationId xmlns:a16="http://schemas.microsoft.com/office/drawing/2014/main" id="{C411F6C7-27CD-47AC-9B46-796BECAAC1F3}"/>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nl-NL"/>
              <a:t> Click to edit Master text styles</a:t>
            </a:r>
          </a:p>
          <a:p>
            <a:pPr lvl="1"/>
            <a:r>
              <a:rPr lang="en-US" altLang="nl-NL"/>
              <a:t>Second level</a:t>
            </a:r>
          </a:p>
          <a:p>
            <a:pPr lvl="2"/>
            <a:r>
              <a:rPr lang="en-US" altLang="nl-NL"/>
              <a:t>Third level</a:t>
            </a:r>
          </a:p>
          <a:p>
            <a:pPr lvl="3"/>
            <a:r>
              <a:rPr lang="en-US" altLang="nl-NL"/>
              <a:t>Fourth level</a:t>
            </a:r>
          </a:p>
          <a:p>
            <a:pPr lvl="4"/>
            <a:r>
              <a:rPr lang="en-US" altLang="nl-NL"/>
              <a:t>Fifth level</a:t>
            </a:r>
            <a:endParaRPr lang="en-GB" altLang="nl-NL"/>
          </a:p>
        </p:txBody>
      </p:sp>
      <p:pic>
        <p:nvPicPr>
          <p:cNvPr id="1030" name="Picture 6" descr="3GPP_TM_RD.jpg">
            <a:extLst>
              <a:ext uri="{FF2B5EF4-FFF2-40B4-BE49-F238E27FC236}">
                <a16:creationId xmlns:a16="http://schemas.microsoft.com/office/drawing/2014/main" id="{D9420563-F003-4DFD-A20E-351261BABC7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035F7BFF-7DD1-45FC-ACBA-229B646AED20}"/>
              </a:ext>
            </a:extLst>
          </p:cNvPr>
          <p:cNvSpPr txBox="1"/>
          <p:nvPr userDrawn="1"/>
        </p:nvSpPr>
        <p:spPr>
          <a:xfrm>
            <a:off x="538163" y="6394450"/>
            <a:ext cx="5565775" cy="282575"/>
          </a:xfrm>
          <a:prstGeom prst="rect">
            <a:avLst/>
          </a:prstGeom>
          <a:noFill/>
        </p:spPr>
        <p:txBody>
          <a:bodyPr anchor="ctr"/>
          <a:lstStyle/>
          <a:p>
            <a:pPr>
              <a:defRPr/>
            </a:pPr>
            <a:r>
              <a:rPr lang="en-GB" spc="300" dirty="0">
                <a:ea typeface="+mn-ea"/>
                <a:cs typeface="Arial" panose="020B0604020202020204" pitchFamily="34" charset="0"/>
              </a:rPr>
              <a:t>SP-170688, TSG SA#77, 13 - 15 September 2017</a:t>
            </a:r>
          </a:p>
        </p:txBody>
      </p:sp>
      <p:sp>
        <p:nvSpPr>
          <p:cNvPr id="1032" name="Oval 11">
            <a:extLst>
              <a:ext uri="{FF2B5EF4-FFF2-40B4-BE49-F238E27FC236}">
                <a16:creationId xmlns:a16="http://schemas.microsoft.com/office/drawing/2014/main" id="{98FBD16C-14B1-44FD-BF85-C5E42E49E810}"/>
              </a:ext>
            </a:extLst>
          </p:cNvPr>
          <p:cNvSpPr>
            <a:spLocks noChangeArrowheads="1"/>
          </p:cNvSpPr>
          <p:nvPr userDrawn="1"/>
        </p:nvSpPr>
        <p:spPr bwMode="auto">
          <a:xfrm>
            <a:off x="8318500" y="6391275"/>
            <a:ext cx="511175" cy="296863"/>
          </a:xfrm>
          <a:prstGeom prst="ellipse">
            <a:avLst/>
          </a:prstGeom>
          <a:solidFill>
            <a:schemeClr val="bg1">
              <a:alpha val="50195"/>
            </a:schemeClr>
          </a:solidFill>
          <a:ln>
            <a:noFill/>
          </a:ln>
          <a:extLst/>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fld id="{D510797A-4C30-4EC6-AB74-941DE10F13D3}" type="slidenum">
              <a:rPr lang="en-GB" altLang="nl-NL" b="1">
                <a:cs typeface="Arial" panose="020B0604020202020204" pitchFamily="34" charset="0"/>
              </a:rPr>
              <a:pPr algn="ctr"/>
              <a:t>‹#›</a:t>
            </a:fld>
            <a:endParaRPr lang="en-GB" altLang="nl-NL" b="1">
              <a:cs typeface="Arial" panose="020B0604020202020204" pitchFamily="34" charset="0"/>
            </a:endParaRPr>
          </a:p>
          <a:p>
            <a:endParaRPr lang="en-GB" altLang="nl-NL">
              <a:cs typeface="Arial" panose="020B0604020202020204" pitchFamily="34" charset="0"/>
            </a:endParaRPr>
          </a:p>
        </p:txBody>
      </p:sp>
      <p:sp>
        <p:nvSpPr>
          <p:cNvPr id="1033" name="Rectangle 15">
            <a:extLst>
              <a:ext uri="{FF2B5EF4-FFF2-40B4-BE49-F238E27FC236}">
                <a16:creationId xmlns:a16="http://schemas.microsoft.com/office/drawing/2014/main" id="{AF9C4F79-FC8C-4A4D-92D0-4F47A3CCAB62}"/>
              </a:ext>
            </a:extLst>
          </p:cNvPr>
          <p:cNvSpPr>
            <a:spLocks noChangeArrowheads="1"/>
          </p:cNvSpPr>
          <p:nvPr userDrawn="1"/>
        </p:nvSpPr>
        <p:spPr bwMode="auto">
          <a:xfrm>
            <a:off x="4086225" y="3305175"/>
            <a:ext cx="971550" cy="247650"/>
          </a:xfrm>
          <a:prstGeom prst="rect">
            <a:avLst/>
          </a:prstGeom>
          <a:noFill/>
          <a:ln>
            <a:noFill/>
          </a:ln>
          <a:extLst/>
        </p:spPr>
        <p:txBody>
          <a:bodyPr wrap="none">
            <a:spAutoFit/>
          </a:bodyPr>
          <a:lstStyle/>
          <a:p>
            <a:pPr eaLnBrk="1" hangingPunct="1">
              <a:defRPr/>
            </a:pPr>
            <a:r>
              <a:rPr lang="en-GB" altLang="nl-NL">
                <a:solidFill>
                  <a:schemeClr val="bg1"/>
                </a:solidFill>
              </a:rPr>
              <a:t>© 3GPP 2012</a:t>
            </a:r>
            <a:endParaRPr lang="en-GB" altLang="nl-NL"/>
          </a:p>
        </p:txBody>
      </p:sp>
      <p:sp>
        <p:nvSpPr>
          <p:cNvPr id="1034" name="Rectangle 16">
            <a:extLst>
              <a:ext uri="{FF2B5EF4-FFF2-40B4-BE49-F238E27FC236}">
                <a16:creationId xmlns:a16="http://schemas.microsoft.com/office/drawing/2014/main" id="{3F5F5948-54D1-45A8-8E96-2182BD39E5FA}"/>
              </a:ext>
            </a:extLst>
          </p:cNvPr>
          <p:cNvSpPr>
            <a:spLocks noChangeArrowheads="1"/>
          </p:cNvSpPr>
          <p:nvPr userDrawn="1"/>
        </p:nvSpPr>
        <p:spPr bwMode="auto">
          <a:xfrm>
            <a:off x="7439025" y="6461125"/>
            <a:ext cx="823913" cy="215900"/>
          </a:xfrm>
          <a:prstGeom prst="rect">
            <a:avLst/>
          </a:prstGeom>
          <a:noFill/>
          <a:ln>
            <a:noFill/>
          </a:ln>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2017</a:t>
            </a: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ＭＳ Ｐゴシック"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ＭＳ Ｐゴシック" charset="0"/>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9D3F4BAA-D782-4261-8476-5C153A13A871}"/>
              </a:ext>
            </a:extLst>
          </p:cNvPr>
          <p:cNvSpPr>
            <a:spLocks noGrp="1" noChangeArrowheads="1"/>
          </p:cNvSpPr>
          <p:nvPr>
            <p:ph type="ctrTitle"/>
          </p:nvPr>
        </p:nvSpPr>
        <p:spPr>
          <a:xfrm>
            <a:off x="685800" y="1589088"/>
            <a:ext cx="7772400" cy="1470025"/>
          </a:xfrm>
        </p:spPr>
        <p:txBody>
          <a:bodyPr>
            <a:normAutofit fontScale="90000"/>
          </a:bodyPr>
          <a:lstStyle/>
          <a:p>
            <a:pPr>
              <a:defRPr/>
            </a:pPr>
            <a:r>
              <a:rPr lang="en-GB" altLang="nl-NL" sz="2100" b="1" i="1" dirty="0">
                <a:effectLst>
                  <a:outerShdw blurRad="38100" dist="38100" dir="2700000" algn="tl">
                    <a:srgbClr val="C0C0C0"/>
                  </a:outerShdw>
                </a:effectLst>
                <a:ea typeface="ＭＳ Ｐゴシック" pitchFamily="34" charset="-128"/>
              </a:rPr>
              <a:t>  </a:t>
            </a:r>
            <a:br>
              <a:rPr lang="en-GB" altLang="nl-NL" sz="2100" dirty="0">
                <a:ea typeface="ＭＳ Ｐゴシック" pitchFamily="34" charset="-128"/>
              </a:rPr>
            </a:br>
            <a:r>
              <a:rPr lang="en-GB" altLang="nl-NL" sz="2100" dirty="0">
                <a:ea typeface="ＭＳ Ｐゴシック" pitchFamily="34" charset="-128"/>
              </a:rPr>
              <a:t> </a:t>
            </a:r>
            <a:r>
              <a:rPr lang="en-GB" altLang="nl-NL" sz="4000" dirty="0">
                <a:ea typeface="ＭＳ Ｐゴシック" pitchFamily="34" charset="-128"/>
              </a:rPr>
              <a:t>SA1 Report to TSG SA#77</a:t>
            </a:r>
            <a:br>
              <a:rPr lang="en-GB" altLang="nl-NL" sz="4000" dirty="0">
                <a:ea typeface="ＭＳ Ｐゴシック" pitchFamily="34" charset="-128"/>
              </a:rPr>
            </a:br>
            <a:r>
              <a:rPr lang="en-GB" altLang="nl-NL" sz="4000" dirty="0">
                <a:ea typeface="ＭＳ Ｐゴシック" pitchFamily="34" charset="-128"/>
              </a:rPr>
              <a:t> SP-170688</a:t>
            </a:r>
            <a:endParaRPr lang="en-GB" altLang="nl-NL" sz="1900" dirty="0">
              <a:effectLst>
                <a:outerShdw blurRad="38100" dist="38100" dir="2700000" algn="tl">
                  <a:srgbClr val="C0C0C0"/>
                </a:outerShdw>
              </a:effectLst>
              <a:ea typeface="ＭＳ Ｐゴシック" pitchFamily="34" charset="-128"/>
            </a:endParaRPr>
          </a:p>
        </p:txBody>
      </p:sp>
      <p:sp>
        <p:nvSpPr>
          <p:cNvPr id="2051" name="Subtitle 6">
            <a:extLst>
              <a:ext uri="{FF2B5EF4-FFF2-40B4-BE49-F238E27FC236}">
                <a16:creationId xmlns:a16="http://schemas.microsoft.com/office/drawing/2014/main" id="{19CD5B54-EDB0-4D87-A065-EE5BECA4DC28}"/>
              </a:ext>
            </a:extLst>
          </p:cNvPr>
          <p:cNvSpPr>
            <a:spLocks noGrp="1"/>
          </p:cNvSpPr>
          <p:nvPr>
            <p:ph type="subTitle" idx="1"/>
          </p:nvPr>
        </p:nvSpPr>
        <p:spPr>
          <a:xfrm>
            <a:off x="1371600" y="3619500"/>
            <a:ext cx="6400800" cy="2019300"/>
          </a:xfrm>
        </p:spPr>
        <p:txBody>
          <a:bodyPr/>
          <a:lstStyle/>
          <a:p>
            <a:pPr>
              <a:lnSpc>
                <a:spcPct val="80000"/>
              </a:lnSpc>
            </a:pPr>
            <a:r>
              <a:rPr lang="en-US" altLang="nl-NL">
                <a:latin typeface="Arial" panose="020B0604020202020204" pitchFamily="34" charset="0"/>
                <a:ea typeface="ＭＳ Ｐゴシック" panose="020B0600070205080204" pitchFamily="34" charset="-128"/>
              </a:rPr>
              <a:t>Toon Norp</a:t>
            </a:r>
          </a:p>
          <a:p>
            <a:pPr>
              <a:lnSpc>
                <a:spcPct val="80000"/>
              </a:lnSpc>
            </a:pPr>
            <a:r>
              <a:rPr lang="en-US" altLang="nl-NL" sz="2000">
                <a:latin typeface="Arial" panose="020B0604020202020204" pitchFamily="34" charset="0"/>
                <a:ea typeface="ＭＳ Ｐゴシック" panose="020B0600070205080204" pitchFamily="34" charset="-128"/>
              </a:rPr>
              <a:t>SA1 Chair, KPN</a:t>
            </a:r>
          </a:p>
          <a:p>
            <a:pPr>
              <a:lnSpc>
                <a:spcPct val="80000"/>
              </a:lnSpc>
            </a:pPr>
            <a:endParaRPr lang="en-US" altLang="nl-NL" sz="2000">
              <a:latin typeface="Arial" panose="020B0604020202020204" pitchFamily="34" charset="0"/>
              <a:ea typeface="ＭＳ Ｐゴシック" panose="020B0600070205080204" pitchFamily="34" charset="-128"/>
            </a:endParaRPr>
          </a:p>
          <a:p>
            <a:pPr>
              <a:lnSpc>
                <a:spcPct val="80000"/>
              </a:lnSpc>
            </a:pPr>
            <a:r>
              <a:rPr lang="en-GB" altLang="nl-NL">
                <a:latin typeface="Arial" panose="020B0604020202020204" pitchFamily="34" charset="0"/>
                <a:ea typeface="ＭＳ Ｐゴシック" panose="020B0600070205080204" pitchFamily="34" charset="-128"/>
              </a:rPr>
              <a:t>Alain Sultan</a:t>
            </a:r>
          </a:p>
          <a:p>
            <a:pPr eaLnBrk="1"/>
            <a:r>
              <a:rPr lang="en-GB" altLang="nl-NL" sz="2000">
                <a:latin typeface="Arial" panose="020B0604020202020204" pitchFamily="34" charset="0"/>
                <a:ea typeface="ＭＳ Ｐゴシック" panose="020B0600070205080204" pitchFamily="34" charset="-128"/>
              </a:rPr>
              <a:t>SA1 Secretary, ETSI MCC</a:t>
            </a:r>
          </a:p>
          <a:p>
            <a:pPr>
              <a:lnSpc>
                <a:spcPct val="80000"/>
              </a:lnSpc>
            </a:pPr>
            <a:endParaRPr lang="en-US" altLang="nl-NL" sz="2000">
              <a:latin typeface="Arial" panose="020B0604020202020204" pitchFamily="34" charset="0"/>
              <a:ea typeface="ＭＳ Ｐゴシック" panose="020B0600070205080204" pitchFamily="34" charset="-128"/>
            </a:endParaRPr>
          </a:p>
          <a:p>
            <a:pPr>
              <a:lnSpc>
                <a:spcPct val="80000"/>
              </a:lnSpc>
            </a:pPr>
            <a:endParaRPr lang="en-US" altLang="nl-NL" sz="2400">
              <a:latin typeface="Arial" panose="020B0604020202020204" pitchFamily="34" charset="0"/>
              <a:ea typeface="ＭＳ Ｐゴシック" panose="020B0600070205080204" pitchFamily="34" charset="-128"/>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B9B7CDB-A881-49E6-BF8F-7E2ADF4AF1B6}"/>
              </a:ext>
            </a:extLst>
          </p:cNvPr>
          <p:cNvSpPr>
            <a:spLocks noGrp="1"/>
          </p:cNvSpPr>
          <p:nvPr>
            <p:ph type="title"/>
          </p:nvPr>
        </p:nvSpPr>
        <p:spPr/>
        <p:txBody>
          <a:bodyPr/>
          <a:lstStyle/>
          <a:p>
            <a:r>
              <a:rPr lang="en-GB" altLang="nl-NL">
                <a:ea typeface="ＭＳ Ｐゴシック" panose="020B0600070205080204" pitchFamily="34" charset="-128"/>
              </a:rPr>
              <a:t>Previous SA1 reports</a:t>
            </a:r>
          </a:p>
        </p:txBody>
      </p:sp>
      <p:graphicFrame>
        <p:nvGraphicFramePr>
          <p:cNvPr id="5" name="Content Placeholder 4">
            <a:extLst>
              <a:ext uri="{FF2B5EF4-FFF2-40B4-BE49-F238E27FC236}">
                <a16:creationId xmlns:a16="http://schemas.microsoft.com/office/drawing/2014/main" id="{968CB950-5C04-46EB-97F8-55F3D8B4E14B}"/>
              </a:ext>
            </a:extLst>
          </p:cNvPr>
          <p:cNvGraphicFramePr>
            <a:graphicFrameLocks noGrp="1"/>
          </p:cNvGraphicFramePr>
          <p:nvPr>
            <p:ph idx="1"/>
          </p:nvPr>
        </p:nvGraphicFramePr>
        <p:xfrm>
          <a:off x="446088" y="1371600"/>
          <a:ext cx="8504237" cy="4572002"/>
        </p:xfrm>
        <a:graphic>
          <a:graphicData uri="http://schemas.openxmlformats.org/drawingml/2006/table">
            <a:tbl>
              <a:tblPr/>
              <a:tblGrid>
                <a:gridCol w="1881187">
                  <a:extLst>
                    <a:ext uri="{9D8B030D-6E8A-4147-A177-3AD203B41FA5}">
                      <a16:colId xmlns:a16="http://schemas.microsoft.com/office/drawing/2014/main" val="20000"/>
                    </a:ext>
                  </a:extLst>
                </a:gridCol>
                <a:gridCol w="1793875">
                  <a:extLst>
                    <a:ext uri="{9D8B030D-6E8A-4147-A177-3AD203B41FA5}">
                      <a16:colId xmlns:a16="http://schemas.microsoft.com/office/drawing/2014/main" val="20001"/>
                    </a:ext>
                  </a:extLst>
                </a:gridCol>
                <a:gridCol w="4829175">
                  <a:extLst>
                    <a:ext uri="{9D8B030D-6E8A-4147-A177-3AD203B41FA5}">
                      <a16:colId xmlns:a16="http://schemas.microsoft.com/office/drawing/2014/main" val="20002"/>
                    </a:ext>
                  </a:extLst>
                </a:gridCol>
              </a:tblGrid>
              <a:tr h="639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TSG Meeting &amp; location</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Tdoc number / hyperlink</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 meeting(s) covered &amp; location</a:t>
                      </a:r>
                    </a:p>
                  </a:txBody>
                  <a:tcPr marL="91430" marR="91430" marT="45655" marB="4565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SA#70 Sitges</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SP-150745</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800" b="1" i="0" u="none" strike="noStrike" cap="none" normalizeH="0" baseline="0">
                        <a:ln>
                          <a:noFill/>
                        </a:ln>
                        <a:solidFill>
                          <a:srgbClr val="4F6228"/>
                        </a:solidFill>
                        <a:effectLst/>
                        <a:latin typeface="Calibri" pitchFamily="34" charset="0"/>
                        <a:ea typeface="ＭＳ Ｐゴシック" pitchFamily="34" charset="-128"/>
                      </a:endParaRP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SA1#71 AH, Vancouver</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SA1#72, Anaheim</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SA#71 Gothenburg</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SP-160090</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SA1#73, Okinawa</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5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SA#72 Busan</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SP-160351</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SA1#74, Venice</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SA#73 New Orleans</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SP-160538</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SA1#75, San Francisco</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5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SA#74 Vienna</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SP-160886</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SA1#76, Tenerife</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SA#75 Dubrovnik</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SP-170213</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SA1#76bis, Spokane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SA1#77, Jeju</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40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SA#76 West Palm Springs</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SP-170436</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rPr>
                        <a:t>SA1#78, Porto</a:t>
                      </a:r>
                    </a:p>
                  </a:txBody>
                  <a:tcPr marL="91443" marR="91443"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7BD56F2E-2F11-448D-87E2-E775EC7BC052}"/>
              </a:ext>
            </a:extLst>
          </p:cNvPr>
          <p:cNvSpPr>
            <a:spLocks noGrp="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Rel-15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D1B019C1-C1DD-4492-9ACD-08D514DC1E35}"/>
              </a:ext>
            </a:extLst>
          </p:cNvPr>
          <p:cNvSpPr>
            <a:spLocks noGrp="1"/>
          </p:cNvSpPr>
          <p:nvPr>
            <p:ph type="title"/>
          </p:nvPr>
        </p:nvSpPr>
        <p:spPr/>
        <p:txBody>
          <a:bodyPr/>
          <a:lstStyle/>
          <a:p>
            <a:r>
              <a:rPr lang="en-GB" altLang="nl-NL">
                <a:ea typeface="ＭＳ Ｐゴシック" panose="020B0600070205080204" pitchFamily="34" charset="-128"/>
              </a:rPr>
              <a:t>Rel-14 corrections</a:t>
            </a:r>
          </a:p>
        </p:txBody>
      </p:sp>
      <p:graphicFrame>
        <p:nvGraphicFramePr>
          <p:cNvPr id="5" name="Content Placeholder 2">
            <a:extLst>
              <a:ext uri="{FF2B5EF4-FFF2-40B4-BE49-F238E27FC236}">
                <a16:creationId xmlns:a16="http://schemas.microsoft.com/office/drawing/2014/main" id="{32F5D96B-E56D-4899-B70C-0BDBFFCF785B}"/>
              </a:ext>
            </a:extLst>
          </p:cNvPr>
          <p:cNvGraphicFramePr>
            <a:graphicFrameLocks noGrp="1"/>
          </p:cNvGraphicFramePr>
          <p:nvPr>
            <p:extLst>
              <p:ext uri="{D42A27DB-BD31-4B8C-83A1-F6EECF244321}">
                <p14:modId xmlns:p14="http://schemas.microsoft.com/office/powerpoint/2010/main" val="97047703"/>
              </p:ext>
            </p:extLst>
          </p:nvPr>
        </p:nvGraphicFramePr>
        <p:xfrm>
          <a:off x="261938" y="1612900"/>
          <a:ext cx="8659812" cy="3071811"/>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74704">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REAR: Agenda item 14A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873">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SP-170689</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6" marB="4567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S1-173272</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to access control for indirect mode</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22.011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0267r-</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873">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S1-173273</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to access control for indirect mode</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22.011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0263r1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73">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S1-173294</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Clean up of REAR</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22.011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0264r1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873">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S1-173295</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Clean up of REAR</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22.278</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0238r1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873">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S1-173473</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Clean up of REAR</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22.115</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0089r1</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1272742">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22.011CR0267 and mirror aligns access control for indirect mode with how it was implemented by RAN2. Access Control is implemented by the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ProSe</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 Remote UE.</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The other three CRs remove requirements related to REAR from Rel-14. This to align with REAR not being implemented in stage 2 and stage 3 within Rel-14.</a:t>
                      </a:r>
                    </a:p>
                  </a:txBody>
                  <a:tcPr marL="45720" marR="45720" marT="45679" marB="4567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D447095-CEED-4E3E-A2BB-95E29AA8AD01}"/>
              </a:ext>
            </a:extLst>
          </p:cNvPr>
          <p:cNvSpPr>
            <a:spLocks noGrp="1"/>
          </p:cNvSpPr>
          <p:nvPr>
            <p:ph type="title"/>
          </p:nvPr>
        </p:nvSpPr>
        <p:spPr/>
        <p:txBody>
          <a:bodyPr/>
          <a:lstStyle/>
          <a:p>
            <a:r>
              <a:rPr lang="en-GB" altLang="nl-NL">
                <a:ea typeface="ＭＳ Ｐゴシック" panose="020B0600070205080204" pitchFamily="34" charset="-128"/>
              </a:rPr>
              <a:t>Rel-14 corrections</a:t>
            </a:r>
          </a:p>
        </p:txBody>
      </p:sp>
      <p:graphicFrame>
        <p:nvGraphicFramePr>
          <p:cNvPr id="4" name="Content Placeholder 2">
            <a:extLst>
              <a:ext uri="{FF2B5EF4-FFF2-40B4-BE49-F238E27FC236}">
                <a16:creationId xmlns:a16="http://schemas.microsoft.com/office/drawing/2014/main" id="{9647F934-FAE3-4725-AD68-FFD21E660EA9}"/>
              </a:ext>
            </a:extLst>
          </p:cNvPr>
          <p:cNvGraphicFramePr>
            <a:graphicFrameLocks noGrp="1"/>
          </p:cNvGraphicFramePr>
          <p:nvPr>
            <p:extLst>
              <p:ext uri="{D42A27DB-BD31-4B8C-83A1-F6EECF244321}">
                <p14:modId xmlns:p14="http://schemas.microsoft.com/office/powerpoint/2010/main" val="3707027815"/>
              </p:ext>
            </p:extLst>
          </p:nvPr>
        </p:nvGraphicFramePr>
        <p:xfrm>
          <a:off x="261938" y="1603375"/>
          <a:ext cx="8659812" cy="1816107"/>
        </p:xfrm>
        <a:graphic>
          <a:graphicData uri="http://schemas.openxmlformats.org/drawingml/2006/table">
            <a:tbl>
              <a:tblPr/>
              <a:tblGrid>
                <a:gridCol w="876300">
                  <a:extLst>
                    <a:ext uri="{9D8B030D-6E8A-4147-A177-3AD203B41FA5}">
                      <a16:colId xmlns:a16="http://schemas.microsoft.com/office/drawing/2014/main" val="20000"/>
                    </a:ext>
                  </a:extLst>
                </a:gridCol>
                <a:gridCol w="890587">
                  <a:extLst>
                    <a:ext uri="{9D8B030D-6E8A-4147-A177-3AD203B41FA5}">
                      <a16:colId xmlns:a16="http://schemas.microsoft.com/office/drawing/2014/main" val="20001"/>
                    </a:ext>
                  </a:extLst>
                </a:gridCol>
                <a:gridCol w="4962525">
                  <a:extLst>
                    <a:ext uri="{9D8B030D-6E8A-4147-A177-3AD203B41FA5}">
                      <a16:colId xmlns:a16="http://schemas.microsoft.com/office/drawing/2014/main" val="20002"/>
                    </a:ext>
                  </a:extLst>
                </a:gridCol>
                <a:gridCol w="698500">
                  <a:extLst>
                    <a:ext uri="{9D8B030D-6E8A-4147-A177-3AD203B41FA5}">
                      <a16:colId xmlns:a16="http://schemas.microsoft.com/office/drawing/2014/main" val="20003"/>
                    </a:ext>
                  </a:extLst>
                </a:gridCol>
                <a:gridCol w="647700">
                  <a:extLst>
                    <a:ext uri="{9D8B030D-6E8A-4147-A177-3AD203B41FA5}">
                      <a16:colId xmlns:a16="http://schemas.microsoft.com/office/drawing/2014/main" val="20004"/>
                    </a:ext>
                  </a:extLst>
                </a:gridCol>
                <a:gridCol w="584200">
                  <a:extLst>
                    <a:ext uri="{9D8B030D-6E8A-4147-A177-3AD203B41FA5}">
                      <a16:colId xmlns:a16="http://schemas.microsoft.com/office/drawing/2014/main" val="20005"/>
                    </a:ext>
                  </a:extLst>
                </a:gridCol>
              </a:tblGrid>
              <a:tr h="327015">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err="1">
                          <a:ln>
                            <a:noFill/>
                          </a:ln>
                          <a:solidFill>
                            <a:srgbClr val="4F6228"/>
                          </a:solidFill>
                          <a:effectLst/>
                          <a:latin typeface="Calibri" pitchFamily="34" charset="0"/>
                          <a:ea typeface="ＭＳ Ｐゴシック" pitchFamily="34" charset="-128"/>
                        </a:rPr>
                        <a:t>PS_Data_Off</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 Agenda item 14A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84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SP-170690</a:t>
                      </a:r>
                    </a:p>
                  </a:txBody>
                  <a:tcPr marL="45720" marR="45720" marT="45743" marB="45743"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S1-173011</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Alignment of Data Off requirements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22.011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0262r-</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1154078">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SA2 informed SA1 in LS S2-174066 / S1-173211 that PS Data Off in Rel-14 has restrictions. There can only be one set of Exempt Services and dynamic real-time updates are not possible.</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22.011CR0262 aligns the PS Data Off service requirements with what has been implemented in Rel-14</a:t>
                      </a:r>
                      <a:endParaRPr kumimoji="0" lang="en-US" altLang="nl-NL" sz="1400" b="0"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746" marB="4574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0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30162">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00" b="1" i="0" u="none" strike="noStrike" cap="none" normalizeH="0" baseline="0" dirty="0">
                        <a:ln>
                          <a:noFill/>
                        </a:ln>
                        <a:solidFill>
                          <a:srgbClr val="632523"/>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3"/>
                  </a:ext>
                </a:extLst>
              </a:tr>
            </a:tbl>
          </a:graphicData>
        </a:graphic>
      </p:graphicFrame>
      <p:graphicFrame>
        <p:nvGraphicFramePr>
          <p:cNvPr id="5" name="Content Placeholder 2">
            <a:extLst>
              <a:ext uri="{FF2B5EF4-FFF2-40B4-BE49-F238E27FC236}">
                <a16:creationId xmlns:a16="http://schemas.microsoft.com/office/drawing/2014/main" id="{4A7A4E64-E922-4927-B990-8CEAD7B370B2}"/>
              </a:ext>
            </a:extLst>
          </p:cNvPr>
          <p:cNvGraphicFramePr>
            <a:graphicFrameLocks noGrp="1"/>
          </p:cNvGraphicFramePr>
          <p:nvPr>
            <p:extLst>
              <p:ext uri="{D42A27DB-BD31-4B8C-83A1-F6EECF244321}">
                <p14:modId xmlns:p14="http://schemas.microsoft.com/office/powerpoint/2010/main" val="1970991065"/>
              </p:ext>
            </p:extLst>
          </p:nvPr>
        </p:nvGraphicFramePr>
        <p:xfrm>
          <a:off x="261938" y="3659188"/>
          <a:ext cx="8659812" cy="2243136"/>
        </p:xfrm>
        <a:graphic>
          <a:graphicData uri="http://schemas.openxmlformats.org/drawingml/2006/table">
            <a:tbl>
              <a:tblPr/>
              <a:tblGrid>
                <a:gridCol w="895350">
                  <a:extLst>
                    <a:ext uri="{9D8B030D-6E8A-4147-A177-3AD203B41FA5}">
                      <a16:colId xmlns:a16="http://schemas.microsoft.com/office/drawing/2014/main" val="20000"/>
                    </a:ext>
                  </a:extLst>
                </a:gridCol>
                <a:gridCol w="950912">
                  <a:extLst>
                    <a:ext uri="{9D8B030D-6E8A-4147-A177-3AD203B41FA5}">
                      <a16:colId xmlns:a16="http://schemas.microsoft.com/office/drawing/2014/main" val="20001"/>
                    </a:ext>
                  </a:extLst>
                </a:gridCol>
                <a:gridCol w="4768850">
                  <a:extLst>
                    <a:ext uri="{9D8B030D-6E8A-4147-A177-3AD203B41FA5}">
                      <a16:colId xmlns:a16="http://schemas.microsoft.com/office/drawing/2014/main" val="20002"/>
                    </a:ext>
                  </a:extLst>
                </a:gridCol>
                <a:gridCol w="719138">
                  <a:extLst>
                    <a:ext uri="{9D8B030D-6E8A-4147-A177-3AD203B41FA5}">
                      <a16:colId xmlns:a16="http://schemas.microsoft.com/office/drawing/2014/main" val="20003"/>
                    </a:ext>
                  </a:extLst>
                </a:gridCol>
                <a:gridCol w="669925">
                  <a:extLst>
                    <a:ext uri="{9D8B030D-6E8A-4147-A177-3AD203B41FA5}">
                      <a16:colId xmlns:a16="http://schemas.microsoft.com/office/drawing/2014/main" val="20004"/>
                    </a:ext>
                  </a:extLst>
                </a:gridCol>
                <a:gridCol w="655637">
                  <a:extLst>
                    <a:ext uri="{9D8B030D-6E8A-4147-A177-3AD203B41FA5}">
                      <a16:colId xmlns:a16="http://schemas.microsoft.com/office/drawing/2014/main" val="20005"/>
                    </a:ext>
                  </a:extLst>
                </a:gridCol>
              </a:tblGrid>
              <a:tr h="274681">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USOS: Agenda item 14A Agreed CRs:</a:t>
                      </a:r>
                    </a:p>
                  </a:txBody>
                  <a:tcPr marL="68581" marR="68581"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18223">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SP-170691</a:t>
                      </a:r>
                    </a:p>
                  </a:txBody>
                  <a:tcPr marL="45718" marR="45718" marT="45715" marB="4571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a:ln>
                            <a:noFill/>
                          </a:ln>
                          <a:solidFill>
                            <a:srgbClr val="4F6228"/>
                          </a:solidFill>
                          <a:effectLst/>
                          <a:latin typeface="Calibri" pitchFamily="34" charset="0"/>
                          <a:ea typeface="ＭＳ Ｐゴシック" pitchFamily="34" charset="-128"/>
                        </a:rPr>
                        <a:t>S1-173297</a:t>
                      </a:r>
                      <a:endParaRPr kumimoji="0" lang="nl-NL" altLang="en-US" sz="1400" b="0" i="0" u="none" strike="noStrike" cap="none" normalizeH="0" baseline="0">
                        <a:ln>
                          <a:noFill/>
                        </a:ln>
                        <a:solidFill>
                          <a:srgbClr val="4F6228"/>
                        </a:solidFill>
                        <a:effectLst/>
                        <a:latin typeface="Calibri" pitchFamily="34" charset="0"/>
                        <a:ea typeface="ＭＳ Ｐゴシック" pitchFamily="34" charset="-128"/>
                      </a:endParaRPr>
                    </a:p>
                  </a:txBody>
                  <a:tcPr marL="68577" marR="68577" marT="46805"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Removal of USOS stage 1 from Release 14 to align with stage 2 &amp; 3 progress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22.101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0540r1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18223">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a:ln>
                            <a:noFill/>
                          </a:ln>
                          <a:solidFill>
                            <a:srgbClr val="4F6228"/>
                          </a:solidFill>
                          <a:effectLst/>
                          <a:latin typeface="Calibri" pitchFamily="34" charset="0"/>
                          <a:ea typeface="ＭＳ Ｐゴシック" pitchFamily="34" charset="-128"/>
                        </a:rPr>
                        <a:t>S1-173298</a:t>
                      </a:r>
                      <a:endParaRPr kumimoji="0" lang="nl-NL" altLang="en-US" sz="1400" b="0" i="0" u="none" strike="noStrike" cap="none" normalizeH="0" baseline="0">
                        <a:ln>
                          <a:noFill/>
                        </a:ln>
                        <a:solidFill>
                          <a:srgbClr val="4F6228"/>
                        </a:solidFill>
                        <a:effectLst/>
                        <a:latin typeface="Calibri" pitchFamily="34" charset="0"/>
                        <a:ea typeface="ＭＳ Ｐゴシック" pitchFamily="34" charset="-128"/>
                      </a:endParaRPr>
                    </a:p>
                  </a:txBody>
                  <a:tcPr marL="68577" marR="68577" marT="46805"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Removal of USOS stage 1 from Release 14 to align with stage 2 &amp; 3 progress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0088r1</a:t>
                      </a: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Rel-14</a:t>
                      </a: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40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881201">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22.101CR0254 and 22.115CR0088 remove USOS from Release 14 stage 1 specifications as it USOS was not progressed by stage 2 &amp; 3 within that release.</a:t>
                      </a:r>
                    </a:p>
                  </a:txBody>
                  <a:tcPr marL="45718" marR="45718"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4"/>
                  </a:ext>
                </a:extLst>
              </a:tr>
              <a:tr h="25404">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00" b="1" i="0" u="none" strike="noStrike" cap="none" normalizeH="0" baseline="0" dirty="0">
                        <a:ln>
                          <a:noFill/>
                        </a:ln>
                        <a:solidFill>
                          <a:srgbClr val="632523"/>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5"/>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C87F6B0-E7AA-477B-BE34-76C1D7F8212F}"/>
              </a:ext>
            </a:extLst>
          </p:cNvPr>
          <p:cNvSpPr>
            <a:spLocks noGrp="1"/>
          </p:cNvSpPr>
          <p:nvPr>
            <p:ph type="title"/>
          </p:nvPr>
        </p:nvSpPr>
        <p:spPr/>
        <p:txBody>
          <a:bodyPr/>
          <a:lstStyle/>
          <a:p>
            <a:r>
              <a:rPr lang="en-GB" altLang="nl-NL">
                <a:ea typeface="ＭＳ Ｐゴシック" panose="020B0600070205080204" pitchFamily="34" charset="-128"/>
              </a:rPr>
              <a:t>Rel-15 corrections</a:t>
            </a:r>
          </a:p>
        </p:txBody>
      </p:sp>
      <p:graphicFrame>
        <p:nvGraphicFramePr>
          <p:cNvPr id="6" name="Content Placeholder 2">
            <a:extLst>
              <a:ext uri="{FF2B5EF4-FFF2-40B4-BE49-F238E27FC236}">
                <a16:creationId xmlns:a16="http://schemas.microsoft.com/office/drawing/2014/main" id="{05175878-9FEE-44BF-96E1-0AA775D67114}"/>
              </a:ext>
            </a:extLst>
          </p:cNvPr>
          <p:cNvGraphicFramePr>
            <a:graphicFrameLocks noGrp="1"/>
          </p:cNvGraphicFramePr>
          <p:nvPr>
            <p:extLst>
              <p:ext uri="{D42A27DB-BD31-4B8C-83A1-F6EECF244321}">
                <p14:modId xmlns:p14="http://schemas.microsoft.com/office/powerpoint/2010/main" val="3739623025"/>
              </p:ext>
            </p:extLst>
          </p:nvPr>
        </p:nvGraphicFramePr>
        <p:xfrm>
          <a:off x="261938" y="1574800"/>
          <a:ext cx="8659812" cy="4686303"/>
        </p:xfrm>
        <a:graphic>
          <a:graphicData uri="http://schemas.openxmlformats.org/drawingml/2006/table">
            <a:tbl>
              <a:tblPr/>
              <a:tblGrid>
                <a:gridCol w="877887">
                  <a:extLst>
                    <a:ext uri="{9D8B030D-6E8A-4147-A177-3AD203B41FA5}">
                      <a16:colId xmlns:a16="http://schemas.microsoft.com/office/drawing/2014/main" val="20000"/>
                    </a:ext>
                  </a:extLst>
                </a:gridCol>
                <a:gridCol w="898525">
                  <a:extLst>
                    <a:ext uri="{9D8B030D-6E8A-4147-A177-3AD203B41FA5}">
                      <a16:colId xmlns:a16="http://schemas.microsoft.com/office/drawing/2014/main" val="20001"/>
                    </a:ext>
                  </a:extLst>
                </a:gridCol>
                <a:gridCol w="4995863">
                  <a:extLst>
                    <a:ext uri="{9D8B030D-6E8A-4147-A177-3AD203B41FA5}">
                      <a16:colId xmlns:a16="http://schemas.microsoft.com/office/drawing/2014/main" val="20002"/>
                    </a:ext>
                  </a:extLst>
                </a:gridCol>
                <a:gridCol w="639762">
                  <a:extLst>
                    <a:ext uri="{9D8B030D-6E8A-4147-A177-3AD203B41FA5}">
                      <a16:colId xmlns:a16="http://schemas.microsoft.com/office/drawing/2014/main" val="20003"/>
                    </a:ext>
                  </a:extLst>
                </a:gridCol>
                <a:gridCol w="690563">
                  <a:extLst>
                    <a:ext uri="{9D8B030D-6E8A-4147-A177-3AD203B41FA5}">
                      <a16:colId xmlns:a16="http://schemas.microsoft.com/office/drawing/2014/main" val="20004"/>
                    </a:ext>
                  </a:extLst>
                </a:gridCol>
                <a:gridCol w="557212">
                  <a:extLst>
                    <a:ext uri="{9D8B030D-6E8A-4147-A177-3AD203B41FA5}">
                      <a16:colId xmlns:a16="http://schemas.microsoft.com/office/drawing/2014/main" val="20005"/>
                    </a:ext>
                  </a:extLst>
                </a:gridCol>
              </a:tblGrid>
              <a:tr h="274350">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SMARTER: Agenda item 15A.1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791">
                <a:tc rowSpan="1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SP-170692</a:t>
                      </a:r>
                    </a:p>
                  </a:txBody>
                  <a:tcPr marL="45720" marR="45720" marT="45695" marB="4569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S1-173548</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Clarification on access control requirements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0040r5</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S1-173549</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Clarification on access control requirements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0051r-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S1-173472</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Critical communication clean up</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0034r1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S1-173545</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Critical communication clean up</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0050r-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S1-173458</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Correction on security requirement for relayed data protection</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0035r1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S1-173459</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Correction on security requirement for relayed data protection</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0046r-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S1-173460</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Correction on regulatory requirement for all access technologies</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0036r1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Correction on regulatory requirement for all access technologies</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0048r-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S1-173462</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Update of eV2X TS number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0037r1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9"/>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S1-173463</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Update of eV2X TS number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0049r-</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479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S1-173260</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Correction of the term “5G-RAN” to “ NG-RAN” in RAN sharing</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22.101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0539r1</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20" marR="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11"/>
                  </a:ext>
                </a:extLst>
              </a:tr>
              <a:tr h="1059252">
                <a:tc vMerge="1">
                  <a:txBody>
                    <a:bodyPr/>
                    <a:lstStyle/>
                    <a:p>
                      <a:endParaRPr lang="en-GB"/>
                    </a:p>
                  </a:txBody>
                  <a:tcPr/>
                </a:tc>
                <a:tc gridSpan="5">
                  <a:txBody>
                    <a:bodyPr/>
                    <a:lstStyle/>
                    <a:p>
                      <a:pPr marL="87313" marR="0" lvl="0" indent="-87313"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22.261CR0040 and mirror specify unified access control for 5G (which was still missing). Note there are still editor’s notes on handling of network slices and handling of UEs with multiple access categories.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All other CRs are corrections</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12"/>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7D734F40-89BD-4529-BF31-DA04B7FAD8B3}"/>
              </a:ext>
            </a:extLst>
          </p:cNvPr>
          <p:cNvSpPr>
            <a:spLocks noGrp="1"/>
          </p:cNvSpPr>
          <p:nvPr>
            <p:ph type="title"/>
          </p:nvPr>
        </p:nvSpPr>
        <p:spPr/>
        <p:txBody>
          <a:bodyPr/>
          <a:lstStyle/>
          <a:p>
            <a:r>
              <a:rPr lang="en-GB" altLang="nl-NL">
                <a:ea typeface="ＭＳ Ｐゴシック" panose="020B0600070205080204" pitchFamily="34" charset="-128"/>
              </a:rPr>
              <a:t>Rel-15 corrections</a:t>
            </a:r>
          </a:p>
        </p:txBody>
      </p:sp>
      <p:graphicFrame>
        <p:nvGraphicFramePr>
          <p:cNvPr id="5" name="Content Placeholder 2">
            <a:extLst>
              <a:ext uri="{FF2B5EF4-FFF2-40B4-BE49-F238E27FC236}">
                <a16:creationId xmlns:a16="http://schemas.microsoft.com/office/drawing/2014/main" id="{65167688-FE95-44F5-A9F8-C537CEADDF2C}"/>
              </a:ext>
            </a:extLst>
          </p:cNvPr>
          <p:cNvGraphicFramePr>
            <a:graphicFrameLocks noGrp="1"/>
          </p:cNvGraphicFramePr>
          <p:nvPr>
            <p:extLst>
              <p:ext uri="{D42A27DB-BD31-4B8C-83A1-F6EECF244321}">
                <p14:modId xmlns:p14="http://schemas.microsoft.com/office/powerpoint/2010/main" val="1709203822"/>
              </p:ext>
            </p:extLst>
          </p:nvPr>
        </p:nvGraphicFramePr>
        <p:xfrm>
          <a:off x="261938" y="3582988"/>
          <a:ext cx="8659812" cy="2017713"/>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74638">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PARLOS: Agenda item 15A.8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800">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SP-170694</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65" marB="4566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S1-173451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Remove restricted local operator services definition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22.101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0537r1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80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S1-173452</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Remove restricted local operator services definition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0087r1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0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S1-173453</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Remove restricted local operator services definition</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22.228</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0218r1</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828675">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At SA#76, SA approved a CR to add the definition of ”restricted local operator services” to TS21.905. That implies that this definition can be removed from TS22.101, TS22.228 and TS22.115.</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4"/>
                  </a:ext>
                </a:extLst>
              </a:tr>
            </a:tbl>
          </a:graphicData>
        </a:graphic>
      </p:graphicFrame>
      <p:graphicFrame>
        <p:nvGraphicFramePr>
          <p:cNvPr id="4" name="Content Placeholder 2">
            <a:extLst>
              <a:ext uri="{FF2B5EF4-FFF2-40B4-BE49-F238E27FC236}">
                <a16:creationId xmlns:a16="http://schemas.microsoft.com/office/drawing/2014/main" id="{8F20114F-C889-4128-B1A3-041457FE2696}"/>
              </a:ext>
            </a:extLst>
          </p:cNvPr>
          <p:cNvGraphicFramePr>
            <a:graphicFrameLocks noGrp="1"/>
          </p:cNvGraphicFramePr>
          <p:nvPr>
            <p:extLst>
              <p:ext uri="{D42A27DB-BD31-4B8C-83A1-F6EECF244321}">
                <p14:modId xmlns:p14="http://schemas.microsoft.com/office/powerpoint/2010/main" val="2368760343"/>
              </p:ext>
            </p:extLst>
          </p:nvPr>
        </p:nvGraphicFramePr>
        <p:xfrm>
          <a:off x="261938" y="1612900"/>
          <a:ext cx="8659812" cy="1816101"/>
        </p:xfrm>
        <a:graphic>
          <a:graphicData uri="http://schemas.openxmlformats.org/drawingml/2006/table">
            <a:tbl>
              <a:tblPr/>
              <a:tblGrid>
                <a:gridCol w="895350">
                  <a:extLst>
                    <a:ext uri="{9D8B030D-6E8A-4147-A177-3AD203B41FA5}">
                      <a16:colId xmlns:a16="http://schemas.microsoft.com/office/drawing/2014/main" val="20000"/>
                    </a:ext>
                  </a:extLst>
                </a:gridCol>
                <a:gridCol w="950912">
                  <a:extLst>
                    <a:ext uri="{9D8B030D-6E8A-4147-A177-3AD203B41FA5}">
                      <a16:colId xmlns:a16="http://schemas.microsoft.com/office/drawing/2014/main" val="20001"/>
                    </a:ext>
                  </a:extLst>
                </a:gridCol>
                <a:gridCol w="4768850">
                  <a:extLst>
                    <a:ext uri="{9D8B030D-6E8A-4147-A177-3AD203B41FA5}">
                      <a16:colId xmlns:a16="http://schemas.microsoft.com/office/drawing/2014/main" val="20002"/>
                    </a:ext>
                  </a:extLst>
                </a:gridCol>
                <a:gridCol w="719138">
                  <a:extLst>
                    <a:ext uri="{9D8B030D-6E8A-4147-A177-3AD203B41FA5}">
                      <a16:colId xmlns:a16="http://schemas.microsoft.com/office/drawing/2014/main" val="20003"/>
                    </a:ext>
                  </a:extLst>
                </a:gridCol>
                <a:gridCol w="669925">
                  <a:extLst>
                    <a:ext uri="{9D8B030D-6E8A-4147-A177-3AD203B41FA5}">
                      <a16:colId xmlns:a16="http://schemas.microsoft.com/office/drawing/2014/main" val="20004"/>
                    </a:ext>
                  </a:extLst>
                </a:gridCol>
                <a:gridCol w="655637">
                  <a:extLst>
                    <a:ext uri="{9D8B030D-6E8A-4147-A177-3AD203B41FA5}">
                      <a16:colId xmlns:a16="http://schemas.microsoft.com/office/drawing/2014/main" val="20005"/>
                    </a:ext>
                  </a:extLst>
                </a:gridCol>
              </a:tblGrid>
              <a:tr h="274638">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eV2X: Agenda item 15A.2 Agreed CRs:</a:t>
                      </a:r>
                    </a:p>
                  </a:txBody>
                  <a:tcPr marL="68581" marR="68581"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800">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SP-170693</a:t>
                      </a:r>
                    </a:p>
                  </a:txBody>
                  <a:tcPr marL="45718" marR="45718" marT="45708" marB="457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a:ln>
                            <a:noFill/>
                          </a:ln>
                          <a:solidFill>
                            <a:srgbClr val="4F6228"/>
                          </a:solidFill>
                          <a:effectLst/>
                          <a:latin typeface="Calibri" pitchFamily="34" charset="0"/>
                          <a:ea typeface="ＭＳ Ｐゴシック" pitchFamily="34" charset="-128"/>
                        </a:rPr>
                        <a:t>S1-173479</a:t>
                      </a:r>
                      <a:endParaRPr kumimoji="0" lang="nl-NL" altLang="en-US" sz="1400" b="0" i="0" u="none" strike="noStrike" cap="none" normalizeH="0" baseline="0">
                        <a:ln>
                          <a:noFill/>
                        </a:ln>
                        <a:solidFill>
                          <a:srgbClr val="4F6228"/>
                        </a:solidFill>
                        <a:effectLst/>
                        <a:latin typeface="Calibri" pitchFamily="34" charset="0"/>
                        <a:ea typeface="ＭＳ Ｐゴシック" pitchFamily="34" charset="-128"/>
                      </a:endParaRPr>
                    </a:p>
                  </a:txBody>
                  <a:tcPr marL="68577" marR="68577" marT="46798"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to information exchange via RSU</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22.186</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0013r2</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80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a:ln>
                            <a:noFill/>
                          </a:ln>
                          <a:solidFill>
                            <a:srgbClr val="4F6228"/>
                          </a:solidFill>
                          <a:effectLst/>
                          <a:latin typeface="Calibri" pitchFamily="34" charset="0"/>
                          <a:ea typeface="ＭＳ Ｐゴシック" pitchFamily="34" charset="-128"/>
                        </a:rPr>
                        <a:t>S1-173480</a:t>
                      </a:r>
                      <a:endParaRPr kumimoji="0" lang="nl-NL" altLang="en-US" sz="1400" b="0" i="0" u="none" strike="noStrike" cap="none" normalizeH="0" baseline="0">
                        <a:ln>
                          <a:noFill/>
                        </a:ln>
                        <a:solidFill>
                          <a:srgbClr val="4F6228"/>
                        </a:solidFill>
                        <a:effectLst/>
                        <a:latin typeface="Calibri" pitchFamily="34" charset="0"/>
                        <a:ea typeface="ＭＳ Ｐゴシック" pitchFamily="34" charset="-128"/>
                      </a:endParaRPr>
                    </a:p>
                  </a:txBody>
                  <a:tcPr marL="68577" marR="68577" marT="46798"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to data rate and transmission rate</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22.186</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0015r2</a:t>
                      </a: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0">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1" i="0" u="none" strike="noStrike" cap="none" normalizeH="0" baseline="0">
                        <a:ln>
                          <a:noFill/>
                        </a:ln>
                        <a:solidFill>
                          <a:srgbClr val="4F6228"/>
                        </a:solidFill>
                        <a:effectLst/>
                        <a:latin typeface="Arial"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18" marR="4571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881063">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22.186CR0013 and 22.186CR0015 provide corrections to the performance requirements tables in TS22.186.</a:t>
                      </a:r>
                    </a:p>
                  </a:txBody>
                  <a:tcPr marL="45718" marR="45718" marT="45711" marB="4571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4"/>
                  </a:ext>
                </a:extLst>
              </a:tr>
              <a:tr h="0">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00" b="1" i="0" u="none" strike="noStrike" cap="none" normalizeH="0" baseline="0" dirty="0">
                        <a:ln>
                          <a:noFill/>
                        </a:ln>
                        <a:solidFill>
                          <a:srgbClr val="632523"/>
                        </a:solidFill>
                        <a:effectLst/>
                        <a:latin typeface="Arial" pitchFamily="34" charset="0"/>
                        <a:ea typeface="ＭＳ Ｐゴシック" pitchFamily="34" charset="-128"/>
                      </a:endParaRPr>
                    </a:p>
                  </a:txBody>
                  <a:tcPr marL="0" marR="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5"/>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F2665E81-535B-4D88-AA15-E670125F3373}"/>
              </a:ext>
            </a:extLst>
          </p:cNvPr>
          <p:cNvSpPr>
            <a:spLocks noGrp="1"/>
          </p:cNvSpPr>
          <p:nvPr>
            <p:ph type="title"/>
          </p:nvPr>
        </p:nvSpPr>
        <p:spPr/>
        <p:txBody>
          <a:bodyPr/>
          <a:lstStyle/>
          <a:p>
            <a:r>
              <a:rPr lang="en-GB" altLang="nl-NL">
                <a:ea typeface="ＭＳ Ｐゴシック" panose="020B0600070205080204" pitchFamily="34" charset="-128"/>
              </a:rPr>
              <a:t>Rel-15 corrections</a:t>
            </a:r>
          </a:p>
        </p:txBody>
      </p:sp>
      <p:graphicFrame>
        <p:nvGraphicFramePr>
          <p:cNvPr id="5" name="Content Placeholder 2">
            <a:extLst>
              <a:ext uri="{FF2B5EF4-FFF2-40B4-BE49-F238E27FC236}">
                <a16:creationId xmlns:a16="http://schemas.microsoft.com/office/drawing/2014/main" id="{ED7B66F1-A5B5-4C9A-90B4-92B7C7A26582}"/>
              </a:ext>
            </a:extLst>
          </p:cNvPr>
          <p:cNvGraphicFramePr>
            <a:graphicFrameLocks noGrp="1"/>
          </p:cNvGraphicFramePr>
          <p:nvPr>
            <p:extLst>
              <p:ext uri="{D42A27DB-BD31-4B8C-83A1-F6EECF244321}">
                <p14:modId xmlns:p14="http://schemas.microsoft.com/office/powerpoint/2010/main" val="3308200526"/>
              </p:ext>
            </p:extLst>
          </p:nvPr>
        </p:nvGraphicFramePr>
        <p:xfrm>
          <a:off x="261938" y="1592263"/>
          <a:ext cx="8659812" cy="1151088"/>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74264">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TEI15: Agenda item 15G.1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206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SP-170695</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66" marB="45666"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S1-173551</a:t>
                      </a:r>
                    </a:p>
                  </a:txBody>
                  <a:tcPr marL="45720" marR="45720" marT="45690" marB="4569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Access Technology identifiers for PLMN selection in 5G</a:t>
                      </a:r>
                    </a:p>
                  </a:txBody>
                  <a:tcPr marL="45720" marR="45720" marT="45690" marB="4569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22.011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9" marB="4566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0268r2</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9" marB="4566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9" marB="4566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6063">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22.011CR0268 aligns terminology from 5G-RAN to NG-RAN</a:t>
                      </a:r>
                    </a:p>
                  </a:txBody>
                  <a:tcPr marL="45720" marR="45720" marT="45669" marB="45669"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9EED22A2-6F11-44CD-B7A2-93094764C725}"/>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Stage 1 Rel-15 Work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104">
            <a:extLst>
              <a:ext uri="{FF2B5EF4-FFF2-40B4-BE49-F238E27FC236}">
                <a16:creationId xmlns:a16="http://schemas.microsoft.com/office/drawing/2014/main" id="{8B5C4F6F-6479-426F-98CD-C2BCFA1F2EEA}"/>
              </a:ext>
            </a:extLst>
          </p:cNvPr>
          <p:cNvSpPr>
            <a:spLocks noGrp="1"/>
          </p:cNvSpPr>
          <p:nvPr>
            <p:ph type="title"/>
          </p:nvPr>
        </p:nvSpPr>
        <p:spPr/>
        <p:txBody>
          <a:bodyPr/>
          <a:lstStyle/>
          <a:p>
            <a:r>
              <a:rPr lang="en-GB" altLang="nl-NL">
                <a:ea typeface="ＭＳ Ｐゴシック" panose="020B0600070205080204" pitchFamily="34" charset="-128"/>
              </a:rPr>
              <a:t>Overview: Stage 1 Rel-15 Work Items</a:t>
            </a:r>
            <a:endParaRPr lang="it-IT" altLang="nl-NL">
              <a:ea typeface="ＭＳ Ｐゴシック" panose="020B0600070205080204" pitchFamily="34" charset="-128"/>
            </a:endParaRPr>
          </a:p>
        </p:txBody>
      </p:sp>
      <p:graphicFrame>
        <p:nvGraphicFramePr>
          <p:cNvPr id="7" name="Content Placeholder 5">
            <a:extLst>
              <a:ext uri="{FF2B5EF4-FFF2-40B4-BE49-F238E27FC236}">
                <a16:creationId xmlns:a16="http://schemas.microsoft.com/office/drawing/2014/main" id="{F715C5AC-3209-4A9F-B7C8-1755C9187801}"/>
              </a:ext>
            </a:extLst>
          </p:cNvPr>
          <p:cNvGraphicFramePr>
            <a:graphicFrameLocks noGrp="1"/>
          </p:cNvGraphicFramePr>
          <p:nvPr/>
        </p:nvGraphicFramePr>
        <p:xfrm>
          <a:off x="244475" y="1300163"/>
          <a:ext cx="8683625" cy="906462"/>
        </p:xfrm>
        <a:graphic>
          <a:graphicData uri="http://schemas.openxmlformats.org/drawingml/2006/table">
            <a:tbl>
              <a:tblPr/>
              <a:tblGrid>
                <a:gridCol w="3594100">
                  <a:extLst>
                    <a:ext uri="{9D8B030D-6E8A-4147-A177-3AD203B41FA5}">
                      <a16:colId xmlns:a16="http://schemas.microsoft.com/office/drawing/2014/main" val="20000"/>
                    </a:ext>
                  </a:extLst>
                </a:gridCol>
                <a:gridCol w="138430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47725">
                  <a:extLst>
                    <a:ext uri="{9D8B030D-6E8A-4147-A177-3AD203B41FA5}">
                      <a16:colId xmlns:a16="http://schemas.microsoft.com/office/drawing/2014/main" val="20003"/>
                    </a:ext>
                  </a:extLst>
                </a:gridCol>
                <a:gridCol w="2022475">
                  <a:extLst>
                    <a:ext uri="{9D8B030D-6E8A-4147-A177-3AD203B41FA5}">
                      <a16:colId xmlns:a16="http://schemas.microsoft.com/office/drawing/2014/main" val="20004"/>
                    </a:ext>
                  </a:extLst>
                </a:gridCol>
              </a:tblGrid>
              <a:tr h="3635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Arial" pitchFamily="34" charset="0"/>
                        <a:ea typeface="ＭＳ Ｐゴシック" pitchFamily="34" charset="-128"/>
                      </a:endParaRP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Arial" pitchFamily="34" charset="0"/>
                        <a:ea typeface="ＭＳ Ｐゴシック" pitchFamily="34" charset="-128"/>
                      </a:endParaRP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4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Mobile Communication for Railways</a:t>
                      </a: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MONASTERY</a:t>
                      </a: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100%</a:t>
                      </a: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10%</a:t>
                      </a: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Revised WID</a:t>
                      </a:r>
                    </a:p>
                  </a:txBody>
                  <a:tcPr marL="45717" marR="45717" marT="45726" marB="4572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sp>
        <p:nvSpPr>
          <p:cNvPr id="5" name="Text Box 50">
            <a:extLst>
              <a:ext uri="{FF2B5EF4-FFF2-40B4-BE49-F238E27FC236}">
                <a16:creationId xmlns:a16="http://schemas.microsoft.com/office/drawing/2014/main" id="{E13C8149-6E07-4991-B742-10E3A56B5C9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E393116-18A8-4C80-B3DF-060711906691}"/>
              </a:ext>
            </a:extLst>
          </p:cNvPr>
          <p:cNvSpPr>
            <a:spLocks noGrp="1"/>
          </p:cNvSpPr>
          <p:nvPr>
            <p:ph type="title"/>
          </p:nvPr>
        </p:nvSpPr>
        <p:spPr/>
        <p:txBody>
          <a:bodyPr/>
          <a:lstStyle/>
          <a:p>
            <a:r>
              <a:rPr lang="en-GB" altLang="nl-NL">
                <a:ea typeface="ＭＳ Ｐゴシック" panose="020B0600070205080204" pitchFamily="34" charset="-128"/>
              </a:rPr>
              <a:t>Rel-15: MONASTERY</a:t>
            </a:r>
          </a:p>
        </p:txBody>
      </p:sp>
      <p:graphicFrame>
        <p:nvGraphicFramePr>
          <p:cNvPr id="5" name="Content Placeholder 2">
            <a:extLst>
              <a:ext uri="{FF2B5EF4-FFF2-40B4-BE49-F238E27FC236}">
                <a16:creationId xmlns:a16="http://schemas.microsoft.com/office/drawing/2014/main" id="{692A6210-F59C-4F0C-B2DC-7B8C73CA65D0}"/>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Mobile Communication System for Railways</a:t>
                      </a:r>
                      <a:endParaRPr kumimoji="0" lang="en-GB" altLang="nl-NL" sz="1400" b="1" i="0" u="none" strike="noStrike" cap="none" normalizeH="0" baseline="0">
                        <a:ln>
                          <a:noFill/>
                        </a:ln>
                        <a:solidFill>
                          <a:srgbClr val="4F6228"/>
                        </a:solidFill>
                        <a:effectLst/>
                        <a:latin typeface="Century Gothic"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SA#76 (06/2017)</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100%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10%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Revised WID</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B5EF6F9D-363E-486B-BBCF-3D6D4F1FDEC4}"/>
              </a:ext>
            </a:extLst>
          </p:cNvPr>
          <p:cNvGraphicFramePr>
            <a:graphicFrameLocks noGrp="1"/>
          </p:cNvGraphicFramePr>
          <p:nvPr>
            <p:extLst>
              <p:ext uri="{D42A27DB-BD31-4B8C-83A1-F6EECF244321}">
                <p14:modId xmlns:p14="http://schemas.microsoft.com/office/powerpoint/2010/main" val="3574177214"/>
              </p:ext>
            </p:extLst>
          </p:nvPr>
        </p:nvGraphicFramePr>
        <p:xfrm>
          <a:off x="238125" y="4624388"/>
          <a:ext cx="8661400" cy="1651000"/>
        </p:xfrm>
        <a:graphic>
          <a:graphicData uri="http://schemas.openxmlformats.org/drawingml/2006/table">
            <a:tbl>
              <a:tblPr/>
              <a:tblGrid>
                <a:gridCol w="8661400">
                  <a:extLst>
                    <a:ext uri="{9D8B030D-6E8A-4147-A177-3AD203B41FA5}">
                      <a16:colId xmlns:a16="http://schemas.microsoft.com/office/drawing/2014/main" val="20000"/>
                    </a:ext>
                  </a:extLst>
                </a:gridCol>
              </a:tblGrid>
              <a:tr h="16510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Revised WID for approval at this meeting in SP-170697 == S1-173375</a:t>
                      </a:r>
                    </a:p>
                    <a:p>
                      <a:pPr marL="87313" marR="0" lvl="0" indent="-87313" algn="l" defTabSz="914400" rtl="0" eaLnBrk="1" fontAlgn="base" latinLnBrk="0" hangingPunct="1">
                        <a:lnSpc>
                          <a:spcPct val="100000"/>
                        </a:lnSpc>
                        <a:spcBef>
                          <a:spcPct val="0"/>
                        </a:spcBef>
                        <a:spcAft>
                          <a:spcPct val="0"/>
                        </a:spcAft>
                        <a:buClrTx/>
                        <a:buSzTx/>
                        <a:buFont typeface="Arial" pitchFamily="34" charset="0"/>
                        <a:buChar char="•"/>
                        <a:tabLst/>
                      </a:pPr>
                      <a:r>
                        <a:rPr kumimoji="0" lang="en-GB" altLang="en-US" sz="1400" b="0" i="0" u="none" strike="noStrike" cap="none" normalizeH="0" baseline="0" dirty="0">
                          <a:ln>
                            <a:noFill/>
                          </a:ln>
                          <a:solidFill>
                            <a:srgbClr val="4F6228"/>
                          </a:solidFill>
                          <a:effectLst/>
                          <a:latin typeface="Calibri" pitchFamily="34" charset="0"/>
                          <a:ea typeface="ＭＳ Ｐゴシック" pitchFamily="34" charset="-128"/>
                        </a:rPr>
                        <a:t>This updated WID aligns Rel-15 Monastery work item with the work done in Rel-15. Updating the WID allows to declare the Rel-15 work on Monastery 100 % complete.</a:t>
                      </a:r>
                    </a:p>
                    <a:p>
                      <a:pPr marL="87313" marR="0" lvl="0" indent="-87313" algn="l" defTabSz="914400" rtl="0" eaLnBrk="1" fontAlgn="base" latinLnBrk="0" hangingPunct="1">
                        <a:lnSpc>
                          <a:spcPct val="100000"/>
                        </a:lnSpc>
                        <a:spcBef>
                          <a:spcPct val="0"/>
                        </a:spcBef>
                        <a:spcAft>
                          <a:spcPct val="0"/>
                        </a:spcAft>
                        <a:buClrTx/>
                        <a:buSzTx/>
                        <a:buFont typeface="Arial" pitchFamily="34"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Corrections and clarifications to the MONASTERY requirements that were added to the MCPTT and </a:t>
                      </a:r>
                      <a:r>
                        <a:rPr kumimoji="0" lang="en-US" altLang="nl-NL" sz="1400" b="0" i="0" u="none" strike="noStrike" cap="none" normalizeH="0" baseline="0" dirty="0" err="1">
                          <a:ln>
                            <a:noFill/>
                          </a:ln>
                          <a:solidFill>
                            <a:srgbClr val="4F6228"/>
                          </a:solidFill>
                          <a:effectLst/>
                          <a:latin typeface="Calibri" pitchFamily="34" charset="0"/>
                          <a:ea typeface="ＭＳ Ｐゴシック" pitchFamily="34" charset="-128"/>
                        </a:rPr>
                        <a:t>MCCore</a:t>
                      </a: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 specifications at SA#76</a:t>
                      </a:r>
                      <a:endParaRPr kumimoji="0" lang="en-GB" altLang="en-US"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613" marB="4561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9E964A1D-E26B-4D02-AB10-FF923A5DC801}"/>
              </a:ext>
            </a:extLst>
          </p:cNvPr>
          <p:cNvGraphicFramePr>
            <a:graphicFrameLocks noGrp="1"/>
          </p:cNvGraphicFramePr>
          <p:nvPr/>
        </p:nvGraphicFramePr>
        <p:xfrm>
          <a:off x="238125" y="2260600"/>
          <a:ext cx="8661400" cy="2363788"/>
        </p:xfrm>
        <a:graphic>
          <a:graphicData uri="http://schemas.openxmlformats.org/drawingml/2006/table">
            <a:tbl>
              <a:tblPr/>
              <a:tblGrid>
                <a:gridCol w="1008063">
                  <a:extLst>
                    <a:ext uri="{9D8B030D-6E8A-4147-A177-3AD203B41FA5}">
                      <a16:colId xmlns:a16="http://schemas.microsoft.com/office/drawing/2014/main" val="20000"/>
                    </a:ext>
                  </a:extLst>
                </a:gridCol>
                <a:gridCol w="976312">
                  <a:extLst>
                    <a:ext uri="{9D8B030D-6E8A-4147-A177-3AD203B41FA5}">
                      <a16:colId xmlns:a16="http://schemas.microsoft.com/office/drawing/2014/main" val="20001"/>
                    </a:ext>
                  </a:extLst>
                </a:gridCol>
                <a:gridCol w="4370388">
                  <a:extLst>
                    <a:ext uri="{9D8B030D-6E8A-4147-A177-3AD203B41FA5}">
                      <a16:colId xmlns:a16="http://schemas.microsoft.com/office/drawing/2014/main" val="20002"/>
                    </a:ext>
                  </a:extLst>
                </a:gridCol>
                <a:gridCol w="766762">
                  <a:extLst>
                    <a:ext uri="{9D8B030D-6E8A-4147-A177-3AD203B41FA5}">
                      <a16:colId xmlns:a16="http://schemas.microsoft.com/office/drawing/2014/main" val="20003"/>
                    </a:ext>
                  </a:extLst>
                </a:gridCol>
                <a:gridCol w="785813">
                  <a:extLst>
                    <a:ext uri="{9D8B030D-6E8A-4147-A177-3AD203B41FA5}">
                      <a16:colId xmlns:a16="http://schemas.microsoft.com/office/drawing/2014/main" val="20004"/>
                    </a:ext>
                  </a:extLst>
                </a:gridCol>
                <a:gridCol w="754062">
                  <a:extLst>
                    <a:ext uri="{9D8B030D-6E8A-4147-A177-3AD203B41FA5}">
                      <a16:colId xmlns:a16="http://schemas.microsoft.com/office/drawing/2014/main" val="20005"/>
                    </a:ext>
                  </a:extLst>
                </a:gridCol>
              </a:tblGrid>
              <a:tr h="318016">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15A.3 Agreed CRs:</a:t>
                      </a:r>
                    </a:p>
                  </a:txBody>
                  <a:tcPr marL="45732" marR="45732" marT="45628" marB="4562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18058">
                <a:tc row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SP-170696</a:t>
                      </a:r>
                    </a:p>
                  </a:txBody>
                  <a:tcPr marL="45728" marR="45728" marT="45684" marB="4568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S1-173361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to requirement on usage of unlisted functional alias</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22.280</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0042r1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18058">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S1-173506</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on behavior of groups configured for multi talker control vs. groups using public safety floor control</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22.179</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0055r3</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6552">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S1-173362</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for functional alias requirement</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22.280</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0043r1</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36552">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S1-173510</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Correction requirement for functional alias</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22.280</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0045r2</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6552">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S1-173507</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Clarify MCPTT Group in clause 6.2.3.7</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22.179</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0054r2</a:t>
                      </a: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68" marB="4566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a:extLst>
              <a:ext uri="{FF2B5EF4-FFF2-40B4-BE49-F238E27FC236}">
                <a16:creationId xmlns:a16="http://schemas.microsoft.com/office/drawing/2014/main" id="{4BDA555A-0284-450B-8A38-47F6E551A616}"/>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2">
            <a:extLst>
              <a:ext uri="{FF2B5EF4-FFF2-40B4-BE49-F238E27FC236}">
                <a16:creationId xmlns:a16="http://schemas.microsoft.com/office/drawing/2014/main" id="{BA8CE997-5367-4D3E-9308-62E9BC87D78B}"/>
              </a:ext>
            </a:extLst>
          </p:cNvPr>
          <p:cNvGraphicFramePr>
            <a:graphicFrameLocks noGrp="1"/>
          </p:cNvGraphicFramePr>
          <p:nvPr>
            <p:extLst>
              <p:ext uri="{D42A27DB-BD31-4B8C-83A1-F6EECF244321}">
                <p14:modId xmlns:p14="http://schemas.microsoft.com/office/powerpoint/2010/main" val="2310597271"/>
              </p:ext>
            </p:extLst>
          </p:nvPr>
        </p:nvGraphicFramePr>
        <p:xfrm>
          <a:off x="261938" y="1592263"/>
          <a:ext cx="8659812" cy="1349375"/>
        </p:xfrm>
        <a:graphic>
          <a:graphicData uri="http://schemas.openxmlformats.org/drawingml/2006/table">
            <a:tbl>
              <a:tblPr/>
              <a:tblGrid>
                <a:gridCol w="893762">
                  <a:extLst>
                    <a:ext uri="{9D8B030D-6E8A-4147-A177-3AD203B41FA5}">
                      <a16:colId xmlns:a16="http://schemas.microsoft.com/office/drawing/2014/main" val="20000"/>
                    </a:ext>
                  </a:extLst>
                </a:gridCol>
                <a:gridCol w="906463">
                  <a:extLst>
                    <a:ext uri="{9D8B030D-6E8A-4147-A177-3AD203B41FA5}">
                      <a16:colId xmlns:a16="http://schemas.microsoft.com/office/drawing/2014/main" val="20001"/>
                    </a:ext>
                  </a:extLst>
                </a:gridCol>
                <a:gridCol w="4929187">
                  <a:extLst>
                    <a:ext uri="{9D8B030D-6E8A-4147-A177-3AD203B41FA5}">
                      <a16:colId xmlns:a16="http://schemas.microsoft.com/office/drawing/2014/main" val="20002"/>
                    </a:ext>
                  </a:extLst>
                </a:gridCol>
                <a:gridCol w="681038">
                  <a:extLst>
                    <a:ext uri="{9D8B030D-6E8A-4147-A177-3AD203B41FA5}">
                      <a16:colId xmlns:a16="http://schemas.microsoft.com/office/drawing/2014/main" val="20003"/>
                    </a:ext>
                  </a:extLst>
                </a:gridCol>
                <a:gridCol w="649287">
                  <a:extLst>
                    <a:ext uri="{9D8B030D-6E8A-4147-A177-3AD203B41FA5}">
                      <a16:colId xmlns:a16="http://schemas.microsoft.com/office/drawing/2014/main" val="20004"/>
                    </a:ext>
                  </a:extLst>
                </a:gridCol>
                <a:gridCol w="600075">
                  <a:extLst>
                    <a:ext uri="{9D8B030D-6E8A-4147-A177-3AD203B41FA5}">
                      <a16:colId xmlns:a16="http://schemas.microsoft.com/office/drawing/2014/main" val="20005"/>
                    </a:ext>
                  </a:extLst>
                </a:gridCol>
              </a:tblGrid>
              <a:tr h="274475">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FS_FRMCS: Agenda item 15A.3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1841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SP-170698</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701" marB="4570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S1-173509</a:t>
                      </a:r>
                    </a:p>
                  </a:txBody>
                  <a:tcPr marL="45720" marR="45720" marT="45725" marB="4572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Update chapter 13 “Potential new requirements” to reflect the normative work done in Rel-15</a:t>
                      </a:r>
                    </a:p>
                  </a:txBody>
                  <a:tcPr marL="45720" marR="45720" marT="45725" marB="4572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0029r2</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Rel-15</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6490">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22.889CR0029 shows which requirements from 22.889 have been covered in the Rel-15 normative work</a:t>
                      </a:r>
                    </a:p>
                  </a:txBody>
                  <a:tcPr marL="45720" marR="45720" marT="45704" marB="4570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bl>
          </a:graphicData>
        </a:graphic>
      </p:graphicFrame>
      <p:sp>
        <p:nvSpPr>
          <p:cNvPr id="21526" name="Rectangle 2">
            <a:extLst>
              <a:ext uri="{FF2B5EF4-FFF2-40B4-BE49-F238E27FC236}">
                <a16:creationId xmlns:a16="http://schemas.microsoft.com/office/drawing/2014/main" id="{CA1A839F-EEEC-43B3-9D55-2D5E01250A89}"/>
              </a:ext>
            </a:extLst>
          </p:cNvPr>
          <p:cNvSpPr>
            <a:spLocks noGrp="1"/>
          </p:cNvSpPr>
          <p:nvPr>
            <p:ph type="title"/>
          </p:nvPr>
        </p:nvSpPr>
        <p:spPr/>
        <p:txBody>
          <a:bodyPr/>
          <a:lstStyle/>
          <a:p>
            <a:r>
              <a:rPr lang="en-GB" altLang="nl-NL">
                <a:ea typeface="ＭＳ Ｐゴシック" panose="020B0600070205080204" pitchFamily="34" charset="-128"/>
              </a:rPr>
              <a:t>Rel-15: MONASTERY/FS_FRMCS</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73840AB-050B-40F8-A660-A6A2196CFCBF}"/>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Stage 1 Rel-16 Work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Rectangle 104">
            <a:extLst>
              <a:ext uri="{FF2B5EF4-FFF2-40B4-BE49-F238E27FC236}">
                <a16:creationId xmlns:a16="http://schemas.microsoft.com/office/drawing/2014/main" id="{F40E1013-040E-4419-9234-DD61E9218739}"/>
              </a:ext>
            </a:extLst>
          </p:cNvPr>
          <p:cNvSpPr>
            <a:spLocks noGrp="1"/>
          </p:cNvSpPr>
          <p:nvPr>
            <p:ph type="title"/>
          </p:nvPr>
        </p:nvSpPr>
        <p:spPr/>
        <p:txBody>
          <a:bodyPr/>
          <a:lstStyle/>
          <a:p>
            <a:r>
              <a:rPr lang="en-GB" altLang="nl-NL">
                <a:ea typeface="ＭＳ Ｐゴシック" panose="020B0600070205080204" pitchFamily="34" charset="-128"/>
              </a:rPr>
              <a:t>Overview: Stage 1 Rel-16 Work Items</a:t>
            </a:r>
            <a:endParaRPr lang="it-IT" altLang="nl-NL">
              <a:ea typeface="ＭＳ Ｐゴシック" panose="020B0600070205080204" pitchFamily="34" charset="-128"/>
            </a:endParaRPr>
          </a:p>
        </p:txBody>
      </p:sp>
      <p:graphicFrame>
        <p:nvGraphicFramePr>
          <p:cNvPr id="7" name="Content Placeholder 5">
            <a:extLst>
              <a:ext uri="{FF2B5EF4-FFF2-40B4-BE49-F238E27FC236}">
                <a16:creationId xmlns:a16="http://schemas.microsoft.com/office/drawing/2014/main" id="{C1A4022F-E23E-4469-B82B-325629FBDB33}"/>
              </a:ext>
            </a:extLst>
          </p:cNvPr>
          <p:cNvGraphicFramePr>
            <a:graphicFrameLocks noGrp="1"/>
          </p:cNvGraphicFramePr>
          <p:nvPr>
            <p:extLst>
              <p:ext uri="{D42A27DB-BD31-4B8C-83A1-F6EECF244321}">
                <p14:modId xmlns:p14="http://schemas.microsoft.com/office/powerpoint/2010/main" val="2081434861"/>
              </p:ext>
            </p:extLst>
          </p:nvPr>
        </p:nvGraphicFramePr>
        <p:xfrm>
          <a:off x="244475" y="1300163"/>
          <a:ext cx="8683625" cy="915987"/>
        </p:xfrm>
        <a:graphic>
          <a:graphicData uri="http://schemas.openxmlformats.org/drawingml/2006/table">
            <a:tbl>
              <a:tblPr/>
              <a:tblGrid>
                <a:gridCol w="3594100">
                  <a:extLst>
                    <a:ext uri="{9D8B030D-6E8A-4147-A177-3AD203B41FA5}">
                      <a16:colId xmlns:a16="http://schemas.microsoft.com/office/drawing/2014/main" val="20000"/>
                    </a:ext>
                  </a:extLst>
                </a:gridCol>
                <a:gridCol w="138430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47725">
                  <a:extLst>
                    <a:ext uri="{9D8B030D-6E8A-4147-A177-3AD203B41FA5}">
                      <a16:colId xmlns:a16="http://schemas.microsoft.com/office/drawing/2014/main" val="20003"/>
                    </a:ext>
                  </a:extLst>
                </a:gridCol>
                <a:gridCol w="2022475">
                  <a:extLst>
                    <a:ext uri="{9D8B030D-6E8A-4147-A177-3AD203B41FA5}">
                      <a16:colId xmlns:a16="http://schemas.microsoft.com/office/drawing/2014/main" val="20004"/>
                    </a:ext>
                  </a:extLst>
                </a:gridCol>
              </a:tblGrid>
              <a:tr h="363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Arial" pitchFamily="34" charset="0"/>
                        <a:ea typeface="ＭＳ Ｐゴシック" pitchFamily="34" charset="-128"/>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Arial" pitchFamily="34" charset="0"/>
                        <a:ea typeface="ＭＳ Ｐゴシック" pitchFamily="34" charset="-128"/>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cs typeface="Arial" pitchFamily="34" charset="0"/>
                      </a:endParaRP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Mobile Communication for Railways 2</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400" b="0" i="0" u="none" strike="noStrike" cap="none" normalizeH="0" baseline="0">
                          <a:ln>
                            <a:noFill/>
                          </a:ln>
                          <a:solidFill>
                            <a:srgbClr val="4F6228"/>
                          </a:solidFill>
                          <a:effectLst/>
                          <a:latin typeface="Calibri" pitchFamily="34" charset="0"/>
                          <a:ea typeface="ＭＳ Ｐゴシック" pitchFamily="34" charset="-128"/>
                        </a:rPr>
                        <a:t>MONASTERY2</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entury Gothic" pitchFamily="34" charset="0"/>
                          <a:ea typeface="ＭＳ Ｐゴシック" pitchFamily="34" charset="-128"/>
                        </a:rPr>
                        <a:t>0%</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17" marR="45717" marT="45727" marB="4572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sp>
        <p:nvSpPr>
          <p:cNvPr id="5" name="Text Box 50">
            <a:extLst>
              <a:ext uri="{FF2B5EF4-FFF2-40B4-BE49-F238E27FC236}">
                <a16:creationId xmlns:a16="http://schemas.microsoft.com/office/drawing/2014/main" id="{C4C80C46-A789-48FC-A80C-6D34BAE629D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EEE6A204-4330-4D2A-B05B-99AF7471AA89}"/>
              </a:ext>
            </a:extLst>
          </p:cNvPr>
          <p:cNvSpPr>
            <a:spLocks noGrp="1"/>
          </p:cNvSpPr>
          <p:nvPr>
            <p:ph type="title"/>
          </p:nvPr>
        </p:nvSpPr>
        <p:spPr/>
        <p:txBody>
          <a:bodyPr/>
          <a:lstStyle/>
          <a:p>
            <a:r>
              <a:rPr lang="en-GB" altLang="nl-NL">
                <a:ea typeface="ＭＳ Ｐゴシック" panose="020B0600070205080204" pitchFamily="34" charset="-128"/>
              </a:rPr>
              <a:t>Rel-16: MONASTERY2</a:t>
            </a:r>
          </a:p>
        </p:txBody>
      </p:sp>
      <p:graphicFrame>
        <p:nvGraphicFramePr>
          <p:cNvPr id="5" name="Content Placeholder 2">
            <a:extLst>
              <a:ext uri="{FF2B5EF4-FFF2-40B4-BE49-F238E27FC236}">
                <a16:creationId xmlns:a16="http://schemas.microsoft.com/office/drawing/2014/main" id="{F7512AB3-4AC6-4104-B0A0-BFF6C5827EE8}"/>
              </a:ext>
            </a:extLst>
          </p:cNvPr>
          <p:cNvGraphicFramePr>
            <a:graphicFrameLocks noGrp="1"/>
          </p:cNvGraphicFramePr>
          <p:nvPr>
            <p:extLst>
              <p:ext uri="{D42A27DB-BD31-4B8C-83A1-F6EECF244321}">
                <p14:modId xmlns:p14="http://schemas.microsoft.com/office/powerpoint/2010/main" val="120003712"/>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Work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dirty="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Mobile Communication System for Railways 2</a:t>
                      </a:r>
                      <a:endParaRPr kumimoji="0" lang="en-GB" altLang="nl-NL" sz="1400" b="1" i="0" u="none" strike="noStrike" cap="none" normalizeH="0" baseline="0">
                        <a:ln>
                          <a:noFill/>
                        </a:ln>
                        <a:solidFill>
                          <a:srgbClr val="4F6228"/>
                        </a:solidFill>
                        <a:effectLst/>
                        <a:latin typeface="Century Gothic"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SA#80 (06/2018)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 </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0404848E-54C4-45EA-B7A1-33B610BE098B}"/>
              </a:ext>
            </a:extLst>
          </p:cNvPr>
          <p:cNvGraphicFramePr>
            <a:graphicFrameLocks noGrp="1"/>
          </p:cNvGraphicFramePr>
          <p:nvPr/>
        </p:nvGraphicFramePr>
        <p:xfrm>
          <a:off x="238125" y="2246313"/>
          <a:ext cx="8661400" cy="3175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16A.1:</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7" name="Content Placeholder 2">
            <a:extLst>
              <a:ext uri="{FF2B5EF4-FFF2-40B4-BE49-F238E27FC236}">
                <a16:creationId xmlns:a16="http://schemas.microsoft.com/office/drawing/2014/main" id="{E8157C9A-CDF7-4138-8798-0CF3C4A78194}"/>
              </a:ext>
            </a:extLst>
          </p:cNvPr>
          <p:cNvGraphicFramePr>
            <a:graphicFrameLocks noGrp="1"/>
          </p:cNvGraphicFramePr>
          <p:nvPr/>
        </p:nvGraphicFramePr>
        <p:xfrm>
          <a:off x="238125" y="2562225"/>
          <a:ext cx="8661400" cy="814493"/>
        </p:xfrm>
        <a:graphic>
          <a:graphicData uri="http://schemas.openxmlformats.org/drawingml/2006/table">
            <a:tbl>
              <a:tblPr/>
              <a:tblGrid>
                <a:gridCol w="8661400">
                  <a:extLst>
                    <a:ext uri="{9D8B030D-6E8A-4147-A177-3AD203B41FA5}">
                      <a16:colId xmlns:a16="http://schemas.microsoft.com/office/drawing/2014/main" val="20000"/>
                    </a:ext>
                  </a:extLst>
                </a:gridCol>
              </a:tblGrid>
              <a:tr h="814388">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sng" strike="noStrike" cap="none" normalizeH="0" baseline="0" dirty="0">
                          <a:ln>
                            <a:noFill/>
                          </a:ln>
                          <a:solidFill>
                            <a:srgbClr val="4F6228"/>
                          </a:solidFill>
                          <a:effectLst/>
                          <a:latin typeface="Calibri" charset="0"/>
                          <a:ea typeface="ＭＳ Ｐゴシック" charset="-128"/>
                        </a:rPr>
                        <a:t>Progress: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No progress on normative requirements at SA1#79, focus was on the informative FRMCS2 work.</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Target completion moved one quarter back to SA#80 (from SA#79).</a:t>
                      </a:r>
                    </a:p>
                  </a:txBody>
                  <a:tcPr marL="45728" marR="45728" marT="45582" marB="4558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E83E2F5-3A16-4DE2-B949-7D1EC9075A94}"/>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B0786ED1-2612-4D41-842E-4DAA316D868A}"/>
              </a:ext>
            </a:extLst>
          </p:cNvPr>
          <p:cNvSpPr>
            <a:spLocks noGrp="1"/>
          </p:cNvSpPr>
          <p:nvPr>
            <p:ph type="title"/>
          </p:nvPr>
        </p:nvSpPr>
        <p:spPr/>
        <p:txBody>
          <a:bodyPr/>
          <a:lstStyle/>
          <a:p>
            <a:r>
              <a:rPr lang="en-GB" altLang="nl-NL">
                <a:ea typeface="ＭＳ Ｐゴシック" panose="020B0600070205080204" pitchFamily="34" charset="-128"/>
              </a:rPr>
              <a:t>Other CRs under TEI16</a:t>
            </a:r>
          </a:p>
        </p:txBody>
      </p:sp>
      <p:graphicFrame>
        <p:nvGraphicFramePr>
          <p:cNvPr id="5" name="Content Placeholder 2">
            <a:extLst>
              <a:ext uri="{FF2B5EF4-FFF2-40B4-BE49-F238E27FC236}">
                <a16:creationId xmlns:a16="http://schemas.microsoft.com/office/drawing/2014/main" id="{EBA8C884-45AB-4AB8-95B4-547F1C0332EF}"/>
              </a:ext>
            </a:extLst>
          </p:cNvPr>
          <p:cNvGraphicFramePr>
            <a:graphicFrameLocks noGrp="1"/>
          </p:cNvGraphicFramePr>
          <p:nvPr>
            <p:extLst>
              <p:ext uri="{D42A27DB-BD31-4B8C-83A1-F6EECF244321}">
                <p14:modId xmlns:p14="http://schemas.microsoft.com/office/powerpoint/2010/main" val="1460245894"/>
              </p:ext>
            </p:extLst>
          </p:nvPr>
        </p:nvGraphicFramePr>
        <p:xfrm>
          <a:off x="261938" y="1612900"/>
          <a:ext cx="8659812" cy="1373836"/>
        </p:xfrm>
        <a:graphic>
          <a:graphicData uri="http://schemas.openxmlformats.org/drawingml/2006/table">
            <a:tbl>
              <a:tblPr/>
              <a:tblGrid>
                <a:gridCol w="893762">
                  <a:extLst>
                    <a:ext uri="{9D8B030D-6E8A-4147-A177-3AD203B41FA5}">
                      <a16:colId xmlns:a16="http://schemas.microsoft.com/office/drawing/2014/main" val="20000"/>
                    </a:ext>
                  </a:extLst>
                </a:gridCol>
                <a:gridCol w="873125">
                  <a:extLst>
                    <a:ext uri="{9D8B030D-6E8A-4147-A177-3AD203B41FA5}">
                      <a16:colId xmlns:a16="http://schemas.microsoft.com/office/drawing/2014/main" val="20001"/>
                    </a:ext>
                  </a:extLst>
                </a:gridCol>
                <a:gridCol w="4829175">
                  <a:extLst>
                    <a:ext uri="{9D8B030D-6E8A-4147-A177-3AD203B41FA5}">
                      <a16:colId xmlns:a16="http://schemas.microsoft.com/office/drawing/2014/main" val="20002"/>
                    </a:ext>
                  </a:extLst>
                </a:gridCol>
                <a:gridCol w="714375">
                  <a:extLst>
                    <a:ext uri="{9D8B030D-6E8A-4147-A177-3AD203B41FA5}">
                      <a16:colId xmlns:a16="http://schemas.microsoft.com/office/drawing/2014/main" val="20003"/>
                    </a:ext>
                  </a:extLst>
                </a:gridCol>
                <a:gridCol w="723900">
                  <a:extLst>
                    <a:ext uri="{9D8B030D-6E8A-4147-A177-3AD203B41FA5}">
                      <a16:colId xmlns:a16="http://schemas.microsoft.com/office/drawing/2014/main" val="20004"/>
                    </a:ext>
                  </a:extLst>
                </a:gridCol>
                <a:gridCol w="625475">
                  <a:extLst>
                    <a:ext uri="{9D8B030D-6E8A-4147-A177-3AD203B41FA5}">
                      <a16:colId xmlns:a16="http://schemas.microsoft.com/office/drawing/2014/main" val="20005"/>
                    </a:ext>
                  </a:extLst>
                </a:gridCol>
              </a:tblGrid>
              <a:tr h="274171">
                <a:tc grid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rPr>
                        <a:t>TEI16: Agenda item 16 Agreed CRs:</a:t>
                      </a:r>
                    </a:p>
                  </a:txBody>
                  <a:tcPr marL="68584" marR="68584"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1777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SP-170699</a:t>
                      </a:r>
                      <a:endParaRPr kumimoji="0" lang="en-GB" altLang="nl-NL" sz="14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1" marB="4564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S1-173544</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Requirement for audio video sync timing for audio-visual interaction</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22.261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0032r1</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endParaRPr kumimoji="0" lang="en-GB" altLang="nl-NL" sz="1400" b="1" i="0" u="none" strike="noStrike" cap="none" normalizeH="0" baseline="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5855">
                <a:tc vMerge="1">
                  <a:txBody>
                    <a:bodyPr/>
                    <a:lstStyle/>
                    <a:p>
                      <a:endParaRPr lang="en-GB"/>
                    </a:p>
                  </a:txBody>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100000"/>
                        </a:lnSpc>
                        <a:spcBef>
                          <a:spcPts val="300"/>
                        </a:spcBef>
                        <a:spcAft>
                          <a:spcPts val="300"/>
                        </a:spcAft>
                        <a:buClrTx/>
                        <a:buSzTx/>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22.261CR0032 adds KPIs for the synchronization thresholds between VR audio and video streams</a:t>
                      </a:r>
                      <a:endParaRPr kumimoji="0" lang="en-US" altLang="nl-NL" sz="1400" b="0"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45644" marB="4564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2"/>
                  </a:ext>
                </a:extLst>
              </a:tr>
              <a:tr h="0">
                <a:tc gridSpan="6">
                  <a:txBody>
                    <a:bodyPr/>
                    <a:lstStyle/>
                    <a:p>
                      <a:pPr marL="0" marR="0" lvl="0" indent="0" algn="l" defTabSz="914400" rtl="0" eaLnBrk="1" fontAlgn="base" latinLnBrk="0" hangingPunct="1">
                        <a:lnSpc>
                          <a:spcPts val="100"/>
                        </a:lnSpc>
                        <a:spcBef>
                          <a:spcPct val="0"/>
                        </a:spcBef>
                        <a:spcAft>
                          <a:spcPct val="0"/>
                        </a:spcAft>
                        <a:buClrTx/>
                        <a:buSzTx/>
                        <a:buFontTx/>
                        <a:buNone/>
                        <a:tabLst/>
                      </a:pPr>
                      <a:endParaRPr kumimoji="0" lang="nl-NL" altLang="nl-NL" sz="100" b="1" i="0" u="none" strike="noStrike" cap="none" normalizeH="0" baseline="0" dirty="0">
                        <a:ln>
                          <a:noFill/>
                        </a:ln>
                        <a:solidFill>
                          <a:srgbClr val="4F6228"/>
                        </a:solidFill>
                        <a:effectLst/>
                        <a:latin typeface="Arial" pitchFamily="34" charset="0"/>
                        <a:ea typeface="ＭＳ Ｐゴシック" pitchFamily="34" charset="-128"/>
                      </a:endParaRPr>
                    </a:p>
                  </a:txBody>
                  <a:tcPr marL="45720" marR="45720"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3"/>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A8F99C7-CE80-40A8-99ED-C6B50838FEA6}"/>
              </a:ext>
            </a:extLst>
          </p:cNvPr>
          <p:cNvSpPr>
            <a:spLocks noGrp="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nl-NL">
                <a:ea typeface="ＭＳ Ｐゴシック" panose="020B0600070205080204" pitchFamily="34" charset="-128"/>
              </a:rPr>
              <a:t>Work Summary:</a:t>
            </a:r>
            <a:br>
              <a:rPr lang="en-GB" altLang="nl-NL">
                <a:ea typeface="ＭＳ Ｐゴシック" panose="020B0600070205080204" pitchFamily="34" charset="-128"/>
              </a:rPr>
            </a:br>
            <a:r>
              <a:rPr lang="en-GB" altLang="nl-NL">
                <a:ea typeface="ＭＳ Ｐゴシック" panose="020B0600070205080204" pitchFamily="34" charset="-128"/>
              </a:rPr>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9">
            <a:extLst>
              <a:ext uri="{FF2B5EF4-FFF2-40B4-BE49-F238E27FC236}">
                <a16:creationId xmlns:a16="http://schemas.microsoft.com/office/drawing/2014/main" id="{B2E73E79-1B3A-4F6F-BED2-B43612C2C7E7}"/>
              </a:ext>
            </a:extLst>
          </p:cNvPr>
          <p:cNvSpPr>
            <a:spLocks noGrp="1"/>
          </p:cNvSpPr>
          <p:nvPr>
            <p:ph type="title"/>
          </p:nvPr>
        </p:nvSpPr>
        <p:spPr/>
        <p:txBody>
          <a:bodyPr/>
          <a:lstStyle/>
          <a:p>
            <a:r>
              <a:rPr lang="en-GB" altLang="nl-NL">
                <a:ea typeface="ＭＳ Ｐゴシック" panose="020B0600070205080204" pitchFamily="34" charset="-128"/>
              </a:rPr>
              <a:t>Overview: Study Items (1)</a:t>
            </a:r>
            <a:endParaRPr lang="it-IT" altLang="nl-NL">
              <a:ea typeface="ＭＳ Ｐゴシック" panose="020B0600070205080204" pitchFamily="34" charset="-128"/>
            </a:endParaRPr>
          </a:p>
        </p:txBody>
      </p:sp>
      <p:graphicFrame>
        <p:nvGraphicFramePr>
          <p:cNvPr id="6" name="Content Placeholder 5">
            <a:extLst>
              <a:ext uri="{FF2B5EF4-FFF2-40B4-BE49-F238E27FC236}">
                <a16:creationId xmlns:a16="http://schemas.microsoft.com/office/drawing/2014/main" id="{C5B6B615-5A94-4CC7-9BF0-003233524E63}"/>
              </a:ext>
            </a:extLst>
          </p:cNvPr>
          <p:cNvGraphicFramePr>
            <a:graphicFrameLocks noGrp="1"/>
          </p:cNvGraphicFramePr>
          <p:nvPr>
            <p:ph idx="1"/>
          </p:nvPr>
        </p:nvGraphicFramePr>
        <p:xfrm>
          <a:off x="282575" y="1271588"/>
          <a:ext cx="8572500" cy="4238625"/>
        </p:xfrm>
        <a:graphic>
          <a:graphicData uri="http://schemas.openxmlformats.org/drawingml/2006/table">
            <a:tbl>
              <a:tblPr/>
              <a:tblGrid>
                <a:gridCol w="3440113">
                  <a:extLst>
                    <a:ext uri="{9D8B030D-6E8A-4147-A177-3AD203B41FA5}">
                      <a16:colId xmlns:a16="http://schemas.microsoft.com/office/drawing/2014/main" val="20000"/>
                    </a:ext>
                  </a:extLst>
                </a:gridCol>
                <a:gridCol w="128905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39787">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1" lang="en-GB" altLang="nl-NL" sz="1600" b="1" i="0" u="none" strike="noStrike" cap="none" normalizeH="0" baseline="0">
                        <a:ln>
                          <a:noFill/>
                        </a:ln>
                        <a:solidFill>
                          <a:srgbClr val="4F6228"/>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Future Railway Mobile Communication System 2</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FS_FRMCS2</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enhancements of Public Warning System</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FS_ePWS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95%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Completed 08/2017 [SA1]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Maritime Communication Services over 3GPP system</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FS_MARCOM</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15%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 of LTE for Efficient delivery of Streaming Service</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FS_eLESTR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70%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50%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12/2016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Communication for Automation in Vertical Domains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FS_CAV</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30%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03/2017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LAN Support in 5G</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FS_5GLAN</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positioning use cases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FS_5G_HYPOS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bl>
          </a:graphicData>
        </a:graphic>
      </p:graphicFrame>
      <p:sp>
        <p:nvSpPr>
          <p:cNvPr id="27707" name="Text Box 50">
            <a:extLst>
              <a:ext uri="{FF2B5EF4-FFF2-40B4-BE49-F238E27FC236}">
                <a16:creationId xmlns:a16="http://schemas.microsoft.com/office/drawing/2014/main" id="{4FAA0C09-2834-4E6E-BFB6-85597D9AA2E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9">
            <a:extLst>
              <a:ext uri="{FF2B5EF4-FFF2-40B4-BE49-F238E27FC236}">
                <a16:creationId xmlns:a16="http://schemas.microsoft.com/office/drawing/2014/main" id="{1D3E1D4B-2E97-4220-9C05-47A0FADDE315}"/>
              </a:ext>
            </a:extLst>
          </p:cNvPr>
          <p:cNvSpPr>
            <a:spLocks noGrp="1"/>
          </p:cNvSpPr>
          <p:nvPr>
            <p:ph type="title"/>
          </p:nvPr>
        </p:nvSpPr>
        <p:spPr/>
        <p:txBody>
          <a:bodyPr/>
          <a:lstStyle/>
          <a:p>
            <a:r>
              <a:rPr lang="en-GB" altLang="nl-NL">
                <a:ea typeface="ＭＳ Ｐゴシック" panose="020B0600070205080204" pitchFamily="34" charset="-128"/>
              </a:rPr>
              <a:t>Overview: Study Items (2)</a:t>
            </a:r>
            <a:endParaRPr lang="it-IT" altLang="nl-NL">
              <a:ea typeface="ＭＳ Ｐゴシック" panose="020B0600070205080204" pitchFamily="34" charset="-128"/>
            </a:endParaRPr>
          </a:p>
        </p:txBody>
      </p:sp>
      <p:graphicFrame>
        <p:nvGraphicFramePr>
          <p:cNvPr id="6" name="Content Placeholder 5">
            <a:extLst>
              <a:ext uri="{FF2B5EF4-FFF2-40B4-BE49-F238E27FC236}">
                <a16:creationId xmlns:a16="http://schemas.microsoft.com/office/drawing/2014/main" id="{E399CA64-DE3C-461B-86B7-296B5AC6D76E}"/>
              </a:ext>
            </a:extLst>
          </p:cNvPr>
          <p:cNvGraphicFramePr>
            <a:graphicFrameLocks noGrp="1"/>
          </p:cNvGraphicFramePr>
          <p:nvPr>
            <p:ph idx="1"/>
            <p:extLst>
              <p:ext uri="{D42A27DB-BD31-4B8C-83A1-F6EECF244321}">
                <p14:modId xmlns:p14="http://schemas.microsoft.com/office/powerpoint/2010/main" val="409498104"/>
              </p:ext>
            </p:extLst>
          </p:nvPr>
        </p:nvGraphicFramePr>
        <p:xfrm>
          <a:off x="282575" y="1271588"/>
          <a:ext cx="8572500" cy="2581275"/>
        </p:xfrm>
        <a:graphic>
          <a:graphicData uri="http://schemas.openxmlformats.org/drawingml/2006/table">
            <a:tbl>
              <a:tblPr/>
              <a:tblGrid>
                <a:gridCol w="3440113">
                  <a:extLst>
                    <a:ext uri="{9D8B030D-6E8A-4147-A177-3AD203B41FA5}">
                      <a16:colId xmlns:a16="http://schemas.microsoft.com/office/drawing/2014/main" val="20000"/>
                    </a:ext>
                  </a:extLst>
                </a:gridCol>
                <a:gridCol w="1289050">
                  <a:extLst>
                    <a:ext uri="{9D8B030D-6E8A-4147-A177-3AD203B41FA5}">
                      <a16:colId xmlns:a16="http://schemas.microsoft.com/office/drawing/2014/main" val="20001"/>
                    </a:ext>
                  </a:extLst>
                </a:gridCol>
                <a:gridCol w="835025">
                  <a:extLst>
                    <a:ext uri="{9D8B030D-6E8A-4147-A177-3AD203B41FA5}">
                      <a16:colId xmlns:a16="http://schemas.microsoft.com/office/drawing/2014/main" val="20002"/>
                    </a:ext>
                  </a:extLst>
                </a:gridCol>
                <a:gridCol w="839787">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WI Code</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1" lang="en-GB" altLang="nl-NL" sz="1600" b="1" i="0" u="none" strike="noStrike" cap="none" normalizeH="0" baseline="0">
                        <a:ln>
                          <a:noFill/>
                        </a:ln>
                        <a:solidFill>
                          <a:srgbClr val="4F6228"/>
                        </a:solidFill>
                        <a:effectLst/>
                        <a:latin typeface="Arial"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endParaRPr kumimoji="1" lang="en-GB" altLang="nl-NL" sz="1600" b="1" i="0" u="none" strike="noStrike" cap="none" normalizeH="0" baseline="0">
                        <a:ln>
                          <a:noFill/>
                        </a:ln>
                        <a:solidFill>
                          <a:srgbClr val="4F6228"/>
                        </a:solidFill>
                        <a:effectLst/>
                        <a:latin typeface="Arial" pitchFamily="34" charset="0"/>
                        <a:ea typeface="MS Mincho" pitchFamily="49"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enhancements to IMS for new real time communication services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FS_enIMS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Study on using Satellite Access in 5G</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FS_5GSAT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5G message service for </a:t>
                      </a:r>
                      <a:r>
                        <a:rPr kumimoji="0" lang="en-GB" altLang="nl-NL" sz="1400" b="0" i="0" u="none" strike="noStrike" cap="none" normalizeH="0" baseline="0" dirty="0" err="1">
                          <a:ln>
                            <a:noFill/>
                          </a:ln>
                          <a:solidFill>
                            <a:srgbClr val="4F6228"/>
                          </a:solidFill>
                          <a:effectLst/>
                          <a:latin typeface="Calibri" pitchFamily="34" charset="0"/>
                          <a:ea typeface="ＭＳ Ｐゴシック" pitchFamily="34" charset="-128"/>
                        </a:rPr>
                        <a:t>MIoT</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FS_5GMSG</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Business Role Models for Network Slicing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FS_BMNS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8193804"/>
                  </a:ext>
                </a:extLst>
              </a:tr>
            </a:tbl>
          </a:graphicData>
        </a:graphic>
      </p:graphicFrame>
      <p:sp>
        <p:nvSpPr>
          <p:cNvPr id="5" name="Text Box 50">
            <a:extLst>
              <a:ext uri="{FF2B5EF4-FFF2-40B4-BE49-F238E27FC236}">
                <a16:creationId xmlns:a16="http://schemas.microsoft.com/office/drawing/2014/main" id="{200DBEE6-E641-4C14-A3B9-4DD7AAE8CAE3}"/>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008FA737-20C4-4BF6-B8E2-3D36573265B3}"/>
              </a:ext>
            </a:extLst>
          </p:cNvPr>
          <p:cNvSpPr>
            <a:spLocks noGrp="1"/>
          </p:cNvSpPr>
          <p:nvPr>
            <p:ph type="title"/>
          </p:nvPr>
        </p:nvSpPr>
        <p:spPr/>
        <p:txBody>
          <a:bodyPr/>
          <a:lstStyle/>
          <a:p>
            <a:r>
              <a:rPr lang="en-GB" altLang="nl-NL">
                <a:ea typeface="ＭＳ Ｐゴシック" panose="020B0600070205080204" pitchFamily="34" charset="-128"/>
              </a:rPr>
              <a:t>FS_FRMCS2 (1)</a:t>
            </a:r>
          </a:p>
        </p:txBody>
      </p:sp>
      <p:graphicFrame>
        <p:nvGraphicFramePr>
          <p:cNvPr id="5" name="Content Placeholder 2">
            <a:extLst>
              <a:ext uri="{FF2B5EF4-FFF2-40B4-BE49-F238E27FC236}">
                <a16:creationId xmlns:a16="http://schemas.microsoft.com/office/drawing/2014/main" id="{E735526B-2371-41BD-9D2C-2F0EE91A6587}"/>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Future Railway Mobile Communication System 2</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SA#80 (06/2018)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06/2016</a:t>
                      </a:r>
                    </a:p>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a:t>
                      </a:r>
                      <a:endParaRPr kumimoji="0" lang="en-GB" altLang="nl-NL" sz="1400" b="1" i="1" u="none" strike="noStrike" cap="none" normalizeH="0" baseline="0">
                        <a:ln>
                          <a:noFill/>
                        </a:ln>
                        <a:solidFill>
                          <a:srgbClr val="FF0000"/>
                        </a:solidFill>
                        <a:effectLst/>
                        <a:latin typeface="Century Gothic"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9" name="Table 8">
            <a:extLst>
              <a:ext uri="{FF2B5EF4-FFF2-40B4-BE49-F238E27FC236}">
                <a16:creationId xmlns:a16="http://schemas.microsoft.com/office/drawing/2014/main" id="{FBE13F7A-F51D-4DE5-A767-1A94F74D2303}"/>
              </a:ext>
            </a:extLst>
          </p:cNvPr>
          <p:cNvGraphicFramePr>
            <a:graphicFrameLocks noGrp="1"/>
          </p:cNvGraphicFramePr>
          <p:nvPr/>
        </p:nvGraphicFramePr>
        <p:xfrm>
          <a:off x="238125" y="2249488"/>
          <a:ext cx="8661400" cy="3183019"/>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7923">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 Agreed CRs:</a:t>
                      </a:r>
                    </a:p>
                  </a:txBody>
                  <a:tcPr marL="45732" marR="45732" marT="45586" marB="4558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518141">
                <a:tc rowSpan="8">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SP-170700</a:t>
                      </a:r>
                    </a:p>
                  </a:txBody>
                  <a:tcPr marL="45728" marR="45728" marT="45642" marB="4564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S1-173541</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Updating Role Management to reflect relationship of FRMCS Equipment, FRMCS User and functional identity</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0027r4</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Trackside Maintenance Warning System communication</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0005r2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S1-173514</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Pushed real time video streaming</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0006r2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Support and use of Public Emergency Call by a FRMCS System</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0011r3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Data communication for rail possession management</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0012r2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518141">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S1-173517</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Recording of communication and communication related information</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0017r2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S1-173543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Communication for remote control of engines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0018r3</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r h="30478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S1-173519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Automatic Train Operation (ATO) related communication</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0021r2</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18" marB="457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7" name="Text Box 50">
            <a:extLst>
              <a:ext uri="{FF2B5EF4-FFF2-40B4-BE49-F238E27FC236}">
                <a16:creationId xmlns:a16="http://schemas.microsoft.com/office/drawing/2014/main" id="{D3C5C892-C7AC-43AA-92E5-17CA4721CD9B}"/>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3718601-CAF2-48C6-81D1-FF346BA78246}"/>
              </a:ext>
            </a:extLst>
          </p:cNvPr>
          <p:cNvSpPr>
            <a:spLocks noGrp="1"/>
          </p:cNvSpPr>
          <p:nvPr>
            <p:ph type="title"/>
          </p:nvPr>
        </p:nvSpPr>
        <p:spPr/>
        <p:txBody>
          <a:bodyPr/>
          <a:lstStyle/>
          <a:p>
            <a:r>
              <a:rPr lang="en-GB" altLang="nl-NL">
                <a:ea typeface="ＭＳ Ｐゴシック" panose="020B0600070205080204" pitchFamily="34" charset="-128"/>
              </a:rPr>
              <a:t>FS_FRMCS2 (2)</a:t>
            </a:r>
          </a:p>
        </p:txBody>
      </p:sp>
      <p:graphicFrame>
        <p:nvGraphicFramePr>
          <p:cNvPr id="5" name="Content Placeholder 2">
            <a:extLst>
              <a:ext uri="{FF2B5EF4-FFF2-40B4-BE49-F238E27FC236}">
                <a16:creationId xmlns:a16="http://schemas.microsoft.com/office/drawing/2014/main" id="{140A7C25-6D96-4B50-B859-3CCF2E5FC474}"/>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Future Railway Mobile Communication System 2</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SA#80 (06/2018)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06/2016</a:t>
                      </a:r>
                    </a:p>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a:t>
                      </a:r>
                      <a:endParaRPr kumimoji="0" lang="en-GB" altLang="nl-NL" sz="1400" b="1" i="1" u="none" strike="noStrike" cap="none" normalizeH="0" baseline="0">
                        <a:ln>
                          <a:noFill/>
                        </a:ln>
                        <a:solidFill>
                          <a:srgbClr val="FF0000"/>
                        </a:solidFill>
                        <a:effectLst/>
                        <a:latin typeface="Century Gothic"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9" name="Table 8">
            <a:extLst>
              <a:ext uri="{FF2B5EF4-FFF2-40B4-BE49-F238E27FC236}">
                <a16:creationId xmlns:a16="http://schemas.microsoft.com/office/drawing/2014/main" id="{5963B217-7FA4-4FE9-9443-4142FB1C33F0}"/>
              </a:ext>
            </a:extLst>
          </p:cNvPr>
          <p:cNvGraphicFramePr>
            <a:graphicFrameLocks noGrp="1"/>
          </p:cNvGraphicFramePr>
          <p:nvPr>
            <p:extLst>
              <p:ext uri="{D42A27DB-BD31-4B8C-83A1-F6EECF244321}">
                <p14:modId xmlns:p14="http://schemas.microsoft.com/office/powerpoint/2010/main" val="3124663464"/>
              </p:ext>
            </p:extLst>
          </p:nvPr>
        </p:nvGraphicFramePr>
        <p:xfrm>
          <a:off x="238125" y="2249488"/>
          <a:ext cx="8661400" cy="2465388"/>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800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 Agreed CRs:</a:t>
                      </a:r>
                    </a:p>
                  </a:txBody>
                  <a:tcPr marL="45732" marR="45732" marT="45598" marB="4559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09661">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SP-170700 (cont’d)</a:t>
                      </a:r>
                    </a:p>
                  </a:txBody>
                  <a:tcPr marL="45728" marR="45728" marT="45654" marB="4565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S1-173520</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Monitoring and control of critical rail infrastructure</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0024r1</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518269">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S1-173371</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Adding the ability of the FRMCS system to stop calls directed to the 3GPP identity of a FRMCS equipment</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0026r1</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S1-173538</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Transport system QoS class negotiation</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0015r3</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Arbitration among communications</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0019r2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S1-173523</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Interworking of FRMCS System and external networks</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0009r2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304864">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S1-173524</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Clarifications to FRMCS system principles </a:t>
                      </a:r>
                      <a:r>
                        <a:rPr kumimoji="0" lang="mr-IN" altLang="nl-NL" sz="1400" b="0" i="0" u="none" strike="noStrike" cap="none" normalizeH="0" baseline="0">
                          <a:ln>
                            <a:noFill/>
                          </a:ln>
                          <a:solidFill>
                            <a:srgbClr val="4F6228"/>
                          </a:solidFill>
                          <a:effectLst/>
                          <a:latin typeface="Calibri" pitchFamily="34" charset="0"/>
                          <a:ea typeface="ＭＳ Ｐゴシック" pitchFamily="34" charset="-128"/>
                          <a:cs typeface="Mangal" pitchFamily="18" charset="0"/>
                        </a:rPr>
                        <a:t>–</a:t>
                      </a: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 Bearer Flexibility</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0022r2</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Rel-16</a:t>
                      </a:r>
                    </a:p>
                  </a:txBody>
                  <a:tcPr marL="45720" marR="45720" marT="45730" marB="4573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7" name="Text Box 50">
            <a:extLst>
              <a:ext uri="{FF2B5EF4-FFF2-40B4-BE49-F238E27FC236}">
                <a16:creationId xmlns:a16="http://schemas.microsoft.com/office/drawing/2014/main" id="{478C953D-B1AE-483B-B284-7DD6A43071B2}"/>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975839F5-D368-4691-92B2-373354357049}"/>
              </a:ext>
            </a:extLst>
          </p:cNvPr>
          <p:cNvSpPr>
            <a:spLocks noGrp="1"/>
          </p:cNvSpPr>
          <p:nvPr>
            <p:ph type="title"/>
          </p:nvPr>
        </p:nvSpPr>
        <p:spPr/>
        <p:txBody>
          <a:bodyPr/>
          <a:lstStyle/>
          <a:p>
            <a:r>
              <a:rPr lang="en-GB" altLang="nl-NL">
                <a:ea typeface="ＭＳ Ｐゴシック" panose="020B0600070205080204" pitchFamily="34" charset="-128"/>
              </a:rPr>
              <a:t>SA1 Officials</a:t>
            </a:r>
          </a:p>
        </p:txBody>
      </p:sp>
      <p:sp>
        <p:nvSpPr>
          <p:cNvPr id="4099" name="Rectangle 2">
            <a:extLst>
              <a:ext uri="{FF2B5EF4-FFF2-40B4-BE49-F238E27FC236}">
                <a16:creationId xmlns:a16="http://schemas.microsoft.com/office/drawing/2014/main" id="{3F358DB1-6934-4F2B-A609-5123C088ECD9}"/>
              </a:ext>
            </a:extLst>
          </p:cNvPr>
          <p:cNvSpPr>
            <a:spLocks noGrp="1"/>
          </p:cNvSpPr>
          <p:nvPr>
            <p:ph idx="1"/>
          </p:nvPr>
        </p:nvSpPr>
        <p:spPr>
          <a:xfrm>
            <a:off x="485775" y="1454150"/>
            <a:ext cx="8388350" cy="4946650"/>
          </a:xfrm>
        </p:spPr>
        <p:txBody>
          <a:bodyPr/>
          <a:lstStyle/>
          <a:p>
            <a:r>
              <a:rPr lang="en-GB" altLang="nl-NL">
                <a:ea typeface="ＭＳ Ｐゴシック" panose="020B0600070205080204" pitchFamily="34" charset="-128"/>
              </a:rPr>
              <a:t>Chairman: </a:t>
            </a:r>
          </a:p>
          <a:p>
            <a:pPr lvl="1"/>
            <a:r>
              <a:rPr lang="en-GB" altLang="nl-NL">
                <a:ea typeface="ＭＳ Ｐゴシック" panose="020B0600070205080204" pitchFamily="34" charset="-128"/>
              </a:rPr>
              <a:t>Toon Norp (KPN)</a:t>
            </a:r>
            <a:r>
              <a:rPr lang="en-GB" altLang="nl-NL" baseline="30000">
                <a:solidFill>
                  <a:srgbClr val="C00000"/>
                </a:solidFill>
                <a:ea typeface="ＭＳ Ｐゴシック" panose="020B0600070205080204" pitchFamily="34" charset="-128"/>
              </a:rPr>
              <a:t> 1</a:t>
            </a:r>
            <a:endParaRPr lang="en-GB" altLang="nl-NL">
              <a:ea typeface="ＭＳ Ｐゴシック" panose="020B0600070205080204" pitchFamily="34" charset="-128"/>
            </a:endParaRPr>
          </a:p>
          <a:p>
            <a:r>
              <a:rPr lang="en-GB" altLang="nl-NL">
                <a:ea typeface="ＭＳ Ｐゴシック" panose="020B0600070205080204" pitchFamily="34" charset="-128"/>
              </a:rPr>
              <a:t>Vice Chairmen: </a:t>
            </a:r>
          </a:p>
          <a:p>
            <a:pPr lvl="1"/>
            <a:r>
              <a:rPr lang="en-GB" altLang="nl-NL">
                <a:ea typeface="ＭＳ Ｐゴシック" panose="020B0600070205080204" pitchFamily="34" charset="-128"/>
              </a:rPr>
              <a:t>Ki-Dong Lee (LG)</a:t>
            </a:r>
            <a:r>
              <a:rPr lang="en-GB" altLang="nl-NL" baseline="30000">
                <a:solidFill>
                  <a:srgbClr val="C00000"/>
                </a:solidFill>
                <a:ea typeface="ＭＳ Ｐゴシック" panose="020B0600070205080204" pitchFamily="34" charset="-128"/>
              </a:rPr>
              <a:t>2</a:t>
            </a:r>
          </a:p>
          <a:p>
            <a:pPr lvl="1"/>
            <a:r>
              <a:rPr lang="en-GB" altLang="nl-NL">
                <a:ea typeface="ＭＳ Ｐゴシック" panose="020B0600070205080204" pitchFamily="34" charset="-128"/>
              </a:rPr>
              <a:t>Mark Younge (T-Mobile US)</a:t>
            </a:r>
            <a:r>
              <a:rPr lang="en-GB" altLang="nl-NL" baseline="30000">
                <a:solidFill>
                  <a:srgbClr val="C00000"/>
                </a:solidFill>
                <a:ea typeface="ＭＳ Ｐゴシック" panose="020B0600070205080204" pitchFamily="34" charset="-128"/>
              </a:rPr>
              <a:t>3</a:t>
            </a:r>
          </a:p>
          <a:p>
            <a:r>
              <a:rPr lang="en-GB" altLang="nl-NL">
                <a:ea typeface="ＭＳ Ｐゴシック" panose="020B0600070205080204" pitchFamily="34" charset="-128"/>
              </a:rPr>
              <a:t> Secretary: </a:t>
            </a:r>
          </a:p>
          <a:p>
            <a:pPr lvl="1">
              <a:spcBef>
                <a:spcPct val="0"/>
              </a:spcBef>
            </a:pPr>
            <a:r>
              <a:rPr lang="en-GB" altLang="nl-NL">
                <a:ea typeface="ＭＳ Ｐゴシック" panose="020B0600070205080204" pitchFamily="34" charset="-128"/>
              </a:rPr>
              <a:t>Alain Sultan (MCC)</a:t>
            </a:r>
          </a:p>
          <a:p>
            <a:pPr>
              <a:spcBef>
                <a:spcPct val="0"/>
              </a:spcBef>
              <a:buFontTx/>
              <a:buNone/>
            </a:pPr>
            <a:endParaRPr lang="en-GB" altLang="nl-NL" sz="1800">
              <a:solidFill>
                <a:srgbClr val="000000"/>
              </a:solidFill>
              <a:ea typeface="ＭＳ Ｐゴシック" panose="020B0600070205080204" pitchFamily="34" charset="-128"/>
            </a:endParaRPr>
          </a:p>
          <a:p>
            <a:pPr>
              <a:spcBef>
                <a:spcPct val="0"/>
              </a:spcBef>
              <a:buFontTx/>
              <a:buNone/>
            </a:pPr>
            <a:endParaRPr lang="en-GB" altLang="nl-NL" sz="2200" baseline="30000">
              <a:solidFill>
                <a:srgbClr val="C00000"/>
              </a:solidFill>
              <a:ea typeface="ＭＳ Ｐゴシック" panose="020B0600070205080204" pitchFamily="34" charset="-128"/>
            </a:endParaRPr>
          </a:p>
          <a:p>
            <a:pPr>
              <a:spcBef>
                <a:spcPct val="0"/>
              </a:spcBef>
              <a:buFontTx/>
              <a:buNone/>
            </a:pPr>
            <a:r>
              <a:rPr lang="en-GB" altLang="nl-NL" sz="2200" baseline="30000">
                <a:solidFill>
                  <a:srgbClr val="C00000"/>
                </a:solidFill>
                <a:ea typeface="ＭＳ Ｐゴシック" panose="020B0600070205080204" pitchFamily="34" charset="-128"/>
              </a:rPr>
              <a:t>1</a:t>
            </a:r>
            <a:r>
              <a:rPr lang="en-GB" altLang="nl-NL">
                <a:ea typeface="ＭＳ Ｐゴシック" panose="020B0600070205080204" pitchFamily="34" charset="-128"/>
              </a:rPr>
              <a:t> </a:t>
            </a:r>
            <a:r>
              <a:rPr lang="en-GB" altLang="nl-NL" sz="1800">
                <a:ea typeface="ＭＳ Ｐゴシック" panose="020B0600070205080204" pitchFamily="34" charset="-128"/>
              </a:rPr>
              <a:t>Re-elected for second term May 2017</a:t>
            </a:r>
          </a:p>
          <a:p>
            <a:pPr>
              <a:spcBef>
                <a:spcPct val="0"/>
              </a:spcBef>
              <a:buFontTx/>
              <a:buNone/>
            </a:pPr>
            <a:r>
              <a:rPr lang="en-GB" altLang="nl-NL" sz="2200" baseline="30000">
                <a:solidFill>
                  <a:srgbClr val="C00000"/>
                </a:solidFill>
                <a:ea typeface="ＭＳ Ｐゴシック" panose="020B0600070205080204" pitchFamily="34" charset="-128"/>
              </a:rPr>
              <a:t>2</a:t>
            </a:r>
            <a:r>
              <a:rPr lang="en-GB" altLang="nl-NL" sz="2200">
                <a:solidFill>
                  <a:srgbClr val="C00000"/>
                </a:solidFill>
                <a:ea typeface="ＭＳ Ｐゴシック" panose="020B0600070205080204" pitchFamily="34" charset="-128"/>
              </a:rPr>
              <a:t> </a:t>
            </a:r>
            <a:r>
              <a:rPr lang="en-GB" altLang="nl-NL" sz="1800">
                <a:ea typeface="ＭＳ Ｐゴシック" panose="020B0600070205080204" pitchFamily="34" charset="-128"/>
              </a:rPr>
              <a:t>Elected November 2015</a:t>
            </a:r>
          </a:p>
          <a:p>
            <a:pPr>
              <a:spcBef>
                <a:spcPct val="0"/>
              </a:spcBef>
              <a:buFontTx/>
              <a:buNone/>
            </a:pPr>
            <a:r>
              <a:rPr lang="en-GB" altLang="nl-NL" sz="2200" baseline="30000">
                <a:solidFill>
                  <a:srgbClr val="C00000"/>
                </a:solidFill>
                <a:ea typeface="ＭＳ Ｐゴシック" panose="020B0600070205080204" pitchFamily="34" charset="-128"/>
              </a:rPr>
              <a:t>3</a:t>
            </a:r>
            <a:r>
              <a:rPr lang="en-GB" altLang="nl-NL" sz="2200">
                <a:solidFill>
                  <a:srgbClr val="C00000"/>
                </a:solidFill>
                <a:ea typeface="ＭＳ Ｐゴシック" panose="020B0600070205080204" pitchFamily="34" charset="-128"/>
              </a:rPr>
              <a:t> </a:t>
            </a:r>
            <a:r>
              <a:rPr lang="en-GB" altLang="nl-NL" sz="1800">
                <a:ea typeface="ＭＳ Ｐゴシック" panose="020B0600070205080204" pitchFamily="34" charset="-128"/>
              </a:rPr>
              <a:t>Re-elected for third term November 2015</a:t>
            </a:r>
          </a:p>
          <a:p>
            <a:pPr>
              <a:spcBef>
                <a:spcPct val="0"/>
              </a:spcBef>
              <a:buFontTx/>
              <a:buNone/>
            </a:pPr>
            <a:endParaRPr lang="en-GB" altLang="nl-NL" sz="1800">
              <a:ea typeface="ＭＳ Ｐゴシック" panose="020B0600070205080204"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8C85258-F267-41BE-A6CA-B62534F5F3E1}"/>
              </a:ext>
            </a:extLst>
          </p:cNvPr>
          <p:cNvSpPr>
            <a:spLocks noGrp="1"/>
          </p:cNvSpPr>
          <p:nvPr>
            <p:ph type="title"/>
          </p:nvPr>
        </p:nvSpPr>
        <p:spPr/>
        <p:txBody>
          <a:bodyPr/>
          <a:lstStyle/>
          <a:p>
            <a:r>
              <a:rPr lang="en-GB" altLang="nl-NL" dirty="0">
                <a:ea typeface="ＭＳ Ｐゴシック" panose="020B0600070205080204" pitchFamily="34" charset="-128"/>
              </a:rPr>
              <a:t>FS_FRMCS2 (3)</a:t>
            </a:r>
          </a:p>
        </p:txBody>
      </p:sp>
      <p:graphicFrame>
        <p:nvGraphicFramePr>
          <p:cNvPr id="5" name="Content Placeholder 2">
            <a:extLst>
              <a:ext uri="{FF2B5EF4-FFF2-40B4-BE49-F238E27FC236}">
                <a16:creationId xmlns:a16="http://schemas.microsoft.com/office/drawing/2014/main" id="{A5195ED0-0FC2-45D8-B08D-2205CBA0832C}"/>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Future Railway Mobile Communication System 2</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SA#80 (06/2018)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a:t>
                      </a: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06/2016</a:t>
                      </a:r>
                    </a:p>
                    <a:p>
                      <a:pPr marL="0" marR="0" lvl="0" indent="0" algn="l" defTabSz="914400" rtl="0" eaLnBrk="1" fontAlgn="base" latinLnBrk="0" hangingPunct="1">
                        <a:lnSpc>
                          <a:spcPct val="90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a:t>
                      </a:r>
                      <a:endParaRPr kumimoji="0" lang="en-GB" altLang="nl-NL" sz="1400" b="1" i="1" u="none" strike="noStrike" cap="none" normalizeH="0" baseline="0">
                        <a:ln>
                          <a:noFill/>
                        </a:ln>
                        <a:solidFill>
                          <a:srgbClr val="FF0000"/>
                        </a:solidFill>
                        <a:effectLst/>
                        <a:latin typeface="Century Gothic"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EEA3E442-6B8D-4753-946D-98C6E463166D}"/>
              </a:ext>
            </a:extLst>
          </p:cNvPr>
          <p:cNvGraphicFramePr>
            <a:graphicFrameLocks/>
          </p:cNvGraphicFramePr>
          <p:nvPr>
            <p:extLst>
              <p:ext uri="{D42A27DB-BD31-4B8C-83A1-F6EECF244321}">
                <p14:modId xmlns:p14="http://schemas.microsoft.com/office/powerpoint/2010/main" val="3070350853"/>
              </p:ext>
            </p:extLst>
          </p:nvPr>
        </p:nvGraphicFramePr>
        <p:xfrm>
          <a:off x="238125" y="3482975"/>
          <a:ext cx="8661400" cy="1211504"/>
        </p:xfrm>
        <a:graphic>
          <a:graphicData uri="http://schemas.openxmlformats.org/drawingml/2006/table">
            <a:tbl>
              <a:tblPr firstRow="1" bandRow="1">
                <a:tableStyleId>{8799B23B-EC83-4686-B30A-512413B5E67A}</a:tableStyleId>
              </a:tblPr>
              <a:tblGrid>
                <a:gridCol w="8661400">
                  <a:extLst>
                    <a:ext uri="{9D8B030D-6E8A-4147-A177-3AD203B41FA5}">
                      <a16:colId xmlns:a16="http://schemas.microsoft.com/office/drawing/2014/main" val="20000"/>
                    </a:ext>
                  </a:extLst>
                </a:gridCol>
              </a:tblGrid>
              <a:tr h="121126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400" b="1" u="sng" strike="noStrike" kern="1200" cap="none" spc="0" normalizeH="0" baseline="0" noProof="0" dirty="0">
                          <a:ln>
                            <a:noFill/>
                          </a:ln>
                          <a:solidFill>
                            <a:schemeClr val="accent3">
                              <a:lumMod val="50000"/>
                            </a:schemeClr>
                          </a:solidFill>
                          <a:effectLst/>
                          <a:uLnTx/>
                          <a:uFillTx/>
                          <a:latin typeface="+mn-lt"/>
                          <a:cs typeface="Arial" pitchFamily="34" charset="0"/>
                        </a:rPr>
                        <a:t>Progress for TR22.889:</a:t>
                      </a:r>
                    </a:p>
                    <a:p>
                      <a:pPr marL="87313" marR="0" lvl="0" indent="-87313"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400" b="0" kern="1200" baseline="0" dirty="0">
                          <a:solidFill>
                            <a:schemeClr val="accent3">
                              <a:lumMod val="50000"/>
                            </a:schemeClr>
                          </a:solidFill>
                          <a:latin typeface="+mn-lt"/>
                          <a:ea typeface="+mn-ea"/>
                          <a:cs typeface="Arial" pitchFamily="34" charset="0"/>
                        </a:rPr>
                        <a:t>18 new use cases and use case updates added to TR22.889</a:t>
                      </a:r>
                    </a:p>
                    <a:p>
                      <a:pPr marL="87313" marR="0" lvl="0" indent="-87313"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400" b="0" kern="1200" baseline="0" dirty="0">
                          <a:solidFill>
                            <a:schemeClr val="accent3">
                              <a:lumMod val="50000"/>
                            </a:schemeClr>
                          </a:solidFill>
                          <a:latin typeface="+mn-lt"/>
                          <a:ea typeface="+mn-ea"/>
                          <a:cs typeface="Arial" pitchFamily="34" charset="0"/>
                        </a:rPr>
                        <a:t>Members with interest in public safety voiced concern about the railway perspective of the FRMCS2 requirements. There should be more focus on the work of integrating requirements with mission critical requirements instead of adding many more railway specific use cases and requirements.</a:t>
                      </a:r>
                    </a:p>
                  </a:txBody>
                  <a:tcPr marL="45728" marR="45728" marT="45650" marB="45650" anchor="ct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6748DC08-BABD-4F3C-B904-24FEFE36C52A}"/>
              </a:ext>
            </a:extLst>
          </p:cNvPr>
          <p:cNvGraphicFramePr>
            <a:graphicFrameLocks noGrp="1"/>
          </p:cNvGraphicFramePr>
          <p:nvPr/>
        </p:nvGraphicFramePr>
        <p:xfrm>
          <a:off x="238125" y="2249488"/>
          <a:ext cx="8661400" cy="1233686"/>
        </p:xfrm>
        <a:graphic>
          <a:graphicData uri="http://schemas.openxmlformats.org/drawingml/2006/table">
            <a:tbl>
              <a:tblPr/>
              <a:tblGrid>
                <a:gridCol w="884238">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4913312">
                  <a:extLst>
                    <a:ext uri="{9D8B030D-6E8A-4147-A177-3AD203B41FA5}">
                      <a16:colId xmlns:a16="http://schemas.microsoft.com/office/drawing/2014/main" val="20002"/>
                    </a:ext>
                  </a:extLst>
                </a:gridCol>
                <a:gridCol w="631825">
                  <a:extLst>
                    <a:ext uri="{9D8B030D-6E8A-4147-A177-3AD203B41FA5}">
                      <a16:colId xmlns:a16="http://schemas.microsoft.com/office/drawing/2014/main" val="20003"/>
                    </a:ext>
                  </a:extLst>
                </a:gridCol>
                <a:gridCol w="681038">
                  <a:extLst>
                    <a:ext uri="{9D8B030D-6E8A-4147-A177-3AD203B41FA5}">
                      <a16:colId xmlns:a16="http://schemas.microsoft.com/office/drawing/2014/main" val="20004"/>
                    </a:ext>
                  </a:extLst>
                </a:gridCol>
                <a:gridCol w="636587">
                  <a:extLst>
                    <a:ext uri="{9D8B030D-6E8A-4147-A177-3AD203B41FA5}">
                      <a16:colId xmlns:a16="http://schemas.microsoft.com/office/drawing/2014/main" val="20005"/>
                    </a:ext>
                  </a:extLst>
                </a:gridCol>
              </a:tblGrid>
              <a:tr h="317806">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17A.1: Agreed CRs:</a:t>
                      </a:r>
                    </a:p>
                  </a:txBody>
                  <a:tcPr marL="45732" marR="45732" marT="45562" marB="4556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04698">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SP-170700 (cont’d)</a:t>
                      </a:r>
                    </a:p>
                  </a:txBody>
                  <a:tcPr marL="45728" marR="45728" marT="45618" marB="4561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S1-173525</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FRMCS On-network/Off-network communication</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0023r2</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705" marB="45705"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04698">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S1-173526</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FRMCS system principles </a:t>
                      </a:r>
                      <a:r>
                        <a:rPr kumimoji="0" lang="mr-IN" altLang="nl-NL" sz="1400" b="0" i="0" u="none" strike="noStrike" cap="none" normalizeH="0" baseline="0">
                          <a:ln>
                            <a:noFill/>
                          </a:ln>
                          <a:solidFill>
                            <a:srgbClr val="4F6228"/>
                          </a:solidFill>
                          <a:effectLst/>
                          <a:latin typeface="Calibri" pitchFamily="34" charset="0"/>
                          <a:ea typeface="ＭＳ Ｐゴシック" pitchFamily="34" charset="-128"/>
                          <a:cs typeface="Mangal" pitchFamily="18" charset="0"/>
                        </a:rPr>
                        <a:t>–</a:t>
                      </a: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 Security framework</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0025r2</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6285">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S1-173527</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Quality of Service </a:t>
                      </a:r>
                      <a:r>
                        <a:rPr kumimoji="0" lang="mr-IN" altLang="nl-NL" sz="1400" b="0" i="0" u="none" strike="noStrike" cap="none" normalizeH="0" baseline="0">
                          <a:ln>
                            <a:noFill/>
                          </a:ln>
                          <a:solidFill>
                            <a:srgbClr val="4F6228"/>
                          </a:solidFill>
                          <a:effectLst/>
                          <a:latin typeface="Calibri" pitchFamily="34" charset="0"/>
                          <a:ea typeface="ＭＳ Ｐゴシック" pitchFamily="34" charset="-128"/>
                          <a:cs typeface="Mangal" pitchFamily="18" charset="0"/>
                        </a:rPr>
                        <a:t>–</a:t>
                      </a: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 Voice Quality</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22.889</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0030r2</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Rel-16</a:t>
                      </a:r>
                    </a:p>
                  </a:txBody>
                  <a:tcPr marL="45720" marR="45720" marT="45694" marB="45694"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bl>
          </a:graphicData>
        </a:graphic>
      </p:graphicFrame>
      <p:sp>
        <p:nvSpPr>
          <p:cNvPr id="8" name="Text Box 50">
            <a:extLst>
              <a:ext uri="{FF2B5EF4-FFF2-40B4-BE49-F238E27FC236}">
                <a16:creationId xmlns:a16="http://schemas.microsoft.com/office/drawing/2014/main" id="{987AE3D9-7182-41EC-8DFA-8F6BD78C85F6}"/>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47D74D3A-958F-46F3-B947-27BA8AFBA064}"/>
              </a:ext>
            </a:extLst>
          </p:cNvPr>
          <p:cNvSpPr>
            <a:spLocks noGrp="1"/>
          </p:cNvSpPr>
          <p:nvPr>
            <p:ph type="title"/>
          </p:nvPr>
        </p:nvSpPr>
        <p:spPr/>
        <p:txBody>
          <a:bodyPr/>
          <a:lstStyle/>
          <a:p>
            <a:r>
              <a:rPr lang="en-GB" altLang="nl-NL">
                <a:ea typeface="ＭＳ Ｐゴシック" panose="020B0600070205080204" pitchFamily="34" charset="-128"/>
              </a:rPr>
              <a:t>FS_ePWS</a:t>
            </a:r>
          </a:p>
        </p:txBody>
      </p:sp>
      <p:graphicFrame>
        <p:nvGraphicFramePr>
          <p:cNvPr id="5" name="Content Placeholder 2">
            <a:extLst>
              <a:ext uri="{FF2B5EF4-FFF2-40B4-BE49-F238E27FC236}">
                <a16:creationId xmlns:a16="http://schemas.microsoft.com/office/drawing/2014/main" id="{1D245779-43E5-42FE-B167-72339875AFAB}"/>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enhancements of Public Warning System</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SA#77 (09/2017)</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95%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75%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Completed 08/2017 [SA1]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98DBA6C0-9A97-420E-AAB9-9364C3FAE1D0}"/>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17.A.2:</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0FCD21F-EC19-4372-9C9E-097B0CDA037F}"/>
              </a:ext>
            </a:extLst>
          </p:cNvPr>
          <p:cNvGraphicFramePr>
            <a:graphicFrameLocks noGrp="1"/>
          </p:cNvGraphicFramePr>
          <p:nvPr>
            <p:extLst>
              <p:ext uri="{D42A27DB-BD31-4B8C-83A1-F6EECF244321}">
                <p14:modId xmlns:p14="http://schemas.microsoft.com/office/powerpoint/2010/main" val="605766269"/>
              </p:ext>
            </p:extLst>
          </p:nvPr>
        </p:nvGraphicFramePr>
        <p:xfrm>
          <a:off x="238125" y="2590800"/>
          <a:ext cx="8661400" cy="2325688"/>
        </p:xfrm>
        <a:graphic>
          <a:graphicData uri="http://schemas.openxmlformats.org/drawingml/2006/table">
            <a:tbl>
              <a:tblPr/>
              <a:tblGrid>
                <a:gridCol w="8661400">
                  <a:extLst>
                    <a:ext uri="{9D8B030D-6E8A-4147-A177-3AD203B41FA5}">
                      <a16:colId xmlns:a16="http://schemas.microsoft.com/office/drawing/2014/main" val="20000"/>
                    </a:ext>
                  </a:extLst>
                </a:gridCol>
              </a:tblGrid>
              <a:tr h="2325688">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TR22.869:</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Introduction and overview to TR22.869 provided</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Resolving of editor’s notes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Consolidation of potential requirements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Conclusion and recommendations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TR22.869 is completed apart from one editor’s note to clarify the distinction between UE and PWS-UE. This explains the 95% instead of 100% completion.</a:t>
                      </a:r>
                    </a:p>
                    <a:p>
                      <a:pPr marL="87313" marR="0" lvl="0" indent="-87313" algn="l" defTabSz="914400" rtl="0" eaLnBrk="1" fontAlgn="base" latinLnBrk="0" hangingPunct="1">
                        <a:lnSpc>
                          <a:spcPct val="93000"/>
                        </a:lnSpc>
                        <a:spcBef>
                          <a:spcPct val="15000"/>
                        </a:spcBef>
                        <a:spcAft>
                          <a:spcPct val="15000"/>
                        </a:spcAft>
                        <a:buClrTx/>
                        <a:buSzPct val="100000"/>
                        <a:buFontTx/>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endPar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TR 22.869 presented for approval at this plenary in SP-170701 == S1-173493 (Cover page) + S1-173231 (TR)</a:t>
                      </a:r>
                    </a:p>
                  </a:txBody>
                  <a:tcPr marL="45728" marR="45728" marT="45629" marB="45629"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D137D23-D9BD-4C6B-B5FF-C4CA1AFE72E2}"/>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EF8C91A4-590D-42A0-9E6B-F9D4D6B1AD81}"/>
              </a:ext>
            </a:extLst>
          </p:cNvPr>
          <p:cNvSpPr>
            <a:spLocks noGrp="1"/>
          </p:cNvSpPr>
          <p:nvPr>
            <p:ph type="title"/>
          </p:nvPr>
        </p:nvSpPr>
        <p:spPr/>
        <p:txBody>
          <a:bodyPr/>
          <a:lstStyle/>
          <a:p>
            <a:r>
              <a:rPr lang="en-GB" altLang="nl-NL">
                <a:ea typeface="ＭＳ Ｐゴシック" panose="020B0600070205080204" pitchFamily="34" charset="-128"/>
              </a:rPr>
              <a:t>FS_MARCOM</a:t>
            </a:r>
          </a:p>
        </p:txBody>
      </p:sp>
      <p:graphicFrame>
        <p:nvGraphicFramePr>
          <p:cNvPr id="5" name="Content Placeholder 2">
            <a:extLst>
              <a:ext uri="{FF2B5EF4-FFF2-40B4-BE49-F238E27FC236}">
                <a16:creationId xmlns:a16="http://schemas.microsoft.com/office/drawing/2014/main" id="{1D18ACEE-F085-49A1-BA74-A893C79B59C8}"/>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Maritime Communication Services over 3GPP system</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SA#80 (06/2018)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15%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09/2016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F0CFF38-CAB6-4C92-AF70-914C20C8B04D}"/>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17.A.3:</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28103FE-BF7E-4000-AC7D-F28E50A90A7A}"/>
              </a:ext>
            </a:extLst>
          </p:cNvPr>
          <p:cNvGraphicFramePr>
            <a:graphicFrameLocks noGrp="1"/>
          </p:cNvGraphicFramePr>
          <p:nvPr>
            <p:extLst>
              <p:ext uri="{D42A27DB-BD31-4B8C-83A1-F6EECF244321}">
                <p14:modId xmlns:p14="http://schemas.microsoft.com/office/powerpoint/2010/main" val="2498013033"/>
              </p:ext>
            </p:extLst>
          </p:nvPr>
        </p:nvGraphicFramePr>
        <p:xfrm>
          <a:off x="238125" y="2590800"/>
          <a:ext cx="8661400" cy="1864419"/>
        </p:xfrm>
        <a:graphic>
          <a:graphicData uri="http://schemas.openxmlformats.org/drawingml/2006/table">
            <a:tbl>
              <a:tblPr/>
              <a:tblGrid>
                <a:gridCol w="8661400">
                  <a:extLst>
                    <a:ext uri="{9D8B030D-6E8A-4147-A177-3AD203B41FA5}">
                      <a16:colId xmlns:a16="http://schemas.microsoft.com/office/drawing/2014/main" val="20000"/>
                    </a:ext>
                  </a:extLst>
                </a:gridCol>
              </a:tblGrid>
              <a:tr h="1863725">
                <a:tc>
                  <a:txBody>
                    <a:bodyPr/>
                    <a:lstStyle>
                      <a:lvl1pPr>
                        <a:spcBef>
                          <a:spcPct val="20000"/>
                        </a:spcBef>
                        <a:defRPr sz="2400">
                          <a:solidFill>
                            <a:schemeClr val="tx1"/>
                          </a:solidFill>
                          <a:latin typeface="Calibri" pitchFamily="34" charset="0"/>
                          <a:ea typeface="ＭＳ Ｐゴシック" pitchFamily="34" charset="-128"/>
                        </a:defRPr>
                      </a:lvl1pPr>
                      <a:lvl2pPr marL="742950" indent="-285750">
                        <a:spcBef>
                          <a:spcPct val="20000"/>
                        </a:spcBef>
                        <a:buClr>
                          <a:srgbClr val="C00000"/>
                        </a:buClr>
                        <a:buFont typeface="Arial" charset="0"/>
                        <a:defRPr sz="2000">
                          <a:solidFill>
                            <a:schemeClr val="tx1"/>
                          </a:solidFill>
                          <a:latin typeface="Calibri" pitchFamily="34" charset="0"/>
                          <a:ea typeface="ＭＳ Ｐゴシック" pitchFamily="34" charset="-128"/>
                        </a:defRPr>
                      </a:lvl2pPr>
                      <a:lvl3pPr marL="1143000" indent="-228600">
                        <a:spcBef>
                          <a:spcPct val="20000"/>
                        </a:spcBef>
                        <a:buFont typeface="Arial" charset="0"/>
                        <a:defRPr>
                          <a:solidFill>
                            <a:schemeClr val="tx1"/>
                          </a:solidFill>
                          <a:latin typeface="Calibri" pitchFamily="34" charset="0"/>
                          <a:ea typeface="ＭＳ Ｐゴシック" pitchFamily="34" charset="-128"/>
                        </a:defRPr>
                      </a:lvl3pPr>
                      <a:lvl4pPr marL="1600200" indent="-228600">
                        <a:spcBef>
                          <a:spcPct val="20000"/>
                        </a:spcBef>
                        <a:buFont typeface="Arial" charset="0"/>
                        <a:defRPr>
                          <a:solidFill>
                            <a:schemeClr val="tx1"/>
                          </a:solidFill>
                          <a:latin typeface="Calibri" pitchFamily="34" charset="0"/>
                          <a:ea typeface="ＭＳ Ｐゴシック" pitchFamily="34" charset="-128"/>
                        </a:defRPr>
                      </a:lvl4pPr>
                      <a:lvl5pPr marL="2057400" indent="-228600">
                        <a:spcBef>
                          <a:spcPct val="20000"/>
                        </a:spcBef>
                        <a:buFont typeface="Arial"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TR22.819:</a:t>
                      </a:r>
                    </a:p>
                    <a:p>
                      <a:pPr marL="93663" marR="0" lvl="0" indent="-8731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Five new use cases have been agreed, with associated potential requirements: </a:t>
                      </a:r>
                    </a:p>
                    <a:p>
                      <a:pPr marL="174625" marR="0" lvl="1" indent="-82550"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Coastal and local warnings for maritime safety information</a:t>
                      </a:r>
                    </a:p>
                    <a:p>
                      <a:pPr marL="174625" marR="0" lvl="1" indent="-82550"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Pilotage service</a:t>
                      </a:r>
                    </a:p>
                    <a:p>
                      <a:pPr marL="174625" marR="0" lvl="1" indent="-82550"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Tugs service</a:t>
                      </a:r>
                    </a:p>
                    <a:p>
                      <a:pPr marL="174625" marR="0" lvl="1" indent="-82550"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Dissemination of PWS message for shipboard users</a:t>
                      </a:r>
                    </a:p>
                    <a:p>
                      <a:pPr marL="174625" marR="0" lvl="1" indent="-82550"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nl-NL" sz="1400" b="0" i="0" u="none" strike="noStrike" cap="none" normalizeH="0" baseline="0" dirty="0">
                          <a:ln>
                            <a:noFill/>
                          </a:ln>
                          <a:solidFill>
                            <a:srgbClr val="4F6228"/>
                          </a:solidFill>
                          <a:effectLst/>
                          <a:latin typeface="Calibri" charset="0"/>
                          <a:ea typeface="ＭＳ Ｐゴシック" charset="-128"/>
                        </a:rPr>
                        <a:t>Communication between wearable </a:t>
                      </a:r>
                      <a:r>
                        <a:rPr kumimoji="0" lang="en-US" altLang="nl-NL" sz="1400" b="0" i="0" u="none" strike="noStrike" cap="none" normalizeH="0" baseline="0" dirty="0" err="1">
                          <a:ln>
                            <a:noFill/>
                          </a:ln>
                          <a:solidFill>
                            <a:srgbClr val="4F6228"/>
                          </a:solidFill>
                          <a:effectLst/>
                          <a:latin typeface="Calibri" charset="0"/>
                          <a:ea typeface="ＭＳ Ｐゴシック" charset="-128"/>
                        </a:rPr>
                        <a:t>IoT</a:t>
                      </a:r>
                      <a:r>
                        <a:rPr kumimoji="0" lang="en-US" altLang="nl-NL" sz="1400" b="0" i="0" u="none" strike="noStrike" cap="none" normalizeH="0" baseline="0" dirty="0">
                          <a:ln>
                            <a:noFill/>
                          </a:ln>
                          <a:solidFill>
                            <a:srgbClr val="4F6228"/>
                          </a:solidFill>
                          <a:effectLst/>
                          <a:latin typeface="Calibri" charset="0"/>
                          <a:ea typeface="ＭＳ Ｐゴシック" charset="-128"/>
                        </a:rPr>
                        <a:t> devices and maritime rescue coordination center for saving of a life</a:t>
                      </a:r>
                    </a:p>
                  </a:txBody>
                  <a:tcPr marL="45728" marR="45728" marT="45654" marB="45654"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40C71916-FB14-46E1-95DB-75D46D8F368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C738E581-A2E3-4F97-B24B-22A56E18BFDC}"/>
              </a:ext>
            </a:extLst>
          </p:cNvPr>
          <p:cNvSpPr>
            <a:spLocks noGrp="1"/>
          </p:cNvSpPr>
          <p:nvPr>
            <p:ph type="title"/>
          </p:nvPr>
        </p:nvSpPr>
        <p:spPr/>
        <p:txBody>
          <a:bodyPr/>
          <a:lstStyle/>
          <a:p>
            <a:r>
              <a:rPr lang="en-GB" altLang="nl-NL">
                <a:ea typeface="ＭＳ Ｐゴシック" panose="020B0600070205080204" pitchFamily="34" charset="-128"/>
              </a:rPr>
              <a:t>FS_eLESTR </a:t>
            </a:r>
          </a:p>
        </p:txBody>
      </p:sp>
      <p:graphicFrame>
        <p:nvGraphicFramePr>
          <p:cNvPr id="5" name="Content Placeholder 2">
            <a:extLst>
              <a:ext uri="{FF2B5EF4-FFF2-40B4-BE49-F238E27FC236}">
                <a16:creationId xmlns:a16="http://schemas.microsoft.com/office/drawing/2014/main" id="{303CE817-1314-4DAC-B838-964394494D42}"/>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US" altLang="nl-NL" sz="1400" b="0" i="0" u="none" strike="noStrike" cap="none" normalizeH="0" baseline="0">
                          <a:ln>
                            <a:noFill/>
                          </a:ln>
                          <a:solidFill>
                            <a:srgbClr val="4F6228"/>
                          </a:solidFill>
                          <a:effectLst/>
                          <a:latin typeface="Calibri" pitchFamily="34" charset="0"/>
                          <a:ea typeface="ＭＳ Ｐゴシック" pitchFamily="34" charset="-128"/>
                        </a:rPr>
                        <a:t>Study on Enhancement of LTE for Efficient delivery of Streaming Service</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SA#78 (03/2018)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70%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50%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12/2016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3C11143-44D5-42DC-9EE3-8CFBEB5056D7}"/>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17A.4:</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82D6A656-19F4-4F48-A178-3F3536FFE41F}"/>
              </a:ext>
            </a:extLst>
          </p:cNvPr>
          <p:cNvGraphicFramePr>
            <a:graphicFrameLocks noGrp="1"/>
          </p:cNvGraphicFramePr>
          <p:nvPr>
            <p:extLst>
              <p:ext uri="{D42A27DB-BD31-4B8C-83A1-F6EECF244321}">
                <p14:modId xmlns:p14="http://schemas.microsoft.com/office/powerpoint/2010/main" val="2766073705"/>
              </p:ext>
            </p:extLst>
          </p:nvPr>
        </p:nvGraphicFramePr>
        <p:xfrm>
          <a:off x="238125" y="2590800"/>
          <a:ext cx="8661400" cy="1785938"/>
        </p:xfrm>
        <a:graphic>
          <a:graphicData uri="http://schemas.openxmlformats.org/drawingml/2006/table">
            <a:tbl>
              <a:tblPr/>
              <a:tblGrid>
                <a:gridCol w="8661400">
                  <a:extLst>
                    <a:ext uri="{9D8B030D-6E8A-4147-A177-3AD203B41FA5}">
                      <a16:colId xmlns:a16="http://schemas.microsoft.com/office/drawing/2014/main" val="20000"/>
                    </a:ext>
                  </a:extLst>
                </a:gridCol>
              </a:tblGrid>
              <a:tr h="1785938">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nl-NL" sz="1400" b="1" i="0" u="sng" strike="noStrike" cap="none" normalizeH="0" baseline="0" dirty="0">
                          <a:ln>
                            <a:noFill/>
                          </a:ln>
                          <a:solidFill>
                            <a:srgbClr val="4F6228"/>
                          </a:solidFill>
                          <a:effectLst/>
                          <a:latin typeface="Calibri" pitchFamily="34" charset="0"/>
                          <a:ea typeface="ＭＳ Ｐゴシック" pitchFamily="34" charset="-128"/>
                        </a:rPr>
                        <a:t>Progress of TR22.883:</a:t>
                      </a:r>
                      <a:endPar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Target completion dates moved further to SA#78 (for information) and SA#79 (for approval)</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Three new use cases have been agreed, with associated potential requirements: </a:t>
                      </a:r>
                    </a:p>
                    <a:p>
                      <a:pPr marL="174625" marR="0" lvl="1" indent="-1000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Authentication for streaming delivery</a:t>
                      </a:r>
                    </a:p>
                    <a:p>
                      <a:pPr marL="174625" marR="0" lvl="1" indent="-1000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Application user profile support for streaming delivery</a:t>
                      </a:r>
                    </a:p>
                    <a:p>
                      <a:pPr marL="174625" marR="0" lvl="1" indent="-1000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Network assistant application optimization for streaming delivery</a:t>
                      </a:r>
                    </a:p>
                  </a:txBody>
                  <a:tcPr marL="45728" marR="45728" marT="45635" marB="4563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2726049E-9ACB-4634-8732-38C98E20EBF1}"/>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783C0D8C-4543-456C-9597-315162A9A795}"/>
              </a:ext>
            </a:extLst>
          </p:cNvPr>
          <p:cNvSpPr>
            <a:spLocks noGrp="1"/>
          </p:cNvSpPr>
          <p:nvPr>
            <p:ph type="title"/>
          </p:nvPr>
        </p:nvSpPr>
        <p:spPr/>
        <p:txBody>
          <a:bodyPr/>
          <a:lstStyle/>
          <a:p>
            <a:r>
              <a:rPr lang="en-GB" altLang="nl-NL">
                <a:ea typeface="ＭＳ Ｐゴシック" panose="020B0600070205080204" pitchFamily="34" charset="-128"/>
              </a:rPr>
              <a:t>FS_CAV</a:t>
            </a:r>
          </a:p>
        </p:txBody>
      </p:sp>
      <p:graphicFrame>
        <p:nvGraphicFramePr>
          <p:cNvPr id="5" name="Content Placeholder 2">
            <a:extLst>
              <a:ext uri="{FF2B5EF4-FFF2-40B4-BE49-F238E27FC236}">
                <a16:creationId xmlns:a16="http://schemas.microsoft.com/office/drawing/2014/main" id="{2D05E2D8-3435-4BF2-A9F9-4DC56AA77C30}"/>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Communication for Automation in Vertical Domains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sym typeface="Wingdings" pitchFamily="2" charset="2"/>
                        </a:rPr>
                        <a:t>SA#79 (03/2018)</a:t>
                      </a:r>
                      <a:endParaRPr kumimoji="0" lang="en-GB" altLang="nl-NL" sz="1400" b="1" i="1" u="none" strike="noStrike" cap="none" normalizeH="0" baseline="0">
                        <a:ln>
                          <a:noFill/>
                        </a:ln>
                        <a:solidFill>
                          <a:srgbClr val="FF0000"/>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65%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30%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WID approved 03/2017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Work in progress </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1AE10088-7CA6-4738-97D9-E60882BC144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17A.5:</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CBB2884A-83BD-44A0-B3E1-F0169A82852E}"/>
              </a:ext>
            </a:extLst>
          </p:cNvPr>
          <p:cNvGraphicFramePr>
            <a:graphicFrameLocks noGrp="1"/>
          </p:cNvGraphicFramePr>
          <p:nvPr>
            <p:extLst>
              <p:ext uri="{D42A27DB-BD31-4B8C-83A1-F6EECF244321}">
                <p14:modId xmlns:p14="http://schemas.microsoft.com/office/powerpoint/2010/main" val="3074519850"/>
              </p:ext>
            </p:extLst>
          </p:nvPr>
        </p:nvGraphicFramePr>
        <p:xfrm>
          <a:off x="238125" y="2590800"/>
          <a:ext cx="8661400" cy="1800225"/>
        </p:xfrm>
        <a:graphic>
          <a:graphicData uri="http://schemas.openxmlformats.org/drawingml/2006/table">
            <a:tbl>
              <a:tblPr/>
              <a:tblGrid>
                <a:gridCol w="8661400">
                  <a:extLst>
                    <a:ext uri="{9D8B030D-6E8A-4147-A177-3AD203B41FA5}">
                      <a16:colId xmlns:a16="http://schemas.microsoft.com/office/drawing/2014/main" val="20000"/>
                    </a:ext>
                  </a:extLst>
                </a:gridCol>
              </a:tblGrid>
              <a:tr h="1339850">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en-US" sz="1400" b="1" i="0" u="sng" strike="noStrike" cap="none" normalizeH="0" baseline="0" dirty="0">
                          <a:ln>
                            <a:noFill/>
                          </a:ln>
                          <a:solidFill>
                            <a:srgbClr val="4F6228"/>
                          </a:solidFill>
                          <a:effectLst/>
                          <a:latin typeface="Calibri" charset="0"/>
                          <a:ea typeface="ＭＳ Ｐゴシック" charset="-128"/>
                        </a:rPr>
                        <a:t>Progress of TR22.804:</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defRPr/>
                      </a:pPr>
                      <a:r>
                        <a:rPr kumimoji="0" lang="en-US" altLang="nl-NL" sz="1400" b="0" i="0" u="none" strike="noStrike" cap="none" normalizeH="0" baseline="0" dirty="0">
                          <a:ln>
                            <a:noFill/>
                          </a:ln>
                          <a:solidFill>
                            <a:srgbClr val="4F6228"/>
                          </a:solidFill>
                          <a:effectLst/>
                          <a:latin typeface="Calibri" charset="0"/>
                          <a:ea typeface="ＭＳ Ｐゴシック" charset="-128"/>
                        </a:rPr>
                        <a:t>Target completion dates moved to SA#78 (for information) and SA#79 (for approval)</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Large amount of contributions (36 </a:t>
                      </a:r>
                      <a:r>
                        <a:rPr kumimoji="0" lang="en-US" altLang="en-US" sz="1400" b="0" i="0" u="none" strike="noStrike" cap="none" normalizeH="0" baseline="0" dirty="0" err="1">
                          <a:ln>
                            <a:noFill/>
                          </a:ln>
                          <a:solidFill>
                            <a:srgbClr val="4F6228"/>
                          </a:solidFill>
                          <a:effectLst/>
                          <a:latin typeface="Calibri" charset="0"/>
                          <a:ea typeface="ＭＳ Ｐゴシック" charset="-128"/>
                        </a:rPr>
                        <a:t>tdocs</a:t>
                      </a:r>
                      <a:r>
                        <a:rPr kumimoji="0" lang="en-US" altLang="en-US" sz="1400" b="0" i="0" u="none" strike="noStrike" cap="none" normalizeH="0" baseline="0" dirty="0">
                          <a:ln>
                            <a:noFill/>
                          </a:ln>
                          <a:solidFill>
                            <a:srgbClr val="4F6228"/>
                          </a:solidFill>
                          <a:effectLst/>
                          <a:latin typeface="Calibri" charset="0"/>
                          <a:ea typeface="ＭＳ Ｐゴシック" charset="-128"/>
                        </a:rPr>
                        <a:t> of which 31 were accepted for the TR22.804)</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Updates of overview section on concepts and standards used in vertical domains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Updates of existing use cases and new use cases related to Factory of the Future, Rail-bound mass transit, Healthcare, Building Automation, and Smart city</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Contributions to security clause</a:t>
                      </a:r>
                    </a:p>
                  </a:txBody>
                  <a:tcPr marL="45728" marR="45728" marT="45561" marB="4556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599FF9F7-4BEE-4D2B-B0D8-030D3EB4968F}"/>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D8BF253C-F654-42FE-B3BB-B8B676BBDD10}"/>
              </a:ext>
            </a:extLst>
          </p:cNvPr>
          <p:cNvSpPr>
            <a:spLocks noGrp="1"/>
          </p:cNvSpPr>
          <p:nvPr>
            <p:ph type="title"/>
          </p:nvPr>
        </p:nvSpPr>
        <p:spPr/>
        <p:txBody>
          <a:bodyPr/>
          <a:lstStyle/>
          <a:p>
            <a:r>
              <a:rPr lang="en-GB" altLang="nl-NL">
                <a:ea typeface="ＭＳ Ｐゴシック" panose="020B0600070205080204" pitchFamily="34" charset="-128"/>
              </a:rPr>
              <a:t>FS_5GLAN</a:t>
            </a:r>
          </a:p>
        </p:txBody>
      </p:sp>
      <p:graphicFrame>
        <p:nvGraphicFramePr>
          <p:cNvPr id="5" name="Content Placeholder 2">
            <a:extLst>
              <a:ext uri="{FF2B5EF4-FFF2-40B4-BE49-F238E27FC236}">
                <a16:creationId xmlns:a16="http://schemas.microsoft.com/office/drawing/2014/main" id="{222C4358-606B-4069-8997-7BC44D3284AD}"/>
              </a:ext>
            </a:extLst>
          </p:cNvPr>
          <p:cNvGraphicFramePr>
            <a:graphicFrameLocks noGrp="1"/>
          </p:cNvGraphicFramePr>
          <p:nvPr>
            <p:extLst>
              <p:ext uri="{D42A27DB-BD31-4B8C-83A1-F6EECF244321}">
                <p14:modId xmlns:p14="http://schemas.microsoft.com/office/powerpoint/2010/main" val="1189887308"/>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LAN Support in 5G</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35%</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83DB59A5-57BB-4CD0-9176-3A6EA6722CF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17A.6:</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C831C6EE-7469-4282-BA74-16AE40FA8780}"/>
              </a:ext>
            </a:extLst>
          </p:cNvPr>
          <p:cNvGraphicFramePr>
            <a:graphicFrameLocks noGrp="1"/>
          </p:cNvGraphicFramePr>
          <p:nvPr/>
        </p:nvGraphicFramePr>
        <p:xfrm>
          <a:off x="238125" y="2590800"/>
          <a:ext cx="8661400" cy="1130300"/>
        </p:xfrm>
        <a:graphic>
          <a:graphicData uri="http://schemas.openxmlformats.org/drawingml/2006/table">
            <a:tbl>
              <a:tblPr/>
              <a:tblGrid>
                <a:gridCol w="8661400">
                  <a:extLst>
                    <a:ext uri="{9D8B030D-6E8A-4147-A177-3AD203B41FA5}">
                      <a16:colId xmlns:a16="http://schemas.microsoft.com/office/drawing/2014/main" val="20000"/>
                    </a:ext>
                  </a:extLst>
                </a:gridCol>
              </a:tblGrid>
              <a:tr h="1130300">
                <a:tc>
                  <a:txBody>
                    <a:bodyPr/>
                    <a:lstStyle>
                      <a:lvl1pPr>
                        <a:spcBef>
                          <a:spcPct val="20000"/>
                        </a:spcBef>
                        <a:defRPr sz="2400">
                          <a:solidFill>
                            <a:schemeClr val="tx1"/>
                          </a:solidFill>
                          <a:latin typeface="Calibri" charset="0"/>
                          <a:ea typeface="ＭＳ Ｐゴシック" charset="-128"/>
                        </a:defRPr>
                      </a:lvl1pPr>
                      <a:lvl2pPr marL="742950" indent="-285750">
                        <a:spcBef>
                          <a:spcPct val="20000"/>
                        </a:spcBef>
                        <a:buClr>
                          <a:srgbClr val="C00000"/>
                        </a:buClr>
                        <a:buFont typeface="Arial" charset="0"/>
                        <a:defRPr sz="2000">
                          <a:solidFill>
                            <a:schemeClr val="tx1"/>
                          </a:solidFill>
                          <a:latin typeface="Calibri" charset="0"/>
                          <a:ea typeface="ＭＳ Ｐゴシック" charset="-128"/>
                        </a:defRPr>
                      </a:lvl2pPr>
                      <a:lvl3pPr marL="1143000" indent="-228600">
                        <a:spcBef>
                          <a:spcPct val="20000"/>
                        </a:spcBef>
                        <a:buFont typeface="Arial" charset="0"/>
                        <a:defRPr>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sz="1400">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sz="1400">
                          <a:solidFill>
                            <a:schemeClr val="tx1"/>
                          </a:solidFill>
                          <a:latin typeface="Calibri" charset="0"/>
                          <a:ea typeface="ＭＳ Ｐゴシック" charset="-128"/>
                        </a:defRPr>
                      </a:lvl9pPr>
                    </a:lstStyle>
                    <a:p>
                      <a:pPr marL="0" marR="0" lvl="0" indent="0" algn="l" defTabSz="914400" rtl="0" eaLnBrk="1" fontAlgn="base" latinLnBrk="0" hangingPunct="1">
                        <a:lnSpc>
                          <a:spcPct val="93000"/>
                        </a:lnSpc>
                        <a:spcBef>
                          <a:spcPct val="15000"/>
                        </a:spcBef>
                        <a:spcAft>
                          <a:spcPct val="15000"/>
                        </a:spcAft>
                        <a:buClrTx/>
                        <a:buSzPct val="100000"/>
                        <a:buFont typeface="Arial" charset="0"/>
                        <a:buNone/>
                        <a:tabLst/>
                      </a:pPr>
                      <a:r>
                        <a:rPr kumimoji="0" lang="en-GB" altLang="en-US" sz="1400" b="1" i="0" u="sng" strike="noStrike" cap="none" normalizeH="0" baseline="0" dirty="0">
                          <a:ln>
                            <a:noFill/>
                          </a:ln>
                          <a:solidFill>
                            <a:srgbClr val="4F6228"/>
                          </a:solidFill>
                          <a:effectLst/>
                          <a:latin typeface="Calibri" charset="0"/>
                          <a:ea typeface="ＭＳ Ｐゴシック" charset="-128"/>
                        </a:rPr>
                        <a:t>Progress: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Skeleton and scope agreed</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17 new use cases related to residential, office, industry and different functional and transport aspects</a:t>
                      </a:r>
                    </a:p>
                    <a:p>
                      <a:pPr marL="93663" marR="0" lvl="0" indent="-93663" algn="l" defTabSz="914400" rtl="0" eaLnBrk="1" fontAlgn="base" latinLnBrk="0" hangingPunct="1">
                        <a:lnSpc>
                          <a:spcPct val="93000"/>
                        </a:lnSpc>
                        <a:spcBef>
                          <a:spcPct val="15000"/>
                        </a:spcBef>
                        <a:spcAft>
                          <a:spcPct val="15000"/>
                        </a:spcAft>
                        <a:buClrTx/>
                        <a:buSzPct val="100000"/>
                        <a:buFont typeface="Arial" charset="0"/>
                        <a:buChar char="•"/>
                        <a:tabLst/>
                      </a:pPr>
                      <a:r>
                        <a:rPr kumimoji="0" lang="en-US" altLang="en-US" sz="1400" b="0" i="0" u="none" strike="noStrike" cap="none" normalizeH="0" baseline="0" dirty="0">
                          <a:ln>
                            <a:noFill/>
                          </a:ln>
                          <a:solidFill>
                            <a:srgbClr val="4F6228"/>
                          </a:solidFill>
                          <a:effectLst/>
                          <a:latin typeface="Calibri" charset="0"/>
                          <a:ea typeface="ＭＳ Ｐゴシック" charset="-128"/>
                        </a:rPr>
                        <a:t>Definition of terminology: 5G PVN (5G Private Virtual Network) and 5G LAN-type service</a:t>
                      </a:r>
                    </a:p>
                  </a:txBody>
                  <a:tcPr marL="45728" marR="45728" marT="45571" marB="4557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026A9FCE-6A75-4090-8C0A-A6493D56BCB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E60D6B0-2ED2-4555-A723-7FCEFFC25D38}"/>
              </a:ext>
            </a:extLst>
          </p:cNvPr>
          <p:cNvSpPr>
            <a:spLocks noGrp="1"/>
          </p:cNvSpPr>
          <p:nvPr>
            <p:ph type="title"/>
          </p:nvPr>
        </p:nvSpPr>
        <p:spPr/>
        <p:txBody>
          <a:bodyPr/>
          <a:lstStyle/>
          <a:p>
            <a:r>
              <a:rPr lang="en-GB" altLang="nl-NL">
                <a:ea typeface="ＭＳ Ｐゴシック" panose="020B0600070205080204" pitchFamily="34" charset="-128"/>
              </a:rPr>
              <a:t>FS_5G_HYPOS</a:t>
            </a:r>
          </a:p>
        </p:txBody>
      </p:sp>
      <p:graphicFrame>
        <p:nvGraphicFramePr>
          <p:cNvPr id="5" name="Content Placeholder 2">
            <a:extLst>
              <a:ext uri="{FF2B5EF4-FFF2-40B4-BE49-F238E27FC236}">
                <a16:creationId xmlns:a16="http://schemas.microsoft.com/office/drawing/2014/main" id="{51FE6F76-6D48-4BFF-AC6E-0DD175EBA5A0}"/>
              </a:ext>
            </a:extLst>
          </p:cNvPr>
          <p:cNvGraphicFramePr>
            <a:graphicFrameLocks noGrp="1"/>
          </p:cNvGraphicFramePr>
          <p:nvPr>
            <p:extLst>
              <p:ext uri="{D42A27DB-BD31-4B8C-83A1-F6EECF244321}">
                <p14:modId xmlns:p14="http://schemas.microsoft.com/office/powerpoint/2010/main" val="647056047"/>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Study on positioning use cases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10%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kern="1200" cap="none" normalizeH="0" baseline="0" dirty="0">
                          <a:ln>
                            <a:noFill/>
                          </a:ln>
                          <a:solidFill>
                            <a:srgbClr val="4F6228"/>
                          </a:solidFill>
                          <a:effectLst/>
                          <a:latin typeface="Calibri" pitchFamily="34" charset="0"/>
                          <a:ea typeface="ＭＳ Ｐゴシック" pitchFamily="34" charset="-128"/>
                          <a:cs typeface="+mn-cs"/>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WID approved 06/2017 </a:t>
                      </a:r>
                    </a:p>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Work in progress</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D560BDF8-6400-4AE1-89BD-52DCE3A84FBF}"/>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17A.7:</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1C0D3522-F711-48A8-966F-516FA4E6CA8A}"/>
              </a:ext>
            </a:extLst>
          </p:cNvPr>
          <p:cNvGraphicFramePr>
            <a:graphicFrameLocks noGrp="1"/>
          </p:cNvGraphicFramePr>
          <p:nvPr>
            <p:extLst>
              <p:ext uri="{D42A27DB-BD31-4B8C-83A1-F6EECF244321}">
                <p14:modId xmlns:p14="http://schemas.microsoft.com/office/powerpoint/2010/main" val="1808696419"/>
              </p:ext>
            </p:extLst>
          </p:nvPr>
        </p:nvGraphicFramePr>
        <p:xfrm>
          <a:off x="238125" y="2590800"/>
          <a:ext cx="8661400" cy="1601788"/>
        </p:xfrm>
        <a:graphic>
          <a:graphicData uri="http://schemas.openxmlformats.org/drawingml/2006/table">
            <a:tbl>
              <a:tblPr/>
              <a:tblGrid>
                <a:gridCol w="8661400">
                  <a:extLst>
                    <a:ext uri="{9D8B030D-6E8A-4147-A177-3AD203B41FA5}">
                      <a16:colId xmlns:a16="http://schemas.microsoft.com/office/drawing/2014/main" val="20000"/>
                    </a:ext>
                  </a:extLst>
                </a:gridCol>
              </a:tblGrid>
              <a:tr h="1601788">
                <a:tc>
                  <a:txBody>
                    <a:bodyPr/>
                    <a:lstStyle/>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Skeleton, scope, overview of TR 22.872 agreed</a:t>
                      </a:r>
                    </a:p>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Positioning KPIs listed</a:t>
                      </a:r>
                    </a:p>
                    <a:p>
                      <a:pPr marL="93663" marR="0" lvl="0" indent="-9366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Two use cases:</a:t>
                      </a:r>
                    </a:p>
                    <a:p>
                      <a:pPr marL="174625" marR="0" lvl="1" indent="-1000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Accurate positioning for bike sharing</a:t>
                      </a:r>
                    </a:p>
                    <a:p>
                      <a:pPr marL="174625" marR="0" lvl="1" indent="-1000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Patient location in a hospital</a:t>
                      </a:r>
                    </a:p>
                  </a:txBody>
                  <a:tcPr marL="45728" marR="45728" marT="45536" marB="45536"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15905390-51F4-4281-930B-2405532BFB3C}"/>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F90AB290-2F14-4603-9420-6F6B150575E1}"/>
              </a:ext>
            </a:extLst>
          </p:cNvPr>
          <p:cNvSpPr>
            <a:spLocks noGrp="1"/>
          </p:cNvSpPr>
          <p:nvPr>
            <p:ph type="title"/>
          </p:nvPr>
        </p:nvSpPr>
        <p:spPr/>
        <p:txBody>
          <a:bodyPr/>
          <a:lstStyle/>
          <a:p>
            <a:r>
              <a:rPr lang="en-GB" altLang="nl-NL">
                <a:ea typeface="ＭＳ Ｐゴシック" panose="020B0600070205080204" pitchFamily="34" charset="-128"/>
              </a:rPr>
              <a:t>FS_enIMS</a:t>
            </a:r>
          </a:p>
        </p:txBody>
      </p:sp>
      <p:graphicFrame>
        <p:nvGraphicFramePr>
          <p:cNvPr id="5" name="Content Placeholder 2">
            <a:extLst>
              <a:ext uri="{FF2B5EF4-FFF2-40B4-BE49-F238E27FC236}">
                <a16:creationId xmlns:a16="http://schemas.microsoft.com/office/drawing/2014/main" id="{6BC6AFB9-95F8-4B13-843F-3A3799D0D1BB}"/>
              </a:ext>
            </a:extLst>
          </p:cNvPr>
          <p:cNvGraphicFramePr>
            <a:graphicFrameLocks noGrp="1"/>
          </p:cNvGraphicFramePr>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enhancements to IMS for new real time communication services</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20%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DBD0BC1D-6701-43EF-89F5-C04A88378E70}"/>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A1C73987-98BD-4EF4-8443-6D6C06D39240}"/>
              </a:ext>
            </a:extLst>
          </p:cNvPr>
          <p:cNvGraphicFramePr>
            <a:graphicFrameLocks noGrp="1"/>
          </p:cNvGraphicFramePr>
          <p:nvPr>
            <p:extLst>
              <p:ext uri="{D42A27DB-BD31-4B8C-83A1-F6EECF244321}">
                <p14:modId xmlns:p14="http://schemas.microsoft.com/office/powerpoint/2010/main" val="2618521361"/>
              </p:ext>
            </p:extLst>
          </p:nvPr>
        </p:nvGraphicFramePr>
        <p:xfrm>
          <a:off x="238125" y="2590800"/>
          <a:ext cx="8661400" cy="3048416"/>
        </p:xfrm>
        <a:graphic>
          <a:graphicData uri="http://schemas.openxmlformats.org/drawingml/2006/table">
            <a:tbl>
              <a:tblPr/>
              <a:tblGrid>
                <a:gridCol w="8661400">
                  <a:extLst>
                    <a:ext uri="{9D8B030D-6E8A-4147-A177-3AD203B41FA5}">
                      <a16:colId xmlns:a16="http://schemas.microsoft.com/office/drawing/2014/main" val="20000"/>
                    </a:ext>
                  </a:extLst>
                </a:gridCol>
              </a:tblGrid>
              <a:tr h="3048000">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SP-170703 == S1-173262</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Objective of this study is to develop high-level use cases and identify potential requirements to enable the IMS network to support new real-time communication service (e.g. large scale one-to-many communication, enhancements for supporting AR/VR, network slicing for IMS, video sharing between UEs in V2X)</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Skeleton, and scope agreed</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Four use cases agreed:</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Augmented reality</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Remote camera control</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Fast call set up for group communication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One source to many destinations communication</a:t>
                      </a:r>
                      <a:endPar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844CF6C6-4904-49D3-B476-446F1CB26D85}"/>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CEF4C1EF-9FD3-4B76-88A7-CCC21DC75450}"/>
              </a:ext>
            </a:extLst>
          </p:cNvPr>
          <p:cNvSpPr>
            <a:spLocks noGrp="1"/>
          </p:cNvSpPr>
          <p:nvPr>
            <p:ph type="title"/>
          </p:nvPr>
        </p:nvSpPr>
        <p:spPr/>
        <p:txBody>
          <a:bodyPr/>
          <a:lstStyle/>
          <a:p>
            <a:r>
              <a:rPr lang="en-GB" altLang="nl-NL">
                <a:ea typeface="ＭＳ Ｐゴシック" panose="020B0600070205080204" pitchFamily="34" charset="-128"/>
              </a:rPr>
              <a:t>FS_5GSAT</a:t>
            </a:r>
          </a:p>
        </p:txBody>
      </p:sp>
      <p:graphicFrame>
        <p:nvGraphicFramePr>
          <p:cNvPr id="5" name="Content Placeholder 2">
            <a:extLst>
              <a:ext uri="{FF2B5EF4-FFF2-40B4-BE49-F238E27FC236}">
                <a16:creationId xmlns:a16="http://schemas.microsoft.com/office/drawing/2014/main" id="{660BE51D-0BF7-46BE-8BB4-6BE12A5A0432}"/>
              </a:ext>
            </a:extLst>
          </p:cNvPr>
          <p:cNvGraphicFramePr>
            <a:graphicFrameLocks noGrp="1"/>
          </p:cNvGraphicFramePr>
          <p:nvPr>
            <p:extLst>
              <p:ext uri="{D42A27DB-BD31-4B8C-83A1-F6EECF244321}">
                <p14:modId xmlns:p14="http://schemas.microsoft.com/office/powerpoint/2010/main" val="2897331063"/>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nl-NL" sz="1400" b="0" i="0" u="none" strike="noStrike" cap="none" normalizeH="0" baseline="0" dirty="0">
                          <a:ln>
                            <a:noFill/>
                          </a:ln>
                          <a:solidFill>
                            <a:srgbClr val="4F6228"/>
                          </a:solidFill>
                          <a:effectLst/>
                          <a:latin typeface="Calibri" pitchFamily="34" charset="0"/>
                          <a:ea typeface="ＭＳ Ｐゴシック" pitchFamily="34" charset="-128"/>
                        </a:rPr>
                        <a:t>Study on using Satellite Access in 5G</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sym typeface="Wingdings" pitchFamily="2" charset="2"/>
                        </a:rPr>
                        <a:t>SA#79 (03/2018)</a:t>
                      </a:r>
                      <a:endParaRPr kumimoji="0" lang="en-GB" altLang="nl-NL" sz="1400" b="0" i="0" u="none" strike="noStrike" cap="none" normalizeH="0" baseline="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81C7C90E-D197-4E79-8D85-B1B0C9AE98E6}"/>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DA238441-31DD-4D09-B33E-4C8840C680F5}"/>
              </a:ext>
            </a:extLst>
          </p:cNvPr>
          <p:cNvGraphicFramePr>
            <a:graphicFrameLocks noGrp="1"/>
          </p:cNvGraphicFramePr>
          <p:nvPr>
            <p:extLst>
              <p:ext uri="{D42A27DB-BD31-4B8C-83A1-F6EECF244321}">
                <p14:modId xmlns:p14="http://schemas.microsoft.com/office/powerpoint/2010/main" val="3860929439"/>
              </p:ext>
            </p:extLst>
          </p:nvPr>
        </p:nvGraphicFramePr>
        <p:xfrm>
          <a:off x="238125" y="2590800"/>
          <a:ext cx="8661400" cy="1736725"/>
        </p:xfrm>
        <a:graphic>
          <a:graphicData uri="http://schemas.openxmlformats.org/drawingml/2006/table">
            <a:tbl>
              <a:tblPr/>
              <a:tblGrid>
                <a:gridCol w="8661400">
                  <a:extLst>
                    <a:ext uri="{9D8B030D-6E8A-4147-A177-3AD203B41FA5}">
                      <a16:colId xmlns:a16="http://schemas.microsoft.com/office/drawing/2014/main" val="20000"/>
                    </a:ext>
                  </a:extLst>
                </a:gridCol>
              </a:tblGrid>
              <a:tr h="1736725">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SP-170702 == S1-173261</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Objective is to study use cases for the provision of services when considering the integration of 5G satellite-based access components in the 5G system. E.g.</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How to provide service continuity between terrestrial and satellite-based access, either when both are provided by the same operator or by different operators. </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What are impacts (e.g. localized services, regulatory) when a single satellite network covers multiple countries.</a:t>
                      </a:r>
                    </a:p>
                  </a:txBody>
                  <a:tcPr marL="45728" marR="45728" marT="45567" marB="4556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FF7151E-2245-41D1-A092-B9E2F6CDBCB4}"/>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F843A7B7-E552-46BA-877C-EA82F9BB3911}"/>
              </a:ext>
            </a:extLst>
          </p:cNvPr>
          <p:cNvSpPr>
            <a:spLocks noGrp="1"/>
          </p:cNvSpPr>
          <p:nvPr>
            <p:ph type="title"/>
          </p:nvPr>
        </p:nvSpPr>
        <p:spPr/>
        <p:txBody>
          <a:bodyPr/>
          <a:lstStyle/>
          <a:p>
            <a:r>
              <a:rPr lang="en-GB" altLang="nl-NL">
                <a:ea typeface="ＭＳ Ｐゴシック" panose="020B0600070205080204" pitchFamily="34" charset="-128"/>
              </a:rPr>
              <a:t>FS_5GMSG</a:t>
            </a:r>
          </a:p>
        </p:txBody>
      </p:sp>
      <p:graphicFrame>
        <p:nvGraphicFramePr>
          <p:cNvPr id="5" name="Content Placeholder 2">
            <a:extLst>
              <a:ext uri="{FF2B5EF4-FFF2-40B4-BE49-F238E27FC236}">
                <a16:creationId xmlns:a16="http://schemas.microsoft.com/office/drawing/2014/main" id="{8B180FAA-CC5E-48DE-AA75-538768A2A467}"/>
              </a:ext>
            </a:extLst>
          </p:cNvPr>
          <p:cNvGraphicFramePr>
            <a:graphicFrameLocks noGrp="1"/>
          </p:cNvGraphicFramePr>
          <p:nvPr>
            <p:extLst>
              <p:ext uri="{D42A27DB-BD31-4B8C-83A1-F6EECF244321}">
                <p14:modId xmlns:p14="http://schemas.microsoft.com/office/powerpoint/2010/main" val="1743864513"/>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5G message service for </a:t>
                      </a:r>
                      <a:r>
                        <a:rPr kumimoji="0" lang="en-GB" altLang="nl-NL" sz="1400" b="0" i="0" u="none" strike="noStrike" cap="none" normalizeH="0" baseline="0" dirty="0" err="1">
                          <a:ln>
                            <a:noFill/>
                          </a:ln>
                          <a:solidFill>
                            <a:srgbClr val="4F6228"/>
                          </a:solidFill>
                          <a:effectLst/>
                          <a:latin typeface="Calibri" pitchFamily="34" charset="0"/>
                          <a:ea typeface="ＭＳ Ｐゴシック" pitchFamily="34" charset="-128"/>
                        </a:rPr>
                        <a:t>MIoT</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SA#81 (09/2018)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A1D62039-37E2-459B-9B3C-5A5A27C0082A}"/>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7810506B-C937-4907-8F90-E11E6A35FBC5}"/>
              </a:ext>
            </a:extLst>
          </p:cNvPr>
          <p:cNvGraphicFramePr>
            <a:graphicFrameLocks noGrp="1"/>
          </p:cNvGraphicFramePr>
          <p:nvPr>
            <p:extLst>
              <p:ext uri="{D42A27DB-BD31-4B8C-83A1-F6EECF244321}">
                <p14:modId xmlns:p14="http://schemas.microsoft.com/office/powerpoint/2010/main" val="2816712320"/>
              </p:ext>
            </p:extLst>
          </p:nvPr>
        </p:nvGraphicFramePr>
        <p:xfrm>
          <a:off x="238125" y="2590800"/>
          <a:ext cx="8661400" cy="2325688"/>
        </p:xfrm>
        <a:graphic>
          <a:graphicData uri="http://schemas.openxmlformats.org/drawingml/2006/table">
            <a:tbl>
              <a:tblPr/>
              <a:tblGrid>
                <a:gridCol w="8661400">
                  <a:extLst>
                    <a:ext uri="{9D8B030D-6E8A-4147-A177-3AD203B41FA5}">
                      <a16:colId xmlns:a16="http://schemas.microsoft.com/office/drawing/2014/main" val="20000"/>
                    </a:ext>
                  </a:extLst>
                </a:gridCol>
              </a:tblGrid>
              <a:tr h="2325688">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SP-170704 == S1-173293</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Objectives are to develop use cases of message communication for </a:t>
                      </a:r>
                      <a:r>
                        <a:rPr kumimoji="0" lang="en-US" altLang="en-US" sz="1400" b="0" i="0" u="none" strike="noStrike" cap="none" normalizeH="0" baseline="0" dirty="0" err="1">
                          <a:ln>
                            <a:noFill/>
                          </a:ln>
                          <a:solidFill>
                            <a:srgbClr val="4F6228"/>
                          </a:solidFill>
                          <a:effectLst/>
                          <a:latin typeface="Calibri" pitchFamily="34" charset="0"/>
                          <a:ea typeface="ＭＳ Ｐゴシック" pitchFamily="34" charset="-128"/>
                        </a:rPr>
                        <a:t>MIoT</a:t>
                      </a: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 identify 5G message service requirements, and identify potential requirements on the 5G system.</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use cases in this study will include:</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Ultra low delay and high reliability message communication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Light weight message communication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Group message communication</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Multicast and broadcast message communication</a:t>
                      </a:r>
                    </a:p>
                  </a:txBody>
                  <a:tcPr marL="45728" marR="45728" marT="45565" marB="45565"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BD8F43FB-BECA-44F4-9007-D37DF67BC71A}"/>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a:extLst>
              <a:ext uri="{FF2B5EF4-FFF2-40B4-BE49-F238E27FC236}">
                <a16:creationId xmlns:a16="http://schemas.microsoft.com/office/drawing/2014/main" id="{5AF096AF-6E1F-43A6-B741-77949D9A157F}"/>
              </a:ext>
            </a:extLst>
          </p:cNvPr>
          <p:cNvSpPr>
            <a:spLocks noGrp="1"/>
          </p:cNvSpPr>
          <p:nvPr>
            <p:ph type="title"/>
          </p:nvPr>
        </p:nvSpPr>
        <p:spPr/>
        <p:txBody>
          <a:bodyPr/>
          <a:lstStyle/>
          <a:p>
            <a:r>
              <a:rPr lang="en-GB" altLang="nl-NL">
                <a:ea typeface="ＭＳ Ｐゴシック" panose="020B0600070205080204" pitchFamily="34" charset="-128"/>
              </a:rPr>
              <a:t>Meetings</a:t>
            </a:r>
          </a:p>
        </p:txBody>
      </p:sp>
      <p:sp>
        <p:nvSpPr>
          <p:cNvPr id="5123" name="Content Placeholder 1">
            <a:extLst>
              <a:ext uri="{FF2B5EF4-FFF2-40B4-BE49-F238E27FC236}">
                <a16:creationId xmlns:a16="http://schemas.microsoft.com/office/drawing/2014/main" id="{0E9B93F5-BAD3-45D6-BB34-CECA84D6F214}"/>
              </a:ext>
            </a:extLst>
          </p:cNvPr>
          <p:cNvSpPr>
            <a:spLocks noGrp="1"/>
          </p:cNvSpPr>
          <p:nvPr>
            <p:ph idx="1"/>
          </p:nvPr>
        </p:nvSpPr>
        <p:spPr/>
        <p:txBody>
          <a:bodyPr/>
          <a:lstStyle/>
          <a:p>
            <a:r>
              <a:rPr lang="en-GB" altLang="nl-NL" sz="2400" dirty="0">
                <a:ea typeface="ＭＳ Ｐゴシック" panose="020B0600070205080204" pitchFamily="34" charset="-128"/>
              </a:rPr>
              <a:t>SA1#79: 21 – 25 August 2017</a:t>
            </a:r>
          </a:p>
          <a:p>
            <a:pPr lvl="1"/>
            <a:r>
              <a:rPr lang="en-GB" altLang="nl-NL" dirty="0">
                <a:ea typeface="ＭＳ Ｐゴシック" panose="020B0600070205080204" pitchFamily="34" charset="-128"/>
              </a:rPr>
              <a:t>Held in Guilin, China</a:t>
            </a:r>
          </a:p>
          <a:p>
            <a:pPr lvl="1"/>
            <a:r>
              <a:rPr lang="en-GB" altLang="nl-NL" dirty="0">
                <a:ea typeface="ＭＳ Ｐゴシック" panose="020B0600070205080204" pitchFamily="34" charset="-128"/>
              </a:rPr>
              <a:t>Hosted by Chinese Friends of 3GPP</a:t>
            </a:r>
          </a:p>
          <a:p>
            <a:r>
              <a:rPr lang="en-GB" altLang="nl-NL" sz="2400" dirty="0">
                <a:ea typeface="ＭＳ Ｐゴシック" panose="020B0600070205080204" pitchFamily="34" charset="-128"/>
              </a:rPr>
              <a:t>Drafting sessions chaired by</a:t>
            </a:r>
          </a:p>
          <a:p>
            <a:pPr lvl="1"/>
            <a:r>
              <a:rPr lang="en-GB" altLang="nl-NL" dirty="0">
                <a:ea typeface="ＭＳ Ｐゴシック" panose="020B0600070205080204" pitchFamily="34" charset="-128"/>
              </a:rPr>
              <a:t>MONASTERY/FRMCS: Ki-Dong Lee (LG)</a:t>
            </a:r>
          </a:p>
          <a:p>
            <a:pPr lvl="1"/>
            <a:r>
              <a:rPr lang="en-GB" altLang="nl-NL" dirty="0">
                <a:ea typeface="ＭＳ Ｐゴシック" panose="020B0600070205080204" pitchFamily="34" charset="-128"/>
              </a:rPr>
              <a:t>CAV &amp; 5GLAN: Mark Younge (T-Mobile US)</a:t>
            </a:r>
          </a:p>
          <a:p>
            <a:pPr lvl="1"/>
            <a:r>
              <a:rPr lang="en-GB" altLang="nl-NL" dirty="0">
                <a:ea typeface="ＭＳ Ｐゴシック" panose="020B0600070205080204" pitchFamily="34" charset="-128"/>
              </a:rPr>
              <a:t>Access Control &amp; Other: Toon Norp (KPN)</a:t>
            </a:r>
          </a:p>
          <a:p>
            <a:pPr lvl="1">
              <a:buFont typeface="Arial" panose="020B0604020202020204" pitchFamily="34" charset="0"/>
              <a:buNone/>
            </a:pPr>
            <a:endParaRPr lang="en-GB" altLang="nl-NL" dirty="0">
              <a:ea typeface="ＭＳ Ｐゴシック" panose="020B0600070205080204" pitchFamily="34" charset="-128"/>
            </a:endParaRPr>
          </a:p>
          <a:p>
            <a:pPr marL="914400" lvl="2" indent="0">
              <a:buFont typeface="Arial" panose="020B0604020202020204" pitchFamily="34" charset="0"/>
              <a:buNone/>
            </a:pPr>
            <a:endParaRPr lang="en-GB" altLang="nl-NL" b="1" dirty="0">
              <a:ea typeface="ＭＳ Ｐゴシック" panose="020B0600070205080204"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C8147BC7-1CF5-4F7C-A8EB-4D12A40D0AE8}"/>
              </a:ext>
            </a:extLst>
          </p:cNvPr>
          <p:cNvSpPr>
            <a:spLocks noGrp="1"/>
          </p:cNvSpPr>
          <p:nvPr>
            <p:ph type="title"/>
          </p:nvPr>
        </p:nvSpPr>
        <p:spPr/>
        <p:txBody>
          <a:bodyPr/>
          <a:lstStyle/>
          <a:p>
            <a:r>
              <a:rPr lang="en-GB" altLang="nl-NL">
                <a:ea typeface="ＭＳ Ｐゴシック" panose="020B0600070205080204" pitchFamily="34" charset="-128"/>
              </a:rPr>
              <a:t>FS_BMNS</a:t>
            </a:r>
          </a:p>
        </p:txBody>
      </p:sp>
      <p:graphicFrame>
        <p:nvGraphicFramePr>
          <p:cNvPr id="5" name="Content Placeholder 2">
            <a:extLst>
              <a:ext uri="{FF2B5EF4-FFF2-40B4-BE49-F238E27FC236}">
                <a16:creationId xmlns:a16="http://schemas.microsoft.com/office/drawing/2014/main" id="{CEB4F280-41E0-4F76-B4AB-F33E71FBC022}"/>
              </a:ext>
            </a:extLst>
          </p:cNvPr>
          <p:cNvGraphicFramePr>
            <a:graphicFrameLocks noGrp="1"/>
          </p:cNvGraphicFramePr>
          <p:nvPr>
            <p:extLst>
              <p:ext uri="{D42A27DB-BD31-4B8C-83A1-F6EECF244321}">
                <p14:modId xmlns:p14="http://schemas.microsoft.com/office/powerpoint/2010/main" val="1722779722"/>
              </p:ext>
            </p:extLst>
          </p:nvPr>
        </p:nvGraphicFramePr>
        <p:xfrm>
          <a:off x="238125" y="1362075"/>
          <a:ext cx="8662988" cy="887413"/>
        </p:xfrm>
        <a:graphic>
          <a:graphicData uri="http://schemas.openxmlformats.org/drawingml/2006/table">
            <a:tbl>
              <a:tblPr/>
              <a:tblGrid>
                <a:gridCol w="3138488">
                  <a:extLst>
                    <a:ext uri="{9D8B030D-6E8A-4147-A177-3AD203B41FA5}">
                      <a16:colId xmlns:a16="http://schemas.microsoft.com/office/drawing/2014/main" val="20000"/>
                    </a:ext>
                  </a:extLst>
                </a:gridCol>
                <a:gridCol w="1700212">
                  <a:extLst>
                    <a:ext uri="{9D8B030D-6E8A-4147-A177-3AD203B41FA5}">
                      <a16:colId xmlns:a16="http://schemas.microsoft.com/office/drawing/2014/main" val="20001"/>
                    </a:ext>
                  </a:extLst>
                </a:gridCol>
                <a:gridCol w="827088">
                  <a:extLst>
                    <a:ext uri="{9D8B030D-6E8A-4147-A177-3AD203B41FA5}">
                      <a16:colId xmlns:a16="http://schemas.microsoft.com/office/drawing/2014/main" val="20002"/>
                    </a:ext>
                  </a:extLst>
                </a:gridCol>
                <a:gridCol w="828675">
                  <a:extLst>
                    <a:ext uri="{9D8B030D-6E8A-4147-A177-3AD203B41FA5}">
                      <a16:colId xmlns:a16="http://schemas.microsoft.com/office/drawing/2014/main" val="20003"/>
                    </a:ext>
                  </a:extLst>
                </a:gridCol>
                <a:gridCol w="2168525">
                  <a:extLst>
                    <a:ext uri="{9D8B030D-6E8A-4147-A177-3AD203B41FA5}">
                      <a16:colId xmlns:a16="http://schemas.microsoft.com/office/drawing/2014/main" val="20004"/>
                    </a:ext>
                  </a:extLst>
                </a:gridCol>
              </a:tblGrid>
              <a:tr h="3349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Study Item</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Target Completion</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FF0000"/>
                          </a:solidFill>
                          <a:effectLst/>
                          <a:latin typeface="Calibri" pitchFamily="34" charset="0"/>
                          <a:ea typeface="ＭＳ Ｐゴシック" pitchFamily="34" charset="-128"/>
                        </a:rPr>
                        <a:t>09/2017</a:t>
                      </a:r>
                      <a:endParaRPr kumimoji="0" lang="en-GB" altLang="nl-NL" sz="1600" b="1" i="0" u="none" strike="noStrike" cap="none" normalizeH="0" baseline="0">
                        <a:ln>
                          <a:noFill/>
                        </a:ln>
                        <a:solidFill>
                          <a:srgbClr val="FF0000"/>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nl-NL" sz="1600" b="1" i="0" u="none" strike="noStrike" cap="none" normalizeH="0" baseline="0">
                          <a:ln>
                            <a:noFill/>
                          </a:ln>
                          <a:solidFill>
                            <a:srgbClr val="4F6228"/>
                          </a:solidFill>
                          <a:effectLst/>
                          <a:latin typeface="Calibri" pitchFamily="34" charset="0"/>
                          <a:ea typeface="ＭＳ Ｐゴシック" pitchFamily="34" charset="-128"/>
                        </a:rPr>
                        <a:t>06/2017</a:t>
                      </a:r>
                      <a:endParaRPr kumimoji="0" lang="en-GB" altLang="nl-NL" sz="1600" b="1" i="0" u="none" strike="noStrike" cap="none" normalizeH="0" baseline="0">
                        <a:ln>
                          <a:noFill/>
                        </a:ln>
                        <a:solidFill>
                          <a:srgbClr val="4F6228"/>
                        </a:solidFill>
                        <a:effectLst/>
                        <a:latin typeface="Calibri" pitchFamily="34" charset="0"/>
                        <a:ea typeface="ＭＳ Ｐゴシック" pitchFamily="34" charset="-128"/>
                      </a:endParaRP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kumimoji="0" lang="en-GB" altLang="nl-NL" sz="1600" b="1" i="0" u="none" strike="noStrike" cap="none" normalizeH="0" baseline="0">
                          <a:ln>
                            <a:noFill/>
                          </a:ln>
                          <a:solidFill>
                            <a:srgbClr val="4F6228"/>
                          </a:solidFill>
                          <a:effectLst/>
                          <a:latin typeface="Calibri" pitchFamily="34" charset="0"/>
                          <a:ea typeface="ＭＳ Ｐゴシック" pitchFamily="34" charset="-128"/>
                        </a:rPr>
                        <a:t>SA1 Status</a:t>
                      </a:r>
                    </a:p>
                  </a:txBody>
                  <a:tcPr marL="45734" marR="45734" marT="45548" marB="4554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52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rPr>
                        <a:t>Study on Business Role Models for Network Slicing </a:t>
                      </a:r>
                    </a:p>
                  </a:txBody>
                  <a:tcPr marL="45734" marR="45734" marT="45551" marB="45551"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sym typeface="Wingdings" pitchFamily="2" charset="2"/>
                        </a:rPr>
                        <a:t>SA#81 (09/2018)</a:t>
                      </a:r>
                      <a:endParaRPr kumimoji="0" lang="en-GB" altLang="nl-NL" sz="1400" b="0" i="0" u="none" strike="noStrike" cap="none" normalizeH="0" baseline="0" dirty="0">
                        <a:ln>
                          <a:noFill/>
                        </a:ln>
                        <a:solidFill>
                          <a:srgbClr val="4F6228"/>
                        </a:solidFill>
                        <a:effectLst/>
                        <a:latin typeface="Calibri" pitchFamily="34" charset="0"/>
                        <a:ea typeface="ＭＳ Ｐゴシック" pitchFamily="34" charset="-128"/>
                      </a:endParaRPr>
                    </a:p>
                  </a:txBody>
                  <a:tcPr marL="45726" marR="45726" marT="45543" marB="4554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a:ln>
                            <a:noFill/>
                          </a:ln>
                          <a:solidFill>
                            <a:srgbClr val="FF0000"/>
                          </a:solidFill>
                          <a:effectLst/>
                          <a:latin typeface="Calibri" pitchFamily="34" charset="0"/>
                          <a:ea typeface="ＭＳ Ｐゴシック" pitchFamily="34" charset="-128"/>
                        </a:rPr>
                        <a:t>0%</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0" i="0" u="none" strike="noStrike" cap="none" normalizeH="0" baseline="0">
                          <a:ln>
                            <a:noFill/>
                          </a:ln>
                          <a:solidFill>
                            <a:srgbClr val="4F6228"/>
                          </a:solidFill>
                          <a:effectLst/>
                          <a:latin typeface="Calibri" pitchFamily="34" charset="0"/>
                          <a:ea typeface="ＭＳ Ｐゴシック" pitchFamily="34" charset="-128"/>
                        </a:rPr>
                        <a:t>-</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a:t>
                      </a:r>
                    </a:p>
                  </a:txBody>
                  <a:tcPr marL="45721" marR="45721" marT="45718" marB="45718"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BEBB634F-F763-4EDD-8DD0-82417BE3151C}"/>
              </a:ext>
            </a:extLst>
          </p:cNvPr>
          <p:cNvGraphicFramePr>
            <a:graphicFrameLocks noGrp="1"/>
          </p:cNvGraphicFramePr>
          <p:nvPr/>
        </p:nvGraphicFramePr>
        <p:xfrm>
          <a:off x="238125" y="2246313"/>
          <a:ext cx="8661400" cy="342903"/>
        </p:xfrm>
        <a:graphic>
          <a:graphicData uri="http://schemas.openxmlformats.org/drawingml/2006/table">
            <a:tbl>
              <a:tblPr/>
              <a:tblGrid>
                <a:gridCol w="8661400">
                  <a:extLst>
                    <a:ext uri="{9D8B030D-6E8A-4147-A177-3AD203B41FA5}">
                      <a16:colId xmlns:a16="http://schemas.microsoft.com/office/drawing/2014/main" val="20000"/>
                    </a:ext>
                  </a:extLst>
                </a:gridCol>
              </a:tblGrid>
              <a:tr h="31750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600" b="1" i="0" u="none" strike="noStrike" cap="none" normalizeH="0" baseline="0" dirty="0">
                          <a:ln>
                            <a:noFill/>
                          </a:ln>
                          <a:solidFill>
                            <a:srgbClr val="4F6228"/>
                          </a:solidFill>
                          <a:effectLst/>
                          <a:latin typeface="Calibri" pitchFamily="34" charset="0"/>
                          <a:ea typeface="ＭＳ Ｐゴシック" pitchFamily="34" charset="-128"/>
                        </a:rPr>
                        <a:t>Agenda item 19:</a:t>
                      </a:r>
                    </a:p>
                  </a:txBody>
                  <a:tcPr marL="45732" marR="45732" marT="45372" marB="45372"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0">
                <a:tc>
                  <a:txBody>
                    <a:bodyPr/>
                    <a:lstStyle/>
                    <a:p>
                      <a:pPr marL="0" marR="0" lvl="0" indent="0" algn="l" defTabSz="914400" rtl="0" eaLnBrk="1" fontAlgn="base" latinLnBrk="0" hangingPunct="1">
                        <a:lnSpc>
                          <a:spcPct val="0"/>
                        </a:lnSpc>
                        <a:spcBef>
                          <a:spcPct val="0"/>
                        </a:spcBef>
                        <a:spcAft>
                          <a:spcPct val="0"/>
                        </a:spcAft>
                        <a:buClrTx/>
                        <a:buSzTx/>
                        <a:buFontTx/>
                        <a:buNone/>
                        <a:tabLst/>
                      </a:pPr>
                      <a:endParaRPr kumimoji="0" lang="nl-NL" altLang="nl-NL" sz="100" b="0" i="0" u="none" strike="noStrike" cap="none" normalizeH="0" baseline="0" dirty="0">
                        <a:ln>
                          <a:noFill/>
                        </a:ln>
                        <a:solidFill>
                          <a:srgbClr val="4F6228"/>
                        </a:solidFill>
                        <a:effectLst/>
                        <a:latin typeface="Calibri" pitchFamily="34" charset="0"/>
                        <a:ea typeface="ＭＳ Ｐゴシック" pitchFamily="34" charset="-128"/>
                      </a:endParaRPr>
                    </a:p>
                  </a:txBody>
                  <a:tcPr marL="45728" marR="45728" marT="0" marB="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bl>
          </a:graphicData>
        </a:graphic>
      </p:graphicFrame>
      <p:graphicFrame>
        <p:nvGraphicFramePr>
          <p:cNvPr id="7" name="Content Placeholder 2">
            <a:extLst>
              <a:ext uri="{FF2B5EF4-FFF2-40B4-BE49-F238E27FC236}">
                <a16:creationId xmlns:a16="http://schemas.microsoft.com/office/drawing/2014/main" id="{BD4B5ED3-1762-41A8-8A17-D7A8EDE8CA26}"/>
              </a:ext>
            </a:extLst>
          </p:cNvPr>
          <p:cNvGraphicFramePr>
            <a:graphicFrameLocks noGrp="1"/>
          </p:cNvGraphicFramePr>
          <p:nvPr>
            <p:extLst>
              <p:ext uri="{D42A27DB-BD31-4B8C-83A1-F6EECF244321}">
                <p14:modId xmlns:p14="http://schemas.microsoft.com/office/powerpoint/2010/main" val="541755947"/>
              </p:ext>
            </p:extLst>
          </p:nvPr>
        </p:nvGraphicFramePr>
        <p:xfrm>
          <a:off x="238125" y="2590800"/>
          <a:ext cx="8661400" cy="3246854"/>
        </p:xfrm>
        <a:graphic>
          <a:graphicData uri="http://schemas.openxmlformats.org/drawingml/2006/table">
            <a:tbl>
              <a:tblPr/>
              <a:tblGrid>
                <a:gridCol w="8661400">
                  <a:extLst>
                    <a:ext uri="{9D8B030D-6E8A-4147-A177-3AD203B41FA5}">
                      <a16:colId xmlns:a16="http://schemas.microsoft.com/office/drawing/2014/main" val="20000"/>
                    </a:ext>
                  </a:extLst>
                </a:gridCol>
              </a:tblGrid>
              <a:tr h="3246438">
                <a:tc>
                  <a:txBody>
                    <a:bodyPr/>
                    <a:lstStyle/>
                    <a:p>
                      <a:pPr marL="0" marR="0" lvl="0" indent="0"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Remarks: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GB" altLang="nl-NL" sz="1400" b="1" i="1" u="none" strike="noStrike" cap="none" normalizeH="0" baseline="0" dirty="0">
                          <a:ln>
                            <a:noFill/>
                          </a:ln>
                          <a:solidFill>
                            <a:srgbClr val="FF0000"/>
                          </a:solidFill>
                          <a:effectLst/>
                          <a:latin typeface="Calibri" pitchFamily="34" charset="0"/>
                          <a:ea typeface="ＭＳ Ｐゴシック" pitchFamily="34" charset="-128"/>
                        </a:rPr>
                        <a:t>New WID for approval at this meeting in SP-170705 == S1-173534</a:t>
                      </a:r>
                      <a:endPar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endParaRP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objective of this study is to examine the business role models for network slicing in order to identify potential requirements that will enable a 3GPP system to adequately support those models.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The following topics will be studied:</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Business role models for network slicing</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Trust relations between MNOs and slice tenants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Security relations between a UE and a private slice, a private slice and a network, and between a private slice and other slices in the network</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Relationships of business role models with slice characteristics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None/>
                        <a:tabLst/>
                      </a:pPr>
                      <a:r>
                        <a:rPr kumimoji="0" lang="en-GB" altLang="en-US" sz="1400" b="1" i="0" u="sng" strike="noStrike" cap="none" normalizeH="0" baseline="0" dirty="0">
                          <a:ln>
                            <a:noFill/>
                          </a:ln>
                          <a:solidFill>
                            <a:srgbClr val="4F6228"/>
                          </a:solidFill>
                          <a:effectLst/>
                          <a:latin typeface="Calibri" pitchFamily="34" charset="0"/>
                          <a:ea typeface="ＭＳ Ｐゴシック" pitchFamily="34" charset="-128"/>
                        </a:rPr>
                        <a:t>Progress:</a:t>
                      </a:r>
                    </a:p>
                    <a:p>
                      <a:pPr marL="87313" marR="0" lvl="0" indent="-87313" algn="l" defTabSz="914400" rtl="0" eaLnBrk="1" fontAlgn="base" latinLnBrk="0" hangingPunct="1">
                        <a:lnSpc>
                          <a:spcPct val="93000"/>
                        </a:lnSpc>
                        <a:spcBef>
                          <a:spcPct val="15000"/>
                        </a:spcBef>
                        <a:spcAft>
                          <a:spcPct val="15000"/>
                        </a:spcAft>
                        <a:buClrTx/>
                        <a:buSzPct val="100000"/>
                        <a:buFont typeface="Arial" pitchFamily="34" charset="0"/>
                        <a:buChar char="•"/>
                        <a:tabLst/>
                      </a:pPr>
                      <a:r>
                        <a:rPr kumimoji="0" lang="en-US" altLang="en-US" sz="1400" b="0" i="0" u="none" strike="noStrike" cap="none" normalizeH="0" baseline="0" dirty="0">
                          <a:ln>
                            <a:noFill/>
                          </a:ln>
                          <a:solidFill>
                            <a:srgbClr val="4F6228"/>
                          </a:solidFill>
                          <a:effectLst/>
                          <a:latin typeface="Calibri" pitchFamily="34" charset="0"/>
                          <a:ea typeface="ＭＳ Ｐゴシック" pitchFamily="34" charset="-128"/>
                        </a:rPr>
                        <a:t>An LS (S1-173535) sent to GSMA NEST and GSMA FSAG to inform them of the study item and ask them to share related work</a:t>
                      </a:r>
                    </a:p>
                  </a:txBody>
                  <a:tcPr marL="45728" marR="45728" marT="45547" marB="45547"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8" name="Text Box 50">
            <a:extLst>
              <a:ext uri="{FF2B5EF4-FFF2-40B4-BE49-F238E27FC236}">
                <a16:creationId xmlns:a16="http://schemas.microsoft.com/office/drawing/2014/main" id="{D6C528A3-924E-442C-815C-FBCDA213B890}"/>
              </a:ext>
            </a:extLst>
          </p:cNvPr>
          <p:cNvSpPr txBox="1">
            <a:spLocks noChangeArrowheads="1"/>
          </p:cNvSpPr>
          <p:nvPr/>
        </p:nvSpPr>
        <p:spPr bwMode="auto">
          <a:xfrm>
            <a:off x="249238" y="6197600"/>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panose="020B0604020202020204" pitchFamily="34" charset="0"/>
                <a:ea typeface="ＭＳ Ｐゴシック" panose="020B0600070205080204" pitchFamily="34" charset="-128"/>
              </a:defRPr>
            </a:lvl9pPr>
          </a:lstStyle>
          <a:p>
            <a:pPr eaLnBrk="1" hangingPunct="1">
              <a:lnSpc>
                <a:spcPct val="74000"/>
              </a:lnSpc>
              <a:spcBef>
                <a:spcPct val="50000"/>
              </a:spcBef>
            </a:pPr>
            <a:r>
              <a:rPr lang="en-US" altLang="nl-NL" sz="1200" b="1" dirty="0">
                <a:solidFill>
                  <a:srgbClr val="FF0000"/>
                </a:solidFill>
              </a:rPr>
              <a:t>Updates in </a:t>
            </a:r>
            <a:r>
              <a:rPr lang="en-US" altLang="nl-NL" sz="1400" b="1" i="1" dirty="0">
                <a:solidFill>
                  <a:srgbClr val="FF0000"/>
                </a:solidFill>
                <a:latin typeface="Century Gothic" panose="020B0502020202020204" pitchFamily="34" charset="0"/>
              </a:rPr>
              <a:t>RED</a:t>
            </a:r>
            <a:endParaRPr lang="it-IT" altLang="nl-NL" sz="1400" b="1" i="1" dirty="0">
              <a:solidFill>
                <a:srgbClr val="FF0000"/>
              </a:solidFill>
              <a:latin typeface="Century Gothic" panose="020B0502020202020204" pitchFamily="34" charset="0"/>
            </a:endParaRP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7C344C4C-278D-4906-9145-FD762C75104F}"/>
              </a:ext>
            </a:extLst>
          </p:cNvPr>
          <p:cNvSpPr>
            <a:spLocks noGrp="1"/>
          </p:cNvSpPr>
          <p:nvPr>
            <p:ph type="title"/>
          </p:nvPr>
        </p:nvSpPr>
        <p:spPr/>
        <p:txBody>
          <a:bodyPr/>
          <a:lstStyle/>
          <a:p>
            <a:r>
              <a:rPr lang="nl-NL" altLang="nl-NL">
                <a:ea typeface="ＭＳ Ｐゴシック" panose="020B0600070205080204" pitchFamily="34" charset="-128"/>
              </a:rPr>
              <a:t>Thank You !</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a:extLst>
              <a:ext uri="{FF2B5EF4-FFF2-40B4-BE49-F238E27FC236}">
                <a16:creationId xmlns:a16="http://schemas.microsoft.com/office/drawing/2014/main" id="{65965E66-D4F5-42CF-BCDF-771281283BD8}"/>
              </a:ext>
            </a:extLst>
          </p:cNvPr>
          <p:cNvSpPr>
            <a:spLocks noGrp="1"/>
          </p:cNvSpPr>
          <p:nvPr>
            <p:ph type="title"/>
          </p:nvPr>
        </p:nvSpPr>
        <p:spPr/>
        <p:txBody>
          <a:bodyPr/>
          <a:lstStyle/>
          <a:p>
            <a:r>
              <a:rPr lang="en-GB" altLang="nl-NL">
                <a:ea typeface="ＭＳ Ｐゴシック" panose="020B0600070205080204" pitchFamily="34" charset="-128"/>
              </a:rPr>
              <a:t>Statistics</a:t>
            </a:r>
          </a:p>
        </p:txBody>
      </p:sp>
      <p:graphicFrame>
        <p:nvGraphicFramePr>
          <p:cNvPr id="2" name="Content Placeholder 1">
            <a:extLst>
              <a:ext uri="{FF2B5EF4-FFF2-40B4-BE49-F238E27FC236}">
                <a16:creationId xmlns:a16="http://schemas.microsoft.com/office/drawing/2014/main" id="{7DA6BE05-C12F-4950-B50E-DCE57B15B950}"/>
              </a:ext>
            </a:extLst>
          </p:cNvPr>
          <p:cNvGraphicFramePr>
            <a:graphicFrameLocks noGrp="1"/>
          </p:cNvGraphicFramePr>
          <p:nvPr>
            <p:ph idx="1"/>
            <p:extLst>
              <p:ext uri="{D42A27DB-BD31-4B8C-83A1-F6EECF244321}">
                <p14:modId xmlns:p14="http://schemas.microsoft.com/office/powerpoint/2010/main" val="2971029249"/>
              </p:ext>
            </p:extLst>
          </p:nvPr>
        </p:nvGraphicFramePr>
        <p:xfrm>
          <a:off x="669925" y="1416050"/>
          <a:ext cx="8108950" cy="4791081"/>
        </p:xfrm>
        <a:graphic>
          <a:graphicData uri="http://schemas.openxmlformats.org/drawingml/2006/table">
            <a:tbl>
              <a:tblPr/>
              <a:tblGrid>
                <a:gridCol w="2189163">
                  <a:extLst>
                    <a:ext uri="{9D8B030D-6E8A-4147-A177-3AD203B41FA5}">
                      <a16:colId xmlns:a16="http://schemas.microsoft.com/office/drawing/2014/main" val="20000"/>
                    </a:ext>
                  </a:extLst>
                </a:gridCol>
                <a:gridCol w="972683">
                  <a:extLst>
                    <a:ext uri="{9D8B030D-6E8A-4147-A177-3AD203B41FA5}">
                      <a16:colId xmlns:a16="http://schemas.microsoft.com/office/drawing/2014/main" val="20001"/>
                    </a:ext>
                  </a:extLst>
                </a:gridCol>
                <a:gridCol w="972458">
                  <a:extLst>
                    <a:ext uri="{9D8B030D-6E8A-4147-A177-3AD203B41FA5}">
                      <a16:colId xmlns:a16="http://schemas.microsoft.com/office/drawing/2014/main" val="20002"/>
                    </a:ext>
                  </a:extLst>
                </a:gridCol>
                <a:gridCol w="943428">
                  <a:extLst>
                    <a:ext uri="{9D8B030D-6E8A-4147-A177-3AD203B41FA5}">
                      <a16:colId xmlns:a16="http://schemas.microsoft.com/office/drawing/2014/main" val="20003"/>
                    </a:ext>
                  </a:extLst>
                </a:gridCol>
                <a:gridCol w="1088572">
                  <a:extLst>
                    <a:ext uri="{9D8B030D-6E8A-4147-A177-3AD203B41FA5}">
                      <a16:colId xmlns:a16="http://schemas.microsoft.com/office/drawing/2014/main" val="20004"/>
                    </a:ext>
                  </a:extLst>
                </a:gridCol>
                <a:gridCol w="1012371">
                  <a:extLst>
                    <a:ext uri="{9D8B030D-6E8A-4147-A177-3AD203B41FA5}">
                      <a16:colId xmlns:a16="http://schemas.microsoft.com/office/drawing/2014/main" val="20005"/>
                    </a:ext>
                  </a:extLst>
                </a:gridCol>
                <a:gridCol w="930275">
                  <a:extLst>
                    <a:ext uri="{9D8B030D-6E8A-4147-A177-3AD203B41FA5}">
                      <a16:colId xmlns:a16="http://schemas.microsoft.com/office/drawing/2014/main" val="20006"/>
                    </a:ext>
                  </a:extLst>
                </a:gridCol>
              </a:tblGrid>
              <a:tr h="3952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700" b="0" i="0" u="none" strike="noStrike" cap="none" normalizeH="0" baseline="0" dirty="0">
                        <a:ln>
                          <a:noFill/>
                        </a:ln>
                        <a:solidFill>
                          <a:srgbClr val="262626"/>
                        </a:solidFill>
                        <a:effectLst/>
                        <a:latin typeface="Calibri" pitchFamily="34" charset="0"/>
                        <a:ea typeface="ＭＳ Ｐゴシック" pitchFamily="34" charset="-128"/>
                      </a:endParaRPr>
                    </a:p>
                  </a:txBody>
                  <a:tcPr marL="91464" marR="91464" marT="45696" marB="45696"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Q2 2016</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a:ln>
                            <a:noFill/>
                          </a:ln>
                          <a:solidFill>
                            <a:srgbClr val="000000"/>
                          </a:solidFill>
                          <a:effectLst/>
                          <a:latin typeface="Calibri" pitchFamily="34" charset="0"/>
                          <a:ea typeface="ＭＳ Ｐゴシック" pitchFamily="34" charset="-128"/>
                        </a:rPr>
                        <a:t>Q3 2016</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a:ln>
                            <a:noFill/>
                          </a:ln>
                          <a:solidFill>
                            <a:srgbClr val="000000"/>
                          </a:solidFill>
                          <a:effectLst/>
                          <a:latin typeface="Calibri" pitchFamily="34" charset="0"/>
                          <a:ea typeface="ＭＳ Ｐゴシック" pitchFamily="34" charset="-128"/>
                        </a:rPr>
                        <a:t>Q4 2016</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a:ln>
                            <a:noFill/>
                          </a:ln>
                          <a:solidFill>
                            <a:srgbClr val="000000"/>
                          </a:solidFill>
                          <a:effectLst/>
                          <a:latin typeface="Calibri" pitchFamily="34" charset="0"/>
                          <a:ea typeface="ＭＳ Ｐゴシック" pitchFamily="34" charset="-128"/>
                        </a:rPr>
                        <a:t>Q1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a:ln>
                            <a:noFill/>
                          </a:ln>
                          <a:solidFill>
                            <a:srgbClr val="000000"/>
                          </a:solidFill>
                          <a:effectLst/>
                          <a:latin typeface="Calibri" pitchFamily="34" charset="0"/>
                          <a:ea typeface="ＭＳ Ｐゴシック" pitchFamily="34" charset="-128"/>
                        </a:rPr>
                        <a:t>Q2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nl-NL" sz="1700" b="1" i="0" u="none" strike="noStrike" cap="none" normalizeH="0" baseline="0" dirty="0">
                          <a:ln>
                            <a:noFill/>
                          </a:ln>
                          <a:solidFill>
                            <a:srgbClr val="000000"/>
                          </a:solidFill>
                          <a:effectLst/>
                          <a:latin typeface="Calibri" pitchFamily="34" charset="0"/>
                          <a:ea typeface="ＭＳ Ｐゴシック" pitchFamily="34" charset="-128"/>
                        </a:rPr>
                        <a:t>Q3 2017</a:t>
                      </a:r>
                    </a:p>
                  </a:txBody>
                  <a:tcPr marL="90019" marR="90019" marT="46788" marB="46788"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Attended delegates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dirty="0">
                          <a:ln>
                            <a:noFill/>
                          </a:ln>
                          <a:solidFill>
                            <a:schemeClr val="tx1"/>
                          </a:solidFill>
                          <a:effectLst/>
                          <a:latin typeface="Calibri" pitchFamily="34" charset="0"/>
                          <a:ea typeface="ＭＳ Ｐゴシック" pitchFamily="34" charset="-128"/>
                        </a:rPr>
                        <a:t>84</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90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79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202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70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71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Docs at meeting end</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558</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522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413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828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382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501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Docs at meeting start</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236</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240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180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372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183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224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Incoming LS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19</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25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26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Outgoing LS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7</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16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Agreed CRs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25</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64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17</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49</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Agreed alignment CRs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3</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6</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8</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New Study Items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New Work Items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Revised WID/SID</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TR/TS for Information</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0</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TR/TS for Approval</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7</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3</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0</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338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rgbClr val="262626"/>
                          </a:solidFill>
                          <a:effectLst/>
                          <a:latin typeface="Calibri" pitchFamily="34" charset="0"/>
                          <a:ea typeface="ＭＳ Ｐゴシック" pitchFamily="34" charset="-128"/>
                        </a:rPr>
                        <a:t>Meeting time (hours)</a:t>
                      </a:r>
                    </a:p>
                  </a:txBody>
                  <a:tcPr marL="91464" marR="91464" marT="45696" marB="45696"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55.5</a:t>
                      </a:r>
                    </a:p>
                  </a:txBody>
                  <a:tcPr marL="90014" marR="61198" marT="46801" marB="4680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altLang="nl-NL" sz="1600" b="0" i="0" u="none" strike="noStrike" cap="none" normalizeH="0" baseline="0">
                          <a:ln>
                            <a:noFill/>
                          </a:ln>
                          <a:solidFill>
                            <a:schemeClr val="tx1"/>
                          </a:solidFill>
                          <a:effectLst/>
                          <a:latin typeface="Calibri" pitchFamily="34" charset="0"/>
                          <a:ea typeface="ＭＳ Ｐゴシック" pitchFamily="34" charset="-128"/>
                        </a:rPr>
                        <a:t>          52</a:t>
                      </a:r>
                      <a:endParaRPr kumimoji="0" lang="en-US" altLang="nl-NL" sz="1600" b="0" i="0" u="none" strike="noStrike" cap="none" normalizeH="0" baseline="0">
                        <a:ln>
                          <a:noFill/>
                        </a:ln>
                        <a:solidFill>
                          <a:schemeClr val="tx1"/>
                        </a:solidFill>
                        <a:effectLst/>
                        <a:latin typeface="Calibri" pitchFamily="34" charset="0"/>
                        <a:ea typeface="ＭＳ Ｐゴシック" pitchFamily="34" charset="-128"/>
                      </a:endParaRP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altLang="nl-NL" sz="1600" b="0" i="0" u="none" strike="noStrike" cap="none" normalizeH="0" baseline="0">
                          <a:ln>
                            <a:noFill/>
                          </a:ln>
                          <a:solidFill>
                            <a:schemeClr val="tx1"/>
                          </a:solidFill>
                          <a:effectLst/>
                          <a:latin typeface="Calibri" pitchFamily="34" charset="0"/>
                          <a:ea typeface="ＭＳ Ｐゴシック" pitchFamily="34" charset="-128"/>
                        </a:rPr>
                        <a:t>52</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a:ln>
                            <a:noFill/>
                          </a:ln>
                          <a:solidFill>
                            <a:schemeClr val="tx1"/>
                          </a:solidFill>
                          <a:effectLst/>
                          <a:latin typeface="Calibri" pitchFamily="34" charset="0"/>
                          <a:ea typeface="ＭＳ Ｐゴシック" pitchFamily="34" charset="-128"/>
                        </a:rPr>
                        <a:t>88.5</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44</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altLang="nl-NL" sz="1600" b="0" i="0" u="none" strike="noStrike" cap="none" normalizeH="0" baseline="0" dirty="0">
                          <a:ln>
                            <a:noFill/>
                          </a:ln>
                          <a:solidFill>
                            <a:schemeClr val="tx1"/>
                          </a:solidFill>
                          <a:effectLst/>
                          <a:latin typeface="Calibri" pitchFamily="34" charset="0"/>
                          <a:ea typeface="ＭＳ Ｐゴシック" pitchFamily="34" charset="-128"/>
                        </a:rPr>
                        <a:t>51</a:t>
                      </a:r>
                    </a:p>
                  </a:txBody>
                  <a:tcPr marL="0" marR="61198" marT="0" marB="0"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3"/>
                  </a:ext>
                </a:extLst>
              </a:tr>
            </a:tbl>
          </a:graphicData>
        </a:graphic>
      </p:graphicFrame>
      <p:sp>
        <p:nvSpPr>
          <p:cNvPr id="5" name="TextBox 4">
            <a:extLst>
              <a:ext uri="{FF2B5EF4-FFF2-40B4-BE49-F238E27FC236}">
                <a16:creationId xmlns:a16="http://schemas.microsoft.com/office/drawing/2014/main" id="{5D922525-50CC-4B94-91BE-46E3D576531A}"/>
              </a:ext>
            </a:extLst>
          </p:cNvPr>
          <p:cNvSpPr txBox="1"/>
          <p:nvPr/>
        </p:nvSpPr>
        <p:spPr>
          <a:xfrm>
            <a:off x="522288" y="6124575"/>
            <a:ext cx="8256587" cy="307975"/>
          </a:xfrm>
          <a:prstGeom prst="rect">
            <a:avLst/>
          </a:prstGeom>
          <a:noFill/>
        </p:spPr>
        <p:txBody>
          <a:bodyPr>
            <a:spAutoFit/>
          </a:bodyPr>
          <a:lstStyle/>
          <a:p>
            <a:pPr eaLnBrk="1" hangingPunct="1">
              <a:defRPr/>
            </a:pPr>
            <a:r>
              <a:rPr lang="en-GB" sz="1400" dirty="0">
                <a:solidFill>
                  <a:schemeClr val="accent3">
                    <a:lumMod val="50000"/>
                  </a:schemeClr>
                </a:solidFill>
                <a:latin typeface="+mn-lt"/>
                <a:ea typeface="+mn-ea"/>
              </a:rPr>
              <a:t>* Includes docs &amp; time of more than one meeting. Delegate count is for meeting with highest attendance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1">
            <a:extLst>
              <a:ext uri="{FF2B5EF4-FFF2-40B4-BE49-F238E27FC236}">
                <a16:creationId xmlns:a16="http://schemas.microsoft.com/office/drawing/2014/main" id="{4ECF005C-DBF6-476D-9F1D-A0F306E1EAE3}"/>
              </a:ext>
            </a:extLst>
          </p:cNvPr>
          <p:cNvSpPr>
            <a:spLocks noGrp="1"/>
          </p:cNvSpPr>
          <p:nvPr>
            <p:ph type="title"/>
          </p:nvPr>
        </p:nvSpPr>
        <p:spPr/>
        <p:txBody>
          <a:bodyPr/>
          <a:lstStyle/>
          <a:p>
            <a:r>
              <a:rPr lang="en-GB" altLang="nl-NL">
                <a:ea typeface="ＭＳ Ｐゴシック" panose="020B0600070205080204" pitchFamily="34" charset="-128"/>
              </a:rPr>
              <a:t>Documents per quarter</a:t>
            </a:r>
          </a:p>
        </p:txBody>
      </p:sp>
      <p:sp>
        <p:nvSpPr>
          <p:cNvPr id="7173" name="TextBox 8">
            <a:extLst>
              <a:ext uri="{FF2B5EF4-FFF2-40B4-BE49-F238E27FC236}">
                <a16:creationId xmlns:a16="http://schemas.microsoft.com/office/drawing/2014/main" id="{0D8BCA9E-CAE5-4319-928B-F015F51284E2}"/>
              </a:ext>
            </a:extLst>
          </p:cNvPr>
          <p:cNvSpPr txBox="1">
            <a:spLocks noChangeArrowheads="1"/>
          </p:cNvSpPr>
          <p:nvPr/>
        </p:nvSpPr>
        <p:spPr bwMode="auto">
          <a:xfrm>
            <a:off x="8116888" y="5199063"/>
            <a:ext cx="2333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a:t>*</a:t>
            </a:r>
          </a:p>
        </p:txBody>
      </p:sp>
      <p:graphicFrame>
        <p:nvGraphicFramePr>
          <p:cNvPr id="14" name="Chart 13">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693204389"/>
              </p:ext>
            </p:extLst>
          </p:nvPr>
        </p:nvGraphicFramePr>
        <p:xfrm>
          <a:off x="609600" y="1480456"/>
          <a:ext cx="8215086" cy="488859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E5A56D8-0188-46D5-9F44-104439F499D4}"/>
              </a:ext>
            </a:extLst>
          </p:cNvPr>
          <p:cNvSpPr txBox="1"/>
          <p:nvPr/>
        </p:nvSpPr>
        <p:spPr>
          <a:xfrm>
            <a:off x="4867275" y="6030913"/>
            <a:ext cx="3684588" cy="338137"/>
          </a:xfrm>
          <a:prstGeom prst="rect">
            <a:avLst/>
          </a:prstGeom>
          <a:noFill/>
        </p:spPr>
        <p:txBody>
          <a:bodyPr>
            <a:spAutoFit/>
          </a:bodyPr>
          <a:lstStyle/>
          <a:p>
            <a:pPr eaLnBrk="1" hangingPunct="1">
              <a:defRPr/>
            </a:pPr>
            <a:r>
              <a:rPr lang="en-GB" sz="1600" dirty="0">
                <a:solidFill>
                  <a:schemeClr val="accent3">
                    <a:lumMod val="50000"/>
                  </a:schemeClr>
                </a:solidFill>
                <a:latin typeface="+mn-lt"/>
                <a:ea typeface="+mn-ea"/>
              </a:rPr>
              <a:t>* Includes docs of more than one meeting</a:t>
            </a:r>
          </a:p>
        </p:txBody>
      </p:sp>
    </p:spTree>
    <p:extLst>
      <p:ext uri="{BB962C8B-B14F-4D97-AF65-F5344CB8AC3E}">
        <p14:creationId xmlns:p14="http://schemas.microsoft.com/office/powerpoint/2010/main" val="172830907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00000000-0008-0000-0000-000003000000}"/>
              </a:ext>
            </a:extLst>
          </p:cNvPr>
          <p:cNvGraphicFramePr>
            <a:graphicFrameLocks/>
          </p:cNvGraphicFramePr>
          <p:nvPr>
            <p:extLst>
              <p:ext uri="{D42A27DB-BD31-4B8C-83A1-F6EECF244321}">
                <p14:modId xmlns:p14="http://schemas.microsoft.com/office/powerpoint/2010/main" val="4034086229"/>
              </p:ext>
            </p:extLst>
          </p:nvPr>
        </p:nvGraphicFramePr>
        <p:xfrm>
          <a:off x="604434" y="1371600"/>
          <a:ext cx="8214102" cy="4874218"/>
        </p:xfrm>
        <a:graphic>
          <a:graphicData uri="http://schemas.openxmlformats.org/drawingml/2006/chart">
            <c:chart xmlns:c="http://schemas.openxmlformats.org/drawingml/2006/chart" xmlns:r="http://schemas.openxmlformats.org/officeDocument/2006/relationships" r:id="rId2"/>
          </a:graphicData>
        </a:graphic>
      </p:graphicFrame>
      <p:sp>
        <p:nvSpPr>
          <p:cNvPr id="8194" name="Title 1">
            <a:extLst>
              <a:ext uri="{FF2B5EF4-FFF2-40B4-BE49-F238E27FC236}">
                <a16:creationId xmlns:a16="http://schemas.microsoft.com/office/drawing/2014/main" id="{815A6E3C-F3D6-42EF-9045-54FF89AA6D68}"/>
              </a:ext>
            </a:extLst>
          </p:cNvPr>
          <p:cNvSpPr>
            <a:spLocks noGrp="1"/>
          </p:cNvSpPr>
          <p:nvPr>
            <p:ph type="title"/>
          </p:nvPr>
        </p:nvSpPr>
        <p:spPr/>
        <p:txBody>
          <a:bodyPr/>
          <a:lstStyle/>
          <a:p>
            <a:r>
              <a:rPr lang="en-GB" altLang="nl-NL">
                <a:ea typeface="ＭＳ Ｐゴシック" panose="020B0600070205080204" pitchFamily="34" charset="-128"/>
              </a:rPr>
              <a:t>Meeting time [hours]</a:t>
            </a:r>
          </a:p>
        </p:txBody>
      </p:sp>
      <p:sp>
        <p:nvSpPr>
          <p:cNvPr id="5" name="TextBox 4">
            <a:extLst>
              <a:ext uri="{FF2B5EF4-FFF2-40B4-BE49-F238E27FC236}">
                <a16:creationId xmlns:a16="http://schemas.microsoft.com/office/drawing/2014/main" id="{1C0486ED-9476-4E2D-95BB-DB001D29ED66}"/>
              </a:ext>
            </a:extLst>
          </p:cNvPr>
          <p:cNvSpPr txBox="1"/>
          <p:nvPr/>
        </p:nvSpPr>
        <p:spPr>
          <a:xfrm>
            <a:off x="4867275" y="6030913"/>
            <a:ext cx="3684588" cy="338137"/>
          </a:xfrm>
          <a:prstGeom prst="rect">
            <a:avLst/>
          </a:prstGeom>
          <a:noFill/>
        </p:spPr>
        <p:txBody>
          <a:bodyPr>
            <a:spAutoFit/>
          </a:bodyPr>
          <a:lstStyle/>
          <a:p>
            <a:pPr eaLnBrk="1" hangingPunct="1">
              <a:defRPr/>
            </a:pPr>
            <a:r>
              <a:rPr lang="en-GB" sz="1600" dirty="0">
                <a:solidFill>
                  <a:schemeClr val="accent3">
                    <a:lumMod val="50000"/>
                  </a:schemeClr>
                </a:solidFill>
                <a:latin typeface="+mn-lt"/>
                <a:ea typeface="+mn-ea"/>
              </a:rPr>
              <a:t>* Includes more than one meeting</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00000000-0008-0000-0100-000005000000}"/>
              </a:ext>
            </a:extLst>
          </p:cNvPr>
          <p:cNvGraphicFramePr>
            <a:graphicFrameLocks/>
          </p:cNvGraphicFramePr>
          <p:nvPr>
            <p:extLst>
              <p:ext uri="{D42A27DB-BD31-4B8C-83A1-F6EECF244321}">
                <p14:modId xmlns:p14="http://schemas.microsoft.com/office/powerpoint/2010/main" val="2781422897"/>
              </p:ext>
            </p:extLst>
          </p:nvPr>
        </p:nvGraphicFramePr>
        <p:xfrm>
          <a:off x="446088" y="1162373"/>
          <a:ext cx="8310454" cy="4889177"/>
        </p:xfrm>
        <a:graphic>
          <a:graphicData uri="http://schemas.openxmlformats.org/drawingml/2006/chart">
            <c:chart xmlns:c="http://schemas.openxmlformats.org/drawingml/2006/chart" xmlns:r="http://schemas.openxmlformats.org/officeDocument/2006/relationships" r:id="rId3"/>
          </a:graphicData>
        </a:graphic>
      </p:graphicFrame>
      <p:sp>
        <p:nvSpPr>
          <p:cNvPr id="9218" name="Title 11">
            <a:extLst>
              <a:ext uri="{FF2B5EF4-FFF2-40B4-BE49-F238E27FC236}">
                <a16:creationId xmlns:a16="http://schemas.microsoft.com/office/drawing/2014/main" id="{04414508-0A2F-45DF-BBBE-9E67763C1834}"/>
              </a:ext>
            </a:extLst>
          </p:cNvPr>
          <p:cNvSpPr>
            <a:spLocks noGrp="1"/>
          </p:cNvSpPr>
          <p:nvPr>
            <p:ph type="title"/>
          </p:nvPr>
        </p:nvSpPr>
        <p:spPr/>
        <p:txBody>
          <a:bodyPr/>
          <a:lstStyle/>
          <a:p>
            <a:r>
              <a:rPr lang="en-GB" altLang="nl-NL">
                <a:ea typeface="ＭＳ Ｐゴシック" panose="020B0600070205080204" pitchFamily="34" charset="-128"/>
              </a:rPr>
              <a:t>Meeting time usage [hours]</a:t>
            </a:r>
          </a:p>
        </p:txBody>
      </p:sp>
      <p:sp>
        <p:nvSpPr>
          <p:cNvPr id="9219" name="TextBox 9">
            <a:extLst>
              <a:ext uri="{FF2B5EF4-FFF2-40B4-BE49-F238E27FC236}">
                <a16:creationId xmlns:a16="http://schemas.microsoft.com/office/drawing/2014/main" id="{CD5D5CB7-D124-4B48-A978-278887DF9CF4}"/>
              </a:ext>
            </a:extLst>
          </p:cNvPr>
          <p:cNvSpPr txBox="1">
            <a:spLocks noChangeArrowheads="1"/>
          </p:cNvSpPr>
          <p:nvPr/>
        </p:nvSpPr>
        <p:spPr bwMode="auto">
          <a:xfrm>
            <a:off x="500063" y="6051550"/>
            <a:ext cx="6629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sz="1600">
                <a:solidFill>
                  <a:srgbClr val="4F6228"/>
                </a:solidFill>
                <a:latin typeface="Calibri" panose="020F0502020204030204" pitchFamily="34" charset="0"/>
              </a:rPr>
              <a:t>Note: Work Items with usage of 1 hour are combined in </a:t>
            </a:r>
            <a:r>
              <a:rPr lang="ja-JP" altLang="en-GB" sz="1600">
                <a:solidFill>
                  <a:srgbClr val="4F6228"/>
                </a:solidFill>
                <a:latin typeface="Calibri" panose="020F0502020204030204" pitchFamily="34" charset="0"/>
              </a:rPr>
              <a:t>‘</a:t>
            </a:r>
            <a:r>
              <a:rPr lang="en-GB" altLang="ja-JP" sz="1600">
                <a:solidFill>
                  <a:srgbClr val="4F6228"/>
                </a:solidFill>
                <a:latin typeface="Calibri" panose="020F0502020204030204" pitchFamily="34" charset="0"/>
              </a:rPr>
              <a:t>other items</a:t>
            </a:r>
            <a:r>
              <a:rPr lang="ja-JP" altLang="en-GB" sz="1600">
                <a:solidFill>
                  <a:srgbClr val="4F6228"/>
                </a:solidFill>
                <a:latin typeface="Calibri" panose="020F0502020204030204" pitchFamily="34" charset="0"/>
              </a:rPr>
              <a:t>’</a:t>
            </a:r>
            <a:endParaRPr lang="en-GB" altLang="nl-NL" sz="1600">
              <a:solidFill>
                <a:srgbClr val="4F6228"/>
              </a:solidFill>
              <a:latin typeface="Calibri" panose="020F0502020204030204" pitchFamily="34" charset="0"/>
            </a:endParaRPr>
          </a:p>
        </p:txBody>
      </p:sp>
      <p:sp>
        <p:nvSpPr>
          <p:cNvPr id="9221" name="TextBox 2">
            <a:extLst>
              <a:ext uri="{FF2B5EF4-FFF2-40B4-BE49-F238E27FC236}">
                <a16:creationId xmlns:a16="http://schemas.microsoft.com/office/drawing/2014/main" id="{4BB93566-355B-434A-AC78-A67AE1B056C3}"/>
              </a:ext>
            </a:extLst>
          </p:cNvPr>
          <p:cNvSpPr txBox="1">
            <a:spLocks noChangeArrowheads="1"/>
          </p:cNvSpPr>
          <p:nvPr/>
        </p:nvSpPr>
        <p:spPr bwMode="auto">
          <a:xfrm>
            <a:off x="3530167" y="1332885"/>
            <a:ext cx="985838"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r>
              <a:rPr lang="en-GB" altLang="nl-NL" sz="1200" b="1">
                <a:latin typeface="Calibri" panose="020F0502020204030204" pitchFamily="34" charset="0"/>
              </a:rPr>
              <a:t>Includes</a:t>
            </a:r>
          </a:p>
          <a:p>
            <a:pPr eaLnBrk="1" hangingPunct="1"/>
            <a:r>
              <a:rPr lang="en-GB" altLang="nl-NL" sz="1200" b="1">
                <a:latin typeface="Calibri" panose="020F0502020204030204" pitchFamily="34" charset="0"/>
              </a:rPr>
              <a:t>76#bis</a:t>
            </a:r>
          </a:p>
          <a:p>
            <a:pPr eaLnBrk="1" hangingPunct="1"/>
            <a:r>
              <a:rPr lang="en-GB" altLang="nl-NL" sz="1200" b="1">
                <a:latin typeface="Calibri" panose="020F0502020204030204" pitchFamily="34" charset="0"/>
              </a:rPr>
              <a:t>meeting</a:t>
            </a:r>
          </a:p>
        </p:txBody>
      </p:sp>
      <p:sp>
        <p:nvSpPr>
          <p:cNvPr id="11" name="Down Arrow 10">
            <a:extLst>
              <a:ext uri="{FF2B5EF4-FFF2-40B4-BE49-F238E27FC236}">
                <a16:creationId xmlns:a16="http://schemas.microsoft.com/office/drawing/2014/main" id="{9B3244A0-99C0-49B5-A165-CCC5CA006273}"/>
              </a:ext>
            </a:extLst>
          </p:cNvPr>
          <p:cNvSpPr/>
          <p:nvPr/>
        </p:nvSpPr>
        <p:spPr>
          <a:xfrm rot="16200000">
            <a:off x="4436215" y="1220643"/>
            <a:ext cx="330200" cy="642937"/>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1" hangingPunct="1">
              <a:defRPr/>
            </a:pPr>
            <a:endParaRPr lang="nl-NL" altLang="nl-NL" sz="1100">
              <a:solidFill>
                <a:srgbClr val="FFFFFF"/>
              </a:solidFill>
              <a:ea typeface="ＭＳ Ｐゴシック" pitchFamily="34" charset="-128"/>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0945288-8333-4FAF-9EFD-D6D79C3520DA}"/>
              </a:ext>
            </a:extLst>
          </p:cNvPr>
          <p:cNvSpPr>
            <a:spLocks noGrp="1"/>
          </p:cNvSpPr>
          <p:nvPr>
            <p:ph type="title"/>
          </p:nvPr>
        </p:nvSpPr>
        <p:spPr/>
        <p:txBody>
          <a:bodyPr/>
          <a:lstStyle/>
          <a:p>
            <a:r>
              <a:rPr lang="en-GB" altLang="nl-NL">
                <a:ea typeface="ＭＳ Ｐゴシック" panose="020B0600070205080204" pitchFamily="34" charset="-128"/>
              </a:rPr>
              <a:t>Meeting Calendar</a:t>
            </a:r>
          </a:p>
        </p:txBody>
      </p:sp>
      <p:graphicFrame>
        <p:nvGraphicFramePr>
          <p:cNvPr id="5" name="Content Placeholder 4">
            <a:extLst>
              <a:ext uri="{FF2B5EF4-FFF2-40B4-BE49-F238E27FC236}">
                <a16:creationId xmlns:a16="http://schemas.microsoft.com/office/drawing/2014/main" id="{97F97374-5DEF-40C7-B7AA-EBCEFF94FB95}"/>
              </a:ext>
            </a:extLst>
          </p:cNvPr>
          <p:cNvGraphicFramePr>
            <a:graphicFrameLocks noGrp="1"/>
          </p:cNvGraphicFramePr>
          <p:nvPr>
            <p:ph idx="1"/>
          </p:nvPr>
        </p:nvGraphicFramePr>
        <p:xfrm>
          <a:off x="457200" y="1600200"/>
          <a:ext cx="8034338" cy="4068762"/>
        </p:xfrm>
        <a:graphic>
          <a:graphicData uri="http://schemas.openxmlformats.org/drawingml/2006/table">
            <a:tbl>
              <a:tblPr/>
              <a:tblGrid>
                <a:gridCol w="2952750">
                  <a:extLst>
                    <a:ext uri="{9D8B030D-6E8A-4147-A177-3AD203B41FA5}">
                      <a16:colId xmlns:a16="http://schemas.microsoft.com/office/drawing/2014/main" val="20000"/>
                    </a:ext>
                  </a:extLst>
                </a:gridCol>
                <a:gridCol w="2232025">
                  <a:extLst>
                    <a:ext uri="{9D8B030D-6E8A-4147-A177-3AD203B41FA5}">
                      <a16:colId xmlns:a16="http://schemas.microsoft.com/office/drawing/2014/main" val="20001"/>
                    </a:ext>
                  </a:extLst>
                </a:gridCol>
                <a:gridCol w="2849563">
                  <a:extLst>
                    <a:ext uri="{9D8B030D-6E8A-4147-A177-3AD203B41FA5}">
                      <a16:colId xmlns:a16="http://schemas.microsoft.com/office/drawing/2014/main" val="20002"/>
                    </a:ext>
                  </a:extLst>
                </a:gridCol>
              </a:tblGrid>
              <a:tr h="369912">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Meeting</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Date</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Location</a:t>
                      </a:r>
                    </a:p>
                  </a:txBody>
                  <a:tcPr marL="91435" marR="91435" marT="45692" marB="45692"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9912">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SA1#79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21 – 25 Aug 2017</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Guilin, China</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1"/>
                  </a:ext>
                </a:extLst>
              </a:tr>
              <a:tr h="369912">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SA1#80</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a:ln>
                            <a:noFill/>
                          </a:ln>
                          <a:solidFill>
                            <a:srgbClr val="4F6228"/>
                          </a:solidFill>
                          <a:effectLst/>
                          <a:latin typeface="Calibri" pitchFamily="34" charset="0"/>
                          <a:ea typeface="ＭＳ Ｐゴシック" pitchFamily="34" charset="-128"/>
                          <a:cs typeface="Arial" pitchFamily="34" charset="0"/>
                        </a:rPr>
                        <a:t>27 Nov – 1 Dec 2017</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Reno, US – Mega-meeting</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SA1#81</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5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9 Feb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Fukuoka, Japan</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3"/>
                  </a:ext>
                </a:extLst>
              </a:tr>
              <a:tr h="36964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SA1#82</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7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11 May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Dubrovnik, Croatia</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SA1#83</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20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24 Aug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North America (TBD)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5"/>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SA1#84</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15 </a:t>
                      </a:r>
                      <a:r>
                        <a:rPr kumimoji="0" lang="mr-IN"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a:t>
                      </a: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 19 Oct 2018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US (TBD) – Mega-meeting</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SA1#85</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18 – 22 Feb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7"/>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SA1#86</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6 – 10 May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SA1#87</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26 – 30 Aug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extLst>
                  <a:ext uri="{0D108BD9-81ED-4DB2-BD59-A6C34878D82A}">
                    <a16:rowId xmlns:a16="http://schemas.microsoft.com/office/drawing/2014/main" val="10009"/>
                  </a:ext>
                </a:extLst>
              </a:tr>
              <a:tr h="369912">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SA1#88</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18 – 22 Nov 2019</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TBD</a:t>
                      </a:r>
                    </a:p>
                  </a:txBody>
                  <a:tcPr marL="68586" marR="68586"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73730</TotalTime>
  <Words>3390</Words>
  <Application>Microsoft Office PowerPoint</Application>
  <PresentationFormat>On-screen Show (4:3)</PresentationFormat>
  <Paragraphs>942</Paragraphs>
  <Slides>41</Slides>
  <Notes>39</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Arial</vt:lpstr>
      <vt:lpstr>ＭＳ Ｐゴシック</vt:lpstr>
      <vt:lpstr>Calibri</vt:lpstr>
      <vt:lpstr>Times New Roman</vt:lpstr>
      <vt:lpstr>Century Gothic</vt:lpstr>
      <vt:lpstr>MS Mincho</vt:lpstr>
      <vt:lpstr>Wingdings</vt:lpstr>
      <vt:lpstr>Mangal</vt:lpstr>
      <vt:lpstr>Office Theme</vt:lpstr>
      <vt:lpstr>    SA1 Report to TSG SA#77  SP-170688</vt:lpstr>
      <vt:lpstr>General information and statistics</vt:lpstr>
      <vt:lpstr>SA1 Officials</vt:lpstr>
      <vt:lpstr>Meetings</vt:lpstr>
      <vt:lpstr>Statistics</vt:lpstr>
      <vt:lpstr>Documents per quarter</vt:lpstr>
      <vt:lpstr>Meeting time [hours]</vt:lpstr>
      <vt:lpstr>Meeting time usage [hours]</vt:lpstr>
      <vt:lpstr>Meeting Calendar</vt:lpstr>
      <vt:lpstr>Previous SA1 reports</vt:lpstr>
      <vt:lpstr>Work Summary: Rel-15 and earlier corrections</vt:lpstr>
      <vt:lpstr>Rel-14 corrections</vt:lpstr>
      <vt:lpstr>Rel-14 corrections</vt:lpstr>
      <vt:lpstr>Rel-15 corrections</vt:lpstr>
      <vt:lpstr>Rel-15 corrections</vt:lpstr>
      <vt:lpstr>Rel-15 corrections</vt:lpstr>
      <vt:lpstr>Work Summary: Stage 1 Rel-15 Work Items</vt:lpstr>
      <vt:lpstr>Overview: Stage 1 Rel-15 Work Items</vt:lpstr>
      <vt:lpstr>Rel-15: MONASTERY</vt:lpstr>
      <vt:lpstr>Rel-15: MONASTERY/FS_FRMCS</vt:lpstr>
      <vt:lpstr>Work Summary: Stage 1 Rel-16 Work Items</vt:lpstr>
      <vt:lpstr>Overview: Stage 1 Rel-16 Work Items</vt:lpstr>
      <vt:lpstr>Rel-16: MONASTERY2</vt:lpstr>
      <vt:lpstr>Other CRs under TEI16</vt:lpstr>
      <vt:lpstr>Work Summary: Study Items</vt:lpstr>
      <vt:lpstr>Overview: Study Items (1)</vt:lpstr>
      <vt:lpstr>Overview: Study Items (2)</vt:lpstr>
      <vt:lpstr>FS_FRMCS2 (1)</vt:lpstr>
      <vt:lpstr>FS_FRMCS2 (2)</vt:lpstr>
      <vt:lpstr>FS_FRMCS2 (3)</vt:lpstr>
      <vt:lpstr>FS_ePWS</vt:lpstr>
      <vt:lpstr>FS_MARCOM</vt:lpstr>
      <vt:lpstr>FS_eLESTR </vt:lpstr>
      <vt:lpstr>FS_CAV</vt:lpstr>
      <vt:lpstr>FS_5GLAN</vt:lpstr>
      <vt:lpstr>FS_5G_HYPOS</vt:lpstr>
      <vt:lpstr>FS_enIMS</vt:lpstr>
      <vt:lpstr>FS_5GSAT</vt:lpstr>
      <vt:lpstr>FS_5GMSG</vt:lpstr>
      <vt:lpstr>FS_BMNS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Norp, A.H.J. (Toon)</cp:lastModifiedBy>
  <cp:revision>3093</cp:revision>
  <dcterms:created xsi:type="dcterms:W3CDTF">2008-08-30T09:32:10Z</dcterms:created>
  <dcterms:modified xsi:type="dcterms:W3CDTF">2017-09-06T07:58:31Z</dcterms:modified>
</cp:coreProperties>
</file>