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8"/>
  </p:notesMasterIdLst>
  <p:handoutMasterIdLst>
    <p:handoutMasterId r:id="rId39"/>
  </p:handoutMasterIdLst>
  <p:sldIdLst>
    <p:sldId id="303" r:id="rId2"/>
    <p:sldId id="325" r:id="rId3"/>
    <p:sldId id="327" r:id="rId4"/>
    <p:sldId id="338" r:id="rId5"/>
    <p:sldId id="339" r:id="rId6"/>
    <p:sldId id="340" r:id="rId7"/>
    <p:sldId id="487" r:id="rId8"/>
    <p:sldId id="424" r:id="rId9"/>
    <p:sldId id="425" r:id="rId10"/>
    <p:sldId id="426" r:id="rId11"/>
    <p:sldId id="427" r:id="rId12"/>
    <p:sldId id="328" r:id="rId13"/>
    <p:sldId id="345" r:id="rId14"/>
    <p:sldId id="329" r:id="rId15"/>
    <p:sldId id="475" r:id="rId16"/>
    <p:sldId id="483" r:id="rId17"/>
    <p:sldId id="478" r:id="rId18"/>
    <p:sldId id="393" r:id="rId19"/>
    <p:sldId id="488" r:id="rId20"/>
    <p:sldId id="489" r:id="rId21"/>
    <p:sldId id="481" r:id="rId22"/>
    <p:sldId id="484" r:id="rId23"/>
    <p:sldId id="485" r:id="rId24"/>
    <p:sldId id="486" r:id="rId25"/>
    <p:sldId id="490" r:id="rId26"/>
    <p:sldId id="491" r:id="rId27"/>
    <p:sldId id="331" r:id="rId28"/>
    <p:sldId id="370" r:id="rId29"/>
    <p:sldId id="332" r:id="rId30"/>
    <p:sldId id="360" r:id="rId31"/>
    <p:sldId id="333" r:id="rId32"/>
    <p:sldId id="334" r:id="rId33"/>
    <p:sldId id="369" r:id="rId34"/>
    <p:sldId id="326" r:id="rId35"/>
    <p:sldId id="368" r:id="rId36"/>
    <p:sldId id="335" r:id="rId3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3A17D1"/>
    <a:srgbClr val="F6BF5C"/>
    <a:srgbClr val="E5551B"/>
    <a:srgbClr val="D95A27"/>
    <a:srgbClr val="62A14D"/>
    <a:srgbClr val="000000"/>
    <a:srgbClr val="CCECFF"/>
    <a:srgbClr val="7CCA62"/>
    <a:srgbClr val="FFFF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08" autoAdjust="0"/>
    <p:restoredTop sz="94614" autoAdjust="0"/>
  </p:normalViewPr>
  <p:slideViewPr>
    <p:cSldViewPr snapToGrid="0">
      <p:cViewPr>
        <p:scale>
          <a:sx n="100" d="100"/>
          <a:sy n="100" d="100"/>
        </p:scale>
        <p:origin x="-2814" y="-402"/>
      </p:cViewPr>
      <p:guideLst>
        <p:guide orient="horz" pos="2160"/>
        <p:guide pos="2880"/>
      </p:guideLst>
    </p:cSldViewPr>
  </p:slideViewPr>
  <p:notesTextViewPr>
    <p:cViewPr>
      <p:scale>
        <a:sx n="1" d="1"/>
        <a:sy n="1" d="1"/>
      </p:scale>
      <p:origin x="0" y="0"/>
    </p:cViewPr>
  </p:notesTextViewPr>
  <p:sorterViewPr>
    <p:cViewPr>
      <p:scale>
        <a:sx n="100" d="100"/>
        <a:sy n="100" d="100"/>
      </p:scale>
      <p:origin x="0" y="3858"/>
    </p:cViewPr>
  </p:sorterViewPr>
  <p:notesViewPr>
    <p:cSldViewPr snapToGrid="0">
      <p:cViewPr varScale="1">
        <p:scale>
          <a:sx n="50" d="100"/>
          <a:sy n="50" d="100"/>
        </p:scale>
        <p:origin x="-3030" y="-9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a:t>SA2 meeting attendance</a:t>
            </a:r>
          </a:p>
        </c:rich>
      </c:tx>
      <c:layout/>
    </c:title>
    <c:plotArea>
      <c:layout/>
      <c:lineChart>
        <c:grouping val="standard"/>
        <c:ser>
          <c:idx val="0"/>
          <c:order val="0"/>
          <c:tx>
            <c:strRef>
              <c:f>Sheet1!$A$3</c:f>
              <c:strCache>
                <c:ptCount val="1"/>
                <c:pt idx="0">
                  <c:v>attended</c:v>
                </c:pt>
              </c:strCache>
            </c:strRef>
          </c:tx>
          <c:marker>
            <c:symbol val="none"/>
          </c:marker>
          <c:trendline>
            <c:spPr>
              <a:ln w="28575">
                <a:solidFill>
                  <a:srgbClr val="FF0000"/>
                </a:solidFill>
              </a:ln>
            </c:spPr>
            <c:trendlineType val="linear"/>
          </c:trendline>
          <c:cat>
            <c:strRef>
              <c:f>Sheet1!$B$2:$AJ$2</c:f>
              <c:strCache>
                <c:ptCount val="35"/>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pt idx="27">
                  <c:v>114</c:v>
                </c:pt>
                <c:pt idx="28">
                  <c:v>115</c:v>
                </c:pt>
                <c:pt idx="29">
                  <c:v>116</c:v>
                </c:pt>
                <c:pt idx="30">
                  <c:v>116bis</c:v>
                </c:pt>
                <c:pt idx="31">
                  <c:v>117</c:v>
                </c:pt>
                <c:pt idx="32">
                  <c:v>118</c:v>
                </c:pt>
                <c:pt idx="33">
                  <c:v>118bis</c:v>
                </c:pt>
                <c:pt idx="34">
                  <c:v>119</c:v>
                </c:pt>
              </c:strCache>
            </c:strRef>
          </c:cat>
          <c:val>
            <c:numRef>
              <c:f>Sheet1!$B$3:$AJ$3</c:f>
              <c:numCache>
                <c:formatCode>General</c:formatCode>
                <c:ptCount val="35"/>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numCache>
            </c:numRef>
          </c:val>
        </c:ser>
        <c:marker val="1"/>
        <c:axId val="80499840"/>
        <c:axId val="68612480"/>
      </c:lineChart>
      <c:catAx>
        <c:axId val="80499840"/>
        <c:scaling>
          <c:orientation val="minMax"/>
        </c:scaling>
        <c:axPos val="b"/>
        <c:numFmt formatCode="General" sourceLinked="1"/>
        <c:tickLblPos val="nextTo"/>
        <c:crossAx val="68612480"/>
        <c:crosses val="autoZero"/>
        <c:auto val="1"/>
        <c:lblAlgn val="ctr"/>
        <c:lblOffset val="100"/>
      </c:catAx>
      <c:valAx>
        <c:axId val="68612480"/>
        <c:scaling>
          <c:orientation val="minMax"/>
        </c:scaling>
        <c:axPos val="l"/>
        <c:majorGridlines/>
        <c:numFmt formatCode="General" sourceLinked="1"/>
        <c:tickLblPos val="nextTo"/>
        <c:crossAx val="80499840"/>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tx>
            <c:strRef>
              <c:f>Sheet1!$BJ$11</c:f>
              <c:strCache>
                <c:ptCount val="1"/>
                <c:pt idx="0">
                  <c:v>maintenance</c:v>
                </c:pt>
              </c:strCache>
            </c:strRef>
          </c:tx>
          <c:spPr>
            <a:solidFill>
              <a:schemeClr val="bg1">
                <a:lumMod val="50000"/>
              </a:schemeClr>
            </a:solidFill>
          </c:spPr>
          <c:cat>
            <c:strRef>
              <c:f>Sheet1!$BU$5:$CB$5</c:f>
              <c:strCache>
                <c:ptCount val="4"/>
                <c:pt idx="0">
                  <c:v>#117
Oct</c:v>
                </c:pt>
                <c:pt idx="1">
                  <c:v>#118
Nov</c:v>
                </c:pt>
                <c:pt idx="2">
                  <c:v>#118bis
Jan</c:v>
                </c:pt>
                <c:pt idx="3">
                  <c:v>#119
Feb</c:v>
                </c:pt>
              </c:strCache>
            </c:strRef>
          </c:cat>
          <c:val>
            <c:numRef>
              <c:f>Sheet1!$BU$11:$CB$11</c:f>
              <c:numCache>
                <c:formatCode>General</c:formatCode>
                <c:ptCount val="8"/>
                <c:pt idx="0">
                  <c:v>5</c:v>
                </c:pt>
                <c:pt idx="1">
                  <c:v>6</c:v>
                </c:pt>
                <c:pt idx="2">
                  <c:v>5</c:v>
                </c:pt>
                <c:pt idx="3">
                  <c:v>6</c:v>
                </c:pt>
              </c:numCache>
            </c:numRef>
          </c:val>
        </c:ser>
        <c:ser>
          <c:idx val="1"/>
          <c:order val="1"/>
          <c:tx>
            <c:strRef>
              <c:f>Sheet1!$BJ$12</c:f>
              <c:strCache>
                <c:ptCount val="1"/>
                <c:pt idx="0">
                  <c:v>R14 NG</c:v>
                </c:pt>
              </c:strCache>
            </c:strRef>
          </c:tx>
          <c:spPr>
            <a:solidFill>
              <a:srgbClr val="00B050"/>
            </a:solidFill>
          </c:spPr>
          <c:cat>
            <c:strRef>
              <c:f>Sheet1!$BU$5:$CB$5</c:f>
              <c:strCache>
                <c:ptCount val="4"/>
                <c:pt idx="0">
                  <c:v>#117
Oct</c:v>
                </c:pt>
                <c:pt idx="1">
                  <c:v>#118
Nov</c:v>
                </c:pt>
                <c:pt idx="2">
                  <c:v>#118bis
Jan</c:v>
                </c:pt>
                <c:pt idx="3">
                  <c:v>#119
Feb</c:v>
                </c:pt>
              </c:strCache>
            </c:strRef>
          </c:cat>
          <c:val>
            <c:numRef>
              <c:f>Sheet1!$BU$12:$CB$12</c:f>
              <c:numCache>
                <c:formatCode>General</c:formatCode>
                <c:ptCount val="8"/>
                <c:pt idx="0">
                  <c:v>18</c:v>
                </c:pt>
                <c:pt idx="1">
                  <c:v>18</c:v>
                </c:pt>
              </c:numCache>
            </c:numRef>
          </c:val>
        </c:ser>
        <c:ser>
          <c:idx val="2"/>
          <c:order val="2"/>
          <c:tx>
            <c:strRef>
              <c:f>Sheet1!$BJ$13</c:f>
              <c:strCache>
                <c:ptCount val="1"/>
                <c:pt idx="0">
                  <c:v>R15 5GS</c:v>
                </c:pt>
              </c:strCache>
            </c:strRef>
          </c:tx>
          <c:spPr>
            <a:solidFill>
              <a:srgbClr val="0070C0"/>
            </a:solidFill>
          </c:spPr>
          <c:cat>
            <c:strRef>
              <c:f>Sheet1!$BU$5:$CB$5</c:f>
              <c:strCache>
                <c:ptCount val="4"/>
                <c:pt idx="0">
                  <c:v>#117
Oct</c:v>
                </c:pt>
                <c:pt idx="1">
                  <c:v>#118
Nov</c:v>
                </c:pt>
                <c:pt idx="2">
                  <c:v>#118bis
Jan</c:v>
                </c:pt>
                <c:pt idx="3">
                  <c:v>#119
Feb</c:v>
                </c:pt>
              </c:strCache>
            </c:strRef>
          </c:cat>
          <c:val>
            <c:numRef>
              <c:f>Sheet1!$BU$13:$CB$13</c:f>
              <c:numCache>
                <c:formatCode>General</c:formatCode>
                <c:ptCount val="8"/>
                <c:pt idx="2">
                  <c:v>18</c:v>
                </c:pt>
                <c:pt idx="3">
                  <c:v>23</c:v>
                </c:pt>
              </c:numCache>
            </c:numRef>
          </c:val>
        </c:ser>
        <c:ser>
          <c:idx val="3"/>
          <c:order val="3"/>
          <c:tx>
            <c:strRef>
              <c:f>Sheet1!$BJ$14</c:f>
              <c:strCache>
                <c:ptCount val="1"/>
                <c:pt idx="0">
                  <c:v>R15 other</c:v>
                </c:pt>
              </c:strCache>
            </c:strRef>
          </c:tx>
          <c:spPr>
            <a:solidFill>
              <a:srgbClr val="00B0F0"/>
            </a:solidFill>
          </c:spPr>
          <c:cat>
            <c:strRef>
              <c:f>Sheet1!$BU$5:$CB$5</c:f>
              <c:strCache>
                <c:ptCount val="4"/>
                <c:pt idx="0">
                  <c:v>#117
Oct</c:v>
                </c:pt>
                <c:pt idx="1">
                  <c:v>#118
Nov</c:v>
                </c:pt>
                <c:pt idx="2">
                  <c:v>#118bis
Jan</c:v>
                </c:pt>
                <c:pt idx="3">
                  <c:v>#119
Feb</c:v>
                </c:pt>
              </c:strCache>
            </c:strRef>
          </c:cat>
          <c:val>
            <c:numRef>
              <c:f>Sheet1!$BU$14:$CB$14</c:f>
              <c:numCache>
                <c:formatCode>General</c:formatCode>
                <c:ptCount val="8"/>
                <c:pt idx="0">
                  <c:v>1</c:v>
                </c:pt>
                <c:pt idx="1">
                  <c:v>4.5</c:v>
                </c:pt>
                <c:pt idx="2">
                  <c:v>2.5</c:v>
                </c:pt>
                <c:pt idx="3">
                  <c:v>8.5</c:v>
                </c:pt>
              </c:numCache>
            </c:numRef>
          </c:val>
        </c:ser>
        <c:ser>
          <c:idx val="4"/>
          <c:order val="4"/>
          <c:tx>
            <c:strRef>
              <c:f>Sheet1!$BJ$15</c:f>
              <c:strCache>
                <c:ptCount val="1"/>
                <c:pt idx="0">
                  <c:v>R14 excpetions</c:v>
                </c:pt>
              </c:strCache>
            </c:strRef>
          </c:tx>
          <c:spPr>
            <a:solidFill>
              <a:srgbClr val="C00000"/>
            </a:solidFill>
          </c:spPr>
          <c:cat>
            <c:strRef>
              <c:f>Sheet1!$BU$5:$CB$5</c:f>
              <c:strCache>
                <c:ptCount val="4"/>
                <c:pt idx="0">
                  <c:v>#117
Oct</c:v>
                </c:pt>
                <c:pt idx="1">
                  <c:v>#118
Nov</c:v>
                </c:pt>
                <c:pt idx="2">
                  <c:v>#118bis
Jan</c:v>
                </c:pt>
                <c:pt idx="3">
                  <c:v>#119
Feb</c:v>
                </c:pt>
              </c:strCache>
            </c:strRef>
          </c:cat>
          <c:val>
            <c:numRef>
              <c:f>Sheet1!$BU$15:$CB$15</c:f>
              <c:numCache>
                <c:formatCode>General</c:formatCode>
                <c:ptCount val="8"/>
                <c:pt idx="0">
                  <c:v>12.5</c:v>
                </c:pt>
                <c:pt idx="1">
                  <c:v>11</c:v>
                </c:pt>
              </c:numCache>
            </c:numRef>
          </c:val>
        </c:ser>
        <c:overlap val="100"/>
        <c:axId val="68047232"/>
        <c:axId val="68048768"/>
      </c:barChart>
      <c:catAx>
        <c:axId val="68047232"/>
        <c:scaling>
          <c:orientation val="minMax"/>
        </c:scaling>
        <c:axPos val="b"/>
        <c:tickLblPos val="nextTo"/>
        <c:crossAx val="68048768"/>
        <c:crosses val="autoZero"/>
        <c:auto val="1"/>
        <c:lblAlgn val="ctr"/>
        <c:lblOffset val="100"/>
      </c:catAx>
      <c:valAx>
        <c:axId val="68048768"/>
        <c:scaling>
          <c:orientation val="minMax"/>
        </c:scaling>
        <c:axPos val="l"/>
        <c:majorGridlines/>
        <c:numFmt formatCode="General" sourceLinked="1"/>
        <c:tickLblPos val="nextTo"/>
        <c:crossAx val="68047232"/>
        <c:crosses val="autoZero"/>
        <c:crossBetween val="between"/>
      </c:valAx>
    </c:plotArea>
    <c:legend>
      <c:legendPos val="r"/>
      <c:layout>
        <c:manualLayout>
          <c:xMode val="edge"/>
          <c:yMode val="edge"/>
          <c:x val="0.60593893559915213"/>
          <c:y val="9.5032583999142148E-2"/>
          <c:w val="0.29950347731957266"/>
          <c:h val="0.60107210562840285"/>
        </c:manualLayout>
      </c:layout>
      <c:overlay val="1"/>
      <c:txPr>
        <a:bodyPr/>
        <a:lstStyle/>
        <a:p>
          <a:pPr>
            <a:defRPr sz="1800"/>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2.5268768009503402E-2"/>
          <c:y val="1.4707759912680961E-2"/>
          <c:w val="0.97440901538683866"/>
          <c:h val="0.95210574583348662"/>
        </c:manualLayout>
      </c:layout>
      <c:barChart>
        <c:barDir val="col"/>
        <c:grouping val="stacked"/>
        <c:ser>
          <c:idx val="0"/>
          <c:order val="0"/>
          <c:tx>
            <c:strRef>
              <c:f>Sheet1!$A$2</c:f>
              <c:strCache>
                <c:ptCount val="1"/>
                <c:pt idx="0">
                  <c:v>#approved/endorsed/merged (total)</c:v>
                </c:pt>
              </c:strCache>
            </c:strRef>
          </c:tx>
          <c:spPr>
            <a:solidFill>
              <a:srgbClr val="00B050"/>
            </a:solidFill>
          </c:spPr>
          <c:cat>
            <c:strRef>
              <c:f>Sheet1!$P$1:$BG$1</c:f>
              <c:strCache>
                <c:ptCount val="44"/>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101b</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strCache>
            </c:strRef>
          </c:cat>
          <c:val>
            <c:numRef>
              <c:f>Sheet1!$P$2:$BG$2</c:f>
              <c:numCache>
                <c:formatCode>0</c:formatCode>
                <c:ptCount val="44"/>
                <c:pt idx="0">
                  <c:v>176</c:v>
                </c:pt>
                <c:pt idx="1">
                  <c:v>108</c:v>
                </c:pt>
                <c:pt idx="2">
                  <c:v>210</c:v>
                </c:pt>
                <c:pt idx="3">
                  <c:v>209</c:v>
                </c:pt>
                <c:pt idx="4">
                  <c:v>154</c:v>
                </c:pt>
                <c:pt idx="5">
                  <c:v>207</c:v>
                </c:pt>
                <c:pt idx="6">
                  <c:v>192</c:v>
                </c:pt>
                <c:pt idx="7">
                  <c:v>148</c:v>
                </c:pt>
                <c:pt idx="8">
                  <c:v>166</c:v>
                </c:pt>
                <c:pt idx="9">
                  <c:v>140</c:v>
                </c:pt>
                <c:pt idx="10">
                  <c:v>144</c:v>
                </c:pt>
                <c:pt idx="11">
                  <c:v>108</c:v>
                </c:pt>
                <c:pt idx="12">
                  <c:v>117</c:v>
                </c:pt>
                <c:pt idx="13">
                  <c:v>115</c:v>
                </c:pt>
                <c:pt idx="14">
                  <c:v>134</c:v>
                </c:pt>
                <c:pt idx="15" formatCode="General">
                  <c:v>147</c:v>
                </c:pt>
                <c:pt idx="16" formatCode="General">
                  <c:v>170</c:v>
                </c:pt>
                <c:pt idx="17">
                  <c:v>168</c:v>
                </c:pt>
                <c:pt idx="18">
                  <c:v>165</c:v>
                </c:pt>
                <c:pt idx="19">
                  <c:v>134</c:v>
                </c:pt>
                <c:pt idx="20">
                  <c:v>123</c:v>
                </c:pt>
                <c:pt idx="21">
                  <c:v>56</c:v>
                </c:pt>
                <c:pt idx="22">
                  <c:v>145</c:v>
                </c:pt>
                <c:pt idx="23">
                  <c:v>150</c:v>
                </c:pt>
                <c:pt idx="24">
                  <c:v>130</c:v>
                </c:pt>
                <c:pt idx="25">
                  <c:v>212</c:v>
                </c:pt>
                <c:pt idx="26">
                  <c:v>198</c:v>
                </c:pt>
                <c:pt idx="27">
                  <c:v>162</c:v>
                </c:pt>
                <c:pt idx="28">
                  <c:v>162</c:v>
                </c:pt>
                <c:pt idx="29">
                  <c:v>168</c:v>
                </c:pt>
                <c:pt idx="30">
                  <c:v>161</c:v>
                </c:pt>
                <c:pt idx="31">
                  <c:v>61</c:v>
                </c:pt>
                <c:pt idx="32">
                  <c:v>151</c:v>
                </c:pt>
                <c:pt idx="33">
                  <c:v>175</c:v>
                </c:pt>
                <c:pt idx="34">
                  <c:v>180</c:v>
                </c:pt>
                <c:pt idx="35">
                  <c:v>87</c:v>
                </c:pt>
                <c:pt idx="36">
                  <c:v>86</c:v>
                </c:pt>
                <c:pt idx="37">
                  <c:v>224</c:v>
                </c:pt>
                <c:pt idx="38">
                  <c:v>278</c:v>
                </c:pt>
                <c:pt idx="39">
                  <c:v>317</c:v>
                </c:pt>
                <c:pt idx="40">
                  <c:v>158</c:v>
                </c:pt>
                <c:pt idx="41">
                  <c:v>210</c:v>
                </c:pt>
                <c:pt idx="42" formatCode="General">
                  <c:v>151</c:v>
                </c:pt>
                <c:pt idx="43" formatCode="General">
                  <c:v>224</c:v>
                </c:pt>
              </c:numCache>
            </c:numRef>
          </c:val>
        </c:ser>
        <c:ser>
          <c:idx val="1"/>
          <c:order val="1"/>
          <c:tx>
            <c:strRef>
              <c:f>Sheet1!$A$3</c:f>
              <c:strCache>
                <c:ptCount val="1"/>
                <c:pt idx="0">
                  <c:v>#not handled, postponed</c:v>
                </c:pt>
              </c:strCache>
            </c:strRef>
          </c:tx>
          <c:spPr>
            <a:solidFill>
              <a:srgbClr val="FFFF00"/>
            </a:solidFill>
            <a:ln>
              <a:solidFill>
                <a:srgbClr val="FFFF00"/>
              </a:solidFill>
            </a:ln>
          </c:spPr>
          <c:cat>
            <c:strRef>
              <c:f>Sheet1!$P$1:$BG$1</c:f>
              <c:strCache>
                <c:ptCount val="44"/>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101b</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strCache>
            </c:strRef>
          </c:cat>
          <c:val>
            <c:numRef>
              <c:f>Sheet1!$P$3:$BG$3</c:f>
              <c:numCache>
                <c:formatCode>0</c:formatCode>
                <c:ptCount val="44"/>
                <c:pt idx="0">
                  <c:v>55</c:v>
                </c:pt>
                <c:pt idx="1">
                  <c:v>195</c:v>
                </c:pt>
                <c:pt idx="2">
                  <c:v>199</c:v>
                </c:pt>
                <c:pt idx="3">
                  <c:v>170</c:v>
                </c:pt>
                <c:pt idx="4">
                  <c:v>90</c:v>
                </c:pt>
                <c:pt idx="5">
                  <c:v>98</c:v>
                </c:pt>
                <c:pt idx="6">
                  <c:v>101</c:v>
                </c:pt>
                <c:pt idx="7">
                  <c:v>140</c:v>
                </c:pt>
                <c:pt idx="8">
                  <c:v>97</c:v>
                </c:pt>
                <c:pt idx="9">
                  <c:v>132</c:v>
                </c:pt>
                <c:pt idx="10">
                  <c:v>151</c:v>
                </c:pt>
                <c:pt idx="11">
                  <c:v>77</c:v>
                </c:pt>
                <c:pt idx="12">
                  <c:v>149</c:v>
                </c:pt>
                <c:pt idx="13">
                  <c:v>91</c:v>
                </c:pt>
                <c:pt idx="14">
                  <c:v>138</c:v>
                </c:pt>
                <c:pt idx="15">
                  <c:v>144</c:v>
                </c:pt>
                <c:pt idx="16">
                  <c:v>124</c:v>
                </c:pt>
                <c:pt idx="17">
                  <c:v>101</c:v>
                </c:pt>
                <c:pt idx="18">
                  <c:v>131</c:v>
                </c:pt>
                <c:pt idx="19">
                  <c:v>117</c:v>
                </c:pt>
                <c:pt idx="20">
                  <c:v>23</c:v>
                </c:pt>
                <c:pt idx="21">
                  <c:v>3</c:v>
                </c:pt>
                <c:pt idx="22">
                  <c:v>49</c:v>
                </c:pt>
                <c:pt idx="23">
                  <c:v>63</c:v>
                </c:pt>
                <c:pt idx="24">
                  <c:v>72</c:v>
                </c:pt>
                <c:pt idx="25">
                  <c:v>70</c:v>
                </c:pt>
                <c:pt idx="26">
                  <c:v>66</c:v>
                </c:pt>
                <c:pt idx="27">
                  <c:v>73</c:v>
                </c:pt>
                <c:pt idx="28">
                  <c:v>74</c:v>
                </c:pt>
                <c:pt idx="29">
                  <c:v>65</c:v>
                </c:pt>
                <c:pt idx="30">
                  <c:v>27</c:v>
                </c:pt>
                <c:pt idx="31">
                  <c:v>34</c:v>
                </c:pt>
                <c:pt idx="32">
                  <c:v>145</c:v>
                </c:pt>
                <c:pt idx="33">
                  <c:v>112</c:v>
                </c:pt>
                <c:pt idx="34">
                  <c:v>120</c:v>
                </c:pt>
                <c:pt idx="35">
                  <c:v>35</c:v>
                </c:pt>
                <c:pt idx="36">
                  <c:v>120</c:v>
                </c:pt>
                <c:pt idx="37">
                  <c:v>90</c:v>
                </c:pt>
                <c:pt idx="38">
                  <c:v>53</c:v>
                </c:pt>
                <c:pt idx="39">
                  <c:v>52</c:v>
                </c:pt>
                <c:pt idx="40">
                  <c:v>166</c:v>
                </c:pt>
                <c:pt idx="41">
                  <c:v>108</c:v>
                </c:pt>
                <c:pt idx="42" formatCode="General">
                  <c:v>122</c:v>
                </c:pt>
                <c:pt idx="43" formatCode="General">
                  <c:v>178</c:v>
                </c:pt>
              </c:numCache>
            </c:numRef>
          </c:val>
        </c:ser>
        <c:ser>
          <c:idx val="2"/>
          <c:order val="2"/>
          <c:tx>
            <c:strRef>
              <c:f>Sheet1!$A$4</c:f>
              <c:strCache>
                <c:ptCount val="1"/>
                <c:pt idx="0">
                  <c:v>#noted</c:v>
                </c:pt>
              </c:strCache>
            </c:strRef>
          </c:tx>
          <c:spPr>
            <a:solidFill>
              <a:srgbClr val="FF0000"/>
            </a:solidFill>
            <a:ln>
              <a:solidFill>
                <a:srgbClr val="FF0000"/>
              </a:solidFill>
            </a:ln>
          </c:spPr>
          <c:cat>
            <c:strRef>
              <c:f>Sheet1!$P$1:$BG$1</c:f>
              <c:strCache>
                <c:ptCount val="44"/>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101b</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strCache>
            </c:strRef>
          </c:cat>
          <c:val>
            <c:numRef>
              <c:f>Sheet1!$P$4:$BG$4</c:f>
              <c:numCache>
                <c:formatCode>0</c:formatCode>
                <c:ptCount val="44"/>
                <c:pt idx="0">
                  <c:v>210</c:v>
                </c:pt>
                <c:pt idx="1">
                  <c:v>164</c:v>
                </c:pt>
                <c:pt idx="2">
                  <c:v>170</c:v>
                </c:pt>
                <c:pt idx="3">
                  <c:v>150</c:v>
                </c:pt>
                <c:pt idx="4">
                  <c:v>135</c:v>
                </c:pt>
                <c:pt idx="5">
                  <c:v>165</c:v>
                </c:pt>
                <c:pt idx="6">
                  <c:v>185</c:v>
                </c:pt>
                <c:pt idx="7">
                  <c:v>179</c:v>
                </c:pt>
                <c:pt idx="8">
                  <c:v>137</c:v>
                </c:pt>
                <c:pt idx="9">
                  <c:v>157</c:v>
                </c:pt>
                <c:pt idx="10">
                  <c:v>137</c:v>
                </c:pt>
                <c:pt idx="11">
                  <c:v>120</c:v>
                </c:pt>
                <c:pt idx="12">
                  <c:v>139</c:v>
                </c:pt>
                <c:pt idx="13">
                  <c:v>155</c:v>
                </c:pt>
                <c:pt idx="14">
                  <c:v>131</c:v>
                </c:pt>
                <c:pt idx="15">
                  <c:v>123</c:v>
                </c:pt>
                <c:pt idx="16">
                  <c:v>121</c:v>
                </c:pt>
                <c:pt idx="17">
                  <c:v>110</c:v>
                </c:pt>
                <c:pt idx="18">
                  <c:v>165</c:v>
                </c:pt>
                <c:pt idx="19">
                  <c:v>172</c:v>
                </c:pt>
                <c:pt idx="20">
                  <c:v>141</c:v>
                </c:pt>
                <c:pt idx="21">
                  <c:v>62</c:v>
                </c:pt>
                <c:pt idx="22">
                  <c:v>95</c:v>
                </c:pt>
                <c:pt idx="23">
                  <c:v>137</c:v>
                </c:pt>
                <c:pt idx="24">
                  <c:v>143</c:v>
                </c:pt>
                <c:pt idx="25">
                  <c:v>143</c:v>
                </c:pt>
                <c:pt idx="26">
                  <c:v>143</c:v>
                </c:pt>
                <c:pt idx="27">
                  <c:v>141</c:v>
                </c:pt>
                <c:pt idx="28">
                  <c:v>120</c:v>
                </c:pt>
                <c:pt idx="29">
                  <c:v>77</c:v>
                </c:pt>
                <c:pt idx="30">
                  <c:v>65</c:v>
                </c:pt>
                <c:pt idx="31">
                  <c:v>38</c:v>
                </c:pt>
                <c:pt idx="32">
                  <c:v>103</c:v>
                </c:pt>
                <c:pt idx="33">
                  <c:v>78</c:v>
                </c:pt>
                <c:pt idx="34">
                  <c:v>124</c:v>
                </c:pt>
                <c:pt idx="35">
                  <c:v>43</c:v>
                </c:pt>
                <c:pt idx="36">
                  <c:v>112</c:v>
                </c:pt>
                <c:pt idx="37">
                  <c:v>137</c:v>
                </c:pt>
                <c:pt idx="38">
                  <c:v>119</c:v>
                </c:pt>
                <c:pt idx="39">
                  <c:v>131</c:v>
                </c:pt>
                <c:pt idx="40">
                  <c:v>70</c:v>
                </c:pt>
                <c:pt idx="41">
                  <c:v>97</c:v>
                </c:pt>
                <c:pt idx="42" formatCode="General">
                  <c:v>95</c:v>
                </c:pt>
                <c:pt idx="43" formatCode="General">
                  <c:v>101</c:v>
                </c:pt>
              </c:numCache>
            </c:numRef>
          </c:val>
        </c:ser>
        <c:overlap val="100"/>
        <c:axId val="68665728"/>
        <c:axId val="68667264"/>
      </c:barChart>
      <c:catAx>
        <c:axId val="68665728"/>
        <c:scaling>
          <c:orientation val="minMax"/>
        </c:scaling>
        <c:axPos val="b"/>
        <c:numFmt formatCode="General" sourceLinked="1"/>
        <c:tickLblPos val="nextTo"/>
        <c:txPr>
          <a:bodyPr rot="-5400000" vert="horz"/>
          <a:lstStyle/>
          <a:p>
            <a:pPr>
              <a:defRPr sz="1800" b="0" i="0" u="none" strike="noStrike" baseline="0">
                <a:solidFill>
                  <a:srgbClr val="000000"/>
                </a:solidFill>
                <a:latin typeface="Calibri"/>
                <a:ea typeface="Calibri"/>
                <a:cs typeface="Calibri"/>
              </a:defRPr>
            </a:pPr>
            <a:endParaRPr lang="en-US"/>
          </a:p>
        </c:txPr>
        <c:crossAx val="68667264"/>
        <c:crosses val="autoZero"/>
        <c:auto val="1"/>
        <c:lblAlgn val="ctr"/>
        <c:lblOffset val="100"/>
      </c:catAx>
      <c:valAx>
        <c:axId val="68667264"/>
        <c:scaling>
          <c:orientation val="minMax"/>
        </c:scaling>
        <c:axPos val="l"/>
        <c:majorGridlines/>
        <c:numFmt formatCode="0" sourceLinked="1"/>
        <c:tickLblPos val="nextTo"/>
        <c:txPr>
          <a:bodyPr rot="0" vert="horz"/>
          <a:lstStyle/>
          <a:p>
            <a:pPr>
              <a:defRPr sz="2400" b="0" i="0" u="none" strike="noStrike" baseline="0">
                <a:solidFill>
                  <a:srgbClr val="000000"/>
                </a:solidFill>
                <a:latin typeface="Calibri"/>
                <a:ea typeface="Calibri"/>
                <a:cs typeface="Calibri"/>
              </a:defRPr>
            </a:pPr>
            <a:endParaRPr lang="en-US"/>
          </a:p>
        </c:txPr>
        <c:crossAx val="68665728"/>
        <c:crosses val="autoZero"/>
        <c:crossBetween val="between"/>
      </c:valAx>
    </c:plotArea>
    <c:legend>
      <c:legendPos val="r"/>
      <c:layout>
        <c:manualLayout>
          <c:xMode val="edge"/>
          <c:yMode val="edge"/>
          <c:x val="0.34735565953830994"/>
          <c:y val="4.0594065350583984E-2"/>
          <c:w val="0.56713228336019061"/>
          <c:h val="0.21971555814715674"/>
        </c:manualLayout>
      </c:layout>
      <c:txPr>
        <a:bodyPr/>
        <a:lstStyle/>
        <a:p>
          <a:pPr>
            <a:defRPr sz="1860" b="0" i="0" u="none" strike="noStrike" baseline="0">
              <a:solidFill>
                <a:srgbClr val="000000"/>
              </a:solidFill>
              <a:latin typeface="Calibri"/>
              <a:ea typeface="Calibri"/>
              <a:cs typeface="Calibri"/>
            </a:defRPr>
          </a:pPr>
          <a:endParaRPr lang="en-US"/>
        </a:p>
      </c:txPr>
    </c:legend>
    <c:plotVisOnly val="1"/>
    <c:dispBlanksAs val="gap"/>
  </c:chart>
  <c:txPr>
    <a:bodyPr/>
    <a:lstStyle/>
    <a:p>
      <a:pPr>
        <a:defRPr sz="24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view3D>
      <c:rAngAx val="1"/>
    </c:view3D>
    <c:plotArea>
      <c:layout>
        <c:manualLayout>
          <c:layoutTarget val="inner"/>
          <c:xMode val="edge"/>
          <c:yMode val="edge"/>
          <c:x val="7.2182841011177321E-2"/>
          <c:y val="3.7511665208515642E-2"/>
          <c:w val="0.92024190726159416"/>
          <c:h val="0.8754972295129777"/>
        </c:manualLayout>
      </c:layout>
      <c:bar3DChart>
        <c:barDir val="col"/>
        <c:grouping val="stacked"/>
        <c:ser>
          <c:idx val="0"/>
          <c:order val="0"/>
          <c:tx>
            <c:strRef>
              <c:f>Sheet1!$A$4</c:f>
              <c:strCache>
                <c:ptCount val="1"/>
                <c:pt idx="0">
                  <c:v>r10 CR</c:v>
                </c:pt>
              </c:strCache>
            </c:strRef>
          </c:tx>
          <c:cat>
            <c:strRef>
              <c:f>Sheet1!$P$1:$BF$1</c:f>
              <c:strCache>
                <c:ptCount val="43"/>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strCache>
            </c:strRef>
          </c:cat>
          <c:val>
            <c:numRef>
              <c:f>Sheet1!$P$4:$BF$4</c:f>
              <c:numCache>
                <c:formatCode>0</c:formatCode>
                <c:ptCount val="43"/>
                <c:pt idx="0">
                  <c:v>52</c:v>
                </c:pt>
                <c:pt idx="1">
                  <c:v>41</c:v>
                </c:pt>
                <c:pt idx="2">
                  <c:v>54</c:v>
                </c:pt>
                <c:pt idx="3">
                  <c:v>38</c:v>
                </c:pt>
                <c:pt idx="4">
                  <c:v>38</c:v>
                </c:pt>
                <c:pt idx="5">
                  <c:v>21</c:v>
                </c:pt>
                <c:pt idx="6">
                  <c:v>21</c:v>
                </c:pt>
                <c:pt idx="7">
                  <c:v>17</c:v>
                </c:pt>
                <c:pt idx="8">
                  <c:v>3</c:v>
                </c:pt>
                <c:pt idx="9">
                  <c:v>3</c:v>
                </c:pt>
                <c:pt idx="10">
                  <c:v>9</c:v>
                </c:pt>
                <c:pt idx="11">
                  <c:v>1</c:v>
                </c:pt>
                <c:pt idx="12">
                  <c:v>6</c:v>
                </c:pt>
                <c:pt idx="13">
                  <c:v>2</c:v>
                </c:pt>
                <c:pt idx="14">
                  <c:v>3</c:v>
                </c:pt>
                <c:pt idx="15">
                  <c:v>3</c:v>
                </c:pt>
                <c:pt idx="16">
                  <c:v>4</c:v>
                </c:pt>
                <c:pt idx="17">
                  <c:v>0</c:v>
                </c:pt>
                <c:pt idx="18">
                  <c:v>0</c:v>
                </c:pt>
                <c:pt idx="19">
                  <c:v>2</c:v>
                </c:pt>
                <c:pt idx="20">
                  <c:v>3</c:v>
                </c:pt>
                <c:pt idx="21">
                  <c:v>6</c:v>
                </c:pt>
                <c:pt idx="22">
                  <c:v>3</c:v>
                </c:pt>
                <c:pt idx="23">
                  <c:v>1</c:v>
                </c:pt>
                <c:pt idx="24">
                  <c:v>3</c:v>
                </c:pt>
                <c:pt idx="25">
                  <c:v>1</c:v>
                </c:pt>
                <c:pt idx="26">
                  <c:v>0</c:v>
                </c:pt>
                <c:pt idx="27">
                  <c:v>1</c:v>
                </c:pt>
                <c:pt idx="28">
                  <c:v>1</c:v>
                </c:pt>
                <c:pt idx="31">
                  <c:v>1</c:v>
                </c:pt>
              </c:numCache>
            </c:numRef>
          </c:val>
        </c:ser>
        <c:ser>
          <c:idx val="1"/>
          <c:order val="1"/>
          <c:tx>
            <c:strRef>
              <c:f>Sheet1!$A$5</c:f>
              <c:strCache>
                <c:ptCount val="1"/>
                <c:pt idx="0">
                  <c:v>r11 CR</c:v>
                </c:pt>
              </c:strCache>
            </c:strRef>
          </c:tx>
          <c:spPr>
            <a:solidFill>
              <a:schemeClr val="accent2">
                <a:lumMod val="50000"/>
              </a:schemeClr>
            </a:solidFill>
          </c:spPr>
          <c:cat>
            <c:strRef>
              <c:f>Sheet1!$P$1:$BF$1</c:f>
              <c:strCache>
                <c:ptCount val="43"/>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strCache>
            </c:strRef>
          </c:cat>
          <c:val>
            <c:numRef>
              <c:f>Sheet1!$P$5:$BF$5</c:f>
              <c:numCache>
                <c:formatCode>0</c:formatCode>
                <c:ptCount val="43"/>
                <c:pt idx="0">
                  <c:v>2</c:v>
                </c:pt>
                <c:pt idx="1">
                  <c:v>3</c:v>
                </c:pt>
                <c:pt idx="2">
                  <c:v>12</c:v>
                </c:pt>
                <c:pt idx="3">
                  <c:v>16</c:v>
                </c:pt>
                <c:pt idx="4">
                  <c:v>7</c:v>
                </c:pt>
                <c:pt idx="5">
                  <c:v>31</c:v>
                </c:pt>
                <c:pt idx="6">
                  <c:v>26</c:v>
                </c:pt>
                <c:pt idx="7">
                  <c:v>23</c:v>
                </c:pt>
                <c:pt idx="8">
                  <c:v>105</c:v>
                </c:pt>
                <c:pt idx="9">
                  <c:v>71</c:v>
                </c:pt>
                <c:pt idx="10">
                  <c:v>53</c:v>
                </c:pt>
                <c:pt idx="11">
                  <c:v>45</c:v>
                </c:pt>
                <c:pt idx="12">
                  <c:v>18</c:v>
                </c:pt>
                <c:pt idx="13">
                  <c:v>27</c:v>
                </c:pt>
                <c:pt idx="14">
                  <c:v>20</c:v>
                </c:pt>
                <c:pt idx="15">
                  <c:v>20</c:v>
                </c:pt>
                <c:pt idx="16">
                  <c:v>19</c:v>
                </c:pt>
                <c:pt idx="17">
                  <c:v>17</c:v>
                </c:pt>
                <c:pt idx="18">
                  <c:v>10</c:v>
                </c:pt>
                <c:pt idx="19">
                  <c:v>7</c:v>
                </c:pt>
                <c:pt idx="20">
                  <c:v>4</c:v>
                </c:pt>
                <c:pt idx="21">
                  <c:v>5</c:v>
                </c:pt>
                <c:pt idx="22">
                  <c:v>5</c:v>
                </c:pt>
                <c:pt idx="23">
                  <c:v>0</c:v>
                </c:pt>
                <c:pt idx="24">
                  <c:v>6</c:v>
                </c:pt>
                <c:pt idx="25">
                  <c:v>3</c:v>
                </c:pt>
                <c:pt idx="26">
                  <c:v>1</c:v>
                </c:pt>
                <c:pt idx="27">
                  <c:v>1</c:v>
                </c:pt>
                <c:pt idx="28">
                  <c:v>1</c:v>
                </c:pt>
              </c:numCache>
            </c:numRef>
          </c:val>
        </c:ser>
        <c:ser>
          <c:idx val="2"/>
          <c:order val="2"/>
          <c:tx>
            <c:strRef>
              <c:f>Sheet1!$A$6</c:f>
              <c:strCache>
                <c:ptCount val="1"/>
                <c:pt idx="0">
                  <c:v>r12 CR</c:v>
                </c:pt>
              </c:strCache>
            </c:strRef>
          </c:tx>
          <c:spPr>
            <a:solidFill>
              <a:srgbClr val="00B050"/>
            </a:solidFill>
          </c:spPr>
          <c:cat>
            <c:strRef>
              <c:f>Sheet1!$P$1:$BF$1</c:f>
              <c:strCache>
                <c:ptCount val="43"/>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strCache>
            </c:strRef>
          </c:cat>
          <c:val>
            <c:numRef>
              <c:f>Sheet1!$P$6:$BF$6</c:f>
              <c:numCache>
                <c:formatCode>0</c:formatCode>
                <c:ptCount val="43"/>
                <c:pt idx="0">
                  <c:v>0</c:v>
                </c:pt>
                <c:pt idx="1">
                  <c:v>0</c:v>
                </c:pt>
                <c:pt idx="2">
                  <c:v>0</c:v>
                </c:pt>
                <c:pt idx="3">
                  <c:v>0</c:v>
                </c:pt>
                <c:pt idx="4">
                  <c:v>0</c:v>
                </c:pt>
                <c:pt idx="5">
                  <c:v>0</c:v>
                </c:pt>
                <c:pt idx="6">
                  <c:v>0</c:v>
                </c:pt>
                <c:pt idx="7">
                  <c:v>0</c:v>
                </c:pt>
                <c:pt idx="8">
                  <c:v>0</c:v>
                </c:pt>
                <c:pt idx="9">
                  <c:v>1</c:v>
                </c:pt>
                <c:pt idx="10">
                  <c:v>1</c:v>
                </c:pt>
                <c:pt idx="11">
                  <c:v>2</c:v>
                </c:pt>
                <c:pt idx="12">
                  <c:v>2</c:v>
                </c:pt>
                <c:pt idx="13">
                  <c:v>4</c:v>
                </c:pt>
                <c:pt idx="14">
                  <c:v>11</c:v>
                </c:pt>
                <c:pt idx="15">
                  <c:v>8</c:v>
                </c:pt>
                <c:pt idx="16">
                  <c:v>19</c:v>
                </c:pt>
                <c:pt idx="17">
                  <c:v>21</c:v>
                </c:pt>
                <c:pt idx="18">
                  <c:v>35</c:v>
                </c:pt>
                <c:pt idx="19">
                  <c:v>50</c:v>
                </c:pt>
                <c:pt idx="20">
                  <c:v>38</c:v>
                </c:pt>
                <c:pt idx="21">
                  <c:v>64</c:v>
                </c:pt>
                <c:pt idx="22">
                  <c:v>55</c:v>
                </c:pt>
                <c:pt idx="23">
                  <c:v>39</c:v>
                </c:pt>
                <c:pt idx="24">
                  <c:v>35</c:v>
                </c:pt>
                <c:pt idx="25">
                  <c:v>34</c:v>
                </c:pt>
                <c:pt idx="26">
                  <c:v>21</c:v>
                </c:pt>
                <c:pt idx="27">
                  <c:v>11</c:v>
                </c:pt>
                <c:pt idx="28">
                  <c:v>10</c:v>
                </c:pt>
                <c:pt idx="29">
                  <c:v>9</c:v>
                </c:pt>
                <c:pt idx="30">
                  <c:v>1</c:v>
                </c:pt>
                <c:pt idx="31">
                  <c:v>9</c:v>
                </c:pt>
                <c:pt idx="32">
                  <c:v>3</c:v>
                </c:pt>
                <c:pt idx="33">
                  <c:v>3</c:v>
                </c:pt>
                <c:pt idx="35">
                  <c:v>3</c:v>
                </c:pt>
              </c:numCache>
            </c:numRef>
          </c:val>
        </c:ser>
        <c:ser>
          <c:idx val="3"/>
          <c:order val="3"/>
          <c:tx>
            <c:strRef>
              <c:f>Sheet1!$A$7</c:f>
              <c:strCache>
                <c:ptCount val="1"/>
                <c:pt idx="0">
                  <c:v>r13 CR</c:v>
                </c:pt>
              </c:strCache>
            </c:strRef>
          </c:tx>
          <c:spPr>
            <a:solidFill>
              <a:srgbClr val="FF0000"/>
            </a:solidFill>
          </c:spPr>
          <c:cat>
            <c:strRef>
              <c:f>Sheet1!$P$1:$BF$1</c:f>
              <c:strCache>
                <c:ptCount val="43"/>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strCache>
            </c:strRef>
          </c:cat>
          <c:val>
            <c:numRef>
              <c:f>Sheet1!$P$7:$BF$7</c:f>
              <c:numCache>
                <c:formatCode>0</c:formatCode>
                <c:ptCount val="4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2</c:v>
                </c:pt>
                <c:pt idx="23">
                  <c:v>10</c:v>
                </c:pt>
                <c:pt idx="24">
                  <c:v>19</c:v>
                </c:pt>
                <c:pt idx="25">
                  <c:v>13</c:v>
                </c:pt>
                <c:pt idx="26">
                  <c:v>14</c:v>
                </c:pt>
                <c:pt idx="27">
                  <c:v>6</c:v>
                </c:pt>
                <c:pt idx="28">
                  <c:v>9</c:v>
                </c:pt>
                <c:pt idx="29">
                  <c:v>56</c:v>
                </c:pt>
                <c:pt idx="30">
                  <c:v>25</c:v>
                </c:pt>
                <c:pt idx="31">
                  <c:v>58</c:v>
                </c:pt>
                <c:pt idx="32">
                  <c:v>73</c:v>
                </c:pt>
                <c:pt idx="33">
                  <c:v>41</c:v>
                </c:pt>
                <c:pt idx="34">
                  <c:v>11</c:v>
                </c:pt>
                <c:pt idx="35">
                  <c:v>35</c:v>
                </c:pt>
                <c:pt idx="36">
                  <c:v>29</c:v>
                </c:pt>
                <c:pt idx="37">
                  <c:v>25</c:v>
                </c:pt>
                <c:pt idx="38">
                  <c:v>25</c:v>
                </c:pt>
                <c:pt idx="39">
                  <c:v>9</c:v>
                </c:pt>
                <c:pt idx="40">
                  <c:v>11</c:v>
                </c:pt>
                <c:pt idx="41">
                  <c:v>2</c:v>
                </c:pt>
                <c:pt idx="42">
                  <c:v>5</c:v>
                </c:pt>
              </c:numCache>
            </c:numRef>
          </c:val>
        </c:ser>
        <c:ser>
          <c:idx val="4"/>
          <c:order val="4"/>
          <c:tx>
            <c:strRef>
              <c:f>Sheet1!$A$8</c:f>
              <c:strCache>
                <c:ptCount val="1"/>
                <c:pt idx="0">
                  <c:v>r14 CR</c:v>
                </c:pt>
              </c:strCache>
            </c:strRef>
          </c:tx>
          <c:spPr>
            <a:solidFill>
              <a:srgbClr val="FFC000"/>
            </a:solidFill>
          </c:spPr>
          <c:cat>
            <c:strRef>
              <c:f>Sheet1!$P$1:$BF$1</c:f>
              <c:strCache>
                <c:ptCount val="43"/>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strCache>
            </c:strRef>
          </c:cat>
          <c:val>
            <c:numRef>
              <c:f>Sheet1!$P$8:$BF$8</c:f>
              <c:numCache>
                <c:formatCode>General</c:formatCode>
                <c:ptCount val="43"/>
                <c:pt idx="35">
                  <c:v>4</c:v>
                </c:pt>
                <c:pt idx="36">
                  <c:v>21</c:v>
                </c:pt>
                <c:pt idx="37">
                  <c:v>69</c:v>
                </c:pt>
                <c:pt idx="38">
                  <c:v>81</c:v>
                </c:pt>
                <c:pt idx="39">
                  <c:v>33</c:v>
                </c:pt>
                <c:pt idx="40">
                  <c:v>56</c:v>
                </c:pt>
                <c:pt idx="41">
                  <c:v>23</c:v>
                </c:pt>
                <c:pt idx="42">
                  <c:v>13</c:v>
                </c:pt>
              </c:numCache>
            </c:numRef>
          </c:val>
        </c:ser>
        <c:ser>
          <c:idx val="5"/>
          <c:order val="5"/>
          <c:tx>
            <c:strRef>
              <c:f>Sheet1!$A$9</c:f>
              <c:strCache>
                <c:ptCount val="1"/>
                <c:pt idx="0">
                  <c:v>r15 CR</c:v>
                </c:pt>
              </c:strCache>
            </c:strRef>
          </c:tx>
          <c:spPr>
            <a:solidFill>
              <a:srgbClr val="00B0F0"/>
            </a:solidFill>
          </c:spPr>
          <c:cat>
            <c:strRef>
              <c:f>Sheet1!$P$1:$BF$1</c:f>
              <c:strCache>
                <c:ptCount val="43"/>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strCache>
            </c:strRef>
          </c:cat>
          <c:val>
            <c:numRef>
              <c:f>Sheet1!$P$9:$BF$9</c:f>
              <c:numCache>
                <c:formatCode>General</c:formatCode>
                <c:ptCount val="43"/>
                <c:pt idx="41">
                  <c:v>63</c:v>
                </c:pt>
                <c:pt idx="42">
                  <c:v>126</c:v>
                </c:pt>
              </c:numCache>
            </c:numRef>
          </c:val>
        </c:ser>
        <c:shape val="box"/>
        <c:axId val="73789824"/>
        <c:axId val="73791360"/>
        <c:axId val="0"/>
      </c:bar3DChart>
      <c:catAx>
        <c:axId val="73789824"/>
        <c:scaling>
          <c:orientation val="minMax"/>
        </c:scaling>
        <c:axPos val="b"/>
        <c:tickLblPos val="nextTo"/>
        <c:txPr>
          <a:bodyPr/>
          <a:lstStyle/>
          <a:p>
            <a:pPr>
              <a:defRPr sz="900"/>
            </a:pPr>
            <a:endParaRPr lang="en-US"/>
          </a:p>
        </c:txPr>
        <c:crossAx val="73791360"/>
        <c:crosses val="autoZero"/>
        <c:auto val="1"/>
        <c:lblAlgn val="ctr"/>
        <c:lblOffset val="100"/>
      </c:catAx>
      <c:valAx>
        <c:axId val="73791360"/>
        <c:scaling>
          <c:orientation val="minMax"/>
        </c:scaling>
        <c:axPos val="l"/>
        <c:majorGridlines/>
        <c:numFmt formatCode="0" sourceLinked="1"/>
        <c:tickLblPos val="nextTo"/>
        <c:crossAx val="73789824"/>
        <c:crosses val="autoZero"/>
        <c:crossBetween val="between"/>
      </c:valAx>
    </c:plotArea>
    <c:legend>
      <c:legendPos val="r"/>
      <c:layout>
        <c:manualLayout>
          <c:xMode val="edge"/>
          <c:yMode val="edge"/>
          <c:x val="0.3426956848967283"/>
          <c:y val="0.15089852471780918"/>
          <c:w val="0.34768365569593784"/>
          <c:h val="0.335138600705779"/>
        </c:manualLayout>
      </c:layout>
      <c:txPr>
        <a:bodyPr/>
        <a:lstStyle/>
        <a:p>
          <a:pPr>
            <a:defRPr sz="1600"/>
          </a:pPr>
          <a:endParaRPr lang="en-US"/>
        </a:p>
      </c:txPr>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p14="http://schemas.microsoft.com/office/powerpoint/2010/main" xmlns=""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xmlns=""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0E9F8E-2F37-48F8-AD7D-67CFB69FA4B1}" type="slidenum">
              <a:rPr lang="en-GB" smtClean="0"/>
              <a:pPr>
                <a:defRPr/>
              </a:pPr>
              <a:t>28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p14="http://schemas.microsoft.com/office/powerpoint/2010/main" xmlns=""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xmlns=""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p14="http://schemas.microsoft.com/office/powerpoint/2010/main" xmlns=""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p14="http://schemas.microsoft.com/office/powerpoint/2010/main" xmlns=""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75598"/>
            <a:ext cx="483259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7" name="Rectangle 6"/>
          <p:cNvSpPr>
            <a:spLocks noChangeArrowheads="1"/>
          </p:cNvSpPr>
          <p:nvPr/>
        </p:nvSpPr>
        <p:spPr bwMode="auto">
          <a:xfrm>
            <a:off x="427038" y="6437313"/>
            <a:ext cx="4843702"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3GPP 2017     SP-170041</a:t>
            </a:r>
            <a:r>
              <a:rPr lang="en-GB" altLang="de-DE" baseline="0" dirty="0" smtClean="0">
                <a:solidFill>
                  <a:schemeClr val="bg1"/>
                </a:solidFill>
              </a:rPr>
              <a:t>    </a:t>
            </a:r>
            <a:r>
              <a:rPr lang="en-GB" altLang="de-DE" dirty="0" smtClean="0">
                <a:solidFill>
                  <a:schemeClr val="bg1"/>
                </a:solidFill>
              </a:rPr>
              <a:t> TSG SA#75</a:t>
            </a:r>
            <a:r>
              <a:rPr lang="en-GB" altLang="de-DE" baseline="0" dirty="0" smtClean="0">
                <a:solidFill>
                  <a:schemeClr val="bg1"/>
                </a:solidFill>
              </a:rPr>
              <a:t> Dubrovnik</a:t>
            </a:r>
            <a:r>
              <a:rPr lang="en-GB" altLang="de-DE" dirty="0" smtClean="0">
                <a:solidFill>
                  <a:schemeClr val="bg1"/>
                </a:solidFill>
              </a:rPr>
              <a:t>, Croatia, Mar 8-10</a:t>
            </a:r>
            <a:r>
              <a:rPr lang="en-GB" altLang="de-DE" baseline="0" dirty="0" smtClean="0">
                <a:solidFill>
                  <a:schemeClr val="bg1"/>
                </a:solidFill>
              </a:rPr>
              <a:t>, 2017</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SA#75</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sz="2800" dirty="0" smtClean="0"/>
              <a:t>Document Handling / Meeting</a:t>
            </a:r>
            <a:endParaRPr lang="de-DE" sz="2800"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27" name="TextBox 12"/>
          <p:cNvSpPr txBox="1">
            <a:spLocks noChangeArrowheads="1"/>
          </p:cNvSpPr>
          <p:nvPr/>
        </p:nvSpPr>
        <p:spPr bwMode="auto">
          <a:xfrm rot="16200000">
            <a:off x="-857250" y="3060700"/>
            <a:ext cx="208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30" name="Straight Connector 16"/>
          <p:cNvCxnSpPr>
            <a:cxnSpLocks noChangeShapeType="1"/>
          </p:cNvCxnSpPr>
          <p:nvPr/>
        </p:nvCxnSpPr>
        <p:spPr bwMode="auto">
          <a:xfrm>
            <a:off x="2978557" y="6035151"/>
            <a:ext cx="1751163" cy="1"/>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2" name="TextBox 27"/>
          <p:cNvSpPr txBox="1">
            <a:spLocks noChangeArrowheads="1"/>
          </p:cNvSpPr>
          <p:nvPr/>
        </p:nvSpPr>
        <p:spPr bwMode="auto">
          <a:xfrm>
            <a:off x="3417560" y="6036420"/>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flipV="1">
            <a:off x="1124632" y="6036097"/>
            <a:ext cx="1766563" cy="413"/>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1527034" y="6029729"/>
            <a:ext cx="8874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6" name="TextBox 27"/>
          <p:cNvSpPr txBox="1">
            <a:spLocks noChangeArrowheads="1"/>
          </p:cNvSpPr>
          <p:nvPr/>
        </p:nvSpPr>
        <p:spPr bwMode="auto">
          <a:xfrm>
            <a:off x="5329327" y="6040897"/>
            <a:ext cx="88646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4833400" y="6042381"/>
            <a:ext cx="1889818" cy="4287"/>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1" name="Straight Connector 11"/>
          <p:cNvCxnSpPr>
            <a:cxnSpLocks noChangeShapeType="1"/>
          </p:cNvCxnSpPr>
          <p:nvPr/>
        </p:nvCxnSpPr>
        <p:spPr bwMode="auto">
          <a:xfrm>
            <a:off x="6813972" y="6039749"/>
            <a:ext cx="1510769" cy="1634"/>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2" name="TextBox 25"/>
          <p:cNvSpPr txBox="1">
            <a:spLocks noChangeArrowheads="1"/>
          </p:cNvSpPr>
          <p:nvPr/>
        </p:nvSpPr>
        <p:spPr bwMode="auto">
          <a:xfrm>
            <a:off x="7125026" y="6048000"/>
            <a:ext cx="88646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graphicFrame>
        <p:nvGraphicFramePr>
          <p:cNvPr id="16" name="Chart 15"/>
          <p:cNvGraphicFramePr>
            <a:graphicFrameLocks/>
          </p:cNvGraphicFramePr>
          <p:nvPr/>
        </p:nvGraphicFramePr>
        <p:xfrm>
          <a:off x="320634" y="1246909"/>
          <a:ext cx="8645237" cy="48300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cxnSp>
        <p:nvCxnSpPr>
          <p:cNvPr id="6" name="Straight Connector 11"/>
          <p:cNvCxnSpPr>
            <a:cxnSpLocks noChangeShapeType="1"/>
          </p:cNvCxnSpPr>
          <p:nvPr/>
        </p:nvCxnSpPr>
        <p:spPr bwMode="auto">
          <a:xfrm>
            <a:off x="6676155" y="6078113"/>
            <a:ext cx="1484733" cy="269"/>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a:off x="2543732" y="6080963"/>
            <a:ext cx="2038839" cy="2704"/>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 name="TextBox 27"/>
          <p:cNvSpPr txBox="1">
            <a:spLocks noChangeArrowheads="1"/>
          </p:cNvSpPr>
          <p:nvPr/>
        </p:nvSpPr>
        <p:spPr bwMode="auto">
          <a:xfrm>
            <a:off x="3147565" y="6072489"/>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816209" y="6080961"/>
            <a:ext cx="1637005" cy="2211"/>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1166217" y="6084464"/>
            <a:ext cx="8874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7034310" y="6081632"/>
            <a:ext cx="88646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sp>
        <p:nvSpPr>
          <p:cNvPr id="14" name="TextBox 11"/>
          <p:cNvSpPr txBox="1">
            <a:spLocks noChangeArrowheads="1"/>
          </p:cNvSpPr>
          <p:nvPr/>
        </p:nvSpPr>
        <p:spPr bwMode="auto">
          <a:xfrm>
            <a:off x="5664200" y="6365875"/>
            <a:ext cx="1711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5168507" y="6077304"/>
            <a:ext cx="88646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a:off x="4696104" y="6082411"/>
            <a:ext cx="1853340" cy="1580"/>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8" name="TextBox 11"/>
          <p:cNvSpPr txBox="1">
            <a:spLocks noChangeArrowheads="1"/>
          </p:cNvSpPr>
          <p:nvPr/>
        </p:nvSpPr>
        <p:spPr bwMode="auto">
          <a:xfrm>
            <a:off x="4473575" y="1565275"/>
            <a:ext cx="36935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400" dirty="0" smtClean="0"/>
              <a:t>Note: pCRs of draft TSs are also considered</a:t>
            </a:r>
            <a:endParaRPr lang="de-DE" altLang="de-DE" sz="1400" dirty="0"/>
          </a:p>
        </p:txBody>
      </p:sp>
      <p:graphicFrame>
        <p:nvGraphicFramePr>
          <p:cNvPr id="23" name="Chart 22"/>
          <p:cNvGraphicFramePr/>
          <p:nvPr/>
        </p:nvGraphicFramePr>
        <p:xfrm>
          <a:off x="0" y="1142999"/>
          <a:ext cx="9143999" cy="49339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Rel-13 and before Maintenance</a:t>
            </a:r>
          </a:p>
          <a:p>
            <a:pPr lvl="1" eaLnBrk="1" hangingPunct="1">
              <a:defRPr/>
            </a:pPr>
            <a:r>
              <a:rPr lang="en-GB" sz="2000" dirty="0" smtClean="0">
                <a:solidFill>
                  <a:schemeClr val="bg1">
                    <a:lumMod val="65000"/>
                  </a:schemeClr>
                </a:solidFill>
              </a:rPr>
              <a:t>2.2) Rel-14 </a:t>
            </a:r>
            <a:r>
              <a:rPr lang="en-GB" sz="2000" dirty="0">
                <a:solidFill>
                  <a:schemeClr val="bg1">
                    <a:lumMod val="65000"/>
                  </a:schemeClr>
                </a:solidFill>
              </a:rPr>
              <a:t>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dirty="0" smtClean="0"/>
              <a:t>2.1) Rel-13 and before  Maintenance (1/1)</a:t>
            </a:r>
          </a:p>
        </p:txBody>
      </p:sp>
      <p:sp>
        <p:nvSpPr>
          <p:cNvPr id="11267" name="Content Placeholder 2"/>
          <p:cNvSpPr>
            <a:spLocks noGrp="1"/>
          </p:cNvSpPr>
          <p:nvPr>
            <p:ph idx="1"/>
          </p:nvPr>
        </p:nvSpPr>
        <p:spPr>
          <a:xfrm>
            <a:off x="457200" y="2001999"/>
            <a:ext cx="8501063" cy="3425023"/>
          </a:xfrm>
        </p:spPr>
        <p:txBody>
          <a:bodyPr/>
          <a:lstStyle/>
          <a:p>
            <a:pPr eaLnBrk="1" hangingPunct="1"/>
            <a:r>
              <a:rPr lang="de-DE" altLang="de-DE" dirty="0" smtClean="0"/>
              <a:t> Work Progress on Corrections </a:t>
            </a:r>
            <a:r>
              <a:rPr lang="de-DE" altLang="de-DE" sz="2000" dirty="0" smtClean="0"/>
              <a:t>(</a:t>
            </a:r>
            <a:r>
              <a:rPr lang="en-US" altLang="de-DE" sz="2000" dirty="0" smtClean="0"/>
              <a:t>Category A CRs are not counted)</a:t>
            </a:r>
            <a:endParaRPr lang="de-DE" altLang="de-DE" sz="2000" dirty="0" smtClean="0"/>
          </a:p>
          <a:p>
            <a:pPr lvl="1" eaLnBrk="1" hangingPunct="1"/>
            <a:r>
              <a:rPr lang="de-DE" altLang="de-DE" sz="2000" dirty="0" smtClean="0"/>
              <a:t>R13 CIOT:  4 CRs</a:t>
            </a:r>
          </a:p>
          <a:p>
            <a:pPr lvl="1" eaLnBrk="1" hangingPunct="1"/>
            <a:r>
              <a:rPr lang="en-GB" sz="2000" dirty="0" smtClean="0"/>
              <a:t>R13 WLAN2: 1 CR</a:t>
            </a:r>
            <a:endParaRPr lang="de-DE" altLang="de-DE" sz="2000" dirty="0" smtClean="0"/>
          </a:p>
          <a:p>
            <a:pPr lvl="1" eaLnBrk="1" hangingPunct="1"/>
            <a:r>
              <a:rPr lang="en-GB" altLang="de-DE" sz="2000" dirty="0" smtClean="0"/>
              <a:t>TEI13 maintenance: 2 CRs</a:t>
            </a:r>
          </a:p>
          <a:p>
            <a:pPr lvl="1" eaLnBrk="1" hangingPunct="1"/>
            <a:endParaRPr lang="de-DE" altLang="de-DE"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b="1" i="1" dirty="0" smtClean="0"/>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Rel-14 Maintenance (1/3)</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587219836"/>
              </p:ext>
            </p:extLst>
          </p:nvPr>
        </p:nvGraphicFramePr>
        <p:xfrm>
          <a:off x="217488" y="1092200"/>
          <a:ext cx="8609012" cy="4941635"/>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EIEI</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Evolution to and interworking with </a:t>
                      </a:r>
                      <a:r>
                        <a:rPr kumimoji="0" lang="en-GB" sz="1400" b="1" i="0" u="none" strike="noStrike" kern="1200" cap="none" normalizeH="0" baseline="0" dirty="0" err="1" smtClean="0">
                          <a:ln>
                            <a:noFill/>
                          </a:ln>
                          <a:solidFill>
                            <a:schemeClr val="bg1"/>
                          </a:solidFill>
                          <a:effectLst/>
                          <a:latin typeface="+mn-lt"/>
                          <a:ea typeface="+mn-ea"/>
                          <a:cs typeface="+mn-cs"/>
                        </a:rPr>
                        <a:t>eCall</a:t>
                      </a:r>
                      <a:r>
                        <a:rPr kumimoji="0" lang="en-GB" sz="1400" b="1" i="0" u="none" strike="noStrike" kern="1200" cap="none" normalizeH="0" baseline="0" dirty="0" smtClean="0">
                          <a:ln>
                            <a:noFill/>
                          </a:ln>
                          <a:solidFill>
                            <a:schemeClr val="bg1"/>
                          </a:solidFill>
                          <a:effectLst/>
                          <a:latin typeface="+mn-lt"/>
                          <a:ea typeface="+mn-ea"/>
                          <a:cs typeface="+mn-cs"/>
                        </a:rPr>
                        <a:t> in IMS</a:t>
                      </a: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EWE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EIR check for WLAN access to EPC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715" marB="45715" horzOverflow="overflow">
                    <a:lnL>
                      <a:noFill/>
                    </a:lnL>
                    <a:lnR>
                      <a:noFill/>
                    </a:lnR>
                    <a:lnT>
                      <a:noFill/>
                    </a:lnT>
                    <a:lnB>
                      <a:noFill/>
                    </a:lnB>
                    <a:lnTlToBr>
                      <a:noFill/>
                    </a:lnTlToBr>
                    <a:lnBlToTr>
                      <a:noFill/>
                    </a:lnBlToTr>
                    <a:solidFill>
                      <a:srgbClr val="62A14D"/>
                    </a:solidFill>
                  </a:tcPr>
                </a:tc>
              </a:tr>
              <a:tr h="466654">
                <a:tc>
                  <a:txBody>
                    <a:bodyPr/>
                    <a:lstStyle/>
                    <a:p>
                      <a:r>
                        <a:rPr lang="en-US" sz="1400" b="1" kern="1200" dirty="0" smtClean="0">
                          <a:solidFill>
                            <a:schemeClr val="lt1"/>
                          </a:solidFill>
                          <a:effectLst/>
                          <a:latin typeface="+mn-lt"/>
                          <a:ea typeface="+mn-ea"/>
                          <a:cs typeface="+mn-cs"/>
                        </a:rPr>
                        <a:t>V8</a:t>
                      </a:r>
                      <a:endParaRPr lang="en-US" sz="14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Enhancements of Dedicated Core Networks selection mechanism</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algn="l" fontAlgn="t"/>
                      <a:r>
                        <a:rPr kumimoji="0" lang="en-GB" altLang="zh-CN" sz="1400" b="1" i="0" u="none" strike="noStrike" kern="1200" cap="none" normalizeH="0" baseline="0" dirty="0" smtClean="0">
                          <a:ln>
                            <a:noFill/>
                          </a:ln>
                          <a:solidFill>
                            <a:schemeClr val="bg1"/>
                          </a:solidFill>
                          <a:effectLst/>
                          <a:latin typeface="Calibri" pitchFamily="34" charset="0"/>
                          <a:ea typeface="+mn-ea"/>
                          <a:cs typeface="+mn-cs"/>
                        </a:rPr>
                        <a:t>Improvement of awareness of user location change</a:t>
                      </a: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lang="en-US" sz="1400" b="1" kern="1200" dirty="0" err="1" smtClean="0">
                          <a:solidFill>
                            <a:schemeClr val="lt1"/>
                          </a:solidFill>
                          <a:latin typeface="+mn-lt"/>
                          <a:ea typeface="+mn-ea"/>
                          <a:cs typeface="+mn-cs"/>
                        </a:rPr>
                        <a:t>SeDoC</a:t>
                      </a:r>
                      <a:endParaRPr lang="en-US" sz="1400" b="1" kern="1200" dirty="0">
                        <a:solidFill>
                          <a:schemeClr val="lt1"/>
                        </a:solidFill>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Service Domain Centralization</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Sponsored data connectivity improvements</a:t>
                      </a: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nonIP_GPRS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Non-IP for Cellular </a:t>
                      </a:r>
                      <a:r>
                        <a:rPr kumimoji="0" lang="en-GB" sz="1400" b="1" i="0" u="none" strike="noStrike" kern="1200" cap="none" normalizeH="0" baseline="0" dirty="0" err="1" smtClean="0">
                          <a:ln>
                            <a:noFill/>
                          </a:ln>
                          <a:solidFill>
                            <a:schemeClr val="bg1"/>
                          </a:solidFill>
                          <a:effectLst/>
                          <a:latin typeface="+mn-lt"/>
                          <a:ea typeface="+mn-ea"/>
                          <a:cs typeface="+mn-cs"/>
                        </a:rPr>
                        <a:t>IoT</a:t>
                      </a:r>
                      <a:r>
                        <a:rPr kumimoji="0" lang="en-GB" sz="1400" b="1" i="0" u="none" strike="noStrike" kern="1200" cap="none" normalizeH="0" baseline="0" dirty="0" smtClean="0">
                          <a:ln>
                            <a:noFill/>
                          </a:ln>
                          <a:solidFill>
                            <a:schemeClr val="bg1"/>
                          </a:solidFill>
                          <a:effectLst/>
                          <a:latin typeface="+mn-lt"/>
                          <a:ea typeface="+mn-ea"/>
                          <a:cs typeface="+mn-cs"/>
                        </a:rPr>
                        <a:t> for EC-EGPRS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eFMSS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 to FMSS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Rel-14 Work and Maintenance (2/3)</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587219836"/>
              </p:ext>
            </p:extLst>
          </p:nvPr>
        </p:nvGraphicFramePr>
        <p:xfrm>
          <a:off x="217488" y="1092200"/>
          <a:ext cx="8609012" cy="5297817"/>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eT</a:t>
                      </a:r>
                      <a:r>
                        <a:rPr kumimoji="0" lang="en-US" sz="1400" b="1" i="0" u="none" strike="noStrike" kern="1200" cap="none" normalizeH="0" baseline="0" dirty="0" smtClean="0">
                          <a:ln>
                            <a:noFill/>
                          </a:ln>
                          <a:solidFill>
                            <a:schemeClr val="bg1"/>
                          </a:solidFill>
                          <a:effectLst/>
                          <a:latin typeface="+mn-lt"/>
                          <a:ea typeface="+mn-ea"/>
                          <a:cs typeface="+mn-cs"/>
                        </a:rPr>
                        <a:t>-ADS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T-ADS supporting WLAN Access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Control and User Plane Separation of EPC nodes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algn="ctr"/>
                      <a:r>
                        <a:rPr lang="en-US" sz="1400" dirty="0" smtClean="0"/>
                        <a:t>7</a:t>
                      </a:r>
                      <a:endParaRPr lang="en-US" sz="1400" dirty="0"/>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r>
                        <a:rPr lang="en-US" sz="1400" b="1" kern="1200" baseline="0" dirty="0" smtClean="0">
                          <a:solidFill>
                            <a:schemeClr val="bg1"/>
                          </a:solidFill>
                          <a:effectLst/>
                          <a:latin typeface="+mn-lt"/>
                          <a:ea typeface="+mn-ea"/>
                          <a:cs typeface="+mn-cs"/>
                        </a:rPr>
                        <a:t>V2XARC</a:t>
                      </a:r>
                      <a:endParaRPr lang="en-US" sz="1400" b="1" kern="1200" baseline="0" dirty="0">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7</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CIoT_Ext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Extended architecture support for Cellular Internet of Things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11</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PS_DATA_OFF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PS Data off function</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15" marB="45715" horzOverflow="overflow">
                    <a:lnL>
                      <a:noFill/>
                    </a:lnL>
                    <a:lnR>
                      <a:noFill/>
                    </a:lnR>
                    <a:lnT>
                      <a:noFill/>
                    </a:lnT>
                    <a:lnB>
                      <a:noFill/>
                    </a:lnB>
                    <a:lnTlToBr>
                      <a:noFill/>
                    </a:lnTlToBr>
                    <a:lnBlToTr>
                      <a:noFill/>
                    </a:lnBlToTr>
                    <a:solidFill>
                      <a:srgbClr val="7CCA62"/>
                    </a:solidFill>
                  </a:tcPr>
                </a:tc>
              </a:tr>
              <a:tr h="348280">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600" b="1" i="0" u="none" strike="noStrike" cap="none" normalizeH="0" baseline="0" dirty="0" smtClean="0">
                          <a:ln>
                            <a:noFill/>
                          </a:ln>
                          <a:solidFill>
                            <a:schemeClr val="bg1"/>
                          </a:solidFill>
                          <a:effectLst/>
                          <a:latin typeface="Calibri" pitchFamily="34" charset="0"/>
                        </a:rPr>
                        <a:t>Maintenance for pre-Rel-14 features</a:t>
                      </a:r>
                      <a:endParaRPr kumimoji="0" lang="en-GB" sz="16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5</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endParaRPr lang="en-US"/>
                    </a:p>
                  </a:txBody>
                  <a:tcPr marL="91443" marR="91443" marT="45725" marB="45725">
                    <a:lnL>
                      <a:noFill/>
                    </a:lnL>
                    <a:lnR>
                      <a:noFill/>
                    </a:lnR>
                    <a:lnT>
                      <a:noFill/>
                    </a:lnT>
                    <a:lnB>
                      <a:noFill/>
                    </a:lnB>
                    <a:lnTlToBr>
                      <a:noFill/>
                    </a:lnTlToBr>
                    <a:lnBlToTr>
                      <a:noFill/>
                    </a:lnBlToTr>
                    <a:solidFill>
                      <a:srgbClr val="7CCA62"/>
                    </a:solidFill>
                  </a:tcPr>
                </a:tc>
                <a:tc>
                  <a:txBody>
                    <a:bodyPr/>
                    <a:lstStyle/>
                    <a:p>
                      <a:endParaRPr lang="en-US" dirty="0"/>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Maintenance(3/3)</a:t>
            </a:r>
            <a:endParaRPr lang="de-DE" altLang="de-DE" sz="2800" b="1" dirty="0" smtClean="0"/>
          </a:p>
        </p:txBody>
      </p:sp>
      <p:sp>
        <p:nvSpPr>
          <p:cNvPr id="17428" name="Content Placeholder 7"/>
          <p:cNvSpPr>
            <a:spLocks noGrp="1"/>
          </p:cNvSpPr>
          <p:nvPr>
            <p:ph sz="half" idx="2"/>
          </p:nvPr>
        </p:nvSpPr>
        <p:spPr>
          <a:xfrm>
            <a:off x="444226" y="1935678"/>
            <a:ext cx="8280400" cy="4255053"/>
          </a:xfrm>
        </p:spPr>
        <p:txBody>
          <a:bodyPr/>
          <a:lstStyle/>
          <a:p>
            <a:r>
              <a:rPr lang="en-GB" sz="2000" b="1" dirty="0" smtClean="0"/>
              <a:t>Light connection for LTE (RAN Rel-14 WI LTE_LIGHT_CON) </a:t>
            </a:r>
          </a:p>
          <a:p>
            <a:pPr lvl="1"/>
            <a:r>
              <a:rPr lang="en-US" sz="2000" dirty="0" smtClean="0"/>
              <a:t>During SA2#118bis SA2 </a:t>
            </a:r>
            <a:r>
              <a:rPr lang="en-US" sz="2000" dirty="0" smtClean="0"/>
              <a:t>discussed, largely </a:t>
            </a:r>
            <a:r>
              <a:rPr lang="en-US" sz="2000" dirty="0" smtClean="0"/>
              <a:t>offline due to lack of dedicated regular sessions,  </a:t>
            </a:r>
            <a:r>
              <a:rPr lang="en-US" sz="2000" dirty="0" smtClean="0"/>
              <a:t>an initial set of </a:t>
            </a:r>
            <a:r>
              <a:rPr lang="en-US" sz="2000" dirty="0" smtClean="0"/>
              <a:t>potential </a:t>
            </a:r>
            <a:r>
              <a:rPr lang="en-US" sz="2000" dirty="0" smtClean="0"/>
              <a:t>system impacts, responsible WGs and where applicable potential solutions and shared it via LS with involved WGs and TSGs.</a:t>
            </a:r>
          </a:p>
          <a:p>
            <a:pPr lvl="1"/>
            <a:r>
              <a:rPr lang="en-US" sz="2000" dirty="0" smtClean="0"/>
              <a:t>During SA2#119 t</a:t>
            </a:r>
            <a:r>
              <a:rPr lang="en-GB" sz="2000" dirty="0" smtClean="0"/>
              <a:t>here was no agreement in SA2 to conduct normative work, neither with separate CRs nor under a related WID. Objecting companies believe a study needs to be conducted first</a:t>
            </a:r>
            <a:r>
              <a:rPr lang="en-GB" sz="2000" dirty="0" smtClean="0"/>
              <a:t>.</a:t>
            </a:r>
          </a:p>
        </p:txBody>
      </p:sp>
    </p:spTree>
    <p:extLst>
      <p:ext uri="{BB962C8B-B14F-4D97-AF65-F5344CB8AC3E}">
        <p14:creationId xmlns:p14="http://schemas.microsoft.com/office/powerpoint/2010/main" xmlns="" val="24309729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b="1" i="1" dirty="0" smtClean="0"/>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Maintenance(1/5)</a:t>
            </a:r>
            <a:endParaRPr lang="de-DE" altLang="de-DE" sz="2800" b="1" dirty="0" smtClean="0"/>
          </a:p>
        </p:txBody>
      </p:sp>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SA#74</a:t>
            </a:r>
          </a:p>
          <a:p>
            <a:pPr lvl="1"/>
            <a:r>
              <a:rPr lang="en-GB" sz="1600" dirty="0" smtClean="0"/>
              <a:t>The normative work started in Q1/17.  Considerable amount of content agreed for the TS on the 5G System Architecture and the TS on the related 5G procedures. Also some progress with the issues that the study left for resolution during normative work.</a:t>
            </a:r>
          </a:p>
          <a:p>
            <a:pPr lvl="1"/>
            <a:endParaRPr lang="en-GB" sz="1600" dirty="0" smtClean="0"/>
          </a:p>
          <a:p>
            <a:r>
              <a:rPr lang="de-DE" altLang="de-DE" sz="2000" dirty="0" smtClean="0"/>
              <a:t>Next steps:</a:t>
            </a:r>
          </a:p>
          <a:p>
            <a:pPr lvl="1"/>
            <a:r>
              <a:rPr lang="de-DE" altLang="de-DE" sz="1600" dirty="0" smtClean="0"/>
              <a:t>Work continues.</a:t>
            </a:r>
          </a:p>
        </p:txBody>
      </p:sp>
      <p:graphicFrame>
        <p:nvGraphicFramePr>
          <p:cNvPr id="6" name="Content Placeholder 8"/>
          <p:cNvGraphicFramePr>
            <a:graphicFrameLocks/>
          </p:cNvGraphicFramePr>
          <p:nvPr>
            <p:extLst>
              <p:ext uri="{D42A27DB-BD31-4B8C-83A1-F6EECF244321}">
                <p14:modId xmlns:p14="http://schemas.microsoft.com/office/powerpoint/2010/main" xmlns="" val="173203554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smtClean="0">
                          <a:solidFill>
                            <a:schemeClr val="bg1"/>
                          </a:solidFill>
                          <a:effectLst/>
                          <a:latin typeface="+mn-lt"/>
                          <a:ea typeface="+mn-ea"/>
                          <a:cs typeface="+mn-cs"/>
                        </a:rPr>
                        <a:t>5GS_Ph1</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5G System – Phase 1</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29%</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rgbClr val="7030A0"/>
                        </a:solidFill>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Tree>
    <p:extLst>
      <p:ext uri="{BB962C8B-B14F-4D97-AF65-F5344CB8AC3E}">
        <p14:creationId xmlns:p14="http://schemas.microsoft.com/office/powerpoint/2010/main" xmlns="" val="2430972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SA#74, statistics, next meetings)</a:t>
            </a:r>
          </a:p>
          <a:p>
            <a:pPr eaLnBrk="1" hangingPunct="1">
              <a:defRPr/>
            </a:pPr>
            <a:r>
              <a:rPr lang="en-GB" sz="2400" dirty="0" smtClean="0"/>
              <a:t> 2) SA Work Report</a:t>
            </a:r>
          </a:p>
          <a:p>
            <a:pPr lvl="1" eaLnBrk="1" hangingPunct="1">
              <a:defRPr/>
            </a:pPr>
            <a:r>
              <a:rPr lang="en-GB" sz="2000" dirty="0" smtClean="0"/>
              <a:t>2.1) Rel-13 and before Maintenance</a:t>
            </a:r>
          </a:p>
          <a:p>
            <a:pPr lvl="1" eaLnBrk="1" hangingPunct="1">
              <a:defRPr/>
            </a:pPr>
            <a:r>
              <a:rPr lang="en-GB" sz="2000" dirty="0" smtClean="0"/>
              <a:t>2.2) Rel-14 </a:t>
            </a:r>
            <a:r>
              <a:rPr lang="en-GB" sz="2000" dirty="0"/>
              <a:t>Work and Maintenance</a:t>
            </a:r>
            <a:endParaRPr lang="en-GB" sz="2000" dirty="0" smtClean="0"/>
          </a:p>
          <a:p>
            <a:pPr lvl="1" eaLnBrk="1" hangingPunct="1">
              <a:defRPr/>
            </a:pPr>
            <a:r>
              <a:rPr lang="en-GB" sz="2000" dirty="0" smtClean="0"/>
              <a:t>2.3) Rel-15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Maintenance(1/5)</a:t>
            </a:r>
            <a:endParaRPr lang="de-DE" altLang="de-DE" sz="2800" b="1" dirty="0" smtClean="0"/>
          </a:p>
        </p:txBody>
      </p:sp>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SA#74</a:t>
            </a:r>
          </a:p>
          <a:p>
            <a:pPr lvl="1"/>
            <a:r>
              <a:rPr lang="en-GB" sz="1600" dirty="0" smtClean="0"/>
              <a:t>For </a:t>
            </a:r>
            <a:r>
              <a:rPr lang="en-GB" sz="1600" dirty="0" err="1" smtClean="0"/>
              <a:t>Untrusted</a:t>
            </a:r>
            <a:r>
              <a:rPr lang="en-GB" sz="1600" dirty="0" smtClean="0"/>
              <a:t> WLAN a solution was updated and evaluated </a:t>
            </a:r>
          </a:p>
          <a:p>
            <a:pPr lvl="1"/>
            <a:r>
              <a:rPr lang="en-GB" sz="1600" dirty="0" smtClean="0"/>
              <a:t>For Trusted WLAN a new solution has been introduced</a:t>
            </a:r>
            <a:endParaRPr lang="en-US" sz="1600" dirty="0" smtClean="0"/>
          </a:p>
          <a:p>
            <a:pPr lvl="1"/>
            <a:endParaRPr lang="en-GB" sz="1600" dirty="0" smtClean="0"/>
          </a:p>
          <a:p>
            <a:r>
              <a:rPr lang="de-DE" altLang="de-DE" sz="2000" dirty="0" smtClean="0"/>
              <a:t>Next steps:</a:t>
            </a:r>
          </a:p>
          <a:p>
            <a:pPr lvl="1"/>
            <a:r>
              <a:rPr lang="de-DE" altLang="de-DE" sz="1600" dirty="0" smtClean="0"/>
              <a:t>Study continues.</a:t>
            </a:r>
          </a:p>
        </p:txBody>
      </p:sp>
      <p:graphicFrame>
        <p:nvGraphicFramePr>
          <p:cNvPr id="6" name="Content Placeholder 8"/>
          <p:cNvGraphicFramePr>
            <a:graphicFrameLocks/>
          </p:cNvGraphicFramePr>
          <p:nvPr>
            <p:extLst>
              <p:ext uri="{D42A27DB-BD31-4B8C-83A1-F6EECF244321}">
                <p14:modId xmlns:p14="http://schemas.microsoft.com/office/powerpoint/2010/main" xmlns="" val="1732035542"/>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err="1" smtClean="0">
                          <a:solidFill>
                            <a:schemeClr val="bg1"/>
                          </a:solidFill>
                          <a:effectLst/>
                          <a:latin typeface="+mn-lt"/>
                          <a:ea typeface="+mn-ea"/>
                          <a:cs typeface="+mn-cs"/>
                        </a:rPr>
                        <a:t>FS_VoWLAN</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Complementary Features for Voice services over WLAN</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10 &gt; 80%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rgbClr val="7030A0"/>
                        </a:solidFill>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Tree>
    <p:extLst>
      <p:ext uri="{BB962C8B-B14F-4D97-AF65-F5344CB8AC3E}">
        <p14:creationId xmlns:p14="http://schemas.microsoft.com/office/powerpoint/2010/main" xmlns="" val="24309729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Maintenance(2/5)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FS_IOPS_LB</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Enhanced Isolated E-UTRAN Operation for Public Safety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15 &gt; 50%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SA#74</a:t>
            </a:r>
          </a:p>
          <a:p>
            <a:pPr lvl="1"/>
            <a:r>
              <a:rPr lang="en-GB" sz="1600" dirty="0" smtClean="0"/>
              <a:t>The study progressed.</a:t>
            </a:r>
          </a:p>
          <a:p>
            <a:pPr lvl="1"/>
            <a:endParaRPr lang="en-GB" sz="1600" dirty="0" smtClean="0"/>
          </a:p>
          <a:p>
            <a:r>
              <a:rPr lang="de-DE" altLang="de-DE" sz="2000" dirty="0" smtClean="0"/>
              <a:t>Next steps:</a:t>
            </a:r>
          </a:p>
          <a:p>
            <a:pPr lvl="1"/>
            <a:r>
              <a:rPr lang="de-DE" altLang="de-DE" sz="1600" dirty="0" smtClean="0"/>
              <a:t>Study continues.</a:t>
            </a:r>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Maintenance(3/5)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err="1" smtClean="0">
                          <a:ln>
                            <a:noFill/>
                          </a:ln>
                          <a:solidFill>
                            <a:schemeClr val="bg1"/>
                          </a:solidFill>
                          <a:effectLst/>
                          <a:latin typeface="+mn-lt"/>
                          <a:ea typeface="+mn-ea"/>
                          <a:cs typeface="+mn-cs"/>
                        </a:rPr>
                        <a:t>FS_eVoLP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for enhanced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performance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 &gt; 50%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SA#74</a:t>
            </a:r>
          </a:p>
          <a:p>
            <a:pPr lvl="1"/>
            <a:r>
              <a:rPr lang="en-GB" sz="1600" dirty="0" smtClean="0"/>
              <a:t>Three solutions for the key issue 1 documented in TR 23.759. LS sent to RAN2/SA4 on parameters for assisting RAN to optimize handover decision for </a:t>
            </a:r>
            <a:r>
              <a:rPr lang="en-GB" sz="1600" dirty="0" err="1" smtClean="0"/>
              <a:t>VoLTE</a:t>
            </a:r>
            <a:r>
              <a:rPr lang="en-GB" sz="1600" dirty="0" smtClean="0"/>
              <a:t>.</a:t>
            </a:r>
          </a:p>
          <a:p>
            <a:pPr lvl="1"/>
            <a:endParaRPr lang="en-GB" sz="1600" dirty="0" smtClean="0"/>
          </a:p>
          <a:p>
            <a:r>
              <a:rPr lang="de-DE" altLang="de-DE" sz="2000" dirty="0" smtClean="0"/>
              <a:t>Next steps:</a:t>
            </a:r>
          </a:p>
          <a:p>
            <a:pPr lvl="1"/>
            <a:r>
              <a:rPr lang="de-DE" altLang="de-DE" sz="1600" dirty="0" smtClean="0"/>
              <a:t>Study continues.</a:t>
            </a:r>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Maintenance(4/5)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FS_USOS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unlicensed spectrum offloading system enhancements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 &gt; 30%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SA#74</a:t>
            </a:r>
          </a:p>
          <a:p>
            <a:pPr lvl="1"/>
            <a:r>
              <a:rPr lang="en-GB" sz="1600" dirty="0" smtClean="0"/>
              <a:t>One new key issue added, solutions for most of the key issues documented in TR 23.729.</a:t>
            </a:r>
          </a:p>
          <a:p>
            <a:pPr lvl="1"/>
            <a:endParaRPr lang="en-GB" sz="1600" dirty="0" smtClean="0"/>
          </a:p>
          <a:p>
            <a:r>
              <a:rPr lang="de-DE" altLang="de-DE" sz="2000" dirty="0" smtClean="0"/>
              <a:t>Next steps:</a:t>
            </a:r>
          </a:p>
          <a:p>
            <a:pPr lvl="1"/>
            <a:r>
              <a:rPr lang="de-DE" altLang="de-DE" sz="1600" dirty="0" smtClean="0"/>
              <a:t>Study continues.</a:t>
            </a:r>
          </a:p>
          <a:p>
            <a:pPr lvl="1">
              <a:buNone/>
            </a:pPr>
            <a:endParaRPr lang="de-DE" altLang="de-DE" sz="1600" dirty="0" smtClean="0"/>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Maintenance(5/5)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FS_REAR</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ProSe</a:t>
                      </a:r>
                      <a:r>
                        <a:rPr kumimoji="0" lang="en-GB" sz="1400" b="1" i="0" u="none" strike="noStrike" kern="1200" cap="none" normalizeH="0" baseline="0" dirty="0" smtClean="0">
                          <a:ln>
                            <a:noFill/>
                          </a:ln>
                          <a:solidFill>
                            <a:schemeClr val="bg1"/>
                          </a:solidFill>
                          <a:effectLst/>
                          <a:latin typeface="+mn-lt"/>
                          <a:ea typeface="+mn-ea"/>
                          <a:cs typeface="+mn-cs"/>
                        </a:rPr>
                        <a:t> UE-to-Network Relay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 &gt; 30%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SA#74</a:t>
            </a:r>
          </a:p>
          <a:p>
            <a:pPr lvl="1"/>
            <a:r>
              <a:rPr lang="en-US" sz="1600" dirty="0" smtClean="0"/>
              <a:t>Two new key issues were added (for a total of five key issues) and solutions for three key issues were captured in TR 23.733</a:t>
            </a:r>
            <a:r>
              <a:rPr lang="en-GB" sz="1600" dirty="0" smtClean="0"/>
              <a:t>.</a:t>
            </a:r>
          </a:p>
          <a:p>
            <a:pPr lvl="1"/>
            <a:endParaRPr lang="en-GB" sz="1600" dirty="0" smtClean="0"/>
          </a:p>
          <a:p>
            <a:r>
              <a:rPr lang="de-DE" altLang="de-DE" sz="2000" dirty="0" smtClean="0"/>
              <a:t>Next steps:</a:t>
            </a:r>
          </a:p>
          <a:p>
            <a:pPr lvl="1"/>
            <a:r>
              <a:rPr lang="de-DE" altLang="de-DE" sz="1600" dirty="0" smtClean="0"/>
              <a:t>Study continues.</a:t>
            </a:r>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Maintenance(5/5)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Inclusion of WLAN direct discovery technologies as an alternative for </a:t>
                      </a:r>
                      <a:r>
                        <a:rPr kumimoji="0" lang="en-GB" sz="1400" b="1" i="0" u="none" strike="noStrike" kern="1200" cap="none" normalizeH="0" baseline="0" dirty="0" err="1" smtClean="0">
                          <a:ln>
                            <a:noFill/>
                          </a:ln>
                          <a:solidFill>
                            <a:schemeClr val="bg1"/>
                          </a:solidFill>
                          <a:effectLst/>
                          <a:latin typeface="+mn-lt"/>
                          <a:ea typeface="+mn-ea"/>
                          <a:cs typeface="+mn-cs"/>
                        </a:rPr>
                        <a:t>ProSe</a:t>
                      </a:r>
                      <a:r>
                        <a:rPr kumimoji="0" lang="en-GB" sz="1400" b="1" i="0" u="none" strike="noStrike" kern="1200" cap="none" normalizeH="0" baseline="0" dirty="0" smtClean="0">
                          <a:ln>
                            <a:noFill/>
                          </a:ln>
                          <a:solidFill>
                            <a:schemeClr val="bg1"/>
                          </a:solidFill>
                          <a:effectLst/>
                          <a:latin typeface="+mn-lt"/>
                          <a:ea typeface="+mn-ea"/>
                          <a:cs typeface="+mn-cs"/>
                        </a:rPr>
                        <a:t> direct discovery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55%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SA#74</a:t>
            </a:r>
          </a:p>
          <a:p>
            <a:pPr lvl="1"/>
            <a:r>
              <a:rPr lang="en-GB" sz="1600" dirty="0" smtClean="0"/>
              <a:t>A work item is agreed and some initial work conducted.</a:t>
            </a:r>
          </a:p>
          <a:p>
            <a:pPr lvl="1"/>
            <a:r>
              <a:rPr lang="de-DE" sz="1600" dirty="0" smtClean="0"/>
              <a:t>Two draft CRs  (WLAN technology-agnostic aspects and Wi-Fi NAN-specific aspects) were technically endorsed.</a:t>
            </a:r>
            <a:endParaRPr lang="en-GB" sz="1600" dirty="0" smtClean="0"/>
          </a:p>
          <a:p>
            <a:pPr lvl="1"/>
            <a:endParaRPr lang="en-GB" sz="1600" dirty="0" smtClean="0"/>
          </a:p>
          <a:p>
            <a:r>
              <a:rPr lang="de-DE" altLang="de-DE" sz="2000" dirty="0" smtClean="0"/>
              <a:t>Next steps:</a:t>
            </a:r>
          </a:p>
          <a:p>
            <a:pPr lvl="1"/>
            <a:r>
              <a:rPr lang="de-DE" altLang="de-DE" sz="1600" dirty="0" smtClean="0"/>
              <a:t>Work continues, when the WI gets approved.</a:t>
            </a:r>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Maintenance(5/5)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Northbound APIs for SCEF – SCS/AS Interworking</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SA#74</a:t>
            </a:r>
          </a:p>
          <a:p>
            <a:pPr lvl="1"/>
            <a:r>
              <a:rPr lang="en-GB" sz="1600" dirty="0" smtClean="0"/>
              <a:t>A work item is agreed and some initial work conducted.</a:t>
            </a:r>
          </a:p>
          <a:p>
            <a:pPr lvl="1"/>
            <a:r>
              <a:rPr lang="en-US" sz="1600" dirty="0" smtClean="0"/>
              <a:t>3 CRs with architectural changes agreed, 1 CR on Group message delivery procedure change and 1 CR on Background data transfer procedure change agreed. </a:t>
            </a:r>
            <a:endParaRPr lang="en-GB" sz="1600" dirty="0" smtClean="0"/>
          </a:p>
          <a:p>
            <a:pPr lvl="1"/>
            <a:endParaRPr lang="en-GB" sz="1600" dirty="0" smtClean="0"/>
          </a:p>
          <a:p>
            <a:r>
              <a:rPr lang="de-DE" altLang="de-DE" sz="2000" dirty="0" smtClean="0"/>
              <a:t>Next steps:</a:t>
            </a:r>
          </a:p>
          <a:p>
            <a:pPr lvl="1"/>
            <a:r>
              <a:rPr lang="de-DE" altLang="de-DE" sz="1600" dirty="0" smtClean="0"/>
              <a:t>Work continues, when the WI gets approved.</a:t>
            </a:r>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a:t>
            </a:r>
            <a:endParaRPr lang="de-DE" altLang="de-DE" dirty="0" smtClean="0"/>
          </a:p>
        </p:txBody>
      </p:sp>
      <p:sp>
        <p:nvSpPr>
          <p:cNvPr id="34819" name="Content Placeholder 2"/>
          <p:cNvSpPr>
            <a:spLocks noGrp="1"/>
          </p:cNvSpPr>
          <p:nvPr>
            <p:ph idx="1"/>
          </p:nvPr>
        </p:nvSpPr>
        <p:spPr>
          <a:xfrm>
            <a:off x="203200" y="1847850"/>
            <a:ext cx="8813800" cy="4680540"/>
          </a:xfrm>
        </p:spPr>
        <p:txBody>
          <a:bodyPr/>
          <a:lstStyle/>
          <a:p>
            <a:pPr marL="342900" lvl="1" indent="-342900">
              <a:spcBef>
                <a:spcPts val="300"/>
              </a:spcBef>
              <a:buClrTx/>
              <a:buBlip>
                <a:blip r:embed="rId3"/>
              </a:buBlip>
            </a:pPr>
            <a:endParaRPr lang="en-US" sz="1600" dirty="0" smtClean="0"/>
          </a:p>
          <a:p>
            <a:pPr>
              <a:spcBef>
                <a:spcPts val="1200"/>
              </a:spcBef>
            </a:pPr>
            <a:r>
              <a:rPr lang="en-US" sz="1800" dirty="0" smtClean="0"/>
              <a:t>New WID o</a:t>
            </a:r>
            <a:r>
              <a:rPr lang="en-GB" sz="1800" dirty="0" smtClean="0"/>
              <a:t>n </a:t>
            </a:r>
            <a:r>
              <a:rPr lang="en-GB" sz="1800" b="1" dirty="0" smtClean="0"/>
              <a:t>Inclusion of WLAN direct discovery technologies as an alternative for </a:t>
            </a:r>
            <a:r>
              <a:rPr lang="en-GB" sz="1800" b="1" dirty="0" err="1" smtClean="0"/>
              <a:t>ProSe</a:t>
            </a:r>
            <a:r>
              <a:rPr lang="en-GB" sz="1800" b="1" dirty="0" smtClean="0"/>
              <a:t> direct discovery</a:t>
            </a:r>
            <a:r>
              <a:rPr lang="en-GB" sz="1800" dirty="0" smtClean="0"/>
              <a:t>, </a:t>
            </a:r>
            <a:r>
              <a:rPr lang="en-GB" sz="1800" b="1" dirty="0" smtClean="0"/>
              <a:t>SP-170057</a:t>
            </a:r>
          </a:p>
          <a:p>
            <a:pPr>
              <a:spcBef>
                <a:spcPts val="1200"/>
              </a:spcBef>
            </a:pPr>
            <a:r>
              <a:rPr lang="en-US" sz="1800" dirty="0" smtClean="0"/>
              <a:t>New WID o</a:t>
            </a:r>
            <a:r>
              <a:rPr lang="en-GB" sz="1800" dirty="0" smtClean="0"/>
              <a:t>n </a:t>
            </a:r>
            <a:r>
              <a:rPr lang="en-GB" sz="1800" b="1" dirty="0" smtClean="0"/>
              <a:t>Northbound APIs for SCEF - SCS/AS Interworking</a:t>
            </a:r>
            <a:r>
              <a:rPr lang="en-GB" sz="1800" dirty="0" smtClean="0"/>
              <a:t>, SP-170056</a:t>
            </a:r>
            <a:endParaRPr lang="en-US" sz="1800" dirty="0" smtClean="0"/>
          </a:p>
          <a:p>
            <a:pPr>
              <a:spcBef>
                <a:spcPts val="1200"/>
              </a:spcBef>
            </a:pPr>
            <a:r>
              <a:rPr lang="en-GB" sz="1800" dirty="0" smtClean="0"/>
              <a:t>New WID on </a:t>
            </a:r>
            <a:r>
              <a:rPr lang="en-GB" sz="1800" b="1" dirty="0" smtClean="0"/>
              <a:t>PS Data Off Feature Phase 2</a:t>
            </a:r>
            <a:r>
              <a:rPr lang="en-GB" sz="1800" dirty="0" smtClean="0"/>
              <a:t>, SP-170055</a:t>
            </a:r>
          </a:p>
          <a:p>
            <a:pPr>
              <a:spcBef>
                <a:spcPts val="1200"/>
              </a:spcBef>
            </a:pPr>
            <a:r>
              <a:rPr lang="en-US" sz="1800" dirty="0" smtClean="0"/>
              <a:t>New WID on </a:t>
            </a:r>
            <a:r>
              <a:rPr lang="en-GB" sz="1800" b="1" dirty="0" smtClean="0"/>
              <a:t>EPC support for Option 3/3a/3x Dual Connectivity with New Radio</a:t>
            </a:r>
            <a:r>
              <a:rPr lang="en-GB" sz="1800" dirty="0" smtClean="0"/>
              <a:t>, SP-170058</a:t>
            </a:r>
            <a:endParaRPr lang="en-US" sz="1800" dirty="0" smtClean="0"/>
          </a:p>
          <a:p>
            <a:pPr>
              <a:spcBef>
                <a:spcPts val="300"/>
              </a:spcBef>
              <a:buNone/>
            </a:pPr>
            <a:endParaRPr lang="en-GB" sz="2000" dirty="0" smtClean="0"/>
          </a:p>
          <a:p>
            <a:pPr>
              <a:spcBef>
                <a:spcPts val="300"/>
              </a:spcBef>
              <a:buNone/>
            </a:pPr>
            <a:endParaRPr lang="de-DE" altLang="de-DE" sz="16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SA#74,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smtClean="0">
                <a:solidFill>
                  <a:schemeClr val="bg1">
                    <a:lumMod val="65000"/>
                  </a:schemeClr>
                </a:solidFill>
              </a:rPr>
              <a:t>Rel-13 </a:t>
            </a:r>
            <a:r>
              <a:rPr lang="en-GB" sz="2000" dirty="0">
                <a:solidFill>
                  <a:schemeClr val="bg1">
                    <a:lumMod val="65000"/>
                  </a:schemeClr>
                </a:solidFill>
              </a:rPr>
              <a:t>and before Maintenance</a:t>
            </a:r>
          </a:p>
          <a:p>
            <a:pPr lvl="1" eaLnBrk="1" hangingPunct="1">
              <a:defRPr/>
            </a:pPr>
            <a:r>
              <a:rPr lang="en-GB" sz="2000" dirty="0">
                <a:solidFill>
                  <a:schemeClr val="bg1">
                    <a:lumMod val="65000"/>
                  </a:schemeClr>
                </a:solidFill>
              </a:rPr>
              <a:t>2.2) </a:t>
            </a:r>
            <a:r>
              <a:rPr lang="en-GB" sz="2000" dirty="0" smtClean="0">
                <a:solidFill>
                  <a:schemeClr val="bg1">
                    <a:lumMod val="65000"/>
                  </a:schemeClr>
                </a:solidFill>
              </a:rPr>
              <a:t>Rel-14 </a:t>
            </a:r>
            <a:r>
              <a:rPr lang="en-GB" sz="2000" dirty="0">
                <a:solidFill>
                  <a:schemeClr val="bg1">
                    <a:lumMod val="65000"/>
                  </a:schemeClr>
                </a:solidFill>
              </a:rPr>
              <a:t>Work and Maintenance</a:t>
            </a:r>
          </a:p>
          <a:p>
            <a:pPr lvl="1" eaLnBrk="1" hangingPunct="1">
              <a:defRPr/>
            </a:pPr>
            <a:r>
              <a:rPr lang="en-GB" sz="2000" dirty="0">
                <a:solidFill>
                  <a:schemeClr val="bg1">
                    <a:lumMod val="65000"/>
                  </a:schemeClr>
                </a:solidFill>
              </a:rPr>
              <a:t>2.3) </a:t>
            </a:r>
            <a:r>
              <a:rPr lang="en-GB" sz="2000" dirty="0" smtClean="0">
                <a:solidFill>
                  <a:schemeClr val="bg1">
                    <a:lumMod val="65000"/>
                  </a:schemeClr>
                </a:solidFill>
              </a:rPr>
              <a:t>Rel-15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or other SDO dependencies in SA2 specifications.</a:t>
            </a:r>
          </a:p>
          <a:p>
            <a:pPr>
              <a:buNone/>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0" y="1568302"/>
            <a:ext cx="8973879" cy="4525963"/>
          </a:xfrm>
        </p:spPr>
        <p:txBody>
          <a:bodyPr/>
          <a:lstStyle/>
          <a:p>
            <a:pPr eaLnBrk="1" hangingPunct="1"/>
            <a:r>
              <a:rPr lang="de-DE" altLang="de-DE" sz="2400" dirty="0" smtClean="0"/>
              <a:t>For </a:t>
            </a:r>
            <a:r>
              <a:rPr lang="de-DE" altLang="de-DE" sz="2400" dirty="0" smtClean="0">
                <a:solidFill>
                  <a:srgbClr val="FF3300"/>
                </a:solidFill>
              </a:rPr>
              <a:t>Information </a:t>
            </a:r>
          </a:p>
          <a:p>
            <a:pPr lvl="1" eaLnBrk="1" hangingPunct="1">
              <a:buNone/>
            </a:pPr>
            <a:endParaRPr lang="de-DE" altLang="de-DE" sz="1400" dirty="0" smtClean="0"/>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SA#74,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2185059"/>
            <a:ext cx="8229600" cy="3941103"/>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Approval of proposed/updated WIDs</a:t>
            </a:r>
            <a:r>
              <a:rPr lang="de-DE" dirty="0" smtClean="0">
                <a:solidFill>
                  <a:srgbClr val="FF0000"/>
                </a:solidFill>
              </a:rPr>
              <a:t>.</a:t>
            </a: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None/>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344894"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SA#74</a:t>
            </a:r>
          </a:p>
          <a:p>
            <a:pPr lvl="1" eaLnBrk="1" hangingPunct="1">
              <a:defRPr/>
            </a:pPr>
            <a:r>
              <a:rPr lang="en-GB" altLang="ko-KR" dirty="0" smtClean="0">
                <a:latin typeface="+mn-ea"/>
                <a:cs typeface="Arial" charset="0"/>
              </a:rPr>
              <a:t>SA2#118-bis: Jan 2017, Spokane, USA</a:t>
            </a:r>
          </a:p>
          <a:p>
            <a:pPr lvl="1" eaLnBrk="1" hangingPunct="1">
              <a:defRPr/>
            </a:pPr>
            <a:r>
              <a:rPr lang="en-GB" altLang="ko-KR" dirty="0" smtClean="0">
                <a:latin typeface="+mn-ea"/>
                <a:cs typeface="Arial" charset="0"/>
              </a:rPr>
              <a:t>SA2#119: Feb 2017, Dubrovnik, HR</a:t>
            </a:r>
          </a:p>
          <a:p>
            <a:pPr lvl="1" eaLnBrk="1" hangingPunct="1">
              <a:defRPr/>
            </a:pPr>
            <a:endParaRPr lang="en-GB" altLang="ko-KR" dirty="0" smtClean="0">
              <a:latin typeface="+mn-ea"/>
              <a:cs typeface="Arial" charset="0"/>
            </a:endParaRP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ea typeface="+mn-ea"/>
                <a:cs typeface="Arial" charset="0"/>
              </a:rPr>
              <a:t>SA2#120: Mar 2017, </a:t>
            </a:r>
            <a:r>
              <a:rPr lang="en-GB" altLang="ko-KR" dirty="0" err="1" smtClean="0">
                <a:latin typeface="+mn-ea"/>
                <a:ea typeface="+mn-ea"/>
                <a:cs typeface="Arial" charset="0"/>
              </a:rPr>
              <a:t>Busan</a:t>
            </a:r>
            <a:r>
              <a:rPr lang="en-GB" altLang="ko-KR" dirty="0" smtClean="0">
                <a:latin typeface="+mn-ea"/>
                <a:ea typeface="+mn-ea"/>
                <a:cs typeface="Arial" charset="0"/>
              </a:rPr>
              <a:t>, KR</a:t>
            </a:r>
          </a:p>
          <a:p>
            <a:pPr lvl="1" eaLnBrk="1" hangingPunct="1">
              <a:defRPr/>
            </a:pPr>
            <a:r>
              <a:rPr lang="en-GB" altLang="ko-KR" dirty="0" smtClean="0">
                <a:latin typeface="+mn-ea"/>
                <a:ea typeface="+mn-ea"/>
                <a:cs typeface="Arial" charset="0"/>
              </a:rPr>
              <a:t>SA2#121: May 2017, Hangzhou, CN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Frank Mademann (Huawei)</a:t>
            </a:r>
          </a:p>
          <a:p>
            <a:pPr lvl="1" eaLnBrk="1" hangingPunct="1"/>
            <a:r>
              <a:rPr lang="en-GB" altLang="ko-KR" sz="1800" dirty="0" smtClean="0">
                <a:latin typeface="Arial" charset="0"/>
                <a:ea typeface="Gulim" pitchFamily="34" charset="-127"/>
                <a:cs typeface="Arial" charset="0"/>
              </a:rPr>
              <a:t>Vice Chairmen: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endParaRPr lang="en-GB" altLang="de-DE" sz="1800" b="1" dirty="0" smtClean="0">
              <a:solidFill>
                <a:srgbClr val="7030A0"/>
              </a:solidFill>
              <a:latin typeface="Arial" charset="0"/>
              <a:cs typeface="Arial" charset="0"/>
            </a:endParaRPr>
          </a:p>
          <a:p>
            <a:pPr lvl="1" eaLnBrk="1" hangingPunct="1"/>
            <a:r>
              <a:rPr lang="en-GB" altLang="de-DE" sz="1800" b="1" dirty="0" smtClean="0">
                <a:solidFill>
                  <a:srgbClr val="7030A0"/>
                </a:solidFill>
                <a:latin typeface="Arial" charset="0"/>
                <a:cs typeface="Arial" charset="0"/>
              </a:rPr>
              <a:t>Many thanks to Maurice Pope and the parallel session chairs Puneet Jain, Krisztian Kiss, LaeYoung Kim, Devaki Chandramouli and Dario Tonesi for their outstanding support!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No changes in SA2 leadership, elected during SA2#108 and SA2#109 before SA#67.</a:t>
            </a:r>
          </a:p>
          <a:p>
            <a:pPr eaLnBrk="1" hangingPunct="1"/>
            <a:r>
              <a:rPr lang="de-DE" altLang="de-DE" dirty="0" smtClean="0"/>
              <a:t> Leadership election for a chairman and two vice chairman will be held during SA2#121.</a:t>
            </a:r>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de-DE" altLang="de-DE" smtClean="0"/>
              <a:t>1) General Aspects (4/8)</a:t>
            </a:r>
          </a:p>
        </p:txBody>
      </p:sp>
      <p:sp>
        <p:nvSpPr>
          <p:cNvPr id="2051" name="Rectangle 4"/>
          <p:cNvSpPr>
            <a:spLocks noChangeArrowheads="1"/>
          </p:cNvSpPr>
          <p:nvPr/>
        </p:nvSpPr>
        <p:spPr bwMode="auto">
          <a:xfrm>
            <a:off x="500063" y="6091238"/>
            <a:ext cx="8255000" cy="342900"/>
          </a:xfrm>
          <a:prstGeom prst="rect">
            <a:avLst/>
          </a:prstGeom>
          <a:noFill/>
          <a:ln w="9525">
            <a:noFill/>
            <a:miter lim="800000"/>
            <a:headEnd/>
            <a:tailEnd/>
          </a:ln>
        </p:spPr>
        <p:txBody>
          <a:bodyPr>
            <a:spAutoFit/>
          </a:bodyPr>
          <a:lstStyle/>
          <a:p>
            <a:pPr>
              <a:lnSpc>
                <a:spcPct val="80000"/>
              </a:lnSpc>
            </a:pPr>
            <a:r>
              <a:rPr lang="en-GB" altLang="ko-KR" sz="2000" dirty="0" smtClean="0">
                <a:solidFill>
                  <a:srgbClr val="FF0000"/>
                </a:solidFill>
                <a:latin typeface="Calibri" pitchFamily="34" charset="0"/>
                <a:ea typeface="Gulim" pitchFamily="34" charset="-127"/>
              </a:rPr>
              <a:t>937</a:t>
            </a:r>
            <a:r>
              <a:rPr lang="en-GB" altLang="ko-KR" sz="2000" dirty="0" smtClean="0">
                <a:solidFill>
                  <a:srgbClr val="000000"/>
                </a:solidFill>
                <a:latin typeface="Calibri" pitchFamily="34" charset="0"/>
                <a:ea typeface="Gulim" pitchFamily="34" charset="-127"/>
              </a:rPr>
              <a:t> </a:t>
            </a:r>
            <a:r>
              <a:rPr lang="en-GB" altLang="ko-KR" sz="2000" dirty="0" smtClean="0">
                <a:latin typeface="Calibri" pitchFamily="34" charset="0"/>
                <a:ea typeface="Gulim" pitchFamily="34" charset="-127"/>
              </a:rPr>
              <a:t>people registered on the SA WG2</a:t>
            </a:r>
            <a:r>
              <a:rPr lang="en-US" altLang="de-DE" sz="2000" dirty="0" smtClean="0">
                <a:latin typeface="Calibri" pitchFamily="34" charset="0"/>
                <a:ea typeface="Gulim" pitchFamily="34" charset="-127"/>
              </a:rPr>
              <a:t> </a:t>
            </a:r>
            <a:r>
              <a:rPr lang="en-GB" altLang="ko-KR" sz="2000" dirty="0" smtClean="0">
                <a:latin typeface="Calibri" pitchFamily="34" charset="0"/>
                <a:ea typeface="Gulim" pitchFamily="34" charset="-127"/>
              </a:rPr>
              <a:t>e-mail reflector</a:t>
            </a:r>
            <a:r>
              <a:rPr lang="en-US" altLang="de-DE" sz="2000" dirty="0" smtClean="0">
                <a:latin typeface="Calibri" pitchFamily="34" charset="0"/>
                <a:ea typeface="Gulim" pitchFamily="34" charset="-127"/>
              </a:rPr>
              <a:t> on 20 February 2017</a:t>
            </a:r>
            <a:endParaRPr lang="en-US" altLang="de-DE" sz="2000" dirty="0">
              <a:latin typeface="Calibri" pitchFamily="34" charset="0"/>
              <a:ea typeface="Gulim" pitchFamily="34" charset="-127"/>
            </a:endParaRPr>
          </a:p>
        </p:txBody>
      </p:sp>
      <p:sp>
        <p:nvSpPr>
          <p:cNvPr id="2052" name="Content Placeholder 2"/>
          <p:cNvSpPr>
            <a:spLocks noGrp="1"/>
          </p:cNvSpPr>
          <p:nvPr>
            <p:ph idx="1"/>
          </p:nvPr>
        </p:nvSpPr>
        <p:spPr>
          <a:xfrm>
            <a:off x="457200" y="1395413"/>
            <a:ext cx="8229600" cy="4695825"/>
          </a:xfrm>
        </p:spPr>
        <p:txBody>
          <a:bodyPr/>
          <a:lstStyle/>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#118BIS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182</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118BIS </a:t>
            </a:r>
            <a:r>
              <a:rPr lang="en-US" altLang="ko-KR" sz="2000" dirty="0" smtClean="0">
                <a:latin typeface="Arial" charset="0"/>
                <a:ea typeface="Gulim" pitchFamily="34" charset="-127"/>
              </a:rPr>
              <a:t>(co-located meeting)</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cs typeface="Arial" charset="0"/>
              </a:rPr>
              <a:t>652</a:t>
            </a:r>
            <a:r>
              <a:rPr lang="en-US" altLang="ko-KR" sz="1600" dirty="0" smtClean="0">
                <a:latin typeface="Arial" charset="0"/>
                <a:ea typeface="Gulim" pitchFamily="34" charset="-127"/>
                <a:cs typeface="Arial" charset="0"/>
              </a:rPr>
              <a:t> documents, </a:t>
            </a:r>
            <a:r>
              <a:rPr lang="en-GB" altLang="ko-KR" sz="1600" dirty="0" smtClean="0">
                <a:solidFill>
                  <a:srgbClr val="FF0000"/>
                </a:solidFill>
                <a:latin typeface="Arial" charset="0"/>
                <a:ea typeface="Gulim" pitchFamily="34" charset="-127"/>
                <a:cs typeface="Arial" charset="0"/>
              </a:rPr>
              <a:t>570</a:t>
            </a:r>
            <a:r>
              <a:rPr lang="en-GB" altLang="ko-KR" sz="1600" dirty="0" smtClean="0">
                <a:solidFill>
                  <a:srgbClr val="000000"/>
                </a:solidFill>
                <a:latin typeface="Arial" charset="0"/>
                <a:ea typeface="Gulim" pitchFamily="34" charset="-127"/>
                <a:cs typeface="Arial" charset="0"/>
              </a:rPr>
              <a:t> </a:t>
            </a:r>
            <a:r>
              <a:rPr lang="en-US" altLang="ko-KR" sz="1600" dirty="0" smtClean="0">
                <a:latin typeface="Arial" charset="0"/>
                <a:ea typeface="Gulim" pitchFamily="34" charset="-127"/>
              </a:rPr>
              <a:t>handled (including revisions), including</a:t>
            </a:r>
          </a:p>
          <a:p>
            <a:pPr lvl="2">
              <a:lnSpc>
                <a:spcPct val="80000"/>
              </a:lnSpc>
            </a:pPr>
            <a:r>
              <a:rPr lang="en-GB" altLang="ko-KR" sz="1400" dirty="0" smtClean="0">
                <a:solidFill>
                  <a:srgbClr val="FF0000"/>
                </a:solidFill>
                <a:latin typeface="Arial" charset="0"/>
                <a:ea typeface="Gulim" pitchFamily="34" charset="-127"/>
              </a:rPr>
              <a:t>105</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37</a:t>
            </a:r>
            <a:r>
              <a:rPr lang="en-US" altLang="ko-KR" sz="1400" dirty="0" smtClean="0">
                <a:latin typeface="Arial" charset="0"/>
                <a:ea typeface="Gulim" pitchFamily="34" charset="-127"/>
              </a:rPr>
              <a:t> Incoming LSs, of which </a:t>
            </a:r>
            <a:r>
              <a:rPr lang="en-GB" altLang="ko-KR" sz="1400" dirty="0" smtClean="0">
                <a:solidFill>
                  <a:srgbClr val="FF0000"/>
                </a:solidFill>
                <a:latin typeface="Arial" charset="0"/>
                <a:ea typeface="Gulim" pitchFamily="34" charset="-127"/>
              </a:rPr>
              <a:t>8</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solidFill>
                  <a:srgbClr val="FF0000"/>
                </a:solidFill>
                <a:latin typeface="Arial" charset="0"/>
                <a:ea typeface="Gulim" pitchFamily="34" charset="-127"/>
              </a:rPr>
              <a:t>  27</a:t>
            </a:r>
            <a:r>
              <a:rPr lang="de-DE" altLang="ko-KR" sz="1400" dirty="0" smtClean="0">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97</a:t>
            </a:r>
            <a:r>
              <a:rPr lang="en-GB" altLang="ko-KR" sz="1600" dirty="0" smtClean="0">
                <a:solidFill>
                  <a:srgbClr val="000000"/>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34</a:t>
            </a:r>
            <a:r>
              <a:rPr lang="de-DE" altLang="ko-KR" sz="1600" dirty="0" smtClean="0">
                <a:solidFill>
                  <a:srgbClr val="3A17D1"/>
                </a:solidFill>
                <a:latin typeface="Arial" charset="0"/>
                <a:ea typeface="Gulim" pitchFamily="34" charset="-127"/>
              </a:rPr>
              <a:t> </a:t>
            </a:r>
            <a:r>
              <a:rPr lang="de-DE" altLang="ko-KR" sz="1600" dirty="0" smtClean="0">
                <a:solidFill>
                  <a:srgbClr val="FF0000"/>
                </a:solidFill>
                <a:latin typeface="Arial" charset="0"/>
                <a:ea typeface="Gulim" pitchFamily="34" charset="-127"/>
              </a:rPr>
              <a:t>[</a:t>
            </a:r>
            <a:r>
              <a:rPr lang="de-DE" altLang="ko-KR" sz="1600" b="1" dirty="0" smtClean="0">
                <a:solidFill>
                  <a:srgbClr val="FF0000"/>
                </a:solidFill>
                <a:latin typeface="Arial" charset="0"/>
                <a:ea typeface="Gulim" pitchFamily="34" charset="-127"/>
              </a:rPr>
              <a:t>7</a:t>
            </a:r>
            <a:r>
              <a:rPr lang="de-DE" altLang="ko-KR" sz="1600" dirty="0" smtClean="0">
                <a:solidFill>
                  <a:srgbClr val="FF0000"/>
                </a:solidFill>
                <a:latin typeface="Arial" charset="0"/>
                <a:ea typeface="Gulim" pitchFamily="34" charset="-127"/>
              </a:rPr>
              <a:t> revised again at SA2#119]</a:t>
            </a:r>
            <a:r>
              <a:rPr lang="de-DE" altLang="ko-KR" sz="2000" dirty="0" smtClean="0">
                <a:solidFill>
                  <a:srgbClr val="000000"/>
                </a:solidFill>
                <a:latin typeface="Arial" charset="0"/>
                <a:ea typeface="Gulim" pitchFamily="34" charset="-127"/>
              </a:rPr>
              <a:t> </a:t>
            </a:r>
          </a:p>
          <a:p>
            <a:pPr>
              <a:lnSpc>
                <a:spcPct val="80000"/>
              </a:lnSpc>
              <a:buFontTx/>
              <a:buNone/>
            </a:pPr>
            <a:endParaRPr lang="en-US" altLang="ko-KR" sz="2000" b="1" dirty="0" smtClean="0">
              <a:latin typeface="Arial" charset="0"/>
              <a:ea typeface="Gulim" pitchFamily="34" charset="-127"/>
            </a:endParaRPr>
          </a:p>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#119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175</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119 </a:t>
            </a:r>
            <a:r>
              <a:rPr lang="en-US" altLang="ko-KR" sz="2000" dirty="0" smtClean="0">
                <a:latin typeface="Arial" charset="0"/>
                <a:ea typeface="Gulim" pitchFamily="34" charset="-127"/>
              </a:rPr>
              <a:t>(co-located meeting)</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rPr>
              <a:t>849</a:t>
            </a:r>
            <a:r>
              <a:rPr lang="en-US" altLang="ko-KR" sz="1600" dirty="0" smtClean="0">
                <a:latin typeface="Arial" charset="0"/>
                <a:ea typeface="Gulim" pitchFamily="34" charset="-127"/>
              </a:rPr>
              <a:t> documents, </a:t>
            </a:r>
            <a:r>
              <a:rPr lang="en-GB" altLang="ko-KR" sz="1600" dirty="0" smtClean="0">
                <a:solidFill>
                  <a:srgbClr val="FF0000"/>
                </a:solidFill>
                <a:latin typeface="Arial" charset="0"/>
                <a:ea typeface="Gulim" pitchFamily="34" charset="-127"/>
              </a:rPr>
              <a:t>719</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handled (including revisions), including</a:t>
            </a:r>
          </a:p>
          <a:p>
            <a:pPr lvl="2">
              <a:lnSpc>
                <a:spcPct val="80000"/>
              </a:lnSpc>
            </a:pPr>
            <a:r>
              <a:rPr lang="en-GB" altLang="ko-KR" sz="1400" dirty="0" smtClean="0">
                <a:solidFill>
                  <a:srgbClr val="FF0000"/>
                </a:solidFill>
                <a:latin typeface="Arial" charset="0"/>
                <a:ea typeface="Gulim" pitchFamily="34" charset="-127"/>
              </a:rPr>
              <a:t>107</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43</a:t>
            </a:r>
            <a:r>
              <a:rPr lang="en-US"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Incoming LSs, of which </a:t>
            </a:r>
            <a:r>
              <a:rPr lang="en-GB" altLang="ko-KR" sz="1400" dirty="0" smtClean="0">
                <a:solidFill>
                  <a:srgbClr val="FF0000"/>
                </a:solidFill>
                <a:latin typeface="Arial" charset="0"/>
                <a:ea typeface="Gulim" pitchFamily="34" charset="-127"/>
              </a:rPr>
              <a:t>17</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14</a:t>
            </a:r>
            <a:r>
              <a:rPr lang="de-DE"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FF0000"/>
                </a:solidFill>
                <a:latin typeface="Arial" charset="0"/>
                <a:ea typeface="Gulim" pitchFamily="34" charset="-127"/>
              </a:rPr>
              <a:t>173</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27</a:t>
            </a:r>
            <a:endParaRPr lang="en-US" altLang="ko-KR" sz="2000" b="1" dirty="0" smtClean="0">
              <a:latin typeface="Arial" charset="0"/>
              <a:ea typeface="Gulim" pitchFamily="34"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6" name="Chart 5"/>
          <p:cNvGraphicFramePr/>
          <p:nvPr/>
        </p:nvGraphicFramePr>
        <p:xfrm>
          <a:off x="344384" y="1330035"/>
          <a:ext cx="8585860" cy="50113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sz="2800" dirty="0" smtClean="0"/>
              <a:t>Resource usage in Rel-15 timeframe</a:t>
            </a:r>
            <a:endParaRPr lang="de-DE" altLang="de-DE" sz="2800"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graphicFrame>
        <p:nvGraphicFramePr>
          <p:cNvPr id="8" name="Chart 7"/>
          <p:cNvGraphicFramePr/>
          <p:nvPr/>
        </p:nvGraphicFramePr>
        <p:xfrm>
          <a:off x="485775" y="1467715"/>
          <a:ext cx="8429625" cy="49426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8734</TotalTime>
  <Words>2081</Words>
  <Application>Microsoft Office PowerPoint</Application>
  <PresentationFormat>On-screen Show (4:3)</PresentationFormat>
  <Paragraphs>384</Paragraphs>
  <Slides>36</Slides>
  <Notes>2</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3gpp</vt:lpstr>
      <vt:lpstr>  </vt:lpstr>
      <vt:lpstr>Contents</vt:lpstr>
      <vt:lpstr>Contents</vt:lpstr>
      <vt:lpstr>1) General Aspects (1/8)</vt:lpstr>
      <vt:lpstr>1) General Aspects (2/8)</vt:lpstr>
      <vt:lpstr>1) General Aspects (3/8)</vt:lpstr>
      <vt:lpstr>1) General Aspects (4/8)</vt:lpstr>
      <vt:lpstr>1) General Aspects (5/8)</vt:lpstr>
      <vt:lpstr>1) General Aspects (6/8) Resource usage in Rel-15 timeframe</vt:lpstr>
      <vt:lpstr>1) General Aspects (7/8) Document Handling / Meeting</vt:lpstr>
      <vt:lpstr>1) General Aspects (8/8) SA2 Agreed CRs by Release / Meeting</vt:lpstr>
      <vt:lpstr>Contents</vt:lpstr>
      <vt:lpstr>2.1) Rel-13 and before  Maintenance (1/1)</vt:lpstr>
      <vt:lpstr>Contents</vt:lpstr>
      <vt:lpstr>2.2) Rel-14 Maintenance (1/3)</vt:lpstr>
      <vt:lpstr>2.2) Rel-14 Work and Maintenance (2/3)</vt:lpstr>
      <vt:lpstr>2.3) Rel-14 Work and Maintenance(3/3)</vt:lpstr>
      <vt:lpstr>Contents</vt:lpstr>
      <vt:lpstr>2.3) Rel-15 Work and Maintenance(1/5)</vt:lpstr>
      <vt:lpstr>2.3) Rel-15 Work and Maintenance(1/5)</vt:lpstr>
      <vt:lpstr>2.3) Rel-15 Work and Maintenance(2/5)</vt:lpstr>
      <vt:lpstr>2.3) Rel-15 Work and Maintenance(3/5)</vt:lpstr>
      <vt:lpstr>2.3) Rel-15 Work and Maintenance(4/5)</vt:lpstr>
      <vt:lpstr>2.3) Rel-15 Work and Maintenance(5/5)</vt:lpstr>
      <vt:lpstr>2.3) Rel-15 Work and Maintenance(5/5)</vt:lpstr>
      <vt:lpstr>2.3) Rel-15 Work and Maintenance(5/5)</vt:lpstr>
      <vt:lpstr>Contents</vt:lpstr>
      <vt:lpstr>2.4) New and Updated WIDs/SIDs and Exceptions</vt:lpstr>
      <vt:lpstr>Contents</vt:lpstr>
      <vt:lpstr>2.5) IETF and External SDO Normative Reference Update (1/1)</vt:lpstr>
      <vt:lpstr>Contents</vt:lpstr>
      <vt:lpstr>Contents</vt:lpstr>
      <vt:lpstr>4) Documents for Information and Approval</vt:lpstr>
      <vt:lpstr>Contents</vt:lpstr>
      <vt:lpstr>5) Collected Items requiring action  from SA</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Frank</cp:lastModifiedBy>
  <cp:revision>1395</cp:revision>
  <dcterms:created xsi:type="dcterms:W3CDTF">2013-07-29T09:19:59Z</dcterms:created>
  <dcterms:modified xsi:type="dcterms:W3CDTF">2017-02-28T10:43:48Z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1488272166</vt:lpwstr>
  </property>
</Properties>
</file>