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3"/>
  </p:notesMasterIdLst>
  <p:handoutMasterIdLst>
    <p:handoutMasterId r:id="rId44"/>
  </p:handoutMasterIdLst>
  <p:sldIdLst>
    <p:sldId id="303" r:id="rId2"/>
    <p:sldId id="325" r:id="rId3"/>
    <p:sldId id="327" r:id="rId4"/>
    <p:sldId id="338" r:id="rId5"/>
    <p:sldId id="339" r:id="rId6"/>
    <p:sldId id="340" r:id="rId7"/>
    <p:sldId id="487" r:id="rId8"/>
    <p:sldId id="424" r:id="rId9"/>
    <p:sldId id="425" r:id="rId10"/>
    <p:sldId id="426" r:id="rId11"/>
    <p:sldId id="427" r:id="rId12"/>
    <p:sldId id="328" r:id="rId13"/>
    <p:sldId id="345" r:id="rId14"/>
    <p:sldId id="329" r:id="rId15"/>
    <p:sldId id="475" r:id="rId16"/>
    <p:sldId id="483" r:id="rId17"/>
    <p:sldId id="472" r:id="rId18"/>
    <p:sldId id="413" r:id="rId19"/>
    <p:sldId id="418" r:id="rId20"/>
    <p:sldId id="454" r:id="rId21"/>
    <p:sldId id="471" r:id="rId22"/>
    <p:sldId id="479" r:id="rId23"/>
    <p:sldId id="480" r:id="rId24"/>
    <p:sldId id="446" r:id="rId25"/>
    <p:sldId id="393" r:id="rId26"/>
    <p:sldId id="478" r:id="rId27"/>
    <p:sldId id="481" r:id="rId28"/>
    <p:sldId id="484" r:id="rId29"/>
    <p:sldId id="485" r:id="rId30"/>
    <p:sldId id="486" r:id="rId31"/>
    <p:sldId id="331" r:id="rId32"/>
    <p:sldId id="370" r:id="rId33"/>
    <p:sldId id="332" r:id="rId34"/>
    <p:sldId id="360" r:id="rId35"/>
    <p:sldId id="333" r:id="rId36"/>
    <p:sldId id="334" r:id="rId37"/>
    <p:sldId id="369" r:id="rId38"/>
    <p:sldId id="326" r:id="rId39"/>
    <p:sldId id="368" r:id="rId40"/>
    <p:sldId id="335" r:id="rId41"/>
    <p:sldId id="474" r:id="rId4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17D1"/>
    <a:srgbClr val="F6BF5C"/>
    <a:srgbClr val="E5551B"/>
    <a:srgbClr val="D95A27"/>
    <a:srgbClr val="62A14D"/>
    <a:srgbClr val="000000"/>
    <a:srgbClr val="CCECFF"/>
    <a:srgbClr val="7CCA62"/>
    <a:srgbClr val="FFFF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p:scale>
          <a:sx n="80" d="100"/>
          <a:sy n="80" d="100"/>
        </p:scale>
        <p:origin x="-3384" y="-828"/>
      </p:cViewPr>
      <p:guideLst>
        <p:guide orient="horz" pos="2160"/>
        <p:guide pos="2880"/>
      </p:guideLst>
    </p:cSldViewPr>
  </p:slideViewPr>
  <p:notesTextViewPr>
    <p:cViewPr>
      <p:scale>
        <a:sx n="1" d="1"/>
        <a:sy n="1" d="1"/>
      </p:scale>
      <p:origin x="0" y="0"/>
    </p:cViewPr>
  </p:notesTextViewPr>
  <p:sorterViewPr>
    <p:cViewPr>
      <p:scale>
        <a:sx n="100" d="100"/>
        <a:sy n="100" d="100"/>
      </p:scale>
      <p:origin x="0" y="2502"/>
    </p:cViewPr>
  </p:sorterViewPr>
  <p:notesViewPr>
    <p:cSldViewPr snapToGrid="0">
      <p:cViewPr varScale="1">
        <p:scale>
          <a:sx n="50" d="100"/>
          <a:sy n="50" d="100"/>
        </p:scale>
        <p:origin x="-3030" y="-9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SA2</a:t>
            </a:r>
            <a:r>
              <a:rPr lang="en-US" baseline="0" dirty="0" smtClean="0"/>
              <a:t> meeting </a:t>
            </a:r>
            <a:r>
              <a:rPr lang="en-US" dirty="0" smtClean="0"/>
              <a:t>attendance</a:t>
            </a:r>
            <a:endParaRPr lang="en-US" dirty="0"/>
          </a:p>
        </c:rich>
      </c:tx>
      <c:layout/>
    </c:title>
    <c:plotArea>
      <c:layout/>
      <c:lineChart>
        <c:grouping val="standard"/>
        <c:ser>
          <c:idx val="0"/>
          <c:order val="0"/>
          <c:tx>
            <c:strRef>
              <c:f>Sheet1!$A$3</c:f>
              <c:strCache>
                <c:ptCount val="1"/>
                <c:pt idx="0">
                  <c:v>attended</c:v>
                </c:pt>
              </c:strCache>
            </c:strRef>
          </c:tx>
          <c:marker>
            <c:symbol val="none"/>
          </c:marker>
          <c:trendline>
            <c:spPr>
              <a:ln w="28575">
                <a:solidFill>
                  <a:srgbClr val="FF0000"/>
                </a:solidFill>
              </a:ln>
            </c:spPr>
            <c:trendlineType val="linear"/>
          </c:trendline>
          <c:cat>
            <c:strRef>
              <c:f>Sheet1!$B$2:$AH$2</c:f>
              <c:strCache>
                <c:ptCount val="33"/>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pt idx="29">
                  <c:v>116</c:v>
                </c:pt>
                <c:pt idx="30">
                  <c:v>116bis</c:v>
                </c:pt>
                <c:pt idx="31">
                  <c:v>117</c:v>
                </c:pt>
                <c:pt idx="32">
                  <c:v>118</c:v>
                </c:pt>
              </c:strCache>
            </c:strRef>
          </c:cat>
          <c:val>
            <c:numRef>
              <c:f>Sheet1!$B$3:$AH$3</c:f>
              <c:numCache>
                <c:formatCode>General</c:formatCode>
                <c:ptCount val="33"/>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numCache>
            </c:numRef>
          </c:val>
        </c:ser>
        <c:marker val="1"/>
        <c:axId val="72568192"/>
        <c:axId val="48395392"/>
      </c:lineChart>
      <c:catAx>
        <c:axId val="72568192"/>
        <c:scaling>
          <c:orientation val="minMax"/>
        </c:scaling>
        <c:axPos val="b"/>
        <c:numFmt formatCode="General" sourceLinked="1"/>
        <c:tickLblPos val="nextTo"/>
        <c:crossAx val="48395392"/>
        <c:crosses val="autoZero"/>
        <c:auto val="1"/>
        <c:lblAlgn val="ctr"/>
        <c:lblOffset val="100"/>
      </c:catAx>
      <c:valAx>
        <c:axId val="48395392"/>
        <c:scaling>
          <c:orientation val="minMax"/>
        </c:scaling>
        <c:axPos val="l"/>
        <c:majorGridlines/>
        <c:numFmt formatCode="General" sourceLinked="1"/>
        <c:tickLblPos val="nextTo"/>
        <c:crossAx val="72568192"/>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4"/>
  <c:chart>
    <c:plotArea>
      <c:layout>
        <c:manualLayout>
          <c:layoutTarget val="inner"/>
          <c:xMode val="edge"/>
          <c:yMode val="edge"/>
          <c:x val="6.2853996748356802E-2"/>
          <c:y val="8.636107537268041E-2"/>
          <c:w val="0.92843105841816564"/>
          <c:h val="0.8326195683872849"/>
        </c:manualLayout>
      </c:layout>
      <c:barChart>
        <c:barDir val="col"/>
        <c:grouping val="stacked"/>
        <c:ser>
          <c:idx val="0"/>
          <c:order val="0"/>
          <c:tx>
            <c:strRef>
              <c:f>Sheet1!$BJ$9</c:f>
              <c:strCache>
                <c:ptCount val="1"/>
                <c:pt idx="0">
                  <c:v>R13 CIoT</c:v>
                </c:pt>
              </c:strCache>
            </c:strRef>
          </c:tx>
          <c:spPr>
            <a:solidFill>
              <a:schemeClr val="accent1"/>
            </a:solidFill>
          </c:spPr>
          <c:cat>
            <c:strRef>
              <c:f>Sheet1!$BK$5:$BV$5</c:f>
              <c:strCache>
                <c:ptCount val="12"/>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strCache>
            </c:strRef>
          </c:cat>
          <c:val>
            <c:numRef>
              <c:f>Sheet1!$BK$9:$BV$9</c:f>
              <c:numCache>
                <c:formatCode>General</c:formatCode>
                <c:ptCount val="12"/>
                <c:pt idx="0">
                  <c:v>4</c:v>
                </c:pt>
                <c:pt idx="1">
                  <c:v>4</c:v>
                </c:pt>
                <c:pt idx="2">
                  <c:v>4</c:v>
                </c:pt>
                <c:pt idx="3">
                  <c:v>4</c:v>
                </c:pt>
                <c:pt idx="4">
                  <c:v>3</c:v>
                </c:pt>
                <c:pt idx="5">
                  <c:v>10</c:v>
                </c:pt>
                <c:pt idx="6">
                  <c:v>7</c:v>
                </c:pt>
                <c:pt idx="7">
                  <c:v>6</c:v>
                </c:pt>
                <c:pt idx="8">
                  <c:v>2.5</c:v>
                </c:pt>
                <c:pt idx="9">
                  <c:v>3</c:v>
                </c:pt>
              </c:numCache>
            </c:numRef>
          </c:val>
        </c:ser>
        <c:ser>
          <c:idx val="1"/>
          <c:order val="1"/>
          <c:tx>
            <c:strRef>
              <c:f>Sheet1!$BJ$10</c:f>
              <c:strCache>
                <c:ptCount val="1"/>
                <c:pt idx="0">
                  <c:v>maintenance</c:v>
                </c:pt>
              </c:strCache>
            </c:strRef>
          </c:tx>
          <c:spPr>
            <a:solidFill>
              <a:schemeClr val="accent3">
                <a:lumMod val="75000"/>
              </a:schemeClr>
            </a:solidFill>
          </c:spPr>
          <c:cat>
            <c:strRef>
              <c:f>Sheet1!$BK$5:$BV$5</c:f>
              <c:strCache>
                <c:ptCount val="12"/>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strCache>
            </c:strRef>
          </c:cat>
          <c:val>
            <c:numRef>
              <c:f>Sheet1!$BK$10:$BV$10</c:f>
              <c:numCache>
                <c:formatCode>General</c:formatCode>
                <c:ptCount val="12"/>
                <c:pt idx="0">
                  <c:v>6</c:v>
                </c:pt>
                <c:pt idx="1">
                  <c:v>0</c:v>
                </c:pt>
                <c:pt idx="2">
                  <c:v>7</c:v>
                </c:pt>
                <c:pt idx="3">
                  <c:v>11</c:v>
                </c:pt>
                <c:pt idx="4">
                  <c:v>10</c:v>
                </c:pt>
                <c:pt idx="5">
                  <c:v>0</c:v>
                </c:pt>
                <c:pt idx="6">
                  <c:v>6</c:v>
                </c:pt>
                <c:pt idx="7">
                  <c:v>4</c:v>
                </c:pt>
                <c:pt idx="8">
                  <c:v>4</c:v>
                </c:pt>
                <c:pt idx="9">
                  <c:v>3</c:v>
                </c:pt>
                <c:pt idx="10">
                  <c:v>5</c:v>
                </c:pt>
                <c:pt idx="11">
                  <c:v>6</c:v>
                </c:pt>
              </c:numCache>
            </c:numRef>
          </c:val>
        </c:ser>
        <c:ser>
          <c:idx val="2"/>
          <c:order val="2"/>
          <c:tx>
            <c:strRef>
              <c:f>Sheet1!$BJ$11</c:f>
              <c:strCache>
                <c:ptCount val="1"/>
                <c:pt idx="0">
                  <c:v>R13 exceptions</c:v>
                </c:pt>
              </c:strCache>
            </c:strRef>
          </c:tx>
          <c:cat>
            <c:strRef>
              <c:f>Sheet1!$BK$5:$BV$5</c:f>
              <c:strCache>
                <c:ptCount val="12"/>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strCache>
            </c:strRef>
          </c:cat>
          <c:val>
            <c:numRef>
              <c:f>Sheet1!$BK$11:$BV$11</c:f>
              <c:numCache>
                <c:formatCode>General</c:formatCode>
                <c:ptCount val="12"/>
                <c:pt idx="0">
                  <c:v>21</c:v>
                </c:pt>
                <c:pt idx="1">
                  <c:v>11</c:v>
                </c:pt>
                <c:pt idx="2">
                  <c:v>5</c:v>
                </c:pt>
                <c:pt idx="3">
                  <c:v>4</c:v>
                </c:pt>
                <c:pt idx="4">
                  <c:v>0</c:v>
                </c:pt>
                <c:pt idx="5">
                  <c:v>0</c:v>
                </c:pt>
                <c:pt idx="6">
                  <c:v>0</c:v>
                </c:pt>
                <c:pt idx="7">
                  <c:v>0</c:v>
                </c:pt>
                <c:pt idx="8">
                  <c:v>0</c:v>
                </c:pt>
                <c:pt idx="9">
                  <c:v>0</c:v>
                </c:pt>
              </c:numCache>
            </c:numRef>
          </c:val>
        </c:ser>
        <c:ser>
          <c:idx val="3"/>
          <c:order val="3"/>
          <c:tx>
            <c:strRef>
              <c:f>Sheet1!$BJ$12</c:f>
              <c:strCache>
                <c:ptCount val="1"/>
                <c:pt idx="0">
                  <c:v>R14</c:v>
                </c:pt>
              </c:strCache>
            </c:strRef>
          </c:tx>
          <c:spPr>
            <a:solidFill>
              <a:srgbClr val="FFC000"/>
            </a:solidFill>
          </c:spPr>
          <c:cat>
            <c:strRef>
              <c:f>Sheet1!$BK$5:$BV$5</c:f>
              <c:strCache>
                <c:ptCount val="12"/>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strCache>
            </c:strRef>
          </c:cat>
          <c:val>
            <c:numRef>
              <c:f>Sheet1!$BK$12:$BV$12</c:f>
              <c:numCache>
                <c:formatCode>General</c:formatCode>
                <c:ptCount val="12"/>
                <c:pt idx="0">
                  <c:v>1</c:v>
                </c:pt>
                <c:pt idx="1">
                  <c:v>0</c:v>
                </c:pt>
                <c:pt idx="2">
                  <c:v>8</c:v>
                </c:pt>
                <c:pt idx="3">
                  <c:v>9</c:v>
                </c:pt>
                <c:pt idx="4">
                  <c:v>16</c:v>
                </c:pt>
                <c:pt idx="5">
                  <c:v>0</c:v>
                </c:pt>
                <c:pt idx="6">
                  <c:v>16</c:v>
                </c:pt>
                <c:pt idx="7">
                  <c:v>20</c:v>
                </c:pt>
                <c:pt idx="8">
                  <c:v>22</c:v>
                </c:pt>
                <c:pt idx="9">
                  <c:v>23</c:v>
                </c:pt>
                <c:pt idx="10">
                  <c:v>12.5</c:v>
                </c:pt>
                <c:pt idx="11">
                  <c:v>11</c:v>
                </c:pt>
              </c:numCache>
            </c:numRef>
          </c:val>
        </c:ser>
        <c:ser>
          <c:idx val="4"/>
          <c:order val="4"/>
          <c:tx>
            <c:strRef>
              <c:f>Sheet1!$BJ$13</c:f>
              <c:strCache>
                <c:ptCount val="1"/>
                <c:pt idx="0">
                  <c:v>NG</c:v>
                </c:pt>
              </c:strCache>
            </c:strRef>
          </c:tx>
          <c:cat>
            <c:strRef>
              <c:f>Sheet1!$BK$5:$BV$5</c:f>
              <c:strCache>
                <c:ptCount val="12"/>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strCache>
            </c:strRef>
          </c:cat>
          <c:val>
            <c:numRef>
              <c:f>Sheet1!$BK$13:$BV$13</c:f>
              <c:numCache>
                <c:formatCode>General</c:formatCode>
                <c:ptCount val="12"/>
                <c:pt idx="0">
                  <c:v>0</c:v>
                </c:pt>
                <c:pt idx="1">
                  <c:v>0</c:v>
                </c:pt>
                <c:pt idx="2">
                  <c:v>2</c:v>
                </c:pt>
                <c:pt idx="3">
                  <c:v>2</c:v>
                </c:pt>
                <c:pt idx="4">
                  <c:v>2</c:v>
                </c:pt>
                <c:pt idx="5">
                  <c:v>10</c:v>
                </c:pt>
                <c:pt idx="6">
                  <c:v>6</c:v>
                </c:pt>
                <c:pt idx="7">
                  <c:v>11</c:v>
                </c:pt>
                <c:pt idx="8">
                  <c:v>14.5</c:v>
                </c:pt>
                <c:pt idx="9">
                  <c:v>16</c:v>
                </c:pt>
                <c:pt idx="10">
                  <c:v>18</c:v>
                </c:pt>
                <c:pt idx="11">
                  <c:v>18</c:v>
                </c:pt>
              </c:numCache>
            </c:numRef>
          </c:val>
        </c:ser>
        <c:ser>
          <c:idx val="5"/>
          <c:order val="5"/>
          <c:tx>
            <c:strRef>
              <c:f>Sheet1!$BJ$14</c:f>
              <c:strCache>
                <c:ptCount val="1"/>
                <c:pt idx="0">
                  <c:v>R15</c:v>
                </c:pt>
              </c:strCache>
            </c:strRef>
          </c:tx>
          <c:spPr>
            <a:solidFill>
              <a:srgbClr val="FF0000"/>
            </a:solidFill>
          </c:spPr>
          <c:cat>
            <c:strRef>
              <c:f>Sheet1!$BK$5:$BV$5</c:f>
              <c:strCache>
                <c:ptCount val="12"/>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strCache>
            </c:strRef>
          </c:cat>
          <c:val>
            <c:numRef>
              <c:f>Sheet1!$BK$14:$BV$14</c:f>
              <c:numCache>
                <c:formatCode>General</c:formatCode>
                <c:ptCount val="12"/>
                <c:pt idx="10">
                  <c:v>1</c:v>
                </c:pt>
                <c:pt idx="11">
                  <c:v>4.5</c:v>
                </c:pt>
              </c:numCache>
            </c:numRef>
          </c:val>
        </c:ser>
        <c:overlap val="100"/>
        <c:axId val="73779072"/>
        <c:axId val="73780608"/>
      </c:barChart>
      <c:catAx>
        <c:axId val="73779072"/>
        <c:scaling>
          <c:orientation val="minMax"/>
        </c:scaling>
        <c:axPos val="b"/>
        <c:numFmt formatCode="General" sourceLinked="1"/>
        <c:tickLblPos val="nextTo"/>
        <c:txPr>
          <a:bodyPr/>
          <a:lstStyle/>
          <a:p>
            <a:pPr>
              <a:defRPr sz="800">
                <a:latin typeface="Arial Narrow" pitchFamily="34" charset="0"/>
              </a:defRPr>
            </a:pPr>
            <a:endParaRPr lang="en-US"/>
          </a:p>
        </c:txPr>
        <c:crossAx val="73780608"/>
        <c:crosses val="autoZero"/>
        <c:auto val="1"/>
        <c:lblAlgn val="ctr"/>
        <c:lblOffset val="100"/>
      </c:catAx>
      <c:valAx>
        <c:axId val="73780608"/>
        <c:scaling>
          <c:orientation val="minMax"/>
        </c:scaling>
        <c:axPos val="l"/>
        <c:majorGridlines/>
        <c:numFmt formatCode="General" sourceLinked="1"/>
        <c:tickLblPos val="nextTo"/>
        <c:crossAx val="73779072"/>
        <c:crosses val="autoZero"/>
        <c:crossBetween val="between"/>
      </c:valAx>
    </c:plotArea>
    <c:legend>
      <c:legendPos val="r"/>
      <c:layout>
        <c:manualLayout>
          <c:xMode val="edge"/>
          <c:yMode val="edge"/>
          <c:x val="0.15730636409182697"/>
          <c:y val="8.2684142715541004E-2"/>
          <c:w val="0.46289986241673076"/>
          <c:h val="0.26454389382795457"/>
        </c:manualLayout>
      </c:layout>
      <c:txPr>
        <a:bodyPr/>
        <a:lstStyle/>
        <a:p>
          <a:pPr>
            <a:defRPr sz="1800"/>
          </a:pPr>
          <a:endParaRPr lang="en-US"/>
        </a:p>
      </c:txPr>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2.5268768009503402E-2"/>
          <c:y val="1.4707759912680961E-2"/>
          <c:w val="0.97440901538683877"/>
          <c:h val="0.95210574583348662"/>
        </c:manualLayout>
      </c:layout>
      <c:barChart>
        <c:barDir val="col"/>
        <c:grouping val="stacked"/>
        <c:ser>
          <c:idx val="0"/>
          <c:order val="0"/>
          <c:tx>
            <c:strRef>
              <c:f>Sheet1!$A$2</c:f>
              <c:strCache>
                <c:ptCount val="1"/>
                <c:pt idx="0">
                  <c:v>#approved/endorsed (total)</c:v>
                </c:pt>
              </c:strCache>
            </c:strRef>
          </c:tx>
          <c:spPr>
            <a:solidFill>
              <a:srgbClr val="00B050"/>
            </a:solidFill>
          </c:spPr>
          <c:cat>
            <c:strRef>
              <c:f>Sheet1!$J$1:$BE$1</c:f>
              <c:strCache>
                <c:ptCount val="48"/>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pt idx="44">
                  <c:v>116</c:v>
                </c:pt>
                <c:pt idx="45">
                  <c:v>116bis</c:v>
                </c:pt>
                <c:pt idx="46">
                  <c:v>117</c:v>
                </c:pt>
                <c:pt idx="47">
                  <c:v>118</c:v>
                </c:pt>
              </c:strCache>
            </c:strRef>
          </c:cat>
          <c:val>
            <c:numRef>
              <c:f>Sheet1!$J$2:$BE$2</c:f>
              <c:numCache>
                <c:formatCode>0</c:formatCode>
                <c:ptCount val="48"/>
                <c:pt idx="0">
                  <c:v>228</c:v>
                </c:pt>
                <c:pt idx="1">
                  <c:v>284</c:v>
                </c:pt>
                <c:pt idx="2">
                  <c:v>193</c:v>
                </c:pt>
                <c:pt idx="3">
                  <c:v>184</c:v>
                </c:pt>
                <c:pt idx="4">
                  <c:v>290</c:v>
                </c:pt>
                <c:pt idx="5">
                  <c:v>337</c:v>
                </c:pt>
                <c:pt idx="6">
                  <c:v>176</c:v>
                </c:pt>
                <c:pt idx="7">
                  <c:v>108</c:v>
                </c:pt>
                <c:pt idx="8">
                  <c:v>210</c:v>
                </c:pt>
                <c:pt idx="9">
                  <c:v>209</c:v>
                </c:pt>
                <c:pt idx="10">
                  <c:v>154</c:v>
                </c:pt>
                <c:pt idx="11">
                  <c:v>207</c:v>
                </c:pt>
                <c:pt idx="12">
                  <c:v>192</c:v>
                </c:pt>
                <c:pt idx="13">
                  <c:v>148</c:v>
                </c:pt>
                <c:pt idx="14">
                  <c:v>166</c:v>
                </c:pt>
                <c:pt idx="15">
                  <c:v>140</c:v>
                </c:pt>
                <c:pt idx="16">
                  <c:v>144</c:v>
                </c:pt>
                <c:pt idx="17">
                  <c:v>108</c:v>
                </c:pt>
                <c:pt idx="18">
                  <c:v>117</c:v>
                </c:pt>
                <c:pt idx="19">
                  <c:v>115</c:v>
                </c:pt>
                <c:pt idx="20">
                  <c:v>134</c:v>
                </c:pt>
                <c:pt idx="21" formatCode="General">
                  <c:v>147</c:v>
                </c:pt>
                <c:pt idx="22" formatCode="General">
                  <c:v>170</c:v>
                </c:pt>
                <c:pt idx="23">
                  <c:v>168</c:v>
                </c:pt>
                <c:pt idx="24">
                  <c:v>165</c:v>
                </c:pt>
                <c:pt idx="25">
                  <c:v>134</c:v>
                </c:pt>
                <c:pt idx="26">
                  <c:v>123</c:v>
                </c:pt>
                <c:pt idx="27">
                  <c:v>56</c:v>
                </c:pt>
                <c:pt idx="28">
                  <c:v>145</c:v>
                </c:pt>
                <c:pt idx="29">
                  <c:v>150</c:v>
                </c:pt>
                <c:pt idx="30">
                  <c:v>130</c:v>
                </c:pt>
                <c:pt idx="31">
                  <c:v>212</c:v>
                </c:pt>
                <c:pt idx="32">
                  <c:v>198</c:v>
                </c:pt>
                <c:pt idx="33">
                  <c:v>162</c:v>
                </c:pt>
                <c:pt idx="34">
                  <c:v>162</c:v>
                </c:pt>
                <c:pt idx="35">
                  <c:v>168</c:v>
                </c:pt>
                <c:pt idx="36">
                  <c:v>161</c:v>
                </c:pt>
                <c:pt idx="37">
                  <c:v>61</c:v>
                </c:pt>
                <c:pt idx="38">
                  <c:v>151</c:v>
                </c:pt>
                <c:pt idx="39">
                  <c:v>175</c:v>
                </c:pt>
                <c:pt idx="40">
                  <c:v>180</c:v>
                </c:pt>
                <c:pt idx="41">
                  <c:v>87</c:v>
                </c:pt>
                <c:pt idx="42">
                  <c:v>86</c:v>
                </c:pt>
                <c:pt idx="43">
                  <c:v>224</c:v>
                </c:pt>
                <c:pt idx="44">
                  <c:v>278</c:v>
                </c:pt>
                <c:pt idx="45">
                  <c:v>317</c:v>
                </c:pt>
                <c:pt idx="46">
                  <c:v>158</c:v>
                </c:pt>
                <c:pt idx="47">
                  <c:v>210</c:v>
                </c:pt>
              </c:numCache>
            </c:numRef>
          </c:val>
        </c:ser>
        <c:ser>
          <c:idx val="1"/>
          <c:order val="1"/>
          <c:tx>
            <c:strRef>
              <c:f>Sheet1!$A$3</c:f>
              <c:strCache>
                <c:ptCount val="1"/>
                <c:pt idx="0">
                  <c:v>#not handled, postponed</c:v>
                </c:pt>
              </c:strCache>
            </c:strRef>
          </c:tx>
          <c:spPr>
            <a:solidFill>
              <a:srgbClr val="FFFF00"/>
            </a:solidFill>
            <a:ln>
              <a:solidFill>
                <a:srgbClr val="FFFF00"/>
              </a:solidFill>
            </a:ln>
          </c:spPr>
          <c:cat>
            <c:strRef>
              <c:f>Sheet1!$J$1:$BE$1</c:f>
              <c:strCache>
                <c:ptCount val="48"/>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pt idx="44">
                  <c:v>116</c:v>
                </c:pt>
                <c:pt idx="45">
                  <c:v>116bis</c:v>
                </c:pt>
                <c:pt idx="46">
                  <c:v>117</c:v>
                </c:pt>
                <c:pt idx="47">
                  <c:v>118</c:v>
                </c:pt>
              </c:strCache>
            </c:strRef>
          </c:cat>
          <c:val>
            <c:numRef>
              <c:f>Sheet1!$J$3:$BE$3</c:f>
              <c:numCache>
                <c:formatCode>0</c:formatCode>
                <c:ptCount val="48"/>
                <c:pt idx="0">
                  <c:v>202</c:v>
                </c:pt>
                <c:pt idx="1">
                  <c:v>187</c:v>
                </c:pt>
                <c:pt idx="2">
                  <c:v>167</c:v>
                </c:pt>
                <c:pt idx="3">
                  <c:v>225</c:v>
                </c:pt>
                <c:pt idx="4">
                  <c:v>165</c:v>
                </c:pt>
                <c:pt idx="5">
                  <c:v>114</c:v>
                </c:pt>
                <c:pt idx="6">
                  <c:v>55</c:v>
                </c:pt>
                <c:pt idx="7">
                  <c:v>195</c:v>
                </c:pt>
                <c:pt idx="8">
                  <c:v>199</c:v>
                </c:pt>
                <c:pt idx="9">
                  <c:v>170</c:v>
                </c:pt>
                <c:pt idx="10">
                  <c:v>90</c:v>
                </c:pt>
                <c:pt idx="11">
                  <c:v>98</c:v>
                </c:pt>
                <c:pt idx="12">
                  <c:v>101</c:v>
                </c:pt>
                <c:pt idx="13">
                  <c:v>140</c:v>
                </c:pt>
                <c:pt idx="14">
                  <c:v>97</c:v>
                </c:pt>
                <c:pt idx="15">
                  <c:v>132</c:v>
                </c:pt>
                <c:pt idx="16">
                  <c:v>151</c:v>
                </c:pt>
                <c:pt idx="17">
                  <c:v>77</c:v>
                </c:pt>
                <c:pt idx="18">
                  <c:v>149</c:v>
                </c:pt>
                <c:pt idx="19">
                  <c:v>91</c:v>
                </c:pt>
                <c:pt idx="20">
                  <c:v>138</c:v>
                </c:pt>
                <c:pt idx="21">
                  <c:v>144</c:v>
                </c:pt>
                <c:pt idx="22">
                  <c:v>124</c:v>
                </c:pt>
                <c:pt idx="23">
                  <c:v>101</c:v>
                </c:pt>
                <c:pt idx="24">
                  <c:v>131</c:v>
                </c:pt>
                <c:pt idx="25">
                  <c:v>117</c:v>
                </c:pt>
                <c:pt idx="26">
                  <c:v>23</c:v>
                </c:pt>
                <c:pt idx="27">
                  <c:v>3</c:v>
                </c:pt>
                <c:pt idx="28">
                  <c:v>49</c:v>
                </c:pt>
                <c:pt idx="29">
                  <c:v>63</c:v>
                </c:pt>
                <c:pt idx="30">
                  <c:v>72</c:v>
                </c:pt>
                <c:pt idx="31">
                  <c:v>70</c:v>
                </c:pt>
                <c:pt idx="32">
                  <c:v>66</c:v>
                </c:pt>
                <c:pt idx="33">
                  <c:v>73</c:v>
                </c:pt>
                <c:pt idx="34">
                  <c:v>74</c:v>
                </c:pt>
                <c:pt idx="35">
                  <c:v>65</c:v>
                </c:pt>
                <c:pt idx="36">
                  <c:v>27</c:v>
                </c:pt>
                <c:pt idx="37">
                  <c:v>34</c:v>
                </c:pt>
                <c:pt idx="38">
                  <c:v>145</c:v>
                </c:pt>
                <c:pt idx="39">
                  <c:v>112</c:v>
                </c:pt>
                <c:pt idx="40">
                  <c:v>120</c:v>
                </c:pt>
                <c:pt idx="41">
                  <c:v>35</c:v>
                </c:pt>
                <c:pt idx="42">
                  <c:v>120</c:v>
                </c:pt>
                <c:pt idx="43">
                  <c:v>90</c:v>
                </c:pt>
                <c:pt idx="44">
                  <c:v>53</c:v>
                </c:pt>
                <c:pt idx="45">
                  <c:v>52</c:v>
                </c:pt>
                <c:pt idx="46">
                  <c:v>166</c:v>
                </c:pt>
                <c:pt idx="47">
                  <c:v>108</c:v>
                </c:pt>
              </c:numCache>
            </c:numRef>
          </c:val>
        </c:ser>
        <c:ser>
          <c:idx val="2"/>
          <c:order val="2"/>
          <c:tx>
            <c:strRef>
              <c:f>Sheet1!$A$4</c:f>
              <c:strCache>
                <c:ptCount val="1"/>
                <c:pt idx="0">
                  <c:v>#noted</c:v>
                </c:pt>
              </c:strCache>
            </c:strRef>
          </c:tx>
          <c:spPr>
            <a:solidFill>
              <a:srgbClr val="FF0000"/>
            </a:solidFill>
            <a:ln>
              <a:solidFill>
                <a:srgbClr val="FF0000"/>
              </a:solidFill>
            </a:ln>
          </c:spPr>
          <c:cat>
            <c:strRef>
              <c:f>Sheet1!$J$1:$BE$1</c:f>
              <c:strCache>
                <c:ptCount val="48"/>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pt idx="44">
                  <c:v>116</c:v>
                </c:pt>
                <c:pt idx="45">
                  <c:v>116bis</c:v>
                </c:pt>
                <c:pt idx="46">
                  <c:v>117</c:v>
                </c:pt>
                <c:pt idx="47">
                  <c:v>118</c:v>
                </c:pt>
              </c:strCache>
            </c:strRef>
          </c:cat>
          <c:val>
            <c:numRef>
              <c:f>Sheet1!$J$4:$BE$4</c:f>
              <c:numCache>
                <c:formatCode>0</c:formatCode>
                <c:ptCount val="48"/>
                <c:pt idx="0">
                  <c:v>169</c:v>
                </c:pt>
                <c:pt idx="1">
                  <c:v>180</c:v>
                </c:pt>
                <c:pt idx="2">
                  <c:v>175</c:v>
                </c:pt>
                <c:pt idx="3">
                  <c:v>125</c:v>
                </c:pt>
                <c:pt idx="4">
                  <c:v>161</c:v>
                </c:pt>
                <c:pt idx="5">
                  <c:v>237</c:v>
                </c:pt>
                <c:pt idx="6">
                  <c:v>210</c:v>
                </c:pt>
                <c:pt idx="7">
                  <c:v>164</c:v>
                </c:pt>
                <c:pt idx="8">
                  <c:v>170</c:v>
                </c:pt>
                <c:pt idx="9">
                  <c:v>150</c:v>
                </c:pt>
                <c:pt idx="10">
                  <c:v>135</c:v>
                </c:pt>
                <c:pt idx="11">
                  <c:v>165</c:v>
                </c:pt>
                <c:pt idx="12">
                  <c:v>185</c:v>
                </c:pt>
                <c:pt idx="13">
                  <c:v>179</c:v>
                </c:pt>
                <c:pt idx="14">
                  <c:v>137</c:v>
                </c:pt>
                <c:pt idx="15">
                  <c:v>157</c:v>
                </c:pt>
                <c:pt idx="16">
                  <c:v>137</c:v>
                </c:pt>
                <c:pt idx="17">
                  <c:v>120</c:v>
                </c:pt>
                <c:pt idx="18">
                  <c:v>139</c:v>
                </c:pt>
                <c:pt idx="19">
                  <c:v>155</c:v>
                </c:pt>
                <c:pt idx="20">
                  <c:v>131</c:v>
                </c:pt>
                <c:pt idx="21">
                  <c:v>123</c:v>
                </c:pt>
                <c:pt idx="22">
                  <c:v>121</c:v>
                </c:pt>
                <c:pt idx="23">
                  <c:v>110</c:v>
                </c:pt>
                <c:pt idx="24">
                  <c:v>165</c:v>
                </c:pt>
                <c:pt idx="25">
                  <c:v>172</c:v>
                </c:pt>
                <c:pt idx="26">
                  <c:v>141</c:v>
                </c:pt>
                <c:pt idx="27">
                  <c:v>62</c:v>
                </c:pt>
                <c:pt idx="28">
                  <c:v>95</c:v>
                </c:pt>
                <c:pt idx="29">
                  <c:v>137</c:v>
                </c:pt>
                <c:pt idx="30">
                  <c:v>143</c:v>
                </c:pt>
                <c:pt idx="31">
                  <c:v>143</c:v>
                </c:pt>
                <c:pt idx="32">
                  <c:v>143</c:v>
                </c:pt>
                <c:pt idx="33">
                  <c:v>141</c:v>
                </c:pt>
                <c:pt idx="34">
                  <c:v>120</c:v>
                </c:pt>
                <c:pt idx="35">
                  <c:v>77</c:v>
                </c:pt>
                <c:pt idx="36">
                  <c:v>65</c:v>
                </c:pt>
                <c:pt idx="37">
                  <c:v>38</c:v>
                </c:pt>
                <c:pt idx="38">
                  <c:v>103</c:v>
                </c:pt>
                <c:pt idx="39">
                  <c:v>78</c:v>
                </c:pt>
                <c:pt idx="40">
                  <c:v>124</c:v>
                </c:pt>
                <c:pt idx="41">
                  <c:v>43</c:v>
                </c:pt>
                <c:pt idx="42">
                  <c:v>112</c:v>
                </c:pt>
                <c:pt idx="43">
                  <c:v>137</c:v>
                </c:pt>
                <c:pt idx="44">
                  <c:v>119</c:v>
                </c:pt>
                <c:pt idx="45">
                  <c:v>131</c:v>
                </c:pt>
                <c:pt idx="46">
                  <c:v>70</c:v>
                </c:pt>
                <c:pt idx="47">
                  <c:v>97</c:v>
                </c:pt>
              </c:numCache>
            </c:numRef>
          </c:val>
        </c:ser>
        <c:overlap val="100"/>
        <c:axId val="73820032"/>
        <c:axId val="73821568"/>
      </c:barChart>
      <c:catAx>
        <c:axId val="73820032"/>
        <c:scaling>
          <c:orientation val="minMax"/>
        </c:scaling>
        <c:axPos val="b"/>
        <c:numFmt formatCode="General" sourceLinked="1"/>
        <c:tickLblPos val="nextTo"/>
        <c:txPr>
          <a:bodyPr rot="-5400000" vert="horz"/>
          <a:lstStyle/>
          <a:p>
            <a:pPr>
              <a:defRPr sz="1800" b="0" i="0" u="none" strike="noStrike" baseline="0">
                <a:solidFill>
                  <a:srgbClr val="000000"/>
                </a:solidFill>
                <a:latin typeface="Calibri"/>
                <a:ea typeface="Calibri"/>
                <a:cs typeface="Calibri"/>
              </a:defRPr>
            </a:pPr>
            <a:endParaRPr lang="en-US"/>
          </a:p>
        </c:txPr>
        <c:crossAx val="73821568"/>
        <c:crosses val="autoZero"/>
        <c:auto val="1"/>
        <c:lblAlgn val="ctr"/>
        <c:lblOffset val="100"/>
      </c:catAx>
      <c:valAx>
        <c:axId val="73821568"/>
        <c:scaling>
          <c:orientation val="minMax"/>
        </c:scaling>
        <c:axPos val="l"/>
        <c:majorGridlines/>
        <c:numFmt formatCode="0" sourceLinked="1"/>
        <c:tickLblPos val="nextTo"/>
        <c:txPr>
          <a:bodyPr rot="0" vert="horz"/>
          <a:lstStyle/>
          <a:p>
            <a:pPr>
              <a:defRPr sz="2400" b="0" i="0" u="none" strike="noStrike" baseline="0">
                <a:solidFill>
                  <a:srgbClr val="000000"/>
                </a:solidFill>
                <a:latin typeface="Calibri"/>
                <a:ea typeface="Calibri"/>
                <a:cs typeface="Calibri"/>
              </a:defRPr>
            </a:pPr>
            <a:endParaRPr lang="en-US"/>
          </a:p>
        </c:txPr>
        <c:crossAx val="73820032"/>
        <c:crosses val="autoZero"/>
        <c:crossBetween val="between"/>
      </c:valAx>
    </c:plotArea>
    <c:legend>
      <c:legendPos val="r"/>
      <c:layout>
        <c:manualLayout>
          <c:xMode val="edge"/>
          <c:yMode val="edge"/>
          <c:x val="0.40522290349235557"/>
          <c:y val="7.5434171250301649E-2"/>
          <c:w val="0.48429167644108573"/>
          <c:h val="0.24959518091821531"/>
        </c:manualLayout>
      </c:layout>
      <c:txPr>
        <a:bodyPr/>
        <a:lstStyle/>
        <a:p>
          <a:pPr>
            <a:defRPr sz="1860"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24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view3D>
      <c:rAngAx val="1"/>
    </c:view3D>
    <c:plotArea>
      <c:layout>
        <c:manualLayout>
          <c:layoutTarget val="inner"/>
          <c:xMode val="edge"/>
          <c:yMode val="edge"/>
          <c:x val="7.2182841011177321E-2"/>
          <c:y val="3.7511665208515642E-2"/>
          <c:w val="0.92024190726159438"/>
          <c:h val="0.87685672777008961"/>
        </c:manualLayout>
      </c:layout>
      <c:bar3DChart>
        <c:barDir val="col"/>
        <c:grouping val="stacked"/>
        <c:ser>
          <c:idx val="0"/>
          <c:order val="0"/>
          <c:tx>
            <c:strRef>
              <c:f>Sheet1!$A$4</c:f>
              <c:strCache>
                <c:ptCount val="1"/>
                <c:pt idx="0">
                  <c:v>r10 CR</c:v>
                </c:pt>
              </c:strCache>
            </c:strRef>
          </c:tx>
          <c:cat>
            <c:strRef>
              <c:f>Sheet1!$N$1:$BD$1</c:f>
              <c:strCache>
                <c:ptCount val="43"/>
                <c:pt idx="0">
                  <c:v>79</c:v>
                </c:pt>
                <c:pt idx="1">
                  <c:v>80</c:v>
                </c:pt>
                <c:pt idx="2">
                  <c:v>81</c:v>
                </c:pt>
                <c:pt idx="3">
                  <c:v>82</c:v>
                </c:pt>
                <c:pt idx="4">
                  <c:v>83</c:v>
                </c:pt>
                <c:pt idx="5">
                  <c:v>84</c:v>
                </c:pt>
                <c:pt idx="6">
                  <c:v>85</c:v>
                </c:pt>
                <c:pt idx="7">
                  <c:v>86</c:v>
                </c:pt>
                <c:pt idx="8">
                  <c:v>87</c:v>
                </c:pt>
                <c:pt idx="9">
                  <c:v>88</c:v>
                </c:pt>
                <c:pt idx="10">
                  <c:v>89</c:v>
                </c:pt>
                <c:pt idx="11">
                  <c:v>90</c:v>
                </c:pt>
                <c:pt idx="12">
                  <c:v>91</c:v>
                </c:pt>
                <c:pt idx="13">
                  <c:v>92</c:v>
                </c:pt>
                <c:pt idx="14">
                  <c:v>93</c:v>
                </c:pt>
                <c:pt idx="15">
                  <c:v>94</c:v>
                </c:pt>
                <c:pt idx="16">
                  <c:v>95</c:v>
                </c:pt>
                <c:pt idx="17">
                  <c:v>96</c:v>
                </c:pt>
                <c:pt idx="18">
                  <c:v>97</c:v>
                </c:pt>
                <c:pt idx="19">
                  <c:v>98</c:v>
                </c:pt>
                <c:pt idx="20">
                  <c:v>99</c:v>
                </c:pt>
                <c:pt idx="21">
                  <c:v>100</c:v>
                </c:pt>
                <c:pt idx="22">
                  <c:v>101</c:v>
                </c:pt>
                <c:pt idx="23">
                  <c:v>102</c:v>
                </c:pt>
                <c:pt idx="24">
                  <c:v>103</c:v>
                </c:pt>
                <c:pt idx="25">
                  <c:v>104</c:v>
                </c:pt>
                <c:pt idx="26">
                  <c:v>105</c:v>
                </c:pt>
                <c:pt idx="27">
                  <c:v>106</c:v>
                </c:pt>
                <c:pt idx="28">
                  <c:v>107+E</c:v>
                </c:pt>
                <c:pt idx="29">
                  <c:v>108</c:v>
                </c:pt>
                <c:pt idx="30">
                  <c:v>109</c:v>
                </c:pt>
                <c:pt idx="31">
                  <c:v>110</c:v>
                </c:pt>
                <c:pt idx="32">
                  <c:v>110AH</c:v>
                </c:pt>
                <c:pt idx="33">
                  <c:v>111</c:v>
                </c:pt>
                <c:pt idx="34">
                  <c:v>112</c:v>
                </c:pt>
                <c:pt idx="35">
                  <c:v>113</c:v>
                </c:pt>
                <c:pt idx="36">
                  <c:v>113AH</c:v>
                </c:pt>
                <c:pt idx="37">
                  <c:v>114</c:v>
                </c:pt>
                <c:pt idx="38">
                  <c:v>115</c:v>
                </c:pt>
                <c:pt idx="39">
                  <c:v>116</c:v>
                </c:pt>
                <c:pt idx="40">
                  <c:v>116bis</c:v>
                </c:pt>
                <c:pt idx="41">
                  <c:v>117</c:v>
                </c:pt>
                <c:pt idx="42">
                  <c:v>118</c:v>
                </c:pt>
              </c:strCache>
            </c:strRef>
          </c:cat>
          <c:val>
            <c:numRef>
              <c:f>Sheet1!$N$4:$BD$4</c:f>
              <c:numCache>
                <c:formatCode>0</c:formatCode>
                <c:ptCount val="43"/>
                <c:pt idx="0">
                  <c:v>32</c:v>
                </c:pt>
                <c:pt idx="1">
                  <c:v>130</c:v>
                </c:pt>
                <c:pt idx="2">
                  <c:v>52</c:v>
                </c:pt>
                <c:pt idx="3">
                  <c:v>41</c:v>
                </c:pt>
                <c:pt idx="4">
                  <c:v>54</c:v>
                </c:pt>
                <c:pt idx="5">
                  <c:v>38</c:v>
                </c:pt>
                <c:pt idx="6">
                  <c:v>38</c:v>
                </c:pt>
                <c:pt idx="7">
                  <c:v>21</c:v>
                </c:pt>
                <c:pt idx="8">
                  <c:v>21</c:v>
                </c:pt>
                <c:pt idx="9">
                  <c:v>17</c:v>
                </c:pt>
                <c:pt idx="10">
                  <c:v>3</c:v>
                </c:pt>
                <c:pt idx="11">
                  <c:v>3</c:v>
                </c:pt>
                <c:pt idx="12">
                  <c:v>9</c:v>
                </c:pt>
                <c:pt idx="13">
                  <c:v>1</c:v>
                </c:pt>
                <c:pt idx="14">
                  <c:v>6</c:v>
                </c:pt>
                <c:pt idx="15">
                  <c:v>2</c:v>
                </c:pt>
                <c:pt idx="16">
                  <c:v>3</c:v>
                </c:pt>
                <c:pt idx="17">
                  <c:v>3</c:v>
                </c:pt>
                <c:pt idx="18">
                  <c:v>4</c:v>
                </c:pt>
                <c:pt idx="19">
                  <c:v>0</c:v>
                </c:pt>
                <c:pt idx="20">
                  <c:v>0</c:v>
                </c:pt>
                <c:pt idx="21">
                  <c:v>2</c:v>
                </c:pt>
                <c:pt idx="22">
                  <c:v>3</c:v>
                </c:pt>
                <c:pt idx="23">
                  <c:v>6</c:v>
                </c:pt>
                <c:pt idx="24">
                  <c:v>3</c:v>
                </c:pt>
                <c:pt idx="25">
                  <c:v>1</c:v>
                </c:pt>
                <c:pt idx="26">
                  <c:v>3</c:v>
                </c:pt>
                <c:pt idx="27">
                  <c:v>1</c:v>
                </c:pt>
                <c:pt idx="28">
                  <c:v>0</c:v>
                </c:pt>
                <c:pt idx="29">
                  <c:v>1</c:v>
                </c:pt>
                <c:pt idx="30">
                  <c:v>1</c:v>
                </c:pt>
                <c:pt idx="33">
                  <c:v>1</c:v>
                </c:pt>
              </c:numCache>
            </c:numRef>
          </c:val>
        </c:ser>
        <c:ser>
          <c:idx val="1"/>
          <c:order val="1"/>
          <c:tx>
            <c:strRef>
              <c:f>Sheet1!$A$5</c:f>
              <c:strCache>
                <c:ptCount val="1"/>
                <c:pt idx="0">
                  <c:v>r11 CR</c:v>
                </c:pt>
              </c:strCache>
            </c:strRef>
          </c:tx>
          <c:spPr>
            <a:solidFill>
              <a:schemeClr val="accent2">
                <a:lumMod val="50000"/>
              </a:schemeClr>
            </a:solidFill>
          </c:spPr>
          <c:cat>
            <c:strRef>
              <c:f>Sheet1!$N$1:$BD$1</c:f>
              <c:strCache>
                <c:ptCount val="43"/>
                <c:pt idx="0">
                  <c:v>79</c:v>
                </c:pt>
                <c:pt idx="1">
                  <c:v>80</c:v>
                </c:pt>
                <c:pt idx="2">
                  <c:v>81</c:v>
                </c:pt>
                <c:pt idx="3">
                  <c:v>82</c:v>
                </c:pt>
                <c:pt idx="4">
                  <c:v>83</c:v>
                </c:pt>
                <c:pt idx="5">
                  <c:v>84</c:v>
                </c:pt>
                <c:pt idx="6">
                  <c:v>85</c:v>
                </c:pt>
                <c:pt idx="7">
                  <c:v>86</c:v>
                </c:pt>
                <c:pt idx="8">
                  <c:v>87</c:v>
                </c:pt>
                <c:pt idx="9">
                  <c:v>88</c:v>
                </c:pt>
                <c:pt idx="10">
                  <c:v>89</c:v>
                </c:pt>
                <c:pt idx="11">
                  <c:v>90</c:v>
                </c:pt>
                <c:pt idx="12">
                  <c:v>91</c:v>
                </c:pt>
                <c:pt idx="13">
                  <c:v>92</c:v>
                </c:pt>
                <c:pt idx="14">
                  <c:v>93</c:v>
                </c:pt>
                <c:pt idx="15">
                  <c:v>94</c:v>
                </c:pt>
                <c:pt idx="16">
                  <c:v>95</c:v>
                </c:pt>
                <c:pt idx="17">
                  <c:v>96</c:v>
                </c:pt>
                <c:pt idx="18">
                  <c:v>97</c:v>
                </c:pt>
                <c:pt idx="19">
                  <c:v>98</c:v>
                </c:pt>
                <c:pt idx="20">
                  <c:v>99</c:v>
                </c:pt>
                <c:pt idx="21">
                  <c:v>100</c:v>
                </c:pt>
                <c:pt idx="22">
                  <c:v>101</c:v>
                </c:pt>
                <c:pt idx="23">
                  <c:v>102</c:v>
                </c:pt>
                <c:pt idx="24">
                  <c:v>103</c:v>
                </c:pt>
                <c:pt idx="25">
                  <c:v>104</c:v>
                </c:pt>
                <c:pt idx="26">
                  <c:v>105</c:v>
                </c:pt>
                <c:pt idx="27">
                  <c:v>106</c:v>
                </c:pt>
                <c:pt idx="28">
                  <c:v>107+E</c:v>
                </c:pt>
                <c:pt idx="29">
                  <c:v>108</c:v>
                </c:pt>
                <c:pt idx="30">
                  <c:v>109</c:v>
                </c:pt>
                <c:pt idx="31">
                  <c:v>110</c:v>
                </c:pt>
                <c:pt idx="32">
                  <c:v>110AH</c:v>
                </c:pt>
                <c:pt idx="33">
                  <c:v>111</c:v>
                </c:pt>
                <c:pt idx="34">
                  <c:v>112</c:v>
                </c:pt>
                <c:pt idx="35">
                  <c:v>113</c:v>
                </c:pt>
                <c:pt idx="36">
                  <c:v>113AH</c:v>
                </c:pt>
                <c:pt idx="37">
                  <c:v>114</c:v>
                </c:pt>
                <c:pt idx="38">
                  <c:v>115</c:v>
                </c:pt>
                <c:pt idx="39">
                  <c:v>116</c:v>
                </c:pt>
                <c:pt idx="40">
                  <c:v>116bis</c:v>
                </c:pt>
                <c:pt idx="41">
                  <c:v>117</c:v>
                </c:pt>
                <c:pt idx="42">
                  <c:v>118</c:v>
                </c:pt>
              </c:strCache>
            </c:strRef>
          </c:cat>
          <c:val>
            <c:numRef>
              <c:f>Sheet1!$N$5:$BD$5</c:f>
              <c:numCache>
                <c:formatCode>0</c:formatCode>
                <c:ptCount val="43"/>
                <c:pt idx="0">
                  <c:v>0</c:v>
                </c:pt>
                <c:pt idx="1">
                  <c:v>0</c:v>
                </c:pt>
                <c:pt idx="2">
                  <c:v>2</c:v>
                </c:pt>
                <c:pt idx="3">
                  <c:v>3</c:v>
                </c:pt>
                <c:pt idx="4">
                  <c:v>12</c:v>
                </c:pt>
                <c:pt idx="5">
                  <c:v>16</c:v>
                </c:pt>
                <c:pt idx="6">
                  <c:v>7</c:v>
                </c:pt>
                <c:pt idx="7">
                  <c:v>31</c:v>
                </c:pt>
                <c:pt idx="8">
                  <c:v>26</c:v>
                </c:pt>
                <c:pt idx="9">
                  <c:v>23</c:v>
                </c:pt>
                <c:pt idx="10">
                  <c:v>105</c:v>
                </c:pt>
                <c:pt idx="11">
                  <c:v>71</c:v>
                </c:pt>
                <c:pt idx="12">
                  <c:v>53</c:v>
                </c:pt>
                <c:pt idx="13">
                  <c:v>45</c:v>
                </c:pt>
                <c:pt idx="14">
                  <c:v>18</c:v>
                </c:pt>
                <c:pt idx="15">
                  <c:v>27</c:v>
                </c:pt>
                <c:pt idx="16">
                  <c:v>20</c:v>
                </c:pt>
                <c:pt idx="17">
                  <c:v>20</c:v>
                </c:pt>
                <c:pt idx="18">
                  <c:v>19</c:v>
                </c:pt>
                <c:pt idx="19">
                  <c:v>17</c:v>
                </c:pt>
                <c:pt idx="20">
                  <c:v>10</c:v>
                </c:pt>
                <c:pt idx="21">
                  <c:v>7</c:v>
                </c:pt>
                <c:pt idx="22">
                  <c:v>4</c:v>
                </c:pt>
                <c:pt idx="23">
                  <c:v>5</c:v>
                </c:pt>
                <c:pt idx="24">
                  <c:v>5</c:v>
                </c:pt>
                <c:pt idx="25">
                  <c:v>0</c:v>
                </c:pt>
                <c:pt idx="26">
                  <c:v>6</c:v>
                </c:pt>
                <c:pt idx="27">
                  <c:v>3</c:v>
                </c:pt>
                <c:pt idx="28">
                  <c:v>1</c:v>
                </c:pt>
                <c:pt idx="29">
                  <c:v>1</c:v>
                </c:pt>
                <c:pt idx="30">
                  <c:v>1</c:v>
                </c:pt>
              </c:numCache>
            </c:numRef>
          </c:val>
        </c:ser>
        <c:ser>
          <c:idx val="2"/>
          <c:order val="2"/>
          <c:tx>
            <c:strRef>
              <c:f>Sheet1!$A$6</c:f>
              <c:strCache>
                <c:ptCount val="1"/>
                <c:pt idx="0">
                  <c:v>r12 CR</c:v>
                </c:pt>
              </c:strCache>
            </c:strRef>
          </c:tx>
          <c:spPr>
            <a:solidFill>
              <a:srgbClr val="00B050"/>
            </a:solidFill>
          </c:spPr>
          <c:cat>
            <c:strRef>
              <c:f>Sheet1!$N$1:$BD$1</c:f>
              <c:strCache>
                <c:ptCount val="43"/>
                <c:pt idx="0">
                  <c:v>79</c:v>
                </c:pt>
                <c:pt idx="1">
                  <c:v>80</c:v>
                </c:pt>
                <c:pt idx="2">
                  <c:v>81</c:v>
                </c:pt>
                <c:pt idx="3">
                  <c:v>82</c:v>
                </c:pt>
                <c:pt idx="4">
                  <c:v>83</c:v>
                </c:pt>
                <c:pt idx="5">
                  <c:v>84</c:v>
                </c:pt>
                <c:pt idx="6">
                  <c:v>85</c:v>
                </c:pt>
                <c:pt idx="7">
                  <c:v>86</c:v>
                </c:pt>
                <c:pt idx="8">
                  <c:v>87</c:v>
                </c:pt>
                <c:pt idx="9">
                  <c:v>88</c:v>
                </c:pt>
                <c:pt idx="10">
                  <c:v>89</c:v>
                </c:pt>
                <c:pt idx="11">
                  <c:v>90</c:v>
                </c:pt>
                <c:pt idx="12">
                  <c:v>91</c:v>
                </c:pt>
                <c:pt idx="13">
                  <c:v>92</c:v>
                </c:pt>
                <c:pt idx="14">
                  <c:v>93</c:v>
                </c:pt>
                <c:pt idx="15">
                  <c:v>94</c:v>
                </c:pt>
                <c:pt idx="16">
                  <c:v>95</c:v>
                </c:pt>
                <c:pt idx="17">
                  <c:v>96</c:v>
                </c:pt>
                <c:pt idx="18">
                  <c:v>97</c:v>
                </c:pt>
                <c:pt idx="19">
                  <c:v>98</c:v>
                </c:pt>
                <c:pt idx="20">
                  <c:v>99</c:v>
                </c:pt>
                <c:pt idx="21">
                  <c:v>100</c:v>
                </c:pt>
                <c:pt idx="22">
                  <c:v>101</c:v>
                </c:pt>
                <c:pt idx="23">
                  <c:v>102</c:v>
                </c:pt>
                <c:pt idx="24">
                  <c:v>103</c:v>
                </c:pt>
                <c:pt idx="25">
                  <c:v>104</c:v>
                </c:pt>
                <c:pt idx="26">
                  <c:v>105</c:v>
                </c:pt>
                <c:pt idx="27">
                  <c:v>106</c:v>
                </c:pt>
                <c:pt idx="28">
                  <c:v>107+E</c:v>
                </c:pt>
                <c:pt idx="29">
                  <c:v>108</c:v>
                </c:pt>
                <c:pt idx="30">
                  <c:v>109</c:v>
                </c:pt>
                <c:pt idx="31">
                  <c:v>110</c:v>
                </c:pt>
                <c:pt idx="32">
                  <c:v>110AH</c:v>
                </c:pt>
                <c:pt idx="33">
                  <c:v>111</c:v>
                </c:pt>
                <c:pt idx="34">
                  <c:v>112</c:v>
                </c:pt>
                <c:pt idx="35">
                  <c:v>113</c:v>
                </c:pt>
                <c:pt idx="36">
                  <c:v>113AH</c:v>
                </c:pt>
                <c:pt idx="37">
                  <c:v>114</c:v>
                </c:pt>
                <c:pt idx="38">
                  <c:v>115</c:v>
                </c:pt>
                <c:pt idx="39">
                  <c:v>116</c:v>
                </c:pt>
                <c:pt idx="40">
                  <c:v>116bis</c:v>
                </c:pt>
                <c:pt idx="41">
                  <c:v>117</c:v>
                </c:pt>
                <c:pt idx="42">
                  <c:v>118</c:v>
                </c:pt>
              </c:strCache>
            </c:strRef>
          </c:cat>
          <c:val>
            <c:numRef>
              <c:f>Sheet1!$N$6:$BD$6</c:f>
              <c:numCache>
                <c:formatCode>0</c:formatCode>
                <c:ptCount val="43"/>
                <c:pt idx="0">
                  <c:v>0</c:v>
                </c:pt>
                <c:pt idx="1">
                  <c:v>0</c:v>
                </c:pt>
                <c:pt idx="2">
                  <c:v>0</c:v>
                </c:pt>
                <c:pt idx="3">
                  <c:v>0</c:v>
                </c:pt>
                <c:pt idx="4">
                  <c:v>0</c:v>
                </c:pt>
                <c:pt idx="5">
                  <c:v>0</c:v>
                </c:pt>
                <c:pt idx="6">
                  <c:v>0</c:v>
                </c:pt>
                <c:pt idx="7">
                  <c:v>0</c:v>
                </c:pt>
                <c:pt idx="8">
                  <c:v>0</c:v>
                </c:pt>
                <c:pt idx="9">
                  <c:v>0</c:v>
                </c:pt>
                <c:pt idx="10">
                  <c:v>0</c:v>
                </c:pt>
                <c:pt idx="11">
                  <c:v>1</c:v>
                </c:pt>
                <c:pt idx="12">
                  <c:v>1</c:v>
                </c:pt>
                <c:pt idx="13">
                  <c:v>2</c:v>
                </c:pt>
                <c:pt idx="14">
                  <c:v>2</c:v>
                </c:pt>
                <c:pt idx="15">
                  <c:v>4</c:v>
                </c:pt>
                <c:pt idx="16">
                  <c:v>11</c:v>
                </c:pt>
                <c:pt idx="17">
                  <c:v>8</c:v>
                </c:pt>
                <c:pt idx="18">
                  <c:v>19</c:v>
                </c:pt>
                <c:pt idx="19">
                  <c:v>21</c:v>
                </c:pt>
                <c:pt idx="20">
                  <c:v>35</c:v>
                </c:pt>
                <c:pt idx="21">
                  <c:v>50</c:v>
                </c:pt>
                <c:pt idx="22">
                  <c:v>38</c:v>
                </c:pt>
                <c:pt idx="23">
                  <c:v>64</c:v>
                </c:pt>
                <c:pt idx="24">
                  <c:v>55</c:v>
                </c:pt>
                <c:pt idx="25">
                  <c:v>39</c:v>
                </c:pt>
                <c:pt idx="26">
                  <c:v>35</c:v>
                </c:pt>
                <c:pt idx="27">
                  <c:v>34</c:v>
                </c:pt>
                <c:pt idx="28">
                  <c:v>21</c:v>
                </c:pt>
                <c:pt idx="29">
                  <c:v>11</c:v>
                </c:pt>
                <c:pt idx="30">
                  <c:v>10</c:v>
                </c:pt>
                <c:pt idx="31">
                  <c:v>9</c:v>
                </c:pt>
                <c:pt idx="32">
                  <c:v>1</c:v>
                </c:pt>
                <c:pt idx="33">
                  <c:v>9</c:v>
                </c:pt>
                <c:pt idx="34">
                  <c:v>3</c:v>
                </c:pt>
                <c:pt idx="35">
                  <c:v>3</c:v>
                </c:pt>
                <c:pt idx="37">
                  <c:v>3</c:v>
                </c:pt>
              </c:numCache>
            </c:numRef>
          </c:val>
        </c:ser>
        <c:ser>
          <c:idx val="3"/>
          <c:order val="3"/>
          <c:tx>
            <c:strRef>
              <c:f>Sheet1!$A$7</c:f>
              <c:strCache>
                <c:ptCount val="1"/>
                <c:pt idx="0">
                  <c:v>r13 CR</c:v>
                </c:pt>
              </c:strCache>
            </c:strRef>
          </c:tx>
          <c:spPr>
            <a:solidFill>
              <a:srgbClr val="FF0000"/>
            </a:solidFill>
          </c:spPr>
          <c:cat>
            <c:strRef>
              <c:f>Sheet1!$N$1:$BD$1</c:f>
              <c:strCache>
                <c:ptCount val="43"/>
                <c:pt idx="0">
                  <c:v>79</c:v>
                </c:pt>
                <c:pt idx="1">
                  <c:v>80</c:v>
                </c:pt>
                <c:pt idx="2">
                  <c:v>81</c:v>
                </c:pt>
                <c:pt idx="3">
                  <c:v>82</c:v>
                </c:pt>
                <c:pt idx="4">
                  <c:v>83</c:v>
                </c:pt>
                <c:pt idx="5">
                  <c:v>84</c:v>
                </c:pt>
                <c:pt idx="6">
                  <c:v>85</c:v>
                </c:pt>
                <c:pt idx="7">
                  <c:v>86</c:v>
                </c:pt>
                <c:pt idx="8">
                  <c:v>87</c:v>
                </c:pt>
                <c:pt idx="9">
                  <c:v>88</c:v>
                </c:pt>
                <c:pt idx="10">
                  <c:v>89</c:v>
                </c:pt>
                <c:pt idx="11">
                  <c:v>90</c:v>
                </c:pt>
                <c:pt idx="12">
                  <c:v>91</c:v>
                </c:pt>
                <c:pt idx="13">
                  <c:v>92</c:v>
                </c:pt>
                <c:pt idx="14">
                  <c:v>93</c:v>
                </c:pt>
                <c:pt idx="15">
                  <c:v>94</c:v>
                </c:pt>
                <c:pt idx="16">
                  <c:v>95</c:v>
                </c:pt>
                <c:pt idx="17">
                  <c:v>96</c:v>
                </c:pt>
                <c:pt idx="18">
                  <c:v>97</c:v>
                </c:pt>
                <c:pt idx="19">
                  <c:v>98</c:v>
                </c:pt>
                <c:pt idx="20">
                  <c:v>99</c:v>
                </c:pt>
                <c:pt idx="21">
                  <c:v>100</c:v>
                </c:pt>
                <c:pt idx="22">
                  <c:v>101</c:v>
                </c:pt>
                <c:pt idx="23">
                  <c:v>102</c:v>
                </c:pt>
                <c:pt idx="24">
                  <c:v>103</c:v>
                </c:pt>
                <c:pt idx="25">
                  <c:v>104</c:v>
                </c:pt>
                <c:pt idx="26">
                  <c:v>105</c:v>
                </c:pt>
                <c:pt idx="27">
                  <c:v>106</c:v>
                </c:pt>
                <c:pt idx="28">
                  <c:v>107+E</c:v>
                </c:pt>
                <c:pt idx="29">
                  <c:v>108</c:v>
                </c:pt>
                <c:pt idx="30">
                  <c:v>109</c:v>
                </c:pt>
                <c:pt idx="31">
                  <c:v>110</c:v>
                </c:pt>
                <c:pt idx="32">
                  <c:v>110AH</c:v>
                </c:pt>
                <c:pt idx="33">
                  <c:v>111</c:v>
                </c:pt>
                <c:pt idx="34">
                  <c:v>112</c:v>
                </c:pt>
                <c:pt idx="35">
                  <c:v>113</c:v>
                </c:pt>
                <c:pt idx="36">
                  <c:v>113AH</c:v>
                </c:pt>
                <c:pt idx="37">
                  <c:v>114</c:v>
                </c:pt>
                <c:pt idx="38">
                  <c:v>115</c:v>
                </c:pt>
                <c:pt idx="39">
                  <c:v>116</c:v>
                </c:pt>
                <c:pt idx="40">
                  <c:v>116bis</c:v>
                </c:pt>
                <c:pt idx="41">
                  <c:v>117</c:v>
                </c:pt>
                <c:pt idx="42">
                  <c:v>118</c:v>
                </c:pt>
              </c:strCache>
            </c:strRef>
          </c:cat>
          <c:val>
            <c:numRef>
              <c:f>Sheet1!$N$7:$BD$7</c:f>
              <c:numCache>
                <c:formatCode>0</c:formatCode>
                <c:ptCount val="4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2</c:v>
                </c:pt>
                <c:pt idx="25">
                  <c:v>10</c:v>
                </c:pt>
                <c:pt idx="26">
                  <c:v>19</c:v>
                </c:pt>
                <c:pt idx="27">
                  <c:v>13</c:v>
                </c:pt>
                <c:pt idx="28">
                  <c:v>14</c:v>
                </c:pt>
                <c:pt idx="29">
                  <c:v>6</c:v>
                </c:pt>
                <c:pt idx="30">
                  <c:v>9</c:v>
                </c:pt>
                <c:pt idx="31">
                  <c:v>56</c:v>
                </c:pt>
                <c:pt idx="32">
                  <c:v>25</c:v>
                </c:pt>
                <c:pt idx="33">
                  <c:v>58</c:v>
                </c:pt>
                <c:pt idx="34">
                  <c:v>73</c:v>
                </c:pt>
                <c:pt idx="35">
                  <c:v>41</c:v>
                </c:pt>
                <c:pt idx="36">
                  <c:v>11</c:v>
                </c:pt>
                <c:pt idx="37">
                  <c:v>35</c:v>
                </c:pt>
                <c:pt idx="38">
                  <c:v>29</c:v>
                </c:pt>
                <c:pt idx="39">
                  <c:v>25</c:v>
                </c:pt>
                <c:pt idx="40">
                  <c:v>25</c:v>
                </c:pt>
                <c:pt idx="41">
                  <c:v>9</c:v>
                </c:pt>
                <c:pt idx="42">
                  <c:v>11</c:v>
                </c:pt>
              </c:numCache>
            </c:numRef>
          </c:val>
        </c:ser>
        <c:ser>
          <c:idx val="4"/>
          <c:order val="4"/>
          <c:tx>
            <c:strRef>
              <c:f>Sheet1!$A$8</c:f>
              <c:strCache>
                <c:ptCount val="1"/>
                <c:pt idx="0">
                  <c:v>r14 CR</c:v>
                </c:pt>
              </c:strCache>
            </c:strRef>
          </c:tx>
          <c:spPr>
            <a:solidFill>
              <a:srgbClr val="FFC000"/>
            </a:solidFill>
          </c:spPr>
          <c:cat>
            <c:strRef>
              <c:f>Sheet1!$N$1:$BD$1</c:f>
              <c:strCache>
                <c:ptCount val="43"/>
                <c:pt idx="0">
                  <c:v>79</c:v>
                </c:pt>
                <c:pt idx="1">
                  <c:v>80</c:v>
                </c:pt>
                <c:pt idx="2">
                  <c:v>81</c:v>
                </c:pt>
                <c:pt idx="3">
                  <c:v>82</c:v>
                </c:pt>
                <c:pt idx="4">
                  <c:v>83</c:v>
                </c:pt>
                <c:pt idx="5">
                  <c:v>84</c:v>
                </c:pt>
                <c:pt idx="6">
                  <c:v>85</c:v>
                </c:pt>
                <c:pt idx="7">
                  <c:v>86</c:v>
                </c:pt>
                <c:pt idx="8">
                  <c:v>87</c:v>
                </c:pt>
                <c:pt idx="9">
                  <c:v>88</c:v>
                </c:pt>
                <c:pt idx="10">
                  <c:v>89</c:v>
                </c:pt>
                <c:pt idx="11">
                  <c:v>90</c:v>
                </c:pt>
                <c:pt idx="12">
                  <c:v>91</c:v>
                </c:pt>
                <c:pt idx="13">
                  <c:v>92</c:v>
                </c:pt>
                <c:pt idx="14">
                  <c:v>93</c:v>
                </c:pt>
                <c:pt idx="15">
                  <c:v>94</c:v>
                </c:pt>
                <c:pt idx="16">
                  <c:v>95</c:v>
                </c:pt>
                <c:pt idx="17">
                  <c:v>96</c:v>
                </c:pt>
                <c:pt idx="18">
                  <c:v>97</c:v>
                </c:pt>
                <c:pt idx="19">
                  <c:v>98</c:v>
                </c:pt>
                <c:pt idx="20">
                  <c:v>99</c:v>
                </c:pt>
                <c:pt idx="21">
                  <c:v>100</c:v>
                </c:pt>
                <c:pt idx="22">
                  <c:v>101</c:v>
                </c:pt>
                <c:pt idx="23">
                  <c:v>102</c:v>
                </c:pt>
                <c:pt idx="24">
                  <c:v>103</c:v>
                </c:pt>
                <c:pt idx="25">
                  <c:v>104</c:v>
                </c:pt>
                <c:pt idx="26">
                  <c:v>105</c:v>
                </c:pt>
                <c:pt idx="27">
                  <c:v>106</c:v>
                </c:pt>
                <c:pt idx="28">
                  <c:v>107+E</c:v>
                </c:pt>
                <c:pt idx="29">
                  <c:v>108</c:v>
                </c:pt>
                <c:pt idx="30">
                  <c:v>109</c:v>
                </c:pt>
                <c:pt idx="31">
                  <c:v>110</c:v>
                </c:pt>
                <c:pt idx="32">
                  <c:v>110AH</c:v>
                </c:pt>
                <c:pt idx="33">
                  <c:v>111</c:v>
                </c:pt>
                <c:pt idx="34">
                  <c:v>112</c:v>
                </c:pt>
                <c:pt idx="35">
                  <c:v>113</c:v>
                </c:pt>
                <c:pt idx="36">
                  <c:v>113AH</c:v>
                </c:pt>
                <c:pt idx="37">
                  <c:v>114</c:v>
                </c:pt>
                <c:pt idx="38">
                  <c:v>115</c:v>
                </c:pt>
                <c:pt idx="39">
                  <c:v>116</c:v>
                </c:pt>
                <c:pt idx="40">
                  <c:v>116bis</c:v>
                </c:pt>
                <c:pt idx="41">
                  <c:v>117</c:v>
                </c:pt>
                <c:pt idx="42">
                  <c:v>118</c:v>
                </c:pt>
              </c:strCache>
            </c:strRef>
          </c:cat>
          <c:val>
            <c:numRef>
              <c:f>Sheet1!$N$8:$BD$8</c:f>
              <c:numCache>
                <c:formatCode>General</c:formatCode>
                <c:ptCount val="43"/>
                <c:pt idx="37">
                  <c:v>4</c:v>
                </c:pt>
                <c:pt idx="38">
                  <c:v>21</c:v>
                </c:pt>
                <c:pt idx="39">
                  <c:v>69</c:v>
                </c:pt>
                <c:pt idx="40">
                  <c:v>81</c:v>
                </c:pt>
                <c:pt idx="41">
                  <c:v>33</c:v>
                </c:pt>
                <c:pt idx="42">
                  <c:v>56</c:v>
                </c:pt>
              </c:numCache>
            </c:numRef>
          </c:val>
        </c:ser>
        <c:shape val="box"/>
        <c:axId val="75191040"/>
        <c:axId val="75192576"/>
        <c:axId val="0"/>
      </c:bar3DChart>
      <c:catAx>
        <c:axId val="75191040"/>
        <c:scaling>
          <c:orientation val="minMax"/>
        </c:scaling>
        <c:axPos val="b"/>
        <c:tickLblPos val="nextTo"/>
        <c:txPr>
          <a:bodyPr/>
          <a:lstStyle/>
          <a:p>
            <a:pPr>
              <a:defRPr sz="900"/>
            </a:pPr>
            <a:endParaRPr lang="en-US"/>
          </a:p>
        </c:txPr>
        <c:crossAx val="75192576"/>
        <c:crosses val="autoZero"/>
        <c:auto val="1"/>
        <c:lblAlgn val="ctr"/>
        <c:lblOffset val="100"/>
      </c:catAx>
      <c:valAx>
        <c:axId val="75192576"/>
        <c:scaling>
          <c:orientation val="minMax"/>
        </c:scaling>
        <c:axPos val="l"/>
        <c:majorGridlines/>
        <c:numFmt formatCode="0" sourceLinked="1"/>
        <c:tickLblPos val="nextTo"/>
        <c:crossAx val="75191040"/>
        <c:crosses val="autoZero"/>
        <c:crossBetween val="between"/>
      </c:valAx>
    </c:plotArea>
    <c:legend>
      <c:legendPos val="r"/>
      <c:layout>
        <c:manualLayout>
          <c:xMode val="edge"/>
          <c:yMode val="edge"/>
          <c:x val="0.45305905511811023"/>
          <c:y val="0.14506760900500743"/>
          <c:w val="0.30336767279090165"/>
          <c:h val="0.2889563027311538"/>
        </c:manualLayout>
      </c:layout>
      <c:txPr>
        <a:bodyPr/>
        <a:lstStyle/>
        <a:p>
          <a:pPr>
            <a:defRPr sz="1600"/>
          </a:pPr>
          <a:endParaRPr lang="en-US"/>
        </a:p>
      </c:txPr>
    </c:legend>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32</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75598"/>
            <a:ext cx="483259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37313"/>
            <a:ext cx="4843702"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2015     SP-160806, TSG SA#74</a:t>
            </a:r>
            <a:r>
              <a:rPr lang="en-GB" altLang="de-DE" baseline="0" dirty="0" smtClean="0">
                <a:solidFill>
                  <a:schemeClr val="bg1"/>
                </a:solidFill>
              </a:rPr>
              <a:t> Vienna</a:t>
            </a:r>
            <a:r>
              <a:rPr lang="en-GB" altLang="de-DE" dirty="0" smtClean="0">
                <a:solidFill>
                  <a:schemeClr val="bg1"/>
                </a:solidFill>
              </a:rPr>
              <a:t>, Austria, Dec 9-11</a:t>
            </a:r>
            <a:r>
              <a:rPr lang="en-GB" altLang="de-DE" baseline="0" dirty="0" smtClean="0">
                <a:solidFill>
                  <a:schemeClr val="bg1"/>
                </a:solidFill>
              </a:rPr>
              <a:t>, 2016</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SA#74</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sz="2800" dirty="0" smtClean="0"/>
              <a:t>Document Handling / Meeting</a:t>
            </a:r>
            <a:endParaRPr lang="de-DE" sz="2800"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27" name="TextBox 12"/>
          <p:cNvSpPr txBox="1">
            <a:spLocks noChangeArrowheads="1"/>
          </p:cNvSpPr>
          <p:nvPr/>
        </p:nvSpPr>
        <p:spPr bwMode="auto">
          <a:xfrm rot="16200000">
            <a:off x="-915475" y="3556000"/>
            <a:ext cx="20828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29" name="Straight Connector 14"/>
          <p:cNvCxnSpPr>
            <a:cxnSpLocks noChangeShapeType="1"/>
          </p:cNvCxnSpPr>
          <p:nvPr/>
        </p:nvCxnSpPr>
        <p:spPr bwMode="auto">
          <a:xfrm flipV="1">
            <a:off x="1078302" y="6012761"/>
            <a:ext cx="1079069" cy="8477"/>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Connector 16"/>
          <p:cNvCxnSpPr>
            <a:cxnSpLocks noChangeShapeType="1"/>
          </p:cNvCxnSpPr>
          <p:nvPr/>
        </p:nvCxnSpPr>
        <p:spPr bwMode="auto">
          <a:xfrm>
            <a:off x="3692106" y="6029865"/>
            <a:ext cx="1751163" cy="1"/>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1" name="TextBox 26"/>
          <p:cNvSpPr txBox="1">
            <a:spLocks noChangeArrowheads="1"/>
          </p:cNvSpPr>
          <p:nvPr/>
        </p:nvSpPr>
        <p:spPr bwMode="auto">
          <a:xfrm>
            <a:off x="1203237" y="6036613"/>
            <a:ext cx="8858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2" name="TextBox 27"/>
          <p:cNvSpPr txBox="1">
            <a:spLocks noChangeArrowheads="1"/>
          </p:cNvSpPr>
          <p:nvPr/>
        </p:nvSpPr>
        <p:spPr bwMode="auto">
          <a:xfrm>
            <a:off x="4178679" y="6036420"/>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a:off x="2252787" y="6012759"/>
            <a:ext cx="1335802" cy="8479"/>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2524562" y="6029729"/>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6" name="TextBox 27"/>
          <p:cNvSpPr txBox="1">
            <a:spLocks noChangeArrowheads="1"/>
          </p:cNvSpPr>
          <p:nvPr/>
        </p:nvSpPr>
        <p:spPr bwMode="auto">
          <a:xfrm>
            <a:off x="6106303" y="6019755"/>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5546949" y="6031810"/>
            <a:ext cx="1889021" cy="6681"/>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1" name="Straight Connector 11"/>
          <p:cNvCxnSpPr>
            <a:cxnSpLocks noChangeShapeType="1"/>
          </p:cNvCxnSpPr>
          <p:nvPr/>
        </p:nvCxnSpPr>
        <p:spPr bwMode="auto">
          <a:xfrm flipV="1">
            <a:off x="7522234" y="6032665"/>
            <a:ext cx="1123002" cy="7084"/>
          </a:xfrm>
          <a:prstGeom prst="line">
            <a:avLst/>
          </a:prstGeom>
          <a:noFill/>
          <a:ln w="28575" algn="ctr">
            <a:solidFill>
              <a:srgbClr val="F6BF5C"/>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2" name="TextBox 25"/>
          <p:cNvSpPr txBox="1">
            <a:spLocks noChangeArrowheads="1"/>
          </p:cNvSpPr>
          <p:nvPr/>
        </p:nvSpPr>
        <p:spPr bwMode="auto">
          <a:xfrm>
            <a:off x="7785720" y="6042714"/>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graphicFrame>
        <p:nvGraphicFramePr>
          <p:cNvPr id="17" name="Chart 16"/>
          <p:cNvGraphicFramePr>
            <a:graphicFrameLocks/>
          </p:cNvGraphicFramePr>
          <p:nvPr/>
        </p:nvGraphicFramePr>
        <p:xfrm>
          <a:off x="313898" y="1187356"/>
          <a:ext cx="8666329" cy="47775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7204710" y="6088684"/>
            <a:ext cx="1317498" cy="4878"/>
          </a:xfrm>
          <a:prstGeom prst="line">
            <a:avLst/>
          </a:prstGeom>
          <a:noFill/>
          <a:ln w="28575" algn="ctr">
            <a:solidFill>
              <a:srgbClr val="F6BF5C"/>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7" name="Straight Connector 14"/>
          <p:cNvCxnSpPr>
            <a:cxnSpLocks noChangeShapeType="1"/>
          </p:cNvCxnSpPr>
          <p:nvPr/>
        </p:nvCxnSpPr>
        <p:spPr bwMode="auto">
          <a:xfrm flipV="1">
            <a:off x="546265" y="6086475"/>
            <a:ext cx="677141" cy="5567"/>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flipV="1">
            <a:off x="3061716" y="6084265"/>
            <a:ext cx="1949501" cy="1983"/>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9" name="TextBox 26"/>
          <p:cNvSpPr txBox="1">
            <a:spLocks noChangeArrowheads="1"/>
          </p:cNvSpPr>
          <p:nvPr/>
        </p:nvSpPr>
        <p:spPr bwMode="auto">
          <a:xfrm>
            <a:off x="309758" y="6082610"/>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10" name="TextBox 27"/>
          <p:cNvSpPr txBox="1">
            <a:spLocks noChangeArrowheads="1"/>
          </p:cNvSpPr>
          <p:nvPr/>
        </p:nvSpPr>
        <p:spPr bwMode="auto">
          <a:xfrm>
            <a:off x="3702548" y="6083060"/>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1318336" y="6086246"/>
            <a:ext cx="1637005" cy="2211"/>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1641916" y="6095035"/>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7413134" y="6092203"/>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
        <p:nvSpPr>
          <p:cNvPr id="14" name="TextBox 11"/>
          <p:cNvSpPr txBox="1">
            <a:spLocks noChangeArrowheads="1"/>
          </p:cNvSpPr>
          <p:nvPr/>
        </p:nvSpPr>
        <p:spPr bwMode="auto">
          <a:xfrm>
            <a:off x="5664200" y="636587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5665349" y="6087876"/>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a:off x="5118299" y="6087373"/>
            <a:ext cx="1970130" cy="6189"/>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8" name="TextBox 11"/>
          <p:cNvSpPr txBox="1">
            <a:spLocks noChangeArrowheads="1"/>
          </p:cNvSpPr>
          <p:nvPr/>
        </p:nvSpPr>
        <p:spPr bwMode="auto">
          <a:xfrm>
            <a:off x="4473575" y="1565275"/>
            <a:ext cx="3693575"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400" dirty="0" smtClean="0"/>
              <a:t>Note: pCRs of draft TSs are also considered</a:t>
            </a:r>
            <a:endParaRPr lang="de-DE" altLang="de-DE" sz="1400" dirty="0"/>
          </a:p>
        </p:txBody>
      </p:sp>
      <p:graphicFrame>
        <p:nvGraphicFramePr>
          <p:cNvPr id="19" name="Chart 18"/>
          <p:cNvGraphicFramePr/>
          <p:nvPr/>
        </p:nvGraphicFramePr>
        <p:xfrm>
          <a:off x="0" y="1341912"/>
          <a:ext cx="9144000" cy="46313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Rel-13 and before Maintenance</a:t>
            </a:r>
          </a:p>
          <a:p>
            <a:pPr lvl="1" eaLnBrk="1" hangingPunct="1">
              <a:defRPr/>
            </a:pPr>
            <a:r>
              <a:rPr lang="en-GB" sz="2000" dirty="0" smtClean="0">
                <a:solidFill>
                  <a:schemeClr val="bg1">
                    <a:lumMod val="65000"/>
                  </a:schemeClr>
                </a:solidFill>
              </a:rPr>
              <a:t>2.2) Rel-14 </a:t>
            </a:r>
            <a:r>
              <a:rPr lang="en-GB" sz="2000" dirty="0">
                <a:solidFill>
                  <a:schemeClr val="bg1">
                    <a:lumMod val="65000"/>
                  </a:schemeClr>
                </a:solidFill>
              </a:rPr>
              <a:t>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dirty="0" smtClean="0"/>
              <a:t>2.1) Rel-13 and before  Maintenance (1/1)</a:t>
            </a:r>
          </a:p>
        </p:txBody>
      </p:sp>
      <p:sp>
        <p:nvSpPr>
          <p:cNvPr id="11267" name="Content Placeholder 2"/>
          <p:cNvSpPr>
            <a:spLocks noGrp="1"/>
          </p:cNvSpPr>
          <p:nvPr>
            <p:ph idx="1"/>
          </p:nvPr>
        </p:nvSpPr>
        <p:spPr>
          <a:xfrm>
            <a:off x="457200" y="2001999"/>
            <a:ext cx="8501063" cy="3425023"/>
          </a:xfrm>
        </p:spPr>
        <p:txBody>
          <a:bodyPr/>
          <a:lstStyle/>
          <a:p>
            <a:pPr eaLnBrk="1" hangingPunct="1"/>
            <a:r>
              <a:rPr lang="de-DE" altLang="de-DE" dirty="0" smtClean="0"/>
              <a:t> Work Progress on Corrections </a:t>
            </a:r>
            <a:r>
              <a:rPr lang="de-DE" altLang="de-DE" sz="2000" dirty="0" smtClean="0"/>
              <a:t>(</a:t>
            </a:r>
            <a:r>
              <a:rPr lang="en-US" altLang="de-DE" sz="2000" dirty="0" smtClean="0"/>
              <a:t>Category A CRs are not counted)</a:t>
            </a:r>
            <a:endParaRPr lang="de-DE" altLang="de-DE" sz="2000" dirty="0" smtClean="0"/>
          </a:p>
          <a:p>
            <a:pPr lvl="1" eaLnBrk="1" hangingPunct="1"/>
            <a:r>
              <a:rPr lang="de-DE" altLang="de-DE" sz="2000" dirty="0" smtClean="0"/>
              <a:t> CIOT: 11 CRs</a:t>
            </a:r>
          </a:p>
          <a:p>
            <a:pPr lvl="1" eaLnBrk="1" hangingPunct="1"/>
            <a:r>
              <a:rPr lang="de-DE" altLang="de-DE" sz="2000" dirty="0" smtClean="0"/>
              <a:t> Decor: 1 CR</a:t>
            </a:r>
          </a:p>
          <a:p>
            <a:pPr lvl="1" eaLnBrk="1" hangingPunct="1"/>
            <a:r>
              <a:rPr lang="de-DE" altLang="de-DE" sz="2000" dirty="0" smtClean="0"/>
              <a:t> MCPTT: 1 CR</a:t>
            </a:r>
          </a:p>
          <a:p>
            <a:pPr lvl="1" eaLnBrk="1" hangingPunct="1"/>
            <a:r>
              <a:rPr lang="en-GB" altLang="de-DE" sz="2000" dirty="0" smtClean="0"/>
              <a:t> eProSe-Ext-SA2: 1 CR</a:t>
            </a:r>
          </a:p>
          <a:p>
            <a:pPr lvl="1" eaLnBrk="1" hangingPunct="1"/>
            <a:r>
              <a:rPr lang="en-GB" altLang="de-DE" sz="2000" dirty="0" smtClean="0"/>
              <a:t> TEI13 maintenance: 4 CRs</a:t>
            </a:r>
          </a:p>
          <a:p>
            <a:pPr lvl="1" eaLnBrk="1" hangingPunct="1"/>
            <a:r>
              <a:rPr lang="en-GB" altLang="de-DE" sz="2000" dirty="0" smtClean="0"/>
              <a:t> NBIFOM: 1 CR</a:t>
            </a: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b="1" i="1" dirty="0" smtClean="0"/>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2.3) Rel-14 Maintenance (1/10)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587219836"/>
              </p:ext>
            </p:extLst>
          </p:nvPr>
        </p:nvGraphicFramePr>
        <p:xfrm>
          <a:off x="217488" y="1092200"/>
          <a:ext cx="8609012" cy="494163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7</a:t>
                      </a:r>
                    </a:p>
                  </a:txBody>
                  <a:tcPr marL="91436" marR="91436" marT="45715" marB="45715" horzOverflow="overflow">
                    <a:lnL>
                      <a:noFill/>
                    </a:lnL>
                    <a:lnR>
                      <a:noFill/>
                    </a:lnR>
                    <a:lnT>
                      <a:noFill/>
                    </a:lnT>
                    <a:lnB>
                      <a:noFill/>
                    </a:lnB>
                    <a:lnTlToBr>
                      <a:noFill/>
                    </a:lnTlToBr>
                    <a:lnBlToTr>
                      <a:noFill/>
                    </a:lnBlToTr>
                    <a:solidFill>
                      <a:srgbClr val="62A14D"/>
                    </a:solidFill>
                  </a:tcPr>
                </a:tc>
              </a:tr>
              <a:tr h="466654">
                <a:tc>
                  <a:txBody>
                    <a:bodyPr/>
                    <a:lstStyle/>
                    <a:p>
                      <a:r>
                        <a:rPr lang="en-US" sz="1400" b="1" kern="1200" dirty="0" smtClean="0">
                          <a:solidFill>
                            <a:schemeClr val="lt1"/>
                          </a:solidFill>
                          <a:effectLst/>
                          <a:latin typeface="+mn-lt"/>
                          <a:ea typeface="+mn-ea"/>
                          <a:cs typeface="+mn-cs"/>
                        </a:rPr>
                        <a:t>V8</a:t>
                      </a:r>
                      <a:endParaRPr lang="en-US" sz="14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Enhancements of Dedicated Core Networks selection mechanism</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algn="l" fontAlgn="t"/>
                      <a:r>
                        <a:rPr kumimoji="0" lang="en-GB" altLang="zh-CN" sz="1400" b="1" i="0" u="none" strike="noStrike" kern="1200" cap="none" normalizeH="0" baseline="0" dirty="0" smtClean="0">
                          <a:ln>
                            <a:noFill/>
                          </a:ln>
                          <a:solidFill>
                            <a:schemeClr val="bg1"/>
                          </a:solidFill>
                          <a:effectLst/>
                          <a:latin typeface="Calibri" pitchFamily="34" charset="0"/>
                          <a:ea typeface="+mn-ea"/>
                          <a:cs typeface="+mn-cs"/>
                        </a:rPr>
                        <a:t>Improvement of awareness of user location change</a:t>
                      </a: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5</a:t>
                      </a: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400" b="1" kern="1200" dirty="0" err="1" smtClean="0">
                          <a:solidFill>
                            <a:schemeClr val="lt1"/>
                          </a:solidFill>
                          <a:latin typeface="+mn-lt"/>
                          <a:ea typeface="+mn-ea"/>
                          <a:cs typeface="+mn-cs"/>
                        </a:rPr>
                        <a:t>SeDoC</a:t>
                      </a:r>
                      <a:endParaRPr lang="en-US" sz="1400" b="1" kern="1200" dirty="0">
                        <a:solidFill>
                          <a:schemeClr val="lt1"/>
                        </a:solidFill>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Service Domain Centralization</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Sponsored data connectivity improvements</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nonIP_GPRS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Non-IP for Cellular </a:t>
                      </a:r>
                      <a:r>
                        <a:rPr kumimoji="0" lang="en-GB" sz="1400" b="1" i="0" u="none" strike="noStrike" kern="1200" cap="none" normalizeH="0" baseline="0" dirty="0" err="1" smtClean="0">
                          <a:ln>
                            <a:noFill/>
                          </a:ln>
                          <a:solidFill>
                            <a:schemeClr val="bg1"/>
                          </a:solidFill>
                          <a:effectLst/>
                          <a:latin typeface="+mn-lt"/>
                          <a:ea typeface="+mn-ea"/>
                          <a:cs typeface="+mn-cs"/>
                        </a:rPr>
                        <a:t>IoT</a:t>
                      </a:r>
                      <a:r>
                        <a:rPr kumimoji="0" lang="en-GB" sz="1400" b="1" i="0" u="none" strike="noStrike" kern="1200" cap="none" normalizeH="0" baseline="0" dirty="0" smtClean="0">
                          <a:ln>
                            <a:noFill/>
                          </a:ln>
                          <a:solidFill>
                            <a:schemeClr val="bg1"/>
                          </a:solidFill>
                          <a:effectLst/>
                          <a:latin typeface="+mn-lt"/>
                          <a:ea typeface="+mn-ea"/>
                          <a:cs typeface="+mn-cs"/>
                        </a:rPr>
                        <a:t> for EC-EGPRS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eFMSS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 to FMSS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2.3) Rel-14 Work and Maintenance (2/10)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587219836"/>
              </p:ext>
            </p:extLst>
          </p:nvPr>
        </p:nvGraphicFramePr>
        <p:xfrm>
          <a:off x="217488" y="1092200"/>
          <a:ext cx="8609012" cy="5089277"/>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eT</a:t>
                      </a:r>
                      <a:r>
                        <a:rPr kumimoji="0" lang="en-US" sz="1400" b="1" i="0" u="none" strike="noStrike" kern="1200" cap="none" normalizeH="0" baseline="0" dirty="0" smtClean="0">
                          <a:ln>
                            <a:noFill/>
                          </a:ln>
                          <a:solidFill>
                            <a:schemeClr val="bg1"/>
                          </a:solidFill>
                          <a:effectLst/>
                          <a:latin typeface="+mn-lt"/>
                          <a:ea typeface="+mn-ea"/>
                          <a:cs typeface="+mn-cs"/>
                        </a:rPr>
                        <a:t>-ADS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T-ADS supporting WLAN Access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600" b="1" i="0" u="none" strike="noStrike" cap="none" normalizeH="0" baseline="0" dirty="0" smtClean="0">
                          <a:ln>
                            <a:noFill/>
                          </a:ln>
                          <a:solidFill>
                            <a:schemeClr val="bg1"/>
                          </a:solidFill>
                          <a:effectLst/>
                          <a:latin typeface="Calibri" pitchFamily="34" charset="0"/>
                        </a:rPr>
                        <a:t>Maintenance for pre-Rel-14 features</a:t>
                      </a:r>
                      <a:endParaRPr kumimoji="0" lang="en-GB" sz="16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6</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endParaRPr lang="en-US" sz="14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endParaRPr lang="en-US" sz="1400" b="1" kern="1200" dirty="0">
                        <a:solidFill>
                          <a:schemeClr val="lt1"/>
                        </a:solidFill>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400" b="1" kern="1200" dirty="0" smtClean="0">
                        <a:solidFill>
                          <a:schemeClr val="lt1"/>
                        </a:solidFill>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endParaRPr lang="en-US"/>
                    </a:p>
                  </a:txBody>
                  <a:tcPr marL="91443" marR="91443" marT="45725" marB="45725">
                    <a:lnL>
                      <a:noFill/>
                    </a:lnL>
                    <a:lnR>
                      <a:noFill/>
                    </a:lnR>
                    <a:lnT>
                      <a:noFill/>
                    </a:lnT>
                    <a:lnB>
                      <a:noFill/>
                    </a:lnB>
                    <a:lnTlToBr>
                      <a:noFill/>
                    </a:lnTlToBr>
                    <a:lnBlToTr>
                      <a:noFill/>
                    </a:lnBlToTr>
                    <a:solidFill>
                      <a:srgbClr val="7CCA62"/>
                    </a:solidFill>
                  </a:tcPr>
                </a:tc>
                <a:tc>
                  <a:txBody>
                    <a:bodyPr/>
                    <a:lstStyle/>
                    <a:p>
                      <a:endParaRPr lang="en-US" dirty="0"/>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Maintenance(3/10)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160340988"/>
              </p:ext>
            </p:extLst>
          </p:nvPr>
        </p:nvGraphicFramePr>
        <p:xfrm>
          <a:off x="179388" y="1376363"/>
          <a:ext cx="8569325" cy="1092269"/>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69395">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22874">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FS_NextGen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Architecture for Next Generation System </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64 &gt;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123825" y="2541182"/>
            <a:ext cx="8877300" cy="3723142"/>
          </a:xfrm>
        </p:spPr>
        <p:txBody>
          <a:bodyPr/>
          <a:lstStyle/>
          <a:p>
            <a:r>
              <a:rPr lang="de-DE" altLang="de-DE" sz="2000" dirty="0" smtClean="0"/>
              <a:t>Progress</a:t>
            </a:r>
            <a:r>
              <a:rPr lang="de-DE" altLang="de-DE" sz="1800" dirty="0" smtClean="0"/>
              <a:t> since SA#73</a:t>
            </a:r>
          </a:p>
          <a:p>
            <a:pPr lvl="1"/>
            <a:r>
              <a:rPr lang="en-GB" altLang="de-DE" sz="1600" dirty="0" smtClean="0"/>
              <a:t>With largely focusing on the agreement or conclusion proposals and deferring some aspects to later phases or to the normative work the study was concluded. The study TR is sent for approval.</a:t>
            </a:r>
          </a:p>
          <a:p>
            <a:pPr lvl="1"/>
            <a:r>
              <a:rPr lang="en-US" altLang="de-DE" sz="1600" dirty="0" smtClean="0"/>
              <a:t>A work item is agreed for the phase 1 5G architecture and submitted for approval.</a:t>
            </a:r>
          </a:p>
          <a:p>
            <a:pPr lvl="1"/>
            <a:endParaRPr lang="en-GB" altLang="de-DE" sz="1400" dirty="0" smtClean="0"/>
          </a:p>
          <a:p>
            <a:r>
              <a:rPr lang="de-DE" altLang="de-DE" sz="1800" dirty="0" smtClean="0"/>
              <a:t>Next steps:</a:t>
            </a:r>
          </a:p>
          <a:p>
            <a:pPr lvl="1"/>
            <a:r>
              <a:rPr lang="en-GB" altLang="de-DE" sz="1600" dirty="0" smtClean="0"/>
              <a:t>Normative work starts based on the related WI.</a:t>
            </a: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Maintenance(4/10)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90415719"/>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FS_CUPS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Feasibility Study on Control and User Plane Separation of EPC nodes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Control and User Plane Separation of EPC nodes</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80 &gt; 100%</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1" y="3742660"/>
            <a:ext cx="7069380" cy="2349382"/>
          </a:xfrm>
        </p:spPr>
        <p:txBody>
          <a:bodyPr/>
          <a:lstStyle/>
          <a:p>
            <a:r>
              <a:rPr lang="de-DE" altLang="de-DE" sz="2000" dirty="0" smtClean="0"/>
              <a:t>Progress</a:t>
            </a:r>
            <a:r>
              <a:rPr lang="de-DE" altLang="de-DE" sz="1800" dirty="0" smtClean="0"/>
              <a:t> since SA#73</a:t>
            </a:r>
          </a:p>
          <a:p>
            <a:pPr lvl="1"/>
            <a:r>
              <a:rPr lang="de-DE" altLang="de-DE" sz="1600" dirty="0" smtClean="0"/>
              <a:t>The normative work finalised under the granted exception.</a:t>
            </a:r>
          </a:p>
          <a:p>
            <a:pPr lvl="1"/>
            <a:r>
              <a:rPr lang="de-DE" altLang="de-DE" sz="1600" dirty="0" smtClean="0"/>
              <a:t>17 Cat F and Cat B CRs agreed.</a:t>
            </a:r>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Maintenance(5/10)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732035542"/>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smtClean="0">
                          <a:solidFill>
                            <a:schemeClr val="bg1"/>
                          </a:solidFill>
                          <a:effectLst/>
                          <a:latin typeface="+mn-lt"/>
                          <a:ea typeface="+mn-ea"/>
                          <a:cs typeface="+mn-cs"/>
                        </a:rPr>
                        <a:t>FS_V2XARC</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r>
                        <a:rPr lang="en-US" sz="1400" b="1" kern="1200" baseline="0" dirty="0" smtClean="0">
                          <a:solidFill>
                            <a:schemeClr val="bg1"/>
                          </a:solidFill>
                          <a:effectLst/>
                          <a:latin typeface="+mn-lt"/>
                          <a:ea typeface="+mn-ea"/>
                          <a:cs typeface="+mn-cs"/>
                        </a:rPr>
                        <a:t>V2XARC</a:t>
                      </a:r>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85 &gt; 100%</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619499"/>
            <a:ext cx="8280400" cy="2838651"/>
          </a:xfrm>
        </p:spPr>
        <p:txBody>
          <a:bodyPr/>
          <a:lstStyle/>
          <a:p>
            <a:r>
              <a:rPr lang="de-DE" altLang="de-DE" sz="2000" dirty="0" smtClean="0"/>
              <a:t>Progress</a:t>
            </a:r>
            <a:r>
              <a:rPr lang="de-DE" altLang="de-DE" sz="1800" dirty="0" smtClean="0"/>
              <a:t> since SA#73</a:t>
            </a:r>
          </a:p>
          <a:p>
            <a:pPr lvl="1"/>
            <a:r>
              <a:rPr lang="de-DE" altLang="de-DE" sz="1600" dirty="0" smtClean="0"/>
              <a:t>The normative work finalised under the granted exception.</a:t>
            </a:r>
          </a:p>
          <a:p>
            <a:pPr lvl="1"/>
            <a:r>
              <a:rPr lang="de-DE" altLang="de-DE" sz="1600" dirty="0" smtClean="0"/>
              <a:t>16 Cat F and Cat B CRs agreed.</a:t>
            </a:r>
          </a:p>
          <a:p>
            <a:pPr lvl="1"/>
            <a:r>
              <a:rPr lang="en-US" altLang="de-DE" sz="1600" dirty="0" smtClean="0"/>
              <a:t>The exception included considerations on UE privacy, which still depend on input from SA3 and will be </a:t>
            </a:r>
            <a:r>
              <a:rPr lang="en-GB" altLang="de-DE" sz="1600" dirty="0" smtClean="0"/>
              <a:t>handled later as alignment with SA3, if needed.</a:t>
            </a:r>
            <a:endParaRPr lang="de-DE" altLang="de-DE" sz="1600" dirty="0" smtClean="0"/>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SA#73, statistics, next meetings)</a:t>
            </a:r>
          </a:p>
          <a:p>
            <a:pPr eaLnBrk="1" hangingPunct="1">
              <a:defRPr/>
            </a:pPr>
            <a:r>
              <a:rPr lang="en-GB" sz="2400" dirty="0" smtClean="0"/>
              <a:t> 2) SA Work Report</a:t>
            </a:r>
          </a:p>
          <a:p>
            <a:pPr lvl="1" eaLnBrk="1" hangingPunct="1">
              <a:defRPr/>
            </a:pPr>
            <a:r>
              <a:rPr lang="en-GB" sz="2000" dirty="0" smtClean="0"/>
              <a:t>2.1) Rel-13 and before Maintenance</a:t>
            </a:r>
          </a:p>
          <a:p>
            <a:pPr lvl="1" eaLnBrk="1" hangingPunct="1">
              <a:defRPr/>
            </a:pPr>
            <a:r>
              <a:rPr lang="en-GB" sz="2000" dirty="0" smtClean="0"/>
              <a:t>2.2) Rel-14 </a:t>
            </a:r>
            <a:r>
              <a:rPr lang="en-GB" sz="2000" dirty="0"/>
              <a:t>Work and Maintenance</a:t>
            </a:r>
            <a:endParaRPr lang="en-GB" sz="2000" dirty="0" smtClean="0"/>
          </a:p>
          <a:p>
            <a:pPr lvl="1" eaLnBrk="1" hangingPunct="1">
              <a:defRPr/>
            </a:pPr>
            <a:r>
              <a:rPr lang="en-GB" sz="2000" dirty="0" smtClean="0"/>
              <a:t>2.3) Rel-15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Maintenance(6/10)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4007546955"/>
              </p:ext>
            </p:extLst>
          </p:nvPr>
        </p:nvGraphicFramePr>
        <p:xfrm>
          <a:off x="179388" y="1376363"/>
          <a:ext cx="8569325" cy="1821946"/>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608502">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FS_GENCEF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90 &gt; 100%</a:t>
                      </a: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476624"/>
            <a:ext cx="7677042" cy="2981525"/>
          </a:xfrm>
        </p:spPr>
        <p:txBody>
          <a:bodyPr/>
          <a:lstStyle/>
          <a:p>
            <a:r>
              <a:rPr lang="de-DE" altLang="de-DE" sz="2000" dirty="0" smtClean="0"/>
              <a:t>Progress</a:t>
            </a:r>
            <a:r>
              <a:rPr lang="de-DE" altLang="de-DE" sz="1800" dirty="0" smtClean="0"/>
              <a:t> since SA#73</a:t>
            </a:r>
          </a:p>
          <a:p>
            <a:pPr lvl="1"/>
            <a:r>
              <a:rPr lang="de-DE" altLang="de-DE" sz="1600" dirty="0" smtClean="0"/>
              <a:t>The normative work finalised under the granted exception.</a:t>
            </a:r>
          </a:p>
          <a:p>
            <a:pPr lvl="1"/>
            <a:r>
              <a:rPr lang="de-DE" altLang="de-DE" sz="1600" dirty="0" smtClean="0"/>
              <a:t>2 Cat C CRs agreed.</a:t>
            </a:r>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Maintenance(7/10)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85 &gt; 100%</a:t>
                      </a: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SA#73</a:t>
            </a:r>
          </a:p>
          <a:p>
            <a:pPr lvl="1"/>
            <a:r>
              <a:rPr lang="de-DE" altLang="de-DE" sz="1600" dirty="0" smtClean="0"/>
              <a:t>The normative work finalised under the granted exception.</a:t>
            </a:r>
          </a:p>
          <a:p>
            <a:pPr lvl="1"/>
            <a:r>
              <a:rPr lang="de-DE" altLang="de-DE" sz="1600" dirty="0" smtClean="0"/>
              <a:t>4 Cat F CRs agreed.</a:t>
            </a:r>
          </a:p>
          <a:p>
            <a:pPr lvl="1"/>
            <a:endParaRPr lang="de-DE" altLang="de-DE" sz="1600" dirty="0" smtClean="0"/>
          </a:p>
          <a:p>
            <a:r>
              <a:rPr lang="de-DE" altLang="de-DE" sz="2000" dirty="0" smtClean="0"/>
              <a:t>Next steps:</a:t>
            </a:r>
          </a:p>
          <a:p>
            <a:pPr lvl="1"/>
            <a:r>
              <a:rPr lang="de-DE" altLang="de-DE" sz="1600" dirty="0" smtClean="0"/>
              <a:t>Changes to maintenance.</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Maintenance(8/10)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FS_CIoT_Ext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extended architecture support for Cellular Internet of Things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CIoT_Ext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architecture support for Cellular Internet of Things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403600" cy="2752925"/>
          </a:xfrm>
        </p:spPr>
        <p:txBody>
          <a:bodyPr/>
          <a:lstStyle/>
          <a:p>
            <a:r>
              <a:rPr lang="de-DE" altLang="de-DE" sz="2000" dirty="0" smtClean="0"/>
              <a:t>Progress</a:t>
            </a:r>
            <a:r>
              <a:rPr lang="de-DE" altLang="de-DE" sz="1800" dirty="0" smtClean="0"/>
              <a:t> since SA#73</a:t>
            </a:r>
          </a:p>
          <a:p>
            <a:pPr lvl="1"/>
            <a:r>
              <a:rPr lang="de-DE" altLang="de-DE" sz="1600" dirty="0" smtClean="0"/>
              <a:t>The study concluded and is sent for approval.</a:t>
            </a:r>
          </a:p>
          <a:p>
            <a:pPr lvl="1"/>
            <a:r>
              <a:rPr lang="de-DE" altLang="de-DE" sz="1600" dirty="0" smtClean="0"/>
              <a:t>The related WID is updated for describing the features that were added to the WID version that was approved at TSG#73.</a:t>
            </a:r>
          </a:p>
          <a:p>
            <a:pPr lvl="1"/>
            <a:r>
              <a:rPr lang="de-DE" altLang="de-DE" sz="1600" dirty="0" smtClean="0"/>
              <a:t>20 Cat B and Cat C CRs are agreed for finalising the work under the granted exception.</a:t>
            </a:r>
          </a:p>
          <a:p>
            <a:pPr lvl="1"/>
            <a:endParaRPr lang="de-DE" altLang="de-DE" sz="1600" dirty="0" smtClean="0"/>
          </a:p>
          <a:p>
            <a:r>
              <a:rPr lang="de-DE" altLang="de-DE" sz="2000" dirty="0" smtClean="0"/>
              <a:t>Next steps:</a:t>
            </a:r>
          </a:p>
          <a:p>
            <a:pPr lvl="1"/>
            <a:r>
              <a:rPr lang="de-DE" altLang="de-DE" sz="1600" dirty="0" smtClean="0"/>
              <a:t>Changes to maintenance.</a:t>
            </a:r>
          </a:p>
          <a:p>
            <a:pPr lvl="1">
              <a:buNone/>
            </a:pP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Maintenance(9/10)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631152"/>
        </p:xfrm>
        <a:graphic>
          <a:graphicData uri="http://schemas.openxmlformats.org/drawingml/2006/table">
            <a:tbl>
              <a:tblPr firstRow="1" bandRow="1">
                <a:tableStyleId>{8FD4443E-F989-4FC4-A0C8-D5A2AF1F390B}</a:tableStyleId>
              </a:tblPr>
              <a:tblGrid>
                <a:gridCol w="1516062"/>
                <a:gridCol w="4182914"/>
                <a:gridCol w="1224136"/>
                <a:gridCol w="711464"/>
                <a:gridCol w="934749"/>
              </a:tblGrid>
              <a:tr h="55419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3951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FS_PS_DATA_OFF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PS Data off function</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37447">
                <a:tc>
                  <a:txBody>
                    <a:bodyPr/>
                    <a:lstStyle/>
                    <a:p>
                      <a:r>
                        <a:rPr kumimoji="0" lang="en-US" sz="1400" b="1" i="0" u="none" strike="noStrike" kern="1200" cap="none" normalizeH="0" baseline="0" dirty="0" smtClean="0">
                          <a:ln>
                            <a:noFill/>
                          </a:ln>
                          <a:solidFill>
                            <a:schemeClr val="bg1"/>
                          </a:solidFill>
                          <a:effectLst/>
                          <a:latin typeface="+mn-lt"/>
                          <a:ea typeface="+mn-ea"/>
                          <a:cs typeface="+mn-cs"/>
                        </a:rPr>
                        <a:t>PS_DATA_OFF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PS Data off function</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371850"/>
            <a:ext cx="8280400" cy="3086299"/>
          </a:xfrm>
        </p:spPr>
        <p:txBody>
          <a:bodyPr/>
          <a:lstStyle/>
          <a:p>
            <a:r>
              <a:rPr lang="de-DE" altLang="de-DE" sz="2000" dirty="0" smtClean="0"/>
              <a:t>Progress</a:t>
            </a:r>
            <a:r>
              <a:rPr lang="de-DE" altLang="de-DE" sz="1800" dirty="0" smtClean="0"/>
              <a:t> since SA#73</a:t>
            </a:r>
          </a:p>
          <a:p>
            <a:pPr lvl="1"/>
            <a:r>
              <a:rPr lang="de-DE" altLang="de-DE" sz="1600" dirty="0" smtClean="0"/>
              <a:t>The study concluded on the items that are selected for the Rel-14 normative work and is sent for approval.</a:t>
            </a:r>
          </a:p>
          <a:p>
            <a:pPr lvl="1"/>
            <a:r>
              <a:rPr lang="de-DE" altLang="de-DE" sz="1600" dirty="0" smtClean="0"/>
              <a:t>A related work item is provided for approval and 7 CRs are agreed under the „quasi exception“ for completing the Rel-14 work under this work item.</a:t>
            </a:r>
          </a:p>
          <a:p>
            <a:pPr lvl="1"/>
            <a:r>
              <a:rPr lang="en-US" sz="1600" dirty="0" smtClean="0"/>
              <a:t>The Re-14 normative work supports only a subset of the service requirements defined in TS 22.011. </a:t>
            </a:r>
            <a:endParaRPr lang="de-DE" altLang="de-DE" sz="1600" dirty="0" smtClean="0"/>
          </a:p>
          <a:p>
            <a:pPr lvl="1">
              <a:buNone/>
            </a:pPr>
            <a:endParaRPr lang="de-DE" altLang="de-DE" sz="1600" dirty="0" smtClean="0"/>
          </a:p>
          <a:p>
            <a:r>
              <a:rPr lang="de-DE" altLang="de-DE" sz="2000" dirty="0" smtClean="0"/>
              <a:t>Next steps:</a:t>
            </a:r>
          </a:p>
          <a:p>
            <a:pPr lvl="1"/>
            <a:r>
              <a:rPr lang="de-DE" altLang="de-DE" sz="1600" dirty="0" smtClean="0"/>
              <a:t>Changes to normative.</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Maintenance(10/10)</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41467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 Cat B/C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Calibri" pitchFamily="34" charset="0"/>
                          <a:ea typeface="+mn-ea"/>
                          <a:cs typeface="+mn-cs"/>
                        </a:rPr>
                        <a:t>N/A</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2924175"/>
            <a:ext cx="8280400" cy="3533975"/>
          </a:xfrm>
        </p:spPr>
        <p:txBody>
          <a:bodyPr/>
          <a:lstStyle/>
          <a:p>
            <a:r>
              <a:rPr lang="de-DE" altLang="de-DE" sz="2000" dirty="0" smtClean="0"/>
              <a:t>Progress</a:t>
            </a:r>
            <a:r>
              <a:rPr lang="de-DE" altLang="de-DE" sz="1800" dirty="0" smtClean="0"/>
              <a:t> since SA#73. TEI14 enhancements:</a:t>
            </a:r>
          </a:p>
          <a:p>
            <a:pPr lvl="1"/>
            <a:r>
              <a:rPr lang="en-US" sz="1400" dirty="0" smtClean="0"/>
              <a:t>A few TEI14 enhancements were technically endorsed , but it is left for the proponents to submit those to TSG SA for consideration whether those can exceptionally still be approved for Rel-14.</a:t>
            </a:r>
          </a:p>
          <a:p>
            <a:pPr lvl="1"/>
            <a:endParaRPr lang="en-GB" sz="1000" dirty="0" smtClean="0"/>
          </a:p>
          <a:p>
            <a:pPr lvl="1">
              <a:buNone/>
            </a:pPr>
            <a:endParaRPr lang="en-GB" sz="1000" dirty="0" smtClean="0"/>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b="1" i="1" dirty="0" smtClean="0"/>
              <a:t>2.3) Rel-15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Maintenance(1/5)</a:t>
            </a:r>
            <a:endParaRPr lang="de-DE" altLang="de-DE" sz="2800" b="1" dirty="0" smtClean="0"/>
          </a:p>
        </p:txBody>
      </p:sp>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SA#73</a:t>
            </a:r>
          </a:p>
          <a:p>
            <a:pPr lvl="1"/>
            <a:r>
              <a:rPr lang="en-GB" sz="1600" dirty="0" smtClean="0"/>
              <a:t>Some work conducted.</a:t>
            </a:r>
          </a:p>
          <a:p>
            <a:pPr lvl="1"/>
            <a:endParaRPr lang="en-GB" sz="1600" dirty="0" smtClean="0"/>
          </a:p>
          <a:p>
            <a:r>
              <a:rPr lang="de-DE" altLang="de-DE" sz="2000" dirty="0" smtClean="0"/>
              <a:t>Next steps:</a:t>
            </a:r>
          </a:p>
          <a:p>
            <a:pPr lvl="1"/>
            <a:r>
              <a:rPr lang="de-DE" altLang="de-DE" sz="1600" dirty="0" smtClean="0"/>
              <a:t>Study continues.</a:t>
            </a:r>
          </a:p>
        </p:txBody>
      </p:sp>
      <p:graphicFrame>
        <p:nvGraphicFramePr>
          <p:cNvPr id="6" name="Content Placeholder 8"/>
          <p:cNvGraphicFramePr>
            <a:graphicFrameLocks/>
          </p:cNvGraphicFramePr>
          <p:nvPr>
            <p:extLst>
              <p:ext uri="{D42A27DB-BD31-4B8C-83A1-F6EECF244321}">
                <p14:modId xmlns="" xmlns:p14="http://schemas.microsoft.com/office/powerpoint/2010/main" val="1732035542"/>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err="1" smtClean="0">
                          <a:solidFill>
                            <a:schemeClr val="bg1"/>
                          </a:solidFill>
                          <a:effectLst/>
                          <a:latin typeface="+mn-lt"/>
                          <a:ea typeface="+mn-ea"/>
                          <a:cs typeface="+mn-cs"/>
                        </a:rPr>
                        <a:t>FS_VoWLAN</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Complementary Features for Voice services over WLAN</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10%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Maintenance(2/5)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FS_IOPS_LB</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Enhanced 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 &gt; 15%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SA#73</a:t>
            </a:r>
          </a:p>
          <a:p>
            <a:pPr lvl="1"/>
            <a:r>
              <a:rPr lang="en-GB" sz="1600" dirty="0" smtClean="0"/>
              <a:t>Some work conducted.</a:t>
            </a:r>
          </a:p>
          <a:p>
            <a:pPr lvl="1"/>
            <a:endParaRPr lang="en-GB" sz="1600" dirty="0" smtClean="0"/>
          </a:p>
          <a:p>
            <a:r>
              <a:rPr lang="de-DE" altLang="de-DE" sz="2000" dirty="0" smtClean="0"/>
              <a:t>Next steps:</a:t>
            </a:r>
          </a:p>
          <a:p>
            <a:pPr lvl="1"/>
            <a:r>
              <a:rPr lang="de-DE" altLang="de-DE" sz="1600" dirty="0" smtClean="0"/>
              <a:t>Study continues.</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Maintenance(3/5)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a:t>
                      </a:r>
                      <a:r>
                        <a:rPr kumimoji="0" lang="en-GB" sz="1400" b="1" i="0" u="none" strike="noStrike" kern="1200" cap="none" normalizeH="0" baseline="0" dirty="0" err="1" smtClean="0">
                          <a:ln>
                            <a:noFill/>
                          </a:ln>
                          <a:solidFill>
                            <a:schemeClr val="bg1"/>
                          </a:solidFill>
                          <a:effectLst/>
                          <a:latin typeface="+mn-lt"/>
                          <a:ea typeface="+mn-ea"/>
                          <a:cs typeface="+mn-cs"/>
                        </a:rPr>
                        <a:t>FS_eVoLP</a:t>
                      </a:r>
                      <a:r>
                        <a:rPr kumimoji="0" lang="en-GB" sz="1400" b="1" i="0" u="none" strike="noStrike" kern="1200" cap="none" normalizeH="0" baseline="0" dirty="0" smtClean="0">
                          <a:ln>
                            <a:noFill/>
                          </a:ln>
                          <a:solidFill>
                            <a:schemeClr val="bg1"/>
                          </a:solidFill>
                          <a:effectLst/>
                          <a:latin typeface="+mn-lt"/>
                          <a:ea typeface="+mn-ea"/>
                          <a:cs typeface="+mn-cs"/>
                        </a:rPr>
                        <a: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for enhanced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performance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SA#73</a:t>
            </a:r>
          </a:p>
          <a:p>
            <a:pPr lvl="1"/>
            <a:r>
              <a:rPr lang="en-GB" sz="1600" dirty="0" smtClean="0"/>
              <a:t>A study item is agreed and some initial work conducted.</a:t>
            </a:r>
          </a:p>
          <a:p>
            <a:pPr lvl="1"/>
            <a:endParaRPr lang="en-GB" sz="1600" dirty="0" smtClean="0"/>
          </a:p>
          <a:p>
            <a:r>
              <a:rPr lang="de-DE" altLang="de-DE" sz="2000" dirty="0" smtClean="0"/>
              <a:t>Next steps:</a:t>
            </a:r>
          </a:p>
          <a:p>
            <a:pPr lvl="1"/>
            <a:r>
              <a:rPr lang="de-DE" altLang="de-DE" sz="1600" dirty="0" smtClean="0"/>
              <a:t>Study continues, when the SI gets approved.</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Maintenance(4/5)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“FS_USOS”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unlicensed spectrum offloading system enhancements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SA#73</a:t>
            </a:r>
          </a:p>
          <a:p>
            <a:pPr lvl="1"/>
            <a:r>
              <a:rPr lang="en-GB" sz="1600" dirty="0" smtClean="0"/>
              <a:t>A study item is agreed and some initial work conducted.</a:t>
            </a:r>
          </a:p>
          <a:p>
            <a:pPr lvl="1"/>
            <a:endParaRPr lang="en-GB" sz="1600" dirty="0" smtClean="0"/>
          </a:p>
          <a:p>
            <a:r>
              <a:rPr lang="de-DE" altLang="de-DE" sz="2000" dirty="0" smtClean="0"/>
              <a:t>Next steps:</a:t>
            </a:r>
          </a:p>
          <a:p>
            <a:pPr lvl="1"/>
            <a:r>
              <a:rPr lang="de-DE" altLang="de-DE" sz="1600" dirty="0" smtClean="0"/>
              <a:t>Study continues, when the SI gets approved.</a:t>
            </a:r>
          </a:p>
          <a:p>
            <a:pPr lvl="1">
              <a:buNone/>
            </a:pPr>
            <a:endParaRPr lang="de-DE" altLang="de-DE" sz="1600" dirty="0" smtClean="0"/>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SA#73,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Rel-13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Rel-14 </a:t>
            </a:r>
            <a:r>
              <a:rPr lang="en-GB" sz="2000" dirty="0">
                <a:solidFill>
                  <a:schemeClr val="bg1">
                    <a:lumMod val="65000"/>
                  </a:schemeClr>
                </a:solidFill>
              </a:rPr>
              <a:t>Work and Maintenance</a:t>
            </a: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Rel-15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Work and Maintenance(5/5)</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a:t>
                      </a:r>
                      <a:r>
                        <a:rPr kumimoji="0" lang="en-GB" sz="1400" b="1" i="0" u="none" strike="noStrike" kern="1200" cap="none" normalizeH="0" baseline="0" dirty="0" err="1" smtClean="0">
                          <a:ln>
                            <a:noFill/>
                          </a:ln>
                          <a:solidFill>
                            <a:schemeClr val="bg1"/>
                          </a:solidFill>
                          <a:effectLst/>
                          <a:latin typeface="+mn-lt"/>
                          <a:ea typeface="+mn-ea"/>
                          <a:cs typeface="+mn-cs"/>
                        </a:rPr>
                        <a:t>FS_eProSe</a:t>
                      </a:r>
                      <a:r>
                        <a:rPr kumimoji="0" lang="en-GB" sz="1400" b="1" i="0" u="none" strike="noStrike" kern="1200" cap="none" normalizeH="0" baseline="0" dirty="0" smtClean="0">
                          <a:ln>
                            <a:noFill/>
                          </a:ln>
                          <a:solidFill>
                            <a:schemeClr val="bg1"/>
                          </a:solidFill>
                          <a:effectLst/>
                          <a:latin typeface="+mn-lt"/>
                          <a:ea typeface="+mn-ea"/>
                          <a:cs typeface="+mn-cs"/>
                        </a:rPr>
                        <a:t>-Relay”</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UE-to-Network Relay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SA#73</a:t>
            </a:r>
          </a:p>
          <a:p>
            <a:pPr lvl="1"/>
            <a:r>
              <a:rPr lang="en-GB" sz="1600" dirty="0" smtClean="0"/>
              <a:t>A study item is agreed and some initial work conducted.</a:t>
            </a:r>
          </a:p>
          <a:p>
            <a:pPr lvl="1"/>
            <a:endParaRPr lang="en-GB" sz="1600" dirty="0" smtClean="0"/>
          </a:p>
          <a:p>
            <a:r>
              <a:rPr lang="de-DE" altLang="de-DE" sz="2000" dirty="0" smtClean="0"/>
              <a:t>Next steps:</a:t>
            </a:r>
          </a:p>
          <a:p>
            <a:pPr lvl="1"/>
            <a:r>
              <a:rPr lang="de-DE" altLang="de-DE" sz="1600" dirty="0" smtClean="0"/>
              <a:t>Study continues, when the SI gets approved.</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1847850"/>
            <a:ext cx="8813800" cy="4680540"/>
          </a:xfrm>
        </p:spPr>
        <p:txBody>
          <a:bodyPr/>
          <a:lstStyle/>
          <a:p>
            <a:pPr marL="342900" lvl="1" indent="-342900">
              <a:spcBef>
                <a:spcPts val="300"/>
              </a:spcBef>
              <a:buClrTx/>
              <a:buBlip>
                <a:blip r:embed="rId3"/>
              </a:buBlip>
            </a:pPr>
            <a:endParaRPr lang="en-US" sz="1600" dirty="0" smtClean="0"/>
          </a:p>
          <a:p>
            <a:pPr>
              <a:spcBef>
                <a:spcPts val="300"/>
              </a:spcBef>
            </a:pPr>
            <a:r>
              <a:rPr lang="en-US" sz="2000" dirty="0" smtClean="0"/>
              <a:t>New WID on </a:t>
            </a:r>
            <a:r>
              <a:rPr lang="en-GB" sz="2000" b="1" dirty="0" smtClean="0"/>
              <a:t>5G System Architecture - Phase 1</a:t>
            </a:r>
            <a:r>
              <a:rPr lang="en-US" sz="2000" dirty="0" smtClean="0"/>
              <a:t>, </a:t>
            </a:r>
            <a:r>
              <a:rPr lang="en-GB" sz="2000" dirty="0" smtClean="0"/>
              <a:t>SP-160832</a:t>
            </a:r>
            <a:endParaRPr lang="en-US" sz="2000" dirty="0" smtClean="0"/>
          </a:p>
          <a:p>
            <a:pPr>
              <a:spcBef>
                <a:spcPts val="300"/>
              </a:spcBef>
            </a:pPr>
            <a:r>
              <a:rPr lang="en-GB" sz="2000" dirty="0" smtClean="0"/>
              <a:t>New WID on </a:t>
            </a:r>
            <a:r>
              <a:rPr lang="en-GB" sz="2000" b="1" dirty="0" smtClean="0"/>
              <a:t>PS Data Off Feature</a:t>
            </a:r>
            <a:r>
              <a:rPr lang="en-GB" sz="2000" dirty="0" smtClean="0"/>
              <a:t>, SP-160831</a:t>
            </a:r>
            <a:endParaRPr lang="en-US" sz="2000" dirty="0" smtClean="0"/>
          </a:p>
          <a:p>
            <a:pPr>
              <a:spcBef>
                <a:spcPts val="300"/>
              </a:spcBef>
            </a:pPr>
            <a:endParaRPr lang="en-GB" sz="2000" dirty="0" smtClean="0"/>
          </a:p>
          <a:p>
            <a:pPr>
              <a:spcBef>
                <a:spcPts val="300"/>
              </a:spcBef>
            </a:pPr>
            <a:r>
              <a:rPr lang="en-US" sz="2000" dirty="0" smtClean="0"/>
              <a:t>Updated WID on </a:t>
            </a:r>
            <a:r>
              <a:rPr lang="en-GB" sz="2000" b="1" dirty="0" smtClean="0"/>
              <a:t>Extended architecture support for Cellular Internet of Things</a:t>
            </a:r>
            <a:r>
              <a:rPr lang="en-GB" sz="2000" dirty="0" smtClean="0"/>
              <a:t>, SP-160830</a:t>
            </a:r>
          </a:p>
          <a:p>
            <a:pPr>
              <a:spcBef>
                <a:spcPts val="300"/>
              </a:spcBef>
            </a:pPr>
            <a:endParaRPr lang="en-GB" sz="2000" dirty="0" smtClean="0"/>
          </a:p>
          <a:p>
            <a:r>
              <a:rPr lang="en-US" sz="2000" dirty="0" smtClean="0"/>
              <a:t>New </a:t>
            </a:r>
            <a:r>
              <a:rPr lang="en-GB" sz="2000" b="1" dirty="0" smtClean="0"/>
              <a:t>Study for enhanced </a:t>
            </a:r>
            <a:r>
              <a:rPr lang="en-GB" sz="2000" b="1" dirty="0" err="1" smtClean="0"/>
              <a:t>VoLTE</a:t>
            </a:r>
            <a:r>
              <a:rPr lang="en-GB" sz="2000" b="1" dirty="0" smtClean="0"/>
              <a:t> performance</a:t>
            </a:r>
            <a:r>
              <a:rPr lang="en-GB" sz="2000" dirty="0" smtClean="0"/>
              <a:t>, SP-160833</a:t>
            </a:r>
            <a:endParaRPr lang="en-US" sz="2000" dirty="0" smtClean="0"/>
          </a:p>
          <a:p>
            <a:r>
              <a:rPr lang="en-US" sz="2000" dirty="0" smtClean="0"/>
              <a:t>New </a:t>
            </a:r>
            <a:r>
              <a:rPr lang="en-GB" sz="2000" b="1" dirty="0" smtClean="0"/>
              <a:t>Study on architecture enhancements to </a:t>
            </a:r>
            <a:r>
              <a:rPr lang="en-GB" sz="2000" b="1" dirty="0" err="1" smtClean="0"/>
              <a:t>ProSe</a:t>
            </a:r>
            <a:r>
              <a:rPr lang="en-GB" sz="2000" b="1" dirty="0" smtClean="0"/>
              <a:t> UE-to-Network Relay</a:t>
            </a:r>
            <a:r>
              <a:rPr lang="en-GB" sz="2000" dirty="0" smtClean="0"/>
              <a:t>, SP-160834</a:t>
            </a:r>
            <a:endParaRPr lang="en-US" sz="2000" dirty="0" smtClean="0"/>
          </a:p>
          <a:p>
            <a:r>
              <a:rPr lang="en-US" sz="2000" dirty="0" smtClean="0"/>
              <a:t>New </a:t>
            </a:r>
            <a:r>
              <a:rPr lang="en-GB" sz="2000" b="1" dirty="0" smtClean="0"/>
              <a:t>Study on unlicensed spectrum offloading system enhancements</a:t>
            </a:r>
            <a:r>
              <a:rPr lang="en-GB" sz="2000" dirty="0" smtClean="0"/>
              <a:t>, SP-160835</a:t>
            </a:r>
            <a:endParaRPr lang="en-US" sz="2000" dirty="0" smtClean="0"/>
          </a:p>
          <a:p>
            <a:pPr>
              <a:spcBef>
                <a:spcPts val="300"/>
              </a:spcBef>
              <a:buNone/>
            </a:pPr>
            <a:endParaRPr lang="en-GB" sz="2000" dirty="0" smtClean="0"/>
          </a:p>
          <a:p>
            <a:pPr>
              <a:spcBef>
                <a:spcPts val="300"/>
              </a:spcBef>
              <a:buNone/>
            </a:pPr>
            <a:endParaRPr lang="de-DE" altLang="de-DE" sz="16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0" y="1568302"/>
            <a:ext cx="8973879" cy="4525963"/>
          </a:xfrm>
        </p:spPr>
        <p:txBody>
          <a:bodyPr/>
          <a:lstStyle/>
          <a:p>
            <a:pPr eaLnBrk="1" hangingPunct="1"/>
            <a:r>
              <a:rPr lang="de-DE" altLang="de-DE" sz="2400" dirty="0" smtClean="0"/>
              <a:t>For </a:t>
            </a:r>
            <a:r>
              <a:rPr lang="de-DE" altLang="de-DE" sz="2400" dirty="0" smtClean="0">
                <a:solidFill>
                  <a:srgbClr val="FF3300"/>
                </a:solidFill>
              </a:rPr>
              <a:t>Information </a:t>
            </a:r>
          </a:p>
          <a:p>
            <a:pPr lvl="1" eaLnBrk="1" hangingPunct="1">
              <a:buNone/>
            </a:pPr>
            <a:endParaRPr lang="de-DE" altLang="de-DE" sz="1400"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eaLnBrk="1" hangingPunct="1"/>
            <a:r>
              <a:rPr lang="en-US" sz="1600" dirty="0" smtClean="0"/>
              <a:t>SP-160827: </a:t>
            </a:r>
            <a:r>
              <a:rPr lang="en-GB" sz="1600" dirty="0" smtClean="0"/>
              <a:t>23.702 : </a:t>
            </a:r>
            <a:r>
              <a:rPr lang="en-GB" sz="1600" b="1" dirty="0" smtClean="0"/>
              <a:t>Study on 3GPP PS Data Off </a:t>
            </a:r>
          </a:p>
          <a:p>
            <a:pPr lvl="1" eaLnBrk="1" hangingPunct="1"/>
            <a:r>
              <a:rPr lang="en-US" sz="1600" dirty="0" smtClean="0"/>
              <a:t>SP-160828: </a:t>
            </a:r>
            <a:r>
              <a:rPr lang="en-GB" sz="1600" dirty="0" smtClean="0"/>
              <a:t>23.730 : </a:t>
            </a:r>
            <a:r>
              <a:rPr lang="en-GB" sz="1600" b="1" dirty="0" smtClean="0"/>
              <a:t>Study on extended architecture support for Cellular Internet of Things </a:t>
            </a:r>
          </a:p>
          <a:p>
            <a:pPr lvl="1" eaLnBrk="1" hangingPunct="1"/>
            <a:r>
              <a:rPr lang="en-US" sz="1600" dirty="0" smtClean="0"/>
              <a:t>SP-160829: </a:t>
            </a:r>
            <a:r>
              <a:rPr lang="en-GB" sz="1600" dirty="0" smtClean="0"/>
              <a:t>23.799 : </a:t>
            </a:r>
            <a:r>
              <a:rPr lang="en-GB" sz="1600" b="1" dirty="0" smtClean="0"/>
              <a:t>Study on Architecture for Next Generation System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SA#73,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Rel-14 Work and Maintenance</a:t>
            </a:r>
          </a:p>
          <a:p>
            <a:pPr lvl="1" eaLnBrk="1" hangingPunct="1">
              <a:defRPr/>
            </a:pPr>
            <a:r>
              <a:rPr lang="en-GB" sz="2000" dirty="0" smtClean="0">
                <a:solidFill>
                  <a:schemeClr val="bg1">
                    <a:lumMod val="65000"/>
                  </a:schemeClr>
                </a:solidFill>
              </a:rPr>
              <a:t>2.3) Rel-15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2185059"/>
            <a:ext cx="8229600" cy="3941103"/>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Consider whether to approve proposed/updated WIDs</a:t>
            </a:r>
            <a:r>
              <a:rPr lang="de-DE" dirty="0" smtClean="0">
                <a:solidFill>
                  <a:srgbClr val="FF0000"/>
                </a:solidFill>
              </a:rPr>
              <a:t>.</a:t>
            </a:r>
          </a:p>
          <a:p>
            <a:pPr marL="342900" lvl="2" indent="-342900" eaLnBrk="1" hangingPunct="1">
              <a:spcBef>
                <a:spcPts val="0"/>
              </a:spcBef>
              <a:spcAft>
                <a:spcPts val="1200"/>
              </a:spcAft>
              <a:buBlip>
                <a:blip r:embed="rId2"/>
              </a:buBlip>
            </a:pPr>
            <a:r>
              <a:rPr lang="de-DE" dirty="0" smtClean="0">
                <a:solidFill>
                  <a:srgbClr val="FF0000"/>
                </a:solidFill>
              </a:rPr>
              <a:t>Consider approval of the TRs that are submitted for approval.</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SA#73</a:t>
            </a:r>
          </a:p>
          <a:p>
            <a:pPr lvl="1" eaLnBrk="1" hangingPunct="1">
              <a:defRPr/>
            </a:pPr>
            <a:r>
              <a:rPr lang="en-GB" altLang="ko-KR" dirty="0" smtClean="0">
                <a:latin typeface="+mn-ea"/>
                <a:cs typeface="Arial" charset="0"/>
              </a:rPr>
              <a:t>SA2#117: Oct 2016, </a:t>
            </a:r>
            <a:r>
              <a:rPr lang="en-US" altLang="ko-KR" dirty="0" smtClean="0">
                <a:latin typeface="+mn-ea"/>
                <a:cs typeface="Arial" charset="0"/>
              </a:rPr>
              <a:t>Kaohsiung city, TW</a:t>
            </a:r>
            <a:endParaRPr lang="en-GB" altLang="ko-KR" dirty="0" smtClean="0">
              <a:latin typeface="+mn-ea"/>
              <a:cs typeface="Arial" charset="0"/>
            </a:endParaRPr>
          </a:p>
          <a:p>
            <a:pPr lvl="1" eaLnBrk="1" hangingPunct="1">
              <a:defRPr/>
            </a:pPr>
            <a:r>
              <a:rPr lang="en-GB" altLang="ko-KR" dirty="0" smtClean="0">
                <a:latin typeface="+mn-ea"/>
                <a:cs typeface="Arial" charset="0"/>
              </a:rPr>
              <a:t>SA2#118: Nov 2016, Reno, USA</a:t>
            </a: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ea typeface="+mn-ea"/>
                <a:cs typeface="Arial" charset="0"/>
              </a:rPr>
              <a:t>SA2#118-bis: Jan 2017, Spokane, USA</a:t>
            </a:r>
          </a:p>
          <a:p>
            <a:pPr lvl="1" eaLnBrk="1" hangingPunct="1">
              <a:defRPr/>
            </a:pPr>
            <a:r>
              <a:rPr lang="en-GB" altLang="ko-KR" dirty="0" smtClean="0">
                <a:latin typeface="+mn-ea"/>
                <a:ea typeface="+mn-ea"/>
                <a:cs typeface="Arial" charset="0"/>
              </a:rPr>
              <a:t>SA2#119: Feb 2017, Dubrovnik, HR</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dirty="0" smtClean="0"/>
              <a:t>Backup (1/1)</a:t>
            </a:r>
            <a:br>
              <a:rPr lang="de-DE" altLang="de-DE" dirty="0" smtClean="0"/>
            </a:br>
            <a:r>
              <a:rPr lang="de-DE" altLang="de-DE" dirty="0" smtClean="0"/>
              <a:t>SA2 resource allocation in Q1/17</a:t>
            </a:r>
          </a:p>
        </p:txBody>
      </p:sp>
      <p:graphicFrame>
        <p:nvGraphicFramePr>
          <p:cNvPr id="8" name="Object 7"/>
          <p:cNvGraphicFramePr>
            <a:graphicFrameLocks noChangeAspect="1"/>
          </p:cNvGraphicFramePr>
          <p:nvPr/>
        </p:nvGraphicFramePr>
        <p:xfrm>
          <a:off x="1068780" y="1423988"/>
          <a:ext cx="7070334" cy="4739306"/>
        </p:xfrm>
        <a:graphic>
          <a:graphicData uri="http://schemas.openxmlformats.org/presentationml/2006/ole">
            <p:oleObj spid="_x0000_s1030" name="Worksheet" r:id="rId3" imgW="6619878" imgH="4019490" progId="Excel.Sheet.8">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Pope and the parallel session chairs Puneet Jain, Krisztian Kiss, Shabnam Sultana, Haris Zisimopoulos, Mirko Schramm, LaeYoung Kim, Magnus Olsson and Dario Tonesi for their outstanding support!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No changes in SA2 leadership, elected during SA2#108 and SA2#109 before SA#67.</a:t>
            </a: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de-DE" altLang="de-DE" smtClean="0"/>
              <a:t>1) General Aspects (4/8)</a:t>
            </a:r>
          </a:p>
        </p:txBody>
      </p:sp>
      <p:sp>
        <p:nvSpPr>
          <p:cNvPr id="2051" name="Rectangle 4"/>
          <p:cNvSpPr>
            <a:spLocks noChangeArrowheads="1"/>
          </p:cNvSpPr>
          <p:nvPr/>
        </p:nvSpPr>
        <p:spPr bwMode="auto">
          <a:xfrm>
            <a:off x="500063" y="6091238"/>
            <a:ext cx="8255000" cy="342900"/>
          </a:xfrm>
          <a:prstGeom prst="rect">
            <a:avLst/>
          </a:prstGeom>
          <a:noFill/>
          <a:ln w="9525">
            <a:noFill/>
            <a:miter lim="800000"/>
            <a:headEnd/>
            <a:tailEnd/>
          </a:ln>
        </p:spPr>
        <p:txBody>
          <a:bodyPr>
            <a:spAutoFit/>
          </a:bodyPr>
          <a:lstStyle/>
          <a:p>
            <a:pPr>
              <a:lnSpc>
                <a:spcPct val="80000"/>
              </a:lnSpc>
            </a:pPr>
            <a:r>
              <a:rPr lang="en-GB" altLang="ko-KR" sz="2000">
                <a:solidFill>
                  <a:srgbClr val="FF0000"/>
                </a:solidFill>
                <a:latin typeface="Calibri" pitchFamily="34" charset="0"/>
                <a:ea typeface="Gulim" pitchFamily="34" charset="-127"/>
              </a:rPr>
              <a:t>899</a:t>
            </a:r>
            <a:r>
              <a:rPr lang="en-GB" altLang="ko-KR" sz="2000">
                <a:solidFill>
                  <a:srgbClr val="000000"/>
                </a:solidFill>
                <a:latin typeface="Calibri" pitchFamily="34" charset="0"/>
                <a:ea typeface="Gulim" pitchFamily="34" charset="-127"/>
              </a:rPr>
              <a:t> </a:t>
            </a:r>
            <a:r>
              <a:rPr lang="en-GB" altLang="ko-KR" sz="2000">
                <a:latin typeface="Calibri" pitchFamily="34" charset="0"/>
                <a:ea typeface="Gulim" pitchFamily="34" charset="-127"/>
              </a:rPr>
              <a:t>people registered on the SA WG2</a:t>
            </a:r>
            <a:r>
              <a:rPr lang="en-US" altLang="de-DE" sz="2000">
                <a:latin typeface="Calibri" pitchFamily="34" charset="0"/>
                <a:ea typeface="Gulim" pitchFamily="34" charset="-127"/>
              </a:rPr>
              <a:t> </a:t>
            </a:r>
            <a:r>
              <a:rPr lang="en-GB" altLang="ko-KR" sz="2000">
                <a:latin typeface="Calibri" pitchFamily="34" charset="0"/>
                <a:ea typeface="Gulim" pitchFamily="34" charset="-127"/>
              </a:rPr>
              <a:t>e-mail reflector</a:t>
            </a:r>
            <a:r>
              <a:rPr lang="en-US" altLang="de-DE" sz="2000">
                <a:latin typeface="Calibri" pitchFamily="34" charset="0"/>
                <a:ea typeface="Gulim" pitchFamily="34" charset="-127"/>
              </a:rPr>
              <a:t> on 24 November 2016</a:t>
            </a:r>
          </a:p>
        </p:txBody>
      </p:sp>
      <p:sp>
        <p:nvSpPr>
          <p:cNvPr id="2052"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#117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157</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117</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cs typeface="Arial" charset="0"/>
              </a:rPr>
              <a:t>762</a:t>
            </a:r>
            <a:r>
              <a:rPr lang="en-US" altLang="ko-KR" sz="1600" dirty="0" smtClean="0">
                <a:latin typeface="Arial" charset="0"/>
                <a:ea typeface="Gulim" pitchFamily="34" charset="-127"/>
                <a:cs typeface="Arial" charset="0"/>
              </a:rPr>
              <a:t> documents, </a:t>
            </a:r>
            <a:r>
              <a:rPr lang="en-GB" altLang="ko-KR" sz="1600" dirty="0" smtClean="0">
                <a:solidFill>
                  <a:srgbClr val="FF0000"/>
                </a:solidFill>
                <a:latin typeface="Arial" charset="0"/>
                <a:ea typeface="Gulim" pitchFamily="34" charset="-127"/>
                <a:cs typeface="Arial" charset="0"/>
              </a:rPr>
              <a:t>596</a:t>
            </a:r>
            <a:r>
              <a:rPr lang="en-GB" altLang="ko-KR" sz="1600" dirty="0" smtClean="0">
                <a:solidFill>
                  <a:srgbClr val="000000"/>
                </a:solidFill>
                <a:latin typeface="Arial" charset="0"/>
                <a:ea typeface="Gulim" pitchFamily="34" charset="-127"/>
                <a:cs typeface="Arial" charset="0"/>
              </a:rPr>
              <a:t> </a:t>
            </a:r>
            <a:r>
              <a:rPr lang="en-US" altLang="ko-KR" sz="1600" dirty="0" smtClean="0">
                <a:latin typeface="Arial" charset="0"/>
                <a:ea typeface="Gulim" pitchFamily="34" charset="-127"/>
              </a:rPr>
              <a:t>handled (including revisions), including</a:t>
            </a:r>
          </a:p>
          <a:p>
            <a:pPr lvl="2">
              <a:lnSpc>
                <a:spcPct val="80000"/>
              </a:lnSpc>
            </a:pPr>
            <a:r>
              <a:rPr lang="en-GB" altLang="ko-KR" sz="1400" dirty="0" smtClean="0">
                <a:solidFill>
                  <a:srgbClr val="FF0000"/>
                </a:solidFill>
                <a:latin typeface="Arial" charset="0"/>
                <a:ea typeface="Gulim" pitchFamily="34" charset="-127"/>
              </a:rPr>
              <a:t>172</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29</a:t>
            </a:r>
            <a:r>
              <a:rPr lang="en-US" altLang="ko-KR" sz="1400" dirty="0" smtClean="0">
                <a:latin typeface="Arial" charset="0"/>
                <a:ea typeface="Gulim" pitchFamily="34" charset="-127"/>
              </a:rPr>
              <a:t> Incoming LSs, of which </a:t>
            </a:r>
            <a:r>
              <a:rPr lang="en-GB" altLang="ko-KR" sz="1400" dirty="0" smtClean="0">
                <a:solidFill>
                  <a:srgbClr val="FF0000"/>
                </a:solidFill>
                <a:latin typeface="Arial" charset="0"/>
                <a:ea typeface="Gulim" pitchFamily="34" charset="-127"/>
              </a:rPr>
              <a:t>11</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11</a:t>
            </a:r>
            <a:r>
              <a:rPr lang="de-DE" altLang="ko-KR" sz="1400" dirty="0" smtClean="0">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166</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51</a:t>
            </a:r>
            <a:r>
              <a:rPr lang="de-DE" altLang="ko-KR" sz="1600" dirty="0" smtClean="0">
                <a:solidFill>
                  <a:srgbClr val="3A17D1"/>
                </a:solidFill>
                <a:latin typeface="Arial" charset="0"/>
                <a:ea typeface="Gulim" pitchFamily="34" charset="-127"/>
              </a:rPr>
              <a:t> </a:t>
            </a:r>
            <a:r>
              <a:rPr lang="de-DE" altLang="ko-KR" sz="1600" dirty="0" smtClean="0">
                <a:solidFill>
                  <a:srgbClr val="FF0000"/>
                </a:solidFill>
                <a:latin typeface="Arial" charset="0"/>
                <a:ea typeface="Gulim" pitchFamily="34" charset="-127"/>
              </a:rPr>
              <a:t>[</a:t>
            </a:r>
            <a:r>
              <a:rPr lang="de-DE" altLang="ko-KR" sz="1600" b="1" dirty="0" smtClean="0">
                <a:solidFill>
                  <a:srgbClr val="FF0000"/>
                </a:solidFill>
                <a:latin typeface="Arial" charset="0"/>
                <a:ea typeface="Gulim" pitchFamily="34" charset="-127"/>
              </a:rPr>
              <a:t>6</a:t>
            </a:r>
            <a:r>
              <a:rPr lang="de-DE" altLang="ko-KR" sz="1600" dirty="0" smtClean="0">
                <a:solidFill>
                  <a:srgbClr val="FF0000"/>
                </a:solidFill>
                <a:latin typeface="Arial" charset="0"/>
                <a:ea typeface="Gulim" pitchFamily="34" charset="-127"/>
              </a:rPr>
              <a:t> revised again at SA2#118]</a:t>
            </a:r>
            <a:r>
              <a:rPr lang="de-DE" altLang="ko-KR" sz="2000" dirty="0" smtClean="0">
                <a:solidFill>
                  <a:srgbClr val="000000"/>
                </a:solidFill>
                <a:latin typeface="Arial" charset="0"/>
                <a:ea typeface="Gulim" pitchFamily="34" charset="-127"/>
              </a:rPr>
              <a:t> </a:t>
            </a:r>
          </a:p>
          <a:p>
            <a:pPr>
              <a:lnSpc>
                <a:spcPct val="80000"/>
              </a:lnSpc>
              <a:buFontTx/>
              <a:buNone/>
            </a:pPr>
            <a:endParaRPr lang="en-US" altLang="ko-KR" sz="2000" b="1" dirty="0" smtClean="0">
              <a:latin typeface="Arial" charset="0"/>
              <a:ea typeface="Gulim" pitchFamily="34" charset="-127"/>
            </a:endParaRPr>
          </a:p>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#118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233</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118 </a:t>
            </a:r>
            <a:r>
              <a:rPr lang="en-US" altLang="ko-KR" sz="2000" dirty="0" smtClean="0">
                <a:latin typeface="Arial" charset="0"/>
                <a:ea typeface="Gulim" pitchFamily="34" charset="-127"/>
              </a:rPr>
              <a:t>(co-located meeting)</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rPr>
              <a:t>889</a:t>
            </a:r>
            <a:r>
              <a:rPr lang="en-US" altLang="ko-KR" sz="1600" dirty="0" smtClean="0">
                <a:latin typeface="Arial" charset="0"/>
                <a:ea typeface="Gulim" pitchFamily="34" charset="-127"/>
              </a:rPr>
              <a:t> documents, </a:t>
            </a:r>
            <a:r>
              <a:rPr lang="en-GB" altLang="ko-KR" sz="1600" dirty="0" smtClean="0">
                <a:solidFill>
                  <a:srgbClr val="FF0000"/>
                </a:solidFill>
                <a:latin typeface="Arial" charset="0"/>
                <a:ea typeface="Gulim" pitchFamily="34" charset="-127"/>
              </a:rPr>
              <a:t>781</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a:lnSpc>
                <a:spcPct val="80000"/>
              </a:lnSpc>
            </a:pPr>
            <a:r>
              <a:rPr lang="en-GB" altLang="ko-KR" sz="1400" dirty="0" smtClean="0">
                <a:solidFill>
                  <a:srgbClr val="FF0000"/>
                </a:solidFill>
                <a:latin typeface="Arial" charset="0"/>
                <a:ea typeface="Gulim" pitchFamily="34" charset="-127"/>
              </a:rPr>
              <a:t>265</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49</a:t>
            </a:r>
            <a:r>
              <a:rPr lang="en-US"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Incoming LSs, of which </a:t>
            </a:r>
            <a:r>
              <a:rPr lang="en-GB" altLang="ko-KR" sz="1400" dirty="0" smtClean="0">
                <a:solidFill>
                  <a:srgbClr val="FF0000"/>
                </a:solidFill>
                <a:latin typeface="Arial" charset="0"/>
                <a:ea typeface="Gulim" pitchFamily="34" charset="-127"/>
              </a:rPr>
              <a:t>9</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16</a:t>
            </a:r>
            <a:r>
              <a:rPr lang="de-DE"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108</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79</a:t>
            </a:r>
            <a:endParaRPr lang="de-DE" altLang="ko-KR" sz="2000" dirty="0" smtClean="0">
              <a:solidFill>
                <a:srgbClr val="000000"/>
              </a:solidFill>
              <a:latin typeface="Arial" charset="0"/>
              <a:ea typeface="Gulim" pitchFamily="34" charset="-127"/>
            </a:endParaRPr>
          </a:p>
          <a:p>
            <a:pPr>
              <a:lnSpc>
                <a:spcPct val="80000"/>
              </a:lnSpc>
              <a:buFontTx/>
              <a:buNone/>
            </a:pPr>
            <a:endParaRPr lang="en-US" altLang="ko-KR" sz="2000" b="1" dirty="0" smtClean="0">
              <a:latin typeface="Arial"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5" name="Chart 4"/>
          <p:cNvGraphicFramePr/>
          <p:nvPr/>
        </p:nvGraphicFramePr>
        <p:xfrm>
          <a:off x="225631" y="1246909"/>
          <a:ext cx="8728363" cy="51301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sz="2800" dirty="0" smtClean="0"/>
              <a:t>Resource usage in Rel-14 timeframe</a:t>
            </a:r>
            <a:endParaRPr lang="de-DE" altLang="de-DE" sz="2800"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graphicFrame>
        <p:nvGraphicFramePr>
          <p:cNvPr id="9" name="Chart 8"/>
          <p:cNvGraphicFramePr/>
          <p:nvPr/>
        </p:nvGraphicFramePr>
        <p:xfrm>
          <a:off x="237507" y="1171852"/>
          <a:ext cx="8490858" cy="52289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7530</TotalTime>
  <Words>2417</Words>
  <Application>Microsoft Office PowerPoint</Application>
  <PresentationFormat>On-screen Show (4:3)</PresentationFormat>
  <Paragraphs>456</Paragraphs>
  <Slides>41</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3gpp</vt:lpstr>
      <vt:lpstr>Microsoft Office Excel 97-2003 Worksheet</vt:lpstr>
      <vt:lpstr>  </vt:lpstr>
      <vt:lpstr>Contents</vt:lpstr>
      <vt:lpstr>Contents</vt:lpstr>
      <vt:lpstr>1) General Aspects (1/8)</vt:lpstr>
      <vt:lpstr>1) General Aspects (2/8)</vt:lpstr>
      <vt:lpstr>1) General Aspects (3/8)</vt:lpstr>
      <vt:lpstr>1) General Aspects (4/8)</vt:lpstr>
      <vt:lpstr>1) General Aspects (5/8)</vt:lpstr>
      <vt:lpstr>1) General Aspects (6/8) Resource usage in Rel-14 timeframe</vt:lpstr>
      <vt:lpstr>1) General Aspects (7/8) Document Handling / Meeting</vt:lpstr>
      <vt:lpstr>1) General Aspects (8/8) SA2 Agreed CRs by Release / Meeting</vt:lpstr>
      <vt:lpstr>Contents</vt:lpstr>
      <vt:lpstr>2.1) Rel-13 and before  Maintenance (1/1)</vt:lpstr>
      <vt:lpstr>Contents</vt:lpstr>
      <vt:lpstr>2.3) Rel-14 Maintenance (1/10)</vt:lpstr>
      <vt:lpstr>2.3) Rel-14 Work and Maintenance (2/10)</vt:lpstr>
      <vt:lpstr>2.3) Rel-14 Work and Maintenance(3/10)</vt:lpstr>
      <vt:lpstr>2.3) Rel-14 Work and Maintenance(4/10)</vt:lpstr>
      <vt:lpstr>2.3) Rel-14 Work and Maintenance(5/10)</vt:lpstr>
      <vt:lpstr>2.3) Rel-14 Work and Maintenance(6/10)</vt:lpstr>
      <vt:lpstr>2.3) Rel-14 Work and Maintenance(7/10)</vt:lpstr>
      <vt:lpstr>2.3) Rel-14 Work and Maintenance(8/10)</vt:lpstr>
      <vt:lpstr>2.3) Rel-14 Work and Maintenance(9/10)</vt:lpstr>
      <vt:lpstr>2.3) Rel-14 Work and Maintenance(10/10)</vt:lpstr>
      <vt:lpstr>Contents</vt:lpstr>
      <vt:lpstr>2.3) Rel-15 Work and Maintenance(1/5)</vt:lpstr>
      <vt:lpstr>2.3) Rel-15 Work and Maintenance(2/5)</vt:lpstr>
      <vt:lpstr>2.3) Rel-15 Work and Maintenance(3/5)</vt:lpstr>
      <vt:lpstr>2.3) Rel-15 Work and Maintenance(4/5)</vt:lpstr>
      <vt:lpstr>2.3) Rel-15 Work and Maintenance(5/5)</vt:lpstr>
      <vt:lpstr>Contents</vt:lpstr>
      <vt:lpstr>2.4) New and Updated WIDs/SIDs and Exceptions</vt:lpstr>
      <vt:lpstr>Contents</vt:lpstr>
      <vt:lpstr>2.5) IETF and External SDO Normative Reference Update (1/1)</vt:lpstr>
      <vt:lpstr>Contents</vt:lpstr>
      <vt:lpstr>Contents</vt:lpstr>
      <vt:lpstr>4) Documents for Information and Approval</vt:lpstr>
      <vt:lpstr>Contents</vt:lpstr>
      <vt:lpstr>5) Collected Items requiring action  from SA</vt:lpstr>
      <vt:lpstr>Slide 40</vt:lpstr>
      <vt:lpstr>Backup (1/1) SA2 resource allocation in Q1/17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cp:lastModifiedBy>
  <cp:revision>1312</cp:revision>
  <dcterms:created xsi:type="dcterms:W3CDTF">2013-07-29T09:19:59Z</dcterms:created>
  <dcterms:modified xsi:type="dcterms:W3CDTF">2016-11-30T16:08:01Z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1480518120</vt:lpwstr>
  </property>
</Properties>
</file>