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9" r:id="rId4"/>
    <p:sldId id="261" r:id="rId5"/>
    <p:sldId id="263" r:id="rId6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napToGrid="0">
      <p:cViewPr varScale="1">
        <p:scale>
          <a:sx n="66" d="100"/>
          <a:sy n="66" d="100"/>
        </p:scale>
        <p:origin x="79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4" d="100"/>
          <a:sy n="54" d="100"/>
        </p:scale>
        <p:origin x="282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FDF8F1-23CC-4853-9ED1-C8A391CE26FF}" type="datetimeFigureOut">
              <a:rPr lang="en-US" smtClean="0"/>
              <a:t>2016-09-16</a:t>
            </a:fld>
            <a:endParaRPr 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5E640A-C9A4-4B33-AAEC-5912F08F7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9532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5E640A-C9A4-4B33-AAEC-5912F08F79B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2041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433A15B-0E00-4102-BE9F-6167B562AFB8}" type="datetimeFigureOut">
              <a:rPr lang="ko-KR" altLang="en-US" smtClean="0"/>
              <a:pPr/>
              <a:t>2016-09-16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A3BBF97-F00F-4209-BA67-AD56A931FA2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1083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433A15B-0E00-4102-BE9F-6167B562AFB8}" type="datetimeFigureOut">
              <a:rPr lang="ko-KR" altLang="en-US" smtClean="0"/>
              <a:pPr/>
              <a:t>2016-09-16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A3BBF97-F00F-4209-BA67-AD56A931FA2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20430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433A15B-0E00-4102-BE9F-6167B562AFB8}" type="datetimeFigureOut">
              <a:rPr lang="ko-KR" altLang="en-US" smtClean="0"/>
              <a:pPr/>
              <a:t>2016-09-16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A3BBF97-F00F-4209-BA67-AD56A931FA2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7958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433A15B-0E00-4102-BE9F-6167B562AFB8}" type="datetimeFigureOut">
              <a:rPr lang="ko-KR" altLang="en-US" smtClean="0"/>
              <a:pPr/>
              <a:t>2016-09-16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A3BBF97-F00F-4209-BA67-AD56A931FA2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34746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3A15B-0E00-4102-BE9F-6167B562AFB8}" type="datetimeFigureOut">
              <a:rPr lang="ko-KR" altLang="en-US" smtClean="0"/>
              <a:t>2016-09-16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3BBF97-F00F-4209-BA67-AD56A931FA2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1395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4" r:id="rId4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349829"/>
            <a:ext cx="9144000" cy="1393780"/>
          </a:xfrm>
        </p:spPr>
        <p:txBody>
          <a:bodyPr>
            <a:noAutofit/>
          </a:bodyPr>
          <a:lstStyle/>
          <a:p>
            <a:r>
              <a:rPr lang="en-US" altLang="ko-KR" sz="4800" dirty="0" smtClean="0"/>
              <a:t>Interworking Support within NextGen Study Timeline</a:t>
            </a:r>
            <a:endParaRPr lang="ko-KR" altLang="en-US" sz="480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4182608"/>
            <a:ext cx="9144000" cy="1655762"/>
          </a:xfrm>
        </p:spPr>
        <p:txBody>
          <a:bodyPr/>
          <a:lstStyle/>
          <a:p>
            <a:r>
              <a:rPr lang="en-US" altLang="ko-KR" dirty="0" smtClean="0"/>
              <a:t>Samsung, Intel</a:t>
            </a:r>
          </a:p>
          <a:p>
            <a:r>
              <a:rPr lang="en-US" altLang="ko-KR" dirty="0"/>
              <a:t>TSG SA Meeting #</a:t>
            </a:r>
            <a:r>
              <a:rPr lang="en-US" altLang="ko-KR" dirty="0" smtClean="0"/>
              <a:t>SP-73</a:t>
            </a:r>
          </a:p>
          <a:p>
            <a:r>
              <a:rPr lang="en-US" altLang="ko-KR" dirty="0" smtClean="0"/>
              <a:t>New </a:t>
            </a:r>
            <a:r>
              <a:rPr lang="en-US" altLang="ko-KR" dirty="0"/>
              <a:t>Orleans USA, Sep 21-23 2016</a:t>
            </a:r>
            <a:endParaRPr lang="ko-KR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0072916" y="237477"/>
            <a:ext cx="1799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SP-160683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6038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Motivation (1/2)</a:t>
            </a:r>
            <a:endParaRPr lang="ko-KR" altLang="en-US"/>
          </a:p>
        </p:txBody>
      </p:sp>
      <p:sp>
        <p:nvSpPr>
          <p:cNvPr id="52" name="내용 개체 틀 5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28600" lvl="1">
              <a:spcBef>
                <a:spcPts val="1000"/>
              </a:spcBef>
            </a:pPr>
            <a:r>
              <a:rPr lang="en-US" altLang="ko-KR" dirty="0" smtClean="0"/>
              <a:t>Regardless </a:t>
            </a:r>
            <a:r>
              <a:rPr lang="en-US" altLang="ko-KR" dirty="0"/>
              <a:t>of </a:t>
            </a:r>
            <a:r>
              <a:rPr lang="en-US" altLang="ko-KR" dirty="0" smtClean="0"/>
              <a:t>migration options listed from TSG#72 [’16.06 SA/RAN Plenary], </a:t>
            </a:r>
            <a:r>
              <a:rPr lang="en-US" altLang="ko-KR" b="1" dirty="0" smtClean="0"/>
              <a:t>partial 5G system deployment requires interworking</a:t>
            </a:r>
            <a:r>
              <a:rPr lang="en-US" altLang="ko-KR" dirty="0" smtClean="0"/>
              <a:t> solution between the legacy LTE/EPC and the NG-RAN/NG Core</a:t>
            </a:r>
          </a:p>
          <a:p>
            <a:pPr marL="685800" lvl="2">
              <a:spcBef>
                <a:spcPts val="1000"/>
              </a:spcBef>
            </a:pPr>
            <a:r>
              <a:rPr lang="en-US" altLang="ko-KR" dirty="0" smtClean="0"/>
              <a:t>UE may frequently move across the 4G/5G boundaries</a:t>
            </a:r>
          </a:p>
        </p:txBody>
      </p:sp>
      <p:grpSp>
        <p:nvGrpSpPr>
          <p:cNvPr id="53" name="그룹 52"/>
          <p:cNvGrpSpPr/>
          <p:nvPr/>
        </p:nvGrpSpPr>
        <p:grpSpPr>
          <a:xfrm>
            <a:off x="1282093" y="3673188"/>
            <a:ext cx="3850421" cy="2295042"/>
            <a:chOff x="576265" y="3154921"/>
            <a:chExt cx="2800202" cy="1357331"/>
          </a:xfrm>
        </p:grpSpPr>
        <p:cxnSp>
          <p:nvCxnSpPr>
            <p:cNvPr id="54" name="직선 연결선 53"/>
            <p:cNvCxnSpPr/>
            <p:nvPr/>
          </p:nvCxnSpPr>
          <p:spPr>
            <a:xfrm>
              <a:off x="1524438" y="3410842"/>
              <a:ext cx="0" cy="379539"/>
            </a:xfrm>
            <a:prstGeom prst="line">
              <a:avLst/>
            </a:prstGeom>
            <a:ln w="12700">
              <a:solidFill>
                <a:srgbClr val="92D05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직선 연결선 54"/>
            <p:cNvCxnSpPr/>
            <p:nvPr/>
          </p:nvCxnSpPr>
          <p:spPr>
            <a:xfrm>
              <a:off x="1562538" y="3410842"/>
              <a:ext cx="0" cy="379539"/>
            </a:xfrm>
            <a:prstGeom prst="line">
              <a:avLst/>
            </a:prstGeom>
            <a:ln w="12700">
              <a:solidFill>
                <a:srgbClr val="92D050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타원 55"/>
            <p:cNvSpPr/>
            <p:nvPr/>
          </p:nvSpPr>
          <p:spPr>
            <a:xfrm>
              <a:off x="1202457" y="3637654"/>
              <a:ext cx="1246910" cy="219286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sz="1400" dirty="0">
                  <a:solidFill>
                    <a:sysClr val="windowText" lastClr="000000"/>
                  </a:solidFill>
                </a:rPr>
                <a:t>LTE </a:t>
              </a:r>
              <a:endParaRPr lang="ko-KR" altLang="en-US" sz="14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7" name="타원 56"/>
            <p:cNvSpPr/>
            <p:nvPr/>
          </p:nvSpPr>
          <p:spPr>
            <a:xfrm>
              <a:off x="1762068" y="3790381"/>
              <a:ext cx="683132" cy="214585"/>
            </a:xfrm>
            <a:prstGeom prst="ellipse">
              <a:avLst/>
            </a:prstGeom>
            <a:solidFill>
              <a:srgbClr val="57BD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>
                  <a:solidFill>
                    <a:sysClr val="windowText" lastClr="000000"/>
                  </a:solidFill>
                </a:rPr>
                <a:t>NR</a:t>
              </a:r>
              <a:endParaRPr lang="ko-KR" altLang="en-US" sz="1400" dirty="0">
                <a:solidFill>
                  <a:sysClr val="windowText" lastClr="000000"/>
                </a:solidFill>
              </a:endParaRPr>
            </a:p>
          </p:txBody>
        </p:sp>
        <p:cxnSp>
          <p:nvCxnSpPr>
            <p:cNvPr id="58" name="직선 연결선 57"/>
            <p:cNvCxnSpPr/>
            <p:nvPr/>
          </p:nvCxnSpPr>
          <p:spPr>
            <a:xfrm>
              <a:off x="2186633" y="3404310"/>
              <a:ext cx="0" cy="505526"/>
            </a:xfrm>
            <a:prstGeom prst="line">
              <a:avLst/>
            </a:prstGeom>
            <a:ln w="12700">
              <a:solidFill>
                <a:srgbClr val="57BDFA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직선 연결선 58"/>
            <p:cNvCxnSpPr/>
            <p:nvPr/>
          </p:nvCxnSpPr>
          <p:spPr>
            <a:xfrm>
              <a:off x="2212401" y="3400912"/>
              <a:ext cx="0" cy="456028"/>
            </a:xfrm>
            <a:prstGeom prst="line">
              <a:avLst/>
            </a:prstGeom>
            <a:ln w="12700">
              <a:solidFill>
                <a:srgbClr val="57BDFA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0" name="Picture 2" descr="http://img.sbs.co.kr/newimg/news/20150721/200853312_700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32186" y="4065174"/>
              <a:ext cx="259764" cy="2980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1" name="직사각형 60"/>
            <p:cNvSpPr/>
            <p:nvPr/>
          </p:nvSpPr>
          <p:spPr>
            <a:xfrm>
              <a:off x="1324289" y="3184693"/>
              <a:ext cx="469816" cy="226149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>
                  <a:solidFill>
                    <a:sysClr val="windowText" lastClr="000000"/>
                  </a:solidFill>
                </a:rPr>
                <a:t>EPC</a:t>
              </a:r>
              <a:endParaRPr lang="ko-KR" altLang="en-US" sz="14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2" name="직사각형 61"/>
            <p:cNvSpPr/>
            <p:nvPr/>
          </p:nvSpPr>
          <p:spPr>
            <a:xfrm>
              <a:off x="1878943" y="3154921"/>
              <a:ext cx="666916" cy="255922"/>
            </a:xfrm>
            <a:prstGeom prst="rect">
              <a:avLst/>
            </a:prstGeom>
            <a:solidFill>
              <a:srgbClr val="57BD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0000"/>
                </a:lnSpc>
              </a:pPr>
              <a:r>
                <a:rPr lang="en-US" altLang="ko-KR" sz="1400" dirty="0" err="1">
                  <a:solidFill>
                    <a:sysClr val="windowText" lastClr="000000"/>
                  </a:solidFill>
                </a:rPr>
                <a:t>Nextgen</a:t>
              </a:r>
              <a:r>
                <a:rPr lang="en-US" altLang="ko-KR" sz="1400" dirty="0">
                  <a:solidFill>
                    <a:sysClr val="windowText" lastClr="000000"/>
                  </a:solidFill>
                </a:rPr>
                <a:t> Core</a:t>
              </a:r>
              <a:endParaRPr lang="ko-KR" altLang="en-US" sz="1400" dirty="0">
                <a:solidFill>
                  <a:sysClr val="windowText" lastClr="000000"/>
                </a:solidFill>
              </a:endParaRPr>
            </a:p>
          </p:txBody>
        </p:sp>
        <p:cxnSp>
          <p:nvCxnSpPr>
            <p:cNvPr id="63" name="직선 화살표 연결선 62"/>
            <p:cNvCxnSpPr/>
            <p:nvPr/>
          </p:nvCxnSpPr>
          <p:spPr>
            <a:xfrm>
              <a:off x="1891950" y="4214222"/>
              <a:ext cx="249209" cy="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직선 화살표 연결선 63"/>
            <p:cNvCxnSpPr/>
            <p:nvPr/>
          </p:nvCxnSpPr>
          <p:spPr>
            <a:xfrm flipH="1">
              <a:off x="1396710" y="4214222"/>
              <a:ext cx="235476" cy="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직사각형 64"/>
            <p:cNvSpPr/>
            <p:nvPr/>
          </p:nvSpPr>
          <p:spPr>
            <a:xfrm>
              <a:off x="576265" y="4116625"/>
              <a:ext cx="847894" cy="1638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200" dirty="0">
                  <a:solidFill>
                    <a:sysClr val="windowText" lastClr="000000"/>
                  </a:solidFill>
                </a:rPr>
                <a:t>Attach to LTE </a:t>
              </a:r>
              <a:endParaRPr lang="ko-KR" altLang="en-US" sz="1200" dirty="0"/>
            </a:p>
          </p:txBody>
        </p:sp>
        <p:sp>
          <p:nvSpPr>
            <p:cNvPr id="66" name="직사각형 65"/>
            <p:cNvSpPr/>
            <p:nvPr/>
          </p:nvSpPr>
          <p:spPr>
            <a:xfrm>
              <a:off x="2124910" y="4123443"/>
              <a:ext cx="789278" cy="1820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200" dirty="0">
                  <a:solidFill>
                    <a:sysClr val="windowText" lastClr="000000"/>
                  </a:solidFill>
                </a:rPr>
                <a:t>Attach</a:t>
              </a:r>
              <a:r>
                <a:rPr lang="en-US" altLang="ko-KR" sz="1400" dirty="0">
                  <a:solidFill>
                    <a:sysClr val="windowText" lastClr="000000"/>
                  </a:solidFill>
                </a:rPr>
                <a:t> </a:t>
              </a:r>
              <a:r>
                <a:rPr lang="en-US" altLang="ko-KR" sz="1200" dirty="0">
                  <a:solidFill>
                    <a:sysClr val="windowText" lastClr="000000"/>
                  </a:solidFill>
                </a:rPr>
                <a:t>to 5G</a:t>
              </a:r>
              <a:endParaRPr lang="ko-KR" altLang="en-US" sz="1200" dirty="0"/>
            </a:p>
          </p:txBody>
        </p:sp>
        <p:sp>
          <p:nvSpPr>
            <p:cNvPr id="67" name="직사각형 66"/>
            <p:cNvSpPr/>
            <p:nvPr/>
          </p:nvSpPr>
          <p:spPr>
            <a:xfrm>
              <a:off x="2519388" y="3614988"/>
              <a:ext cx="857079" cy="3094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400" dirty="0"/>
                <a:t>5G Partial  </a:t>
              </a:r>
            </a:p>
            <a:p>
              <a:r>
                <a:rPr lang="en-US" altLang="ko-KR" sz="1400" dirty="0"/>
                <a:t>Deployment</a:t>
              </a:r>
              <a:endParaRPr lang="ko-KR" altLang="en-US" sz="1400" dirty="0"/>
            </a:p>
          </p:txBody>
        </p:sp>
        <p:sp>
          <p:nvSpPr>
            <p:cNvPr id="68" name="직사각형 67"/>
            <p:cNvSpPr/>
            <p:nvPr/>
          </p:nvSpPr>
          <p:spPr>
            <a:xfrm>
              <a:off x="1224047" y="4330227"/>
              <a:ext cx="1284919" cy="1820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400" b="1" dirty="0">
                  <a:solidFill>
                    <a:srgbClr val="FF0000"/>
                  </a:solidFill>
                </a:rPr>
                <a:t>Service Disruption</a:t>
              </a:r>
              <a:endParaRPr lang="ko-KR" altLang="en-US" sz="14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69" name="직사각형 68"/>
          <p:cNvSpPr/>
          <p:nvPr/>
        </p:nvSpPr>
        <p:spPr bwMode="auto">
          <a:xfrm>
            <a:off x="6375362" y="4329465"/>
            <a:ext cx="3972149" cy="124681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r>
              <a:rPr lang="en-US" altLang="ko-KR" dirty="0"/>
              <a:t>IWK solution should be investigated for reducing service interruption in 5G Partial Deployment Case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19715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Motivation (2/2)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3051175"/>
          </a:xfrm>
        </p:spPr>
        <p:txBody>
          <a:bodyPr>
            <a:normAutofit/>
          </a:bodyPr>
          <a:lstStyle/>
          <a:p>
            <a:r>
              <a:rPr lang="en-US" altLang="ko-KR" sz="2400" dirty="0" smtClean="0"/>
              <a:t>A solution that can </a:t>
            </a:r>
            <a:r>
              <a:rPr lang="en-US" altLang="ko-KR" sz="2400" dirty="0"/>
              <a:t>minimize the service disruption </a:t>
            </a:r>
            <a:r>
              <a:rPr lang="en-US" altLang="ko-KR" sz="2400" dirty="0" smtClean="0"/>
              <a:t>in NextGen / EPS interworking scenarios is needed</a:t>
            </a:r>
          </a:p>
          <a:p>
            <a:r>
              <a:rPr lang="en-US" altLang="ko-KR" sz="2400" dirty="0" smtClean="0"/>
              <a:t>A solution with minimum impacts </a:t>
            </a:r>
            <a:r>
              <a:rPr lang="en-US" altLang="ko-KR" sz="2400" dirty="0"/>
              <a:t>on </a:t>
            </a:r>
            <a:r>
              <a:rPr lang="en-US" altLang="ko-KR" sz="2400" dirty="0" smtClean="0"/>
              <a:t>both NG Core and EPC is needed</a:t>
            </a:r>
          </a:p>
          <a:p>
            <a:r>
              <a:rPr lang="en-US" altLang="ko-KR" sz="2400" dirty="0" smtClean="0"/>
              <a:t>Work prioritization to support early deployment of </a:t>
            </a:r>
            <a:r>
              <a:rPr lang="en-US" altLang="ko-KR" sz="2400" dirty="0" err="1" smtClean="0"/>
              <a:t>NextGen</a:t>
            </a:r>
            <a:r>
              <a:rPr lang="en-US" altLang="ko-KR" sz="2400" dirty="0" smtClean="0"/>
              <a:t> system should be considered</a:t>
            </a:r>
            <a:endParaRPr lang="ko-KR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17610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Observations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defRPr/>
            </a:pPr>
            <a:r>
              <a:rPr lang="de-DE" altLang="de-DE" sz="2400" dirty="0">
                <a:ea typeface="Gulim" pitchFamily="34" charset="-127"/>
                <a:cs typeface="Arial" charset="0"/>
              </a:rPr>
              <a:t>5G migration scenarios have been discussed at SA2#116bis meeting</a:t>
            </a:r>
          </a:p>
          <a:p>
            <a:pPr lvl="1">
              <a:defRPr/>
            </a:pPr>
            <a:r>
              <a:rPr lang="de-DE" altLang="de-DE" sz="2000" dirty="0"/>
              <a:t>Only migration scenarios </a:t>
            </a:r>
            <a:r>
              <a:rPr lang="de-DE" altLang="de-DE" sz="2000" dirty="0" smtClean="0"/>
              <a:t>were </a:t>
            </a:r>
            <a:r>
              <a:rPr lang="de-DE" altLang="de-DE" sz="2000" dirty="0"/>
              <a:t>discussed </a:t>
            </a:r>
          </a:p>
          <a:p>
            <a:pPr lvl="1">
              <a:defRPr/>
            </a:pPr>
            <a:r>
              <a:rPr lang="de-DE" altLang="de-DE" sz="2000" dirty="0"/>
              <a:t>No interworking </a:t>
            </a:r>
            <a:r>
              <a:rPr lang="de-DE" altLang="de-DE" sz="2000" dirty="0" smtClean="0"/>
              <a:t>solutions were reviewed </a:t>
            </a:r>
            <a:endParaRPr lang="de-DE" altLang="de-DE" sz="2000" dirty="0"/>
          </a:p>
          <a:p>
            <a:r>
              <a:rPr lang="en-GB" altLang="ko-KR" sz="2400" dirty="0" smtClean="0">
                <a:ea typeface="Gulim" pitchFamily="34" charset="-127"/>
                <a:cs typeface="Arial" charset="0"/>
              </a:rPr>
              <a:t>Based on the SA2 discussion, the following points are observed</a:t>
            </a:r>
          </a:p>
          <a:p>
            <a:pPr lvl="1"/>
            <a:r>
              <a:rPr lang="en-GB" altLang="ko-KR" sz="2000" dirty="0" smtClean="0"/>
              <a:t>Partial deployment of </a:t>
            </a:r>
            <a:r>
              <a:rPr lang="en-GB" altLang="ko-KR" sz="2000" dirty="0" err="1"/>
              <a:t>NextGen</a:t>
            </a:r>
            <a:r>
              <a:rPr lang="en-GB" altLang="ko-KR" sz="2000" dirty="0"/>
              <a:t> system </a:t>
            </a:r>
            <a:r>
              <a:rPr lang="en-GB" altLang="ko-KR" sz="2000" dirty="0" smtClean="0"/>
              <a:t>requires </a:t>
            </a:r>
            <a:r>
              <a:rPr lang="en-GB" altLang="ko-KR" sz="2000" dirty="0" err="1" smtClean="0"/>
              <a:t>NextGen</a:t>
            </a:r>
            <a:r>
              <a:rPr lang="en-GB" altLang="ko-KR" sz="2000" dirty="0" smtClean="0"/>
              <a:t> / EPS interworking</a:t>
            </a:r>
          </a:p>
          <a:p>
            <a:pPr lvl="1"/>
            <a:r>
              <a:rPr lang="en-GB" altLang="ko-KR" sz="2000" dirty="0" smtClean="0"/>
              <a:t>It is desirable to reduce service interruption during UE mobility between </a:t>
            </a:r>
            <a:r>
              <a:rPr lang="en-GB" altLang="ko-KR" sz="2000" dirty="0" err="1" smtClean="0"/>
              <a:t>NextGen</a:t>
            </a:r>
            <a:r>
              <a:rPr lang="en-GB" altLang="ko-KR" sz="2000" dirty="0" smtClean="0"/>
              <a:t> system and EPS</a:t>
            </a:r>
          </a:p>
          <a:p>
            <a:r>
              <a:rPr lang="en-GB" altLang="ko-KR" sz="2400" dirty="0" smtClean="0">
                <a:ea typeface="Gulim" pitchFamily="34" charset="-127"/>
                <a:cs typeface="Arial" charset="0"/>
              </a:rPr>
              <a:t>SA2 should prioritise loose interworking solutions that provide:</a:t>
            </a:r>
            <a:endParaRPr lang="en-GB" altLang="ko-KR" sz="2400" strike="sngStrike" dirty="0">
              <a:ea typeface="Gulim" pitchFamily="34" charset="-127"/>
              <a:cs typeface="Arial" charset="0"/>
            </a:endParaRPr>
          </a:p>
          <a:p>
            <a:pPr lvl="1"/>
            <a:r>
              <a:rPr lang="en-GB" altLang="ko-KR" sz="2000" dirty="0" smtClean="0"/>
              <a:t>Seamless </a:t>
            </a:r>
            <a:r>
              <a:rPr lang="en-GB" altLang="ko-KR" sz="2000" dirty="0" err="1" smtClean="0"/>
              <a:t>NextGen</a:t>
            </a:r>
            <a:r>
              <a:rPr lang="en-GB" altLang="ko-KR" sz="2000" dirty="0" smtClean="0"/>
              <a:t> / EPS HO by simply preserving the IP address of UE, while avoiding unnecessary complexity (e.g. handover preparation, in-flight data forwarding, etc.)</a:t>
            </a:r>
          </a:p>
          <a:p>
            <a:pPr lvl="1"/>
            <a:r>
              <a:rPr lang="en-GB" altLang="ko-KR" sz="2000" dirty="0" smtClean="0"/>
              <a:t>Less impact on the legacy EPS and the </a:t>
            </a:r>
            <a:r>
              <a:rPr lang="en-GB" altLang="ko-KR" sz="2000" dirty="0" err="1" smtClean="0"/>
              <a:t>NextGen</a:t>
            </a:r>
            <a:r>
              <a:rPr lang="en-GB" altLang="ko-KR" sz="2000" dirty="0" smtClean="0"/>
              <a:t> system, which makes interworking standardization process move forward fast</a:t>
            </a:r>
          </a:p>
          <a:p>
            <a:pPr lvl="1"/>
            <a:r>
              <a:rPr lang="en-GB" altLang="ko-KR" sz="2000" dirty="0" smtClean="0"/>
              <a:t>Further reduced HO interruption by using Dual Radio/Dual Attach</a:t>
            </a:r>
          </a:p>
        </p:txBody>
      </p:sp>
    </p:spTree>
    <p:extLst>
      <p:ext uri="{BB962C8B-B14F-4D97-AF65-F5344CB8AC3E}">
        <p14:creationId xmlns:p14="http://schemas.microsoft.com/office/powerpoint/2010/main" val="3904828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SA Plenary to task SA WG2 </a:t>
            </a:r>
            <a:r>
              <a:rPr lang="en-US" altLang="ko-KR" dirty="0"/>
              <a:t>to </a:t>
            </a:r>
            <a:endParaRPr lang="en-US" altLang="ko-KR" dirty="0" smtClean="0"/>
          </a:p>
          <a:p>
            <a:pPr lvl="1"/>
            <a:r>
              <a:rPr lang="en-GB" altLang="ko-KR" dirty="0" smtClean="0"/>
              <a:t>Accelerate the development of NextGen / EPS interworking solutions within </a:t>
            </a:r>
            <a:r>
              <a:rPr lang="en-GB" altLang="ko-KR" dirty="0"/>
              <a:t>NextGen </a:t>
            </a:r>
            <a:r>
              <a:rPr lang="en-GB" altLang="ko-KR" dirty="0" smtClean="0"/>
              <a:t>SI </a:t>
            </a:r>
            <a:r>
              <a:rPr lang="en-GB" altLang="ko-KR" dirty="0"/>
              <a:t>while keeping the timeline for the standalone specification</a:t>
            </a:r>
            <a:r>
              <a:rPr lang="en-GB" altLang="ko-KR" dirty="0" smtClean="0"/>
              <a:t>.</a:t>
            </a:r>
          </a:p>
          <a:p>
            <a:pPr lvl="1"/>
            <a:r>
              <a:rPr lang="en-GB" altLang="ko-KR" dirty="0" smtClean="0"/>
              <a:t>Prioritize discussion on loose interworking solutions (e.g. Common IP anchor, Dual Radio/Dual Attach, etc.) to facilitate early deployment of </a:t>
            </a:r>
            <a:r>
              <a:rPr lang="en-GB" altLang="ko-KR" dirty="0" err="1" smtClean="0"/>
              <a:t>NextGen</a:t>
            </a:r>
            <a:r>
              <a:rPr lang="en-GB" altLang="ko-KR" dirty="0" smtClean="0"/>
              <a:t> systems, while continuing studying on more sophisticated, tight interworking solutions</a:t>
            </a:r>
            <a:endParaRPr lang="en-GB" altLang="ko-KR" dirty="0"/>
          </a:p>
          <a:p>
            <a:pPr lvl="1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113277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-Cambria">
      <a:majorFont>
        <a:latin typeface="Calibri" panose="020F0502020204030204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 panose="02040503050406030204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375</TotalTime>
  <Words>326</Words>
  <Application>Microsoft Office PowerPoint</Application>
  <PresentationFormat>와이드스크린</PresentationFormat>
  <Paragraphs>38</Paragraphs>
  <Slides>5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1" baseType="lpstr">
      <vt:lpstr>Gulim</vt:lpstr>
      <vt:lpstr>맑은 고딕</vt:lpstr>
      <vt:lpstr>Arial</vt:lpstr>
      <vt:lpstr>Calibri</vt:lpstr>
      <vt:lpstr>Cambria</vt:lpstr>
      <vt:lpstr>Office 테마</vt:lpstr>
      <vt:lpstr>Interworking Support within NextGen Study Timeline</vt:lpstr>
      <vt:lpstr>Motivation (1/2)</vt:lpstr>
      <vt:lpstr>Motivation (2/2)</vt:lpstr>
      <vt:lpstr>Observations</vt:lpstr>
      <vt:lpstr>Proposal</vt:lpstr>
    </vt:vector>
  </TitlesOfParts>
  <Company>Samsung Electronics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Dual Radio Interworking support within NextGen study timeline</dc:title>
  <dc:creator>이지철/선행Protocol Lab.(IM)/E6(수석)/삼성전자</dc:creator>
  <cp:lastModifiedBy>Park, Jungshin</cp:lastModifiedBy>
  <cp:revision>48</cp:revision>
  <dcterms:created xsi:type="dcterms:W3CDTF">2016-09-12T09:22:00Z</dcterms:created>
  <dcterms:modified xsi:type="dcterms:W3CDTF">2016-09-15T16:15:32Z</dcterms:modified>
</cp:coreProperties>
</file>