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charts/chart3.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6"/>
  </p:notesMasterIdLst>
  <p:handoutMasterIdLst>
    <p:handoutMasterId r:id="rId57"/>
  </p:handoutMasterIdLst>
  <p:sldIdLst>
    <p:sldId id="303" r:id="rId2"/>
    <p:sldId id="325" r:id="rId3"/>
    <p:sldId id="327" r:id="rId4"/>
    <p:sldId id="338" r:id="rId5"/>
    <p:sldId id="339" r:id="rId6"/>
    <p:sldId id="340" r:id="rId7"/>
    <p:sldId id="482" r:id="rId8"/>
    <p:sldId id="424" r:id="rId9"/>
    <p:sldId id="425" r:id="rId10"/>
    <p:sldId id="426" r:id="rId11"/>
    <p:sldId id="427" r:id="rId12"/>
    <p:sldId id="328" r:id="rId13"/>
    <p:sldId id="345" r:id="rId14"/>
    <p:sldId id="329" r:id="rId15"/>
    <p:sldId id="366" r:id="rId16"/>
    <p:sldId id="364" r:id="rId17"/>
    <p:sldId id="392" r:id="rId18"/>
    <p:sldId id="393" r:id="rId19"/>
    <p:sldId id="461" r:id="rId20"/>
    <p:sldId id="410" r:id="rId21"/>
    <p:sldId id="412" r:id="rId22"/>
    <p:sldId id="413" r:id="rId23"/>
    <p:sldId id="414" r:id="rId24"/>
    <p:sldId id="472" r:id="rId25"/>
    <p:sldId id="416" r:id="rId26"/>
    <p:sldId id="417" r:id="rId27"/>
    <p:sldId id="418" r:id="rId28"/>
    <p:sldId id="470" r:id="rId29"/>
    <p:sldId id="476" r:id="rId30"/>
    <p:sldId id="477" r:id="rId31"/>
    <p:sldId id="478" r:id="rId32"/>
    <p:sldId id="454" r:id="rId33"/>
    <p:sldId id="455" r:id="rId34"/>
    <p:sldId id="471" r:id="rId35"/>
    <p:sldId id="479" r:id="rId36"/>
    <p:sldId id="480" r:id="rId37"/>
    <p:sldId id="481" r:id="rId38"/>
    <p:sldId id="446" r:id="rId39"/>
    <p:sldId id="449" r:id="rId40"/>
    <p:sldId id="475" r:id="rId41"/>
    <p:sldId id="331" r:id="rId42"/>
    <p:sldId id="370" r:id="rId43"/>
    <p:sldId id="332" r:id="rId44"/>
    <p:sldId id="360" r:id="rId45"/>
    <p:sldId id="333" r:id="rId46"/>
    <p:sldId id="334" r:id="rId47"/>
    <p:sldId id="369" r:id="rId48"/>
    <p:sldId id="326" r:id="rId49"/>
    <p:sldId id="368" r:id="rId50"/>
    <p:sldId id="335" r:id="rId51"/>
    <p:sldId id="336" r:id="rId52"/>
    <p:sldId id="337" r:id="rId53"/>
    <p:sldId id="473" r:id="rId54"/>
    <p:sldId id="474" r:id="rId5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p:scale>
          <a:sx n="90" d="100"/>
          <a:sy n="90" d="100"/>
        </p:scale>
        <p:origin x="-145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0" d="100"/>
          <a:sy n="50" d="100"/>
        </p:scale>
        <p:origin x="-3030" y="-9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smtClean="0"/>
              <a:t>attendance</a:t>
            </a:r>
            <a:endParaRPr lang="en-US" dirty="0"/>
          </a:p>
        </c:rich>
      </c:tx>
      <c:layout/>
    </c:title>
    <c:plotArea>
      <c:layout/>
      <c:lineChart>
        <c:grouping val="standard"/>
        <c:ser>
          <c:idx val="0"/>
          <c:order val="0"/>
          <c:tx>
            <c:strRef>
              <c:f>Sheet1!$A$3</c:f>
              <c:strCache>
                <c:ptCount val="1"/>
                <c:pt idx="0">
                  <c:v>attended</c:v>
                </c:pt>
              </c:strCache>
            </c:strRef>
          </c:tx>
          <c:marker>
            <c:symbol val="none"/>
          </c:marker>
          <c:trendline>
            <c:spPr>
              <a:ln w="28575">
                <a:solidFill>
                  <a:srgbClr val="FF0000"/>
                </a:solidFill>
              </a:ln>
            </c:spPr>
            <c:trendlineType val="linear"/>
          </c:trendline>
          <c:cat>
            <c:strRef>
              <c:f>Sheet1!$B$2:$AF$2</c:f>
              <c:strCache>
                <c:ptCount val="31"/>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strCache>
            </c:strRef>
          </c:cat>
          <c:val>
            <c:numRef>
              <c:f>Sheet1!$B$3:$AF$3</c:f>
              <c:numCache>
                <c:formatCode>General</c:formatCode>
                <c:ptCount val="31"/>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numCache>
            </c:numRef>
          </c:val>
        </c:ser>
        <c:marker val="1"/>
        <c:axId val="67153920"/>
        <c:axId val="67155456"/>
      </c:lineChart>
      <c:catAx>
        <c:axId val="67153920"/>
        <c:scaling>
          <c:orientation val="minMax"/>
        </c:scaling>
        <c:axPos val="b"/>
        <c:numFmt formatCode="General" sourceLinked="1"/>
        <c:tickLblPos val="nextTo"/>
        <c:crossAx val="67155456"/>
        <c:crosses val="autoZero"/>
        <c:auto val="1"/>
        <c:lblAlgn val="ctr"/>
        <c:lblOffset val="100"/>
      </c:catAx>
      <c:valAx>
        <c:axId val="67155456"/>
        <c:scaling>
          <c:orientation val="minMax"/>
        </c:scaling>
        <c:axPos val="l"/>
        <c:majorGridlines/>
        <c:numFmt formatCode="General" sourceLinked="1"/>
        <c:tickLblPos val="nextTo"/>
        <c:crossAx val="67153920"/>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4"/>
  <c:chart>
    <c:plotArea>
      <c:layout>
        <c:manualLayout>
          <c:layoutTarget val="inner"/>
          <c:xMode val="edge"/>
          <c:yMode val="edge"/>
          <c:x val="6.2853996748356733E-2"/>
          <c:y val="8.636107537268034E-2"/>
          <c:w val="0.92843105841816564"/>
          <c:h val="0.8326195683872849"/>
        </c:manualLayout>
      </c:layout>
      <c:barChart>
        <c:barDir val="col"/>
        <c:grouping val="stacked"/>
        <c:ser>
          <c:idx val="0"/>
          <c:order val="0"/>
          <c:tx>
            <c:strRef>
              <c:f>Sheet1!$BJ$9</c:f>
              <c:strCache>
                <c:ptCount val="1"/>
                <c:pt idx="0">
                  <c:v>R13 CIoT</c:v>
                </c:pt>
              </c:strCache>
            </c:strRef>
          </c:tx>
          <c:spPr>
            <a:solidFill>
              <a:schemeClr val="accent1"/>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Sheet1!$BK$9:$BX$9</c:f>
              <c:numCache>
                <c:formatCode>General</c:formatCode>
                <c:ptCount val="14"/>
                <c:pt idx="0">
                  <c:v>4</c:v>
                </c:pt>
                <c:pt idx="1">
                  <c:v>4</c:v>
                </c:pt>
                <c:pt idx="2">
                  <c:v>4</c:v>
                </c:pt>
                <c:pt idx="3">
                  <c:v>4</c:v>
                </c:pt>
                <c:pt idx="4">
                  <c:v>3</c:v>
                </c:pt>
                <c:pt idx="5">
                  <c:v>10</c:v>
                </c:pt>
                <c:pt idx="6">
                  <c:v>7</c:v>
                </c:pt>
                <c:pt idx="7">
                  <c:v>6</c:v>
                </c:pt>
                <c:pt idx="8">
                  <c:v>2.5</c:v>
                </c:pt>
                <c:pt idx="9">
                  <c:v>3</c:v>
                </c:pt>
              </c:numCache>
            </c:numRef>
          </c:val>
        </c:ser>
        <c:ser>
          <c:idx val="1"/>
          <c:order val="1"/>
          <c:tx>
            <c:strRef>
              <c:f>Sheet1!$BJ$10</c:f>
              <c:strCache>
                <c:ptCount val="1"/>
                <c:pt idx="0">
                  <c:v>maintenance</c:v>
                </c:pt>
              </c:strCache>
            </c:strRef>
          </c:tx>
          <c:spPr>
            <a:solidFill>
              <a:schemeClr val="accent3">
                <a:lumMod val="75000"/>
              </a:schemeClr>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Sheet1!$BK$10:$BX$10</c:f>
              <c:numCache>
                <c:formatCode>General</c:formatCode>
                <c:ptCount val="14"/>
                <c:pt idx="0">
                  <c:v>6</c:v>
                </c:pt>
                <c:pt idx="1">
                  <c:v>0</c:v>
                </c:pt>
                <c:pt idx="2">
                  <c:v>7</c:v>
                </c:pt>
                <c:pt idx="3">
                  <c:v>11</c:v>
                </c:pt>
                <c:pt idx="4">
                  <c:v>10</c:v>
                </c:pt>
                <c:pt idx="5">
                  <c:v>0</c:v>
                </c:pt>
                <c:pt idx="6">
                  <c:v>6</c:v>
                </c:pt>
                <c:pt idx="7">
                  <c:v>4</c:v>
                </c:pt>
                <c:pt idx="8">
                  <c:v>4</c:v>
                </c:pt>
                <c:pt idx="9">
                  <c:v>3</c:v>
                </c:pt>
              </c:numCache>
            </c:numRef>
          </c:val>
        </c:ser>
        <c:ser>
          <c:idx val="2"/>
          <c:order val="2"/>
          <c:tx>
            <c:strRef>
              <c:f>Sheet1!$BJ$11</c:f>
              <c:strCache>
                <c:ptCount val="1"/>
                <c:pt idx="0">
                  <c:v>R13 exceptions</c:v>
                </c:pt>
              </c:strCache>
            </c:strRef>
          </c:tx>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Sheet1!$BK$11:$BX$11</c:f>
              <c:numCache>
                <c:formatCode>General</c:formatCode>
                <c:ptCount val="14"/>
                <c:pt idx="0">
                  <c:v>21</c:v>
                </c:pt>
                <c:pt idx="1">
                  <c:v>11</c:v>
                </c:pt>
                <c:pt idx="2">
                  <c:v>5</c:v>
                </c:pt>
                <c:pt idx="3">
                  <c:v>4</c:v>
                </c:pt>
                <c:pt idx="4">
                  <c:v>0</c:v>
                </c:pt>
                <c:pt idx="5">
                  <c:v>0</c:v>
                </c:pt>
                <c:pt idx="6">
                  <c:v>0</c:v>
                </c:pt>
                <c:pt idx="7">
                  <c:v>0</c:v>
                </c:pt>
                <c:pt idx="8">
                  <c:v>0</c:v>
                </c:pt>
                <c:pt idx="9">
                  <c:v>0</c:v>
                </c:pt>
              </c:numCache>
            </c:numRef>
          </c:val>
        </c:ser>
        <c:ser>
          <c:idx val="3"/>
          <c:order val="3"/>
          <c:tx>
            <c:strRef>
              <c:f>Sheet1!$BJ$12</c:f>
              <c:strCache>
                <c:ptCount val="1"/>
                <c:pt idx="0">
                  <c:v>R14</c:v>
                </c:pt>
              </c:strCache>
            </c:strRef>
          </c:tx>
          <c:spPr>
            <a:solidFill>
              <a:srgbClr val="FFC000"/>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Sheet1!$BK$12:$BX$12</c:f>
              <c:numCache>
                <c:formatCode>General</c:formatCode>
                <c:ptCount val="14"/>
                <c:pt idx="0">
                  <c:v>1</c:v>
                </c:pt>
                <c:pt idx="1">
                  <c:v>0</c:v>
                </c:pt>
                <c:pt idx="2">
                  <c:v>8</c:v>
                </c:pt>
                <c:pt idx="3">
                  <c:v>9</c:v>
                </c:pt>
                <c:pt idx="4">
                  <c:v>16</c:v>
                </c:pt>
                <c:pt idx="5">
                  <c:v>0</c:v>
                </c:pt>
                <c:pt idx="6">
                  <c:v>16</c:v>
                </c:pt>
                <c:pt idx="7">
                  <c:v>20</c:v>
                </c:pt>
                <c:pt idx="8">
                  <c:v>22</c:v>
                </c:pt>
                <c:pt idx="9">
                  <c:v>23</c:v>
                </c:pt>
              </c:numCache>
            </c:numRef>
          </c:val>
        </c:ser>
        <c:ser>
          <c:idx val="4"/>
          <c:order val="4"/>
          <c:tx>
            <c:strRef>
              <c:f>Sheet1!$BJ$13</c:f>
              <c:strCache>
                <c:ptCount val="1"/>
                <c:pt idx="0">
                  <c:v>NG</c:v>
                </c:pt>
              </c:strCache>
            </c:strRef>
          </c:tx>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Sheet1!$BK$13:$BX$13</c:f>
              <c:numCache>
                <c:formatCode>General</c:formatCode>
                <c:ptCount val="14"/>
                <c:pt idx="0">
                  <c:v>0</c:v>
                </c:pt>
                <c:pt idx="1">
                  <c:v>0</c:v>
                </c:pt>
                <c:pt idx="2">
                  <c:v>2</c:v>
                </c:pt>
                <c:pt idx="3">
                  <c:v>2</c:v>
                </c:pt>
                <c:pt idx="4">
                  <c:v>2</c:v>
                </c:pt>
                <c:pt idx="5">
                  <c:v>10</c:v>
                </c:pt>
                <c:pt idx="6">
                  <c:v>6</c:v>
                </c:pt>
                <c:pt idx="7">
                  <c:v>11</c:v>
                </c:pt>
                <c:pt idx="8">
                  <c:v>14.5</c:v>
                </c:pt>
                <c:pt idx="9">
                  <c:v>16</c:v>
                </c:pt>
              </c:numCache>
            </c:numRef>
          </c:val>
        </c:ser>
        <c:overlap val="100"/>
        <c:axId val="68621440"/>
        <c:axId val="68622976"/>
      </c:barChart>
      <c:catAx>
        <c:axId val="68621440"/>
        <c:scaling>
          <c:orientation val="minMax"/>
        </c:scaling>
        <c:axPos val="b"/>
        <c:numFmt formatCode="General" sourceLinked="1"/>
        <c:tickLblPos val="nextTo"/>
        <c:txPr>
          <a:bodyPr/>
          <a:lstStyle/>
          <a:p>
            <a:pPr>
              <a:defRPr sz="800">
                <a:latin typeface="Arial Narrow" pitchFamily="34" charset="0"/>
              </a:defRPr>
            </a:pPr>
            <a:endParaRPr lang="en-US"/>
          </a:p>
        </c:txPr>
        <c:crossAx val="68622976"/>
        <c:crosses val="autoZero"/>
        <c:auto val="1"/>
        <c:lblAlgn val="ctr"/>
        <c:lblOffset val="100"/>
      </c:catAx>
      <c:valAx>
        <c:axId val="68622976"/>
        <c:scaling>
          <c:orientation val="minMax"/>
        </c:scaling>
        <c:axPos val="l"/>
        <c:majorGridlines/>
        <c:numFmt formatCode="General" sourceLinked="1"/>
        <c:tickLblPos val="nextTo"/>
        <c:crossAx val="68621440"/>
        <c:crosses val="autoZero"/>
        <c:crossBetween val="between"/>
      </c:valAx>
    </c:plotArea>
    <c:legend>
      <c:legendPos val="r"/>
      <c:layout>
        <c:manualLayout>
          <c:xMode val="edge"/>
          <c:yMode val="edge"/>
          <c:x val="0.19320378467140242"/>
          <c:y val="2.1964466298045996E-2"/>
          <c:w val="0.60480593341485833"/>
          <c:h val="0.19317703812337855"/>
        </c:manualLayout>
      </c:layout>
      <c:txPr>
        <a:bodyPr/>
        <a:lstStyle/>
        <a:p>
          <a:pPr>
            <a:defRPr sz="1400"/>
          </a:pPr>
          <a:endParaRPr lang="en-US"/>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8.7617673744980348E-2"/>
          <c:y val="4.0687454218603307E-2"/>
          <c:w val="0.97440901538683855"/>
          <c:h val="0.95210574583348662"/>
        </c:manualLayout>
      </c:layout>
      <c:barChart>
        <c:barDir val="col"/>
        <c:grouping val="stacked"/>
        <c:ser>
          <c:idx val="0"/>
          <c:order val="0"/>
          <c:tx>
            <c:strRef>
              <c:f>Sheet1!$A$2</c:f>
              <c:strCache>
                <c:ptCount val="1"/>
                <c:pt idx="0">
                  <c:v>#approved/endorsed (total)</c:v>
                </c:pt>
              </c:strCache>
            </c:strRef>
          </c:tx>
          <c:spPr>
            <a:solidFill>
              <a:srgbClr val="00B050"/>
            </a:solidFill>
          </c:spPr>
          <c:cat>
            <c:strRef>
              <c:f>Sheet1!$J$1:$BC$1</c:f>
              <c:strCache>
                <c:ptCount val="46"/>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strCache>
            </c:strRef>
          </c:cat>
          <c:val>
            <c:numRef>
              <c:f>Sheet1!$J$2:$BC$2</c:f>
              <c:numCache>
                <c:formatCode>0</c:formatCode>
                <c:ptCount val="46"/>
                <c:pt idx="0">
                  <c:v>228</c:v>
                </c:pt>
                <c:pt idx="1">
                  <c:v>284</c:v>
                </c:pt>
                <c:pt idx="2">
                  <c:v>193</c:v>
                </c:pt>
                <c:pt idx="3">
                  <c:v>184</c:v>
                </c:pt>
                <c:pt idx="4">
                  <c:v>290</c:v>
                </c:pt>
                <c:pt idx="5">
                  <c:v>337</c:v>
                </c:pt>
                <c:pt idx="6">
                  <c:v>176</c:v>
                </c:pt>
                <c:pt idx="7">
                  <c:v>108</c:v>
                </c:pt>
                <c:pt idx="8">
                  <c:v>210</c:v>
                </c:pt>
                <c:pt idx="9">
                  <c:v>209</c:v>
                </c:pt>
                <c:pt idx="10">
                  <c:v>154</c:v>
                </c:pt>
                <c:pt idx="11">
                  <c:v>207</c:v>
                </c:pt>
                <c:pt idx="12">
                  <c:v>192</c:v>
                </c:pt>
                <c:pt idx="13">
                  <c:v>148</c:v>
                </c:pt>
                <c:pt idx="14">
                  <c:v>166</c:v>
                </c:pt>
                <c:pt idx="15">
                  <c:v>140</c:v>
                </c:pt>
                <c:pt idx="16">
                  <c:v>144</c:v>
                </c:pt>
                <c:pt idx="17">
                  <c:v>108</c:v>
                </c:pt>
                <c:pt idx="18">
                  <c:v>117</c:v>
                </c:pt>
                <c:pt idx="19">
                  <c:v>115</c:v>
                </c:pt>
                <c:pt idx="20">
                  <c:v>134</c:v>
                </c:pt>
                <c:pt idx="21" formatCode="General">
                  <c:v>147</c:v>
                </c:pt>
                <c:pt idx="22" formatCode="General">
                  <c:v>170</c:v>
                </c:pt>
                <c:pt idx="23">
                  <c:v>168</c:v>
                </c:pt>
                <c:pt idx="24">
                  <c:v>165</c:v>
                </c:pt>
                <c:pt idx="25">
                  <c:v>134</c:v>
                </c:pt>
                <c:pt idx="26">
                  <c:v>123</c:v>
                </c:pt>
                <c:pt idx="27">
                  <c:v>56</c:v>
                </c:pt>
                <c:pt idx="28">
                  <c:v>145</c:v>
                </c:pt>
                <c:pt idx="29">
                  <c:v>150</c:v>
                </c:pt>
                <c:pt idx="30">
                  <c:v>130</c:v>
                </c:pt>
                <c:pt idx="31">
                  <c:v>212</c:v>
                </c:pt>
                <c:pt idx="32">
                  <c:v>198</c:v>
                </c:pt>
                <c:pt idx="33">
                  <c:v>162</c:v>
                </c:pt>
                <c:pt idx="34">
                  <c:v>162</c:v>
                </c:pt>
                <c:pt idx="35">
                  <c:v>168</c:v>
                </c:pt>
                <c:pt idx="36">
                  <c:v>161</c:v>
                </c:pt>
                <c:pt idx="37">
                  <c:v>61</c:v>
                </c:pt>
                <c:pt idx="38">
                  <c:v>151</c:v>
                </c:pt>
                <c:pt idx="39">
                  <c:v>175</c:v>
                </c:pt>
                <c:pt idx="40">
                  <c:v>180</c:v>
                </c:pt>
                <c:pt idx="41">
                  <c:v>87</c:v>
                </c:pt>
                <c:pt idx="42">
                  <c:v>86</c:v>
                </c:pt>
                <c:pt idx="43">
                  <c:v>224</c:v>
                </c:pt>
                <c:pt idx="44">
                  <c:v>278</c:v>
                </c:pt>
                <c:pt idx="45">
                  <c:v>317</c:v>
                </c:pt>
              </c:numCache>
            </c:numRef>
          </c:val>
        </c:ser>
        <c:ser>
          <c:idx val="1"/>
          <c:order val="1"/>
          <c:tx>
            <c:strRef>
              <c:f>Sheet1!$A$3</c:f>
              <c:strCache>
                <c:ptCount val="1"/>
                <c:pt idx="0">
                  <c:v>#not handled, postponed</c:v>
                </c:pt>
              </c:strCache>
            </c:strRef>
          </c:tx>
          <c:spPr>
            <a:solidFill>
              <a:srgbClr val="FFFF00"/>
            </a:solidFill>
            <a:ln>
              <a:solidFill>
                <a:srgbClr val="FFFF00"/>
              </a:solidFill>
            </a:ln>
          </c:spPr>
          <c:cat>
            <c:strRef>
              <c:f>Sheet1!$J$1:$BC$1</c:f>
              <c:strCache>
                <c:ptCount val="46"/>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strCache>
            </c:strRef>
          </c:cat>
          <c:val>
            <c:numRef>
              <c:f>Sheet1!$J$3:$BC$3</c:f>
              <c:numCache>
                <c:formatCode>0</c:formatCode>
                <c:ptCount val="46"/>
                <c:pt idx="0">
                  <c:v>202</c:v>
                </c:pt>
                <c:pt idx="1">
                  <c:v>187</c:v>
                </c:pt>
                <c:pt idx="2">
                  <c:v>167</c:v>
                </c:pt>
                <c:pt idx="3">
                  <c:v>225</c:v>
                </c:pt>
                <c:pt idx="4">
                  <c:v>165</c:v>
                </c:pt>
                <c:pt idx="5">
                  <c:v>114</c:v>
                </c:pt>
                <c:pt idx="6">
                  <c:v>55</c:v>
                </c:pt>
                <c:pt idx="7">
                  <c:v>195</c:v>
                </c:pt>
                <c:pt idx="8">
                  <c:v>199</c:v>
                </c:pt>
                <c:pt idx="9">
                  <c:v>170</c:v>
                </c:pt>
                <c:pt idx="10">
                  <c:v>90</c:v>
                </c:pt>
                <c:pt idx="11">
                  <c:v>98</c:v>
                </c:pt>
                <c:pt idx="12">
                  <c:v>101</c:v>
                </c:pt>
                <c:pt idx="13">
                  <c:v>140</c:v>
                </c:pt>
                <c:pt idx="14">
                  <c:v>97</c:v>
                </c:pt>
                <c:pt idx="15">
                  <c:v>132</c:v>
                </c:pt>
                <c:pt idx="16">
                  <c:v>151</c:v>
                </c:pt>
                <c:pt idx="17">
                  <c:v>77</c:v>
                </c:pt>
                <c:pt idx="18">
                  <c:v>149</c:v>
                </c:pt>
                <c:pt idx="19">
                  <c:v>91</c:v>
                </c:pt>
                <c:pt idx="20">
                  <c:v>138</c:v>
                </c:pt>
                <c:pt idx="21">
                  <c:v>144</c:v>
                </c:pt>
                <c:pt idx="22">
                  <c:v>124</c:v>
                </c:pt>
                <c:pt idx="23">
                  <c:v>101</c:v>
                </c:pt>
                <c:pt idx="24">
                  <c:v>131</c:v>
                </c:pt>
                <c:pt idx="25">
                  <c:v>117</c:v>
                </c:pt>
                <c:pt idx="26">
                  <c:v>23</c:v>
                </c:pt>
                <c:pt idx="27">
                  <c:v>3</c:v>
                </c:pt>
                <c:pt idx="28">
                  <c:v>49</c:v>
                </c:pt>
                <c:pt idx="29">
                  <c:v>63</c:v>
                </c:pt>
                <c:pt idx="30">
                  <c:v>72</c:v>
                </c:pt>
                <c:pt idx="31">
                  <c:v>70</c:v>
                </c:pt>
                <c:pt idx="32">
                  <c:v>66</c:v>
                </c:pt>
                <c:pt idx="33">
                  <c:v>73</c:v>
                </c:pt>
                <c:pt idx="34">
                  <c:v>74</c:v>
                </c:pt>
                <c:pt idx="35">
                  <c:v>65</c:v>
                </c:pt>
                <c:pt idx="36">
                  <c:v>27</c:v>
                </c:pt>
                <c:pt idx="37">
                  <c:v>34</c:v>
                </c:pt>
                <c:pt idx="38">
                  <c:v>145</c:v>
                </c:pt>
                <c:pt idx="39">
                  <c:v>112</c:v>
                </c:pt>
                <c:pt idx="40">
                  <c:v>120</c:v>
                </c:pt>
                <c:pt idx="41">
                  <c:v>35</c:v>
                </c:pt>
                <c:pt idx="42">
                  <c:v>120</c:v>
                </c:pt>
                <c:pt idx="43">
                  <c:v>90</c:v>
                </c:pt>
                <c:pt idx="44">
                  <c:v>53</c:v>
                </c:pt>
                <c:pt idx="45">
                  <c:v>52</c:v>
                </c:pt>
              </c:numCache>
            </c:numRef>
          </c:val>
        </c:ser>
        <c:ser>
          <c:idx val="2"/>
          <c:order val="2"/>
          <c:tx>
            <c:strRef>
              <c:f>Sheet1!$A$4</c:f>
              <c:strCache>
                <c:ptCount val="1"/>
                <c:pt idx="0">
                  <c:v>#noted</c:v>
                </c:pt>
              </c:strCache>
            </c:strRef>
          </c:tx>
          <c:spPr>
            <a:solidFill>
              <a:srgbClr val="FF0000"/>
            </a:solidFill>
            <a:ln>
              <a:solidFill>
                <a:srgbClr val="FF0000"/>
              </a:solidFill>
            </a:ln>
          </c:spPr>
          <c:cat>
            <c:strRef>
              <c:f>Sheet1!$J$1:$BC$1</c:f>
              <c:strCache>
                <c:ptCount val="46"/>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strCache>
            </c:strRef>
          </c:cat>
          <c:val>
            <c:numRef>
              <c:f>Sheet1!$J$4:$BC$4</c:f>
              <c:numCache>
                <c:formatCode>0</c:formatCode>
                <c:ptCount val="46"/>
                <c:pt idx="0">
                  <c:v>169</c:v>
                </c:pt>
                <c:pt idx="1">
                  <c:v>180</c:v>
                </c:pt>
                <c:pt idx="2">
                  <c:v>175</c:v>
                </c:pt>
                <c:pt idx="3">
                  <c:v>125</c:v>
                </c:pt>
                <c:pt idx="4">
                  <c:v>161</c:v>
                </c:pt>
                <c:pt idx="5">
                  <c:v>237</c:v>
                </c:pt>
                <c:pt idx="6">
                  <c:v>210</c:v>
                </c:pt>
                <c:pt idx="7">
                  <c:v>164</c:v>
                </c:pt>
                <c:pt idx="8">
                  <c:v>170</c:v>
                </c:pt>
                <c:pt idx="9">
                  <c:v>150</c:v>
                </c:pt>
                <c:pt idx="10">
                  <c:v>135</c:v>
                </c:pt>
                <c:pt idx="11">
                  <c:v>165</c:v>
                </c:pt>
                <c:pt idx="12">
                  <c:v>185</c:v>
                </c:pt>
                <c:pt idx="13">
                  <c:v>179</c:v>
                </c:pt>
                <c:pt idx="14">
                  <c:v>137</c:v>
                </c:pt>
                <c:pt idx="15">
                  <c:v>157</c:v>
                </c:pt>
                <c:pt idx="16">
                  <c:v>137</c:v>
                </c:pt>
                <c:pt idx="17">
                  <c:v>120</c:v>
                </c:pt>
                <c:pt idx="18">
                  <c:v>139</c:v>
                </c:pt>
                <c:pt idx="19">
                  <c:v>155</c:v>
                </c:pt>
                <c:pt idx="20">
                  <c:v>131</c:v>
                </c:pt>
                <c:pt idx="21">
                  <c:v>123</c:v>
                </c:pt>
                <c:pt idx="22">
                  <c:v>121</c:v>
                </c:pt>
                <c:pt idx="23">
                  <c:v>110</c:v>
                </c:pt>
                <c:pt idx="24">
                  <c:v>165</c:v>
                </c:pt>
                <c:pt idx="25">
                  <c:v>172</c:v>
                </c:pt>
                <c:pt idx="26">
                  <c:v>141</c:v>
                </c:pt>
                <c:pt idx="27">
                  <c:v>62</c:v>
                </c:pt>
                <c:pt idx="28">
                  <c:v>95</c:v>
                </c:pt>
                <c:pt idx="29">
                  <c:v>137</c:v>
                </c:pt>
                <c:pt idx="30">
                  <c:v>143</c:v>
                </c:pt>
                <c:pt idx="31">
                  <c:v>143</c:v>
                </c:pt>
                <c:pt idx="32">
                  <c:v>143</c:v>
                </c:pt>
                <c:pt idx="33">
                  <c:v>141</c:v>
                </c:pt>
                <c:pt idx="34">
                  <c:v>120</c:v>
                </c:pt>
                <c:pt idx="35">
                  <c:v>77</c:v>
                </c:pt>
                <c:pt idx="36">
                  <c:v>65</c:v>
                </c:pt>
                <c:pt idx="37">
                  <c:v>38</c:v>
                </c:pt>
                <c:pt idx="38">
                  <c:v>103</c:v>
                </c:pt>
                <c:pt idx="39">
                  <c:v>78</c:v>
                </c:pt>
                <c:pt idx="40">
                  <c:v>124</c:v>
                </c:pt>
                <c:pt idx="41">
                  <c:v>43</c:v>
                </c:pt>
                <c:pt idx="42">
                  <c:v>112</c:v>
                </c:pt>
                <c:pt idx="43">
                  <c:v>137</c:v>
                </c:pt>
                <c:pt idx="44">
                  <c:v>119</c:v>
                </c:pt>
                <c:pt idx="45">
                  <c:v>131</c:v>
                </c:pt>
              </c:numCache>
            </c:numRef>
          </c:val>
        </c:ser>
        <c:overlap val="100"/>
        <c:axId val="75420800"/>
        <c:axId val="75422336"/>
      </c:barChart>
      <c:catAx>
        <c:axId val="75420800"/>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75422336"/>
        <c:crosses val="autoZero"/>
        <c:auto val="1"/>
        <c:lblAlgn val="ctr"/>
        <c:lblOffset val="100"/>
      </c:catAx>
      <c:valAx>
        <c:axId val="75422336"/>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75420800"/>
        <c:crosses val="autoZero"/>
        <c:crossBetween val="between"/>
      </c:valAx>
    </c:plotArea>
    <c:legend>
      <c:legendPos val="r"/>
      <c:layout>
        <c:manualLayout>
          <c:xMode val="edge"/>
          <c:yMode val="edge"/>
          <c:x val="0.48918770637541292"/>
          <c:y val="1.3702977625323196E-2"/>
          <c:w val="0.36735201648181082"/>
          <c:h val="0.38910419709190674"/>
        </c:manualLayout>
      </c:layout>
      <c:txPr>
        <a:bodyPr/>
        <a:lstStyle/>
        <a:p>
          <a:pPr>
            <a:defRPr sz="1860"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view3D>
      <c:rAngAx val="1"/>
    </c:view3D>
    <c:plotArea>
      <c:layout>
        <c:manualLayout>
          <c:layoutTarget val="inner"/>
          <c:xMode val="edge"/>
          <c:yMode val="edge"/>
          <c:x val="7.2182841011177321E-2"/>
          <c:y val="3.7511665208515642E-2"/>
          <c:w val="0.92024190726159383"/>
          <c:h val="0.86500400991542725"/>
        </c:manualLayout>
      </c:layout>
      <c:bar3DChart>
        <c:barDir val="col"/>
        <c:grouping val="stacked"/>
        <c:ser>
          <c:idx val="0"/>
          <c:order val="0"/>
          <c:tx>
            <c:strRef>
              <c:f>Sheet1!$A$4</c:f>
              <c:strCache>
                <c:ptCount val="1"/>
                <c:pt idx="0">
                  <c:v>r10 CR</c:v>
                </c:pt>
              </c:strCache>
            </c:strRef>
          </c:tx>
          <c:cat>
            <c:strRef>
              <c:f>Sheet1!$J$1:$BB$1</c:f>
              <c:strCache>
                <c:ptCount val="45"/>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pt idx="43">
                  <c:v>116</c:v>
                </c:pt>
                <c:pt idx="44">
                  <c:v>116bis</c:v>
                </c:pt>
              </c:strCache>
            </c:strRef>
          </c:cat>
          <c:val>
            <c:numRef>
              <c:f>Sheet1!$J$4:$BB$4</c:f>
              <c:numCache>
                <c:formatCode>0</c:formatCode>
                <c:ptCount val="45"/>
                <c:pt idx="0">
                  <c:v>7</c:v>
                </c:pt>
                <c:pt idx="1">
                  <c:v>0</c:v>
                </c:pt>
                <c:pt idx="2">
                  <c:v>5</c:v>
                </c:pt>
                <c:pt idx="3">
                  <c:v>0</c:v>
                </c:pt>
                <c:pt idx="4">
                  <c:v>32</c:v>
                </c:pt>
                <c:pt idx="5">
                  <c:v>130</c:v>
                </c:pt>
                <c:pt idx="6">
                  <c:v>52</c:v>
                </c:pt>
                <c:pt idx="7">
                  <c:v>41</c:v>
                </c:pt>
                <c:pt idx="8">
                  <c:v>54</c:v>
                </c:pt>
                <c:pt idx="9">
                  <c:v>38</c:v>
                </c:pt>
                <c:pt idx="10">
                  <c:v>38</c:v>
                </c:pt>
                <c:pt idx="11">
                  <c:v>21</c:v>
                </c:pt>
                <c:pt idx="12">
                  <c:v>21</c:v>
                </c:pt>
                <c:pt idx="13">
                  <c:v>17</c:v>
                </c:pt>
                <c:pt idx="14">
                  <c:v>3</c:v>
                </c:pt>
                <c:pt idx="15">
                  <c:v>3</c:v>
                </c:pt>
                <c:pt idx="16">
                  <c:v>9</c:v>
                </c:pt>
                <c:pt idx="17">
                  <c:v>1</c:v>
                </c:pt>
                <c:pt idx="18">
                  <c:v>6</c:v>
                </c:pt>
                <c:pt idx="19">
                  <c:v>2</c:v>
                </c:pt>
                <c:pt idx="20">
                  <c:v>3</c:v>
                </c:pt>
                <c:pt idx="21">
                  <c:v>3</c:v>
                </c:pt>
                <c:pt idx="22">
                  <c:v>4</c:v>
                </c:pt>
                <c:pt idx="23">
                  <c:v>0</c:v>
                </c:pt>
                <c:pt idx="24">
                  <c:v>0</c:v>
                </c:pt>
                <c:pt idx="25">
                  <c:v>2</c:v>
                </c:pt>
                <c:pt idx="26">
                  <c:v>3</c:v>
                </c:pt>
                <c:pt idx="27">
                  <c:v>6</c:v>
                </c:pt>
                <c:pt idx="28">
                  <c:v>3</c:v>
                </c:pt>
                <c:pt idx="29">
                  <c:v>1</c:v>
                </c:pt>
                <c:pt idx="30">
                  <c:v>3</c:v>
                </c:pt>
                <c:pt idx="31">
                  <c:v>1</c:v>
                </c:pt>
                <c:pt idx="32">
                  <c:v>0</c:v>
                </c:pt>
                <c:pt idx="33">
                  <c:v>1</c:v>
                </c:pt>
                <c:pt idx="34">
                  <c:v>1</c:v>
                </c:pt>
                <c:pt idx="37">
                  <c:v>1</c:v>
                </c:pt>
              </c:numCache>
            </c:numRef>
          </c:val>
        </c:ser>
        <c:ser>
          <c:idx val="1"/>
          <c:order val="1"/>
          <c:tx>
            <c:strRef>
              <c:f>Sheet1!$A$5</c:f>
              <c:strCache>
                <c:ptCount val="1"/>
                <c:pt idx="0">
                  <c:v>r11 CR</c:v>
                </c:pt>
              </c:strCache>
            </c:strRef>
          </c:tx>
          <c:spPr>
            <a:solidFill>
              <a:srgbClr val="663300"/>
            </a:solidFill>
          </c:spPr>
          <c:cat>
            <c:strRef>
              <c:f>Sheet1!$J$1:$BB$1</c:f>
              <c:strCache>
                <c:ptCount val="45"/>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pt idx="43">
                  <c:v>116</c:v>
                </c:pt>
                <c:pt idx="44">
                  <c:v>116bis</c:v>
                </c:pt>
              </c:strCache>
            </c:strRef>
          </c:cat>
          <c:val>
            <c:numRef>
              <c:f>Sheet1!$J$5:$BB$5</c:f>
              <c:numCache>
                <c:formatCode>0</c:formatCode>
                <c:ptCount val="45"/>
                <c:pt idx="0">
                  <c:v>0</c:v>
                </c:pt>
                <c:pt idx="1">
                  <c:v>0</c:v>
                </c:pt>
                <c:pt idx="2">
                  <c:v>0</c:v>
                </c:pt>
                <c:pt idx="3">
                  <c:v>0</c:v>
                </c:pt>
                <c:pt idx="4">
                  <c:v>0</c:v>
                </c:pt>
                <c:pt idx="5">
                  <c:v>0</c:v>
                </c:pt>
                <c:pt idx="6">
                  <c:v>2</c:v>
                </c:pt>
                <c:pt idx="7">
                  <c:v>3</c:v>
                </c:pt>
                <c:pt idx="8">
                  <c:v>12</c:v>
                </c:pt>
                <c:pt idx="9">
                  <c:v>16</c:v>
                </c:pt>
                <c:pt idx="10">
                  <c:v>7</c:v>
                </c:pt>
                <c:pt idx="11">
                  <c:v>31</c:v>
                </c:pt>
                <c:pt idx="12">
                  <c:v>26</c:v>
                </c:pt>
                <c:pt idx="13">
                  <c:v>23</c:v>
                </c:pt>
                <c:pt idx="14">
                  <c:v>105</c:v>
                </c:pt>
                <c:pt idx="15">
                  <c:v>71</c:v>
                </c:pt>
                <c:pt idx="16">
                  <c:v>53</c:v>
                </c:pt>
                <c:pt idx="17">
                  <c:v>45</c:v>
                </c:pt>
                <c:pt idx="18">
                  <c:v>18</c:v>
                </c:pt>
                <c:pt idx="19">
                  <c:v>27</c:v>
                </c:pt>
                <c:pt idx="20">
                  <c:v>20</c:v>
                </c:pt>
                <c:pt idx="21">
                  <c:v>20</c:v>
                </c:pt>
                <c:pt idx="22">
                  <c:v>19</c:v>
                </c:pt>
                <c:pt idx="23">
                  <c:v>17</c:v>
                </c:pt>
                <c:pt idx="24">
                  <c:v>10</c:v>
                </c:pt>
                <c:pt idx="25">
                  <c:v>7</c:v>
                </c:pt>
                <c:pt idx="26">
                  <c:v>4</c:v>
                </c:pt>
                <c:pt idx="27">
                  <c:v>5</c:v>
                </c:pt>
                <c:pt idx="28">
                  <c:v>5</c:v>
                </c:pt>
                <c:pt idx="29">
                  <c:v>0</c:v>
                </c:pt>
                <c:pt idx="30">
                  <c:v>6</c:v>
                </c:pt>
                <c:pt idx="31">
                  <c:v>3</c:v>
                </c:pt>
                <c:pt idx="32">
                  <c:v>1</c:v>
                </c:pt>
                <c:pt idx="33">
                  <c:v>1</c:v>
                </c:pt>
                <c:pt idx="34">
                  <c:v>1</c:v>
                </c:pt>
              </c:numCache>
            </c:numRef>
          </c:val>
        </c:ser>
        <c:ser>
          <c:idx val="2"/>
          <c:order val="2"/>
          <c:tx>
            <c:strRef>
              <c:f>Sheet1!$A$6</c:f>
              <c:strCache>
                <c:ptCount val="1"/>
                <c:pt idx="0">
                  <c:v>r12 CR</c:v>
                </c:pt>
              </c:strCache>
            </c:strRef>
          </c:tx>
          <c:spPr>
            <a:solidFill>
              <a:srgbClr val="00B050"/>
            </a:solidFill>
          </c:spPr>
          <c:cat>
            <c:strRef>
              <c:f>Sheet1!$J$1:$BB$1</c:f>
              <c:strCache>
                <c:ptCount val="45"/>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pt idx="43">
                  <c:v>116</c:v>
                </c:pt>
                <c:pt idx="44">
                  <c:v>116bis</c:v>
                </c:pt>
              </c:strCache>
            </c:strRef>
          </c:cat>
          <c:val>
            <c:numRef>
              <c:f>Sheet1!$J$6:$BB$6</c:f>
              <c:numCache>
                <c:formatCode>0</c:formatCode>
                <c:ptCount val="4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2</c:v>
                </c:pt>
                <c:pt idx="18">
                  <c:v>2</c:v>
                </c:pt>
                <c:pt idx="19">
                  <c:v>4</c:v>
                </c:pt>
                <c:pt idx="20">
                  <c:v>11</c:v>
                </c:pt>
                <c:pt idx="21">
                  <c:v>8</c:v>
                </c:pt>
                <c:pt idx="22">
                  <c:v>19</c:v>
                </c:pt>
                <c:pt idx="23">
                  <c:v>21</c:v>
                </c:pt>
                <c:pt idx="24">
                  <c:v>35</c:v>
                </c:pt>
                <c:pt idx="25">
                  <c:v>50</c:v>
                </c:pt>
                <c:pt idx="26">
                  <c:v>38</c:v>
                </c:pt>
                <c:pt idx="27">
                  <c:v>64</c:v>
                </c:pt>
                <c:pt idx="28">
                  <c:v>55</c:v>
                </c:pt>
                <c:pt idx="29">
                  <c:v>39</c:v>
                </c:pt>
                <c:pt idx="30">
                  <c:v>35</c:v>
                </c:pt>
                <c:pt idx="31">
                  <c:v>34</c:v>
                </c:pt>
                <c:pt idx="32">
                  <c:v>21</c:v>
                </c:pt>
                <c:pt idx="33">
                  <c:v>11</c:v>
                </c:pt>
                <c:pt idx="34">
                  <c:v>10</c:v>
                </c:pt>
                <c:pt idx="35">
                  <c:v>9</c:v>
                </c:pt>
                <c:pt idx="36">
                  <c:v>1</c:v>
                </c:pt>
                <c:pt idx="37">
                  <c:v>9</c:v>
                </c:pt>
                <c:pt idx="38">
                  <c:v>3</c:v>
                </c:pt>
                <c:pt idx="39">
                  <c:v>3</c:v>
                </c:pt>
                <c:pt idx="41">
                  <c:v>3</c:v>
                </c:pt>
              </c:numCache>
            </c:numRef>
          </c:val>
        </c:ser>
        <c:ser>
          <c:idx val="3"/>
          <c:order val="3"/>
          <c:tx>
            <c:strRef>
              <c:f>Sheet1!$A$7</c:f>
              <c:strCache>
                <c:ptCount val="1"/>
                <c:pt idx="0">
                  <c:v>r13 CR</c:v>
                </c:pt>
              </c:strCache>
            </c:strRef>
          </c:tx>
          <c:spPr>
            <a:solidFill>
              <a:srgbClr val="FF0000"/>
            </a:solidFill>
          </c:spPr>
          <c:cat>
            <c:strRef>
              <c:f>Sheet1!$J$1:$BB$1</c:f>
              <c:strCache>
                <c:ptCount val="45"/>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pt idx="43">
                  <c:v>116</c:v>
                </c:pt>
                <c:pt idx="44">
                  <c:v>116bis</c:v>
                </c:pt>
              </c:strCache>
            </c:strRef>
          </c:cat>
          <c:val>
            <c:numRef>
              <c:f>Sheet1!$J$7:$BB$7</c:f>
              <c:numCache>
                <c:formatCode>0</c:formatCode>
                <c:ptCount val="4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2</c:v>
                </c:pt>
                <c:pt idx="29">
                  <c:v>10</c:v>
                </c:pt>
                <c:pt idx="30">
                  <c:v>19</c:v>
                </c:pt>
                <c:pt idx="31">
                  <c:v>13</c:v>
                </c:pt>
                <c:pt idx="32">
                  <c:v>14</c:v>
                </c:pt>
                <c:pt idx="33">
                  <c:v>6</c:v>
                </c:pt>
                <c:pt idx="34">
                  <c:v>9</c:v>
                </c:pt>
                <c:pt idx="35">
                  <c:v>56</c:v>
                </c:pt>
                <c:pt idx="36">
                  <c:v>25</c:v>
                </c:pt>
                <c:pt idx="37">
                  <c:v>58</c:v>
                </c:pt>
                <c:pt idx="38">
                  <c:v>73</c:v>
                </c:pt>
                <c:pt idx="39">
                  <c:v>41</c:v>
                </c:pt>
                <c:pt idx="40">
                  <c:v>11</c:v>
                </c:pt>
                <c:pt idx="41">
                  <c:v>35</c:v>
                </c:pt>
                <c:pt idx="42">
                  <c:v>29</c:v>
                </c:pt>
                <c:pt idx="43">
                  <c:v>25</c:v>
                </c:pt>
                <c:pt idx="44">
                  <c:v>25</c:v>
                </c:pt>
              </c:numCache>
            </c:numRef>
          </c:val>
        </c:ser>
        <c:ser>
          <c:idx val="4"/>
          <c:order val="4"/>
          <c:tx>
            <c:strRef>
              <c:f>Sheet1!$A$8</c:f>
              <c:strCache>
                <c:ptCount val="1"/>
                <c:pt idx="0">
                  <c:v>r14 CR</c:v>
                </c:pt>
              </c:strCache>
            </c:strRef>
          </c:tx>
          <c:spPr>
            <a:solidFill>
              <a:srgbClr val="FFC000"/>
            </a:solidFill>
          </c:spPr>
          <c:cat>
            <c:strRef>
              <c:f>Sheet1!$J$1:$BB$1</c:f>
              <c:strCache>
                <c:ptCount val="45"/>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pt idx="43">
                  <c:v>116</c:v>
                </c:pt>
                <c:pt idx="44">
                  <c:v>116bis</c:v>
                </c:pt>
              </c:strCache>
            </c:strRef>
          </c:cat>
          <c:val>
            <c:numRef>
              <c:f>Sheet1!$J$8:$BB$8</c:f>
              <c:numCache>
                <c:formatCode>General</c:formatCode>
                <c:ptCount val="45"/>
                <c:pt idx="41">
                  <c:v>4</c:v>
                </c:pt>
                <c:pt idx="42">
                  <c:v>21</c:v>
                </c:pt>
                <c:pt idx="43">
                  <c:v>69</c:v>
                </c:pt>
                <c:pt idx="44">
                  <c:v>81</c:v>
                </c:pt>
              </c:numCache>
            </c:numRef>
          </c:val>
        </c:ser>
        <c:shape val="box"/>
        <c:axId val="82878464"/>
        <c:axId val="82880000"/>
        <c:axId val="0"/>
      </c:bar3DChart>
      <c:catAx>
        <c:axId val="82878464"/>
        <c:scaling>
          <c:orientation val="minMax"/>
        </c:scaling>
        <c:axPos val="b"/>
        <c:tickLblPos val="nextTo"/>
        <c:txPr>
          <a:bodyPr/>
          <a:lstStyle/>
          <a:p>
            <a:pPr>
              <a:defRPr sz="900"/>
            </a:pPr>
            <a:endParaRPr lang="en-US"/>
          </a:p>
        </c:txPr>
        <c:crossAx val="82880000"/>
        <c:crosses val="autoZero"/>
        <c:auto val="1"/>
        <c:lblAlgn val="ctr"/>
        <c:lblOffset val="100"/>
      </c:catAx>
      <c:valAx>
        <c:axId val="82880000"/>
        <c:scaling>
          <c:orientation val="minMax"/>
        </c:scaling>
        <c:axPos val="l"/>
        <c:majorGridlines/>
        <c:numFmt formatCode="0" sourceLinked="1"/>
        <c:tickLblPos val="nextTo"/>
        <c:crossAx val="82878464"/>
        <c:crosses val="autoZero"/>
        <c:crossBetween val="between"/>
      </c:valAx>
    </c:plotArea>
    <c:legend>
      <c:legendPos val="r"/>
      <c:layout>
        <c:manualLayout>
          <c:xMode val="edge"/>
          <c:yMode val="edge"/>
          <c:x val="0.50276592927488928"/>
          <c:y val="0.1788179405335594"/>
          <c:w val="0.29553088163415486"/>
          <c:h val="0.21605418032806864"/>
        </c:manualLayout>
      </c:layout>
      <c:txPr>
        <a:bodyPr/>
        <a:lstStyle/>
        <a:p>
          <a:pPr>
            <a:defRPr sz="1600"/>
          </a:pPr>
          <a:endParaRPr lang="en-US"/>
        </a:p>
      </c:txPr>
    </c:legend>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42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75598"/>
            <a:ext cx="483259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2015     SP-160680, TSG SA#73</a:t>
            </a:r>
            <a:r>
              <a:rPr lang="en-GB" altLang="de-DE" baseline="0" dirty="0" smtClean="0">
                <a:solidFill>
                  <a:schemeClr val="bg1"/>
                </a:solidFill>
              </a:rPr>
              <a:t> New Orleans</a:t>
            </a:r>
            <a:r>
              <a:rPr lang="en-GB" altLang="de-DE" dirty="0" smtClean="0">
                <a:solidFill>
                  <a:schemeClr val="bg1"/>
                </a:solidFill>
              </a:rPr>
              <a:t>, USA, Sep 21-23</a:t>
            </a:r>
            <a:r>
              <a:rPr lang="en-GB" altLang="de-DE" baseline="0" dirty="0" smtClean="0">
                <a:solidFill>
                  <a:schemeClr val="bg1"/>
                </a:solidFill>
              </a:rPr>
              <a:t>, 2016</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SA#73</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9" name="Straight Connector 14"/>
          <p:cNvCxnSpPr>
            <a:cxnSpLocks noChangeShapeType="1"/>
          </p:cNvCxnSpPr>
          <p:nvPr/>
        </p:nvCxnSpPr>
        <p:spPr bwMode="auto">
          <a:xfrm flipV="1">
            <a:off x="1107799" y="6012760"/>
            <a:ext cx="1049572" cy="15903"/>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a:off x="3819525" y="6029327"/>
            <a:ext cx="1809750" cy="9523"/>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1203237" y="6036613"/>
            <a:ext cx="8858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4256317" y="603642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2252787" y="6012759"/>
            <a:ext cx="1452438" cy="7041"/>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2524562" y="6029729"/>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6537624" y="6019755"/>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5728104" y="6040437"/>
            <a:ext cx="1939521" cy="7938"/>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1" name="Straight Connector 11"/>
          <p:cNvCxnSpPr>
            <a:cxnSpLocks noChangeShapeType="1"/>
          </p:cNvCxnSpPr>
          <p:nvPr/>
        </p:nvCxnSpPr>
        <p:spPr bwMode="auto">
          <a:xfrm flipV="1">
            <a:off x="7772400" y="6038850"/>
            <a:ext cx="1257300" cy="9525"/>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8053138" y="6034088"/>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graphicFrame>
        <p:nvGraphicFramePr>
          <p:cNvPr id="16" name="Chart 15"/>
          <p:cNvGraphicFramePr>
            <a:graphicFrameLocks/>
          </p:cNvGraphicFramePr>
          <p:nvPr/>
        </p:nvGraphicFramePr>
        <p:xfrm>
          <a:off x="285750" y="1352550"/>
          <a:ext cx="8743950" cy="4571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7753350" y="6096000"/>
            <a:ext cx="1257300" cy="0"/>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flipV="1">
            <a:off x="875690" y="6086475"/>
            <a:ext cx="1048360" cy="9298"/>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flipV="1">
            <a:off x="3727399" y="6076950"/>
            <a:ext cx="1949501" cy="1983"/>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938865" y="6083654"/>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4265818" y="6075745"/>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2020595" y="6076950"/>
            <a:ext cx="1608430" cy="11506"/>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2395381" y="6080404"/>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8100763" y="6084888"/>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5664200" y="636587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6309087" y="6080561"/>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5762036" y="6080058"/>
            <a:ext cx="1886539" cy="15942"/>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aphicFrame>
        <p:nvGraphicFramePr>
          <p:cNvPr id="17" name="Chart 16"/>
          <p:cNvGraphicFramePr/>
          <p:nvPr/>
        </p:nvGraphicFramePr>
        <p:xfrm>
          <a:off x="114301" y="1304925"/>
          <a:ext cx="9153524" cy="4514849"/>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1"/>
          <p:cNvSpPr txBox="1">
            <a:spLocks noChangeArrowheads="1"/>
          </p:cNvSpPr>
          <p:nvPr/>
        </p:nvSpPr>
        <p:spPr bwMode="auto">
          <a:xfrm>
            <a:off x="4473575" y="1565275"/>
            <a:ext cx="369357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400" dirty="0" smtClean="0"/>
              <a:t>Note: pCRs of draft TSs are also considered</a:t>
            </a:r>
            <a:endParaRPr lang="de-DE" altLang="de-DE" sz="1400" dirty="0"/>
          </a:p>
        </p:txBody>
      </p:sp>
    </p:spTree>
    <p:extLst>
      <p:ext uri="{BB962C8B-B14F-4D97-AF65-F5344CB8AC3E}">
        <p14:creationId xmlns=""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Rel-12 and before Maintenance</a:t>
            </a:r>
          </a:p>
          <a:p>
            <a:pPr lvl="1" eaLnBrk="1" hangingPunct="1">
              <a:defRPr/>
            </a:pPr>
            <a:r>
              <a:rPr lang="en-GB" sz="2000" dirty="0" smtClean="0">
                <a:solidFill>
                  <a:schemeClr val="bg1">
                    <a:lumMod val="65000"/>
                  </a:schemeClr>
                </a:solidFill>
              </a:rPr>
              <a:t>2.2) Rel-13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Rel-12 and before  Maintenance (1/1)</a:t>
            </a:r>
          </a:p>
        </p:txBody>
      </p:sp>
      <p:sp>
        <p:nvSpPr>
          <p:cNvPr id="11267" name="Content Placeholder 2"/>
          <p:cNvSpPr>
            <a:spLocks noGrp="1"/>
          </p:cNvSpPr>
          <p:nvPr>
            <p:ph idx="1"/>
          </p:nvPr>
        </p:nvSpPr>
        <p:spPr>
          <a:xfrm>
            <a:off x="457200" y="1431985"/>
            <a:ext cx="8501063" cy="1035170"/>
          </a:xfrm>
        </p:spPr>
        <p:txBody>
          <a:bodyPr/>
          <a:lstStyle/>
          <a:p>
            <a:pPr eaLnBrk="1" hangingPunct="1"/>
            <a:r>
              <a:rPr lang="de-DE" altLang="de-DE" dirty="0" smtClean="0"/>
              <a:t> Work Progress on Corrections</a:t>
            </a:r>
          </a:p>
          <a:p>
            <a:pPr eaLnBrk="1" hangingPunct="1"/>
            <a:r>
              <a:rPr lang="de-DE" altLang="de-DE" dirty="0" smtClean="0"/>
              <a:t> TEI extensively used to maintain past stable releases</a:t>
            </a:r>
          </a:p>
        </p:txBody>
      </p:sp>
      <p:graphicFrame>
        <p:nvGraphicFramePr>
          <p:cNvPr id="7" name="Table 6"/>
          <p:cNvGraphicFramePr>
            <a:graphicFrameLocks noGrp="1"/>
          </p:cNvGraphicFramePr>
          <p:nvPr>
            <p:extLst>
              <p:ext uri="{D42A27DB-BD31-4B8C-83A1-F6EECF244321}">
                <p14:modId xmlns="" xmlns:p14="http://schemas.microsoft.com/office/powerpoint/2010/main" val="192903650"/>
              </p:ext>
            </p:extLst>
          </p:nvPr>
        </p:nvGraphicFramePr>
        <p:xfrm>
          <a:off x="593700" y="2538637"/>
          <a:ext cx="8131201" cy="3181520"/>
        </p:xfrm>
        <a:graphic>
          <a:graphicData uri="http://schemas.openxmlformats.org/drawingml/2006/table">
            <a:tbl>
              <a:tblPr firstRow="1" bandRow="1"/>
              <a:tblGrid>
                <a:gridCol w="1543302"/>
                <a:gridCol w="429188"/>
                <a:gridCol w="438247"/>
                <a:gridCol w="441568"/>
                <a:gridCol w="447092"/>
                <a:gridCol w="422374"/>
                <a:gridCol w="446018"/>
                <a:gridCol w="495903"/>
                <a:gridCol w="486487"/>
                <a:gridCol w="496837"/>
                <a:gridCol w="496837"/>
                <a:gridCol w="496837"/>
                <a:gridCol w="496837"/>
                <a:gridCol w="496837"/>
                <a:gridCol w="496837"/>
              </a:tblGrid>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SA</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60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61</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63</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65</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66</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67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68</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69</a:t>
                      </a:r>
                      <a:r>
                        <a:rPr lang="en-US" sz="1800" dirty="0" smtClean="0">
                          <a:solidFill>
                            <a:srgbClr val="FF0000"/>
                          </a:solidFill>
                        </a:rPr>
                        <a:t>*</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70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71</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72</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73</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baseline="0" dirty="0" smtClean="0"/>
                        <a:t> Approved non-TEI</a:t>
                      </a:r>
                      <a:endParaRPr lang="en-US" sz="1800" dirty="0" smtClean="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9</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0" kern="1200" dirty="0" smtClean="0">
                          <a:solidFill>
                            <a:schemeClr val="tx1"/>
                          </a:solidFill>
                          <a:latin typeface="+mn-lt"/>
                          <a:ea typeface="+mn-ea"/>
                          <a:cs typeface="+mn-cs"/>
                        </a:rPr>
                        <a:t>3</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0" kern="1200" dirty="0" smtClean="0">
                          <a:solidFill>
                            <a:schemeClr val="tx1"/>
                          </a:solidFill>
                          <a:latin typeface="+mn-lt"/>
                          <a:ea typeface="+mn-ea"/>
                          <a:cs typeface="+mn-cs"/>
                        </a:rPr>
                        <a:t>2</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a:t>
                      </a:r>
                      <a:r>
                        <a:rPr lang="en-US" sz="1800" baseline="0" dirty="0" smtClean="0"/>
                        <a:t> Approved </a:t>
                      </a:r>
                      <a:r>
                        <a:rPr lang="en-US" sz="1800" b="0" baseline="0" dirty="0" err="1" smtClean="0"/>
                        <a:t>TEI</a:t>
                      </a:r>
                      <a:r>
                        <a:rPr lang="en-US" sz="1800" b="1" baseline="0" dirty="0" smtClean="0">
                          <a:solidFill>
                            <a:srgbClr val="7030A0"/>
                          </a:solidFill>
                          <a:sym typeface="Wingdings"/>
                        </a:rPr>
                        <a:t></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60000"/>
                        <a:lumOff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0" kern="1200" dirty="0" smtClean="0">
                          <a:solidFill>
                            <a:schemeClr val="tx1"/>
                          </a:solidFill>
                          <a:latin typeface="+mn-lt"/>
                          <a:ea typeface="+mn-ea"/>
                          <a:cs typeface="+mn-cs"/>
                        </a:rPr>
                        <a:t>1</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 Noted</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9</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2</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Postponed </a:t>
                      </a:r>
                      <a:br>
                        <a:rPr lang="en-US" sz="1800" dirty="0" smtClean="0"/>
                      </a:br>
                      <a:r>
                        <a:rPr lang="en-US" sz="1800" dirty="0" smtClean="0"/>
                        <a:t>/ Not Handled</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C9DA92"/>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2</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kern="1200" dirty="0" smtClean="0">
                          <a:solidFill>
                            <a:schemeClr val="tx1"/>
                          </a:solidFill>
                          <a:latin typeface="+mn-lt"/>
                          <a:ea typeface="+mn-ea"/>
                          <a:cs typeface="+mn-cs"/>
                        </a:rPr>
                        <a:t>2</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r>
            </a:tbl>
          </a:graphicData>
        </a:graphic>
      </p:graphicFrame>
      <p:sp>
        <p:nvSpPr>
          <p:cNvPr id="11314" name="Rectangle 7"/>
          <p:cNvSpPr>
            <a:spLocks noChangeArrowheads="1"/>
          </p:cNvSpPr>
          <p:nvPr/>
        </p:nvSpPr>
        <p:spPr bwMode="auto">
          <a:xfrm>
            <a:off x="447675" y="5815013"/>
            <a:ext cx="45720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 </a:t>
            </a:r>
            <a:r>
              <a:rPr lang="en-US" altLang="de-DE" sz="1800" i="1" dirty="0">
                <a:latin typeface="Arial" charset="0"/>
                <a:ea typeface="Gulim" pitchFamily="34" charset="-127"/>
              </a:rPr>
              <a:t>short cycle (only one SA2 meeting)</a:t>
            </a:r>
          </a:p>
        </p:txBody>
      </p:sp>
      <p:sp>
        <p:nvSpPr>
          <p:cNvPr id="11315" name="Rectangle 7"/>
          <p:cNvSpPr>
            <a:spLocks noChangeArrowheads="1"/>
          </p:cNvSpPr>
          <p:nvPr/>
        </p:nvSpPr>
        <p:spPr bwMode="auto">
          <a:xfrm>
            <a:off x="4303713" y="5800725"/>
            <a:ext cx="47879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b="1" dirty="0">
                <a:solidFill>
                  <a:srgbClr val="7030A0"/>
                </a:solidFill>
                <a:latin typeface="Arial" charset="0"/>
                <a:sym typeface="Wingdings" pitchFamily="2" charset="2"/>
              </a:rPr>
              <a:t></a:t>
            </a:r>
            <a:r>
              <a:rPr lang="en-US" altLang="de-DE" sz="1800" i="1" dirty="0">
                <a:latin typeface="Arial" charset="0"/>
                <a:ea typeface="Gulim" pitchFamily="34" charset="-127"/>
              </a:rPr>
              <a:t> </a:t>
            </a:r>
            <a:r>
              <a:rPr lang="en-US" altLang="de-DE" sz="1800" i="1" dirty="0" smtClean="0">
                <a:latin typeface="Arial" charset="0"/>
                <a:ea typeface="Gulim" pitchFamily="34" charset="-127"/>
              </a:rPr>
              <a:t>e.g. </a:t>
            </a:r>
            <a:r>
              <a:rPr lang="en-US" altLang="de-DE" sz="1800" i="1" dirty="0" err="1" smtClean="0">
                <a:latin typeface="Arial" charset="0"/>
                <a:ea typeface="Gulim" pitchFamily="34" charset="-127"/>
              </a:rPr>
              <a:t>TEI11</a:t>
            </a:r>
            <a:r>
              <a:rPr lang="en-US" altLang="de-DE" sz="1800" i="1" dirty="0" smtClean="0">
                <a:latin typeface="Arial" charset="0"/>
                <a:ea typeface="Gulim" pitchFamily="34" charset="-127"/>
              </a:rPr>
              <a:t> </a:t>
            </a:r>
            <a:r>
              <a:rPr lang="en-US" altLang="de-DE" sz="1800" i="1" dirty="0">
                <a:latin typeface="Arial" charset="0"/>
                <a:ea typeface="Gulim" pitchFamily="34" charset="-127"/>
              </a:rPr>
              <a:t>during </a:t>
            </a:r>
            <a:r>
              <a:rPr lang="en-US" altLang="de-DE" sz="1800" i="1" dirty="0" smtClean="0">
                <a:latin typeface="Arial" charset="0"/>
                <a:ea typeface="Gulim" pitchFamily="34" charset="-127"/>
              </a:rPr>
              <a:t>the </a:t>
            </a:r>
            <a:r>
              <a:rPr lang="en-US" altLang="de-DE" sz="1800" i="1" dirty="0" err="1" smtClean="0">
                <a:latin typeface="Arial" charset="0"/>
                <a:ea typeface="Gulim" pitchFamily="34" charset="-127"/>
              </a:rPr>
              <a:t>Rel</a:t>
            </a:r>
            <a:r>
              <a:rPr lang="en-US" altLang="de-DE" sz="1800" i="1" dirty="0" smtClean="0">
                <a:latin typeface="Arial" charset="0"/>
                <a:ea typeface="Gulim" pitchFamily="34" charset="-127"/>
              </a:rPr>
              <a:t>-13 time frame</a:t>
            </a:r>
            <a:endParaRPr lang="en-US" altLang="de-DE" sz="1800" i="1" dirty="0">
              <a:latin typeface="Arial" charset="0"/>
              <a:ea typeface="Gulim" pitchFamily="34" charset="-127"/>
            </a:endParaRPr>
          </a:p>
        </p:txBody>
      </p:sp>
      <p:sp>
        <p:nvSpPr>
          <p:cNvPr id="8" name="Rectangle 7"/>
          <p:cNvSpPr>
            <a:spLocks noChangeArrowheads="1"/>
          </p:cNvSpPr>
          <p:nvPr/>
        </p:nvSpPr>
        <p:spPr bwMode="auto">
          <a:xfrm>
            <a:off x="457200" y="6070006"/>
            <a:ext cx="845819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b="1" i="1" dirty="0" smtClean="0"/>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sz="2800" b="1" dirty="0" smtClean="0"/>
              <a:t>2.2) </a:t>
            </a:r>
            <a:r>
              <a:rPr lang="de-DE" altLang="de-DE" sz="2800" b="1" dirty="0" smtClean="0"/>
              <a:t>Rel-13 Work and Maintenance (1/3)</a:t>
            </a:r>
          </a:p>
        </p:txBody>
      </p:sp>
      <p:sp>
        <p:nvSpPr>
          <p:cNvPr id="23555" name="Content Placeholder 2"/>
          <p:cNvSpPr>
            <a:spLocks noGrp="1"/>
          </p:cNvSpPr>
          <p:nvPr>
            <p:ph idx="1"/>
          </p:nvPr>
        </p:nvSpPr>
        <p:spPr>
          <a:xfrm>
            <a:off x="403225" y="1250831"/>
            <a:ext cx="8229600" cy="4891208"/>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4129323240"/>
              </p:ext>
            </p:extLst>
          </p:nvPr>
        </p:nvGraphicFramePr>
        <p:xfrm>
          <a:off x="202016" y="1888981"/>
          <a:ext cx="8484783" cy="3767427"/>
        </p:xfrm>
        <a:graphic>
          <a:graphicData uri="http://schemas.openxmlformats.org/drawingml/2006/table">
            <a:tbl>
              <a:tblPr/>
              <a:tblGrid>
                <a:gridCol w="3055534"/>
                <a:gridCol w="488818"/>
                <a:gridCol w="529042"/>
                <a:gridCol w="472067"/>
                <a:gridCol w="472067"/>
                <a:gridCol w="529042"/>
                <a:gridCol w="455788"/>
                <a:gridCol w="496485"/>
                <a:gridCol w="496485"/>
                <a:gridCol w="496485"/>
                <a:gridCol w="496485"/>
                <a:gridCol w="496485"/>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63</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rgbClr val="FF0000"/>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71</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72</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73</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r>
              <a:tr h="738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Rel-13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95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13</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85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31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59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47</a:t>
                      </a:r>
                    </a:p>
                  </a:txBody>
                  <a:tcPr marL="91435" marR="91435" marT="45698" marB="45698" horzOverflow="overflow">
                    <a:lnL>
                      <a:noFill/>
                    </a:lnL>
                    <a:lnR>
                      <a:noFill/>
                    </a:lnR>
                    <a:lnT>
                      <a:noFill/>
                    </a:lnT>
                    <a:lnB>
                      <a:noFill/>
                    </a:lnB>
                    <a:lnTlToBr>
                      <a:noFill/>
                    </a:lnTlToBr>
                    <a:lnBlToTr>
                      <a:noFill/>
                    </a:lnBlToTr>
                    <a:solidFill>
                      <a:srgbClr val="DBE7B6"/>
                    </a:solidFill>
                  </a:tcPr>
                </a:tc>
              </a:tr>
              <a:tr h="6911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Appr</a:t>
                      </a:r>
                      <a:r>
                        <a:rPr kumimoji="0" lang="en-US" sz="2000" b="0" i="0" u="none" strike="noStrike" cap="none" normalizeH="0" baseline="0" dirty="0" smtClean="0">
                          <a:ln>
                            <a:noFill/>
                          </a:ln>
                          <a:solidFill>
                            <a:schemeClr val="tx1"/>
                          </a:solidFill>
                          <a:effectLst/>
                          <a:latin typeface="Calibri" pitchFamily="34" charset="0"/>
                        </a:rPr>
                        <a:t>. (TEI13 for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10</a:t>
                      </a:r>
                    </a:p>
                  </a:txBody>
                  <a:tcPr marL="91435" marR="91435" marT="45698" marB="45698" horzOverflow="overflow">
                    <a:lnL>
                      <a:noFill/>
                    </a:lnL>
                    <a:lnR>
                      <a:noFill/>
                    </a:lnR>
                    <a:lnT>
                      <a:noFill/>
                    </a:lnT>
                    <a:lnB>
                      <a:noFill/>
                    </a:lnB>
                    <a:lnTlToBr>
                      <a:noFill/>
                    </a:lnTlToBr>
                    <a:lnBlToTr>
                      <a:noFill/>
                    </a:lnBlToTr>
                    <a:solidFill>
                      <a:srgbClr val="EDF3DB"/>
                    </a:solidFill>
                  </a:tcPr>
                </a:tc>
              </a:tr>
              <a:tr h="7131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kern="1200" cap="none" normalizeH="0" baseline="0" dirty="0" smtClean="0">
                          <a:ln>
                            <a:noFill/>
                          </a:ln>
                          <a:solidFill>
                            <a:schemeClr val="tx1"/>
                          </a:solidFill>
                          <a:effectLst/>
                          <a:latin typeface="Calibri" pitchFamily="34" charset="0"/>
                          <a:ea typeface="+mn-ea"/>
                          <a:cs typeface="+mn-cs"/>
                        </a:rPr>
                        <a:t>Approved (alignment with work from other WGs)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32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12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12</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26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546182" y="6112784"/>
            <a:ext cx="85597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Rel-13 Work and Maintenance (2/3)</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5119881"/>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lang="en-US" sz="1600" b="1" kern="1200" dirty="0" smtClean="0">
                          <a:solidFill>
                            <a:schemeClr val="lt1"/>
                          </a:solidFill>
                          <a:effectLst/>
                          <a:latin typeface="+mn-lt"/>
                          <a:ea typeface="+mn-ea"/>
                          <a:cs typeface="+mn-cs"/>
                        </a:rPr>
                        <a:t>MCPTT</a:t>
                      </a:r>
                      <a:endParaRPr lang="en-US" sz="1600" b="1" kern="1200" dirty="0">
                        <a:solidFill>
                          <a:schemeClr val="lt1"/>
                        </a:solidFill>
                        <a:effectLst/>
                        <a:latin typeface="+mn-lt"/>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kern="1200" dirty="0" smtClean="0">
                          <a:solidFill>
                            <a:schemeClr val="lt1"/>
                          </a:solidFill>
                          <a:effectLst/>
                          <a:latin typeface="+mn-lt"/>
                          <a:ea typeface="+mn-ea"/>
                          <a:cs typeface="+mn-cs"/>
                        </a:rPr>
                        <a:t>Mission Critical Push to Talk over LTE</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lang="en-US" sz="1600" b="1" kern="1200" dirty="0" smtClean="0">
                          <a:solidFill>
                            <a:schemeClr val="lt1"/>
                          </a:solidFill>
                          <a:effectLst/>
                          <a:latin typeface="+mn-lt"/>
                          <a:ea typeface="+mn-ea"/>
                          <a:cs typeface="+mn-cs"/>
                        </a:rPr>
                        <a:t>DECOR</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Dedicated Core Networks</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lang="en-US" sz="1600" b="1" kern="1200" dirty="0" err="1" smtClean="0">
                          <a:solidFill>
                            <a:schemeClr val="lt1"/>
                          </a:solidFill>
                          <a:effectLst/>
                          <a:latin typeface="+mn-lt"/>
                          <a:ea typeface="+mn-ea"/>
                          <a:cs typeface="+mn-cs"/>
                        </a:rPr>
                        <a:t>NBIFOM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IP Flow Mobility support for </a:t>
                      </a:r>
                      <a:r>
                        <a:rPr lang="en-US" sz="1600" b="1" kern="1200" dirty="0" err="1" smtClean="0">
                          <a:solidFill>
                            <a:schemeClr val="lt1"/>
                          </a:solidFill>
                          <a:effectLst/>
                          <a:latin typeface="+mn-lt"/>
                          <a:ea typeface="+mn-ea"/>
                          <a:cs typeface="+mn-cs"/>
                        </a:rPr>
                        <a:t>S2a</a:t>
                      </a:r>
                      <a:r>
                        <a:rPr lang="en-US" sz="1600" b="1" kern="1200" dirty="0" smtClean="0">
                          <a:solidFill>
                            <a:schemeClr val="lt1"/>
                          </a:solidFill>
                          <a:effectLst/>
                          <a:latin typeface="+mn-lt"/>
                          <a:ea typeface="+mn-ea"/>
                          <a:cs typeface="+mn-cs"/>
                        </a:rPr>
                        <a:t> and </a:t>
                      </a:r>
                      <a:r>
                        <a:rPr lang="en-US" sz="1600" b="1" kern="1200" dirty="0" err="1" smtClean="0">
                          <a:solidFill>
                            <a:schemeClr val="lt1"/>
                          </a:solidFill>
                          <a:effectLst/>
                          <a:latin typeface="+mn-lt"/>
                          <a:ea typeface="+mn-ea"/>
                          <a:cs typeface="+mn-cs"/>
                        </a:rPr>
                        <a:t>S2b</a:t>
                      </a:r>
                      <a:r>
                        <a:rPr lang="en-US" sz="1600" b="1" kern="1200" dirty="0" smtClean="0">
                          <a:solidFill>
                            <a:schemeClr val="lt1"/>
                          </a:solidFill>
                          <a:effectLst/>
                          <a:latin typeface="+mn-lt"/>
                          <a:ea typeface="+mn-ea"/>
                          <a:cs typeface="+mn-cs"/>
                        </a:rPr>
                        <a:t> interfaces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600" b="1" kern="1200" dirty="0" err="1" smtClean="0">
                          <a:solidFill>
                            <a:schemeClr val="lt1"/>
                          </a:solidFill>
                          <a:effectLst/>
                          <a:latin typeface="+mn-lt"/>
                          <a:ea typeface="+mn-ea"/>
                          <a:cs typeface="+mn-cs"/>
                        </a:rPr>
                        <a:t>AESE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Architecture Enhancements for Service Exposure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smtClean="0">
                          <a:solidFill>
                            <a:schemeClr val="lt1"/>
                          </a:solidFill>
                          <a:effectLst/>
                          <a:latin typeface="+mn-lt"/>
                          <a:ea typeface="+mn-ea"/>
                          <a:cs typeface="+mn-cs"/>
                        </a:rPr>
                        <a:t>MONTE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Monitoring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4</a:t>
                      </a: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lang="en-US" sz="1600" b="1" kern="1200" dirty="0" err="1" smtClean="0">
                          <a:solidFill>
                            <a:schemeClr val="lt1"/>
                          </a:solidFill>
                          <a:effectLst/>
                          <a:latin typeface="+mn-lt"/>
                          <a:ea typeface="+mn-ea"/>
                          <a:cs typeface="+mn-cs"/>
                        </a:rPr>
                        <a:t>GROUPE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Group based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err="1" smtClean="0">
                          <a:solidFill>
                            <a:schemeClr val="lt1"/>
                          </a:solidFill>
                          <a:effectLst/>
                          <a:latin typeface="+mn-lt"/>
                          <a:ea typeface="+mn-ea"/>
                          <a:cs typeface="+mn-cs"/>
                        </a:rPr>
                        <a:t>eWebRTCi</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Enhancements to </a:t>
                      </a:r>
                      <a:r>
                        <a:rPr lang="en-US" sz="1600" b="1" kern="1200" dirty="0" err="1" smtClean="0">
                          <a:solidFill>
                            <a:schemeClr val="lt1"/>
                          </a:solidFill>
                          <a:effectLst/>
                          <a:latin typeface="+mn-lt"/>
                          <a:ea typeface="+mn-ea"/>
                          <a:cs typeface="+mn-cs"/>
                        </a:rPr>
                        <a:t>WEBRTC</a:t>
                      </a:r>
                      <a:r>
                        <a:rPr lang="en-US" sz="1600" b="1" kern="1200" dirty="0" smtClean="0">
                          <a:solidFill>
                            <a:schemeClr val="lt1"/>
                          </a:solidFill>
                          <a:effectLst/>
                          <a:latin typeface="+mn-lt"/>
                          <a:ea typeface="+mn-ea"/>
                          <a:cs typeface="+mn-cs"/>
                        </a:rPr>
                        <a:t> interoperability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lang="en-US" sz="1600" b="1" kern="1200" dirty="0" smtClean="0">
                          <a:solidFill>
                            <a:schemeClr val="lt1"/>
                          </a:solidFill>
                          <a:effectLst/>
                          <a:latin typeface="+mn-lt"/>
                          <a:ea typeface="+mn-ea"/>
                          <a:cs typeface="+mn-cs"/>
                        </a:rPr>
                        <a:t>eProSe-Ex-SA2</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600" b="1" kern="1200" dirty="0" smtClean="0">
                          <a:solidFill>
                            <a:schemeClr val="lt1"/>
                          </a:solidFill>
                          <a:effectLst/>
                          <a:latin typeface="+mn-lt"/>
                          <a:ea typeface="+mn-ea"/>
                          <a:cs typeface="+mn-cs"/>
                        </a:rPr>
                        <a:t>Enhancements to Proximity-based Services - Extensions</a:t>
                      </a:r>
                      <a:endParaRPr lang="ko-KR" altLang="en-US"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lang="en-US" sz="1600" b="1" kern="1200" dirty="0" err="1" smtClean="0">
                          <a:solidFill>
                            <a:schemeClr val="lt1"/>
                          </a:solidFill>
                          <a:effectLst/>
                          <a:latin typeface="+mn-lt"/>
                          <a:ea typeface="+mn-ea"/>
                          <a:cs typeface="+mn-cs"/>
                        </a:rPr>
                        <a:t>FMSS</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b="1" kern="1200" dirty="0" smtClean="0">
                          <a:solidFill>
                            <a:schemeClr val="lt1"/>
                          </a:solidFill>
                          <a:effectLst/>
                          <a:latin typeface="+mn-lt"/>
                          <a:ea typeface="+mn-ea"/>
                          <a:cs typeface="+mn-cs"/>
                        </a:rPr>
                        <a:t>Flexible Mobile Service Steering </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algn="l" defTabSz="914400" rtl="0" eaLnBrk="1" latinLnBrk="0" hangingPunct="1"/>
                      <a:r>
                        <a:rPr lang="en-US" sz="1600" b="1" kern="1200" dirty="0" err="1" smtClean="0">
                          <a:solidFill>
                            <a:schemeClr val="lt1"/>
                          </a:solidFill>
                          <a:effectLst/>
                          <a:latin typeface="+mn-lt"/>
                          <a:ea typeface="+mn-ea"/>
                          <a:cs typeface="+mn-cs"/>
                        </a:rPr>
                        <a:t>HLCom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Optimizations to Support High Latency Communications</a:t>
                      </a:r>
                      <a:endParaRPr lang="de-DE"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altLang="de-DE" sz="2800" b="1" dirty="0" smtClean="0"/>
              <a:t>2.2) Rel-13 Work and Maintenance (3/3)</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201498118"/>
              </p:ext>
            </p:extLst>
          </p:nvPr>
        </p:nvGraphicFramePr>
        <p:xfrm>
          <a:off x="213894" y="1272187"/>
          <a:ext cx="8609012" cy="5017383"/>
        </p:xfrm>
        <a:graphic>
          <a:graphicData uri="http://schemas.openxmlformats.org/drawingml/2006/table">
            <a:tbl>
              <a:tblPr/>
              <a:tblGrid>
                <a:gridCol w="1525587"/>
                <a:gridCol w="5408613"/>
                <a:gridCol w="638175"/>
                <a:gridCol w="1036637"/>
              </a:tblGrid>
              <a:tr h="571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306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IOPS_St2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0623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err="1" smtClean="0">
                          <a:ln>
                            <a:noFill/>
                          </a:ln>
                          <a:solidFill>
                            <a:schemeClr val="bg1"/>
                          </a:solidFill>
                          <a:effectLst/>
                          <a:latin typeface="+mn-lt"/>
                          <a:ea typeface="+mn-ea"/>
                          <a:cs typeface="+mn-cs"/>
                        </a:rPr>
                        <a:t>eDRX</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DRX</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85" marB="4568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685" marB="45685" horzOverflow="overflow">
                    <a:lnL>
                      <a:noFill/>
                    </a:lnL>
                    <a:lnR>
                      <a:noFill/>
                    </a:lnR>
                    <a:lnT>
                      <a:noFill/>
                    </a:lnT>
                    <a:lnB>
                      <a:noFill/>
                    </a:lnB>
                    <a:lnTlToBr>
                      <a:noFill/>
                    </a:lnTlToBr>
                    <a:lnBlToTr>
                      <a:noFill/>
                    </a:lnBlToTr>
                    <a:solidFill>
                      <a:srgbClr val="7CCA62"/>
                    </a:solidFill>
                  </a:tcPr>
                </a:tc>
              </a:tr>
              <a:tr h="569127">
                <a:tc>
                  <a:txBody>
                    <a:bodyPr/>
                    <a:lstStyle/>
                    <a:p>
                      <a:r>
                        <a:rPr kumimoji="0" lang="en-US" sz="1400" b="1" i="0" u="none" strike="noStrike" kern="1200" cap="none" normalizeH="0" baseline="0" dirty="0" smtClean="0">
                          <a:ln>
                            <a:noFill/>
                          </a:ln>
                          <a:solidFill>
                            <a:schemeClr val="bg1"/>
                          </a:solidFill>
                          <a:effectLst/>
                          <a:latin typeface="+mn-lt"/>
                          <a:ea typeface="+mn-ea"/>
                          <a:cs typeface="+mn-cs"/>
                        </a:rPr>
                        <a:t>MBMS_enh_St2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de-DE" sz="1400" b="1" i="0" u="none" strike="noStrike" kern="1200" cap="none" normalizeH="0" baseline="0" dirty="0" smtClean="0">
                          <a:ln>
                            <a:noFill/>
                          </a:ln>
                          <a:solidFill>
                            <a:schemeClr val="bg1"/>
                          </a:solidFill>
                          <a:effectLst/>
                          <a:latin typeface="+mn-lt"/>
                          <a:ea typeface="+mn-ea"/>
                          <a:cs typeface="+mn-cs"/>
                        </a:rPr>
                        <a:t>MBMS Enhancements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02" marB="45702" horzOverflow="overflow">
                    <a:lnL>
                      <a:noFill/>
                    </a:lnL>
                    <a:lnR>
                      <a:noFill/>
                    </a:lnR>
                    <a:lnT>
                      <a:noFill/>
                    </a:lnT>
                    <a:lnB>
                      <a:noFill/>
                    </a:lnB>
                    <a:lnTlToBr>
                      <a:noFill/>
                    </a:lnTlToBr>
                    <a:lnBlToTr>
                      <a:noFill/>
                    </a:lnBlToTr>
                    <a:solidFill>
                      <a:srgbClr val="62A14D"/>
                    </a:solidFill>
                  </a:tcPr>
                </a:tc>
              </a:tr>
              <a:tr h="400122">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r>
                        <a:rPr kumimoji="0" lang="de-DE" sz="1400" b="1" i="0" u="none" strike="noStrike" kern="1200" cap="none" normalizeH="0" baseline="0" dirty="0" smtClean="0">
                          <a:ln>
                            <a:noFill/>
                          </a:ln>
                          <a:solidFill>
                            <a:schemeClr val="bg1"/>
                          </a:solidFill>
                          <a:effectLst/>
                          <a:latin typeface="+mn-lt"/>
                          <a:ea typeface="+mn-ea"/>
                          <a:cs typeface="+mn-cs"/>
                        </a:rPr>
                        <a:t> - Phase 1</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702" marB="45702" horzOverflow="overflow">
                    <a:lnL>
                      <a:noFill/>
                    </a:lnL>
                    <a:lnR>
                      <a:noFill/>
                    </a:lnR>
                    <a:lnT>
                      <a:noFill/>
                    </a:lnT>
                    <a:lnB>
                      <a:noFill/>
                    </a:lnB>
                    <a:lnTlToBr>
                      <a:noFill/>
                    </a:lnTlToBr>
                    <a:lnBlToTr>
                      <a:noFill/>
                    </a:lnBlToTr>
                    <a:solidFill>
                      <a:srgbClr val="7CCA62"/>
                    </a:solidFill>
                  </a:tcPr>
                </a:tc>
              </a:tr>
              <a:tr h="54215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r>
                        <a:rPr kumimoji="0" lang="en-US" sz="1400" b="1" i="0" u="none" strike="noStrike" kern="1200" cap="none" normalizeH="0" baseline="0" dirty="0" smtClean="0">
                          <a:ln>
                            <a:noFill/>
                          </a:ln>
                          <a:solidFill>
                            <a:schemeClr val="bg1"/>
                          </a:solidFill>
                          <a:effectLst/>
                          <a:latin typeface="+mn-lt"/>
                          <a:ea typeface="+mn-ea"/>
                          <a:cs typeface="+mn-cs"/>
                        </a:rPr>
                        <a:t>Cellular Internet of Things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100%</a:t>
                      </a:r>
                    </a:p>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25</a:t>
                      </a:r>
                    </a:p>
                  </a:txBody>
                  <a:tcPr marL="91436" marR="91436" marT="45702" marB="45702" horzOverflow="overflow">
                    <a:lnL>
                      <a:noFill/>
                    </a:lnL>
                    <a:lnR>
                      <a:noFill/>
                    </a:lnR>
                    <a:lnT>
                      <a:noFill/>
                    </a:lnT>
                    <a:lnB>
                      <a:noFill/>
                    </a:lnB>
                    <a:lnTlToBr>
                      <a:noFill/>
                    </a:lnTlToBr>
                    <a:lnBlToTr>
                      <a:noFill/>
                    </a:lnBlToTr>
                    <a:solidFill>
                      <a:srgbClr val="62A14D"/>
                    </a:solidFill>
                  </a:tcPr>
                </a:tc>
              </a:tr>
              <a:tr h="691814">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TEI13</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Maintenance for pre-Rel-13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10</a:t>
                      </a:r>
                    </a:p>
                  </a:txBody>
                  <a:tcPr marL="91436" marR="91436" marT="45726" marB="45726" horzOverflow="overflow">
                    <a:lnL>
                      <a:noFill/>
                    </a:lnL>
                    <a:lnR>
                      <a:noFill/>
                    </a:lnR>
                    <a:lnT>
                      <a:noFill/>
                    </a:lnT>
                    <a:lnB>
                      <a:noFill/>
                    </a:lnB>
                    <a:lnTlToBr>
                      <a:noFill/>
                    </a:lnTlToBr>
                    <a:lnBlToTr>
                      <a:noFill/>
                    </a:lnBlToTr>
                    <a:solidFill>
                      <a:srgbClr val="7CCA62"/>
                    </a:solidFill>
                  </a:tcPr>
                </a:tc>
              </a:tr>
              <a:tr h="531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r h="392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r>
              <a:tr h="458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1" i="1"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7030A0"/>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b="1" i="1" dirty="0" smtClean="0"/>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45 &gt; 100%</a:t>
                      </a: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93698"/>
            <a:ext cx="8280400" cy="2964452"/>
          </a:xfrm>
        </p:spPr>
        <p:txBody>
          <a:bodyPr/>
          <a:lstStyle/>
          <a:p>
            <a:r>
              <a:rPr lang="de-DE" altLang="de-DE" sz="2000" dirty="0" smtClean="0"/>
              <a:t>Progress</a:t>
            </a:r>
            <a:r>
              <a:rPr lang="de-DE" altLang="de-DE" sz="1800" dirty="0" smtClean="0"/>
              <a:t> since SA#72</a:t>
            </a:r>
          </a:p>
          <a:p>
            <a:pPr lvl="1"/>
            <a:r>
              <a:rPr lang="de-DE" altLang="de-DE" sz="1600" dirty="0" smtClean="0"/>
              <a:t>Normative work finalized. 9 CRs agreed.</a:t>
            </a:r>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SA#72, statistics, next meetings)</a:t>
            </a:r>
          </a:p>
          <a:p>
            <a:pPr eaLnBrk="1" hangingPunct="1">
              <a:defRPr/>
            </a:pPr>
            <a:r>
              <a:rPr lang="en-GB" sz="2400" dirty="0" smtClean="0"/>
              <a:t> 2) SA Work Report</a:t>
            </a:r>
          </a:p>
          <a:p>
            <a:pPr lvl="1" eaLnBrk="1" hangingPunct="1">
              <a:defRPr/>
            </a:pPr>
            <a:r>
              <a:rPr lang="en-GB" sz="2000" dirty="0" smtClean="0"/>
              <a:t>2.1) Rel-12 and before Maintenance</a:t>
            </a:r>
          </a:p>
          <a:p>
            <a:pPr lvl="1" eaLnBrk="1" hangingPunct="1">
              <a:defRPr/>
            </a:pPr>
            <a:r>
              <a:rPr lang="en-GB" sz="2000" dirty="0" smtClean="0"/>
              <a:t>2.2) Rel-13 </a:t>
            </a:r>
            <a:r>
              <a:rPr lang="en-GB" sz="2000" dirty="0"/>
              <a:t>Work and Maintenance</a:t>
            </a:r>
            <a:endParaRPr lang="en-GB" sz="2000" dirty="0" smtClean="0"/>
          </a:p>
          <a:p>
            <a:pPr lvl="1" eaLnBrk="1" hangingPunct="1">
              <a:defRPr/>
            </a:pPr>
            <a:r>
              <a:rPr lang="en-GB" sz="2000" dirty="0" smtClean="0"/>
              <a:t>2.3) Rel-14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Maintenance(2/22)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61038181"/>
              </p:ext>
            </p:extLst>
          </p:nvPr>
        </p:nvGraphicFramePr>
        <p:xfrm>
          <a:off x="179388" y="1376363"/>
          <a:ext cx="8569325" cy="1371599"/>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55011">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08294">
                <a:tc>
                  <a:txBody>
                    <a:bodyPr/>
                    <a:lstStyle/>
                    <a:p>
                      <a:r>
                        <a:rPr lang="en-US" sz="1400" b="1" kern="1200" dirty="0" smtClean="0">
                          <a:solidFill>
                            <a:schemeClr val="lt1"/>
                          </a:solidFill>
                          <a:effectLst/>
                          <a:latin typeface="+mn-lt"/>
                          <a:ea typeface="+mn-ea"/>
                          <a:cs typeface="+mn-cs"/>
                        </a:rPr>
                        <a:t>FS_V8</a:t>
                      </a:r>
                      <a:endParaRPr lang="en-US" sz="1400" b="1" kern="1200" dirty="0">
                        <a:solidFill>
                          <a:schemeClr val="lt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40829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60 &gt; 95%</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i="0" baseline="0" dirty="0" smtClean="0">
                        <a:solidFill>
                          <a:srgbClr val="7030A0"/>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599" y="3125972"/>
            <a:ext cx="8472873" cy="3371812"/>
          </a:xfrm>
        </p:spPr>
        <p:txBody>
          <a:bodyPr/>
          <a:lstStyle/>
          <a:p>
            <a:r>
              <a:rPr lang="de-DE" altLang="de-DE" sz="2000" dirty="0" smtClean="0"/>
              <a:t>Progress</a:t>
            </a:r>
            <a:r>
              <a:rPr lang="de-DE" altLang="de-DE" sz="1800" dirty="0" smtClean="0"/>
              <a:t> since SA#72</a:t>
            </a:r>
          </a:p>
          <a:p>
            <a:pPr lvl="1"/>
            <a:r>
              <a:rPr lang="de-DE" altLang="de-DE" sz="1600" dirty="0" smtClean="0"/>
              <a:t>Normative work basically finalized. 6 CRs agreed.</a:t>
            </a:r>
          </a:p>
          <a:p>
            <a:r>
              <a:rPr lang="de-DE" altLang="de-DE" sz="2000" dirty="0" smtClean="0"/>
              <a:t>Next steps:</a:t>
            </a:r>
          </a:p>
          <a:p>
            <a:pPr lvl="1"/>
            <a:r>
              <a:rPr lang="de-DE" altLang="de-DE" sz="1600" dirty="0" smtClean="0"/>
              <a:t>Adjust emergency call support according to GSMA feedback.</a:t>
            </a:r>
          </a:p>
          <a:p>
            <a:pPr lvl="1"/>
            <a:r>
              <a:rPr lang="de-DE" altLang="de-DE" sz="1600" dirty="0" smtClean="0"/>
              <a:t>Changes to maintenance.</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Maintenance(3/22)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75544005"/>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FS on Enhancements of Dedicated Core Networks selection mechanism</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95 &gt; 100%</a:t>
                      </a: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100%</a:t>
                      </a:r>
                    </a:p>
                  </a:txBody>
                  <a:tcPr marL="91443" marR="91443" marT="45725" marB="45725">
                    <a:solidFill>
                      <a:srgbClr val="7CCA62"/>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chemeClr val="bg1"/>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14701"/>
            <a:ext cx="8280400" cy="3143450"/>
          </a:xfrm>
        </p:spPr>
        <p:txBody>
          <a:bodyPr/>
          <a:lstStyle/>
          <a:p>
            <a:r>
              <a:rPr lang="de-DE" altLang="de-DE" sz="2000" dirty="0" smtClean="0"/>
              <a:t>Progress</a:t>
            </a:r>
            <a:r>
              <a:rPr lang="de-DE" altLang="de-DE" sz="1800" dirty="0" smtClean="0"/>
              <a:t> since SA#72</a:t>
            </a:r>
          </a:p>
          <a:p>
            <a:pPr lvl="1"/>
            <a:r>
              <a:rPr lang="en-GB" altLang="de-DE" sz="1600" dirty="0" smtClean="0"/>
              <a:t>Remaining aspects of the study concluded.</a:t>
            </a:r>
            <a:endParaRPr lang="en-US" altLang="de-DE" sz="1600" dirty="0" smtClean="0"/>
          </a:p>
          <a:p>
            <a:pPr lvl="1"/>
            <a:r>
              <a:rPr lang="de-DE" altLang="de-DE" sz="1600" dirty="0" smtClean="0"/>
              <a:t>Normative work finalized. 8 CRs agreed.</a:t>
            </a:r>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a:p>
            <a:pPr lvl="1">
              <a:buNone/>
            </a:pPr>
            <a:endParaRPr lang="en-GB" sz="16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Maintenance(4/22)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90415719"/>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FS_CUPS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Feasibility Study on Control and User Plane Separation of EPC nodes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Control and User Plane Separation of EPC nodes</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80%</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7069380" cy="3293140"/>
          </a:xfrm>
        </p:spPr>
        <p:txBody>
          <a:bodyPr/>
          <a:lstStyle/>
          <a:p>
            <a:r>
              <a:rPr lang="de-DE" altLang="de-DE" sz="2000" dirty="0" smtClean="0"/>
              <a:t>Progress</a:t>
            </a:r>
            <a:r>
              <a:rPr lang="de-DE" altLang="de-DE" sz="1800" dirty="0" smtClean="0"/>
              <a:t> since SA#72</a:t>
            </a:r>
          </a:p>
          <a:p>
            <a:pPr lvl="1"/>
            <a:r>
              <a:rPr lang="de-DE" altLang="de-DE" sz="1600" dirty="0" smtClean="0"/>
              <a:t>Most of the normative work done. 36 P-CRs agreed, which form the new TS. And 1 CR agreed.</a:t>
            </a:r>
          </a:p>
          <a:p>
            <a:pPr lvl="1"/>
            <a:endParaRPr lang="de-DE" altLang="de-DE" sz="1600" dirty="0" smtClean="0"/>
          </a:p>
          <a:p>
            <a:r>
              <a:rPr lang="de-DE" altLang="de-DE" sz="2000" dirty="0" smtClean="0"/>
              <a:t>Next steps:</a:t>
            </a:r>
          </a:p>
          <a:p>
            <a:pPr lvl="1"/>
            <a:r>
              <a:rPr lang="de-DE" altLang="de-DE" sz="1600" dirty="0" smtClean="0"/>
              <a:t>Finalise the feature, when the exception gets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Maintenance(5/22)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055578400"/>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improvement of awareness of user location change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 &gt; 100%</a:t>
                      </a: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45457"/>
            <a:ext cx="8280400" cy="2663957"/>
          </a:xfrm>
        </p:spPr>
        <p:txBody>
          <a:bodyPr/>
          <a:lstStyle/>
          <a:p>
            <a:r>
              <a:rPr lang="de-DE" altLang="de-DE" sz="2000" dirty="0" smtClean="0"/>
              <a:t>Progress</a:t>
            </a:r>
            <a:r>
              <a:rPr lang="de-DE" altLang="de-DE" sz="1800" dirty="0" smtClean="0"/>
              <a:t> since SA#72</a:t>
            </a:r>
          </a:p>
          <a:p>
            <a:pPr lvl="1"/>
            <a:r>
              <a:rPr lang="en-US" altLang="de-DE" sz="1600" dirty="0" smtClean="0"/>
              <a:t>Normative work finalized</a:t>
            </a:r>
            <a:r>
              <a:rPr lang="en-GB" sz="1600" dirty="0" smtClean="0"/>
              <a:t>. 4 CRs agreed.</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Maintenance(6/22)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160340988"/>
              </p:ext>
            </p:extLst>
          </p:nvPr>
        </p:nvGraphicFramePr>
        <p:xfrm>
          <a:off x="179388" y="1376363"/>
          <a:ext cx="8569325" cy="1062037"/>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39163">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22874">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FS_NexGen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for Next Generation System </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35 &gt; 64%</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123825" y="2541182"/>
            <a:ext cx="8877300" cy="3723142"/>
          </a:xfrm>
        </p:spPr>
        <p:txBody>
          <a:bodyPr/>
          <a:lstStyle/>
          <a:p>
            <a:r>
              <a:rPr lang="de-DE" altLang="de-DE" sz="2000" dirty="0" smtClean="0"/>
              <a:t>Progress</a:t>
            </a:r>
            <a:r>
              <a:rPr lang="de-DE" altLang="de-DE" sz="1800" dirty="0" smtClean="0"/>
              <a:t> since SA#72</a:t>
            </a:r>
          </a:p>
          <a:p>
            <a:pPr lvl="1"/>
            <a:r>
              <a:rPr lang="en-GB" altLang="de-DE" sz="1400" dirty="0" smtClean="0"/>
              <a:t>About 200 </a:t>
            </a:r>
            <a:r>
              <a:rPr lang="en-GB" altLang="de-DE" sz="1400" dirty="0" err="1" smtClean="0"/>
              <a:t>tdocs</a:t>
            </a:r>
            <a:r>
              <a:rPr lang="en-GB" altLang="de-DE" sz="1400" dirty="0" smtClean="0"/>
              <a:t> agreed for the TR with new or updated key issues, assumptions, solutions, consolidated architecture options and interim agreements.</a:t>
            </a:r>
            <a:endParaRPr lang="en-US" altLang="de-DE" sz="1400" dirty="0" smtClean="0"/>
          </a:p>
          <a:p>
            <a:pPr lvl="1"/>
            <a:r>
              <a:rPr lang="en-GB" altLang="de-DE" sz="1400" dirty="0" smtClean="0"/>
              <a:t>Re-evaluation of what key issues are relevant for the first release (a complete and operational  initial system) and focusing the study on those. Other items are deferred to later study and release.</a:t>
            </a:r>
          </a:p>
          <a:p>
            <a:pPr lvl="1"/>
            <a:r>
              <a:rPr lang="en-GB" altLang="de-DE" sz="1400" dirty="0" smtClean="0"/>
              <a:t>Most items from first release progress reasonably. A few interim agreements are reached on aspects such as Network Slicing, </a:t>
            </a:r>
            <a:r>
              <a:rPr lang="en-GB" altLang="de-DE" sz="1400" dirty="0" err="1" smtClean="0"/>
              <a:t>QoS</a:t>
            </a:r>
            <a:r>
              <a:rPr lang="en-GB" altLang="de-DE" sz="1400" dirty="0" smtClean="0"/>
              <a:t>, MM, SM, function split, function interconnect.</a:t>
            </a:r>
          </a:p>
          <a:p>
            <a:pPr lvl="1"/>
            <a:r>
              <a:rPr lang="en-GB" altLang="de-DE" sz="1400" dirty="0" smtClean="0"/>
              <a:t>The two Q3 SA2 meetings had a continuous stream of NG sessions; basically NG the whole week.</a:t>
            </a:r>
          </a:p>
          <a:p>
            <a:pPr lvl="1"/>
            <a:r>
              <a:rPr lang="en-GB" altLang="de-DE" sz="1400" dirty="0" smtClean="0"/>
              <a:t>Strenuous effort on handling all submitted input, specifically all proposed solutions so that adding new solutions may be restricted to those with strong support only. Two key issues with no or only few solutions.</a:t>
            </a:r>
          </a:p>
          <a:p>
            <a:pPr lvl="1"/>
            <a:r>
              <a:rPr lang="en-GB" altLang="de-DE" sz="1400" dirty="0" smtClean="0"/>
              <a:t>The TR is provided for information</a:t>
            </a:r>
            <a:r>
              <a:rPr lang="en-GB" altLang="de-DE" sz="1400" dirty="0" smtClean="0"/>
              <a:t>.  For some more detailed status see backup slide 1/2.</a:t>
            </a:r>
            <a:endParaRPr lang="en-GB" altLang="de-DE" sz="1400" dirty="0" smtClean="0"/>
          </a:p>
          <a:p>
            <a:r>
              <a:rPr lang="de-DE" altLang="de-DE" sz="1800" dirty="0" smtClean="0"/>
              <a:t>Next steps:</a:t>
            </a:r>
          </a:p>
          <a:p>
            <a:pPr lvl="1"/>
            <a:r>
              <a:rPr lang="en-GB" altLang="de-DE" sz="1400" dirty="0" smtClean="0"/>
              <a:t>Consolidate solutions. Consider solutions for the key issues where solutions were not yet handled. Achieve agreement on the overall architecture and conclusions on initial release key issues. </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Maintenance(7/22)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0815576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dirty="0" err="1" smtClean="0">
                          <a:solidFill>
                            <a:schemeClr val="lt1"/>
                          </a:solidFill>
                          <a:latin typeface="+mn-lt"/>
                          <a:ea typeface="+mn-ea"/>
                          <a:cs typeface="+mn-cs"/>
                        </a:rPr>
                        <a:t>FS_SeDoC</a:t>
                      </a:r>
                      <a:endParaRPr lang="en-US" sz="1400" b="1" kern="1200" dirty="0">
                        <a:solidFill>
                          <a:schemeClr val="lt1"/>
                        </a:solidFill>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Study on Service Domain Centralization</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r>
                        <a:rPr lang="en-US" sz="1400" b="1" kern="1200" dirty="0" err="1" smtClean="0">
                          <a:solidFill>
                            <a:schemeClr val="lt1"/>
                          </a:solidFill>
                          <a:latin typeface="+mn-lt"/>
                          <a:ea typeface="+mn-ea"/>
                          <a:cs typeface="+mn-cs"/>
                        </a:rPr>
                        <a:t>SeDoC</a:t>
                      </a:r>
                      <a:endParaRPr lang="en-US" sz="1400" b="1" kern="1200" dirty="0">
                        <a:solidFill>
                          <a:schemeClr val="lt1"/>
                        </a:solidFill>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Service Domain Centralization</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100%</a:t>
                      </a: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67100"/>
            <a:ext cx="8280400" cy="2991050"/>
          </a:xfrm>
        </p:spPr>
        <p:txBody>
          <a:bodyPr/>
          <a:lstStyle/>
          <a:p>
            <a:r>
              <a:rPr lang="de-DE" altLang="de-DE" sz="2000" dirty="0" smtClean="0"/>
              <a:t>Progress</a:t>
            </a:r>
            <a:r>
              <a:rPr lang="de-DE" altLang="de-DE" sz="1800" dirty="0" smtClean="0"/>
              <a:t> since SA#72</a:t>
            </a:r>
          </a:p>
          <a:p>
            <a:pPr lvl="1"/>
            <a:r>
              <a:rPr lang="de-DE" altLang="de-DE" sz="1600" dirty="0" smtClean="0"/>
              <a:t>The study and the normative work finalised. 5 CRs agreed.</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Maintenance(8/22)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63659338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sponsored data connectivity improvements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Sponsored data connectivity improvements</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100%</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33775"/>
            <a:ext cx="7630098" cy="2943225"/>
          </a:xfrm>
        </p:spPr>
        <p:txBody>
          <a:bodyPr/>
          <a:lstStyle/>
          <a:p>
            <a:r>
              <a:rPr lang="de-DE" altLang="de-DE" sz="2000" dirty="0" smtClean="0"/>
              <a:t>Progress</a:t>
            </a:r>
            <a:r>
              <a:rPr lang="de-DE" altLang="de-DE" sz="1800" dirty="0" smtClean="0"/>
              <a:t> since SA#72</a:t>
            </a:r>
          </a:p>
          <a:p>
            <a:pPr lvl="1"/>
            <a:r>
              <a:rPr lang="de-DE" altLang="de-DE" sz="1600" dirty="0" smtClean="0"/>
              <a:t>The normative work finalised. 12 CRs agreed. </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Maintenance(9/22)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732035542"/>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smtClean="0">
                          <a:solidFill>
                            <a:schemeClr val="bg1"/>
                          </a:solidFill>
                          <a:effectLst/>
                          <a:latin typeface="+mn-lt"/>
                          <a:ea typeface="+mn-ea"/>
                          <a:cs typeface="+mn-cs"/>
                        </a:rPr>
                        <a:t>FS_V2XARC</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80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r>
                        <a:rPr lang="en-US" sz="1400" b="1" kern="1200" baseline="0" dirty="0" smtClean="0">
                          <a:solidFill>
                            <a:schemeClr val="bg1"/>
                          </a:solidFill>
                          <a:effectLst/>
                          <a:latin typeface="+mn-lt"/>
                          <a:ea typeface="+mn-ea"/>
                          <a:cs typeface="+mn-cs"/>
                        </a:rPr>
                        <a:t>V2XARC</a:t>
                      </a:r>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85%</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619499"/>
            <a:ext cx="8280400" cy="2838651"/>
          </a:xfrm>
        </p:spPr>
        <p:txBody>
          <a:bodyPr/>
          <a:lstStyle/>
          <a:p>
            <a:r>
              <a:rPr lang="de-DE" altLang="de-DE" sz="2000" dirty="0" smtClean="0"/>
              <a:t>Progress</a:t>
            </a:r>
            <a:r>
              <a:rPr lang="de-DE" altLang="de-DE" sz="1800" dirty="0" smtClean="0"/>
              <a:t> since SA#72</a:t>
            </a:r>
          </a:p>
          <a:p>
            <a:pPr lvl="1"/>
            <a:r>
              <a:rPr lang="de-DE" altLang="de-DE" sz="1600" dirty="0" smtClean="0"/>
              <a:t>The study concluded and the TR is sent for approval.</a:t>
            </a:r>
          </a:p>
          <a:p>
            <a:pPr lvl="1"/>
            <a:r>
              <a:rPr lang="de-DE" altLang="de-DE" sz="1600" dirty="0" smtClean="0"/>
              <a:t>Most normative work done. Exception requested for finalising the feature.</a:t>
            </a:r>
          </a:p>
          <a:p>
            <a:pPr lvl="1"/>
            <a:r>
              <a:rPr lang="de-DE" altLang="de-DE" sz="1600" dirty="0" smtClean="0"/>
              <a:t>24 P-CRs agreed that form the new TS and 2 agreed CRs.</a:t>
            </a:r>
          </a:p>
          <a:p>
            <a:pPr lvl="1"/>
            <a:endParaRPr lang="de-DE" altLang="de-DE" sz="1600" dirty="0" smtClean="0"/>
          </a:p>
          <a:p>
            <a:r>
              <a:rPr lang="de-DE" altLang="de-DE" sz="2000" dirty="0" smtClean="0"/>
              <a:t>Next steps:</a:t>
            </a:r>
          </a:p>
          <a:p>
            <a:pPr lvl="1"/>
            <a:r>
              <a:rPr lang="de-DE" altLang="de-DE" sz="1600" dirty="0" smtClean="0"/>
              <a:t>Finalise the feature, when the exception gets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Maintenance(10/22)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Non-IP for Cellular </a:t>
                      </a:r>
                      <a:r>
                        <a:rPr kumimoji="0" lang="en-GB" sz="1400" b="1" i="0" u="none" strike="noStrike" kern="1200" cap="none" normalizeH="0" baseline="0" dirty="0" err="1" smtClean="0">
                          <a:ln>
                            <a:noFill/>
                          </a:ln>
                          <a:solidFill>
                            <a:schemeClr val="bg1"/>
                          </a:solidFill>
                          <a:effectLst/>
                          <a:latin typeface="+mn-lt"/>
                          <a:ea typeface="+mn-ea"/>
                          <a:cs typeface="+mn-cs"/>
                        </a:rPr>
                        <a:t>IoT</a:t>
                      </a:r>
                      <a:r>
                        <a:rPr kumimoji="0" lang="en-GB" sz="1400" b="1" i="0" u="none" strike="noStrike" kern="1200" cap="none" normalizeH="0" baseline="0" dirty="0" smtClean="0">
                          <a:ln>
                            <a:noFill/>
                          </a:ln>
                          <a:solidFill>
                            <a:schemeClr val="bg1"/>
                          </a:solidFill>
                          <a:effectLst/>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50</a:t>
                      </a:r>
                      <a:r>
                        <a:rPr lang="en-US" sz="1400" b="1" kern="1200" baseline="0" dirty="0" smtClean="0">
                          <a:solidFill>
                            <a:srgbClr val="7030A0"/>
                          </a:solidFill>
                          <a:latin typeface="+mn-lt"/>
                          <a:ea typeface="+mn-ea"/>
                          <a:cs typeface="+mn-cs"/>
                        </a:rPr>
                        <a:t> </a:t>
                      </a:r>
                      <a:r>
                        <a:rPr lang="en-US" sz="1400" b="1" kern="1200" dirty="0" smtClean="0">
                          <a:solidFill>
                            <a:srgbClr val="7030A0"/>
                          </a:solidFill>
                          <a:latin typeface="+mn-lt"/>
                          <a:ea typeface="+mn-ea"/>
                          <a:cs typeface="+mn-cs"/>
                        </a:rPr>
                        <a:t>&gt;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SA#72</a:t>
            </a:r>
          </a:p>
          <a:p>
            <a:pPr lvl="1"/>
            <a:r>
              <a:rPr lang="en-GB" sz="1600" dirty="0" smtClean="0"/>
              <a:t>Normative work finalised. 3 CRs agreed.</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Maintenance(11/22)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eFMSS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 to FMSS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a:t>
                      </a:r>
                      <a:r>
                        <a:rPr lang="en-US" sz="1400" b="1" kern="1200" baseline="0" dirty="0" smtClean="0">
                          <a:solidFill>
                            <a:srgbClr val="7030A0"/>
                          </a:solidFill>
                          <a:latin typeface="+mn-lt"/>
                          <a:ea typeface="+mn-ea"/>
                          <a:cs typeface="+mn-cs"/>
                        </a:rPr>
                        <a:t> </a:t>
                      </a:r>
                      <a:r>
                        <a:rPr lang="en-US" sz="1400" b="1" kern="1200" dirty="0" smtClean="0">
                          <a:solidFill>
                            <a:srgbClr val="7030A0"/>
                          </a:solidFill>
                          <a:latin typeface="+mn-lt"/>
                          <a:ea typeface="+mn-ea"/>
                          <a:cs typeface="+mn-cs"/>
                        </a:rPr>
                        <a:t>&gt;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SA#72</a:t>
            </a:r>
          </a:p>
          <a:p>
            <a:pPr lvl="1"/>
            <a:r>
              <a:rPr lang="en-GB" sz="1600" dirty="0" smtClean="0"/>
              <a:t>Normative work finalised. 1 CR agreed.</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SA#72,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Rel-12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Rel-13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Rel-14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Maintenance(12/22)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eT</a:t>
                      </a:r>
                      <a:r>
                        <a:rPr kumimoji="0" lang="en-US" sz="1400" b="1" i="0" u="none" strike="noStrike" kern="1200" cap="none" normalizeH="0" baseline="0" dirty="0" smtClean="0">
                          <a:ln>
                            <a:noFill/>
                          </a:ln>
                          <a:solidFill>
                            <a:schemeClr val="bg1"/>
                          </a:solidFill>
                          <a:effectLst/>
                          <a:latin typeface="+mn-lt"/>
                          <a:ea typeface="+mn-ea"/>
                          <a:cs typeface="+mn-cs"/>
                        </a:rPr>
                        <a:t>-ADS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T-ADS supporting WLAN Access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a:t>
                      </a:r>
                      <a:r>
                        <a:rPr lang="en-US" sz="1400" b="1" kern="1200" baseline="0" dirty="0" smtClean="0">
                          <a:solidFill>
                            <a:srgbClr val="7030A0"/>
                          </a:solidFill>
                          <a:latin typeface="+mn-lt"/>
                          <a:ea typeface="+mn-ea"/>
                          <a:cs typeface="+mn-cs"/>
                        </a:rPr>
                        <a:t> </a:t>
                      </a:r>
                      <a:r>
                        <a:rPr lang="en-US" sz="1400" b="1" kern="1200" dirty="0" smtClean="0">
                          <a:solidFill>
                            <a:srgbClr val="7030A0"/>
                          </a:solidFill>
                          <a:latin typeface="+mn-lt"/>
                          <a:ea typeface="+mn-ea"/>
                          <a:cs typeface="+mn-cs"/>
                        </a:rPr>
                        <a:t>&gt;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SA#72</a:t>
            </a:r>
          </a:p>
          <a:p>
            <a:pPr lvl="1"/>
            <a:r>
              <a:rPr lang="en-GB" sz="1600" dirty="0" smtClean="0"/>
              <a:t>Normative work finalized. 2 CRs agreed.</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Maintenance(13/22)</a:t>
            </a:r>
            <a:endParaRPr lang="de-DE" altLang="de-DE" sz="2800" b="1" dirty="0" smtClean="0"/>
          </a:p>
        </p:txBody>
      </p:sp>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SA#72</a:t>
            </a:r>
          </a:p>
          <a:p>
            <a:pPr lvl="1"/>
            <a:r>
              <a:rPr lang="en-GB" sz="1600" dirty="0" smtClean="0"/>
              <a:t>No work conducted as it was agreed to wait until after stage 2 freeze date.</a:t>
            </a:r>
          </a:p>
          <a:p>
            <a:pPr lvl="1"/>
            <a:endParaRPr lang="en-GB" sz="1600" dirty="0" smtClean="0"/>
          </a:p>
          <a:p>
            <a:r>
              <a:rPr lang="de-DE" altLang="de-DE" sz="2000" dirty="0" smtClean="0"/>
              <a:t>Next steps:</a:t>
            </a:r>
          </a:p>
          <a:p>
            <a:pPr lvl="1"/>
            <a:r>
              <a:rPr lang="de-DE" altLang="de-DE" sz="1600" dirty="0" smtClean="0"/>
              <a:t>Starting the study work.</a:t>
            </a:r>
          </a:p>
        </p:txBody>
      </p:sp>
      <p:graphicFrame>
        <p:nvGraphicFramePr>
          <p:cNvPr id="6" name="Content Placeholder 8"/>
          <p:cNvGraphicFramePr>
            <a:graphicFrameLocks/>
          </p:cNvGraphicFramePr>
          <p:nvPr>
            <p:extLst>
              <p:ext uri="{D42A27DB-BD31-4B8C-83A1-F6EECF244321}">
                <p14:modId xmlns="" xmlns:p14="http://schemas.microsoft.com/office/powerpoint/2010/main"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err="1" smtClean="0">
                          <a:solidFill>
                            <a:schemeClr val="bg1"/>
                          </a:solidFill>
                          <a:effectLst/>
                          <a:latin typeface="+mn-lt"/>
                          <a:ea typeface="+mn-ea"/>
                          <a:cs typeface="+mn-cs"/>
                        </a:rPr>
                        <a:t>FS_VoWLAN</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Complementary Features for Voice services over WLAN</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Maintenance(14/22)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4007546955"/>
              </p:ext>
            </p:extLst>
          </p:nvPr>
        </p:nvGraphicFramePr>
        <p:xfrm>
          <a:off x="179388" y="1376363"/>
          <a:ext cx="8569325" cy="1821946"/>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608502">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FS_GENCEF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90%</a:t>
                      </a: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476624"/>
            <a:ext cx="7677042" cy="2981525"/>
          </a:xfrm>
        </p:spPr>
        <p:txBody>
          <a:bodyPr/>
          <a:lstStyle/>
          <a:p>
            <a:r>
              <a:rPr lang="de-DE" altLang="de-DE" sz="2000" dirty="0" smtClean="0"/>
              <a:t>Progress</a:t>
            </a:r>
            <a:r>
              <a:rPr lang="de-DE" altLang="de-DE" sz="1800" dirty="0" smtClean="0"/>
              <a:t> since SA#72</a:t>
            </a:r>
          </a:p>
          <a:p>
            <a:pPr lvl="1"/>
            <a:r>
              <a:rPr lang="de-DE" altLang="de-DE" sz="1600" dirty="0" smtClean="0"/>
              <a:t>Most normative work done. 4 CRs agreed.</a:t>
            </a:r>
          </a:p>
          <a:p>
            <a:pPr lvl="1"/>
            <a:r>
              <a:rPr lang="de-DE" altLang="de-DE" sz="1600" dirty="0" smtClean="0"/>
              <a:t>Exception requested for finalising the feature.</a:t>
            </a:r>
          </a:p>
          <a:p>
            <a:pPr lvl="1"/>
            <a:endParaRPr lang="de-DE" altLang="de-DE" sz="1600" dirty="0" smtClean="0"/>
          </a:p>
          <a:p>
            <a:r>
              <a:rPr lang="de-DE" altLang="de-DE" sz="2000" dirty="0" smtClean="0"/>
              <a:t>Next steps:</a:t>
            </a:r>
          </a:p>
          <a:p>
            <a:pPr lvl="1"/>
            <a:r>
              <a:rPr lang="de-DE" altLang="de-DE" sz="1600" dirty="0" smtClean="0"/>
              <a:t>Finalise the feature, when the exception gets approved.</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Maintenance(15/22)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100%</a:t>
                      </a: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SA#72</a:t>
            </a:r>
          </a:p>
          <a:p>
            <a:pPr lvl="1"/>
            <a:r>
              <a:rPr lang="en-GB" sz="1600" dirty="0" smtClean="0"/>
              <a:t>Normative work finalised. 3 CRs agreed.</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Maintenance(16/22)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85%</a:t>
                      </a: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SA#72</a:t>
            </a:r>
          </a:p>
          <a:p>
            <a:pPr lvl="1"/>
            <a:r>
              <a:rPr lang="de-DE" altLang="de-DE" sz="1600" dirty="0" smtClean="0"/>
              <a:t>The study concluded and the TR is sent for approval.</a:t>
            </a:r>
          </a:p>
          <a:p>
            <a:pPr lvl="1"/>
            <a:r>
              <a:rPr lang="de-DE" altLang="de-DE" sz="1600" dirty="0" smtClean="0"/>
              <a:t>Most normative work done. 2 CRs agreed.</a:t>
            </a:r>
          </a:p>
          <a:p>
            <a:pPr lvl="1"/>
            <a:r>
              <a:rPr lang="de-DE" altLang="de-DE" sz="1600" dirty="0" smtClean="0"/>
              <a:t>Exception requested for finalising the feature.</a:t>
            </a:r>
          </a:p>
          <a:p>
            <a:pPr lvl="1"/>
            <a:endParaRPr lang="de-DE" altLang="de-DE" sz="1600" dirty="0" smtClean="0"/>
          </a:p>
          <a:p>
            <a:r>
              <a:rPr lang="de-DE" altLang="de-DE" sz="2000" dirty="0" smtClean="0"/>
              <a:t>Next steps:</a:t>
            </a:r>
          </a:p>
          <a:p>
            <a:pPr lvl="1"/>
            <a:r>
              <a:rPr lang="de-DE" altLang="de-DE" sz="1600" dirty="0" smtClean="0"/>
              <a:t>Finalise the feature, when the exception gets approved.</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Maintenance(17/22)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70%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403600" cy="2752925"/>
          </a:xfrm>
        </p:spPr>
        <p:txBody>
          <a:bodyPr/>
          <a:lstStyle/>
          <a:p>
            <a:r>
              <a:rPr lang="de-DE" altLang="de-DE" sz="2000" dirty="0" smtClean="0"/>
              <a:t>Progress</a:t>
            </a:r>
            <a:r>
              <a:rPr lang="de-DE" altLang="de-DE" sz="1800" dirty="0" smtClean="0"/>
              <a:t> since SA#72</a:t>
            </a:r>
          </a:p>
          <a:p>
            <a:pPr lvl="1"/>
            <a:r>
              <a:rPr lang="de-DE" altLang="de-DE" sz="1600" dirty="0" smtClean="0"/>
              <a:t>The study concluded on a number of aspects.</a:t>
            </a:r>
          </a:p>
          <a:p>
            <a:pPr lvl="1"/>
            <a:r>
              <a:rPr lang="de-DE" altLang="de-DE" sz="1600" dirty="0" smtClean="0"/>
              <a:t>A WID is submitted and an exception requested for specifying those aspects within Rel-14.</a:t>
            </a:r>
          </a:p>
          <a:p>
            <a:pPr lvl="1"/>
            <a:endParaRPr lang="de-DE" altLang="de-DE" sz="1600" dirty="0" smtClean="0"/>
          </a:p>
          <a:p>
            <a:r>
              <a:rPr lang="de-DE" altLang="de-DE" sz="2000" dirty="0" smtClean="0"/>
              <a:t>Next steps:</a:t>
            </a:r>
          </a:p>
          <a:p>
            <a:pPr lvl="1"/>
            <a:r>
              <a:rPr lang="de-DE" altLang="de-DE" sz="1600" dirty="0" smtClean="0"/>
              <a:t>Doing the normative work, when the WID and the exception get approved.</a:t>
            </a:r>
          </a:p>
          <a:p>
            <a:pPr lvl="1"/>
            <a:r>
              <a:rPr lang="de-DE" altLang="de-DE" sz="1600" dirty="0" smtClean="0"/>
              <a:t>Finalise the study.</a:t>
            </a:r>
          </a:p>
          <a:p>
            <a:pPr lvl="1">
              <a:buNone/>
            </a:pP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Maintenance(18/22)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516062"/>
                <a:gridCol w="4182914"/>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60%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71850"/>
            <a:ext cx="8280400" cy="3086299"/>
          </a:xfrm>
        </p:spPr>
        <p:txBody>
          <a:bodyPr/>
          <a:lstStyle/>
          <a:p>
            <a:r>
              <a:rPr lang="de-DE" altLang="de-DE" sz="2000" dirty="0" smtClean="0"/>
              <a:t>Progress</a:t>
            </a:r>
            <a:r>
              <a:rPr lang="de-DE" altLang="de-DE" sz="1800" dirty="0" smtClean="0"/>
              <a:t> since SA#72</a:t>
            </a:r>
          </a:p>
          <a:p>
            <a:pPr lvl="1"/>
            <a:r>
              <a:rPr lang="de-DE" altLang="de-DE" sz="1600" dirty="0" smtClean="0"/>
              <a:t>The study work started and progressed.</a:t>
            </a:r>
          </a:p>
          <a:p>
            <a:pPr lvl="1"/>
            <a:r>
              <a:rPr lang="de-DE" altLang="de-DE" sz="1600" dirty="0" smtClean="0"/>
              <a:t>Conclusions are not yet reached.</a:t>
            </a:r>
          </a:p>
          <a:p>
            <a:pPr lvl="1"/>
            <a:r>
              <a:rPr lang="de-DE" sz="1600" dirty="0" smtClean="0"/>
              <a:t>A draft WID was submitted in SA2#116bis but not agreed due to lack of study conclusions. Some companies indicated that they may consider to submit a WID directly to TSG SA#73</a:t>
            </a:r>
            <a:r>
              <a:rPr lang="de-DE" altLang="de-DE" sz="1600" dirty="0" smtClean="0"/>
              <a:t>.</a:t>
            </a:r>
          </a:p>
          <a:p>
            <a:pPr lvl="1"/>
            <a:endParaRPr lang="de-DE" altLang="de-DE" sz="1600" dirty="0" smtClean="0"/>
          </a:p>
          <a:p>
            <a:r>
              <a:rPr lang="de-DE" altLang="de-DE" sz="2000" dirty="0" smtClean="0"/>
              <a:t>Next steps:</a:t>
            </a:r>
          </a:p>
          <a:p>
            <a:pPr lvl="1"/>
            <a:r>
              <a:rPr lang="de-DE" altLang="de-DE" sz="1600" dirty="0" smtClean="0"/>
              <a:t>Continue the study.</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Maintenance(19/22)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FS_IOPS_LB</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Enhanced 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 &gt; 6%</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SA#72</a:t>
            </a:r>
          </a:p>
          <a:p>
            <a:pPr lvl="1"/>
            <a:r>
              <a:rPr lang="en-GB" sz="1600" dirty="0" smtClean="0"/>
              <a:t>No work conducted as it was agreed to wait until after stage 2 freeze date.</a:t>
            </a:r>
          </a:p>
          <a:p>
            <a:pPr lvl="1"/>
            <a:endParaRPr lang="en-GB" sz="1600" dirty="0" smtClean="0"/>
          </a:p>
          <a:p>
            <a:r>
              <a:rPr lang="de-DE" altLang="de-DE" sz="2000" dirty="0" smtClean="0"/>
              <a:t>Next steps:</a:t>
            </a:r>
          </a:p>
          <a:p>
            <a:pPr lvl="1"/>
            <a:r>
              <a:rPr lang="de-DE" altLang="de-DE" sz="1600" dirty="0" smtClean="0"/>
              <a:t>Continue the study work.</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Maintenance(20/22)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N/A</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2924175"/>
            <a:ext cx="8280400" cy="3533975"/>
          </a:xfrm>
        </p:spPr>
        <p:txBody>
          <a:bodyPr/>
          <a:lstStyle/>
          <a:p>
            <a:r>
              <a:rPr lang="de-DE" altLang="de-DE" sz="2000" dirty="0" smtClean="0"/>
              <a:t>Progress</a:t>
            </a:r>
            <a:r>
              <a:rPr lang="de-DE" altLang="de-DE" sz="1800" dirty="0" smtClean="0"/>
              <a:t> since SA#72. TEI14 enhancements:</a:t>
            </a:r>
          </a:p>
          <a:p>
            <a:pPr lvl="1"/>
            <a:r>
              <a:rPr lang="en-GB" sz="1400" dirty="0" smtClean="0"/>
              <a:t>MO SMS over T4</a:t>
            </a:r>
            <a:endParaRPr lang="en-US" sz="1400" dirty="0" smtClean="0"/>
          </a:p>
          <a:p>
            <a:pPr lvl="1"/>
            <a:r>
              <a:rPr lang="en-GB" sz="1400" dirty="0" smtClean="0"/>
              <a:t>Adding ENODEB_CHANGE event trigger, Adding </a:t>
            </a:r>
            <a:r>
              <a:rPr lang="en-GB" sz="1400" dirty="0" err="1" smtClean="0"/>
              <a:t>eNodeB</a:t>
            </a:r>
            <a:r>
              <a:rPr lang="en-GB" sz="1400" dirty="0" smtClean="0"/>
              <a:t> change reporting in Location Change Reporting Procedure</a:t>
            </a:r>
            <a:endParaRPr lang="en-US" sz="1400" dirty="0" smtClean="0"/>
          </a:p>
          <a:p>
            <a:pPr lvl="1"/>
            <a:r>
              <a:rPr lang="en-GB" sz="1400" dirty="0" smtClean="0"/>
              <a:t>Predictable pre-emption of media flows</a:t>
            </a:r>
          </a:p>
          <a:p>
            <a:pPr lvl="1"/>
            <a:r>
              <a:rPr lang="en-GB" sz="1400" dirty="0" smtClean="0"/>
              <a:t>Providing subscriber ID in case of anonymous emergency calls</a:t>
            </a:r>
          </a:p>
          <a:p>
            <a:pPr lvl="1"/>
            <a:r>
              <a:rPr lang="en-GB" sz="1400" dirty="0" smtClean="0"/>
              <a:t>Reference point clarification between IMS entities for IMS session and dialog</a:t>
            </a:r>
          </a:p>
          <a:p>
            <a:pPr lvl="1"/>
            <a:r>
              <a:rPr lang="en-GB" sz="1400" dirty="0" smtClean="0"/>
              <a:t>TCP transport for data channels towards the WIC</a:t>
            </a:r>
          </a:p>
          <a:p>
            <a:pPr lvl="1"/>
            <a:r>
              <a:rPr lang="en-GB" sz="1400" dirty="0" err="1" smtClean="0"/>
              <a:t>WebRTC</a:t>
            </a:r>
            <a:r>
              <a:rPr lang="en-GB" sz="1400" dirty="0" smtClean="0"/>
              <a:t> Media plane optimization with DTLS termination</a:t>
            </a:r>
          </a:p>
          <a:p>
            <a:pPr lvl="1"/>
            <a:r>
              <a:rPr lang="en-GB" sz="1400" dirty="0" smtClean="0"/>
              <a:t>Indication for support of anonymous IMS emergency sessions</a:t>
            </a:r>
          </a:p>
          <a:p>
            <a:pPr lvl="1"/>
            <a:r>
              <a:rPr lang="en-GB" sz="1400" dirty="0" smtClean="0"/>
              <a:t>Support of RTP/RTCP multiplexing for </a:t>
            </a:r>
            <a:r>
              <a:rPr lang="en-GB" sz="1400" dirty="0" err="1" smtClean="0"/>
              <a:t>WebRTC</a:t>
            </a:r>
            <a:endParaRPr lang="en-GB" sz="1400" dirty="0" smtClean="0"/>
          </a:p>
          <a:p>
            <a:pPr lvl="1"/>
            <a:r>
              <a:rPr lang="en-GB" sz="1400" dirty="0" smtClean="0"/>
              <a:t>Control parameter for predictable pre-emption of media flows</a:t>
            </a:r>
          </a:p>
          <a:p>
            <a:pPr lvl="1"/>
            <a:r>
              <a:rPr lang="en-GB" sz="1400" dirty="0" smtClean="0"/>
              <a:t>SRVCC </a:t>
            </a:r>
            <a:r>
              <a:rPr lang="en-GB" sz="1400" dirty="0" err="1" smtClean="0"/>
              <a:t>transcoding</a:t>
            </a:r>
            <a:r>
              <a:rPr lang="en-GB" sz="1400" dirty="0" smtClean="0"/>
              <a:t> minimization</a:t>
            </a:r>
            <a:endParaRPr lang="en-US" sz="1400" dirty="0" smtClean="0"/>
          </a:p>
          <a:p>
            <a:pPr lvl="1"/>
            <a:endParaRPr lang="en-GB" sz="1000" dirty="0" smtClean="0"/>
          </a:p>
          <a:p>
            <a:pPr lvl="1">
              <a:buNone/>
            </a:pPr>
            <a:endParaRPr lang="en-GB" sz="1000" dirty="0" smtClean="0"/>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a:xfrm>
            <a:off x="403225" y="1435395"/>
            <a:ext cx="8229600" cy="4706643"/>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2582090238"/>
              </p:ext>
            </p:extLst>
          </p:nvPr>
        </p:nvGraphicFramePr>
        <p:xfrm>
          <a:off x="935663" y="2209123"/>
          <a:ext cx="5954235" cy="3362218"/>
        </p:xfrm>
        <a:graphic>
          <a:graphicData uri="http://schemas.openxmlformats.org/drawingml/2006/table">
            <a:tbl>
              <a:tblPr/>
              <a:tblGrid>
                <a:gridCol w="3190173"/>
                <a:gridCol w="611230"/>
                <a:gridCol w="606459"/>
                <a:gridCol w="515981"/>
                <a:gridCol w="515196"/>
                <a:gridCol w="515196"/>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70</a:t>
                      </a: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cap="none" normalizeH="0" baseline="0" dirty="0" smtClean="0">
                          <a:ln>
                            <a:noFill/>
                          </a:ln>
                          <a:solidFill>
                            <a:schemeClr val="tx1"/>
                          </a:solidFill>
                          <a:effectLst/>
                          <a:latin typeface="Calibri" pitchFamily="34" charset="0"/>
                        </a:rPr>
                        <a:t>71</a:t>
                      </a: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r>
              <a:tr h="8021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Rel-14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(TEI14):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dirty="0"/>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749382" y="6112784"/>
            <a:ext cx="81533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smtClean="0">
                <a:latin typeface="Arial" charset="0"/>
                <a:ea typeface="Gulim" pitchFamily="34" charset="-127"/>
              </a:rPr>
              <a:t>Note: Only category F or D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counted. Category A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not counted.</a:t>
            </a:r>
            <a:endParaRPr lang="en-US" altLang="de-DE" sz="1800" i="1" dirty="0">
              <a:latin typeface="Arial" charset="0"/>
              <a:ea typeface="Gulim" pitchFamily="34" charset="-127"/>
            </a:endParaRPr>
          </a:p>
        </p:txBody>
      </p:sp>
      <p:sp>
        <p:nvSpPr>
          <p:cNvPr id="10" name="Title 5"/>
          <p:cNvSpPr txBox="1">
            <a:spLocks/>
          </p:cNvSpPr>
          <p:nvPr/>
        </p:nvSpPr>
        <p:spPr bwMode="auto">
          <a:xfrm>
            <a:off x="609600" y="4270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smtClean="0">
                <a:ln>
                  <a:noFill/>
                </a:ln>
                <a:solidFill>
                  <a:srgbClr val="FF0000"/>
                </a:solidFill>
                <a:effectLst/>
                <a:uLnTx/>
                <a:uFillTx/>
                <a:latin typeface="+mj-lt"/>
                <a:ea typeface="+mj-ea"/>
                <a:cs typeface="+mj-cs"/>
              </a:rPr>
              <a:t>2.3) Rel-14 Work and Maintenance(21/22)</a:t>
            </a:r>
            <a:endParaRPr kumimoji="0" lang="de-DE" altLang="de-DE" sz="2800" b="1" i="0" u="none" strike="noStrike" kern="0" cap="none" spc="0" normalizeH="0" baseline="0" noProof="0" dirty="0" smtClean="0">
              <a:ln>
                <a:noFill/>
              </a:ln>
              <a:solidFill>
                <a:srgbClr val="FF0000"/>
              </a:solidFill>
              <a:effectLst/>
              <a:uLnTx/>
              <a:uFillTx/>
              <a:latin typeface="+mj-lt"/>
              <a:ea typeface="+mj-ea"/>
              <a:cs typeface="+mj-cs"/>
            </a:endParaRPr>
          </a:p>
        </p:txBody>
      </p:sp>
    </p:spTree>
    <p:extLst>
      <p:ext uri="{BB962C8B-B14F-4D97-AF65-F5344CB8AC3E}">
        <p14:creationId xmlns="" xmlns:p14="http://schemas.microsoft.com/office/powerpoint/2010/main" val="498000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SA#72</a:t>
            </a:r>
          </a:p>
          <a:p>
            <a:pPr lvl="1" eaLnBrk="1" hangingPunct="1">
              <a:defRPr/>
            </a:pPr>
            <a:r>
              <a:rPr lang="en-GB" altLang="ko-KR" dirty="0" smtClean="0">
                <a:latin typeface="+mn-ea"/>
                <a:cs typeface="Arial" charset="0"/>
              </a:rPr>
              <a:t>SA2#116: </a:t>
            </a:r>
            <a:r>
              <a:rPr lang="en-GB" altLang="ko-KR" dirty="0" smtClean="0">
                <a:latin typeface="+mn-ea"/>
                <a:ea typeface="+mn-ea"/>
                <a:cs typeface="Arial" charset="0"/>
              </a:rPr>
              <a:t>Jul 2016, Vienna, Austria</a:t>
            </a:r>
            <a:endParaRPr lang="en-GB" altLang="ko-KR" dirty="0" smtClean="0">
              <a:latin typeface="+mn-ea"/>
              <a:cs typeface="Arial" charset="0"/>
            </a:endParaRPr>
          </a:p>
          <a:p>
            <a:pPr lvl="1" eaLnBrk="1" hangingPunct="1">
              <a:defRPr/>
            </a:pPr>
            <a:r>
              <a:rPr lang="en-GB" altLang="ko-KR" dirty="0" smtClean="0">
                <a:latin typeface="+mn-ea"/>
                <a:cs typeface="Arial" charset="0"/>
              </a:rPr>
              <a:t>SA2#116bis: </a:t>
            </a:r>
            <a:r>
              <a:rPr lang="en-US" altLang="ko-KR" dirty="0" smtClean="0">
                <a:latin typeface="+mn-ea"/>
                <a:ea typeface="+mn-ea"/>
                <a:cs typeface="Arial" charset="0"/>
              </a:rPr>
              <a:t>Aug 2016, </a:t>
            </a:r>
            <a:r>
              <a:rPr lang="en-US" altLang="ko-KR" dirty="0" err="1" smtClean="0">
                <a:latin typeface="+mn-ea"/>
                <a:ea typeface="+mn-ea"/>
                <a:cs typeface="Arial" charset="0"/>
              </a:rPr>
              <a:t>Sanya</a:t>
            </a:r>
            <a:r>
              <a:rPr lang="en-US" altLang="ko-KR" dirty="0" smtClean="0">
                <a:latin typeface="+mn-ea"/>
                <a:ea typeface="+mn-ea"/>
                <a:cs typeface="Arial" charset="0"/>
              </a:rPr>
              <a:t>, China</a:t>
            </a:r>
            <a:endParaRPr lang="en-GB" altLang="ko-KR" dirty="0" smtClean="0">
              <a:latin typeface="+mn-ea"/>
              <a:cs typeface="Arial" charset="0"/>
            </a:endParaRP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SA2#117: Oct 2016, </a:t>
            </a:r>
            <a:r>
              <a:rPr lang="en-US" altLang="ko-KR" dirty="0" smtClean="0">
                <a:latin typeface="+mn-ea"/>
                <a:ea typeface="+mn-ea"/>
                <a:cs typeface="Arial" charset="0"/>
              </a:rPr>
              <a:t>Kaohsiung city , TW</a:t>
            </a:r>
            <a:endParaRPr lang="en-GB" altLang="ko-KR" dirty="0" smtClean="0">
              <a:latin typeface="+mn-ea"/>
              <a:ea typeface="+mn-ea"/>
              <a:cs typeface="Arial" charset="0"/>
            </a:endParaRPr>
          </a:p>
          <a:p>
            <a:pPr lvl="1" eaLnBrk="1" hangingPunct="1">
              <a:defRPr/>
            </a:pPr>
            <a:r>
              <a:rPr lang="en-GB" altLang="ko-KR" dirty="0" smtClean="0">
                <a:latin typeface="+mn-ea"/>
                <a:ea typeface="+mn-ea"/>
                <a:cs typeface="Arial" charset="0"/>
              </a:rPr>
              <a:t>SA2#118: Nov 2016, Reno, USA</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2.3) Rel-14 Work and Maintenance (22/22)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508470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6</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Maintenance for pre-Rel-14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algn="l" defTabSz="914400" rtl="0" eaLnBrk="1" latinLnBrk="0" hangingPunct="1"/>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1847850"/>
            <a:ext cx="8813800" cy="4680540"/>
          </a:xfrm>
        </p:spPr>
        <p:txBody>
          <a:bodyPr/>
          <a:lstStyle/>
          <a:p>
            <a:pPr marL="342900" lvl="1" indent="-342900">
              <a:spcBef>
                <a:spcPts val="300"/>
              </a:spcBef>
              <a:buClrTx/>
              <a:buBlip>
                <a:blip r:embed="rId3"/>
              </a:buBlip>
            </a:pPr>
            <a:endParaRPr lang="en-US" sz="1600" dirty="0" smtClean="0"/>
          </a:p>
          <a:p>
            <a:pPr>
              <a:spcBef>
                <a:spcPts val="300"/>
              </a:spcBef>
            </a:pPr>
            <a:r>
              <a:rPr lang="en-US" sz="1600" dirty="0" smtClean="0"/>
              <a:t>New WID for </a:t>
            </a:r>
            <a:r>
              <a:rPr lang="en-US" sz="1600" b="1" dirty="0" err="1" smtClean="0"/>
              <a:t>SeDoC</a:t>
            </a:r>
            <a:r>
              <a:rPr lang="en-US" sz="1600" dirty="0" smtClean="0"/>
              <a:t>, </a:t>
            </a:r>
            <a:r>
              <a:rPr lang="en-GB" sz="1600" dirty="0" smtClean="0"/>
              <a:t>SP-160675</a:t>
            </a:r>
          </a:p>
          <a:p>
            <a:pPr>
              <a:spcBef>
                <a:spcPts val="300"/>
              </a:spcBef>
            </a:pPr>
            <a:r>
              <a:rPr lang="en-US" sz="1600" dirty="0" smtClean="0"/>
              <a:t>New WID proposal for </a:t>
            </a:r>
            <a:r>
              <a:rPr lang="en-US" sz="1600" b="1" dirty="0" smtClean="0"/>
              <a:t>Architectural Enhancements for TV service</a:t>
            </a:r>
            <a:r>
              <a:rPr lang="en-US" sz="1600" dirty="0" smtClean="0"/>
              <a:t>, </a:t>
            </a:r>
            <a:r>
              <a:rPr lang="en-GB" sz="1600" dirty="0" smtClean="0"/>
              <a:t>SP-160676</a:t>
            </a:r>
          </a:p>
          <a:p>
            <a:pPr>
              <a:spcBef>
                <a:spcPts val="300"/>
              </a:spcBef>
            </a:pPr>
            <a:r>
              <a:rPr lang="en-GB" sz="1600" dirty="0" smtClean="0"/>
              <a:t>New WID on </a:t>
            </a:r>
            <a:r>
              <a:rPr lang="en-GB" sz="1600" b="1" dirty="0" smtClean="0"/>
              <a:t>Extended architecture support for Cellular Internet of Things,</a:t>
            </a:r>
            <a:r>
              <a:rPr lang="en-GB" sz="1600" dirty="0" smtClean="0"/>
              <a:t> SP-160677</a:t>
            </a:r>
          </a:p>
          <a:p>
            <a:pPr>
              <a:spcBef>
                <a:spcPts val="300"/>
              </a:spcBef>
            </a:pPr>
            <a:endParaRPr lang="en-GB" sz="1600" dirty="0" smtClean="0"/>
          </a:p>
          <a:p>
            <a:pPr>
              <a:spcBef>
                <a:spcPts val="300"/>
              </a:spcBef>
            </a:pPr>
            <a:r>
              <a:rPr lang="en-GB" sz="1600" dirty="0" smtClean="0"/>
              <a:t>Rel-14 WI Exception for </a:t>
            </a:r>
            <a:r>
              <a:rPr lang="en-GB" sz="1600" b="1" dirty="0" smtClean="0"/>
              <a:t>Extended architecture support for Cellular Internet of Things</a:t>
            </a:r>
            <a:r>
              <a:rPr lang="en-GB" sz="1600" dirty="0" smtClean="0"/>
              <a:t>, SP-160671</a:t>
            </a:r>
          </a:p>
          <a:p>
            <a:pPr marL="342900" lvl="1" indent="-342900">
              <a:spcBef>
                <a:spcPts val="300"/>
              </a:spcBef>
              <a:buClrTx/>
              <a:buBlip>
                <a:blip r:embed="rId3"/>
              </a:buBlip>
            </a:pPr>
            <a:r>
              <a:rPr lang="en-GB" sz="1600" dirty="0" smtClean="0">
                <a:ea typeface="+mn-ea"/>
                <a:cs typeface="+mn-cs"/>
              </a:rPr>
              <a:t>Rel-14 Work Item Exception </a:t>
            </a:r>
            <a:r>
              <a:rPr lang="en-US" sz="1600" dirty="0" smtClean="0">
                <a:ea typeface="+mn-ea"/>
                <a:cs typeface="+mn-cs"/>
              </a:rPr>
              <a:t>for </a:t>
            </a:r>
            <a:r>
              <a:rPr lang="en-US" sz="1600" b="1" dirty="0" smtClean="0">
                <a:ea typeface="+mn-ea"/>
                <a:cs typeface="+mn-cs"/>
              </a:rPr>
              <a:t>V2XARC</a:t>
            </a:r>
            <a:r>
              <a:rPr lang="en-US" sz="1600" dirty="0" smtClean="0">
                <a:ea typeface="+mn-ea"/>
                <a:cs typeface="+mn-cs"/>
              </a:rPr>
              <a:t>, SP-160670</a:t>
            </a:r>
          </a:p>
          <a:p>
            <a:pPr marL="342900" lvl="1" indent="-342900">
              <a:spcBef>
                <a:spcPts val="300"/>
              </a:spcBef>
              <a:buClrTx/>
              <a:buBlip>
                <a:blip r:embed="rId3"/>
              </a:buBlip>
            </a:pPr>
            <a:r>
              <a:rPr lang="en-GB" sz="1600" dirty="0" smtClean="0">
                <a:ea typeface="+mn-ea"/>
                <a:cs typeface="+mn-cs"/>
              </a:rPr>
              <a:t>Rel-14 Work Item Exception for </a:t>
            </a:r>
            <a:r>
              <a:rPr lang="en-GB" sz="1600" b="1" dirty="0" err="1" smtClean="0">
                <a:ea typeface="+mn-ea"/>
                <a:cs typeface="+mn-cs"/>
              </a:rPr>
              <a:t>AE_enTV</a:t>
            </a:r>
            <a:r>
              <a:rPr lang="en-GB" sz="1600" dirty="0" smtClean="0">
                <a:ea typeface="+mn-ea"/>
                <a:cs typeface="+mn-cs"/>
              </a:rPr>
              <a:t>, </a:t>
            </a:r>
            <a:r>
              <a:rPr lang="en-US" sz="1600" dirty="0" smtClean="0"/>
              <a:t>SP-160672</a:t>
            </a:r>
          </a:p>
          <a:p>
            <a:pPr marL="342900" lvl="1" indent="-342900">
              <a:spcBef>
                <a:spcPts val="300"/>
              </a:spcBef>
              <a:buClrTx/>
              <a:buBlip>
                <a:blip r:embed="rId3"/>
              </a:buBlip>
            </a:pPr>
            <a:r>
              <a:rPr lang="en-GB" sz="1600" dirty="0" smtClean="0"/>
              <a:t>Rel-14 Work Item Exception for </a:t>
            </a:r>
            <a:r>
              <a:rPr lang="en-GB" sz="1600" b="1" dirty="0" smtClean="0"/>
              <a:t>CUPS</a:t>
            </a:r>
            <a:r>
              <a:rPr lang="en-GB" sz="1600" dirty="0" smtClean="0"/>
              <a:t>, </a:t>
            </a:r>
            <a:r>
              <a:rPr lang="en-US" sz="1600" dirty="0" smtClean="0"/>
              <a:t>SP-160673</a:t>
            </a:r>
          </a:p>
          <a:p>
            <a:pPr marL="342900" lvl="1" indent="-342900">
              <a:spcBef>
                <a:spcPts val="300"/>
              </a:spcBef>
              <a:buClrTx/>
              <a:buBlip>
                <a:blip r:embed="rId3"/>
              </a:buBlip>
            </a:pPr>
            <a:r>
              <a:rPr lang="en-GB" sz="1600" dirty="0" smtClean="0"/>
              <a:t>Rel-14 Work Item Exception for </a:t>
            </a:r>
            <a:r>
              <a:rPr lang="en-GB" sz="1600" b="1" dirty="0" smtClean="0"/>
              <a:t>GENCEF</a:t>
            </a:r>
            <a:r>
              <a:rPr lang="en-GB" sz="1600" dirty="0" smtClean="0"/>
              <a:t>, </a:t>
            </a:r>
            <a:r>
              <a:rPr lang="en-US" sz="1600" dirty="0" smtClean="0"/>
              <a:t>SP-160674</a:t>
            </a:r>
            <a:endParaRPr lang="en-GB" sz="1600" dirty="0" smtClean="0"/>
          </a:p>
          <a:p>
            <a:pPr>
              <a:spcBef>
                <a:spcPts val="300"/>
              </a:spcBef>
              <a:buNone/>
            </a:pPr>
            <a:endParaRPr lang="de-DE" altLang="de-DE" sz="1600"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0" y="1568302"/>
            <a:ext cx="8973879"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latinLnBrk="1"/>
            <a:r>
              <a:rPr lang="en-US" sz="1600" dirty="0" smtClean="0"/>
              <a:t>SP-160663: </a:t>
            </a:r>
            <a:r>
              <a:rPr lang="en-GB" sz="1600" dirty="0" smtClean="0"/>
              <a:t>23.285 : </a:t>
            </a:r>
            <a:r>
              <a:rPr lang="en-GB" sz="1600" b="1" dirty="0" smtClean="0"/>
              <a:t>Architecture enhancements for V2X services</a:t>
            </a:r>
            <a:endParaRPr lang="en-GB" sz="1600" dirty="0" smtClean="0"/>
          </a:p>
          <a:p>
            <a:pPr lvl="1"/>
            <a:r>
              <a:rPr lang="en-US" sz="1600" dirty="0" smtClean="0"/>
              <a:t>SP-160661: </a:t>
            </a:r>
            <a:r>
              <a:rPr lang="en-GB" sz="1600" dirty="0" smtClean="0"/>
              <a:t>23.730:  </a:t>
            </a:r>
            <a:r>
              <a:rPr lang="en-GB" sz="1600" b="1" dirty="0" smtClean="0"/>
              <a:t>Extended architecture for Cellular Internet of Things</a:t>
            </a:r>
          </a:p>
          <a:p>
            <a:pPr lvl="1"/>
            <a:r>
              <a:rPr lang="en-US" sz="1600" dirty="0" smtClean="0"/>
              <a:t>SP-160662: </a:t>
            </a:r>
            <a:r>
              <a:rPr lang="en-GB" sz="1600" dirty="0" smtClean="0"/>
              <a:t>23.702:  </a:t>
            </a:r>
            <a:r>
              <a:rPr lang="en-GB" sz="1600" b="1" dirty="0" smtClean="0"/>
              <a:t>Study on 3GPP PS Data Off</a:t>
            </a:r>
          </a:p>
          <a:p>
            <a:pPr lvl="1"/>
            <a:r>
              <a:rPr lang="en-US" sz="1600" dirty="0" smtClean="0"/>
              <a:t>SP-160667: </a:t>
            </a:r>
            <a:r>
              <a:rPr lang="en-GB" sz="1600" dirty="0" smtClean="0"/>
              <a:t>23.799:  </a:t>
            </a:r>
            <a:r>
              <a:rPr lang="en-GB" sz="1600" b="1" dirty="0" smtClean="0"/>
              <a:t>Study on Architecture for Next Generation System</a:t>
            </a:r>
            <a:endParaRPr lang="en-US" sz="1600" b="1"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sz="1600" dirty="0" smtClean="0"/>
              <a:t>SP-160668: </a:t>
            </a:r>
            <a:r>
              <a:rPr lang="en-GB" sz="1600" dirty="0" smtClean="0"/>
              <a:t>23.785 : </a:t>
            </a:r>
            <a:r>
              <a:rPr lang="en-GB" sz="1600" b="1" dirty="0" smtClean="0"/>
              <a:t>Study on architecture enhancements for LTE support of V2X services</a:t>
            </a:r>
          </a:p>
          <a:p>
            <a:pPr lvl="1" eaLnBrk="1" hangingPunct="1"/>
            <a:r>
              <a:rPr lang="en-US" sz="1600" dirty="0" smtClean="0"/>
              <a:t>SP-160665: </a:t>
            </a:r>
            <a:r>
              <a:rPr lang="en-GB" sz="1600" dirty="0" smtClean="0"/>
              <a:t>23.214 : </a:t>
            </a:r>
            <a:r>
              <a:rPr lang="en-GB" sz="1600" b="1" dirty="0" smtClean="0"/>
              <a:t>Architecture </a:t>
            </a:r>
            <a:r>
              <a:rPr lang="en-GB" sz="1600" b="1" dirty="0" err="1" smtClean="0"/>
              <a:t>enh</a:t>
            </a:r>
            <a:r>
              <a:rPr lang="en-GB" sz="1600" b="1" dirty="0" smtClean="0"/>
              <a:t>. for control and user plane separation of EPC nodes</a:t>
            </a:r>
          </a:p>
          <a:p>
            <a:pPr lvl="1" eaLnBrk="1" hangingPunct="1"/>
            <a:r>
              <a:rPr lang="en-US" sz="1600" dirty="0" smtClean="0"/>
              <a:t>SP-160666: </a:t>
            </a:r>
            <a:r>
              <a:rPr lang="en-GB" sz="1600" dirty="0" smtClean="0"/>
              <a:t>23.719 : </a:t>
            </a:r>
            <a:r>
              <a:rPr lang="en-GB" sz="1600" b="1" dirty="0" smtClean="0"/>
              <a:t>Study on Service Domain Centralisation</a:t>
            </a:r>
          </a:p>
          <a:p>
            <a:pPr lvl="1" eaLnBrk="1" hangingPunct="1"/>
            <a:r>
              <a:rPr lang="en-US" sz="1600" dirty="0" smtClean="0"/>
              <a:t>SP-160664: </a:t>
            </a:r>
            <a:r>
              <a:rPr lang="en-GB" sz="1600" dirty="0" smtClean="0"/>
              <a:t>23.711 : </a:t>
            </a:r>
            <a:r>
              <a:rPr lang="en-US" sz="1600" b="1" dirty="0" smtClean="0"/>
              <a:t>Enhancements of Dedicated Core Networks selection mechanism</a:t>
            </a:r>
          </a:p>
          <a:p>
            <a:pPr lvl="1" eaLnBrk="1" hangingPunct="1"/>
            <a:r>
              <a:rPr lang="en-US" sz="1600" dirty="0" smtClean="0"/>
              <a:t>SP-160669: </a:t>
            </a:r>
            <a:r>
              <a:rPr lang="en-GB" sz="1600" dirty="0" smtClean="0"/>
              <a:t>23.746 : </a:t>
            </a:r>
            <a:r>
              <a:rPr lang="en-US" sz="1600" b="1" dirty="0" smtClean="0"/>
              <a:t>Study on System Architecture </a:t>
            </a:r>
            <a:r>
              <a:rPr lang="en-US" sz="1600" b="1" dirty="0" err="1" smtClean="0"/>
              <a:t>Enh</a:t>
            </a:r>
            <a:r>
              <a:rPr lang="en-US" sz="1600" b="1" dirty="0" smtClean="0"/>
              <a:t>. to </a:t>
            </a:r>
            <a:r>
              <a:rPr lang="en-US" sz="1600" b="1" dirty="0" err="1" smtClean="0"/>
              <a:t>eMBMS</a:t>
            </a:r>
            <a:r>
              <a:rPr lang="en-US" sz="1600" b="1" dirty="0" smtClean="0"/>
              <a:t> for Television Video Service</a:t>
            </a:r>
            <a:endParaRPr lang="en-GB" sz="1600" b="1"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SA#72,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1701209"/>
            <a:ext cx="8229600" cy="4424954"/>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proposed/updated WIDs</a:t>
            </a:r>
            <a:r>
              <a:rPr lang="de-DE" dirty="0" smtClean="0">
                <a:solidFill>
                  <a:srgbClr val="FF0000"/>
                </a:solidFill>
              </a:rPr>
              <a:t>.</a:t>
            </a:r>
          </a:p>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requested exceptions</a:t>
            </a:r>
            <a:r>
              <a:rPr lang="de-DE" dirty="0" smtClean="0">
                <a:solidFill>
                  <a:srgbClr val="FF0000"/>
                </a:solidFill>
              </a:rPr>
              <a:t>.</a:t>
            </a:r>
          </a:p>
          <a:p>
            <a:pPr marL="342900" lvl="2" indent="-342900" eaLnBrk="1" hangingPunct="1">
              <a:spcBef>
                <a:spcPts val="0"/>
              </a:spcBef>
              <a:spcAft>
                <a:spcPts val="1200"/>
              </a:spcAft>
              <a:buBlip>
                <a:blip r:embed="rId2"/>
              </a:buBlip>
            </a:pPr>
            <a:r>
              <a:rPr lang="de-DE" dirty="0" smtClean="0">
                <a:solidFill>
                  <a:srgbClr val="FF0000"/>
                </a:solidFill>
              </a:rPr>
              <a:t>Consider approval of the TRs that are submitted for approval.</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and the parallel session chairs Puneet Jain, Krisztian Kiss, Shabnam Sultana, Chris Joul, Haris Zisimopoulos, Mirko Schramm, LaeYoung Kim and Magnus Olsson for their outstanding support!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4294967295"/>
          </p:nvPr>
        </p:nvSpPr>
        <p:spPr bwMode="auto">
          <a:xfrm>
            <a:off x="8459788" y="5876925"/>
            <a:ext cx="395287" cy="2222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fld id="{2CD38379-7F5C-4A97-A936-90683C6EBB48}" type="slidenum">
              <a:rPr lang="en-US" altLang="de-DE" sz="1100" smtClean="0">
                <a:solidFill>
                  <a:schemeClr val="bg1"/>
                </a:solidFill>
                <a:latin typeface="Arial" charset="0"/>
              </a:rPr>
              <a:pPr>
                <a:spcBef>
                  <a:spcPct val="0"/>
                </a:spcBef>
                <a:buFontTx/>
                <a:buNone/>
              </a:pPr>
              <a:t>51</a:t>
            </a:fld>
            <a:endParaRPr lang="en-US" altLang="de-DE" sz="1100" smtClean="0">
              <a:solidFill>
                <a:schemeClr val="bg1"/>
              </a:solidFill>
              <a:latin typeface="Arial" charset="0"/>
            </a:endParaRPr>
          </a:p>
        </p:txBody>
      </p:sp>
      <p:sp>
        <p:nvSpPr>
          <p:cNvPr id="46083" name="Rectangle 2"/>
          <p:cNvSpPr>
            <a:spLocks noGrp="1"/>
          </p:cNvSpPr>
          <p:nvPr>
            <p:ph type="title"/>
          </p:nvPr>
        </p:nvSpPr>
        <p:spPr>
          <a:noFill/>
        </p:spPr>
        <p:txBody>
          <a:bodyPr/>
          <a:lstStyle/>
          <a:p>
            <a:pPr eaLnBrk="1" hangingPunct="1"/>
            <a:r>
              <a:rPr lang="en-GB" altLang="ko-KR" smtClean="0">
                <a:ea typeface="Gulim" pitchFamily="34" charset="-127"/>
              </a:rPr>
              <a:t>Abbreviations (1/2)</a:t>
            </a:r>
          </a:p>
        </p:txBody>
      </p:sp>
      <p:sp>
        <p:nvSpPr>
          <p:cNvPr id="46084" name="Rectangle 3"/>
          <p:cNvSpPr>
            <a:spLocks noGrp="1"/>
          </p:cNvSpPr>
          <p:nvPr>
            <p:ph type="body" sz="half" idx="1"/>
          </p:nvPr>
        </p:nvSpPr>
        <p:spPr>
          <a:xfrm>
            <a:off x="250825" y="1484313"/>
            <a:ext cx="4105275" cy="4824412"/>
          </a:xfrm>
        </p:spPr>
        <p:txBody>
          <a:bodyPr/>
          <a:lstStyle/>
          <a:p>
            <a:pPr eaLnBrk="1" hangingPunct="1">
              <a:buFontTx/>
              <a:buNone/>
            </a:pPr>
            <a:r>
              <a:rPr lang="en-GB" altLang="de-DE" sz="1000" smtClean="0">
                <a:cs typeface="Times New Roman" pitchFamily="18" charset="0"/>
              </a:rPr>
              <a:t>ADC		Application Detection and Control</a:t>
            </a:r>
          </a:p>
          <a:p>
            <a:pPr eaLnBrk="1" hangingPunct="1">
              <a:buFontTx/>
              <a:buNone/>
            </a:pPr>
            <a:r>
              <a:rPr lang="en-GB" altLang="de-DE" sz="1000" smtClean="0">
                <a:cs typeface="Times New Roman" pitchFamily="18" charset="0"/>
              </a:rPr>
              <a:t>AMBR		Aggregate Maximum Bitrate</a:t>
            </a:r>
          </a:p>
          <a:p>
            <a:pPr eaLnBrk="1" hangingPunct="1">
              <a:buFontTx/>
              <a:buNone/>
            </a:pPr>
            <a:r>
              <a:rPr lang="en-GB" altLang="de-DE" sz="1000" smtClean="0">
                <a:cs typeface="Times New Roman" pitchFamily="18" charset="0"/>
              </a:rPr>
              <a:t>ANDSF	</a:t>
            </a:r>
            <a:r>
              <a:rPr lang="en-US" altLang="de-DE" sz="1000" smtClean="0">
                <a:cs typeface="Times New Roman" pitchFamily="18" charset="0"/>
              </a:rPr>
              <a:t>Access Network Discovery and Selection Function</a:t>
            </a:r>
            <a:endParaRPr lang="en-GB" altLang="de-DE" sz="1000" smtClean="0">
              <a:cs typeface="Times New Roman" pitchFamily="18" charset="0"/>
            </a:endParaRPr>
          </a:p>
          <a:p>
            <a:pPr eaLnBrk="1" hangingPunct="1">
              <a:buFontTx/>
              <a:buNone/>
            </a:pPr>
            <a:r>
              <a:rPr lang="en-GB" altLang="de-DE" sz="1000" smtClean="0">
                <a:cs typeface="Times New Roman" pitchFamily="18" charset="0"/>
              </a:rPr>
              <a:t>APN		Access Point Name</a:t>
            </a:r>
          </a:p>
          <a:p>
            <a:pPr eaLnBrk="1" hangingPunct="1">
              <a:buFontTx/>
              <a:buNone/>
            </a:pPr>
            <a:r>
              <a:rPr lang="en-GB" altLang="de-DE" sz="1000" smtClean="0">
                <a:cs typeface="Times New Roman" pitchFamily="18" charset="0"/>
              </a:rPr>
              <a:t>ARP		Allocation / Retention Priority</a:t>
            </a:r>
          </a:p>
          <a:p>
            <a:pPr eaLnBrk="1" hangingPunct="1">
              <a:buFontTx/>
              <a:buNone/>
            </a:pPr>
            <a:r>
              <a:rPr lang="en-GB" altLang="de-DE" sz="1000" smtClean="0">
                <a:cs typeface="Times New Roman" pitchFamily="18" charset="0"/>
              </a:rPr>
              <a:t>BBF		BroadBand Forum</a:t>
            </a:r>
          </a:p>
          <a:p>
            <a:pPr eaLnBrk="1" hangingPunct="1">
              <a:buFontTx/>
              <a:buNone/>
            </a:pPr>
            <a:r>
              <a:rPr lang="en-GB" altLang="de-DE" sz="1000" smtClean="0">
                <a:cs typeface="Times New Roman" pitchFamily="18" charset="0"/>
              </a:rPr>
              <a:t>CSFB		CS Fallback</a:t>
            </a:r>
          </a:p>
          <a:p>
            <a:pPr eaLnBrk="1" hangingPunct="1">
              <a:buFontTx/>
              <a:buNone/>
            </a:pPr>
            <a:r>
              <a:rPr lang="en-GB" altLang="de-DE" sz="1000" smtClean="0">
                <a:cs typeface="Times New Roman" pitchFamily="18" charset="0"/>
              </a:rPr>
              <a:t>CSG		Closed Subscriber Group</a:t>
            </a:r>
          </a:p>
          <a:p>
            <a:pPr eaLnBrk="1" hangingPunct="1">
              <a:buFontTx/>
              <a:buNone/>
            </a:pPr>
            <a:r>
              <a:rPr lang="en-GB" altLang="de-DE" sz="1000" smtClean="0">
                <a:cs typeface="Times New Roman" pitchFamily="18" charset="0"/>
              </a:rPr>
              <a:t>DDN		Downlink Data Notification</a:t>
            </a:r>
          </a:p>
          <a:p>
            <a:pPr eaLnBrk="1" hangingPunct="1">
              <a:buFontTx/>
              <a:buNone/>
            </a:pPr>
            <a:r>
              <a:rPr lang="en-GB" altLang="de-DE" sz="1000" smtClean="0">
                <a:cs typeface="Times New Roman" pitchFamily="18" charset="0"/>
              </a:rPr>
              <a:t>ECN		Explicit Congestion Notification</a:t>
            </a:r>
          </a:p>
          <a:p>
            <a:pPr eaLnBrk="1" hangingPunct="1">
              <a:buFontTx/>
              <a:buNone/>
            </a:pPr>
            <a:r>
              <a:rPr lang="en-GB" altLang="de-DE" sz="1000" smtClean="0">
                <a:cs typeface="Times New Roman" pitchFamily="18" charset="0"/>
              </a:rPr>
              <a:t>eMPS		Enhanced Multimedia Priority Services</a:t>
            </a:r>
          </a:p>
          <a:p>
            <a:pPr eaLnBrk="1" hangingPunct="1">
              <a:buFontTx/>
              <a:buNone/>
            </a:pPr>
            <a:r>
              <a:rPr lang="en-GB" altLang="de-DE" sz="1000" smtClean="0">
                <a:cs typeface="Times New Roman" pitchFamily="18" charset="0"/>
              </a:rPr>
              <a:t>EPC		Evolved Packet Core</a:t>
            </a:r>
          </a:p>
          <a:p>
            <a:pPr eaLnBrk="1" hangingPunct="1">
              <a:buFontTx/>
              <a:buNone/>
            </a:pPr>
            <a:r>
              <a:rPr lang="en-GB" altLang="de-DE" sz="1000" smtClean="0">
                <a:cs typeface="Times New Roman" pitchFamily="18" charset="0"/>
              </a:rPr>
              <a:t>EPS		Evolved Packet Switched System</a:t>
            </a:r>
          </a:p>
          <a:p>
            <a:pPr eaLnBrk="1" hangingPunct="1">
              <a:buFontTx/>
              <a:buNone/>
            </a:pPr>
            <a:r>
              <a:rPr lang="en-GB" altLang="de-DE" sz="1000" smtClean="0">
                <a:cs typeface="Times New Roman" pitchFamily="18" charset="0"/>
              </a:rPr>
              <a:t>GTP		GPRS Tunneling Protocol</a:t>
            </a:r>
          </a:p>
          <a:p>
            <a:pPr eaLnBrk="1" hangingPunct="1">
              <a:buFontTx/>
              <a:buNone/>
            </a:pPr>
            <a:r>
              <a:rPr lang="en-GB" altLang="de-DE" sz="1000" smtClean="0">
                <a:cs typeface="Times New Roman" pitchFamily="18" charset="0"/>
              </a:rPr>
              <a:t>GTT		Global Text Telephony</a:t>
            </a:r>
          </a:p>
          <a:p>
            <a:pPr eaLnBrk="1" hangingPunct="1">
              <a:buFontTx/>
              <a:buNone/>
            </a:pPr>
            <a:r>
              <a:rPr lang="en-GB" altLang="de-DE" sz="1000" smtClean="0">
                <a:cs typeface="Times New Roman" pitchFamily="18" charset="0"/>
              </a:rPr>
              <a:t>HLR		Home Location Register</a:t>
            </a:r>
          </a:p>
          <a:p>
            <a:pPr eaLnBrk="1" hangingPunct="1">
              <a:buFontTx/>
              <a:buNone/>
            </a:pPr>
            <a:r>
              <a:rPr lang="en-GB" altLang="de-DE" sz="1000" smtClean="0">
                <a:cs typeface="Times New Roman" pitchFamily="18" charset="0"/>
              </a:rPr>
              <a:t>HSS		Home Subscriber Service</a:t>
            </a:r>
          </a:p>
          <a:p>
            <a:pPr eaLnBrk="1" hangingPunct="1">
              <a:buFontTx/>
              <a:buNone/>
            </a:pPr>
            <a:r>
              <a:rPr lang="en-GB" altLang="de-DE" sz="1000" smtClean="0">
                <a:cs typeface="Times New Roman" pitchFamily="18" charset="0"/>
              </a:rPr>
              <a:t>ICS		IMS Centralized Services</a:t>
            </a:r>
          </a:p>
          <a:p>
            <a:pPr eaLnBrk="1" hangingPunct="1">
              <a:buFontTx/>
              <a:buNone/>
            </a:pPr>
            <a:r>
              <a:rPr lang="en-GB" altLang="de-DE" sz="1000" smtClean="0">
                <a:cs typeface="Times New Roman" pitchFamily="18" charset="0"/>
              </a:rPr>
              <a:t>IFOM		IP Flow Mobility</a:t>
            </a:r>
          </a:p>
          <a:p>
            <a:pPr eaLnBrk="1" hangingPunct="1">
              <a:buFontTx/>
              <a:buNone/>
            </a:pPr>
            <a:r>
              <a:rPr lang="en-GB" altLang="de-DE" sz="1000" smtClean="0">
                <a:cs typeface="Times New Roman" pitchFamily="18" charset="0"/>
              </a:rPr>
              <a:t>ISC		IMS Session Continuity</a:t>
            </a:r>
          </a:p>
          <a:p>
            <a:pPr eaLnBrk="1" hangingPunct="1">
              <a:buFontTx/>
              <a:buNone/>
            </a:pPr>
            <a:r>
              <a:rPr lang="en-GB" altLang="de-DE" sz="1000" smtClean="0">
                <a:cs typeface="Times New Roman" pitchFamily="18" charset="0"/>
              </a:rPr>
              <a:t>IUT		Inter-UE Transfer</a:t>
            </a:r>
          </a:p>
          <a:p>
            <a:pPr eaLnBrk="1" hangingPunct="1">
              <a:buFontTx/>
              <a:buNone/>
            </a:pPr>
            <a:r>
              <a:rPr lang="en-GB" altLang="de-DE" sz="1000" smtClean="0">
                <a:cs typeface="Times New Roman" pitchFamily="18" charset="0"/>
              </a:rPr>
              <a:t>IP-CAN	IP Connectivity Access Network</a:t>
            </a:r>
          </a:p>
          <a:p>
            <a:pPr eaLnBrk="1" hangingPunct="1">
              <a:buFontTx/>
              <a:buNone/>
            </a:pPr>
            <a:r>
              <a:rPr lang="en-GB" altLang="de-DE" sz="1000" smtClean="0">
                <a:cs typeface="Times New Roman" pitchFamily="18" charset="0"/>
              </a:rPr>
              <a:t>ISR		Idle mode Signaling Reduction</a:t>
            </a:r>
          </a:p>
          <a:p>
            <a:pPr eaLnBrk="1" hangingPunct="1">
              <a:buFontTx/>
              <a:buNone/>
            </a:pPr>
            <a:r>
              <a:rPr lang="en-GB" altLang="de-DE" sz="1000" smtClean="0">
                <a:cs typeface="Times New Roman" pitchFamily="18" charset="0"/>
              </a:rPr>
              <a:t>LIPA		Local IP Access</a:t>
            </a:r>
          </a:p>
          <a:p>
            <a:pPr eaLnBrk="1" hangingPunct="1">
              <a:buFontTx/>
              <a:buNone/>
            </a:pPr>
            <a:r>
              <a:rPr lang="en-GB" altLang="de-DE" sz="1000" smtClean="0">
                <a:cs typeface="Times New Roman" pitchFamily="18" charset="0"/>
              </a:rPr>
              <a:t>MTC		Machine Type Communication</a:t>
            </a:r>
          </a:p>
        </p:txBody>
      </p:sp>
      <p:sp>
        <p:nvSpPr>
          <p:cNvPr id="46085" name="Rectangle 6"/>
          <p:cNvSpPr>
            <a:spLocks/>
          </p:cNvSpPr>
          <p:nvPr/>
        </p:nvSpPr>
        <p:spPr bwMode="auto">
          <a:xfrm>
            <a:off x="5111750" y="1484313"/>
            <a:ext cx="3997325" cy="5040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buFontTx/>
              <a:buNone/>
            </a:pPr>
            <a:r>
              <a:rPr lang="en-GB" altLang="de-DE" sz="1000">
                <a:cs typeface="Times New Roman" pitchFamily="18" charset="0"/>
              </a:rPr>
              <a:t>MBR		Maximum Bitrate</a:t>
            </a:r>
          </a:p>
          <a:p>
            <a:pPr>
              <a:buFontTx/>
              <a:buNone/>
            </a:pPr>
            <a:r>
              <a:rPr lang="en-GB" altLang="de-DE" sz="1000">
                <a:cs typeface="Times New Roman" pitchFamily="18" charset="0"/>
              </a:rPr>
              <a:t>MO-LR	Mobile Originated Location Request</a:t>
            </a:r>
          </a:p>
          <a:p>
            <a:pPr>
              <a:buFontTx/>
              <a:buNone/>
            </a:pPr>
            <a:r>
              <a:rPr lang="en-GB" altLang="de-DE" sz="1000">
                <a:cs typeface="Times New Roman" pitchFamily="18" charset="0"/>
              </a:rPr>
              <a:t>MT-LR		Mobile Terminated Location Request</a:t>
            </a:r>
          </a:p>
          <a:p>
            <a:pPr>
              <a:buFontTx/>
              <a:buNone/>
            </a:pPr>
            <a:r>
              <a:rPr lang="en-GB" altLang="de-DE" sz="1000">
                <a:cs typeface="Times New Roman" pitchFamily="18" charset="0"/>
              </a:rPr>
              <a:t>NIMTC	Network Improvements for Machine-Type 	Communications</a:t>
            </a:r>
          </a:p>
          <a:p>
            <a:pPr>
              <a:buFontTx/>
              <a:buNone/>
            </a:pPr>
            <a:r>
              <a:rPr lang="en-GB" altLang="de-DE" sz="1000">
                <a:cs typeface="Times New Roman" pitchFamily="18" charset="0"/>
              </a:rPr>
              <a:t>NMO		Network Mode of Operation</a:t>
            </a:r>
          </a:p>
          <a:p>
            <a:pPr>
              <a:buFontTx/>
              <a:buNone/>
            </a:pPr>
            <a:r>
              <a:rPr lang="en-GB" altLang="de-DE" sz="1000">
                <a:cs typeface="Times New Roman" pitchFamily="18" charset="0"/>
              </a:rPr>
              <a:t>OCS		Online Charging System</a:t>
            </a:r>
          </a:p>
          <a:p>
            <a:pPr>
              <a:buFontTx/>
              <a:buNone/>
            </a:pPr>
            <a:r>
              <a:rPr lang="en-GB" altLang="de-DE" sz="1000">
                <a:cs typeface="Times New Roman" pitchFamily="18" charset="0"/>
              </a:rPr>
              <a:t>OMR		Optimal Media Routing</a:t>
            </a:r>
          </a:p>
          <a:p>
            <a:pPr>
              <a:buFontTx/>
              <a:buNone/>
            </a:pPr>
            <a:r>
              <a:rPr lang="en-GB" altLang="de-DE" sz="1000">
                <a:cs typeface="Times New Roman" pitchFamily="18" charset="0"/>
              </a:rPr>
              <a:t>PCC		Policy Control and Charging</a:t>
            </a:r>
          </a:p>
          <a:p>
            <a:pPr>
              <a:buFontTx/>
              <a:buNone/>
            </a:pPr>
            <a:r>
              <a:rPr lang="en-GB" altLang="de-DE" sz="1000">
                <a:cs typeface="Times New Roman" pitchFamily="18" charset="0"/>
              </a:rPr>
              <a:t>PCO		Protocol Configuration Option</a:t>
            </a:r>
          </a:p>
          <a:p>
            <a:pPr>
              <a:buFontTx/>
              <a:buNone/>
            </a:pPr>
            <a:r>
              <a:rPr lang="en-GB" altLang="de-DE" sz="1000">
                <a:cs typeface="Times New Roman" pitchFamily="18" charset="0"/>
              </a:rPr>
              <a:t>PCRF		Policy and Charging Rules Function</a:t>
            </a:r>
          </a:p>
          <a:p>
            <a:pPr>
              <a:buFontTx/>
              <a:buNone/>
            </a:pPr>
            <a:r>
              <a:rPr lang="en-GB" altLang="de-DE" sz="1000">
                <a:cs typeface="Times New Roman" pitchFamily="18" charset="0"/>
              </a:rPr>
              <a:t>PMIP		Proxy Mobile IP</a:t>
            </a:r>
          </a:p>
          <a:p>
            <a:pPr>
              <a:buFontTx/>
              <a:buNone/>
            </a:pPr>
            <a:r>
              <a:rPr lang="en-GB" altLang="de-DE" sz="1000">
                <a:cs typeface="Times New Roman" pitchFamily="18" charset="0"/>
              </a:rPr>
              <a:t>RAB		Radio Access Bearer</a:t>
            </a:r>
          </a:p>
          <a:p>
            <a:pPr>
              <a:buFontTx/>
              <a:buNone/>
            </a:pPr>
            <a:r>
              <a:rPr lang="en-GB" altLang="de-DE" sz="1000">
                <a:cs typeface="Times New Roman" pitchFamily="18" charset="0"/>
              </a:rPr>
              <a:t>RAT		Radio Access Technology</a:t>
            </a:r>
          </a:p>
          <a:p>
            <a:pPr>
              <a:buFontTx/>
              <a:buNone/>
            </a:pPr>
            <a:r>
              <a:rPr lang="en-GB" altLang="de-DE" sz="1000">
                <a:cs typeface="Times New Roman" pitchFamily="18" charset="0"/>
              </a:rPr>
              <a:t>QCI		QoS Class Identifier</a:t>
            </a:r>
          </a:p>
          <a:p>
            <a:pPr>
              <a:buFontTx/>
              <a:buNone/>
            </a:pPr>
            <a:r>
              <a:rPr lang="en-GB" altLang="de-DE" sz="1000">
                <a:cs typeface="Times New Roman" pitchFamily="18" charset="0"/>
              </a:rPr>
              <a:t>SAE		System Architecture Evolution</a:t>
            </a:r>
          </a:p>
          <a:p>
            <a:pPr>
              <a:buFontTx/>
              <a:buNone/>
            </a:pPr>
            <a:r>
              <a:rPr lang="en-GB" altLang="de-DE" sz="1000">
                <a:cs typeface="Times New Roman" pitchFamily="18" charset="0"/>
              </a:rPr>
              <a:t>SIPTO		Selected IP Traffic Offload</a:t>
            </a:r>
          </a:p>
          <a:p>
            <a:pPr>
              <a:buFontTx/>
              <a:buNone/>
            </a:pPr>
            <a:r>
              <a:rPr lang="en-GB" altLang="de-DE" sz="1000">
                <a:cs typeface="Times New Roman" pitchFamily="18" charset="0"/>
              </a:rPr>
              <a:t>SPR		Subscriber Profile Repository</a:t>
            </a:r>
          </a:p>
          <a:p>
            <a:pPr>
              <a:buFontTx/>
              <a:buNone/>
            </a:pPr>
            <a:r>
              <a:rPr lang="en-GB" altLang="de-DE" sz="1000">
                <a:cs typeface="Times New Roman" pitchFamily="18" charset="0"/>
              </a:rPr>
              <a:t>SRB		Single Radio-Bearer</a:t>
            </a:r>
          </a:p>
          <a:p>
            <a:pPr>
              <a:buFontTx/>
              <a:buNone/>
            </a:pPr>
            <a:r>
              <a:rPr lang="en-GB" altLang="de-DE" sz="1000">
                <a:cs typeface="Times New Roman" pitchFamily="18" charset="0"/>
              </a:rPr>
              <a:t>SR-VCC	Single Radio VCC</a:t>
            </a:r>
          </a:p>
          <a:p>
            <a:pPr>
              <a:buFontTx/>
              <a:buNone/>
            </a:pPr>
            <a:r>
              <a:rPr lang="en-GB" altLang="de-DE" sz="1000">
                <a:cs typeface="Times New Roman" pitchFamily="18" charset="0"/>
              </a:rPr>
              <a:t>T-ADS		Terminating Access Domain Selection</a:t>
            </a:r>
          </a:p>
          <a:p>
            <a:pPr>
              <a:buFontTx/>
              <a:buNone/>
            </a:pPr>
            <a:r>
              <a:rPr lang="en-GB" altLang="de-DE" sz="1000">
                <a:cs typeface="Times New Roman" pitchFamily="18" charset="0"/>
              </a:rPr>
              <a:t>TAU		Tracking Area Update</a:t>
            </a:r>
          </a:p>
          <a:p>
            <a:pPr>
              <a:buFontTx/>
              <a:buNone/>
            </a:pPr>
            <a:r>
              <a:rPr lang="en-GB" altLang="de-DE" sz="1000">
                <a:cs typeface="Times New Roman" pitchFamily="18" charset="0"/>
              </a:rPr>
              <a:t>TDF		Traffic Detection Function</a:t>
            </a:r>
          </a:p>
          <a:p>
            <a:pPr>
              <a:buFontTx/>
              <a:buNone/>
            </a:pPr>
            <a:r>
              <a:rPr lang="en-GB" altLang="de-DE" sz="1000">
                <a:cs typeface="Times New Roman" pitchFamily="18" charset="0"/>
              </a:rPr>
              <a:t>TEID		Tunnel End Point Identifier</a:t>
            </a:r>
          </a:p>
          <a:p>
            <a:pPr>
              <a:buFontTx/>
              <a:buNone/>
            </a:pPr>
            <a:r>
              <a:rPr lang="en-GB" altLang="de-DE" sz="1000">
                <a:cs typeface="Times New Roman" pitchFamily="18" charset="0"/>
              </a:rPr>
              <a:t>TFT		Traffic Flow Template</a:t>
            </a:r>
          </a:p>
          <a:p>
            <a:pPr>
              <a:buFontTx/>
              <a:buNone/>
            </a:pPr>
            <a:r>
              <a:rPr lang="en-GB" altLang="de-DE" sz="1000">
                <a:cs typeface="Times New Roman" pitchFamily="18" charset="0"/>
              </a:rPr>
              <a:t>TOF		Traffic Offload Function</a:t>
            </a:r>
          </a:p>
          <a:p>
            <a:pPr>
              <a:buFontTx/>
              <a:buNone/>
            </a:pPr>
            <a:r>
              <a:rPr lang="en-GB" altLang="de-DE" sz="1000">
                <a:cs typeface="Times New Roman" pitchFamily="18" charset="0"/>
              </a:rPr>
              <a:t>VCC		Voice Call Continuity</a:t>
            </a:r>
          </a:p>
        </p:txBody>
      </p:sp>
    </p:spTree>
  </p:cSld>
  <p:clrMapOvr>
    <a:masterClrMapping/>
  </p:clrMapOvr>
  <p:transition advTm="161"/>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smtClean="0"/>
              <a:t>Abbreviations (2/2)</a:t>
            </a:r>
          </a:p>
        </p:txBody>
      </p:sp>
      <p:sp>
        <p:nvSpPr>
          <p:cNvPr id="47107" name="Content Placeholder 8"/>
          <p:cNvSpPr>
            <a:spLocks noGrp="1"/>
          </p:cNvSpPr>
          <p:nvPr>
            <p:ph sz="half" idx="2"/>
          </p:nvPr>
        </p:nvSpPr>
        <p:spPr/>
        <p:txBody>
          <a:bodyPr/>
          <a:lstStyle/>
          <a:p>
            <a:pPr eaLnBrk="1" hangingPunct="1"/>
            <a:endParaRPr lang="de-DE" altLang="de-DE" smtClean="0"/>
          </a:p>
        </p:txBody>
      </p:sp>
      <p:sp>
        <p:nvSpPr>
          <p:cNvPr id="47108" name="Rectangle 3"/>
          <p:cNvSpPr>
            <a:spLocks noGrp="1"/>
          </p:cNvSpPr>
          <p:nvPr>
            <p:ph sz="half" idx="1"/>
          </p:nvPr>
        </p:nvSpPr>
        <p:spPr/>
        <p:txBody>
          <a:bodyPr/>
          <a:lstStyle/>
          <a:p>
            <a:pPr eaLnBrk="1" hangingPunct="1">
              <a:buFontTx/>
              <a:buNone/>
            </a:pPr>
            <a:r>
              <a:rPr lang="en-GB" altLang="de-DE" sz="1000" dirty="0" err="1" smtClean="0">
                <a:cs typeface="Times New Roman" pitchFamily="18" charset="0"/>
              </a:rPr>
              <a:t>GCSE_LTE</a:t>
            </a:r>
            <a:r>
              <a:rPr lang="en-GB" altLang="de-DE" sz="1000" dirty="0" smtClean="0">
                <a:cs typeface="Times New Roman" pitchFamily="18" charset="0"/>
              </a:rPr>
              <a:t>	Group Communication System Enablers for LTE</a:t>
            </a:r>
          </a:p>
          <a:p>
            <a:pPr eaLnBrk="1" hangingPunct="1">
              <a:buFontTx/>
              <a:buNone/>
            </a:pPr>
            <a:r>
              <a:rPr lang="en-GB" altLang="de-DE" sz="1000" dirty="0" err="1" smtClean="0">
                <a:cs typeface="Times New Roman" pitchFamily="18" charset="0"/>
              </a:rPr>
              <a:t>ProSe</a:t>
            </a:r>
            <a:r>
              <a:rPr lang="en-GB" altLang="de-DE" sz="1000" dirty="0" smtClean="0">
                <a:cs typeface="Times New Roman" pitchFamily="18" charset="0"/>
              </a:rPr>
              <a:t>		Proximity-based Services</a:t>
            </a:r>
          </a:p>
          <a:p>
            <a:pPr eaLnBrk="1" hangingPunct="1">
              <a:buFontTx/>
              <a:buNone/>
            </a:pPr>
            <a:r>
              <a:rPr lang="en-GB" altLang="de-DE" sz="1000" dirty="0" err="1" smtClean="0">
                <a:cs typeface="Times New Roman" pitchFamily="18" charset="0"/>
              </a:rPr>
              <a:t>MuSe</a:t>
            </a:r>
            <a:r>
              <a:rPr lang="en-GB" altLang="de-DE" sz="1000" dirty="0" smtClean="0">
                <a:cs typeface="Times New Roman" pitchFamily="18" charset="0"/>
              </a:rPr>
              <a:t>		Multipoint Service</a:t>
            </a:r>
          </a:p>
          <a:p>
            <a:pPr eaLnBrk="1" hangingPunct="1">
              <a:buFontTx/>
              <a:buNone/>
            </a:pPr>
            <a:r>
              <a:rPr lang="en-GB" altLang="de-DE" sz="1000" dirty="0" err="1" smtClean="0">
                <a:cs typeface="Times New Roman" pitchFamily="18" charset="0"/>
              </a:rPr>
              <a:t>PtP</a:t>
            </a:r>
            <a:r>
              <a:rPr lang="en-GB" altLang="de-DE" sz="1000" dirty="0" smtClean="0">
                <a:cs typeface="Times New Roman" pitchFamily="18" charset="0"/>
              </a:rPr>
              <a:t>		Point to Point</a:t>
            </a:r>
          </a:p>
          <a:p>
            <a:pPr eaLnBrk="1" hangingPunct="1">
              <a:buFontTx/>
              <a:buNone/>
            </a:pPr>
            <a:r>
              <a:rPr lang="en-GB" altLang="de-DE" sz="1000" dirty="0" err="1" smtClean="0">
                <a:cs typeface="Times New Roman" pitchFamily="18" charset="0"/>
              </a:rPr>
              <a:t>PtM</a:t>
            </a:r>
            <a:r>
              <a:rPr lang="en-GB" altLang="de-DE" sz="1000" dirty="0" smtClean="0">
                <a:cs typeface="Times New Roman" pitchFamily="18" charset="0"/>
              </a:rPr>
              <a:t>		Point to Multipoint</a:t>
            </a:r>
          </a:p>
          <a:p>
            <a:pPr eaLnBrk="1" hangingPunct="1">
              <a:buFontTx/>
              <a:buNone/>
            </a:pPr>
            <a:r>
              <a:rPr lang="en-GB" altLang="de-DE" sz="1000" dirty="0" smtClean="0">
                <a:cs typeface="Times New Roman" pitchFamily="18" charset="0"/>
              </a:rPr>
              <a:t>IOPS		Isolated E-UTRAN operation for public safety</a:t>
            </a:r>
          </a:p>
          <a:p>
            <a:pPr eaLnBrk="1" hangingPunct="1">
              <a:buFontTx/>
              <a:buNone/>
            </a:pPr>
            <a:r>
              <a:rPr lang="en-GB" altLang="de-DE" sz="1000" dirty="0" smtClean="0">
                <a:cs typeface="Times New Roman" pitchFamily="18" charset="0"/>
              </a:rPr>
              <a:t>MCPTT	Mission Critical Push To Talk over LTE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dirty="0" smtClean="0"/>
              <a:t>Backup (1/2)</a:t>
            </a:r>
            <a:br>
              <a:rPr lang="de-DE" altLang="de-DE" dirty="0" smtClean="0"/>
            </a:br>
            <a:r>
              <a:rPr lang="de-DE" altLang="de-DE" dirty="0" smtClean="0"/>
              <a:t>Status per NG key issue</a:t>
            </a:r>
          </a:p>
        </p:txBody>
      </p:sp>
      <p:graphicFrame>
        <p:nvGraphicFramePr>
          <p:cNvPr id="4" name="Table 3"/>
          <p:cNvGraphicFramePr>
            <a:graphicFrameLocks noGrp="1"/>
          </p:cNvGraphicFramePr>
          <p:nvPr/>
        </p:nvGraphicFramePr>
        <p:xfrm>
          <a:off x="752475" y="1352551"/>
          <a:ext cx="7810500" cy="4995618"/>
        </p:xfrm>
        <a:graphic>
          <a:graphicData uri="http://schemas.openxmlformats.org/drawingml/2006/table">
            <a:tbl>
              <a:tblPr/>
              <a:tblGrid>
                <a:gridCol w="7810500"/>
              </a:tblGrid>
              <a:tr h="40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latin typeface="+mn-lt"/>
                          <a:ea typeface="宋体"/>
                          <a:cs typeface="Times New Roman"/>
                        </a:rPr>
                        <a:t>1) Support of network slicing – 65% (many papers already update existing solutions and/or minor new solution variants; estimated 65% due to the high amount of input and the diversity of problem)</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869">
                <a:tc>
                  <a:txBody>
                    <a:bodyPr/>
                    <a:lstStyle/>
                    <a:p>
                      <a:pPr marL="0" marR="0">
                        <a:spcBef>
                          <a:spcPts val="0"/>
                        </a:spcBef>
                        <a:spcAft>
                          <a:spcPts val="0"/>
                        </a:spcAft>
                      </a:pPr>
                      <a:r>
                        <a:rPr lang="en-US" sz="1200" kern="1200" dirty="0" smtClean="0">
                          <a:solidFill>
                            <a:srgbClr val="000000"/>
                          </a:solidFill>
                          <a:latin typeface="+mn-lt"/>
                          <a:ea typeface="宋体"/>
                          <a:cs typeface="Times New Roman"/>
                        </a:rPr>
                        <a:t>2) </a:t>
                      </a:r>
                      <a:r>
                        <a:rPr lang="en-US" sz="1200" kern="1200" dirty="0" err="1" smtClean="0">
                          <a:solidFill>
                            <a:srgbClr val="000000"/>
                          </a:solidFill>
                          <a:latin typeface="+mn-lt"/>
                          <a:ea typeface="宋体"/>
                          <a:cs typeface="Times New Roman"/>
                        </a:rPr>
                        <a:t>QoS</a:t>
                      </a:r>
                      <a:r>
                        <a:rPr lang="en-US" sz="1200" kern="1200" dirty="0" smtClean="0">
                          <a:solidFill>
                            <a:srgbClr val="000000"/>
                          </a:solidFill>
                          <a:latin typeface="+mn-lt"/>
                          <a:ea typeface="宋体"/>
                          <a:cs typeface="Times New Roman"/>
                        </a:rPr>
                        <a:t> framework – 70% (many papers already update existing solutions and/or minor new solution variants; some aspects not yet fully covered by the solutions)</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217">
                <a:tc>
                  <a:txBody>
                    <a:bodyPr/>
                    <a:lstStyle/>
                    <a:p>
                      <a:pPr marL="0" marR="0">
                        <a:spcBef>
                          <a:spcPts val="0"/>
                        </a:spcBef>
                        <a:spcAft>
                          <a:spcPts val="0"/>
                        </a:spcAft>
                      </a:pPr>
                      <a:r>
                        <a:rPr lang="en-US" sz="1200" kern="1200" dirty="0" smtClean="0">
                          <a:solidFill>
                            <a:srgbClr val="000000"/>
                          </a:solidFill>
                          <a:latin typeface="+mn-lt"/>
                          <a:ea typeface="宋体"/>
                          <a:cs typeface="Times New Roman"/>
                        </a:rPr>
                        <a:t>3) MM framework – 70% (many papers already update existing solutions and/or minor new solution variants; Main opens – a) unopened papers from SA2#116bis b) Mobility level and Mobility on demand common understanding)</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72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4) SM framework – 80% (many papers already update existing solutions and/or minor new solution variants)</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1279">
                <a:tc>
                  <a:txBody>
                    <a:bodyPr/>
                    <a:lstStyle/>
                    <a:p>
                      <a:pPr marL="0" marR="0">
                        <a:spcBef>
                          <a:spcPts val="0"/>
                        </a:spcBef>
                        <a:spcAft>
                          <a:spcPts val="0"/>
                        </a:spcAft>
                      </a:pPr>
                      <a:r>
                        <a:rPr lang="en-US" sz="1200" kern="1200" dirty="0" smtClean="0">
                          <a:solidFill>
                            <a:srgbClr val="000000"/>
                          </a:solidFill>
                          <a:latin typeface="+mn-lt"/>
                          <a:ea typeface="宋体"/>
                          <a:cs typeface="Times New Roman"/>
                        </a:rPr>
                        <a:t>5) and 6) Support for Session and Service continuity, Efficient User Plane Path – 80% (many papers already update existing solutions and/or minor new solution variants)</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9407">
                <a:tc>
                  <a:txBody>
                    <a:bodyPr/>
                    <a:lstStyle/>
                    <a:p>
                      <a:pPr marL="0" marR="0">
                        <a:spcBef>
                          <a:spcPts val="0"/>
                        </a:spcBef>
                        <a:spcAft>
                          <a:spcPts val="0"/>
                        </a:spcAft>
                      </a:pPr>
                      <a:r>
                        <a:rPr lang="en-US" sz="1200" kern="1200" dirty="0" smtClean="0">
                          <a:solidFill>
                            <a:srgbClr val="000000"/>
                          </a:solidFill>
                          <a:latin typeface="+mn-lt"/>
                          <a:ea typeface="宋体"/>
                          <a:cs typeface="Times New Roman"/>
                        </a:rPr>
                        <a:t>7) NF granularity and interaction between NFs – 60% (under the assumption that NF granularity will be discussed as part of overall architecture and only interconnection between NFs is discussed as part of KI#7)</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4111">
                <a:tc>
                  <a:txBody>
                    <a:bodyPr/>
                    <a:lstStyle/>
                    <a:p>
                      <a:pPr marL="0" marR="0">
                        <a:spcBef>
                          <a:spcPts val="0"/>
                        </a:spcBef>
                        <a:spcAft>
                          <a:spcPts val="0"/>
                        </a:spcAft>
                      </a:pPr>
                      <a:r>
                        <a:rPr lang="en-US" sz="1200" kern="1200" dirty="0" smtClean="0">
                          <a:solidFill>
                            <a:srgbClr val="000000"/>
                          </a:solidFill>
                          <a:latin typeface="+mn-lt"/>
                          <a:ea typeface="宋体"/>
                          <a:cs typeface="Times New Roman"/>
                        </a:rPr>
                        <a:t>8) NG Core and Access - functional split – 60% (based on solutions for n3G access architecture and that the</a:t>
                      </a:r>
                      <a:r>
                        <a:rPr lang="en-US" sz="1200" kern="1200" baseline="0" dirty="0" smtClean="0">
                          <a:solidFill>
                            <a:srgbClr val="000000"/>
                          </a:solidFill>
                          <a:latin typeface="+mn-lt"/>
                          <a:ea typeface="宋体"/>
                          <a:cs typeface="Times New Roman"/>
                        </a:rPr>
                        <a:t> other part (</a:t>
                      </a:r>
                      <a:r>
                        <a:rPr lang="en-US" sz="1200" kern="1200" dirty="0" smtClean="0">
                          <a:solidFill>
                            <a:srgbClr val="000000"/>
                          </a:solidFill>
                          <a:latin typeface="+mn-lt"/>
                          <a:ea typeface="宋体"/>
                          <a:cs typeface="Times New Roman"/>
                        </a:rPr>
                        <a:t>summary of functional split) will be based on outcome of other key issues – sync up with SA3 necessary for n3Ga architecture and security framework/NG1 signaling etc)</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9407">
                <a:tc>
                  <a:txBody>
                    <a:bodyPr/>
                    <a:lstStyle/>
                    <a:p>
                      <a:pPr marL="0" marR="0">
                        <a:spcBef>
                          <a:spcPts val="0"/>
                        </a:spcBef>
                        <a:spcAft>
                          <a:spcPts val="0"/>
                        </a:spcAft>
                      </a:pPr>
                      <a:r>
                        <a:rPr lang="en-US" sz="1200" kern="1200" dirty="0" smtClean="0">
                          <a:solidFill>
                            <a:srgbClr val="000000"/>
                          </a:solidFill>
                          <a:latin typeface="+mn-lt"/>
                          <a:ea typeface="宋体"/>
                          <a:cs typeface="Times New Roman"/>
                        </a:rPr>
                        <a:t>10) Policy framework – 60% (based on the assumption that most solutions are captured and/or agreed for the TR – only variants, finesse expected; some uncertainty due to comparably</a:t>
                      </a:r>
                      <a:r>
                        <a:rPr lang="en-US" sz="1200" kern="1200" baseline="0" dirty="0" smtClean="0">
                          <a:solidFill>
                            <a:srgbClr val="000000"/>
                          </a:solidFill>
                          <a:latin typeface="+mn-lt"/>
                          <a:ea typeface="宋体"/>
                          <a:cs typeface="Times New Roman"/>
                        </a:rPr>
                        <a:t> low amount of input so far</a:t>
                      </a:r>
                      <a:r>
                        <a:rPr lang="en-US" sz="1200" kern="1200" dirty="0" smtClean="0">
                          <a:solidFill>
                            <a:srgbClr val="000000"/>
                          </a:solidFill>
                          <a:latin typeface="+mn-lt"/>
                          <a:ea typeface="宋体"/>
                          <a:cs typeface="Times New Roman"/>
                        </a:rPr>
                        <a:t>) </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70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12) Security – 80% (not much new, waiting only on SA3 for decision)</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51">
                <a:tc>
                  <a:txBody>
                    <a:bodyPr/>
                    <a:lstStyle/>
                    <a:p>
                      <a:pPr marL="0" marR="0">
                        <a:spcBef>
                          <a:spcPts val="0"/>
                        </a:spcBef>
                        <a:spcAft>
                          <a:spcPts val="0"/>
                        </a:spcAft>
                      </a:pPr>
                      <a:r>
                        <a:rPr lang="en-US" sz="1200" kern="1200" dirty="0" smtClean="0">
                          <a:solidFill>
                            <a:srgbClr val="000000"/>
                          </a:solidFill>
                          <a:latin typeface="+mn-lt"/>
                          <a:ea typeface="宋体"/>
                          <a:cs typeface="Times New Roman"/>
                        </a:rPr>
                        <a:t>17) 3GPP arch. Impact to support ND &amp; S – 50% (assuming that impact to this KI is due to Network slice selection mainly)</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70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18) Interworking and Migration – 30% (wanted level of interworking is not</a:t>
                      </a:r>
                      <a:r>
                        <a:rPr lang="en-US" sz="1200" kern="1200" baseline="0" dirty="0" smtClean="0">
                          <a:solidFill>
                            <a:srgbClr val="000000"/>
                          </a:solidFill>
                          <a:latin typeface="+mn-lt"/>
                          <a:ea typeface="宋体"/>
                          <a:cs typeface="Times New Roman"/>
                        </a:rPr>
                        <a:t> yet agreed</a:t>
                      </a:r>
                      <a:r>
                        <a:rPr lang="en-US" sz="1200" kern="1200" dirty="0" smtClean="0">
                          <a:solidFill>
                            <a:srgbClr val="000000"/>
                          </a:solidFill>
                          <a:latin typeface="+mn-lt"/>
                          <a:ea typeface="宋体"/>
                          <a:cs typeface="Times New Roman"/>
                        </a:rPr>
                        <a:t>)</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70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19) Architecture impacts using virtual environment – 10% (type of solutions expected seem</a:t>
                      </a:r>
                      <a:r>
                        <a:rPr lang="en-US" sz="1200" kern="1200" baseline="0" dirty="0" smtClean="0">
                          <a:solidFill>
                            <a:srgbClr val="000000"/>
                          </a:solidFill>
                          <a:latin typeface="+mn-lt"/>
                          <a:ea typeface="宋体"/>
                          <a:cs typeface="Times New Roman"/>
                        </a:rPr>
                        <a:t> still somewhat </a:t>
                      </a:r>
                      <a:r>
                        <a:rPr lang="en-US" sz="1200" kern="1200" dirty="0" smtClean="0">
                          <a:solidFill>
                            <a:srgbClr val="000000"/>
                          </a:solidFill>
                          <a:latin typeface="+mn-lt"/>
                          <a:ea typeface="宋体"/>
                          <a:cs typeface="Times New Roman"/>
                        </a:rPr>
                        <a:t>unclear)</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70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Overall architecture – 60%</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704">
                <a:tc>
                  <a:txBody>
                    <a:bodyPr/>
                    <a:lstStyle/>
                    <a:p>
                      <a:pPr marL="0" marR="0">
                        <a:spcBef>
                          <a:spcPts val="0"/>
                        </a:spcBef>
                        <a:spcAft>
                          <a:spcPts val="0"/>
                        </a:spcAft>
                      </a:pPr>
                      <a:r>
                        <a:rPr lang="en-US" sz="1200" kern="1200" dirty="0" smtClean="0">
                          <a:solidFill>
                            <a:srgbClr val="000000"/>
                          </a:solidFill>
                          <a:latin typeface="+mn-lt"/>
                          <a:ea typeface="宋体"/>
                          <a:cs typeface="Times New Roman"/>
                        </a:rPr>
                        <a:t>Common aspects (TR clause1 - 4) – 90%</a:t>
                      </a: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507">
                <a:tc>
                  <a:txBody>
                    <a:bodyPr/>
                    <a:lstStyle/>
                    <a:p>
                      <a:pPr marL="0" marR="0">
                        <a:spcBef>
                          <a:spcPts val="0"/>
                        </a:spcBef>
                        <a:spcAft>
                          <a:spcPts val="0"/>
                        </a:spcAft>
                      </a:pPr>
                      <a:r>
                        <a:rPr lang="en-US" sz="1200" kern="1200" dirty="0" smtClean="0">
                          <a:solidFill>
                            <a:srgbClr val="000000"/>
                          </a:solidFill>
                          <a:latin typeface="+mn-lt"/>
                          <a:ea typeface="宋体"/>
                          <a:cs typeface="Times New Roman"/>
                        </a:rPr>
                        <a:t>With double</a:t>
                      </a:r>
                      <a:r>
                        <a:rPr lang="en-US" sz="1200" kern="1200" baseline="0" dirty="0" smtClean="0">
                          <a:solidFill>
                            <a:srgbClr val="000000"/>
                          </a:solidFill>
                          <a:latin typeface="+mn-lt"/>
                          <a:ea typeface="宋体"/>
                          <a:cs typeface="Times New Roman"/>
                        </a:rPr>
                        <a:t> weight for the first four KIs (due to considerable higher efforts) the </a:t>
                      </a:r>
                      <a:r>
                        <a:rPr lang="en-US" sz="1400" b="1" kern="1200" baseline="0" dirty="0" smtClean="0">
                          <a:solidFill>
                            <a:srgbClr val="000000"/>
                          </a:solidFill>
                          <a:latin typeface="+mn-lt"/>
                          <a:ea typeface="宋体"/>
                          <a:cs typeface="Times New Roman"/>
                        </a:rPr>
                        <a:t>overall NG status estimates: 64%</a:t>
                      </a:r>
                      <a:endParaRPr lang="en-US" sz="1400" b="1" kern="1200" dirty="0" smtClean="0">
                        <a:solidFill>
                          <a:srgbClr val="000000"/>
                        </a:solidFill>
                        <a:latin typeface="+mn-lt"/>
                        <a:ea typeface="宋体"/>
                        <a:cs typeface="Times New Roman"/>
                      </a:endParaRPr>
                    </a:p>
                  </a:txBody>
                  <a:tcPr marL="53867" marR="5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dirty="0" smtClean="0"/>
              <a:t>Backup (2/2)</a:t>
            </a:r>
            <a:br>
              <a:rPr lang="de-DE" altLang="de-DE" dirty="0" smtClean="0"/>
            </a:br>
            <a:r>
              <a:rPr lang="de-DE" altLang="de-DE" dirty="0" smtClean="0"/>
              <a:t>SA2 resource allocation in Q4</a:t>
            </a:r>
          </a:p>
        </p:txBody>
      </p:sp>
      <p:graphicFrame>
        <p:nvGraphicFramePr>
          <p:cNvPr id="1027" name="Object 3"/>
          <p:cNvGraphicFramePr>
            <a:graphicFrameLocks noChangeAspect="1"/>
          </p:cNvGraphicFramePr>
          <p:nvPr/>
        </p:nvGraphicFramePr>
        <p:xfrm>
          <a:off x="628650" y="1276350"/>
          <a:ext cx="7696200" cy="5060950"/>
        </p:xfrm>
        <a:graphic>
          <a:graphicData uri="http://schemas.openxmlformats.org/presentationml/2006/ole">
            <p:oleObj spid="_x0000_s1027" name="Worksheet" r:id="rId3" imgW="11934743" imgH="11925360" progId="Excel.Sheet.1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No changes in SA2 leadership, elected during SA2#108 and SA2#109 before SA#67.</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de-DE" altLang="de-DE" smtClean="0"/>
              <a:t>1) General Aspects (4/8)</a:t>
            </a:r>
          </a:p>
        </p:txBody>
      </p:sp>
      <p:sp>
        <p:nvSpPr>
          <p:cNvPr id="2051" name="Rectangle 4"/>
          <p:cNvSpPr>
            <a:spLocks noChangeArrowheads="1"/>
          </p:cNvSpPr>
          <p:nvPr/>
        </p:nvSpPr>
        <p:spPr bwMode="auto">
          <a:xfrm>
            <a:off x="500063" y="6091238"/>
            <a:ext cx="8255000" cy="342900"/>
          </a:xfrm>
          <a:prstGeom prst="rect">
            <a:avLst/>
          </a:prstGeom>
          <a:noFill/>
          <a:ln w="9525">
            <a:noFill/>
            <a:miter lim="800000"/>
            <a:headEnd/>
            <a:tailEnd/>
          </a:ln>
        </p:spPr>
        <p:txBody>
          <a:bodyPr>
            <a:spAutoFit/>
          </a:bodyPr>
          <a:lstStyle/>
          <a:p>
            <a:pPr>
              <a:lnSpc>
                <a:spcPct val="80000"/>
              </a:lnSpc>
            </a:pPr>
            <a:r>
              <a:rPr lang="en-GB" altLang="ko-KR" sz="2000">
                <a:solidFill>
                  <a:srgbClr val="000000"/>
                </a:solidFill>
                <a:latin typeface="Calibri" pitchFamily="34" charset="0"/>
                <a:ea typeface="Gulim" pitchFamily="34" charset="-127"/>
              </a:rPr>
              <a:t>857 </a:t>
            </a:r>
            <a:r>
              <a:rPr lang="en-GB" altLang="ko-KR" sz="2000">
                <a:latin typeface="Calibri" pitchFamily="34" charset="0"/>
                <a:ea typeface="Gulim" pitchFamily="34" charset="-127"/>
              </a:rPr>
              <a:t>people registered on the SA WG2</a:t>
            </a:r>
            <a:r>
              <a:rPr lang="en-US" altLang="de-DE" sz="2000">
                <a:latin typeface="Calibri" pitchFamily="34" charset="0"/>
                <a:ea typeface="Gulim" pitchFamily="34" charset="-127"/>
              </a:rPr>
              <a:t> </a:t>
            </a:r>
            <a:r>
              <a:rPr lang="en-GB" altLang="ko-KR" sz="2000">
                <a:latin typeface="Calibri" pitchFamily="34" charset="0"/>
                <a:ea typeface="Gulim" pitchFamily="34" charset="-127"/>
              </a:rPr>
              <a:t>e-mail reflector</a:t>
            </a:r>
            <a:r>
              <a:rPr lang="en-US" altLang="de-DE" sz="2000">
                <a:latin typeface="Calibri" pitchFamily="34" charset="0"/>
                <a:ea typeface="Gulim" pitchFamily="34" charset="-127"/>
              </a:rPr>
              <a:t> on 9 September 2016</a:t>
            </a:r>
          </a:p>
        </p:txBody>
      </p:sp>
      <p:sp>
        <p:nvSpPr>
          <p:cNvPr id="2052"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#116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169</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116</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cs typeface="Arial" charset="0"/>
              </a:rPr>
              <a:t>973</a:t>
            </a:r>
            <a:r>
              <a:rPr lang="en-US" altLang="ko-KR" sz="1600" dirty="0" smtClean="0">
                <a:latin typeface="Arial" charset="0"/>
                <a:ea typeface="Gulim" pitchFamily="34" charset="-127"/>
                <a:cs typeface="Arial" charset="0"/>
              </a:rPr>
              <a:t> documents, </a:t>
            </a:r>
            <a:r>
              <a:rPr lang="en-GB" altLang="ko-KR" sz="1600" dirty="0" smtClean="0">
                <a:solidFill>
                  <a:srgbClr val="FF0000"/>
                </a:solidFill>
                <a:latin typeface="Arial" charset="0"/>
                <a:ea typeface="Gulim" pitchFamily="34" charset="-127"/>
                <a:cs typeface="Arial" charset="0"/>
              </a:rPr>
              <a:t>934</a:t>
            </a:r>
            <a:r>
              <a:rPr lang="en-GB" altLang="ko-KR" sz="1600" dirty="0" smtClean="0">
                <a:solidFill>
                  <a:srgbClr val="000000"/>
                </a:solidFill>
                <a:latin typeface="Arial" charset="0"/>
                <a:ea typeface="Gulim" pitchFamily="34" charset="-127"/>
                <a:cs typeface="Arial" charset="0"/>
              </a:rPr>
              <a:t> </a:t>
            </a:r>
            <a:r>
              <a:rPr lang="en-US" altLang="ko-KR" sz="1600" dirty="0" smtClean="0">
                <a:latin typeface="Arial" charset="0"/>
                <a:ea typeface="Gulim" pitchFamily="34" charset="-127"/>
              </a:rPr>
              <a:t>handled (including revisions), including</a:t>
            </a:r>
          </a:p>
          <a:p>
            <a:pPr lvl="2">
              <a:lnSpc>
                <a:spcPct val="80000"/>
              </a:lnSpc>
            </a:pPr>
            <a:r>
              <a:rPr lang="en-GB" altLang="ko-KR" sz="1400" dirty="0" smtClean="0">
                <a:solidFill>
                  <a:srgbClr val="FF0000"/>
                </a:solidFill>
                <a:latin typeface="Arial" charset="0"/>
                <a:ea typeface="Gulim" pitchFamily="34" charset="-127"/>
              </a:rPr>
              <a:t>282</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40</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7</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13</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53</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91</a:t>
            </a:r>
            <a:r>
              <a:rPr lang="de-DE" altLang="ko-KR" sz="1600" dirty="0" smtClean="0">
                <a:solidFill>
                  <a:srgbClr val="3A17D1"/>
                </a:solidFill>
                <a:latin typeface="Arial" charset="0"/>
                <a:ea typeface="Gulim" pitchFamily="34" charset="-127"/>
              </a:rPr>
              <a:t> </a:t>
            </a:r>
            <a:r>
              <a:rPr lang="de-DE" altLang="ko-KR" sz="1600" dirty="0" smtClean="0">
                <a:solidFill>
                  <a:srgbClr val="FF0000"/>
                </a:solidFill>
                <a:latin typeface="Arial" charset="0"/>
                <a:ea typeface="Gulim" pitchFamily="34" charset="-127"/>
              </a:rPr>
              <a:t>[</a:t>
            </a:r>
            <a:r>
              <a:rPr lang="de-DE" altLang="ko-KR" sz="1600" b="1" dirty="0" smtClean="0">
                <a:solidFill>
                  <a:srgbClr val="FF0000"/>
                </a:solidFill>
                <a:latin typeface="Arial" charset="0"/>
                <a:ea typeface="Gulim" pitchFamily="34" charset="-127"/>
              </a:rPr>
              <a:t>13</a:t>
            </a:r>
            <a:r>
              <a:rPr lang="de-DE" altLang="ko-KR" sz="1600" dirty="0" smtClean="0">
                <a:solidFill>
                  <a:srgbClr val="FF0000"/>
                </a:solidFill>
                <a:latin typeface="Arial" charset="0"/>
                <a:ea typeface="Gulim" pitchFamily="34" charset="-127"/>
              </a:rPr>
              <a:t> revised again at SA2#116BIS]</a:t>
            </a:r>
            <a:r>
              <a:rPr lang="de-DE" altLang="ko-KR" sz="2000" dirty="0" smtClean="0">
                <a:solidFill>
                  <a:srgbClr val="000000"/>
                </a:solidFill>
                <a:latin typeface="Arial" charset="0"/>
                <a:ea typeface="Gulim" pitchFamily="34" charset="-127"/>
              </a:rPr>
              <a:t> </a:t>
            </a:r>
          </a:p>
          <a:p>
            <a:pPr>
              <a:lnSpc>
                <a:spcPct val="80000"/>
              </a:lnSpc>
              <a:buFontTx/>
              <a:buNone/>
            </a:pPr>
            <a:endParaRPr lang="en-US" altLang="ko-KR" sz="2000" b="1" dirty="0" smtClean="0">
              <a:latin typeface="Arial" charset="0"/>
              <a:ea typeface="Gulim" pitchFamily="34" charset="-127"/>
            </a:endParaRPr>
          </a:p>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#116bis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143</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116BIS</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rPr>
              <a:t>1046</a:t>
            </a:r>
            <a:r>
              <a:rPr lang="en-US" altLang="ko-KR" sz="1600" dirty="0" smtClean="0">
                <a:latin typeface="Arial" charset="0"/>
                <a:ea typeface="Gulim" pitchFamily="34" charset="-127"/>
              </a:rPr>
              <a:t> documents, </a:t>
            </a:r>
            <a:r>
              <a:rPr lang="en-GB" altLang="ko-KR" sz="1600" dirty="0" smtClean="0">
                <a:solidFill>
                  <a:srgbClr val="FF0000"/>
                </a:solidFill>
                <a:latin typeface="Arial" charset="0"/>
                <a:ea typeface="Gulim" pitchFamily="34" charset="-127"/>
              </a:rPr>
              <a:t>997</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296</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40</a:t>
            </a:r>
            <a:r>
              <a:rPr lang="en-US"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Incoming LSs, of which </a:t>
            </a:r>
            <a:r>
              <a:rPr lang="en-GB" altLang="ko-KR" sz="1400" dirty="0" smtClean="0">
                <a:solidFill>
                  <a:srgbClr val="FF0000"/>
                </a:solidFill>
                <a:latin typeface="Arial" charset="0"/>
                <a:ea typeface="Gulim" pitchFamily="34" charset="-127"/>
              </a:rPr>
              <a:t>3</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4 (+12 e-mail)</a:t>
            </a:r>
            <a:r>
              <a:rPr lang="de-DE"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52</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93 (+4 e-mail)</a:t>
            </a:r>
            <a:endParaRPr lang="de-DE" altLang="ko-KR" sz="2000" dirty="0" smtClean="0">
              <a:solidFill>
                <a:srgbClr val="000000"/>
              </a:solidFill>
              <a:latin typeface="Arial" charset="0"/>
              <a:ea typeface="Gulim" pitchFamily="34" charset="-127"/>
            </a:endParaRPr>
          </a:p>
          <a:p>
            <a:pPr>
              <a:lnSpc>
                <a:spcPct val="80000"/>
              </a:lnSpc>
              <a:buFontTx/>
              <a:buNone/>
            </a:pPr>
            <a:endParaRPr lang="en-US" altLang="ko-KR" sz="2000" b="1" dirty="0" smtClean="0">
              <a:latin typeface="Arial"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4" name="Chart 3"/>
          <p:cNvGraphicFramePr/>
          <p:nvPr/>
        </p:nvGraphicFramePr>
        <p:xfrm>
          <a:off x="466725" y="1276349"/>
          <a:ext cx="8334375" cy="47910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Rel-14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graphicFrame>
        <p:nvGraphicFramePr>
          <p:cNvPr id="8" name="Chart 7"/>
          <p:cNvGraphicFramePr/>
          <p:nvPr/>
        </p:nvGraphicFramePr>
        <p:xfrm>
          <a:off x="304800" y="1066801"/>
          <a:ext cx="8572500" cy="54673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6452</TotalTime>
  <Words>3857</Words>
  <Application>Microsoft Office PowerPoint</Application>
  <PresentationFormat>On-screen Show (4:3)</PresentationFormat>
  <Paragraphs>846</Paragraphs>
  <Slides>54</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3gpp</vt:lpstr>
      <vt:lpstr>Worksheet</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Rel-14 timeframe</vt:lpstr>
      <vt:lpstr>1) General Aspects (7/8) Document Handling / Meeting</vt:lpstr>
      <vt:lpstr>1) General Aspects (8/8) SA2 Agreed CRs by Release / Meeting</vt:lpstr>
      <vt:lpstr>Contents</vt:lpstr>
      <vt:lpstr>2.1) Rel-12 and before  Maintenance (1/1)</vt:lpstr>
      <vt:lpstr>Contents</vt:lpstr>
      <vt:lpstr>2.2) Rel-13 Work and Maintenance (1/3)</vt:lpstr>
      <vt:lpstr>2.2) Rel-13 Work and Maintenance (2/3)</vt:lpstr>
      <vt:lpstr>2.2) Rel-13 Work and Maintenance (3/3)</vt:lpstr>
      <vt:lpstr>Contents</vt:lpstr>
      <vt:lpstr>2.3) Rel-14 Work and Maintenance(1/22)</vt:lpstr>
      <vt:lpstr>2.3) Rel-14 Work and Maintenance(2/22)</vt:lpstr>
      <vt:lpstr>2.3) Rel-14 Work and Maintenance(3/22)</vt:lpstr>
      <vt:lpstr>2.3) Rel-14 Work and Maintenance(4/22)</vt:lpstr>
      <vt:lpstr>2.3) Rel-14 Work and Maintenance(5/22)</vt:lpstr>
      <vt:lpstr>2.3) Rel-14 Work and Maintenance(6/22)</vt:lpstr>
      <vt:lpstr>2.3) Rel-14 Work and Maintenance(7/22)</vt:lpstr>
      <vt:lpstr>2.3) Rel-14 Work and Maintenance(8/22)</vt:lpstr>
      <vt:lpstr>2.3) Rel-14 Work and Maintenance(9/22)</vt:lpstr>
      <vt:lpstr>2.3) Rel-14 Work and Maintenance(10/22)</vt:lpstr>
      <vt:lpstr>2.3) Rel-14 Work and Maintenance(11/22)</vt:lpstr>
      <vt:lpstr>2.3) Rel-14 Work and Maintenance(12/22)</vt:lpstr>
      <vt:lpstr>2.3) Rel-14 Work and Maintenance(13/22)</vt:lpstr>
      <vt:lpstr>2.3) Rel-14 Work and Maintenance(14/22)</vt:lpstr>
      <vt:lpstr>2.3) Rel-14 Work and Maintenance(15/22)</vt:lpstr>
      <vt:lpstr>2.3) Rel-14 Work and Maintenance(16/22)</vt:lpstr>
      <vt:lpstr>2.3) Rel-14 Work and Maintenance(17/22)</vt:lpstr>
      <vt:lpstr>2.3) Rel-14 Work and Maintenance(18/22)</vt:lpstr>
      <vt:lpstr>2.3) Rel-14 Work and Maintenance(19/22)</vt:lpstr>
      <vt:lpstr>2.3) Rel-14 Work and Maintenance(20/22)</vt:lpstr>
      <vt:lpstr>Slide 39</vt:lpstr>
      <vt:lpstr>2.3) Rel-14 Work and Maintenance (22/22)</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Slide 50</vt:lpstr>
      <vt:lpstr>Abbreviations (1/2)</vt:lpstr>
      <vt:lpstr>Abbreviations (2/2)</vt:lpstr>
      <vt:lpstr>Backup (1/2) Status per NG key issue</vt:lpstr>
      <vt:lpstr>Backup (2/2) SA2 resource allocation in Q4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cp:lastModifiedBy>
  <cp:revision>1230</cp:revision>
  <dcterms:created xsi:type="dcterms:W3CDTF">2013-07-29T09:19:59Z</dcterms:created>
  <dcterms:modified xsi:type="dcterms:W3CDTF">2016-09-15T14:45:15Z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1473950474</vt:lpwstr>
  </property>
</Properties>
</file>