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709" r:id="rId1"/>
  </p:sldMasterIdLst>
  <p:notesMasterIdLst>
    <p:notesMasterId r:id="rId13"/>
  </p:notesMasterIdLst>
  <p:handoutMasterIdLst>
    <p:handoutMasterId r:id="rId14"/>
  </p:handoutMasterIdLst>
  <p:sldIdLst>
    <p:sldId id="281" r:id="rId2"/>
    <p:sldId id="296" r:id="rId3"/>
    <p:sldId id="279" r:id="rId4"/>
    <p:sldId id="291" r:id="rId5"/>
    <p:sldId id="298" r:id="rId6"/>
    <p:sldId id="295" r:id="rId7"/>
    <p:sldId id="294" r:id="rId8"/>
    <p:sldId id="299" r:id="rId9"/>
    <p:sldId id="297" r:id="rId10"/>
    <p:sldId id="300" r:id="rId11"/>
    <p:sldId id="287" r:id="rId12"/>
  </p:sldIdLst>
  <p:sldSz cx="11522075" cy="6480175"/>
  <p:notesSz cx="6797675" cy="9926638"/>
  <p:custDataLst>
    <p:tags r:id="rId15"/>
  </p:custDataLst>
  <p:defaultTextStyle>
    <a:defPPr>
      <a:defRPr lang="de-DE"/>
    </a:defPPr>
    <a:lvl1pPr marL="0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72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144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216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288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360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4" orient="horz" pos="204">
          <p15:clr>
            <a:srgbClr val="A4A3A4"/>
          </p15:clr>
        </p15:guide>
        <p15:guide id="8" orient="horz" pos="2041" userDrawn="1">
          <p15:clr>
            <a:srgbClr val="A4A3A4"/>
          </p15:clr>
        </p15:guide>
        <p15:guide id="9" orient="horz" pos="930" userDrawn="1">
          <p15:clr>
            <a:srgbClr val="A4A3A4"/>
          </p15:clr>
        </p15:guide>
        <p15:guide id="10" orient="horz" pos="3266" userDrawn="1">
          <p15:clr>
            <a:srgbClr val="A4A3A4"/>
          </p15:clr>
        </p15:guide>
        <p15:guide id="11" orient="horz" pos="703" userDrawn="1">
          <p15:clr>
            <a:srgbClr val="A4A3A4"/>
          </p15:clr>
        </p15:guide>
        <p15:guide id="12" orient="horz" pos="3493" userDrawn="1">
          <p15:clr>
            <a:srgbClr val="A4A3A4"/>
          </p15:clr>
        </p15:guide>
        <p15:guide id="13" orient="horz" pos="3719" userDrawn="1">
          <p15:clr>
            <a:srgbClr val="A4A3A4"/>
          </p15:clr>
        </p15:guide>
        <p15:guide id="14" orient="horz" pos="3878" userDrawn="1">
          <p15:clr>
            <a:srgbClr val="A4A3A4"/>
          </p15:clr>
        </p15:guide>
        <p15:guide id="15" pos="1939" userDrawn="1">
          <p15:clr>
            <a:srgbClr val="A4A3A4"/>
          </p15:clr>
        </p15:guide>
        <p15:guide id="16" pos="1847" userDrawn="1">
          <p15:clr>
            <a:srgbClr val="A4A3A4"/>
          </p15:clr>
        </p15:guide>
        <p15:guide id="17" pos="204" userDrawn="1">
          <p15:clr>
            <a:srgbClr val="A4A3A4"/>
          </p15:clr>
        </p15:guide>
        <p15:guide id="18" pos="7054" userDrawn="1">
          <p15:clr>
            <a:srgbClr val="A4A3A4"/>
          </p15:clr>
        </p15:guide>
        <p15:guide id="19" pos="5411" userDrawn="1">
          <p15:clr>
            <a:srgbClr val="A4A3A4"/>
          </p15:clr>
        </p15:guide>
        <p15:guide id="20" pos="5318" userDrawn="1">
          <p15:clr>
            <a:srgbClr val="A4A3A4"/>
          </p15:clr>
        </p15:guide>
        <p15:guide id="21" pos="3674" userDrawn="1">
          <p15:clr>
            <a:srgbClr val="A4A3A4"/>
          </p15:clr>
        </p15:guide>
        <p15:guide id="22" pos="3584" userDrawn="1">
          <p15:clr>
            <a:srgbClr val="A4A3A4"/>
          </p15:clr>
        </p15:guide>
        <p15:guide id="23" pos="362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pos="302">
          <p15:clr>
            <a:srgbClr val="A4A3A4"/>
          </p15:clr>
        </p15:guide>
        <p15:guide id="4" pos="401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 scaleToFitPaper="1"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3BAF2"/>
    <a:srgbClr val="FFFFFF"/>
    <a:srgbClr val="D9D9D9"/>
    <a:srgbClr val="BFBFBF"/>
    <a:srgbClr val="FFC6E3"/>
    <a:srgbClr val="992C99"/>
    <a:srgbClr val="E1E1E1"/>
    <a:srgbClr val="1BADA2"/>
    <a:srgbClr val="BFCB44"/>
    <a:srgbClr val="E20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3" autoAdjust="0"/>
    <p:restoredTop sz="95980" autoAdjust="0"/>
  </p:normalViewPr>
  <p:slideViewPr>
    <p:cSldViewPr snapToGrid="0" snapToObjects="1">
      <p:cViewPr varScale="1">
        <p:scale>
          <a:sx n="80" d="100"/>
          <a:sy n="80" d="100"/>
        </p:scale>
        <p:origin x="-720" y="-78"/>
      </p:cViewPr>
      <p:guideLst>
        <p:guide orient="horz" pos="204"/>
        <p:guide orient="horz" pos="2041"/>
        <p:guide orient="horz" pos="930"/>
        <p:guide orient="horz" pos="3266"/>
        <p:guide orient="horz" pos="703"/>
        <p:guide orient="horz" pos="3493"/>
        <p:guide orient="horz" pos="3719"/>
        <p:guide orient="horz" pos="3878"/>
        <p:guide pos="3903"/>
        <p:guide pos="1847"/>
        <p:guide pos="211"/>
        <p:guide pos="7054"/>
        <p:guide pos="5446"/>
        <p:guide pos="5318"/>
        <p:guide pos="4312"/>
        <p:guide pos="3778"/>
        <p:guide pos="4668"/>
      </p:guideLst>
    </p:cSldViewPr>
  </p:slideViewPr>
  <p:outlineViewPr>
    <p:cViewPr>
      <p:scale>
        <a:sx n="33" d="100"/>
        <a:sy n="33" d="100"/>
      </p:scale>
      <p:origin x="0" y="-44973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6" d="100"/>
          <a:sy n="86" d="100"/>
        </p:scale>
        <p:origin x="-2904" y="-78"/>
      </p:cViewPr>
      <p:guideLst>
        <p:guide orient="horz" pos="3127"/>
        <p:guide pos="2141"/>
        <p:guide pos="299"/>
        <p:guide pos="398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855015" y="9379500"/>
            <a:ext cx="467452" cy="304834"/>
          </a:xfrm>
          <a:prstGeom prst="rect">
            <a:avLst/>
          </a:prstGeom>
        </p:spPr>
        <p:txBody>
          <a:bodyPr vert="horz" lIns="0" tIns="45720" rIns="0" bIns="45720" rtlCol="0" anchor="b"/>
          <a:lstStyle>
            <a:lvl1pPr algn="r">
              <a:defRPr sz="1200"/>
            </a:lvl1pPr>
          </a:lstStyle>
          <a:p>
            <a:fld id="{A7E515CE-432D-4663-9EC7-909C3633A725}" type="slidenum">
              <a:rPr lang="de-DE" smtClean="0">
                <a:latin typeface="Tele-GroteskNor" pitchFamily="2" charset="0"/>
              </a:rPr>
              <a:pPr/>
              <a:t>‹Nr.›</a:t>
            </a:fld>
            <a:endParaRPr lang="de-DE" dirty="0">
              <a:latin typeface="Tele-GroteskNor" pitchFamily="2" charset="0"/>
            </a:endParaRPr>
          </a:p>
        </p:txBody>
      </p:sp>
      <p:grpSp>
        <p:nvGrpSpPr>
          <p:cNvPr id="6" name="Gruppieren 31"/>
          <p:cNvGrpSpPr>
            <a:grpSpLocks noChangeAspect="1"/>
          </p:cNvGrpSpPr>
          <p:nvPr/>
        </p:nvGrpSpPr>
        <p:grpSpPr bwMode="auto">
          <a:xfrm>
            <a:off x="478356" y="261953"/>
            <a:ext cx="5806347" cy="280911"/>
            <a:chOff x="321317" y="6153149"/>
            <a:chExt cx="8498833" cy="371475"/>
          </a:xfrm>
        </p:grpSpPr>
        <p:sp>
          <p:nvSpPr>
            <p:cNvPr id="7" name="Freeform 9"/>
            <p:cNvSpPr>
              <a:spLocks noChangeAspect="1" noEditPoints="1"/>
            </p:cNvSpPr>
            <p:nvPr userDrawn="1"/>
          </p:nvSpPr>
          <p:spPr bwMode="auto">
            <a:xfrm>
              <a:off x="7309246" y="6310400"/>
              <a:ext cx="1510904" cy="120785"/>
            </a:xfrm>
            <a:custGeom>
              <a:avLst/>
              <a:gdLst/>
              <a:ahLst/>
              <a:cxnLst>
                <a:cxn ang="0">
                  <a:pos x="72" y="69"/>
                </a:cxn>
                <a:cxn ang="0">
                  <a:pos x="72" y="280"/>
                </a:cxn>
                <a:cxn ang="0">
                  <a:pos x="383" y="156"/>
                </a:cxn>
                <a:cxn ang="0">
                  <a:pos x="344" y="64"/>
                </a:cxn>
                <a:cxn ang="0">
                  <a:pos x="478" y="30"/>
                </a:cxn>
                <a:cxn ang="0">
                  <a:pos x="504" y="243"/>
                </a:cxn>
                <a:cxn ang="0">
                  <a:pos x="441" y="322"/>
                </a:cxn>
                <a:cxn ang="0">
                  <a:pos x="344" y="210"/>
                </a:cxn>
                <a:cxn ang="0">
                  <a:pos x="645" y="8"/>
                </a:cxn>
                <a:cxn ang="0">
                  <a:pos x="818" y="341"/>
                </a:cxn>
                <a:cxn ang="0">
                  <a:pos x="890" y="140"/>
                </a:cxn>
                <a:cxn ang="0">
                  <a:pos x="1034" y="280"/>
                </a:cxn>
                <a:cxn ang="0">
                  <a:pos x="1243" y="274"/>
                </a:cxn>
                <a:cxn ang="0">
                  <a:pos x="1162" y="284"/>
                </a:cxn>
                <a:cxn ang="0">
                  <a:pos x="1228" y="70"/>
                </a:cxn>
                <a:cxn ang="0">
                  <a:pos x="1091" y="8"/>
                </a:cxn>
                <a:cxn ang="0">
                  <a:pos x="1269" y="160"/>
                </a:cxn>
                <a:cxn ang="0">
                  <a:pos x="1382" y="341"/>
                </a:cxn>
                <a:cxn ang="0">
                  <a:pos x="1454" y="140"/>
                </a:cxn>
                <a:cxn ang="0">
                  <a:pos x="1598" y="280"/>
                </a:cxn>
                <a:cxn ang="0">
                  <a:pos x="1727" y="8"/>
                </a:cxn>
                <a:cxn ang="0">
                  <a:pos x="1828" y="341"/>
                </a:cxn>
                <a:cxn ang="0">
                  <a:pos x="2030" y="325"/>
                </a:cxn>
                <a:cxn ang="0">
                  <a:pos x="1980" y="367"/>
                </a:cxn>
                <a:cxn ang="0">
                  <a:pos x="2153" y="8"/>
                </a:cxn>
                <a:cxn ang="0">
                  <a:pos x="2418" y="236"/>
                </a:cxn>
                <a:cxn ang="0">
                  <a:pos x="2341" y="114"/>
                </a:cxn>
                <a:cxn ang="0">
                  <a:pos x="2698" y="212"/>
                </a:cxn>
                <a:cxn ang="0">
                  <a:pos x="2808" y="341"/>
                </a:cxn>
                <a:cxn ang="0">
                  <a:pos x="2524" y="341"/>
                </a:cxn>
                <a:cxn ang="0">
                  <a:pos x="2941" y="292"/>
                </a:cxn>
                <a:cxn ang="0">
                  <a:pos x="2924" y="197"/>
                </a:cxn>
                <a:cxn ang="0">
                  <a:pos x="3026" y="43"/>
                </a:cxn>
                <a:cxn ang="0">
                  <a:pos x="2905" y="65"/>
                </a:cxn>
                <a:cxn ang="0">
                  <a:pos x="3058" y="246"/>
                </a:cxn>
                <a:cxn ang="0">
                  <a:pos x="3331" y="341"/>
                </a:cxn>
                <a:cxn ang="0">
                  <a:pos x="3350" y="8"/>
                </a:cxn>
                <a:cxn ang="0">
                  <a:pos x="3672" y="8"/>
                </a:cxn>
                <a:cxn ang="0">
                  <a:pos x="3659" y="198"/>
                </a:cxn>
                <a:cxn ang="0">
                  <a:pos x="3459" y="341"/>
                </a:cxn>
                <a:cxn ang="0">
                  <a:pos x="3880" y="71"/>
                </a:cxn>
                <a:cxn ang="0">
                  <a:pos x="3732" y="8"/>
                </a:cxn>
                <a:cxn ang="0">
                  <a:pos x="3921" y="183"/>
                </a:cxn>
                <a:cxn ang="0">
                  <a:pos x="3979" y="341"/>
                </a:cxn>
                <a:cxn ang="0">
                  <a:pos x="3866" y="212"/>
                </a:cxn>
                <a:cxn ang="0">
                  <a:pos x="4103" y="284"/>
                </a:cxn>
                <a:cxn ang="0">
                  <a:pos x="4139" y="192"/>
                </a:cxn>
                <a:cxn ang="0">
                  <a:pos x="4173" y="134"/>
                </a:cxn>
                <a:cxn ang="0">
                  <a:pos x="4103" y="142"/>
                </a:cxn>
                <a:cxn ang="0">
                  <a:pos x="4247" y="46"/>
                </a:cxn>
                <a:cxn ang="0">
                  <a:pos x="4162" y="341"/>
                </a:cxn>
                <a:cxn ang="0">
                  <a:pos x="4395" y="341"/>
                </a:cxn>
                <a:cxn ang="0">
                  <a:pos x="4637" y="222"/>
                </a:cxn>
                <a:cxn ang="0">
                  <a:pos x="4528" y="127"/>
                </a:cxn>
                <a:cxn ang="0">
                  <a:pos x="4929" y="262"/>
                </a:cxn>
                <a:cxn ang="0">
                  <a:pos x="4842" y="280"/>
                </a:cxn>
                <a:cxn ang="0">
                  <a:pos x="5027" y="174"/>
                </a:cxn>
                <a:cxn ang="0">
                  <a:pos x="5078" y="341"/>
                </a:cxn>
                <a:cxn ang="0">
                  <a:pos x="5150" y="140"/>
                </a:cxn>
                <a:cxn ang="0">
                  <a:pos x="5294" y="280"/>
                </a:cxn>
                <a:cxn ang="0">
                  <a:pos x="5329" y="69"/>
                </a:cxn>
                <a:cxn ang="0">
                  <a:pos x="5481" y="341"/>
                </a:cxn>
                <a:cxn ang="0">
                  <a:pos x="5571" y="269"/>
                </a:cxn>
              </a:cxnLst>
              <a:rect l="0" t="0" r="r" b="b"/>
              <a:pathLst>
                <a:path w="5644" h="419">
                  <a:moveTo>
                    <a:pt x="0" y="341"/>
                  </a:moveTo>
                  <a:lnTo>
                    <a:pt x="0" y="8"/>
                  </a:lnTo>
                  <a:lnTo>
                    <a:pt x="213" y="8"/>
                  </a:lnTo>
                  <a:lnTo>
                    <a:pt x="213" y="69"/>
                  </a:lnTo>
                  <a:lnTo>
                    <a:pt x="72" y="69"/>
                  </a:lnTo>
                  <a:lnTo>
                    <a:pt x="72" y="140"/>
                  </a:lnTo>
                  <a:lnTo>
                    <a:pt x="200" y="140"/>
                  </a:lnTo>
                  <a:lnTo>
                    <a:pt x="200" y="198"/>
                  </a:lnTo>
                  <a:lnTo>
                    <a:pt x="72" y="198"/>
                  </a:lnTo>
                  <a:lnTo>
                    <a:pt x="72" y="280"/>
                  </a:lnTo>
                  <a:lnTo>
                    <a:pt x="216" y="280"/>
                  </a:lnTo>
                  <a:lnTo>
                    <a:pt x="216" y="341"/>
                  </a:lnTo>
                  <a:lnTo>
                    <a:pt x="0" y="341"/>
                  </a:lnTo>
                  <a:close/>
                  <a:moveTo>
                    <a:pt x="344" y="156"/>
                  </a:moveTo>
                  <a:lnTo>
                    <a:pt x="383" y="156"/>
                  </a:lnTo>
                  <a:cubicBezTo>
                    <a:pt x="405" y="156"/>
                    <a:pt x="420" y="151"/>
                    <a:pt x="428" y="142"/>
                  </a:cubicBezTo>
                  <a:cubicBezTo>
                    <a:pt x="435" y="134"/>
                    <a:pt x="438" y="123"/>
                    <a:pt x="438" y="109"/>
                  </a:cubicBezTo>
                  <a:cubicBezTo>
                    <a:pt x="438" y="92"/>
                    <a:pt x="433" y="79"/>
                    <a:pt x="421" y="71"/>
                  </a:cubicBezTo>
                  <a:cubicBezTo>
                    <a:pt x="414" y="67"/>
                    <a:pt x="402" y="64"/>
                    <a:pt x="385" y="64"/>
                  </a:cubicBezTo>
                  <a:lnTo>
                    <a:pt x="344" y="64"/>
                  </a:lnTo>
                  <a:lnTo>
                    <a:pt x="344" y="156"/>
                  </a:lnTo>
                  <a:close/>
                  <a:moveTo>
                    <a:pt x="273" y="341"/>
                  </a:moveTo>
                  <a:lnTo>
                    <a:pt x="273" y="8"/>
                  </a:lnTo>
                  <a:lnTo>
                    <a:pt x="401" y="8"/>
                  </a:lnTo>
                  <a:cubicBezTo>
                    <a:pt x="434" y="8"/>
                    <a:pt x="460" y="15"/>
                    <a:pt x="478" y="30"/>
                  </a:cubicBezTo>
                  <a:cubicBezTo>
                    <a:pt x="500" y="46"/>
                    <a:pt x="510" y="70"/>
                    <a:pt x="510" y="101"/>
                  </a:cubicBezTo>
                  <a:cubicBezTo>
                    <a:pt x="510" y="126"/>
                    <a:pt x="503" y="147"/>
                    <a:pt x="488" y="164"/>
                  </a:cubicBezTo>
                  <a:cubicBezTo>
                    <a:pt x="481" y="172"/>
                    <a:pt x="473" y="178"/>
                    <a:pt x="462" y="183"/>
                  </a:cubicBezTo>
                  <a:cubicBezTo>
                    <a:pt x="476" y="187"/>
                    <a:pt x="486" y="196"/>
                    <a:pt x="494" y="209"/>
                  </a:cubicBezTo>
                  <a:cubicBezTo>
                    <a:pt x="498" y="216"/>
                    <a:pt x="502" y="228"/>
                    <a:pt x="504" y="243"/>
                  </a:cubicBezTo>
                  <a:cubicBezTo>
                    <a:pt x="505" y="249"/>
                    <a:pt x="507" y="265"/>
                    <a:pt x="508" y="293"/>
                  </a:cubicBezTo>
                  <a:cubicBezTo>
                    <a:pt x="510" y="311"/>
                    <a:pt x="512" y="322"/>
                    <a:pt x="514" y="328"/>
                  </a:cubicBezTo>
                  <a:cubicBezTo>
                    <a:pt x="515" y="332"/>
                    <a:pt x="517" y="336"/>
                    <a:pt x="520" y="341"/>
                  </a:cubicBezTo>
                  <a:lnTo>
                    <a:pt x="446" y="341"/>
                  </a:lnTo>
                  <a:cubicBezTo>
                    <a:pt x="444" y="335"/>
                    <a:pt x="442" y="329"/>
                    <a:pt x="441" y="322"/>
                  </a:cubicBezTo>
                  <a:cubicBezTo>
                    <a:pt x="441" y="318"/>
                    <a:pt x="440" y="303"/>
                    <a:pt x="438" y="279"/>
                  </a:cubicBezTo>
                  <a:cubicBezTo>
                    <a:pt x="436" y="256"/>
                    <a:pt x="433" y="240"/>
                    <a:pt x="429" y="233"/>
                  </a:cubicBezTo>
                  <a:cubicBezTo>
                    <a:pt x="424" y="222"/>
                    <a:pt x="417" y="215"/>
                    <a:pt x="407" y="212"/>
                  </a:cubicBezTo>
                  <a:cubicBezTo>
                    <a:pt x="402" y="211"/>
                    <a:pt x="394" y="210"/>
                    <a:pt x="385" y="210"/>
                  </a:cubicBezTo>
                  <a:lnTo>
                    <a:pt x="344" y="210"/>
                  </a:lnTo>
                  <a:lnTo>
                    <a:pt x="344" y="341"/>
                  </a:lnTo>
                  <a:lnTo>
                    <a:pt x="273" y="341"/>
                  </a:lnTo>
                  <a:close/>
                  <a:moveTo>
                    <a:pt x="573" y="341"/>
                  </a:moveTo>
                  <a:lnTo>
                    <a:pt x="573" y="8"/>
                  </a:lnTo>
                  <a:lnTo>
                    <a:pt x="645" y="8"/>
                  </a:lnTo>
                  <a:lnTo>
                    <a:pt x="645" y="279"/>
                  </a:lnTo>
                  <a:lnTo>
                    <a:pt x="775" y="279"/>
                  </a:lnTo>
                  <a:lnTo>
                    <a:pt x="775" y="341"/>
                  </a:lnTo>
                  <a:lnTo>
                    <a:pt x="573" y="341"/>
                  </a:lnTo>
                  <a:close/>
                  <a:moveTo>
                    <a:pt x="818" y="341"/>
                  </a:moveTo>
                  <a:lnTo>
                    <a:pt x="818" y="8"/>
                  </a:lnTo>
                  <a:lnTo>
                    <a:pt x="1031" y="8"/>
                  </a:lnTo>
                  <a:lnTo>
                    <a:pt x="1031" y="69"/>
                  </a:lnTo>
                  <a:lnTo>
                    <a:pt x="890" y="69"/>
                  </a:lnTo>
                  <a:lnTo>
                    <a:pt x="890" y="140"/>
                  </a:lnTo>
                  <a:lnTo>
                    <a:pt x="1018" y="140"/>
                  </a:lnTo>
                  <a:lnTo>
                    <a:pt x="1018" y="198"/>
                  </a:lnTo>
                  <a:lnTo>
                    <a:pt x="890" y="198"/>
                  </a:lnTo>
                  <a:lnTo>
                    <a:pt x="890" y="280"/>
                  </a:lnTo>
                  <a:lnTo>
                    <a:pt x="1034" y="280"/>
                  </a:lnTo>
                  <a:lnTo>
                    <a:pt x="1034" y="341"/>
                  </a:lnTo>
                  <a:lnTo>
                    <a:pt x="818" y="341"/>
                  </a:lnTo>
                  <a:close/>
                  <a:moveTo>
                    <a:pt x="1162" y="284"/>
                  </a:moveTo>
                  <a:lnTo>
                    <a:pt x="1201" y="284"/>
                  </a:lnTo>
                  <a:cubicBezTo>
                    <a:pt x="1221" y="284"/>
                    <a:pt x="1235" y="280"/>
                    <a:pt x="1243" y="274"/>
                  </a:cubicBezTo>
                  <a:cubicBezTo>
                    <a:pt x="1253" y="265"/>
                    <a:pt x="1259" y="253"/>
                    <a:pt x="1259" y="238"/>
                  </a:cubicBezTo>
                  <a:cubicBezTo>
                    <a:pt x="1259" y="219"/>
                    <a:pt x="1252" y="206"/>
                    <a:pt x="1238" y="199"/>
                  </a:cubicBezTo>
                  <a:cubicBezTo>
                    <a:pt x="1230" y="194"/>
                    <a:pt x="1216" y="192"/>
                    <a:pt x="1198" y="192"/>
                  </a:cubicBezTo>
                  <a:lnTo>
                    <a:pt x="1162" y="192"/>
                  </a:lnTo>
                  <a:lnTo>
                    <a:pt x="1162" y="284"/>
                  </a:lnTo>
                  <a:close/>
                  <a:moveTo>
                    <a:pt x="1162" y="142"/>
                  </a:moveTo>
                  <a:lnTo>
                    <a:pt x="1194" y="142"/>
                  </a:lnTo>
                  <a:cubicBezTo>
                    <a:pt x="1212" y="142"/>
                    <a:pt x="1224" y="140"/>
                    <a:pt x="1232" y="134"/>
                  </a:cubicBezTo>
                  <a:cubicBezTo>
                    <a:pt x="1242" y="127"/>
                    <a:pt x="1247" y="116"/>
                    <a:pt x="1247" y="102"/>
                  </a:cubicBezTo>
                  <a:cubicBezTo>
                    <a:pt x="1247" y="87"/>
                    <a:pt x="1241" y="76"/>
                    <a:pt x="1228" y="70"/>
                  </a:cubicBezTo>
                  <a:cubicBezTo>
                    <a:pt x="1222" y="66"/>
                    <a:pt x="1210" y="64"/>
                    <a:pt x="1194" y="64"/>
                  </a:cubicBezTo>
                  <a:lnTo>
                    <a:pt x="1162" y="64"/>
                  </a:lnTo>
                  <a:lnTo>
                    <a:pt x="1162" y="142"/>
                  </a:lnTo>
                  <a:close/>
                  <a:moveTo>
                    <a:pt x="1091" y="341"/>
                  </a:moveTo>
                  <a:lnTo>
                    <a:pt x="1091" y="8"/>
                  </a:lnTo>
                  <a:lnTo>
                    <a:pt x="1209" y="8"/>
                  </a:lnTo>
                  <a:cubicBezTo>
                    <a:pt x="1233" y="8"/>
                    <a:pt x="1251" y="10"/>
                    <a:pt x="1264" y="14"/>
                  </a:cubicBezTo>
                  <a:cubicBezTo>
                    <a:pt x="1283" y="21"/>
                    <a:pt x="1296" y="31"/>
                    <a:pt x="1305" y="46"/>
                  </a:cubicBezTo>
                  <a:cubicBezTo>
                    <a:pt x="1313" y="59"/>
                    <a:pt x="1317" y="73"/>
                    <a:pt x="1317" y="89"/>
                  </a:cubicBezTo>
                  <a:cubicBezTo>
                    <a:pt x="1317" y="122"/>
                    <a:pt x="1301" y="145"/>
                    <a:pt x="1269" y="160"/>
                  </a:cubicBezTo>
                  <a:cubicBezTo>
                    <a:pt x="1310" y="174"/>
                    <a:pt x="1330" y="201"/>
                    <a:pt x="1330" y="243"/>
                  </a:cubicBezTo>
                  <a:cubicBezTo>
                    <a:pt x="1330" y="279"/>
                    <a:pt x="1317" y="306"/>
                    <a:pt x="1289" y="324"/>
                  </a:cubicBezTo>
                  <a:cubicBezTo>
                    <a:pt x="1272" y="335"/>
                    <a:pt x="1249" y="341"/>
                    <a:pt x="1221" y="341"/>
                  </a:cubicBezTo>
                  <a:lnTo>
                    <a:pt x="1091" y="341"/>
                  </a:lnTo>
                  <a:close/>
                  <a:moveTo>
                    <a:pt x="1382" y="341"/>
                  </a:moveTo>
                  <a:lnTo>
                    <a:pt x="1382" y="8"/>
                  </a:lnTo>
                  <a:lnTo>
                    <a:pt x="1595" y="8"/>
                  </a:lnTo>
                  <a:lnTo>
                    <a:pt x="1595" y="69"/>
                  </a:lnTo>
                  <a:lnTo>
                    <a:pt x="1454" y="69"/>
                  </a:lnTo>
                  <a:lnTo>
                    <a:pt x="1454" y="140"/>
                  </a:lnTo>
                  <a:lnTo>
                    <a:pt x="1583" y="140"/>
                  </a:lnTo>
                  <a:lnTo>
                    <a:pt x="1583" y="198"/>
                  </a:lnTo>
                  <a:lnTo>
                    <a:pt x="1454" y="198"/>
                  </a:lnTo>
                  <a:lnTo>
                    <a:pt x="1454" y="280"/>
                  </a:lnTo>
                  <a:lnTo>
                    <a:pt x="1598" y="280"/>
                  </a:lnTo>
                  <a:lnTo>
                    <a:pt x="1598" y="341"/>
                  </a:lnTo>
                  <a:lnTo>
                    <a:pt x="1382" y="341"/>
                  </a:lnTo>
                  <a:close/>
                  <a:moveTo>
                    <a:pt x="1655" y="341"/>
                  </a:moveTo>
                  <a:lnTo>
                    <a:pt x="1655" y="8"/>
                  </a:lnTo>
                  <a:lnTo>
                    <a:pt x="1727" y="8"/>
                  </a:lnTo>
                  <a:lnTo>
                    <a:pt x="1831" y="222"/>
                  </a:lnTo>
                  <a:lnTo>
                    <a:pt x="1831" y="8"/>
                  </a:lnTo>
                  <a:lnTo>
                    <a:pt x="1900" y="8"/>
                  </a:lnTo>
                  <a:lnTo>
                    <a:pt x="1900" y="341"/>
                  </a:lnTo>
                  <a:lnTo>
                    <a:pt x="1828" y="341"/>
                  </a:lnTo>
                  <a:lnTo>
                    <a:pt x="1723" y="127"/>
                  </a:lnTo>
                  <a:lnTo>
                    <a:pt x="1723" y="341"/>
                  </a:lnTo>
                  <a:lnTo>
                    <a:pt x="1655" y="341"/>
                  </a:lnTo>
                  <a:close/>
                  <a:moveTo>
                    <a:pt x="2030" y="269"/>
                  </a:moveTo>
                  <a:lnTo>
                    <a:pt x="2030" y="325"/>
                  </a:lnTo>
                  <a:cubicBezTo>
                    <a:pt x="2030" y="347"/>
                    <a:pt x="2027" y="364"/>
                    <a:pt x="2021" y="377"/>
                  </a:cubicBezTo>
                  <a:cubicBezTo>
                    <a:pt x="2016" y="388"/>
                    <a:pt x="2006" y="398"/>
                    <a:pt x="1992" y="407"/>
                  </a:cubicBezTo>
                  <a:cubicBezTo>
                    <a:pt x="1982" y="413"/>
                    <a:pt x="1970" y="417"/>
                    <a:pt x="1957" y="419"/>
                  </a:cubicBezTo>
                  <a:lnTo>
                    <a:pt x="1957" y="384"/>
                  </a:lnTo>
                  <a:cubicBezTo>
                    <a:pt x="1967" y="381"/>
                    <a:pt x="1975" y="376"/>
                    <a:pt x="1980" y="367"/>
                  </a:cubicBezTo>
                  <a:cubicBezTo>
                    <a:pt x="1985" y="360"/>
                    <a:pt x="1988" y="351"/>
                    <a:pt x="1988" y="341"/>
                  </a:cubicBezTo>
                  <a:lnTo>
                    <a:pt x="1957" y="341"/>
                  </a:lnTo>
                  <a:lnTo>
                    <a:pt x="1957" y="269"/>
                  </a:lnTo>
                  <a:lnTo>
                    <a:pt x="2030" y="269"/>
                  </a:lnTo>
                  <a:close/>
                  <a:moveTo>
                    <a:pt x="2153" y="8"/>
                  </a:moveTo>
                  <a:lnTo>
                    <a:pt x="2225" y="8"/>
                  </a:lnTo>
                  <a:lnTo>
                    <a:pt x="2265" y="236"/>
                  </a:lnTo>
                  <a:lnTo>
                    <a:pt x="2308" y="8"/>
                  </a:lnTo>
                  <a:lnTo>
                    <a:pt x="2376" y="8"/>
                  </a:lnTo>
                  <a:lnTo>
                    <a:pt x="2418" y="236"/>
                  </a:lnTo>
                  <a:lnTo>
                    <a:pt x="2459" y="8"/>
                  </a:lnTo>
                  <a:lnTo>
                    <a:pt x="2530" y="8"/>
                  </a:lnTo>
                  <a:lnTo>
                    <a:pt x="2455" y="341"/>
                  </a:lnTo>
                  <a:lnTo>
                    <a:pt x="2383" y="341"/>
                  </a:lnTo>
                  <a:lnTo>
                    <a:pt x="2341" y="114"/>
                  </a:lnTo>
                  <a:lnTo>
                    <a:pt x="2300" y="341"/>
                  </a:lnTo>
                  <a:lnTo>
                    <a:pt x="2228" y="341"/>
                  </a:lnTo>
                  <a:lnTo>
                    <a:pt x="2153" y="8"/>
                  </a:lnTo>
                  <a:close/>
                  <a:moveTo>
                    <a:pt x="2634" y="212"/>
                  </a:moveTo>
                  <a:lnTo>
                    <a:pt x="2698" y="212"/>
                  </a:lnTo>
                  <a:lnTo>
                    <a:pt x="2666" y="97"/>
                  </a:lnTo>
                  <a:lnTo>
                    <a:pt x="2634" y="212"/>
                  </a:lnTo>
                  <a:close/>
                  <a:moveTo>
                    <a:pt x="2630" y="8"/>
                  </a:moveTo>
                  <a:lnTo>
                    <a:pt x="2703" y="8"/>
                  </a:lnTo>
                  <a:lnTo>
                    <a:pt x="2808" y="341"/>
                  </a:lnTo>
                  <a:lnTo>
                    <a:pt x="2734" y="341"/>
                  </a:lnTo>
                  <a:lnTo>
                    <a:pt x="2713" y="266"/>
                  </a:lnTo>
                  <a:lnTo>
                    <a:pt x="2618" y="266"/>
                  </a:lnTo>
                  <a:lnTo>
                    <a:pt x="2597" y="341"/>
                  </a:lnTo>
                  <a:lnTo>
                    <a:pt x="2524" y="341"/>
                  </a:lnTo>
                  <a:lnTo>
                    <a:pt x="2630" y="8"/>
                  </a:lnTo>
                  <a:close/>
                  <a:moveTo>
                    <a:pt x="2824" y="243"/>
                  </a:moveTo>
                  <a:lnTo>
                    <a:pt x="2896" y="243"/>
                  </a:lnTo>
                  <a:cubicBezTo>
                    <a:pt x="2898" y="256"/>
                    <a:pt x="2901" y="266"/>
                    <a:pt x="2905" y="272"/>
                  </a:cubicBezTo>
                  <a:cubicBezTo>
                    <a:pt x="2913" y="285"/>
                    <a:pt x="2925" y="292"/>
                    <a:pt x="2941" y="292"/>
                  </a:cubicBezTo>
                  <a:cubicBezTo>
                    <a:pt x="2956" y="292"/>
                    <a:pt x="2967" y="287"/>
                    <a:pt x="2974" y="279"/>
                  </a:cubicBezTo>
                  <a:cubicBezTo>
                    <a:pt x="2981" y="271"/>
                    <a:pt x="2985" y="262"/>
                    <a:pt x="2985" y="250"/>
                  </a:cubicBezTo>
                  <a:cubicBezTo>
                    <a:pt x="2985" y="238"/>
                    <a:pt x="2979" y="227"/>
                    <a:pt x="2968" y="218"/>
                  </a:cubicBezTo>
                  <a:cubicBezTo>
                    <a:pt x="2963" y="213"/>
                    <a:pt x="2956" y="210"/>
                    <a:pt x="2948" y="206"/>
                  </a:cubicBezTo>
                  <a:cubicBezTo>
                    <a:pt x="2946" y="205"/>
                    <a:pt x="2938" y="202"/>
                    <a:pt x="2924" y="197"/>
                  </a:cubicBezTo>
                  <a:cubicBezTo>
                    <a:pt x="2897" y="188"/>
                    <a:pt x="2877" y="178"/>
                    <a:pt x="2865" y="168"/>
                  </a:cubicBezTo>
                  <a:cubicBezTo>
                    <a:pt x="2840" y="149"/>
                    <a:pt x="2828" y="124"/>
                    <a:pt x="2828" y="93"/>
                  </a:cubicBezTo>
                  <a:cubicBezTo>
                    <a:pt x="2828" y="66"/>
                    <a:pt x="2837" y="45"/>
                    <a:pt x="2854" y="28"/>
                  </a:cubicBezTo>
                  <a:cubicBezTo>
                    <a:pt x="2872" y="9"/>
                    <a:pt x="2899" y="0"/>
                    <a:pt x="2932" y="0"/>
                  </a:cubicBezTo>
                  <a:cubicBezTo>
                    <a:pt x="2974" y="0"/>
                    <a:pt x="3005" y="14"/>
                    <a:pt x="3026" y="43"/>
                  </a:cubicBezTo>
                  <a:cubicBezTo>
                    <a:pt x="3035" y="56"/>
                    <a:pt x="3042" y="74"/>
                    <a:pt x="3045" y="95"/>
                  </a:cubicBezTo>
                  <a:lnTo>
                    <a:pt x="2975" y="95"/>
                  </a:lnTo>
                  <a:cubicBezTo>
                    <a:pt x="2973" y="83"/>
                    <a:pt x="2969" y="73"/>
                    <a:pt x="2963" y="67"/>
                  </a:cubicBezTo>
                  <a:cubicBezTo>
                    <a:pt x="2955" y="60"/>
                    <a:pt x="2945" y="57"/>
                    <a:pt x="2931" y="57"/>
                  </a:cubicBezTo>
                  <a:cubicBezTo>
                    <a:pt x="2920" y="57"/>
                    <a:pt x="2911" y="60"/>
                    <a:pt x="2905" y="65"/>
                  </a:cubicBezTo>
                  <a:cubicBezTo>
                    <a:pt x="2898" y="71"/>
                    <a:pt x="2894" y="80"/>
                    <a:pt x="2894" y="91"/>
                  </a:cubicBezTo>
                  <a:cubicBezTo>
                    <a:pt x="2894" y="103"/>
                    <a:pt x="2900" y="113"/>
                    <a:pt x="2911" y="121"/>
                  </a:cubicBezTo>
                  <a:cubicBezTo>
                    <a:pt x="2919" y="127"/>
                    <a:pt x="2935" y="134"/>
                    <a:pt x="2959" y="142"/>
                  </a:cubicBezTo>
                  <a:cubicBezTo>
                    <a:pt x="2987" y="151"/>
                    <a:pt x="3009" y="161"/>
                    <a:pt x="3024" y="174"/>
                  </a:cubicBezTo>
                  <a:cubicBezTo>
                    <a:pt x="3047" y="191"/>
                    <a:pt x="3058" y="215"/>
                    <a:pt x="3058" y="246"/>
                  </a:cubicBezTo>
                  <a:cubicBezTo>
                    <a:pt x="3058" y="276"/>
                    <a:pt x="3048" y="301"/>
                    <a:pt x="3027" y="319"/>
                  </a:cubicBezTo>
                  <a:cubicBezTo>
                    <a:pt x="3005" y="339"/>
                    <a:pt x="2976" y="349"/>
                    <a:pt x="2940" y="349"/>
                  </a:cubicBezTo>
                  <a:cubicBezTo>
                    <a:pt x="2897" y="349"/>
                    <a:pt x="2865" y="333"/>
                    <a:pt x="2844" y="300"/>
                  </a:cubicBezTo>
                  <a:cubicBezTo>
                    <a:pt x="2833" y="284"/>
                    <a:pt x="2826" y="265"/>
                    <a:pt x="2824" y="243"/>
                  </a:cubicBezTo>
                  <a:close/>
                  <a:moveTo>
                    <a:pt x="3331" y="341"/>
                  </a:moveTo>
                  <a:lnTo>
                    <a:pt x="3251" y="341"/>
                  </a:lnTo>
                  <a:lnTo>
                    <a:pt x="3160" y="8"/>
                  </a:lnTo>
                  <a:lnTo>
                    <a:pt x="3235" y="8"/>
                  </a:lnTo>
                  <a:lnTo>
                    <a:pt x="3293" y="248"/>
                  </a:lnTo>
                  <a:lnTo>
                    <a:pt x="3350" y="8"/>
                  </a:lnTo>
                  <a:lnTo>
                    <a:pt x="3423" y="8"/>
                  </a:lnTo>
                  <a:lnTo>
                    <a:pt x="3331" y="341"/>
                  </a:lnTo>
                  <a:close/>
                  <a:moveTo>
                    <a:pt x="3459" y="341"/>
                  </a:moveTo>
                  <a:lnTo>
                    <a:pt x="3459" y="8"/>
                  </a:lnTo>
                  <a:lnTo>
                    <a:pt x="3672" y="8"/>
                  </a:lnTo>
                  <a:lnTo>
                    <a:pt x="3672" y="69"/>
                  </a:lnTo>
                  <a:lnTo>
                    <a:pt x="3530" y="69"/>
                  </a:lnTo>
                  <a:lnTo>
                    <a:pt x="3530" y="140"/>
                  </a:lnTo>
                  <a:lnTo>
                    <a:pt x="3659" y="140"/>
                  </a:lnTo>
                  <a:lnTo>
                    <a:pt x="3659" y="198"/>
                  </a:lnTo>
                  <a:lnTo>
                    <a:pt x="3530" y="198"/>
                  </a:lnTo>
                  <a:lnTo>
                    <a:pt x="3530" y="280"/>
                  </a:lnTo>
                  <a:lnTo>
                    <a:pt x="3675" y="280"/>
                  </a:lnTo>
                  <a:lnTo>
                    <a:pt x="3675" y="341"/>
                  </a:lnTo>
                  <a:lnTo>
                    <a:pt x="3459" y="341"/>
                  </a:lnTo>
                  <a:close/>
                  <a:moveTo>
                    <a:pt x="3803" y="156"/>
                  </a:moveTo>
                  <a:lnTo>
                    <a:pt x="3842" y="156"/>
                  </a:lnTo>
                  <a:cubicBezTo>
                    <a:pt x="3864" y="156"/>
                    <a:pt x="3879" y="151"/>
                    <a:pt x="3887" y="142"/>
                  </a:cubicBezTo>
                  <a:cubicBezTo>
                    <a:pt x="3894" y="134"/>
                    <a:pt x="3897" y="123"/>
                    <a:pt x="3897" y="109"/>
                  </a:cubicBezTo>
                  <a:cubicBezTo>
                    <a:pt x="3897" y="92"/>
                    <a:pt x="3892" y="79"/>
                    <a:pt x="3880" y="71"/>
                  </a:cubicBezTo>
                  <a:cubicBezTo>
                    <a:pt x="3873" y="67"/>
                    <a:pt x="3861" y="64"/>
                    <a:pt x="3844" y="64"/>
                  </a:cubicBezTo>
                  <a:lnTo>
                    <a:pt x="3803" y="64"/>
                  </a:lnTo>
                  <a:lnTo>
                    <a:pt x="3803" y="156"/>
                  </a:lnTo>
                  <a:close/>
                  <a:moveTo>
                    <a:pt x="3732" y="341"/>
                  </a:moveTo>
                  <a:lnTo>
                    <a:pt x="3732" y="8"/>
                  </a:lnTo>
                  <a:lnTo>
                    <a:pt x="3860" y="8"/>
                  </a:lnTo>
                  <a:cubicBezTo>
                    <a:pt x="3893" y="8"/>
                    <a:pt x="3919" y="15"/>
                    <a:pt x="3937" y="30"/>
                  </a:cubicBezTo>
                  <a:cubicBezTo>
                    <a:pt x="3958" y="46"/>
                    <a:pt x="3969" y="70"/>
                    <a:pt x="3969" y="101"/>
                  </a:cubicBezTo>
                  <a:cubicBezTo>
                    <a:pt x="3969" y="126"/>
                    <a:pt x="3962" y="147"/>
                    <a:pt x="3947" y="164"/>
                  </a:cubicBezTo>
                  <a:cubicBezTo>
                    <a:pt x="3940" y="172"/>
                    <a:pt x="3932" y="178"/>
                    <a:pt x="3921" y="183"/>
                  </a:cubicBezTo>
                  <a:cubicBezTo>
                    <a:pt x="3935" y="187"/>
                    <a:pt x="3945" y="196"/>
                    <a:pt x="3953" y="209"/>
                  </a:cubicBezTo>
                  <a:cubicBezTo>
                    <a:pt x="3957" y="216"/>
                    <a:pt x="3961" y="228"/>
                    <a:pt x="3963" y="243"/>
                  </a:cubicBezTo>
                  <a:cubicBezTo>
                    <a:pt x="3964" y="249"/>
                    <a:pt x="3966" y="265"/>
                    <a:pt x="3967" y="293"/>
                  </a:cubicBezTo>
                  <a:cubicBezTo>
                    <a:pt x="3969" y="311"/>
                    <a:pt x="3971" y="322"/>
                    <a:pt x="3973" y="328"/>
                  </a:cubicBezTo>
                  <a:cubicBezTo>
                    <a:pt x="3974" y="332"/>
                    <a:pt x="3976" y="336"/>
                    <a:pt x="3979" y="341"/>
                  </a:cubicBezTo>
                  <a:lnTo>
                    <a:pt x="3905" y="341"/>
                  </a:lnTo>
                  <a:cubicBezTo>
                    <a:pt x="3903" y="335"/>
                    <a:pt x="3901" y="329"/>
                    <a:pt x="3900" y="322"/>
                  </a:cubicBezTo>
                  <a:cubicBezTo>
                    <a:pt x="3900" y="318"/>
                    <a:pt x="3899" y="303"/>
                    <a:pt x="3897" y="279"/>
                  </a:cubicBezTo>
                  <a:cubicBezTo>
                    <a:pt x="3895" y="256"/>
                    <a:pt x="3892" y="240"/>
                    <a:pt x="3888" y="233"/>
                  </a:cubicBezTo>
                  <a:cubicBezTo>
                    <a:pt x="3883" y="222"/>
                    <a:pt x="3876" y="215"/>
                    <a:pt x="3866" y="212"/>
                  </a:cubicBezTo>
                  <a:cubicBezTo>
                    <a:pt x="3861" y="211"/>
                    <a:pt x="3853" y="210"/>
                    <a:pt x="3844" y="210"/>
                  </a:cubicBezTo>
                  <a:lnTo>
                    <a:pt x="3803" y="210"/>
                  </a:lnTo>
                  <a:lnTo>
                    <a:pt x="3803" y="341"/>
                  </a:lnTo>
                  <a:lnTo>
                    <a:pt x="3732" y="341"/>
                  </a:lnTo>
                  <a:close/>
                  <a:moveTo>
                    <a:pt x="4103" y="284"/>
                  </a:moveTo>
                  <a:lnTo>
                    <a:pt x="4142" y="284"/>
                  </a:lnTo>
                  <a:cubicBezTo>
                    <a:pt x="4162" y="284"/>
                    <a:pt x="4176" y="280"/>
                    <a:pt x="4184" y="274"/>
                  </a:cubicBezTo>
                  <a:cubicBezTo>
                    <a:pt x="4195" y="265"/>
                    <a:pt x="4200" y="253"/>
                    <a:pt x="4200" y="238"/>
                  </a:cubicBezTo>
                  <a:cubicBezTo>
                    <a:pt x="4200" y="219"/>
                    <a:pt x="4193" y="206"/>
                    <a:pt x="4179" y="199"/>
                  </a:cubicBezTo>
                  <a:cubicBezTo>
                    <a:pt x="4171" y="194"/>
                    <a:pt x="4158" y="192"/>
                    <a:pt x="4139" y="192"/>
                  </a:cubicBezTo>
                  <a:lnTo>
                    <a:pt x="4103" y="192"/>
                  </a:lnTo>
                  <a:lnTo>
                    <a:pt x="4103" y="284"/>
                  </a:lnTo>
                  <a:close/>
                  <a:moveTo>
                    <a:pt x="4103" y="142"/>
                  </a:moveTo>
                  <a:lnTo>
                    <a:pt x="4135" y="142"/>
                  </a:lnTo>
                  <a:cubicBezTo>
                    <a:pt x="4153" y="142"/>
                    <a:pt x="4165" y="140"/>
                    <a:pt x="4173" y="134"/>
                  </a:cubicBezTo>
                  <a:cubicBezTo>
                    <a:pt x="4183" y="127"/>
                    <a:pt x="4188" y="116"/>
                    <a:pt x="4188" y="102"/>
                  </a:cubicBezTo>
                  <a:cubicBezTo>
                    <a:pt x="4188" y="87"/>
                    <a:pt x="4182" y="76"/>
                    <a:pt x="4170" y="70"/>
                  </a:cubicBezTo>
                  <a:cubicBezTo>
                    <a:pt x="4163" y="66"/>
                    <a:pt x="4152" y="64"/>
                    <a:pt x="4135" y="64"/>
                  </a:cubicBezTo>
                  <a:lnTo>
                    <a:pt x="4103" y="64"/>
                  </a:lnTo>
                  <a:lnTo>
                    <a:pt x="4103" y="142"/>
                  </a:lnTo>
                  <a:close/>
                  <a:moveTo>
                    <a:pt x="4032" y="341"/>
                  </a:moveTo>
                  <a:lnTo>
                    <a:pt x="4032" y="8"/>
                  </a:lnTo>
                  <a:lnTo>
                    <a:pt x="4151" y="8"/>
                  </a:lnTo>
                  <a:cubicBezTo>
                    <a:pt x="4174" y="8"/>
                    <a:pt x="4193" y="10"/>
                    <a:pt x="4205" y="14"/>
                  </a:cubicBezTo>
                  <a:cubicBezTo>
                    <a:pt x="4224" y="21"/>
                    <a:pt x="4238" y="31"/>
                    <a:pt x="4247" y="46"/>
                  </a:cubicBezTo>
                  <a:cubicBezTo>
                    <a:pt x="4255" y="59"/>
                    <a:pt x="4259" y="73"/>
                    <a:pt x="4259" y="89"/>
                  </a:cubicBezTo>
                  <a:cubicBezTo>
                    <a:pt x="4259" y="122"/>
                    <a:pt x="4243" y="145"/>
                    <a:pt x="4211" y="160"/>
                  </a:cubicBezTo>
                  <a:cubicBezTo>
                    <a:pt x="4251" y="174"/>
                    <a:pt x="4272" y="201"/>
                    <a:pt x="4272" y="243"/>
                  </a:cubicBezTo>
                  <a:cubicBezTo>
                    <a:pt x="4272" y="279"/>
                    <a:pt x="4258" y="306"/>
                    <a:pt x="4231" y="324"/>
                  </a:cubicBezTo>
                  <a:cubicBezTo>
                    <a:pt x="4214" y="335"/>
                    <a:pt x="4191" y="341"/>
                    <a:pt x="4162" y="341"/>
                  </a:cubicBezTo>
                  <a:lnTo>
                    <a:pt x="4032" y="341"/>
                  </a:lnTo>
                  <a:close/>
                  <a:moveTo>
                    <a:pt x="4323" y="341"/>
                  </a:moveTo>
                  <a:lnTo>
                    <a:pt x="4323" y="8"/>
                  </a:lnTo>
                  <a:lnTo>
                    <a:pt x="4395" y="8"/>
                  </a:lnTo>
                  <a:lnTo>
                    <a:pt x="4395" y="341"/>
                  </a:lnTo>
                  <a:lnTo>
                    <a:pt x="4323" y="341"/>
                  </a:lnTo>
                  <a:close/>
                  <a:moveTo>
                    <a:pt x="4460" y="341"/>
                  </a:moveTo>
                  <a:lnTo>
                    <a:pt x="4460" y="8"/>
                  </a:lnTo>
                  <a:lnTo>
                    <a:pt x="4532" y="8"/>
                  </a:lnTo>
                  <a:lnTo>
                    <a:pt x="4637" y="222"/>
                  </a:lnTo>
                  <a:lnTo>
                    <a:pt x="4637" y="8"/>
                  </a:lnTo>
                  <a:lnTo>
                    <a:pt x="4705" y="8"/>
                  </a:lnTo>
                  <a:lnTo>
                    <a:pt x="4705" y="341"/>
                  </a:lnTo>
                  <a:lnTo>
                    <a:pt x="4634" y="341"/>
                  </a:lnTo>
                  <a:lnTo>
                    <a:pt x="4528" y="127"/>
                  </a:lnTo>
                  <a:lnTo>
                    <a:pt x="4528" y="341"/>
                  </a:lnTo>
                  <a:lnTo>
                    <a:pt x="4460" y="341"/>
                  </a:lnTo>
                  <a:close/>
                  <a:moveTo>
                    <a:pt x="4842" y="280"/>
                  </a:moveTo>
                  <a:lnTo>
                    <a:pt x="4874" y="280"/>
                  </a:lnTo>
                  <a:cubicBezTo>
                    <a:pt x="4899" y="280"/>
                    <a:pt x="4918" y="274"/>
                    <a:pt x="4929" y="262"/>
                  </a:cubicBezTo>
                  <a:cubicBezTo>
                    <a:pt x="4947" y="243"/>
                    <a:pt x="4956" y="213"/>
                    <a:pt x="4956" y="173"/>
                  </a:cubicBezTo>
                  <a:cubicBezTo>
                    <a:pt x="4956" y="139"/>
                    <a:pt x="4948" y="113"/>
                    <a:pt x="4933" y="94"/>
                  </a:cubicBezTo>
                  <a:cubicBezTo>
                    <a:pt x="4920" y="77"/>
                    <a:pt x="4900" y="69"/>
                    <a:pt x="4872" y="69"/>
                  </a:cubicBezTo>
                  <a:lnTo>
                    <a:pt x="4842" y="69"/>
                  </a:lnTo>
                  <a:lnTo>
                    <a:pt x="4842" y="280"/>
                  </a:lnTo>
                  <a:close/>
                  <a:moveTo>
                    <a:pt x="4770" y="341"/>
                  </a:moveTo>
                  <a:lnTo>
                    <a:pt x="4770" y="8"/>
                  </a:lnTo>
                  <a:lnTo>
                    <a:pt x="4873" y="8"/>
                  </a:lnTo>
                  <a:cubicBezTo>
                    <a:pt x="4918" y="8"/>
                    <a:pt x="4954" y="20"/>
                    <a:pt x="4980" y="44"/>
                  </a:cubicBezTo>
                  <a:cubicBezTo>
                    <a:pt x="5011" y="73"/>
                    <a:pt x="5027" y="116"/>
                    <a:pt x="5027" y="174"/>
                  </a:cubicBezTo>
                  <a:cubicBezTo>
                    <a:pt x="5027" y="229"/>
                    <a:pt x="5012" y="272"/>
                    <a:pt x="4982" y="302"/>
                  </a:cubicBezTo>
                  <a:cubicBezTo>
                    <a:pt x="4966" y="319"/>
                    <a:pt x="4947" y="330"/>
                    <a:pt x="4926" y="335"/>
                  </a:cubicBezTo>
                  <a:cubicBezTo>
                    <a:pt x="4911" y="339"/>
                    <a:pt x="4893" y="341"/>
                    <a:pt x="4873" y="341"/>
                  </a:cubicBezTo>
                  <a:lnTo>
                    <a:pt x="4770" y="341"/>
                  </a:lnTo>
                  <a:close/>
                  <a:moveTo>
                    <a:pt x="5078" y="341"/>
                  </a:moveTo>
                  <a:lnTo>
                    <a:pt x="5078" y="8"/>
                  </a:lnTo>
                  <a:lnTo>
                    <a:pt x="5291" y="8"/>
                  </a:lnTo>
                  <a:lnTo>
                    <a:pt x="5291" y="69"/>
                  </a:lnTo>
                  <a:lnTo>
                    <a:pt x="5150" y="69"/>
                  </a:lnTo>
                  <a:lnTo>
                    <a:pt x="5150" y="140"/>
                  </a:lnTo>
                  <a:lnTo>
                    <a:pt x="5278" y="140"/>
                  </a:lnTo>
                  <a:lnTo>
                    <a:pt x="5278" y="198"/>
                  </a:lnTo>
                  <a:lnTo>
                    <a:pt x="5150" y="198"/>
                  </a:lnTo>
                  <a:lnTo>
                    <a:pt x="5150" y="280"/>
                  </a:lnTo>
                  <a:lnTo>
                    <a:pt x="5294" y="280"/>
                  </a:lnTo>
                  <a:lnTo>
                    <a:pt x="5294" y="341"/>
                  </a:lnTo>
                  <a:lnTo>
                    <a:pt x="5078" y="341"/>
                  </a:lnTo>
                  <a:close/>
                  <a:moveTo>
                    <a:pt x="5410" y="341"/>
                  </a:moveTo>
                  <a:lnTo>
                    <a:pt x="5410" y="69"/>
                  </a:lnTo>
                  <a:lnTo>
                    <a:pt x="5329" y="69"/>
                  </a:lnTo>
                  <a:lnTo>
                    <a:pt x="5329" y="8"/>
                  </a:lnTo>
                  <a:lnTo>
                    <a:pt x="5563" y="8"/>
                  </a:lnTo>
                  <a:lnTo>
                    <a:pt x="5563" y="69"/>
                  </a:lnTo>
                  <a:lnTo>
                    <a:pt x="5481" y="69"/>
                  </a:lnTo>
                  <a:lnTo>
                    <a:pt x="5481" y="341"/>
                  </a:lnTo>
                  <a:lnTo>
                    <a:pt x="5410" y="341"/>
                  </a:lnTo>
                  <a:close/>
                  <a:moveTo>
                    <a:pt x="5644" y="269"/>
                  </a:moveTo>
                  <a:lnTo>
                    <a:pt x="5644" y="341"/>
                  </a:lnTo>
                  <a:lnTo>
                    <a:pt x="5571" y="341"/>
                  </a:lnTo>
                  <a:lnTo>
                    <a:pt x="5571" y="269"/>
                  </a:lnTo>
                  <a:lnTo>
                    <a:pt x="5644" y="269"/>
                  </a:lnTo>
                  <a:close/>
                </a:path>
              </a:pathLst>
            </a:custGeom>
            <a:solidFill>
              <a:srgbClr val="E2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800">
                <a:latin typeface="+mn-lt"/>
                <a:cs typeface="+mn-cs"/>
              </a:endParaRPr>
            </a:p>
          </p:txBody>
        </p:sp>
        <p:sp>
          <p:nvSpPr>
            <p:cNvPr id="8" name="Freeform 5"/>
            <p:cNvSpPr>
              <a:spLocks noChangeAspect="1" noEditPoints="1"/>
            </p:cNvSpPr>
            <p:nvPr userDrawn="1"/>
          </p:nvSpPr>
          <p:spPr bwMode="auto">
            <a:xfrm>
              <a:off x="321317" y="6153149"/>
              <a:ext cx="760058" cy="371475"/>
            </a:xfrm>
            <a:custGeom>
              <a:avLst/>
              <a:gdLst/>
              <a:ahLst/>
              <a:cxnLst>
                <a:cxn ang="0">
                  <a:pos x="1" y="604"/>
                </a:cxn>
                <a:cxn ang="0">
                  <a:pos x="274" y="604"/>
                </a:cxn>
                <a:cxn ang="0">
                  <a:pos x="274" y="871"/>
                </a:cxn>
                <a:cxn ang="0">
                  <a:pos x="1" y="871"/>
                </a:cxn>
                <a:cxn ang="0">
                  <a:pos x="1" y="604"/>
                </a:cxn>
                <a:cxn ang="0">
                  <a:pos x="650" y="1032"/>
                </a:cxn>
                <a:cxn ang="0">
                  <a:pos x="688" y="1197"/>
                </a:cxn>
                <a:cxn ang="0">
                  <a:pos x="797" y="1237"/>
                </a:cxn>
                <a:cxn ang="0">
                  <a:pos x="875" y="1238"/>
                </a:cxn>
                <a:cxn ang="0">
                  <a:pos x="875" y="1313"/>
                </a:cxn>
                <a:cxn ang="0">
                  <a:pos x="219" y="1313"/>
                </a:cxn>
                <a:cxn ang="0">
                  <a:pos x="219" y="1238"/>
                </a:cxn>
                <a:cxn ang="0">
                  <a:pos x="335" y="1231"/>
                </a:cxn>
                <a:cxn ang="0">
                  <a:pos x="431" y="1144"/>
                </a:cxn>
                <a:cxn ang="0">
                  <a:pos x="442" y="1032"/>
                </a:cxn>
                <a:cxn ang="0">
                  <a:pos x="442" y="63"/>
                </a:cxn>
                <a:cxn ang="0">
                  <a:pos x="180" y="171"/>
                </a:cxn>
                <a:cxn ang="0">
                  <a:pos x="71" y="475"/>
                </a:cxn>
                <a:cxn ang="0">
                  <a:pos x="0" y="463"/>
                </a:cxn>
                <a:cxn ang="0">
                  <a:pos x="13" y="0"/>
                </a:cxn>
                <a:cxn ang="0">
                  <a:pos x="1081" y="0"/>
                </a:cxn>
                <a:cxn ang="0">
                  <a:pos x="1094" y="463"/>
                </a:cxn>
                <a:cxn ang="0">
                  <a:pos x="1023" y="475"/>
                </a:cxn>
                <a:cxn ang="0">
                  <a:pos x="913" y="171"/>
                </a:cxn>
                <a:cxn ang="0">
                  <a:pos x="650" y="63"/>
                </a:cxn>
                <a:cxn ang="0">
                  <a:pos x="650" y="1032"/>
                </a:cxn>
                <a:cxn ang="0">
                  <a:pos x="824" y="604"/>
                </a:cxn>
                <a:cxn ang="0">
                  <a:pos x="1096" y="604"/>
                </a:cxn>
                <a:cxn ang="0">
                  <a:pos x="1096" y="871"/>
                </a:cxn>
                <a:cxn ang="0">
                  <a:pos x="824" y="871"/>
                </a:cxn>
                <a:cxn ang="0">
                  <a:pos x="824" y="604"/>
                </a:cxn>
                <a:cxn ang="0">
                  <a:pos x="1641" y="604"/>
                </a:cxn>
                <a:cxn ang="0">
                  <a:pos x="1914" y="604"/>
                </a:cxn>
                <a:cxn ang="0">
                  <a:pos x="1914" y="871"/>
                </a:cxn>
                <a:cxn ang="0">
                  <a:pos x="1641" y="871"/>
                </a:cxn>
                <a:cxn ang="0">
                  <a:pos x="1641" y="604"/>
                </a:cxn>
                <a:cxn ang="0">
                  <a:pos x="2459" y="604"/>
                </a:cxn>
                <a:cxn ang="0">
                  <a:pos x="2731" y="604"/>
                </a:cxn>
                <a:cxn ang="0">
                  <a:pos x="2731" y="871"/>
                </a:cxn>
                <a:cxn ang="0">
                  <a:pos x="2459" y="871"/>
                </a:cxn>
                <a:cxn ang="0">
                  <a:pos x="2459" y="604"/>
                </a:cxn>
              </a:cxnLst>
              <a:rect l="0" t="0" r="r" b="b"/>
              <a:pathLst>
                <a:path w="2731" h="1313">
                  <a:moveTo>
                    <a:pt x="1" y="604"/>
                  </a:moveTo>
                  <a:lnTo>
                    <a:pt x="274" y="604"/>
                  </a:lnTo>
                  <a:lnTo>
                    <a:pt x="274" y="871"/>
                  </a:lnTo>
                  <a:lnTo>
                    <a:pt x="1" y="871"/>
                  </a:lnTo>
                  <a:lnTo>
                    <a:pt x="1" y="604"/>
                  </a:lnTo>
                  <a:close/>
                  <a:moveTo>
                    <a:pt x="650" y="1032"/>
                  </a:moveTo>
                  <a:cubicBezTo>
                    <a:pt x="650" y="1117"/>
                    <a:pt x="663" y="1171"/>
                    <a:pt x="688" y="1197"/>
                  </a:cubicBezTo>
                  <a:cubicBezTo>
                    <a:pt x="710" y="1218"/>
                    <a:pt x="746" y="1232"/>
                    <a:pt x="797" y="1237"/>
                  </a:cubicBezTo>
                  <a:cubicBezTo>
                    <a:pt x="813" y="1238"/>
                    <a:pt x="838" y="1238"/>
                    <a:pt x="875" y="1238"/>
                  </a:cubicBezTo>
                  <a:lnTo>
                    <a:pt x="875" y="1313"/>
                  </a:lnTo>
                  <a:lnTo>
                    <a:pt x="219" y="1313"/>
                  </a:lnTo>
                  <a:lnTo>
                    <a:pt x="219" y="1238"/>
                  </a:lnTo>
                  <a:cubicBezTo>
                    <a:pt x="271" y="1238"/>
                    <a:pt x="310" y="1236"/>
                    <a:pt x="335" y="1231"/>
                  </a:cubicBezTo>
                  <a:cubicBezTo>
                    <a:pt x="386" y="1221"/>
                    <a:pt x="418" y="1192"/>
                    <a:pt x="431" y="1144"/>
                  </a:cubicBezTo>
                  <a:cubicBezTo>
                    <a:pt x="438" y="1119"/>
                    <a:pt x="442" y="1082"/>
                    <a:pt x="442" y="1032"/>
                  </a:cubicBezTo>
                  <a:lnTo>
                    <a:pt x="442" y="63"/>
                  </a:lnTo>
                  <a:cubicBezTo>
                    <a:pt x="330" y="66"/>
                    <a:pt x="243" y="102"/>
                    <a:pt x="180" y="171"/>
                  </a:cubicBezTo>
                  <a:cubicBezTo>
                    <a:pt x="121" y="238"/>
                    <a:pt x="84" y="339"/>
                    <a:pt x="71" y="475"/>
                  </a:cubicBezTo>
                  <a:lnTo>
                    <a:pt x="0" y="463"/>
                  </a:lnTo>
                  <a:lnTo>
                    <a:pt x="13" y="0"/>
                  </a:lnTo>
                  <a:lnTo>
                    <a:pt x="1081" y="0"/>
                  </a:lnTo>
                  <a:lnTo>
                    <a:pt x="1094" y="463"/>
                  </a:lnTo>
                  <a:lnTo>
                    <a:pt x="1023" y="475"/>
                  </a:lnTo>
                  <a:cubicBezTo>
                    <a:pt x="1010" y="339"/>
                    <a:pt x="973" y="238"/>
                    <a:pt x="913" y="171"/>
                  </a:cubicBezTo>
                  <a:cubicBezTo>
                    <a:pt x="850" y="102"/>
                    <a:pt x="762" y="66"/>
                    <a:pt x="650" y="63"/>
                  </a:cubicBezTo>
                  <a:lnTo>
                    <a:pt x="650" y="1032"/>
                  </a:lnTo>
                  <a:close/>
                  <a:moveTo>
                    <a:pt x="824" y="604"/>
                  </a:moveTo>
                  <a:lnTo>
                    <a:pt x="1096" y="604"/>
                  </a:lnTo>
                  <a:lnTo>
                    <a:pt x="1096" y="871"/>
                  </a:lnTo>
                  <a:lnTo>
                    <a:pt x="824" y="871"/>
                  </a:lnTo>
                  <a:lnTo>
                    <a:pt x="824" y="604"/>
                  </a:lnTo>
                  <a:close/>
                  <a:moveTo>
                    <a:pt x="1641" y="604"/>
                  </a:moveTo>
                  <a:lnTo>
                    <a:pt x="1914" y="604"/>
                  </a:lnTo>
                  <a:lnTo>
                    <a:pt x="1914" y="871"/>
                  </a:lnTo>
                  <a:lnTo>
                    <a:pt x="1641" y="871"/>
                  </a:lnTo>
                  <a:lnTo>
                    <a:pt x="1641" y="604"/>
                  </a:lnTo>
                  <a:close/>
                  <a:moveTo>
                    <a:pt x="2459" y="604"/>
                  </a:moveTo>
                  <a:lnTo>
                    <a:pt x="2731" y="604"/>
                  </a:lnTo>
                  <a:lnTo>
                    <a:pt x="2731" y="871"/>
                  </a:lnTo>
                  <a:lnTo>
                    <a:pt x="2459" y="871"/>
                  </a:lnTo>
                  <a:lnTo>
                    <a:pt x="2459" y="604"/>
                  </a:lnTo>
                  <a:close/>
                </a:path>
              </a:pathLst>
            </a:custGeom>
            <a:solidFill>
              <a:srgbClr val="E2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800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03313548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95263" y="403225"/>
            <a:ext cx="6407150" cy="3603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74589" y="4208481"/>
            <a:ext cx="5848498" cy="49736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855635" y="9379500"/>
            <a:ext cx="467452" cy="30483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900">
                <a:latin typeface="Tele-GroteskNor" pitchFamily="2" charset="0"/>
              </a:defRPr>
            </a:lvl1pPr>
          </a:lstStyle>
          <a:p>
            <a:fld id="{76E97663-D53D-4421-A2F3-0C076A0529F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6344682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indent="0" algn="l" defTabSz="1152144" rtl="0" eaLnBrk="1" latinLnBrk="0" hangingPunct="1">
      <a:lnSpc>
        <a:spcPct val="90000"/>
      </a:lnSpc>
      <a:spcBef>
        <a:spcPts val="400"/>
      </a:spcBef>
      <a:buClr>
        <a:schemeClr val="tx2"/>
      </a:buClr>
      <a:buSzPct val="75000"/>
      <a:buFont typeface="Wingdings" pitchFamily="2" charset="2"/>
      <a:buNone/>
      <a:defRPr sz="1000" kern="1200">
        <a:solidFill>
          <a:schemeClr val="tx1"/>
        </a:solidFill>
        <a:latin typeface="Tele-GroteskFet" pitchFamily="2" charset="0"/>
        <a:ea typeface="+mn-ea"/>
        <a:cs typeface="+mn-cs"/>
      </a:defRPr>
    </a:lvl1pPr>
    <a:lvl2pPr marL="0" indent="0" algn="l" defTabSz="1152144" rtl="0" eaLnBrk="1" latinLnBrk="0" hangingPunct="1">
      <a:lnSpc>
        <a:spcPct val="90000"/>
      </a:lnSpc>
      <a:spcBef>
        <a:spcPts val="400"/>
      </a:spcBef>
      <a:buClr>
        <a:schemeClr val="tx2"/>
      </a:buClr>
      <a:buSzPct val="75000"/>
      <a:buFont typeface="Wingdings" pitchFamily="2" charset="2"/>
      <a:buNone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2pPr>
    <a:lvl3pPr marL="85725" indent="-85725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3pPr>
    <a:lvl4pPr marL="180975" indent="-95250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4pPr>
    <a:lvl5pPr marL="266700" indent="-85725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5pPr>
    <a:lvl6pPr marL="288036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96850" y="404813"/>
            <a:ext cx="6403975" cy="36020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8167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96850" y="404813"/>
            <a:ext cx="6403975" cy="36020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8167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96850" y="404813"/>
            <a:ext cx="6403975" cy="36020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8167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3.xml"/><Relationship Id="rId7" Type="http://schemas.openxmlformats.org/officeDocument/2006/relationships/oleObject" Target="../embeddings/oleObject2.bin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Relationship Id="rId9" Type="http://schemas.openxmlformats.org/officeDocument/2006/relationships/image" Target="../media/image6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3.v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4.v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5.v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4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1" y="-1"/>
            <a:ext cx="115220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kt 10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48006018"/>
              </p:ext>
            </p:extLst>
          </p:nvPr>
        </p:nvGraphicFramePr>
        <p:xfrm>
          <a:off x="1587" y="1589"/>
          <a:ext cx="1586" cy="1587"/>
        </p:xfrm>
        <a:graphic>
          <a:graphicData uri="http://schemas.openxmlformats.org/presentationml/2006/ole">
            <p:oleObj spid="_x0000_s604241" name="think-cell Folie" r:id="rId7" imgW="360" imgH="360" progId="">
              <p:embed/>
            </p:oleObj>
          </a:graphicData>
        </a:graphic>
      </p:graphicFrame>
      <p:grpSp>
        <p:nvGrpSpPr>
          <p:cNvPr id="2" name="Group 19"/>
          <p:cNvGrpSpPr>
            <a:grpSpLocks/>
          </p:cNvGrpSpPr>
          <p:nvPr/>
        </p:nvGrpSpPr>
        <p:grpSpPr bwMode="gray">
          <a:xfrm>
            <a:off x="324000" y="2949576"/>
            <a:ext cx="10872956" cy="3206750"/>
            <a:chOff x="207" y="1858"/>
            <a:chExt cx="5365" cy="2020"/>
          </a:xfrm>
        </p:grpSpPr>
        <p:sp>
          <p:nvSpPr>
            <p:cNvPr id="15" name="Titel 3"/>
            <p:cNvSpPr>
              <a:spLocks/>
            </p:cNvSpPr>
            <p:nvPr>
              <p:custDataLst>
                <p:tags r:id="rId2"/>
              </p:custDataLst>
            </p:nvPr>
          </p:nvSpPr>
          <p:spPr bwMode="gray">
            <a:xfrm>
              <a:off x="207" y="2527"/>
              <a:ext cx="5365" cy="1351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576226" fontAlgn="base">
                <a:lnSpc>
                  <a:spcPts val="3999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4000" dirty="0">
                <a:solidFill>
                  <a:srgbClr val="E20074"/>
                </a:solidFill>
                <a:latin typeface="TeleGrotesk Headline Ultra" pitchFamily="2" charset="0"/>
                <a:cs typeface="Arial Unicode MS" pitchFamily="34" charset="-128"/>
              </a:endParaRPr>
            </a:p>
          </p:txBody>
        </p:sp>
        <p:sp>
          <p:nvSpPr>
            <p:cNvPr id="16" name="Titel 3"/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207" y="1858"/>
              <a:ext cx="5157" cy="2020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576226" fontAlgn="base">
                <a:lnSpc>
                  <a:spcPts val="3999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4000" dirty="0">
                <a:solidFill>
                  <a:srgbClr val="E20074"/>
                </a:solidFill>
                <a:latin typeface="TeleGrotesk Headline Ultra" pitchFamily="2" charset="0"/>
                <a:cs typeface="Arial Unicode MS" pitchFamily="34" charset="-128"/>
              </a:endParaRPr>
            </a:p>
          </p:txBody>
        </p:sp>
        <p:sp>
          <p:nvSpPr>
            <p:cNvPr id="17" name="Rectangl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210" y="2017"/>
              <a:ext cx="4873" cy="1861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 anchor="ctr"/>
            <a:lstStyle/>
            <a:p>
              <a:pPr defTabSz="457171" fontAlgn="base">
                <a:lnSpc>
                  <a:spcPts val="1799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E20074"/>
                </a:buClr>
                <a:buSzPct val="75000"/>
                <a:buFont typeface="Wingdings" pitchFamily="2" charset="2"/>
                <a:buChar char="§"/>
              </a:pPr>
              <a:endParaRPr lang="en-US" sz="1800" dirty="0">
                <a:solidFill>
                  <a:srgbClr val="000000"/>
                </a:solidFill>
                <a:ea typeface="Arial Unicode MS" panose="020B0604020202020204" pitchFamily="34" charset="-128"/>
                <a:cs typeface="Arial Unicode MS" pitchFamily="34" charset="-128"/>
              </a:endParaRPr>
            </a:p>
          </p:txBody>
        </p:sp>
      </p:grpSp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 hasCustomPrompt="1"/>
          </p:nvPr>
        </p:nvSpPr>
        <p:spPr bwMode="gray">
          <a:xfrm>
            <a:off x="323851" y="3200400"/>
            <a:ext cx="9886690" cy="1107996"/>
          </a:xfrm>
          <a:noFill/>
        </p:spPr>
        <p:txBody>
          <a:bodyPr wrap="square" lIns="143990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 smtClean="0"/>
              <a:t>TeleGrotesk Headline (Ultra)</a:t>
            </a:r>
            <a:br>
              <a:rPr lang="en-US" smtClean="0"/>
            </a:b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2 lines, (40) 48 pt </a:t>
            </a:r>
            <a:endParaRPr lang="en-US" dirty="0" smtClean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23852" y="4536000"/>
            <a:ext cx="9886689" cy="384080"/>
          </a:xfrm>
        </p:spPr>
        <p:txBody>
          <a:bodyPr wrap="square" lIns="143990">
            <a:spAutoFit/>
          </a:bodyPr>
          <a:lstStyle>
            <a:lvl1pPr>
              <a:spcBef>
                <a:spcPts val="0"/>
              </a:spcBef>
              <a:defRPr sz="2400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 smtClean="0"/>
              <a:t>Sub-heading: TeleGrotesk Normal, 24 pt</a:t>
            </a:r>
            <a:endParaRPr lang="en-US" dirty="0"/>
          </a:p>
        </p:txBody>
      </p:sp>
      <p:pic>
        <p:nvPicPr>
          <p:cNvPr id="23" name="Picture 22" hidden="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2" hidden="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Grafik 37" descr="T_Logo_3c_Slogan_p_INT.emf"/>
          <p:cNvPicPr>
            <a:picLocks noChangeAspect="1"/>
          </p:cNvPicPr>
          <p:nvPr userDrawn="1"/>
        </p:nvPicPr>
        <p:blipFill>
          <a:blip r:embed="rId9"/>
          <a:srcRect r="60924"/>
          <a:stretch>
            <a:fillRect/>
          </a:stretch>
        </p:blipFill>
        <p:spPr>
          <a:xfrm>
            <a:off x="493712" y="5482054"/>
            <a:ext cx="1309728" cy="500400"/>
          </a:xfrm>
          <a:prstGeom prst="rect">
            <a:avLst/>
          </a:prstGeom>
        </p:spPr>
      </p:pic>
      <p:pic>
        <p:nvPicPr>
          <p:cNvPr id="39" name="Grafik 38" descr="T_Logo_3c_Slogan_p_INT.emf"/>
          <p:cNvPicPr>
            <a:picLocks noChangeAspect="1"/>
          </p:cNvPicPr>
          <p:nvPr userDrawn="1"/>
        </p:nvPicPr>
        <p:blipFill>
          <a:blip r:embed="rId9"/>
          <a:srcRect l="41258"/>
          <a:stretch>
            <a:fillRect/>
          </a:stretch>
        </p:blipFill>
        <p:spPr>
          <a:xfrm>
            <a:off x="9053129" y="5482054"/>
            <a:ext cx="1968882" cy="500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81714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06503710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127158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4000" y="1476374"/>
            <a:ext cx="53656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832475" y="1476374"/>
            <a:ext cx="5364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10462381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615465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4000" y="1476374"/>
            <a:ext cx="3528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7668475" y="1476374"/>
            <a:ext cx="3528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3996237" y="1476375"/>
            <a:ext cx="3528000" cy="40687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4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306163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4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60063335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616488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4000" y="1476374"/>
            <a:ext cx="2610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 baseline="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832316" y="1476374"/>
            <a:ext cx="2610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3078158" y="1476375"/>
            <a:ext cx="2610000" cy="40687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14" hasCustomPrompt="1"/>
          </p:nvPr>
        </p:nvSpPr>
        <p:spPr>
          <a:xfrm>
            <a:off x="8586475" y="1476374"/>
            <a:ext cx="2610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15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701314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238878739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09335" name="think-cell Folie" r:id="rId3" imgW="360" imgH="360" progId="">
              <p:embed/>
            </p:oleObj>
          </a:graphicData>
        </a:graphic>
      </p:graphicFrame>
      <p:sp>
        <p:nvSpPr>
          <p:cNvPr id="14" name="Rechteck 21"/>
          <p:cNvSpPr/>
          <p:nvPr userDrawn="1"/>
        </p:nvSpPr>
        <p:spPr bwMode="gray">
          <a:xfrm>
            <a:off x="0" y="5632453"/>
            <a:ext cx="10901363" cy="7191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anchor="ctr"/>
          <a:lstStyle/>
          <a:p>
            <a:pPr algn="ctr" defTabSz="457171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 sz="2400"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(24) 28 32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3849" y="1476374"/>
            <a:ext cx="5364787" cy="4427539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 marL="180975" indent="-180000">
              <a:buClr>
                <a:schemeClr val="tx1"/>
              </a:buClr>
              <a:defRPr sz="1400"/>
            </a:lvl3pPr>
            <a:lvl4pPr marL="360000" indent="-180000">
              <a:buClr>
                <a:schemeClr val="tx1"/>
              </a:buClr>
              <a:defRPr sz="1400"/>
            </a:lvl4pPr>
            <a:lvl5pPr marL="0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  <a:defRPr sz="1400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Quotations/lead-in</a:t>
            </a:r>
            <a:endParaRPr lang="en-US" dirty="0" smtClean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5831850" y="1476374"/>
            <a:ext cx="5364787" cy="442753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00" dirty="0" smtClean="0"/>
            </a:lvl1pPr>
            <a:lvl2pPr>
              <a:defRPr lang="de-DE" sz="1400" dirty="0" smtClean="0"/>
            </a:lvl2pPr>
            <a:lvl3pPr marL="180975" indent="-180000">
              <a:defRPr lang="de-DE" sz="1400" dirty="0" smtClean="0"/>
            </a:lvl3pPr>
            <a:lvl4pPr marL="360000" indent="-180000">
              <a:defRPr lang="de-DE" sz="1400" dirty="0" smtClean="0"/>
            </a:lvl4pPr>
            <a:lvl5pPr>
              <a:defRPr lang="de-DE" sz="140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7739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ou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393408730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10358" name="think-cell Folie" r:id="rId3" imgW="360" imgH="360" progId="">
              <p:embed/>
            </p:oleObj>
          </a:graphicData>
        </a:graphic>
      </p:graphicFrame>
      <p:sp>
        <p:nvSpPr>
          <p:cNvPr id="14" name="Rechteck 21"/>
          <p:cNvSpPr/>
          <p:nvPr userDrawn="1"/>
        </p:nvSpPr>
        <p:spPr bwMode="gray">
          <a:xfrm>
            <a:off x="0" y="5632453"/>
            <a:ext cx="10901363" cy="7191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anchor="ctr"/>
          <a:lstStyle/>
          <a:p>
            <a:pPr algn="ctr" defTabSz="457171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 sz="2400"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(24) 28 32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3850" y="1476374"/>
            <a:ext cx="3528000" cy="4427539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 marL="180975" indent="-180000">
              <a:buClr>
                <a:schemeClr val="tx1"/>
              </a:buClr>
              <a:defRPr sz="1400"/>
            </a:lvl3pPr>
            <a:lvl4pPr marL="360000" indent="-180000">
              <a:buClr>
                <a:schemeClr val="tx1"/>
              </a:buClr>
              <a:defRPr sz="1400"/>
            </a:lvl4pPr>
            <a:lvl5pPr marL="0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  <a:defRPr sz="1400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Quotations/lead-in</a:t>
            </a:r>
            <a:endParaRPr lang="en-US" dirty="0" smtClean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3996162" y="1476374"/>
            <a:ext cx="3528000" cy="442753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00" dirty="0" smtClean="0"/>
            </a:lvl1pPr>
            <a:lvl2pPr>
              <a:defRPr lang="de-DE" sz="1400" dirty="0" smtClean="0"/>
            </a:lvl2pPr>
            <a:lvl3pPr marL="180975" indent="-180000">
              <a:defRPr lang="de-DE" sz="1400" dirty="0" smtClean="0"/>
            </a:lvl3pPr>
            <a:lvl4pPr marL="360000" indent="-180000">
              <a:defRPr lang="de-DE" sz="1400" dirty="0" smtClean="0"/>
            </a:lvl4pPr>
            <a:lvl5pPr>
              <a:defRPr lang="de-DE" sz="140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7668475" y="1476374"/>
            <a:ext cx="3528000" cy="442753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00" dirty="0" smtClean="0"/>
            </a:lvl1pPr>
            <a:lvl2pPr>
              <a:defRPr lang="de-DE" sz="1400" dirty="0" smtClean="0"/>
            </a:lvl2pPr>
            <a:lvl3pPr marL="180975" indent="-180000">
              <a:defRPr lang="de-DE" sz="1400" dirty="0" smtClean="0"/>
            </a:lvl3pPr>
            <a:lvl4pPr marL="360000" indent="-180000">
              <a:defRPr lang="de-DE" sz="1400" dirty="0" smtClean="0"/>
            </a:lvl4pPr>
            <a:lvl5pPr>
              <a:defRPr lang="de-DE" sz="140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smtClean="0"/>
              <a:t>Fourth level</a:t>
            </a:r>
          </a:p>
          <a:p>
            <a:pPr marL="0" lvl="4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en-US" smtClean="0"/>
              <a:t>Quotations/lead-in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9627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magen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693653716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627744" name="think-cell Folie" r:id="rId3" imgW="360" imgH="360" progId="">
              <p:embed/>
            </p:oleObj>
          </a:graphicData>
        </a:graphic>
      </p:graphicFrame>
      <p:sp>
        <p:nvSpPr>
          <p:cNvPr id="19" name="Fußzeilenplatzhalt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5762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- internal -                                                    </a:t>
            </a:r>
            <a:r>
              <a:rPr lang="pt-BR" dirty="0" smtClean="0"/>
              <a:t>J. Achter, CTO-SIM / A. Klatt, CTO-MAC</a:t>
            </a:r>
            <a:endParaRPr lang="en-US" dirty="0" smtClean="0"/>
          </a:p>
        </p:txBody>
      </p:sp>
      <p:sp>
        <p:nvSpPr>
          <p:cNvPr id="17" name="Datumsplatzhalter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smtClean="0"/>
              <a:t>29.04.2016</a:t>
            </a:r>
            <a:endParaRPr lang="en-US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323849" y="1350000"/>
            <a:ext cx="10872000" cy="2280023"/>
          </a:xfrm>
        </p:spPr>
        <p:txBody>
          <a:bodyPr/>
          <a:lstStyle>
            <a:lvl1pPr marL="0" marR="0" indent="0" algn="l" defTabSz="457322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TeleGrotesk HEADLINE (Ultra)</a:t>
            </a:r>
            <a:br>
              <a:rPr lang="en-US" smtClean="0"/>
            </a:b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  <p:sp>
        <p:nvSpPr>
          <p:cNvPr id="10" name="Rechteck 9"/>
          <p:cNvSpPr/>
          <p:nvPr userDrawn="1"/>
        </p:nvSpPr>
        <p:spPr bwMode="white">
          <a:xfrm>
            <a:off x="4763" y="5545138"/>
            <a:ext cx="11517312" cy="935037"/>
          </a:xfrm>
          <a:prstGeom prst="rect">
            <a:avLst/>
          </a:prstGeom>
          <a:solidFill>
            <a:schemeClr val="tx2"/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dirty="0" err="1" smtClean="0"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744959555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633887" name="think-cell Folie" r:id="rId3" imgW="360" imgH="360" progId="">
              <p:embed/>
            </p:oleObj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5762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- internal -                                                    </a:t>
            </a:r>
            <a:r>
              <a:rPr lang="pt-BR" dirty="0" smtClean="0"/>
              <a:t>J. Achter, CTO-SIM / A. Klatt, CTO-MAC</a:t>
            </a:r>
            <a:endParaRPr lang="en-US" dirty="0" smtClean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smtClean="0"/>
              <a:t>29.04.2016</a:t>
            </a:r>
            <a:endParaRPr lang="en-US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ltGray">
          <a:xfrm>
            <a:off x="1" y="120"/>
            <a:ext cx="11522069" cy="6478765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323849" y="1350000"/>
            <a:ext cx="10872000" cy="2280023"/>
          </a:xfrm>
        </p:spPr>
        <p:txBody>
          <a:bodyPr/>
          <a:lstStyle>
            <a:lvl1pPr marL="0" marR="0" indent="0" algn="l" defTabSz="457322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TeleGrotesk HEADLINE (Ultra)</a:t>
            </a:r>
            <a:br>
              <a:rPr lang="en-US" smtClean="0"/>
            </a:b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24026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173882458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19550" name="think-cell Folie" r:id="rId3" imgW="360" imgH="360" progId="">
              <p:embed/>
            </p:oleObj>
          </a:graphicData>
        </a:graphic>
      </p:graphicFrame>
      <p:sp>
        <p:nvSpPr>
          <p:cNvPr id="3" name="Bildplatzhalt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522075" cy="6480175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smtClean="0"/>
              <a:t>29.04.2016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711722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48214540"/>
              </p:ext>
            </p:extLst>
          </p:nvPr>
        </p:nvGraphicFramePr>
        <p:xfrm>
          <a:off x="1589" y="1589"/>
          <a:ext cx="1586" cy="1587"/>
        </p:xfrm>
        <a:graphic>
          <a:graphicData uri="http://schemas.openxmlformats.org/presentationml/2006/ole">
            <p:oleObj spid="_x0000_s618527" name="think-cell Folie" r:id="rId3" imgW="360" imgH="360" progId="">
              <p:embed/>
            </p:oleObj>
          </a:graphicData>
        </a:graphic>
      </p:graphicFrame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5832475" y="0"/>
            <a:ext cx="5689600" cy="6480175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1999"/>
            <a:ext cx="5365601" cy="807561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4000" y="1476374"/>
            <a:ext cx="5365600" cy="4068763"/>
          </a:xfrm>
        </p:spPr>
        <p:txBody>
          <a:bodyPr anchor="ctr"/>
          <a:lstStyle>
            <a:lvl1pPr>
              <a:defRPr sz="1800" baseline="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519689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7594423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640024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832624" y="251999"/>
            <a:ext cx="5365601" cy="807561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5832625" y="1476374"/>
            <a:ext cx="5365600" cy="4068763"/>
          </a:xfrm>
        </p:spPr>
        <p:txBody>
          <a:bodyPr anchor="ctr"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 baseline="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689600" cy="6480175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4248001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24160164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35931" name="think-cell Folie" r:id="rId3" imgW="360" imgH="360" progId="">
              <p:embed/>
            </p:oleObj>
          </a:graphicData>
        </a:graphic>
      </p:graphicFrame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smtClean="0"/>
              <a:t>29.04.2016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332955180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36957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4000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smtClean="0"/>
              <a:t>29.04.2016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67021355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126134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8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3999" y="1476374"/>
            <a:ext cx="10872000" cy="40687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buClr>
                <a:schemeClr val="tx1"/>
              </a:buClr>
              <a:defRPr baseline="0"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0326554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30360" name="think-cell Folie" r:id="rId17" imgW="360" imgH="360" progId="">
              <p:embed/>
            </p:oleObj>
          </a:graphicData>
        </a:graphic>
      </p:graphicFrame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gray">
          <a:xfrm>
            <a:off x="323851" y="252000"/>
            <a:ext cx="1087200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smtClean="0"/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324000" y="1476000"/>
            <a:ext cx="10872000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text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de-DE" noProof="0" smtClean="0"/>
              <a:t>29.04.2016</a:t>
            </a:r>
            <a:endParaRPr lang="en-US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‹Nr.›</a:t>
            </a:fld>
            <a:endParaRPr lang="en-US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- internal -                                                    </a:t>
            </a:r>
            <a:r>
              <a:rPr lang="pt-BR" noProof="0" dirty="0" smtClean="0"/>
              <a:t>J. Achter, CTO-SIM / A. Klatt, CTO-MAC</a:t>
            </a:r>
            <a:endParaRPr lang="en-US" noProof="0" dirty="0" smtClean="0"/>
          </a:p>
        </p:txBody>
      </p:sp>
      <p:pic>
        <p:nvPicPr>
          <p:cNvPr id="31" name="Grafik 30" descr="T_Logo_3c_Slogan_p_INT.emf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4000" y="5911200"/>
            <a:ext cx="2411348" cy="36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725" r:id="rId2"/>
    <p:sldLayoutId id="2147483967" r:id="rId3"/>
    <p:sldLayoutId id="2147483972" r:id="rId4"/>
    <p:sldLayoutId id="2147483971" r:id="rId5"/>
    <p:sldLayoutId id="2147483973" r:id="rId6"/>
    <p:sldLayoutId id="2147483716" r:id="rId7"/>
    <p:sldLayoutId id="2147483718" r:id="rId8"/>
    <p:sldLayoutId id="2147483722" r:id="rId9"/>
    <p:sldLayoutId id="2147483723" r:id="rId10"/>
    <p:sldLayoutId id="2147483969" r:id="rId11"/>
    <p:sldLayoutId id="2147483970" r:id="rId12"/>
    <p:sldLayoutId id="2147483930" r:id="rId13"/>
    <p:sldLayoutId id="2147483959" r:id="rId14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marL="0" indent="0" algn="l" defTabSz="457322" rtl="0" eaLnBrk="1" fontAlgn="base" hangingPunct="1">
        <a:lnSpc>
          <a:spcPct val="90000"/>
        </a:lnSpc>
        <a:spcBef>
          <a:spcPts val="0"/>
        </a:spcBef>
        <a:spcAft>
          <a:spcPct val="0"/>
        </a:spcAft>
        <a:defRPr lang="de-DE" sz="3200" kern="1200" dirty="0">
          <a:solidFill>
            <a:schemeClr val="tx2"/>
          </a:solidFill>
          <a:latin typeface="TeleGrotesk Headline Ultra" pitchFamily="2" charset="0"/>
          <a:ea typeface="+mj-ea"/>
          <a:cs typeface="TeleGrotesk Headline Ultra" pitchFamily="2" charset="0"/>
        </a:defRPr>
      </a:lvl1pPr>
      <a:lvl2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2pPr>
      <a:lvl3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3pPr>
      <a:lvl4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4pPr>
      <a:lvl5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5pPr>
      <a:lvl6pPr marL="457171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6pPr>
      <a:lvl7pPr marL="914342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7pPr>
      <a:lvl8pPr marL="1371513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8pPr>
      <a:lvl9pPr marL="1828683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9pPr>
    </p:titleStyle>
    <p:bodyStyle>
      <a:lvl1pPr algn="l" defTabSz="576226" rtl="0" eaLnBrk="1" fontAlgn="base" hangingPunct="1">
        <a:lnSpc>
          <a:spcPct val="104000"/>
        </a:lnSpc>
        <a:spcBef>
          <a:spcPts val="1200"/>
        </a:spcBef>
        <a:spcAft>
          <a:spcPct val="0"/>
        </a:spcAft>
        <a:buClr>
          <a:schemeClr val="tx2"/>
        </a:buClr>
        <a:buFont typeface="Wingdings" pitchFamily="2" charset="2"/>
        <a:defRPr sz="1800" kern="1200">
          <a:solidFill>
            <a:schemeClr val="tx1"/>
          </a:solidFill>
          <a:latin typeface="Tele-GroteskFet" pitchFamily="2" charset="0"/>
          <a:ea typeface="+mn-ea"/>
          <a:cs typeface="+mn-cs"/>
        </a:defRPr>
      </a:lvl1pPr>
      <a:lvl2pPr marL="1588" algn="l" defTabSz="576226" rtl="0" eaLnBrk="1" fontAlgn="base" hangingPunct="1">
        <a:lnSpc>
          <a:spcPct val="104000"/>
        </a:lnSpc>
        <a:spcBef>
          <a:spcPts val="300"/>
        </a:spcBef>
        <a:spcAft>
          <a:spcPct val="0"/>
        </a:spcAft>
        <a:buClr>
          <a:schemeClr val="tx2"/>
        </a:buClr>
        <a:buFont typeface="Wingdings" pitchFamily="2" charset="2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00" indent="-216000" algn="l" defTabSz="576226" rtl="0" eaLnBrk="1" fontAlgn="base" hangingPunct="1">
        <a:lnSpc>
          <a:spcPct val="104000"/>
        </a:lnSpc>
        <a:spcBef>
          <a:spcPts val="30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5886" algn="l" defTabSz="576226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48000" indent="-216000" algn="l" defTabSz="576226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0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9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0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1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4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5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5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5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orient="horz" pos="930" userDrawn="1">
          <p15:clr>
            <a:srgbClr val="F26B43"/>
          </p15:clr>
        </p15:guide>
        <p15:guide id="4" orient="horz" pos="3493" userDrawn="1">
          <p15:clr>
            <a:srgbClr val="F26B43"/>
          </p15:clr>
        </p15:guide>
        <p15:guide id="5" orient="horz" pos="3878" userDrawn="1">
          <p15:clr>
            <a:srgbClr val="F26B43"/>
          </p15:clr>
        </p15:guide>
        <p15:guide id="6" pos="204" userDrawn="1">
          <p15:clr>
            <a:srgbClr val="F26B43"/>
          </p15:clr>
        </p15:guide>
        <p15:guide id="7" pos="7054" userDrawn="1">
          <p15:clr>
            <a:srgbClr val="F26B43"/>
          </p15:clr>
        </p15:guide>
        <p15:guide id="8" orient="horz" pos="3719" userDrawn="1">
          <p15:clr>
            <a:srgbClr val="F26B43"/>
          </p15:clr>
        </p15:guide>
        <p15:guide id="9" orient="horz" pos="3266" userDrawn="1">
          <p15:clr>
            <a:srgbClr val="F26B43"/>
          </p15:clr>
        </p15:guide>
        <p15:guide id="10" orient="horz" pos="703" userDrawn="1">
          <p15:clr>
            <a:srgbClr val="F26B43"/>
          </p15:clr>
        </p15:guide>
        <p15:guide id="11" orient="horz" pos="204" userDrawn="1">
          <p15:clr>
            <a:srgbClr val="F26B43"/>
          </p15:clr>
        </p15:guide>
        <p15:guide id="12" pos="1848" userDrawn="1">
          <p15:clr>
            <a:srgbClr val="F26B43"/>
          </p15:clr>
        </p15:guide>
        <p15:guide id="13" pos="1939" userDrawn="1">
          <p15:clr>
            <a:srgbClr val="F26B43"/>
          </p15:clr>
        </p15:guide>
        <p15:guide id="14" pos="3674" userDrawn="1">
          <p15:clr>
            <a:srgbClr val="F26B43"/>
          </p15:clr>
        </p15:guide>
        <p15:guide id="15" pos="3584" userDrawn="1">
          <p15:clr>
            <a:srgbClr val="F26B43"/>
          </p15:clr>
        </p15:guide>
        <p15:guide id="16" pos="5410" userDrawn="1">
          <p15:clr>
            <a:srgbClr val="F26B43"/>
          </p15:clr>
        </p15:guide>
        <p15:guide id="17" pos="53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21" Type="http://schemas.openxmlformats.org/officeDocument/2006/relationships/image" Target="../media/image5.emf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notesSlide" Target="../notesSlides/notesSlide3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slideLayout" Target="../slideLayouts/slideLayout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51" y="3200400"/>
            <a:ext cx="9886690" cy="553998"/>
          </a:xfrm>
        </p:spPr>
        <p:txBody>
          <a:bodyPr/>
          <a:lstStyle/>
          <a:p>
            <a:r>
              <a:rPr lang="en-GB" dirty="0" smtClean="0"/>
              <a:t>5G architecture options – full set</a:t>
            </a: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52" y="4167875"/>
            <a:ext cx="9886689" cy="737766"/>
          </a:xfrm>
        </p:spPr>
        <p:txBody>
          <a:bodyPr/>
          <a:lstStyle/>
          <a:p>
            <a:r>
              <a:rPr lang="de-DE" dirty="0" smtClean="0">
                <a:latin typeface="TeleGrotesk Headline" pitchFamily="2" charset="0"/>
              </a:rPr>
              <a:t>Joint RAN/SA </a:t>
            </a:r>
            <a:r>
              <a:rPr lang="de-DE" dirty="0" err="1" smtClean="0">
                <a:latin typeface="TeleGrotesk Headline" pitchFamily="2" charset="0"/>
              </a:rPr>
              <a:t>meeting</a:t>
            </a:r>
            <a:r>
              <a:rPr lang="de-DE" dirty="0" smtClean="0">
                <a:latin typeface="TeleGrotesk Headline" pitchFamily="2" charset="0"/>
              </a:rPr>
              <a:t> |June 14th 2016, </a:t>
            </a:r>
            <a:r>
              <a:rPr lang="de-DE" dirty="0" err="1" smtClean="0">
                <a:latin typeface="TeleGrotesk Headline" pitchFamily="2" charset="0"/>
              </a:rPr>
              <a:t>Busan</a:t>
            </a:r>
            <a:endParaRPr lang="de-DE" dirty="0" smtClean="0">
              <a:latin typeface="TeleGrotesk Headline" pitchFamily="2" charset="0"/>
            </a:endParaRPr>
          </a:p>
          <a:p>
            <a:r>
              <a:rPr lang="de-DE" dirty="0" smtClean="0">
                <a:latin typeface="TeleGrotesk Headline" pitchFamily="2" charset="0"/>
              </a:rPr>
              <a:t>Deutsche Telekom AG</a:t>
            </a:r>
            <a:endParaRPr lang="de-DE" dirty="0">
              <a:latin typeface="TeleGrotesk Headline" pitchFamily="2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328613" y="350500"/>
            <a:ext cx="1385316" cy="80021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chemeClr val="tx2"/>
                </a:solidFill>
                <a:latin typeface="TeleGrotesk Headline Ultra" pitchFamily="2" charset="0"/>
              </a:rPr>
              <a:t>RP-161266</a:t>
            </a:r>
          </a:p>
          <a:p>
            <a:r>
              <a:rPr lang="de-DE" smtClean="0">
                <a:solidFill>
                  <a:schemeClr val="tx2"/>
                </a:solidFill>
                <a:latin typeface="TeleGrotesk Headline Ultra" pitchFamily="2" charset="0"/>
              </a:rPr>
              <a:t>SP-160464</a:t>
            </a:r>
            <a:endParaRPr lang="de-DE" dirty="0">
              <a:solidFill>
                <a:schemeClr val="tx2"/>
              </a:solidFill>
              <a:latin typeface="TeleGrotesk Headline Ultr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Status of RAN2 / RAN3 discussions per option</a:t>
            </a:r>
            <a:br>
              <a:rPr lang="en-US" dirty="0" smtClean="0"/>
            </a:br>
            <a:r>
              <a:rPr lang="en-US" dirty="0" smtClean="0"/>
              <a:t>(kindly provided by Hideaki-san)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latin typeface="TeleGrotesk Headline" pitchFamily="2" charset="0"/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10</a:t>
            </a:fld>
            <a:endParaRPr lang="en-US"/>
          </a:p>
        </p:txBody>
      </p:sp>
      <p:pic>
        <p:nvPicPr>
          <p:cNvPr id="116738" name="Picture 2" hidden="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feld 17"/>
          <p:cNvSpPr txBox="1"/>
          <p:nvPr/>
        </p:nvSpPr>
        <p:spPr>
          <a:xfrm>
            <a:off x="323998" y="1489075"/>
            <a:ext cx="10872000" cy="853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j-lt"/>
              <a:ea typeface="Swagger" pitchFamily="2" charset="0"/>
            </a:endParaRP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endParaRPr lang="de-DE" sz="2000" dirty="0" smtClean="0">
              <a:ea typeface="Swagger" pitchFamily="2" charset="0"/>
            </a:endParaRPr>
          </a:p>
        </p:txBody>
      </p:sp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14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sp>
        <p:nvSpPr>
          <p:cNvPr id="16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7348968" y="1808567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-</a:t>
            </a:r>
          </a:p>
        </p:txBody>
      </p:sp>
      <p:sp>
        <p:nvSpPr>
          <p:cNvPr id="17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4164865" y="1808567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-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962720" y="1807766"/>
            <a:ext cx="3052092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1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4180105" y="1381986"/>
            <a:ext cx="3050117" cy="324000"/>
          </a:xfrm>
          <a:prstGeom prst="rect">
            <a:avLst/>
          </a:prstGeom>
          <a:solidFill>
            <a:schemeClr val="tx2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108000" tIns="36000" rIns="36000" bIns="3600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800" dirty="0" smtClean="0">
                <a:solidFill>
                  <a:schemeClr val="bg1"/>
                </a:solidFill>
                <a:latin typeface="Tele-GroteskFet" pitchFamily="2" charset="0"/>
                <a:cs typeface="Arial Unicode MS" panose="020B0604020202020204" pitchFamily="34" charset="-128"/>
              </a:rPr>
              <a:t>RAN2</a:t>
            </a:r>
            <a:endParaRPr lang="en-US" sz="1800" dirty="0">
              <a:solidFill>
                <a:schemeClr val="bg1"/>
              </a:solidFill>
              <a:latin typeface="Tele-GroteskFet" pitchFamily="2" charset="0"/>
              <a:cs typeface="Arial Unicode MS" panose="020B0604020202020204" pitchFamily="34" charset="-128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7338226" y="1381986"/>
            <a:ext cx="3060859" cy="324000"/>
          </a:xfrm>
          <a:prstGeom prst="rect">
            <a:avLst/>
          </a:prstGeom>
          <a:solidFill>
            <a:schemeClr val="tx2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108000" tIns="36000" rIns="36000" bIns="3600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800" dirty="0" smtClean="0">
                <a:solidFill>
                  <a:schemeClr val="bg1"/>
                </a:solidFill>
                <a:latin typeface="Tele-GroteskFet" pitchFamily="2" charset="0"/>
                <a:cs typeface="Arial Unicode MS" panose="020B0604020202020204" pitchFamily="34" charset="-128"/>
              </a:rPr>
              <a:t>RAN3</a:t>
            </a:r>
            <a:endParaRPr lang="en-US" sz="1800" dirty="0">
              <a:solidFill>
                <a:schemeClr val="bg1"/>
              </a:solidFill>
              <a:latin typeface="Tele-GroteskFet" pitchFamily="2" charset="0"/>
              <a:cs typeface="Arial Unicode MS" panose="020B0604020202020204" pitchFamily="34" charset="-128"/>
            </a:endParaRPr>
          </a:p>
        </p:txBody>
      </p:sp>
      <p:sp>
        <p:nvSpPr>
          <p:cNvPr id="33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7353571" y="2305289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34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175183" y="2305289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966361" y="2305289"/>
            <a:ext cx="3052092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2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7353946" y="2813939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37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4178733" y="2813939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956835" y="2813138"/>
            <a:ext cx="3061992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3 / 3a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39" name="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7354321" y="3322589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40" name="Rectangle 9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4175933" y="3322589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971125" y="3321788"/>
            <a:ext cx="3052092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4 / 4a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45" name="Rectangle 8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7356068" y="3819944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46" name="Rectangle 9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4177680" y="3819944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NO</a:t>
            </a:r>
          </a:p>
        </p:txBody>
      </p:sp>
      <p:sp>
        <p:nvSpPr>
          <p:cNvPr id="47" name="Rectangle 10"/>
          <p:cNvSpPr>
            <a:spLocks noChangeArrowheads="1"/>
          </p:cNvSpPr>
          <p:nvPr/>
        </p:nvSpPr>
        <p:spPr bwMode="auto">
          <a:xfrm>
            <a:off x="947309" y="3819143"/>
            <a:ext cx="3076814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5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48" name="Rectangle 8"/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7354321" y="4316666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NO ?</a:t>
            </a:r>
          </a:p>
        </p:txBody>
      </p:sp>
      <p:sp>
        <p:nvSpPr>
          <p:cNvPr id="49" name="Rectangle 9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4175933" y="4316666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NO</a:t>
            </a:r>
          </a:p>
        </p:txBody>
      </p:sp>
      <p:sp>
        <p:nvSpPr>
          <p:cNvPr id="50" name="Rectangle 10"/>
          <p:cNvSpPr>
            <a:spLocks noChangeArrowheads="1"/>
          </p:cNvSpPr>
          <p:nvPr/>
        </p:nvSpPr>
        <p:spPr bwMode="auto">
          <a:xfrm>
            <a:off x="952073" y="4315865"/>
            <a:ext cx="3071891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6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51" name="Rectangle 8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7361046" y="4825316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52" name="Rectangle 9"/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4176308" y="4825316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YES</a:t>
            </a:r>
          </a:p>
        </p:txBody>
      </p:sp>
      <p:sp>
        <p:nvSpPr>
          <p:cNvPr id="53" name="Rectangle 10"/>
          <p:cNvSpPr>
            <a:spLocks noChangeArrowheads="1"/>
          </p:cNvSpPr>
          <p:nvPr/>
        </p:nvSpPr>
        <p:spPr bwMode="auto">
          <a:xfrm>
            <a:off x="937784" y="4824515"/>
            <a:ext cx="3081791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7 / 7a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  <p:sp>
        <p:nvSpPr>
          <p:cNvPr id="54" name="Rectangle 8"/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7359071" y="5333966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NO</a:t>
            </a:r>
          </a:p>
        </p:txBody>
      </p:sp>
      <p:sp>
        <p:nvSpPr>
          <p:cNvPr id="55" name="Rectangle 9"/>
          <p:cNvSpPr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4177508" y="5333966"/>
            <a:ext cx="3050117" cy="43932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/>
          <a:p>
            <a:pPr marL="216000" lvl="2" indent="-216000" algn="ctr" defTabSz="576226" fontAlgn="base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800" dirty="0" smtClean="0">
                <a:latin typeface="+mj-lt"/>
              </a:rPr>
              <a:t>NO</a:t>
            </a:r>
          </a:p>
        </p:txBody>
      </p:sp>
      <p:sp>
        <p:nvSpPr>
          <p:cNvPr id="56" name="Rectangle 10"/>
          <p:cNvSpPr>
            <a:spLocks noChangeArrowheads="1"/>
          </p:cNvSpPr>
          <p:nvPr/>
        </p:nvSpPr>
        <p:spPr bwMode="auto">
          <a:xfrm>
            <a:off x="942547" y="5333165"/>
            <a:ext cx="3079816" cy="440123"/>
          </a:xfrm>
          <a:prstGeom prst="rect">
            <a:avLst/>
          </a:prstGeom>
          <a:solidFill>
            <a:srgbClr val="EDEDED"/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108000" tIns="72000" rIns="36000" bIns="72000"/>
          <a:lstStyle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sz="1800" dirty="0" smtClean="0">
                <a:latin typeface="Tele-GroteskFet" pitchFamily="2" charset="0"/>
                <a:cs typeface="Arial" pitchFamily="34" charset="0"/>
              </a:rPr>
              <a:t>Scenario 8 / 8a</a:t>
            </a:r>
            <a:endParaRPr lang="en-US" sz="1800" dirty="0">
              <a:latin typeface="Tele-GroteskFet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28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11</a:t>
            </a:fld>
            <a:endParaRPr lang="en-US" noProof="0"/>
          </a:p>
        </p:txBody>
      </p:sp>
      <p:sp>
        <p:nvSpPr>
          <p:cNvPr id="7" name="Rectangle 4"/>
          <p:cNvSpPr txBox="1">
            <a:spLocks/>
          </p:cNvSpPr>
          <p:nvPr>
            <p:custDataLst>
              <p:tags r:id="rId1"/>
            </p:custDataLst>
          </p:nvPr>
        </p:nvSpPr>
        <p:spPr bwMode="gray">
          <a:xfrm>
            <a:off x="350956" y="2231947"/>
            <a:ext cx="5338644" cy="210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5762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dirty="0" smtClean="0">
                <a:solidFill>
                  <a:srgbClr val="E20074"/>
                </a:solidFill>
                <a:latin typeface="TeleGrotesk Headline Ultra" pitchFamily="2" charset="0"/>
                <a:cs typeface="TeleGrotesk Headline Ultra" pitchFamily="2" charset="0"/>
              </a:rPr>
              <a:t/>
            </a:r>
            <a:br>
              <a:rPr lang="en-US" sz="4400" dirty="0" smtClean="0">
                <a:solidFill>
                  <a:srgbClr val="E20074"/>
                </a:solidFill>
                <a:latin typeface="TeleGrotesk Headline Ultra" pitchFamily="2" charset="0"/>
                <a:cs typeface="TeleGrotesk Headline Ultra" pitchFamily="2" charset="0"/>
              </a:rPr>
            </a:br>
            <a:r>
              <a:rPr lang="en-US" sz="4400" dirty="0" smtClean="0">
                <a:solidFill>
                  <a:srgbClr val="E20074"/>
                </a:solidFill>
                <a:latin typeface="TeleGrotesk Headline Ultra" pitchFamily="2" charset="0"/>
                <a:cs typeface="TeleGrotesk Headline Ultra" pitchFamily="2" charset="0"/>
              </a:rPr>
              <a:t>QUESTIONS ?</a:t>
            </a:r>
            <a:r>
              <a:rPr lang="en-US" sz="2000" dirty="0" smtClean="0">
                <a:solidFill>
                  <a:srgbClr val="E20074"/>
                </a:solidFill>
                <a:latin typeface="TeleGrotesk Headline Ultra" pitchFamily="2" charset="0"/>
                <a:cs typeface="TeleGrotesk Headline Ultra" pitchFamily="2" charset="0"/>
              </a:rPr>
              <a:t/>
            </a:r>
            <a:br>
              <a:rPr lang="en-US" sz="2000" dirty="0" smtClean="0">
                <a:solidFill>
                  <a:srgbClr val="E20074"/>
                </a:solidFill>
                <a:latin typeface="TeleGrotesk Headline Ultra" pitchFamily="2" charset="0"/>
                <a:cs typeface="TeleGrotesk Headline Ultra" pitchFamily="2" charset="0"/>
              </a:rPr>
            </a:br>
            <a:endParaRPr lang="en-US" sz="2000" dirty="0" smtClean="0">
              <a:solidFill>
                <a:srgbClr val="E20074"/>
              </a:solidFill>
              <a:latin typeface="TeleGrotesk Headline Ultra" pitchFamily="2" charset="0"/>
              <a:cs typeface="TeleGrotesk Headline Ultra" pitchFamily="2" charset="0"/>
            </a:endParaRPr>
          </a:p>
          <a:p>
            <a:pPr defTabSz="5762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sz="4400" dirty="0" smtClean="0">
                <a:solidFill>
                  <a:srgbClr val="E20074"/>
                </a:solidFill>
                <a:latin typeface="TeleGrotesk Headline Ultra" pitchFamily="2" charset="0"/>
                <a:cs typeface="TeleGrotesk Headline Ultra" pitchFamily="2" charset="0"/>
              </a:rPr>
              <a:t>Life is for sharing.</a:t>
            </a:r>
            <a:endParaRPr lang="en-US" sz="4400" dirty="0">
              <a:solidFill>
                <a:srgbClr val="E20074"/>
              </a:solidFill>
              <a:latin typeface="TeleGrotesk Headline Ultra" pitchFamily="2" charset="0"/>
              <a:cs typeface="TeleGrotesk Headline Ultra" pitchFamily="2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9404" y="1266824"/>
            <a:ext cx="4278313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11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Outline of architecture options in the light of 5G </a:t>
            </a:r>
            <a:br>
              <a:rPr lang="en-US" dirty="0" smtClean="0"/>
            </a:br>
            <a:r>
              <a:rPr lang="en-US" dirty="0" smtClean="0"/>
              <a:t>and “acceleration” discussion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latin typeface="TeleGrotesk Headline" pitchFamily="2" charset="0"/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2</a:t>
            </a:fld>
            <a:endParaRPr lang="en-US"/>
          </a:p>
        </p:txBody>
      </p:sp>
      <p:pic>
        <p:nvPicPr>
          <p:cNvPr id="116738" name="Picture 2" hidden="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feld 17"/>
          <p:cNvSpPr txBox="1"/>
          <p:nvPr/>
        </p:nvSpPr>
        <p:spPr>
          <a:xfrm>
            <a:off x="323998" y="1489075"/>
            <a:ext cx="10872000" cy="395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Two radio technologies  have to be considered in the 5G discussions</a:t>
            </a: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Swagger" pitchFamily="2" charset="0"/>
              </a:rPr>
              <a:t>LTE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 (in its Rel-15 version) aka “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eLTE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” in SA2 </a:t>
            </a: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Swagger" pitchFamily="2" charset="0"/>
              </a:rPr>
              <a:t>Next generation Radio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(“NR”)</a:t>
            </a:r>
          </a:p>
          <a:p>
            <a:pPr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plus radio level aggregation of both radio technologies in 2 variants</a:t>
            </a:r>
          </a:p>
          <a:p>
            <a:pPr lvl="0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4B4B4B"/>
              </a:buClr>
              <a:buSzPct val="75000"/>
              <a:buFont typeface="Wingdings" pitchFamily="2" charset="2"/>
              <a:buChar char="§"/>
            </a:pPr>
            <a:endParaRPr lang="en-US" sz="1200" dirty="0" smtClean="0">
              <a:solidFill>
                <a:srgbClr val="FFFFFF">
                  <a:lumMod val="50000"/>
                </a:srgbClr>
              </a:solidFill>
              <a:latin typeface="TeleGrotesk Headline Ultra"/>
              <a:ea typeface="Swagger" pitchFamily="2" charset="0"/>
            </a:endParaRPr>
          </a:p>
          <a:p>
            <a:pPr lvl="0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4B4B4B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FFFF">
                    <a:lumMod val="50000"/>
                  </a:srgbClr>
                </a:solidFill>
                <a:latin typeface="TeleGrotesk Headline Ultra"/>
                <a:ea typeface="Swagger" pitchFamily="2" charset="0"/>
              </a:rPr>
              <a:t>Two Core Network concepts have to be considered in the 5G discussions</a:t>
            </a: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4B4B4B"/>
              </a:buClr>
              <a:buSzPct val="75000"/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latin typeface="TeleGrotesk Headline Ultra"/>
                <a:ea typeface="Swagger" pitchFamily="2" charset="0"/>
              </a:rPr>
              <a:t>EPC</a:t>
            </a:r>
            <a:r>
              <a:rPr lang="en-US" sz="2000" dirty="0" smtClean="0">
                <a:solidFill>
                  <a:srgbClr val="FFFFFF">
                    <a:lumMod val="50000"/>
                  </a:srgbClr>
                </a:solidFill>
                <a:latin typeface="TeleGrotesk Headline Ultra"/>
                <a:ea typeface="Swagger" pitchFamily="2" charset="0"/>
              </a:rPr>
              <a:t> (with potential evolutions)</a:t>
            </a: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4B4B4B"/>
              </a:buClr>
              <a:buSzPct val="75000"/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latin typeface="TeleGrotesk Headline Ultra"/>
                <a:ea typeface="Swagger" pitchFamily="2" charset="0"/>
              </a:rPr>
              <a:t>Next Generation Core </a:t>
            </a:r>
            <a:r>
              <a:rPr lang="en-US" sz="2000" dirty="0" smtClean="0">
                <a:solidFill>
                  <a:srgbClr val="FFFFFF">
                    <a:lumMod val="50000"/>
                  </a:srgbClr>
                </a:solidFill>
                <a:latin typeface="TeleGrotesk Headline Ultra"/>
                <a:ea typeface="Swagger" pitchFamily="2" charset="0"/>
              </a:rPr>
              <a:t>(„NGCN“)</a:t>
            </a: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4B4B4B"/>
              </a:buClr>
              <a:buSzPct val="75000"/>
              <a:buFont typeface="Wingdings" pitchFamily="2" charset="2"/>
              <a:buChar char="§"/>
            </a:pPr>
            <a:endParaRPr lang="en-US" sz="1200" dirty="0" smtClean="0">
              <a:solidFill>
                <a:srgbClr val="4B4B4B"/>
              </a:solidFill>
              <a:ea typeface="Swagger" pitchFamily="2" charset="0"/>
            </a:endParaRPr>
          </a:p>
          <a:p>
            <a:pPr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4B4B4B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This results in 12 options (next slides)</a:t>
            </a:r>
          </a:p>
        </p:txBody>
      </p:sp>
      <p:sp>
        <p:nvSpPr>
          <p:cNvPr id="12" name="Inhaltsplatzhalter 6"/>
          <p:cNvSpPr txBox="1">
            <a:spLocks/>
          </p:cNvSpPr>
          <p:nvPr/>
        </p:nvSpPr>
        <p:spPr bwMode="gray">
          <a:xfrm>
            <a:off x="328019" y="1476375"/>
            <a:ext cx="10870206" cy="406876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>
            <a:lvl1pPr algn="l" defTabSz="576226" rtl="0" eaLnBrk="1" fontAlgn="base" hangingPunct="1">
              <a:lnSpc>
                <a:spcPct val="104000"/>
              </a:lnSpc>
              <a:spcBef>
                <a:spcPts val="12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defRPr sz="1800" kern="1200">
                <a:solidFill>
                  <a:srgbClr val="4B4B4B"/>
                </a:solidFill>
                <a:latin typeface="Tele-GroteskFet" pitchFamily="2" charset="0"/>
                <a:ea typeface="+mn-ea"/>
                <a:cs typeface="+mn-cs"/>
              </a:defRPr>
            </a:lvl1pPr>
            <a:lvl2pPr marL="1588" algn="l" defTabSz="576226" rtl="0" eaLnBrk="1" fontAlgn="base" hangingPunct="1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2pPr>
            <a:lvl3pPr marL="225410" indent="-220649" algn="l" defTabSz="576226" rtl="0" eaLnBrk="1" fontAlgn="base" hangingPunct="1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3pPr>
            <a:lvl4pPr marL="444471" indent="-215886" algn="l" defTabSz="576226" rtl="0" eaLnBrk="1" fontAlgn="base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4pPr>
            <a:lvl5pPr marL="677820" indent="-231761" algn="l" defTabSz="576226" rtl="0" eaLnBrk="1" fontAlgn="base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5pPr>
            <a:lvl6pPr marL="2514440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09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0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1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15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cxnSp>
        <p:nvCxnSpPr>
          <p:cNvPr id="9" name="Gerade Verbindung 8"/>
          <p:cNvCxnSpPr/>
          <p:nvPr/>
        </p:nvCxnSpPr>
        <p:spPr>
          <a:xfrm flipH="1">
            <a:off x="8324849" y="4784942"/>
            <a:ext cx="1031874" cy="0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 flipH="1">
            <a:off x="8324848" y="4615547"/>
            <a:ext cx="1031875" cy="0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 flipH="1">
            <a:off x="8324848" y="5284983"/>
            <a:ext cx="1031874" cy="0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 flipH="1">
            <a:off x="8324847" y="5115588"/>
            <a:ext cx="1031875" cy="0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9559923" y="4446531"/>
            <a:ext cx="515700" cy="27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400" dirty="0" smtClean="0">
                <a:ea typeface="Swagger" pitchFamily="2" charset="0"/>
              </a:rPr>
              <a:t>S1_C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9559923" y="4645421"/>
            <a:ext cx="515700" cy="27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400" dirty="0" smtClean="0">
                <a:ea typeface="Swagger" pitchFamily="2" charset="0"/>
              </a:rPr>
              <a:t>S1_U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9562011" y="4940603"/>
            <a:ext cx="1411394" cy="29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400" dirty="0" smtClean="0">
                <a:ea typeface="Swagger" pitchFamily="2" charset="0"/>
              </a:rPr>
              <a:t>NG2 (</a:t>
            </a:r>
            <a:r>
              <a:rPr lang="de-DE" sz="1400" dirty="0" err="1" smtClean="0">
                <a:ea typeface="Swagger" pitchFamily="2" charset="0"/>
              </a:rPr>
              <a:t>Controlplane</a:t>
            </a:r>
            <a:r>
              <a:rPr lang="de-DE" sz="1400" dirty="0" smtClean="0">
                <a:ea typeface="Swagger" pitchFamily="2" charset="0"/>
              </a:rPr>
              <a:t>)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9562011" y="5139493"/>
            <a:ext cx="1234935" cy="29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400" dirty="0" smtClean="0">
                <a:ea typeface="Swagger" pitchFamily="2" charset="0"/>
              </a:rPr>
              <a:t>NG3 (Userplane)</a:t>
            </a:r>
          </a:p>
        </p:txBody>
      </p:sp>
    </p:spTree>
    <p:extLst>
      <p:ext uri="{BB962C8B-B14F-4D97-AF65-F5344CB8AC3E}">
        <p14:creationId xmlns:p14="http://schemas.microsoft.com/office/powerpoint/2010/main" xmlns="" val="371128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scenarios in 3GPP NR &amp; </a:t>
            </a:r>
            <a:r>
              <a:rPr lang="en-US" dirty="0" err="1" smtClean="0"/>
              <a:t>NextGenCore</a:t>
            </a:r>
            <a:r>
              <a:rPr lang="en-US" dirty="0" smtClean="0"/>
              <a:t> (1/6)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7" name="Ellipse 6"/>
          <p:cNvSpPr/>
          <p:nvPr/>
        </p:nvSpPr>
        <p:spPr bwMode="gray">
          <a:xfrm>
            <a:off x="1175681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11" name="Rechteck 10"/>
          <p:cNvSpPr/>
          <p:nvPr/>
        </p:nvSpPr>
        <p:spPr bwMode="gray">
          <a:xfrm>
            <a:off x="1858512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13" name="Rechteck 12"/>
          <p:cNvSpPr/>
          <p:nvPr/>
        </p:nvSpPr>
        <p:spPr bwMode="gray">
          <a:xfrm>
            <a:off x="795670" y="1502356"/>
            <a:ext cx="4275117" cy="4197800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42" y="3747999"/>
            <a:ext cx="812770" cy="812770"/>
          </a:xfrm>
          <a:prstGeom prst="rect">
            <a:avLst/>
          </a:prstGeom>
        </p:spPr>
      </p:pic>
      <p:cxnSp>
        <p:nvCxnSpPr>
          <p:cNvPr id="17" name="Gerade Verbindung 16"/>
          <p:cNvCxnSpPr/>
          <p:nvPr/>
        </p:nvCxnSpPr>
        <p:spPr>
          <a:xfrm>
            <a:off x="2196960" y="3230088"/>
            <a:ext cx="0" cy="924296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Grafik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81" y="4979531"/>
            <a:ext cx="364365" cy="364365"/>
          </a:xfrm>
          <a:prstGeom prst="rect">
            <a:avLst/>
          </a:prstGeom>
        </p:spPr>
      </p:pic>
      <p:cxnSp>
        <p:nvCxnSpPr>
          <p:cNvPr id="28" name="Gerade Verbindung 27"/>
          <p:cNvCxnSpPr/>
          <p:nvPr/>
        </p:nvCxnSpPr>
        <p:spPr>
          <a:xfrm flipV="1">
            <a:off x="1429114" y="4760027"/>
            <a:ext cx="500648" cy="195754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 bwMode="gray">
          <a:xfrm>
            <a:off x="5839132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cxnSp>
        <p:nvCxnSpPr>
          <p:cNvPr id="42" name="Gerade Verbindung 41"/>
          <p:cNvCxnSpPr/>
          <p:nvPr/>
        </p:nvCxnSpPr>
        <p:spPr>
          <a:xfrm>
            <a:off x="8812045" y="3230088"/>
            <a:ext cx="253464" cy="924296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Grafik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294" y="4949748"/>
            <a:ext cx="364365" cy="364365"/>
          </a:xfrm>
          <a:prstGeom prst="rect">
            <a:avLst/>
          </a:prstGeom>
        </p:spPr>
      </p:pic>
      <p:cxnSp>
        <p:nvCxnSpPr>
          <p:cNvPr id="51" name="Gerade Verbindung 50"/>
          <p:cNvCxnSpPr>
            <a:stCxn id="45" idx="0"/>
          </p:cNvCxnSpPr>
          <p:nvPr/>
        </p:nvCxnSpPr>
        <p:spPr>
          <a:xfrm flipH="1" flipV="1">
            <a:off x="9065509" y="4783777"/>
            <a:ext cx="264968" cy="165971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5669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1)  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Standalone</a:t>
            </a:r>
            <a:r>
              <a:rPr lang="it-IT" sz="1600" dirty="0" smtClean="0">
                <a:solidFill>
                  <a:schemeClr val="bg1"/>
                </a:solidFill>
                <a:latin typeface="Tele-GroteskFet" pitchFamily="2" charset="0"/>
              </a:rPr>
              <a:t> LTE, EPC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connected</a:t>
            </a:r>
            <a:r>
              <a:rPr lang="it-IT" sz="1600" dirty="0" smtClean="0">
                <a:solidFill>
                  <a:schemeClr val="bg1"/>
                </a:solidFill>
                <a:latin typeface="Tele-GroteskFet" pitchFamily="2" charset="0"/>
              </a:rPr>
              <a:t> -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legacy</a:t>
            </a:r>
            <a:endParaRPr lang="it-IT" sz="1600" dirty="0" smtClean="0">
              <a:solidFill>
                <a:schemeClr val="bg1"/>
              </a:solidFill>
              <a:latin typeface="Tele-GroteskFet" pitchFamily="2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39132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2) Standalone NR, NGCN connected  </a:t>
            </a:r>
          </a:p>
        </p:txBody>
      </p:sp>
      <p:cxnSp>
        <p:nvCxnSpPr>
          <p:cNvPr id="27" name="Gerade Verbindung 26"/>
          <p:cNvCxnSpPr/>
          <p:nvPr/>
        </p:nvCxnSpPr>
        <p:spPr>
          <a:xfrm>
            <a:off x="2300869" y="3240088"/>
            <a:ext cx="0" cy="914296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/>
          <p:nvPr/>
        </p:nvCxnSpPr>
        <p:spPr>
          <a:xfrm flipH="1">
            <a:off x="1282556" y="4560769"/>
            <a:ext cx="860961" cy="388979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/>
        </p:nvCxnSpPr>
        <p:spPr>
          <a:xfrm>
            <a:off x="8938777" y="3230088"/>
            <a:ext cx="253464" cy="924296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/>
          <p:nvPr/>
        </p:nvCxnSpPr>
        <p:spPr>
          <a:xfrm flipH="1" flipV="1">
            <a:off x="9168995" y="4789810"/>
            <a:ext cx="264968" cy="165971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sp>
        <p:nvSpPr>
          <p:cNvPr id="30" name="Ellipse 29"/>
          <p:cNvSpPr/>
          <p:nvPr/>
        </p:nvSpPr>
        <p:spPr bwMode="gray">
          <a:xfrm>
            <a:off x="8156884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31" name="Rechteck 30"/>
          <p:cNvSpPr/>
          <p:nvPr/>
        </p:nvSpPr>
        <p:spPr bwMode="gray">
          <a:xfrm>
            <a:off x="8245948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pic>
        <p:nvPicPr>
          <p:cNvPr id="32" name="Grafik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15" y="3747999"/>
            <a:ext cx="812770" cy="812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Gerade Verbindung 65"/>
          <p:cNvCxnSpPr/>
          <p:nvPr/>
        </p:nvCxnSpPr>
        <p:spPr>
          <a:xfrm flipH="1" flipV="1">
            <a:off x="2559158" y="4465769"/>
            <a:ext cx="619742" cy="1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scenarios in 3GPP NR &amp; </a:t>
            </a:r>
            <a:r>
              <a:rPr lang="en-US" dirty="0" err="1" smtClean="0"/>
              <a:t>NextGenCore</a:t>
            </a:r>
            <a:r>
              <a:rPr lang="en-US" dirty="0" smtClean="0"/>
              <a:t> (2/6)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7" name="Ellipse 6"/>
          <p:cNvSpPr/>
          <p:nvPr/>
        </p:nvSpPr>
        <p:spPr bwMode="gray">
          <a:xfrm>
            <a:off x="1175681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8" name="Ellipse 7"/>
          <p:cNvSpPr/>
          <p:nvPr/>
        </p:nvSpPr>
        <p:spPr bwMode="gray">
          <a:xfrm>
            <a:off x="3161086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11" name="Rechteck 10"/>
          <p:cNvSpPr/>
          <p:nvPr/>
        </p:nvSpPr>
        <p:spPr bwMode="gray">
          <a:xfrm>
            <a:off x="1858512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12" name="Rechteck 11"/>
          <p:cNvSpPr/>
          <p:nvPr/>
        </p:nvSpPr>
        <p:spPr bwMode="gray">
          <a:xfrm>
            <a:off x="3250150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sp>
        <p:nvSpPr>
          <p:cNvPr id="13" name="Rechteck 12"/>
          <p:cNvSpPr/>
          <p:nvPr/>
        </p:nvSpPr>
        <p:spPr bwMode="gray">
          <a:xfrm>
            <a:off x="795670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42" y="3747999"/>
            <a:ext cx="812770" cy="81277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17" y="3747999"/>
            <a:ext cx="812770" cy="812770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535" y="5165979"/>
            <a:ext cx="364365" cy="364365"/>
          </a:xfrm>
          <a:prstGeom prst="rect">
            <a:avLst/>
          </a:prstGeom>
        </p:spPr>
      </p:pic>
      <p:cxnSp>
        <p:nvCxnSpPr>
          <p:cNvPr id="28" name="Gerade Verbindung 27"/>
          <p:cNvCxnSpPr/>
          <p:nvPr/>
        </p:nvCxnSpPr>
        <p:spPr>
          <a:xfrm flipH="1" flipV="1">
            <a:off x="2335379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5669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3)  Non-Standalone/”LTE assisted”, EPC connected </a:t>
            </a:r>
            <a:endParaRPr lang="it-IT" sz="1600" dirty="0" smtClean="0">
              <a:solidFill>
                <a:schemeClr val="bg1"/>
              </a:solidFill>
              <a:latin typeface="Tele-GroteskFet" pitchFamily="2" charset="0"/>
            </a:endParaRPr>
          </a:p>
        </p:txBody>
      </p:sp>
      <p:cxnSp>
        <p:nvCxnSpPr>
          <p:cNvPr id="62" name="Gerade Verbindung 61"/>
          <p:cNvCxnSpPr/>
          <p:nvPr/>
        </p:nvCxnSpPr>
        <p:spPr>
          <a:xfrm>
            <a:off x="2196960" y="3230088"/>
            <a:ext cx="0" cy="924296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62"/>
          <p:cNvCxnSpPr/>
          <p:nvPr/>
        </p:nvCxnSpPr>
        <p:spPr>
          <a:xfrm>
            <a:off x="2300869" y="3240088"/>
            <a:ext cx="0" cy="914296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64"/>
          <p:cNvCxnSpPr/>
          <p:nvPr/>
        </p:nvCxnSpPr>
        <p:spPr>
          <a:xfrm flipH="1" flipV="1">
            <a:off x="2178061" y="4805454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/>
          <p:cNvCxnSpPr/>
          <p:nvPr/>
        </p:nvCxnSpPr>
        <p:spPr>
          <a:xfrm flipV="1">
            <a:off x="3079785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90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cxnSp>
        <p:nvCxnSpPr>
          <p:cNvPr id="55" name="Gerade Verbindung 54"/>
          <p:cNvCxnSpPr>
            <a:stCxn id="57" idx="1"/>
          </p:cNvCxnSpPr>
          <p:nvPr/>
        </p:nvCxnSpPr>
        <p:spPr>
          <a:xfrm flipH="1" flipV="1">
            <a:off x="7358637" y="3214108"/>
            <a:ext cx="1077876" cy="1006467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Ellipse 55"/>
          <p:cNvSpPr/>
          <p:nvPr/>
        </p:nvSpPr>
        <p:spPr bwMode="gray">
          <a:xfrm>
            <a:off x="6198938" y="4128403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57" name="Ellipse 56"/>
          <p:cNvSpPr/>
          <p:nvPr/>
        </p:nvSpPr>
        <p:spPr bwMode="gray">
          <a:xfrm>
            <a:off x="8184343" y="4128403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58" name="Rechteck 57"/>
          <p:cNvSpPr/>
          <p:nvPr/>
        </p:nvSpPr>
        <p:spPr bwMode="gray">
          <a:xfrm>
            <a:off x="6881769" y="2657842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59" name="Rechteck 58"/>
          <p:cNvSpPr/>
          <p:nvPr/>
        </p:nvSpPr>
        <p:spPr bwMode="gray">
          <a:xfrm>
            <a:off x="8273407" y="2657842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sp>
        <p:nvSpPr>
          <p:cNvPr id="60" name="Rechteck 59"/>
          <p:cNvSpPr/>
          <p:nvPr/>
        </p:nvSpPr>
        <p:spPr bwMode="gray">
          <a:xfrm>
            <a:off x="5818927" y="1476375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pic>
        <p:nvPicPr>
          <p:cNvPr id="61" name="Grafik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999" y="3722018"/>
            <a:ext cx="812770" cy="812770"/>
          </a:xfrm>
          <a:prstGeom prst="rect">
            <a:avLst/>
          </a:prstGeom>
        </p:spPr>
      </p:pic>
      <p:pic>
        <p:nvPicPr>
          <p:cNvPr id="64" name="Grafik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274" y="3722018"/>
            <a:ext cx="812770" cy="812770"/>
          </a:xfrm>
          <a:prstGeom prst="rect">
            <a:avLst/>
          </a:prstGeom>
        </p:spPr>
      </p:pic>
      <p:pic>
        <p:nvPicPr>
          <p:cNvPr id="67" name="Grafik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92" y="5139998"/>
            <a:ext cx="364365" cy="364365"/>
          </a:xfrm>
          <a:prstGeom prst="rect">
            <a:avLst/>
          </a:prstGeom>
        </p:spPr>
      </p:pic>
      <p:cxnSp>
        <p:nvCxnSpPr>
          <p:cNvPr id="68" name="Gerade Verbindung 67"/>
          <p:cNvCxnSpPr/>
          <p:nvPr/>
        </p:nvCxnSpPr>
        <p:spPr>
          <a:xfrm flipH="1" flipV="1">
            <a:off x="7358636" y="4749690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18926" y="1476375"/>
            <a:ext cx="4275117" cy="637849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3a)  Non-Standalone/”LTE assisted”, EPC connected </a:t>
            </a:r>
            <a:endParaRPr lang="it-IT" sz="1600" dirty="0" smtClean="0">
              <a:solidFill>
                <a:schemeClr val="bg1"/>
              </a:solidFill>
              <a:latin typeface="Tele-GroteskFet" pitchFamily="2" charset="0"/>
            </a:endParaRPr>
          </a:p>
        </p:txBody>
      </p:sp>
      <p:cxnSp>
        <p:nvCxnSpPr>
          <p:cNvPr id="71" name="Gerade Verbindung 70"/>
          <p:cNvCxnSpPr/>
          <p:nvPr/>
        </p:nvCxnSpPr>
        <p:spPr>
          <a:xfrm>
            <a:off x="7220217" y="3204107"/>
            <a:ext cx="0" cy="924296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71"/>
          <p:cNvCxnSpPr/>
          <p:nvPr/>
        </p:nvCxnSpPr>
        <p:spPr>
          <a:xfrm>
            <a:off x="7324126" y="3214107"/>
            <a:ext cx="0" cy="914296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75"/>
          <p:cNvCxnSpPr/>
          <p:nvPr/>
        </p:nvCxnSpPr>
        <p:spPr>
          <a:xfrm flipH="1" flipV="1">
            <a:off x="7201318" y="4779473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Gerade Verbindung 86"/>
          <p:cNvCxnSpPr/>
          <p:nvPr/>
        </p:nvCxnSpPr>
        <p:spPr>
          <a:xfrm flipV="1">
            <a:off x="8103042" y="4779473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feld 88"/>
          <p:cNvSpPr txBox="1"/>
          <p:nvPr/>
        </p:nvSpPr>
        <p:spPr>
          <a:xfrm>
            <a:off x="7940782" y="3553002"/>
            <a:ext cx="419520" cy="25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200" dirty="0" smtClean="0">
                <a:latin typeface="+mj-lt"/>
                <a:ea typeface="Swagger" pitchFamily="2" charset="0"/>
              </a:rPr>
              <a:t>„1A“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scenarios in 3GPP NR &amp; </a:t>
            </a:r>
            <a:r>
              <a:rPr lang="en-US" dirty="0" err="1" smtClean="0"/>
              <a:t>NextGenCore</a:t>
            </a:r>
            <a:r>
              <a:rPr lang="en-US" dirty="0" smtClean="0"/>
              <a:t> (3/6)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38" name="Rechteck 37"/>
          <p:cNvSpPr/>
          <p:nvPr/>
        </p:nvSpPr>
        <p:spPr bwMode="gray">
          <a:xfrm>
            <a:off x="5839132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sp>
        <p:nvSpPr>
          <p:cNvPr id="5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39132" y="1502356"/>
            <a:ext cx="4275117" cy="637849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4a) Non-Standalone/”NR </a:t>
            </a:r>
            <a:r>
              <a:rPr lang="en-US" sz="1600" dirty="0" err="1" smtClean="0">
                <a:solidFill>
                  <a:schemeClr val="bg1"/>
                </a:solidFill>
                <a:latin typeface="Tele-GroteskFet" pitchFamily="2" charset="0"/>
              </a:rPr>
              <a:t>assisted”,NGCN</a:t>
            </a: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 connected</a:t>
            </a:r>
          </a:p>
        </p:txBody>
      </p:sp>
      <p:sp>
        <p:nvSpPr>
          <p:cNvPr id="74" name="Ellipse 73"/>
          <p:cNvSpPr/>
          <p:nvPr/>
        </p:nvSpPr>
        <p:spPr bwMode="gray">
          <a:xfrm>
            <a:off x="6171479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75" name="Ellipse 74"/>
          <p:cNvSpPr/>
          <p:nvPr/>
        </p:nvSpPr>
        <p:spPr bwMode="gray">
          <a:xfrm>
            <a:off x="8156884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77" name="Rechteck 76"/>
          <p:cNvSpPr/>
          <p:nvPr/>
        </p:nvSpPr>
        <p:spPr bwMode="gray">
          <a:xfrm>
            <a:off x="6854310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78" name="Rechteck 77"/>
          <p:cNvSpPr/>
          <p:nvPr/>
        </p:nvSpPr>
        <p:spPr bwMode="gray">
          <a:xfrm>
            <a:off x="8245948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pic>
        <p:nvPicPr>
          <p:cNvPr id="79" name="Grafik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540" y="3747999"/>
            <a:ext cx="812770" cy="812770"/>
          </a:xfrm>
          <a:prstGeom prst="rect">
            <a:avLst/>
          </a:prstGeom>
        </p:spPr>
      </p:pic>
      <p:pic>
        <p:nvPicPr>
          <p:cNvPr id="80" name="Grafik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15" y="3747999"/>
            <a:ext cx="812770" cy="812770"/>
          </a:xfrm>
          <a:prstGeom prst="rect">
            <a:avLst/>
          </a:prstGeom>
        </p:spPr>
      </p:pic>
      <p:pic>
        <p:nvPicPr>
          <p:cNvPr id="81" name="Grafik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33" y="5165979"/>
            <a:ext cx="364365" cy="364365"/>
          </a:xfrm>
          <a:prstGeom prst="rect">
            <a:avLst/>
          </a:prstGeom>
        </p:spPr>
      </p:pic>
      <p:cxnSp>
        <p:nvCxnSpPr>
          <p:cNvPr id="82" name="Gerade Verbindung 81"/>
          <p:cNvCxnSpPr/>
          <p:nvPr/>
        </p:nvCxnSpPr>
        <p:spPr>
          <a:xfrm flipH="1" flipV="1">
            <a:off x="7331177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82"/>
          <p:cNvCxnSpPr/>
          <p:nvPr/>
        </p:nvCxnSpPr>
        <p:spPr>
          <a:xfrm>
            <a:off x="8719460" y="3220088"/>
            <a:ext cx="0" cy="924296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Gerade Verbindung 83"/>
          <p:cNvCxnSpPr/>
          <p:nvPr/>
        </p:nvCxnSpPr>
        <p:spPr>
          <a:xfrm>
            <a:off x="8823369" y="3230088"/>
            <a:ext cx="0" cy="914296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Gerade Verbindung 84"/>
          <p:cNvCxnSpPr/>
          <p:nvPr/>
        </p:nvCxnSpPr>
        <p:spPr>
          <a:xfrm flipV="1">
            <a:off x="8138718" y="4876704"/>
            <a:ext cx="671732" cy="348154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85"/>
          <p:cNvCxnSpPr/>
          <p:nvPr/>
        </p:nvCxnSpPr>
        <p:spPr>
          <a:xfrm flipV="1">
            <a:off x="8075583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90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cxnSp>
        <p:nvCxnSpPr>
          <p:cNvPr id="40" name="Gerade Verbindung 39"/>
          <p:cNvCxnSpPr/>
          <p:nvPr/>
        </p:nvCxnSpPr>
        <p:spPr>
          <a:xfrm flipH="1">
            <a:off x="7271802" y="3230088"/>
            <a:ext cx="1433204" cy="924296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7187790" y="3606000"/>
            <a:ext cx="740121" cy="25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200" dirty="0" smtClean="0">
                <a:latin typeface="+mj-lt"/>
                <a:ea typeface="Swagger" pitchFamily="2" charset="0"/>
              </a:rPr>
              <a:t>„1A-like“</a:t>
            </a:r>
          </a:p>
        </p:txBody>
      </p:sp>
      <p:sp>
        <p:nvSpPr>
          <p:cNvPr id="45" name="Rechteck 44"/>
          <p:cNvSpPr/>
          <p:nvPr/>
        </p:nvSpPr>
        <p:spPr bwMode="gray">
          <a:xfrm>
            <a:off x="794554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sp>
        <p:nvSpPr>
          <p:cNvPr id="4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4554" y="1502356"/>
            <a:ext cx="4275117" cy="637849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4) Non-Standalone/”NR assisted”, NGCN connected</a:t>
            </a:r>
          </a:p>
        </p:txBody>
      </p:sp>
      <p:cxnSp>
        <p:nvCxnSpPr>
          <p:cNvPr id="47" name="Gerade Verbindung 46"/>
          <p:cNvCxnSpPr/>
          <p:nvPr/>
        </p:nvCxnSpPr>
        <p:spPr>
          <a:xfrm flipH="1" flipV="1">
            <a:off x="2510378" y="4465769"/>
            <a:ext cx="619742" cy="1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Ellipse 47"/>
          <p:cNvSpPr/>
          <p:nvPr/>
        </p:nvSpPr>
        <p:spPr bwMode="gray">
          <a:xfrm>
            <a:off x="1126901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49" name="Ellipse 48"/>
          <p:cNvSpPr/>
          <p:nvPr/>
        </p:nvSpPr>
        <p:spPr bwMode="gray">
          <a:xfrm>
            <a:off x="3112306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50" name="Rechteck 49"/>
          <p:cNvSpPr/>
          <p:nvPr/>
        </p:nvSpPr>
        <p:spPr bwMode="gray">
          <a:xfrm>
            <a:off x="1809732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51" name="Rechteck 50"/>
          <p:cNvSpPr/>
          <p:nvPr/>
        </p:nvSpPr>
        <p:spPr bwMode="gray">
          <a:xfrm>
            <a:off x="3201370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pic>
        <p:nvPicPr>
          <p:cNvPr id="52" name="Grafik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62" y="3747999"/>
            <a:ext cx="812770" cy="812770"/>
          </a:xfrm>
          <a:prstGeom prst="rect">
            <a:avLst/>
          </a:prstGeom>
        </p:spPr>
      </p:pic>
      <p:pic>
        <p:nvPicPr>
          <p:cNvPr id="55" name="Grafik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237" y="3747999"/>
            <a:ext cx="812770" cy="812770"/>
          </a:xfrm>
          <a:prstGeom prst="rect">
            <a:avLst/>
          </a:prstGeom>
        </p:spPr>
      </p:pic>
      <p:pic>
        <p:nvPicPr>
          <p:cNvPr id="56" name="Grafik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755" y="5165979"/>
            <a:ext cx="364365" cy="364365"/>
          </a:xfrm>
          <a:prstGeom prst="rect">
            <a:avLst/>
          </a:prstGeom>
        </p:spPr>
      </p:pic>
      <p:cxnSp>
        <p:nvCxnSpPr>
          <p:cNvPr id="57" name="Gerade Verbindung 56"/>
          <p:cNvCxnSpPr/>
          <p:nvPr/>
        </p:nvCxnSpPr>
        <p:spPr>
          <a:xfrm flipH="1" flipV="1">
            <a:off x="2286599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/>
          <p:nvPr/>
        </p:nvCxnSpPr>
        <p:spPr>
          <a:xfrm>
            <a:off x="3674882" y="3220088"/>
            <a:ext cx="0" cy="924296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/>
          <p:nvPr/>
        </p:nvCxnSpPr>
        <p:spPr>
          <a:xfrm>
            <a:off x="3778791" y="3230088"/>
            <a:ext cx="0" cy="914296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59"/>
          <p:cNvCxnSpPr/>
          <p:nvPr/>
        </p:nvCxnSpPr>
        <p:spPr>
          <a:xfrm flipV="1">
            <a:off x="3094140" y="4876704"/>
            <a:ext cx="671732" cy="348154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/>
          <p:nvPr/>
        </p:nvCxnSpPr>
        <p:spPr>
          <a:xfrm flipV="1">
            <a:off x="3031005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Gerade Verbindung 27"/>
          <p:cNvCxnSpPr/>
          <p:nvPr/>
        </p:nvCxnSpPr>
        <p:spPr>
          <a:xfrm flipV="1">
            <a:off x="1429114" y="4760027"/>
            <a:ext cx="500648" cy="1957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/>
          <p:nvPr/>
        </p:nvCxnSpPr>
        <p:spPr>
          <a:xfrm flipH="1">
            <a:off x="1282556" y="4560769"/>
            <a:ext cx="860961" cy="388979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scenarios in 3GPP NR &amp; </a:t>
            </a:r>
            <a:r>
              <a:rPr lang="en-US" dirty="0" err="1" smtClean="0"/>
              <a:t>NextGenCore</a:t>
            </a:r>
            <a:r>
              <a:rPr lang="en-US" dirty="0" smtClean="0"/>
              <a:t> (4/6)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7" name="Ellipse 6"/>
          <p:cNvSpPr/>
          <p:nvPr/>
        </p:nvSpPr>
        <p:spPr bwMode="gray">
          <a:xfrm>
            <a:off x="1175681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13" name="Rechteck 12"/>
          <p:cNvSpPr/>
          <p:nvPr/>
        </p:nvSpPr>
        <p:spPr bwMode="gray">
          <a:xfrm>
            <a:off x="795670" y="1502356"/>
            <a:ext cx="4275117" cy="4197800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42" y="3747999"/>
            <a:ext cx="812770" cy="812770"/>
          </a:xfrm>
          <a:prstGeom prst="rect">
            <a:avLst/>
          </a:prstGeom>
        </p:spPr>
      </p:pic>
      <p:cxnSp>
        <p:nvCxnSpPr>
          <p:cNvPr id="17" name="Gerade Verbindung 16"/>
          <p:cNvCxnSpPr/>
          <p:nvPr/>
        </p:nvCxnSpPr>
        <p:spPr>
          <a:xfrm flipH="1">
            <a:off x="2156507" y="3278107"/>
            <a:ext cx="1382338" cy="868533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Grafik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81" y="4979531"/>
            <a:ext cx="364365" cy="364365"/>
          </a:xfrm>
          <a:prstGeom prst="rect">
            <a:avLst/>
          </a:prstGeom>
        </p:spPr>
      </p:pic>
      <p:sp>
        <p:nvSpPr>
          <p:cNvPr id="38" name="Rechteck 37"/>
          <p:cNvSpPr/>
          <p:nvPr/>
        </p:nvSpPr>
        <p:spPr bwMode="gray">
          <a:xfrm>
            <a:off x="5839132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cxnSp>
        <p:nvCxnSpPr>
          <p:cNvPr id="42" name="Gerade Verbindung 41"/>
          <p:cNvCxnSpPr/>
          <p:nvPr/>
        </p:nvCxnSpPr>
        <p:spPr>
          <a:xfrm>
            <a:off x="7077694" y="3278107"/>
            <a:ext cx="1987815" cy="876277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Grafik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294" y="4949748"/>
            <a:ext cx="364365" cy="364365"/>
          </a:xfrm>
          <a:prstGeom prst="rect">
            <a:avLst/>
          </a:prstGeom>
        </p:spPr>
      </p:pic>
      <p:cxnSp>
        <p:nvCxnSpPr>
          <p:cNvPr id="51" name="Gerade Verbindung 50"/>
          <p:cNvCxnSpPr>
            <a:stCxn id="45" idx="0"/>
          </p:cNvCxnSpPr>
          <p:nvPr/>
        </p:nvCxnSpPr>
        <p:spPr>
          <a:xfrm flipH="1" flipV="1">
            <a:off x="9065509" y="4783777"/>
            <a:ext cx="264968" cy="165971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5669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5)  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Standalone</a:t>
            </a:r>
            <a:r>
              <a:rPr lang="it-IT" sz="1600" dirty="0" smtClean="0">
                <a:solidFill>
                  <a:schemeClr val="bg1"/>
                </a:solidFill>
                <a:latin typeface="Tele-GroteskFet" pitchFamily="2" charset="0"/>
              </a:rPr>
              <a:t> LTE Rel-15, NGCN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connected</a:t>
            </a:r>
            <a:r>
              <a:rPr lang="it-IT" sz="1600" dirty="0" smtClean="0">
                <a:solidFill>
                  <a:schemeClr val="bg1"/>
                </a:solidFill>
                <a:latin typeface="Tele-GroteskFet" pitchFamily="2" charset="0"/>
              </a:rPr>
              <a:t> </a:t>
            </a:r>
          </a:p>
        </p:txBody>
      </p:sp>
      <p:sp>
        <p:nvSpPr>
          <p:cNvPr id="2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39132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6) Standalone 5GNR, EPC connected</a:t>
            </a:r>
          </a:p>
        </p:txBody>
      </p:sp>
      <p:cxnSp>
        <p:nvCxnSpPr>
          <p:cNvPr id="27" name="Gerade Verbindung 26"/>
          <p:cNvCxnSpPr/>
          <p:nvPr/>
        </p:nvCxnSpPr>
        <p:spPr>
          <a:xfrm flipH="1">
            <a:off x="2300869" y="3240088"/>
            <a:ext cx="1463609" cy="914296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/>
        </p:nvCxnSpPr>
        <p:spPr>
          <a:xfrm>
            <a:off x="7267699" y="3278107"/>
            <a:ext cx="1924542" cy="876277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/>
          <p:nvPr/>
        </p:nvCxnSpPr>
        <p:spPr>
          <a:xfrm flipH="1" flipV="1">
            <a:off x="9168995" y="4789810"/>
            <a:ext cx="264968" cy="165971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hteck 29"/>
          <p:cNvSpPr/>
          <p:nvPr/>
        </p:nvSpPr>
        <p:spPr bwMode="gray">
          <a:xfrm>
            <a:off x="3250150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sp>
        <p:nvSpPr>
          <p:cNvPr id="36" name="Rechteck 35"/>
          <p:cNvSpPr/>
          <p:nvPr/>
        </p:nvSpPr>
        <p:spPr bwMode="gray">
          <a:xfrm>
            <a:off x="6854310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44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47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sp>
        <p:nvSpPr>
          <p:cNvPr id="31" name="Ellipse 30"/>
          <p:cNvSpPr/>
          <p:nvPr/>
        </p:nvSpPr>
        <p:spPr bwMode="gray">
          <a:xfrm>
            <a:off x="8156884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pic>
        <p:nvPicPr>
          <p:cNvPr id="32" name="Grafik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15" y="3747999"/>
            <a:ext cx="812770" cy="812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Gerade Verbindung 65"/>
          <p:cNvCxnSpPr/>
          <p:nvPr/>
        </p:nvCxnSpPr>
        <p:spPr>
          <a:xfrm flipH="1" flipV="1">
            <a:off x="2559158" y="4465769"/>
            <a:ext cx="619742" cy="1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scenarios in 3GPP NR &amp; </a:t>
            </a:r>
            <a:r>
              <a:rPr lang="en-US" dirty="0" err="1" smtClean="0"/>
              <a:t>NextGenCore</a:t>
            </a:r>
            <a:r>
              <a:rPr lang="en-US" dirty="0" smtClean="0"/>
              <a:t> (5/6)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7" name="Ellipse 6"/>
          <p:cNvSpPr/>
          <p:nvPr/>
        </p:nvSpPr>
        <p:spPr bwMode="gray">
          <a:xfrm>
            <a:off x="1175681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8" name="Ellipse 7"/>
          <p:cNvSpPr/>
          <p:nvPr/>
        </p:nvSpPr>
        <p:spPr bwMode="gray">
          <a:xfrm>
            <a:off x="3161086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11" name="Rechteck 10"/>
          <p:cNvSpPr/>
          <p:nvPr/>
        </p:nvSpPr>
        <p:spPr bwMode="gray">
          <a:xfrm>
            <a:off x="1858512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12" name="Rechteck 11"/>
          <p:cNvSpPr/>
          <p:nvPr/>
        </p:nvSpPr>
        <p:spPr bwMode="gray">
          <a:xfrm>
            <a:off x="3250150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sp>
        <p:nvSpPr>
          <p:cNvPr id="13" name="Rechteck 12"/>
          <p:cNvSpPr/>
          <p:nvPr/>
        </p:nvSpPr>
        <p:spPr bwMode="gray">
          <a:xfrm>
            <a:off x="795670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42" y="3747999"/>
            <a:ext cx="812770" cy="81277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17" y="3747999"/>
            <a:ext cx="812770" cy="812770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535" y="5165979"/>
            <a:ext cx="364365" cy="364365"/>
          </a:xfrm>
          <a:prstGeom prst="rect">
            <a:avLst/>
          </a:prstGeom>
        </p:spPr>
      </p:pic>
      <p:cxnSp>
        <p:nvCxnSpPr>
          <p:cNvPr id="28" name="Gerade Verbindung 27"/>
          <p:cNvCxnSpPr/>
          <p:nvPr/>
        </p:nvCxnSpPr>
        <p:spPr>
          <a:xfrm flipH="1" flipV="1">
            <a:off x="2335379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5669" y="1502356"/>
            <a:ext cx="4275118" cy="637849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7) Non-Standalone/”LTE assisted”, NGCN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connected</a:t>
            </a:r>
            <a:r>
              <a:rPr lang="it-IT" sz="1600" dirty="0" smtClean="0">
                <a:solidFill>
                  <a:schemeClr val="bg1"/>
                </a:solidFill>
                <a:latin typeface="Tele-GroteskFet" pitchFamily="2" charset="0"/>
              </a:rPr>
              <a:t> </a:t>
            </a:r>
          </a:p>
        </p:txBody>
      </p:sp>
      <p:cxnSp>
        <p:nvCxnSpPr>
          <p:cNvPr id="65" name="Gerade Verbindung 64"/>
          <p:cNvCxnSpPr/>
          <p:nvPr/>
        </p:nvCxnSpPr>
        <p:spPr>
          <a:xfrm flipH="1" flipV="1">
            <a:off x="2178061" y="4805454"/>
            <a:ext cx="596734" cy="348153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/>
          <p:cNvCxnSpPr/>
          <p:nvPr/>
        </p:nvCxnSpPr>
        <p:spPr>
          <a:xfrm flipV="1">
            <a:off x="3079785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35"/>
          <p:cNvCxnSpPr/>
          <p:nvPr/>
        </p:nvCxnSpPr>
        <p:spPr>
          <a:xfrm flipH="1">
            <a:off x="2156507" y="3278107"/>
            <a:ext cx="1382338" cy="868533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36"/>
          <p:cNvCxnSpPr/>
          <p:nvPr/>
        </p:nvCxnSpPr>
        <p:spPr>
          <a:xfrm flipH="1">
            <a:off x="2300869" y="3240088"/>
            <a:ext cx="1463609" cy="914296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43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sp>
        <p:nvSpPr>
          <p:cNvPr id="42" name="Ellipse 41"/>
          <p:cNvSpPr/>
          <p:nvPr/>
        </p:nvSpPr>
        <p:spPr bwMode="gray">
          <a:xfrm>
            <a:off x="6171479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44" name="Ellipse 43"/>
          <p:cNvSpPr/>
          <p:nvPr/>
        </p:nvSpPr>
        <p:spPr bwMode="gray">
          <a:xfrm>
            <a:off x="8156884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45" name="Rechteck 44"/>
          <p:cNvSpPr/>
          <p:nvPr/>
        </p:nvSpPr>
        <p:spPr bwMode="gray">
          <a:xfrm>
            <a:off x="6854310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46" name="Rechteck 45"/>
          <p:cNvSpPr/>
          <p:nvPr/>
        </p:nvSpPr>
        <p:spPr bwMode="gray">
          <a:xfrm>
            <a:off x="8245948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sp>
        <p:nvSpPr>
          <p:cNvPr id="47" name="Rechteck 46"/>
          <p:cNvSpPr/>
          <p:nvPr/>
        </p:nvSpPr>
        <p:spPr bwMode="gray">
          <a:xfrm>
            <a:off x="5791468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540" y="3747999"/>
            <a:ext cx="812770" cy="812770"/>
          </a:xfrm>
          <a:prstGeom prst="rect">
            <a:avLst/>
          </a:prstGeom>
        </p:spPr>
      </p:pic>
      <p:pic>
        <p:nvPicPr>
          <p:cNvPr id="49" name="Grafik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15" y="3747999"/>
            <a:ext cx="812770" cy="812770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33" y="5165979"/>
            <a:ext cx="364365" cy="364365"/>
          </a:xfrm>
          <a:prstGeom prst="rect">
            <a:avLst/>
          </a:prstGeom>
        </p:spPr>
      </p:pic>
      <p:cxnSp>
        <p:nvCxnSpPr>
          <p:cNvPr id="51" name="Gerade Verbindung 50"/>
          <p:cNvCxnSpPr/>
          <p:nvPr/>
        </p:nvCxnSpPr>
        <p:spPr>
          <a:xfrm flipH="1" flipV="1">
            <a:off x="7331177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1467" y="1502356"/>
            <a:ext cx="4275118" cy="637849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7a) Non-Standalone/”LTE assisted”, NGCN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connected</a:t>
            </a:r>
            <a:r>
              <a:rPr lang="it-IT" sz="1600" dirty="0" smtClean="0">
                <a:solidFill>
                  <a:schemeClr val="bg1"/>
                </a:solidFill>
                <a:latin typeface="Tele-GroteskFet" pitchFamily="2" charset="0"/>
              </a:rPr>
              <a:t> </a:t>
            </a:r>
          </a:p>
        </p:txBody>
      </p:sp>
      <p:cxnSp>
        <p:nvCxnSpPr>
          <p:cNvPr id="55" name="Gerade Verbindung 54"/>
          <p:cNvCxnSpPr/>
          <p:nvPr/>
        </p:nvCxnSpPr>
        <p:spPr>
          <a:xfrm flipH="1" flipV="1">
            <a:off x="7173859" y="4805454"/>
            <a:ext cx="596734" cy="348153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/>
          <p:nvPr/>
        </p:nvCxnSpPr>
        <p:spPr>
          <a:xfrm flipV="1">
            <a:off x="8075583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/>
          <p:cNvCxnSpPr/>
          <p:nvPr/>
        </p:nvCxnSpPr>
        <p:spPr>
          <a:xfrm flipH="1">
            <a:off x="7152305" y="3278107"/>
            <a:ext cx="1382338" cy="868533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/>
          <p:nvPr/>
        </p:nvCxnSpPr>
        <p:spPr>
          <a:xfrm flipH="1">
            <a:off x="7296667" y="3240088"/>
            <a:ext cx="1463609" cy="914296"/>
          </a:xfrm>
          <a:prstGeom prst="line">
            <a:avLst/>
          </a:prstGeom>
          <a:ln w="19050">
            <a:solidFill>
              <a:srgbClr val="53BAF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/>
          <p:nvPr/>
        </p:nvCxnSpPr>
        <p:spPr>
          <a:xfrm>
            <a:off x="8853377" y="3254357"/>
            <a:ext cx="105093" cy="876277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8912752" y="3497234"/>
            <a:ext cx="740121" cy="25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200" dirty="0" smtClean="0">
                <a:latin typeface="+mj-lt"/>
                <a:ea typeface="Swagger" pitchFamily="2" charset="0"/>
              </a:rPr>
              <a:t>„1A-like“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scenarios in 3GPP NR &amp; </a:t>
            </a:r>
            <a:r>
              <a:rPr lang="en-US" dirty="0" err="1" smtClean="0"/>
              <a:t>NextGenCore</a:t>
            </a:r>
            <a:r>
              <a:rPr lang="en-US" dirty="0" smtClean="0"/>
              <a:t> (6/6)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38" name="Rechteck 37"/>
          <p:cNvSpPr/>
          <p:nvPr/>
        </p:nvSpPr>
        <p:spPr bwMode="gray">
          <a:xfrm>
            <a:off x="5839132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sp>
        <p:nvSpPr>
          <p:cNvPr id="5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39132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8a) Non-Standalone/”NR assisted”, EPC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connected</a:t>
            </a:r>
            <a:endParaRPr lang="en-US" sz="1600" dirty="0" smtClean="0">
              <a:solidFill>
                <a:schemeClr val="bg1"/>
              </a:solidFill>
              <a:latin typeface="Tele-GroteskFet" pitchFamily="2" charset="0"/>
            </a:endParaRPr>
          </a:p>
        </p:txBody>
      </p:sp>
      <p:cxnSp>
        <p:nvCxnSpPr>
          <p:cNvPr id="73" name="Gerade Verbindung 72"/>
          <p:cNvCxnSpPr/>
          <p:nvPr/>
        </p:nvCxnSpPr>
        <p:spPr>
          <a:xfrm>
            <a:off x="7077694" y="3278107"/>
            <a:ext cx="0" cy="876277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Ellipse 73"/>
          <p:cNvSpPr/>
          <p:nvPr/>
        </p:nvSpPr>
        <p:spPr bwMode="gray">
          <a:xfrm>
            <a:off x="6171479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75" name="Ellipse 74"/>
          <p:cNvSpPr/>
          <p:nvPr/>
        </p:nvSpPr>
        <p:spPr bwMode="gray">
          <a:xfrm>
            <a:off x="8156884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77" name="Rechteck 76"/>
          <p:cNvSpPr/>
          <p:nvPr/>
        </p:nvSpPr>
        <p:spPr bwMode="gray">
          <a:xfrm>
            <a:off x="6854310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78" name="Rechteck 77"/>
          <p:cNvSpPr/>
          <p:nvPr/>
        </p:nvSpPr>
        <p:spPr bwMode="gray">
          <a:xfrm>
            <a:off x="8245948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pic>
        <p:nvPicPr>
          <p:cNvPr id="79" name="Grafik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540" y="3747999"/>
            <a:ext cx="812770" cy="812770"/>
          </a:xfrm>
          <a:prstGeom prst="rect">
            <a:avLst/>
          </a:prstGeom>
        </p:spPr>
      </p:pic>
      <p:pic>
        <p:nvPicPr>
          <p:cNvPr id="80" name="Grafik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15" y="3747999"/>
            <a:ext cx="812770" cy="812770"/>
          </a:xfrm>
          <a:prstGeom prst="rect">
            <a:avLst/>
          </a:prstGeom>
        </p:spPr>
      </p:pic>
      <p:pic>
        <p:nvPicPr>
          <p:cNvPr id="81" name="Grafik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33" y="5165979"/>
            <a:ext cx="364365" cy="364365"/>
          </a:xfrm>
          <a:prstGeom prst="rect">
            <a:avLst/>
          </a:prstGeom>
        </p:spPr>
      </p:pic>
      <p:cxnSp>
        <p:nvCxnSpPr>
          <p:cNvPr id="82" name="Gerade Verbindung 81"/>
          <p:cNvCxnSpPr/>
          <p:nvPr/>
        </p:nvCxnSpPr>
        <p:spPr>
          <a:xfrm flipH="1" flipV="1">
            <a:off x="7331177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Gerade Verbindung 84"/>
          <p:cNvCxnSpPr/>
          <p:nvPr/>
        </p:nvCxnSpPr>
        <p:spPr>
          <a:xfrm flipV="1">
            <a:off x="8138718" y="4876704"/>
            <a:ext cx="671732" cy="348154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85"/>
          <p:cNvCxnSpPr/>
          <p:nvPr/>
        </p:nvCxnSpPr>
        <p:spPr>
          <a:xfrm flipV="1">
            <a:off x="8075583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/>
          <p:cNvCxnSpPr/>
          <p:nvPr/>
        </p:nvCxnSpPr>
        <p:spPr>
          <a:xfrm>
            <a:off x="7077694" y="3278107"/>
            <a:ext cx="1987815" cy="876277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7267699" y="3278107"/>
            <a:ext cx="1924542" cy="876277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43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7058280" y="3747999"/>
            <a:ext cx="740121" cy="25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r>
              <a:rPr lang="de-DE" sz="1200" dirty="0" smtClean="0">
                <a:latin typeface="+mj-lt"/>
                <a:ea typeface="Swagger" pitchFamily="2" charset="0"/>
              </a:rPr>
              <a:t>„1A-like“</a:t>
            </a:r>
          </a:p>
        </p:txBody>
      </p:sp>
      <p:sp>
        <p:nvSpPr>
          <p:cNvPr id="57" name="Rechteck 56"/>
          <p:cNvSpPr/>
          <p:nvPr/>
        </p:nvSpPr>
        <p:spPr bwMode="gray">
          <a:xfrm>
            <a:off x="783750" y="1502356"/>
            <a:ext cx="4275117" cy="4197799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800" smtClean="0">
              <a:cs typeface="Arial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3750" y="1502356"/>
            <a:ext cx="4275117" cy="391628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</p:spPr>
        <p:txBody>
          <a:bodyPr wrap="square" lIns="144000" tIns="72000" rIns="144000" bIns="72000">
            <a:spAutoFit/>
          </a:bodyPr>
          <a:lstStyle/>
          <a:p>
            <a:pPr defTabSz="1152525">
              <a:spcBef>
                <a:spcPct val="0"/>
              </a:spcBef>
            </a:pPr>
            <a:r>
              <a:rPr lang="en-US" sz="1600" dirty="0" smtClean="0">
                <a:solidFill>
                  <a:schemeClr val="bg1"/>
                </a:solidFill>
                <a:latin typeface="Tele-GroteskFet" pitchFamily="2" charset="0"/>
              </a:rPr>
              <a:t>8)  Non-Standalone/”NR assisted”, EPC </a:t>
            </a:r>
            <a:r>
              <a:rPr lang="it-IT" sz="1600" dirty="0" err="1" smtClean="0">
                <a:solidFill>
                  <a:schemeClr val="bg1"/>
                </a:solidFill>
                <a:latin typeface="Tele-GroteskFet" pitchFamily="2" charset="0"/>
              </a:rPr>
              <a:t>connected</a:t>
            </a:r>
            <a:endParaRPr lang="en-US" sz="1600" dirty="0" smtClean="0">
              <a:solidFill>
                <a:schemeClr val="bg1"/>
              </a:solidFill>
              <a:latin typeface="Tele-GroteskFet" pitchFamily="2" charset="0"/>
            </a:endParaRPr>
          </a:p>
        </p:txBody>
      </p:sp>
      <p:cxnSp>
        <p:nvCxnSpPr>
          <p:cNvPr id="59" name="Gerade Verbindung 58"/>
          <p:cNvCxnSpPr/>
          <p:nvPr/>
        </p:nvCxnSpPr>
        <p:spPr>
          <a:xfrm flipH="1" flipV="1">
            <a:off x="2499574" y="4465769"/>
            <a:ext cx="619742" cy="1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Ellipse 59"/>
          <p:cNvSpPr/>
          <p:nvPr/>
        </p:nvSpPr>
        <p:spPr bwMode="gray">
          <a:xfrm>
            <a:off x="1116097" y="4154384"/>
            <a:ext cx="1721922" cy="629393"/>
          </a:xfrm>
          <a:prstGeom prst="ellipse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LTE</a:t>
            </a:r>
          </a:p>
        </p:txBody>
      </p:sp>
      <p:sp>
        <p:nvSpPr>
          <p:cNvPr id="61" name="Ellipse 60"/>
          <p:cNvSpPr/>
          <p:nvPr/>
        </p:nvSpPr>
        <p:spPr bwMode="gray">
          <a:xfrm>
            <a:off x="3101502" y="4154384"/>
            <a:ext cx="1721922" cy="629393"/>
          </a:xfrm>
          <a:prstGeom prst="ellipse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dirty="0" smtClean="0">
                <a:cs typeface="Arial" charset="0"/>
              </a:rPr>
              <a:t>NR</a:t>
            </a:r>
          </a:p>
        </p:txBody>
      </p:sp>
      <p:sp>
        <p:nvSpPr>
          <p:cNvPr id="62" name="Rechteck 61"/>
          <p:cNvSpPr/>
          <p:nvPr/>
        </p:nvSpPr>
        <p:spPr bwMode="gray">
          <a:xfrm>
            <a:off x="1798928" y="2683823"/>
            <a:ext cx="771896" cy="546265"/>
          </a:xfrm>
          <a:prstGeom prst="rect">
            <a:avLst/>
          </a:prstGeom>
          <a:solidFill>
            <a:schemeClr val="tx2"/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solidFill>
                  <a:schemeClr val="bg1"/>
                </a:solidFill>
                <a:cs typeface="Arial" charset="0"/>
              </a:rPr>
              <a:t>EPC</a:t>
            </a:r>
          </a:p>
        </p:txBody>
      </p:sp>
      <p:sp>
        <p:nvSpPr>
          <p:cNvPr id="63" name="Rechteck 62"/>
          <p:cNvSpPr/>
          <p:nvPr/>
        </p:nvSpPr>
        <p:spPr bwMode="gray">
          <a:xfrm>
            <a:off x="3190566" y="2683823"/>
            <a:ext cx="1036865" cy="54626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800" smtClean="0">
                <a:cs typeface="Arial" charset="0"/>
              </a:rPr>
              <a:t>NextGen Core</a:t>
            </a:r>
          </a:p>
        </p:txBody>
      </p:sp>
      <p:pic>
        <p:nvPicPr>
          <p:cNvPr id="64" name="Grafik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58" y="3747999"/>
            <a:ext cx="812770" cy="812770"/>
          </a:xfrm>
          <a:prstGeom prst="rect">
            <a:avLst/>
          </a:prstGeom>
        </p:spPr>
      </p:pic>
      <p:pic>
        <p:nvPicPr>
          <p:cNvPr id="67" name="Grafik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433" y="3747999"/>
            <a:ext cx="812770" cy="812770"/>
          </a:xfrm>
          <a:prstGeom prst="rect">
            <a:avLst/>
          </a:prstGeom>
        </p:spPr>
      </p:pic>
      <p:pic>
        <p:nvPicPr>
          <p:cNvPr id="68" name="Grafik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951" y="5165979"/>
            <a:ext cx="364365" cy="364365"/>
          </a:xfrm>
          <a:prstGeom prst="rect">
            <a:avLst/>
          </a:prstGeom>
        </p:spPr>
      </p:pic>
      <p:cxnSp>
        <p:nvCxnSpPr>
          <p:cNvPr id="69" name="Gerade Verbindung 68"/>
          <p:cNvCxnSpPr/>
          <p:nvPr/>
        </p:nvCxnSpPr>
        <p:spPr>
          <a:xfrm flipH="1" flipV="1">
            <a:off x="2275795" y="4775671"/>
            <a:ext cx="596734" cy="348153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70"/>
          <p:cNvCxnSpPr/>
          <p:nvPr/>
        </p:nvCxnSpPr>
        <p:spPr>
          <a:xfrm flipV="1">
            <a:off x="3083336" y="4876704"/>
            <a:ext cx="671732" cy="348154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71"/>
          <p:cNvCxnSpPr/>
          <p:nvPr/>
        </p:nvCxnSpPr>
        <p:spPr>
          <a:xfrm flipV="1">
            <a:off x="3020201" y="4805454"/>
            <a:ext cx="684693" cy="348154"/>
          </a:xfrm>
          <a:prstGeom prst="line">
            <a:avLst/>
          </a:prstGeom>
          <a:ln w="19050">
            <a:solidFill>
              <a:srgbClr val="53BAF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75"/>
          <p:cNvCxnSpPr/>
          <p:nvPr/>
        </p:nvCxnSpPr>
        <p:spPr>
          <a:xfrm>
            <a:off x="2022312" y="3278107"/>
            <a:ext cx="1987815" cy="876277"/>
          </a:xfrm>
          <a:prstGeom prst="line">
            <a:avLst/>
          </a:prstGeom>
          <a:ln w="19050">
            <a:solidFill>
              <a:schemeClr val="tx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82"/>
          <p:cNvCxnSpPr/>
          <p:nvPr/>
        </p:nvCxnSpPr>
        <p:spPr>
          <a:xfrm>
            <a:off x="2212317" y="3278107"/>
            <a:ext cx="1924542" cy="876277"/>
          </a:xfrm>
          <a:prstGeom prst="line">
            <a:avLst/>
          </a:prstGeom>
          <a:ln w="19050">
            <a:solidFill>
              <a:schemeClr val="tx2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Questions and conclusions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latin typeface="TeleGrotesk Headline" pitchFamily="2" charset="0"/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9</a:t>
            </a:fld>
            <a:endParaRPr lang="en-US"/>
          </a:p>
        </p:txBody>
      </p:sp>
      <p:pic>
        <p:nvPicPr>
          <p:cNvPr id="116738" name="Picture 2" hidden="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feld 17"/>
          <p:cNvSpPr txBox="1"/>
          <p:nvPr/>
        </p:nvSpPr>
        <p:spPr>
          <a:xfrm>
            <a:off x="323998" y="1489075"/>
            <a:ext cx="10872000" cy="359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2000" bIns="36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j-lt"/>
              <a:ea typeface="Swagger" pitchFamily="2" charset="0"/>
            </a:endParaRPr>
          </a:p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</a:rPr>
              <a:t>scenario 1) is legacy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  <a:sym typeface="Wingdings" pitchFamily="2" charset="2"/>
              </a:rPr>
              <a:t> 11 options remain </a:t>
            </a:r>
          </a:p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j-lt"/>
              <a:ea typeface="Swagger" pitchFamily="2" charset="0"/>
              <a:sym typeface="Wingdings" pitchFamily="2" charset="2"/>
            </a:endParaRPr>
          </a:p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  <a:sym typeface="Wingdings" pitchFamily="2" charset="2"/>
              </a:rPr>
              <a:t>Does 3GPP need to support all remaining 11 architecture options ?</a:t>
            </a:r>
          </a:p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  <a:sym typeface="Wingdings" pitchFamily="2" charset="2"/>
              </a:rPr>
              <a:t>Is there a phasing possible / desirable ?</a:t>
            </a:r>
          </a:p>
          <a:p>
            <a:pPr marL="534988" lvl="1" indent="-179388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Swagger" pitchFamily="2" charset="0"/>
                <a:sym typeface="Wingdings" pitchFamily="2" charset="2"/>
              </a:rPr>
              <a:t>How to ensure forward compatibility in order to avoid global fragmentation, especially considering roaming ?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j-lt"/>
              <a:ea typeface="Swagger" pitchFamily="2" charset="0"/>
            </a:endParaRPr>
          </a:p>
          <a:p>
            <a:pPr lvl="1" indent="177800" defTabSz="45732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§"/>
            </a:pPr>
            <a:endParaRPr lang="de-DE" sz="2000" dirty="0" smtClean="0">
              <a:ea typeface="Swagger" pitchFamily="2" charset="0"/>
            </a:endParaRPr>
          </a:p>
        </p:txBody>
      </p:sp>
      <p:sp>
        <p:nvSpPr>
          <p:cNvPr id="12" name="Inhaltsplatzhalter 6"/>
          <p:cNvSpPr txBox="1">
            <a:spLocks/>
          </p:cNvSpPr>
          <p:nvPr/>
        </p:nvSpPr>
        <p:spPr bwMode="gray">
          <a:xfrm>
            <a:off x="328019" y="1476375"/>
            <a:ext cx="10870206" cy="406876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>
            <a:lvl1pPr algn="l" defTabSz="576226" rtl="0" eaLnBrk="1" fontAlgn="base" hangingPunct="1">
              <a:lnSpc>
                <a:spcPct val="104000"/>
              </a:lnSpc>
              <a:spcBef>
                <a:spcPts val="12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defRPr sz="1800" kern="1200">
                <a:solidFill>
                  <a:srgbClr val="4B4B4B"/>
                </a:solidFill>
                <a:latin typeface="Tele-GroteskFet" pitchFamily="2" charset="0"/>
                <a:ea typeface="+mn-ea"/>
                <a:cs typeface="+mn-cs"/>
              </a:defRPr>
            </a:lvl1pPr>
            <a:lvl2pPr marL="1588" algn="l" defTabSz="576226" rtl="0" eaLnBrk="1" fontAlgn="base" hangingPunct="1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2pPr>
            <a:lvl3pPr marL="225410" indent="-220649" algn="l" defTabSz="576226" rtl="0" eaLnBrk="1" fontAlgn="base" hangingPunct="1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3pPr>
            <a:lvl4pPr marL="444471" indent="-215886" algn="l" defTabSz="576226" rtl="0" eaLnBrk="1" fontAlgn="base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4pPr>
            <a:lvl5pPr marL="677820" indent="-231761" algn="l" defTabSz="576226" rtl="0" eaLnBrk="1" fontAlgn="base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5pPr>
            <a:lvl6pPr marL="2514440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09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0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1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10114249" y="5961950"/>
            <a:ext cx="669600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15.06.2016</a:t>
            </a:r>
            <a:endParaRPr lang="en-US" dirty="0"/>
          </a:p>
        </p:txBody>
      </p:sp>
      <p:sp>
        <p:nvSpPr>
          <p:cNvPr id="14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4877047" y="6033200"/>
            <a:ext cx="5189538" cy="274637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5G architecture options | RAN/SA meeting, June 2016		RP-161266		</a:t>
            </a:r>
          </a:p>
        </p:txBody>
      </p:sp>
    </p:spTree>
    <p:extLst>
      <p:ext uri="{BB962C8B-B14F-4D97-AF65-F5344CB8AC3E}">
        <p14:creationId xmlns:p14="http://schemas.microsoft.com/office/powerpoint/2010/main" xmlns="" val="371128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27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m_strFormatTime&gt;%d.%m.%Y&lt;/m_strFormatTime&gt;&lt;/m_precDefaultDate&gt;&lt;m_precDefaultYear&gt;&lt;m_bNumberIsYear val=&quot;0&quot;/&gt;&lt;m_strFormatTime&gt;%Y&lt;/m_strFormatTime&gt;&lt;/m_precDefaultYear&gt;&lt;m_precDefaultQuarter&gt;&lt;m_bNumberIsYear val=&quot;0&quot;/&gt;&lt;m_strFormatTime&gt;Q%5&lt;/m_strFormatTime&gt;&lt;/m_precDefaultQuarter&gt;&lt;m_precDefaultMonth/&gt;&lt;m_precDefaultWeek/&gt;&lt;m_precDefaultDay&gt;&lt;m_bNumberIsYear val=&quot;0&quot;/&gt;&lt;m_strFormatTime&gt;%#d&lt;/m_strFormatTime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7Q5i01IbkK79j0yDYLul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k.JfWbgkqBZAtIq43uE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7Q5i01IbkK79j0yDYLul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7qWvEB4Tka0J13yOaczV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8.CzlhkDUm9qS5kJJLdk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XMxcyk3UC597fJ_rjkr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7Q5i01IbkK79j0yDYLul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qX1OdPBUegdNt51TevtA"/>
</p:tagLst>
</file>

<file path=ppt/theme/theme1.xml><?xml version="1.0" encoding="utf-8"?>
<a:theme xmlns:a="http://schemas.openxmlformats.org/drawingml/2006/main" name="T_MASTER_16-9_EN_20151005">
  <a:themeElements>
    <a:clrScheme name="Telekom screen colors">
      <a:dk1>
        <a:srgbClr val="4B4B4B"/>
      </a:dk1>
      <a:lt1>
        <a:srgbClr val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Vorschlag April 2015_Typo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19050" algn="ctr">
          <a:solidFill>
            <a:schemeClr val="tx2"/>
          </a:solidFill>
          <a:miter lim="800000"/>
          <a:headEnd/>
          <a:tailEnd/>
        </a:ln>
        <a:effectLst/>
      </a:spPr>
      <a:bodyPr lIns="72000" tIns="0" rIns="72000" bIns="36000" rtlCol="0" anchor="ctr"/>
      <a:lstStyle>
        <a:defPPr indent="3175" algn="ctr" defTabSz="457293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rgbClr val="E20074"/>
          </a:buClr>
          <a:buSzPct val="75000"/>
          <a:defRPr sz="1800" dirty="0" err="1" smtClean="0">
            <a:cs typeface="Arial" charset="0"/>
          </a:defRPr>
        </a:defPPr>
      </a:lstStyle>
    </a:spDef>
    <a:lnDef>
      <a:spPr>
        <a:ln w="19050">
          <a:solidFill>
            <a:schemeClr val="tx2"/>
          </a:solidFill>
          <a:miter lim="800000"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 w="9525">
          <a:noFill/>
          <a:miter lim="800000"/>
          <a:headEnd/>
          <a:tailEnd/>
        </a:ln>
      </a:spPr>
      <a:bodyPr vert="horz" wrap="square" lIns="72000" tIns="36000" rIns="72000" bIns="36000" numCol="1" rtlCol="0" anchor="t" anchorCtr="0" compatLnSpc="1">
        <a:prstTxWarp prst="textNoShape">
          <a:avLst/>
        </a:prstTxWarp>
        <a:spAutoFit/>
      </a:bodyPr>
      <a:lstStyle>
        <a:defPPr defTabSz="457322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chemeClr val="tx1"/>
          </a:buClr>
          <a:buSzPct val="75000"/>
          <a:defRPr sz="1800" dirty="0" err="1" smtClean="0">
            <a:ea typeface="Swagger" pitchFamily="2" charset="0"/>
          </a:defRPr>
        </a:defPPr>
      </a:lstStyle>
    </a:txDef>
  </a:objectDefaults>
  <a:extraClrSchemeLst>
    <a:extraClrScheme>
      <a:clrScheme name="Telekom screen colors">
        <a:dk1>
          <a:srgbClr val="4B4B4B"/>
        </a:dk1>
        <a:lt1>
          <a:srgbClr val="FFFFFF"/>
        </a:lt1>
        <a:dk2>
          <a:srgbClr val="E20074"/>
        </a:dk2>
        <a:lt2>
          <a:srgbClr val="A4A4A4"/>
        </a:lt2>
        <a:accent1>
          <a:srgbClr val="1063AD"/>
        </a:accent1>
        <a:accent2>
          <a:srgbClr val="53BAF2"/>
        </a:accent2>
        <a:accent3>
          <a:srgbClr val="1BADA2"/>
        </a:accent3>
        <a:accent4>
          <a:srgbClr val="BFCB44"/>
        </a:accent4>
        <a:accent5>
          <a:srgbClr val="FFD329"/>
        </a:accent5>
        <a:accent6>
          <a:srgbClr val="FF9A1E"/>
        </a:accent6>
        <a:hlink>
          <a:srgbClr val="E20074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16zu9_Chartpool_20150608.pptx" id="{B1452720-7520-4D9E-B9ED-20AEF7CACA91}" vid="{0A44F166-3C81-41C7-882D-66DB7ABEEA43}"/>
    </a:ext>
  </a:extLst>
</a:theme>
</file>

<file path=ppt/theme/theme2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992C99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T_MASTER_16-9_EN_20151005</Template>
  <TotalTime>0</TotalTime>
  <Words>549</Words>
  <Application>Microsoft Office PowerPoint</Application>
  <PresentationFormat>Benutzerdefiniert</PresentationFormat>
  <Paragraphs>151</Paragraphs>
  <Slides>11</Slides>
  <Notes>3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3" baseType="lpstr">
      <vt:lpstr>T_MASTER_16-9_EN_20151005</vt:lpstr>
      <vt:lpstr>think-cell Folie</vt:lpstr>
      <vt:lpstr>5G architecture options – full set</vt:lpstr>
      <vt:lpstr>Outline of architecture options in the light of 5G  and “acceleration” discussion  </vt:lpstr>
      <vt:lpstr>5G scenarios in 3GPP NR &amp; NextGenCore (1/6)</vt:lpstr>
      <vt:lpstr>5G scenarios in 3GPP NR &amp; NextGenCore (2/6)</vt:lpstr>
      <vt:lpstr>5G scenarios in 3GPP NR &amp; NextGenCore (3/6)</vt:lpstr>
      <vt:lpstr>5G scenarios in 3GPP NR &amp; NextGenCore (4/6)</vt:lpstr>
      <vt:lpstr>5G scenarios in 3GPP NR &amp; NextGenCore (5/6)</vt:lpstr>
      <vt:lpstr>5G scenarios in 3GPP NR &amp; NextGenCore (6/6)</vt:lpstr>
      <vt:lpstr>Questions and conclusions  </vt:lpstr>
      <vt:lpstr>Status of RAN2 / RAN3 discussions per option (kindly provided by Hideaki-san)  </vt:lpstr>
      <vt:lpstr>Folie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2015-12-17T09:21:33Z</dcterms:created>
  <dcterms:modified xsi:type="dcterms:W3CDTF">2016-06-16T02:14:52Z</dcterms:modified>
</cp:coreProperties>
</file>