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E20000"/>
    <a:srgbClr val="E551E2"/>
    <a:srgbClr val="FF66FF"/>
    <a:srgbClr val="CC0099"/>
    <a:srgbClr val="E3442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72" d="100"/>
          <a:sy n="72" d="100"/>
        </p:scale>
        <p:origin x="91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9F75B-004D-4CDB-B80C-797140E581B2}" type="datetimeFigureOut">
              <a:rPr lang="en-US" smtClean="0"/>
              <a:t>2016-06-15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5F87D-DD2B-4106-A803-383574965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70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966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84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65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134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470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36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73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07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002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2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5035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45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</a:t>
            </a:r>
            <a:r>
              <a:rPr lang="en-US" smtClean="0"/>
              <a:t>imeline for NR and NexGen 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516216" y="106881"/>
            <a:ext cx="2340559" cy="646331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sz="3600" smtClean="0"/>
              <a:t>S</a:t>
            </a:r>
            <a:r>
              <a:rPr lang="en-US" sz="3600" smtClean="0"/>
              <a:t>P-160461</a:t>
            </a:r>
            <a:endParaRPr lang="en-US" sz="3600" smtClean="0"/>
          </a:p>
        </p:txBody>
      </p:sp>
    </p:spTree>
    <p:extLst>
      <p:ext uri="{BB962C8B-B14F-4D97-AF65-F5344CB8AC3E}">
        <p14:creationId xmlns:p14="http://schemas.microsoft.com/office/powerpoint/2010/main" val="344208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/>
          <p:cNvCxnSpPr/>
          <p:nvPr/>
        </p:nvCxnSpPr>
        <p:spPr>
          <a:xfrm flipV="1">
            <a:off x="5220072" y="3633888"/>
            <a:ext cx="0" cy="58206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3707904" y="3981637"/>
            <a:ext cx="17772" cy="6714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5868144" y="4261540"/>
            <a:ext cx="0" cy="58206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2840758" y="1899190"/>
            <a:ext cx="2081" cy="20824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2240723" y="3505033"/>
            <a:ext cx="8886" cy="4766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5868144" y="5230942"/>
            <a:ext cx="0" cy="4868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4" idx="2"/>
          </p:cNvCxnSpPr>
          <p:nvPr/>
        </p:nvCxnSpPr>
        <p:spPr>
          <a:xfrm flipV="1">
            <a:off x="7686116" y="1155760"/>
            <a:ext cx="0" cy="2849305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>
            <a:off x="6353968" y="157737"/>
            <a:ext cx="2664296" cy="998023"/>
          </a:xfrm>
          <a:prstGeom prst="roundRect">
            <a:avLst>
              <a:gd name="adj" fmla="val 13658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45357" y="4641287"/>
            <a:ext cx="3672408" cy="2099501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7405" y="4678685"/>
            <a:ext cx="3530359" cy="206210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>
                <a:solidFill>
                  <a:srgbClr val="E20000"/>
                </a:solidFill>
              </a:rPr>
              <a:t>3</a:t>
            </a:r>
            <a:r>
              <a:rPr lang="en-US" sz="1600" b="1" u="sng" smtClean="0">
                <a:solidFill>
                  <a:srgbClr val="E20000"/>
                </a:solidFill>
              </a:rPr>
              <a:t>. </a:t>
            </a:r>
            <a:r>
              <a:rPr lang="en-US" sz="1600" b="1" u="sng">
                <a:solidFill>
                  <a:srgbClr val="E20000"/>
                </a:solidFill>
              </a:rPr>
              <a:t>CHECKPOINT</a:t>
            </a:r>
            <a:r>
              <a:rPr lang="en-US" sz="1600" b="1" u="sng" dirty="0">
                <a:solidFill>
                  <a:srgbClr val="E20000"/>
                </a:solidFill>
              </a:rPr>
              <a:t>: RAN#75: March 2017:</a:t>
            </a:r>
          </a:p>
          <a:p>
            <a:r>
              <a:rPr lang="en-US" sz="1400" smtClean="0"/>
              <a:t>- Completion of SI with corresponding performance evaluation and concepts;</a:t>
            </a:r>
          </a:p>
          <a:p>
            <a:r>
              <a:rPr lang="en-US" sz="1400" smtClean="0"/>
              <a:t>-  </a:t>
            </a:r>
            <a:r>
              <a:rPr lang="en-US" sz="1400"/>
              <a:t>A</a:t>
            </a:r>
            <a:r>
              <a:rPr lang="en-US" sz="1400" smtClean="0"/>
              <a:t>pproval of WID(s);</a:t>
            </a:r>
            <a:br>
              <a:rPr lang="en-US" sz="1400" smtClean="0"/>
            </a:br>
            <a:r>
              <a:rPr lang="en-US" sz="1400" smtClean="0"/>
              <a:t>- Report from RAN1/RAN2/RAN3/RAN4/SA2 on fwd compatibility of NSA and SA NR; </a:t>
            </a:r>
          </a:p>
          <a:p>
            <a:r>
              <a:rPr lang="en-GB" sz="1400" smtClean="0"/>
              <a:t>- </a:t>
            </a:r>
            <a:r>
              <a:rPr lang="en-US" sz="1400"/>
              <a:t>Reconfirmation of NR timeplan, including completion target for NSA higher layer </a:t>
            </a:r>
            <a:r>
              <a:rPr lang="en-US" sz="1400" smtClean="0"/>
              <a:t>components (box </a:t>
            </a:r>
            <a:r>
              <a:rPr lang="en-US" sz="1400" smtClean="0"/>
              <a:t>6)</a:t>
            </a:r>
            <a:endParaRPr lang="en-GB" sz="1400" dirty="0"/>
          </a:p>
        </p:txBody>
      </p:sp>
      <p:sp>
        <p:nvSpPr>
          <p:cNvPr id="13" name="Rounded Rectangle 12"/>
          <p:cNvSpPr/>
          <p:nvPr/>
        </p:nvSpPr>
        <p:spPr>
          <a:xfrm>
            <a:off x="4832247" y="2939745"/>
            <a:ext cx="1973816" cy="694143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915413" y="2994526"/>
            <a:ext cx="1890650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4. SA#77: </a:t>
            </a:r>
          </a:p>
          <a:p>
            <a:r>
              <a:rPr lang="en-US" sz="1400" smtClean="0"/>
              <a:t>NexGen stage-2 freeze</a:t>
            </a:r>
            <a:endParaRPr lang="en-US" sz="12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6353968" y="229746"/>
            <a:ext cx="2706237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 b="1" u="sng" smtClean="0">
                <a:solidFill>
                  <a:srgbClr val="E20000"/>
                </a:solidFill>
              </a:rPr>
              <a:t>7. TSG#80</a:t>
            </a:r>
            <a:r>
              <a:rPr lang="en-GB" sz="1600" b="1" u="sng" dirty="0" smtClean="0">
                <a:solidFill>
                  <a:srgbClr val="E20000"/>
                </a:solidFill>
              </a:rPr>
              <a:t>, June 2018</a:t>
            </a:r>
            <a:r>
              <a:rPr lang="en-GB" sz="1600" b="1" smtClean="0">
                <a:solidFill>
                  <a:srgbClr val="E20000"/>
                </a:solidFill>
              </a:rPr>
              <a:t>: </a:t>
            </a:r>
            <a:r>
              <a:rPr lang="en-GB" sz="1400" smtClean="0"/>
              <a:t>Release </a:t>
            </a:r>
            <a:r>
              <a:rPr lang="en-GB" sz="1400" dirty="0" smtClean="0"/>
              <a:t>15 stage </a:t>
            </a:r>
            <a:r>
              <a:rPr lang="en-GB" sz="1400" smtClean="0"/>
              <a:t>3 freeze for </a:t>
            </a:r>
            <a:r>
              <a:rPr lang="en-GB" sz="1400" smtClean="0"/>
              <a:t>NR and NexGen, </a:t>
            </a:r>
            <a:r>
              <a:rPr lang="en-GB" sz="1400" smtClean="0"/>
              <a:t>including Standalone</a:t>
            </a:r>
            <a:r>
              <a:rPr lang="en-GB" sz="1400" smtClean="0"/>
              <a:t>.</a:t>
            </a:r>
            <a:br>
              <a:rPr lang="en-GB" sz="1400" smtClean="0"/>
            </a:br>
            <a:endParaRPr lang="en-US" sz="1600" dirty="0" smtClean="0"/>
          </a:p>
        </p:txBody>
      </p:sp>
      <p:sp>
        <p:nvSpPr>
          <p:cNvPr id="38" name="Rounded Rectangle 37"/>
          <p:cNvSpPr/>
          <p:nvPr/>
        </p:nvSpPr>
        <p:spPr>
          <a:xfrm>
            <a:off x="417402" y="2381775"/>
            <a:ext cx="2104722" cy="1152129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57602" y="2456685"/>
            <a:ext cx="2004192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chemeClr val="accent6"/>
                </a:solidFill>
              </a:rPr>
              <a:t>1. </a:t>
            </a:r>
            <a:r>
              <a:rPr lang="en-US" sz="1600" b="1" u="sng" smtClean="0">
                <a:solidFill>
                  <a:schemeClr val="accent6"/>
                </a:solidFill>
              </a:rPr>
              <a:t>RAN#73</a:t>
            </a:r>
            <a:r>
              <a:rPr lang="en-US" sz="1600" b="1" u="sng" dirty="0" smtClean="0">
                <a:solidFill>
                  <a:schemeClr val="accent6"/>
                </a:solidFill>
              </a:rPr>
              <a:t>, September 2016:</a:t>
            </a:r>
            <a:endParaRPr lang="en-US" sz="1600" b="1" dirty="0">
              <a:solidFill>
                <a:schemeClr val="accent6"/>
              </a:solidFill>
            </a:endParaRPr>
          </a:p>
          <a:p>
            <a:r>
              <a:rPr lang="en-US" sz="1600" dirty="0" smtClean="0"/>
              <a:t>5G NR Requirements TR completion</a:t>
            </a:r>
          </a:p>
        </p:txBody>
      </p:sp>
      <p:sp>
        <p:nvSpPr>
          <p:cNvPr id="45" name="Rounded Rectangle 44"/>
          <p:cNvSpPr/>
          <p:nvPr/>
        </p:nvSpPr>
        <p:spPr>
          <a:xfrm rot="5400000">
            <a:off x="4400435" y="2643627"/>
            <a:ext cx="279725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 rot="5400000">
            <a:off x="7430920" y="2643539"/>
            <a:ext cx="279904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7" name="Title 2"/>
          <p:cNvSpPr txBox="1">
            <a:spLocks/>
          </p:cNvSpPr>
          <p:nvPr/>
        </p:nvSpPr>
        <p:spPr>
          <a:xfrm>
            <a:off x="4091110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 rot="5400000">
            <a:off x="1373594" y="2643538"/>
            <a:ext cx="279903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1100410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2016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4716016" y="4843607"/>
            <a:ext cx="2795747" cy="1394866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799184" y="4822701"/>
            <a:ext cx="2712579" cy="141577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chemeClr val="accent6"/>
                </a:solidFill>
              </a:rPr>
              <a:t>5. </a:t>
            </a:r>
            <a:r>
              <a:rPr lang="en-US" sz="1600" b="1" u="sng">
                <a:solidFill>
                  <a:schemeClr val="accent6"/>
                </a:solidFill>
              </a:rPr>
              <a:t>RAN#78</a:t>
            </a:r>
            <a:r>
              <a:rPr lang="en-US" sz="1600" b="1" u="sng" dirty="0">
                <a:solidFill>
                  <a:schemeClr val="accent6"/>
                </a:solidFill>
              </a:rPr>
              <a:t>, December 2017: </a:t>
            </a:r>
          </a:p>
          <a:p>
            <a:r>
              <a:rPr lang="en-US" sz="1400" smtClean="0"/>
              <a:t>- Stage </a:t>
            </a:r>
            <a:r>
              <a:rPr lang="en-US" sz="1400"/>
              <a:t>3 freeze of L1/L2 for common aspects of NSA (focused on licensed bands) and SA </a:t>
            </a:r>
            <a:r>
              <a:rPr lang="en-US" sz="1400" smtClean="0"/>
              <a:t>NR;</a:t>
            </a:r>
          </a:p>
          <a:p>
            <a:r>
              <a:rPr lang="en-US" sz="1400" smtClean="0"/>
              <a:t>- Principles agreed for </a:t>
            </a:r>
            <a:r>
              <a:rPr lang="en-US" sz="1400"/>
              <a:t>SA-specific </a:t>
            </a:r>
            <a:r>
              <a:rPr lang="en-US" sz="1400" smtClean="0"/>
              <a:t>L1/L2 components.</a:t>
            </a:r>
            <a:endParaRPr lang="en-US" sz="1400" dirty="0"/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7292246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mtClean="0">
                <a:solidFill>
                  <a:schemeClr val="bg1"/>
                </a:solidFill>
              </a:rPr>
              <a:t>2018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937647" y="6297320"/>
            <a:ext cx="2168750" cy="523220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u="sng"/>
              <a:t>Note:</a:t>
            </a:r>
            <a:r>
              <a:rPr lang="en-US" sz="1400"/>
              <a:t> </a:t>
            </a:r>
            <a:r>
              <a:rPr lang="en-US" sz="1400" smtClean="0"/>
              <a:t>SA: Standalone</a:t>
            </a:r>
          </a:p>
          <a:p>
            <a:r>
              <a:rPr lang="en-US" sz="1400" smtClean="0"/>
              <a:t>        NSA: Non-Standalone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30266" y="1081552"/>
            <a:ext cx="2104722" cy="792089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6070" y="1156462"/>
            <a:ext cx="2127665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2. S</a:t>
            </a:r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A#74, Dec/2016</a:t>
            </a:r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600" smtClean="0"/>
              <a:t>NexGen </a:t>
            </a:r>
            <a:r>
              <a:rPr lang="en-US" sz="1600" dirty="0" smtClean="0"/>
              <a:t>TR completion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4326375" y="1340768"/>
            <a:ext cx="2837913" cy="1296144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409542" y="1395549"/>
            <a:ext cx="2608224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>
                <a:solidFill>
                  <a:schemeClr val="accent6"/>
                </a:solidFill>
              </a:rPr>
              <a:t>6</a:t>
            </a:r>
            <a:r>
              <a:rPr lang="en-US" sz="1600" b="1" u="sng" smtClean="0">
                <a:solidFill>
                  <a:schemeClr val="accent6"/>
                </a:solidFill>
              </a:rPr>
              <a:t>. </a:t>
            </a:r>
            <a:r>
              <a:rPr lang="en-US" sz="1600" b="1" u="sng">
                <a:solidFill>
                  <a:schemeClr val="accent6"/>
                </a:solidFill>
              </a:rPr>
              <a:t>RAN#78/RAN#79: </a:t>
            </a:r>
            <a:r>
              <a:rPr lang="en-US" sz="1400" smtClean="0"/>
              <a:t>Stage-3 freeze for Non-Standalone </a:t>
            </a:r>
            <a:r>
              <a:rPr lang="en-US" sz="1400"/>
              <a:t>higher layers </a:t>
            </a:r>
            <a:r>
              <a:rPr lang="en-US" sz="1400" smtClean="0"/>
              <a:t>(</a:t>
            </a:r>
            <a:r>
              <a:rPr lang="en-US" sz="1400" dirty="0" smtClean="0"/>
              <a:t>including components common with </a:t>
            </a:r>
            <a:r>
              <a:rPr lang="en-US" sz="1400" smtClean="0"/>
              <a:t>standalone). </a:t>
            </a:r>
            <a:br>
              <a:rPr lang="en-US" sz="1400" smtClean="0"/>
            </a:br>
            <a:r>
              <a:rPr lang="en-US" sz="1400" smtClean="0"/>
              <a:t>Completion target TBD.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07157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</TotalTime>
  <Words>144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Vodafone Rg</vt:lpstr>
      <vt:lpstr>Office Theme</vt:lpstr>
      <vt:lpstr>Timeline for NR and NexGen </vt:lpstr>
      <vt:lpstr>PowerPoint Presentation</vt:lpstr>
    </vt:vector>
  </TitlesOfParts>
  <Company>Vodafone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5G-NR schedule adjustment and further definition</dc:title>
  <dc:creator>Tim Frost1, Vodafone</dc:creator>
  <cp:lastModifiedBy>Bertenyi, Balazs (Nokia - HU/Budapest)</cp:lastModifiedBy>
  <cp:revision>116</cp:revision>
  <dcterms:created xsi:type="dcterms:W3CDTF">2016-06-01T08:09:07Z</dcterms:created>
  <dcterms:modified xsi:type="dcterms:W3CDTF">2016-06-15T11:07:42Z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-65006577</vt:i4>
  </property>
  <property fmtid="{D5CDD505-2E9C-101B-9397-08002B2CF9AE}" pid="3" name="_NewReviewCycle">
    <vt:lpwstr/>
  </property>
  <property fmtid="{D5CDD505-2E9C-101B-9397-08002B2CF9AE}" pid="4" name="_EmailSubject">
    <vt:lpwstr>timeline</vt:lpwstr>
  </property>
  <property fmtid="{D5CDD505-2E9C-101B-9397-08002B2CF9AE}" pid="5" name="_AuthorEmail">
    <vt:lpwstr>tim.frost@vodafone.com</vt:lpwstr>
  </property>
  <property fmtid="{D5CDD505-2E9C-101B-9397-08002B2CF9AE}" pid="6" name="_AuthorEmailDisplayName">
    <vt:lpwstr>Frost, Tim, Vodafone Group (tfrostf)</vt:lpwstr>
  </property>
</Properties>
</file>