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1"/>
  </p:sldMasterIdLst>
  <p:notesMasterIdLst>
    <p:notesMasterId r:id="rId11"/>
  </p:notesMasterIdLst>
  <p:handoutMasterIdLst>
    <p:handoutMasterId r:id="rId12"/>
  </p:handoutMasterIdLst>
  <p:sldIdLst>
    <p:sldId id="280" r:id="rId2"/>
    <p:sldId id="281" r:id="rId3"/>
    <p:sldId id="264" r:id="rId4"/>
    <p:sldId id="275" r:id="rId5"/>
    <p:sldId id="276" r:id="rId6"/>
    <p:sldId id="277" r:id="rId7"/>
    <p:sldId id="278" r:id="rId8"/>
    <p:sldId id="279" r:id="rId9"/>
    <p:sldId id="274" r:id="rId10"/>
  </p:sldIdLst>
  <p:sldSz cx="9144000" cy="5143500" type="screen16x9"/>
  <p:notesSz cx="6858000" cy="9144000"/>
  <p:custDataLst>
    <p:tags r:id="rId13"/>
  </p:custData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FD4"/>
    <a:srgbClr val="0033CC"/>
    <a:srgbClr val="6699FF"/>
    <a:srgbClr val="66CCFF"/>
    <a:srgbClr val="9999FF"/>
    <a:srgbClr val="6666FF"/>
    <a:srgbClr val="0000FF"/>
    <a:srgbClr val="5AC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35" autoAdjust="0"/>
    <p:restoredTop sz="95547" autoAdjust="0"/>
  </p:normalViewPr>
  <p:slideViewPr>
    <p:cSldViewPr snapToObjects="1">
      <p:cViewPr varScale="1">
        <p:scale>
          <a:sx n="67" d="100"/>
          <a:sy n="67" d="100"/>
        </p:scale>
        <p:origin x="-86" y="-389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8EE6F2-E207-4976-977E-9CDB5B7A17F3}" type="datetimeFigureOut">
              <a:rPr lang="zh-CN" altLang="en-US"/>
              <a:pPr>
                <a:defRPr/>
              </a:pPr>
              <a:t>2016/6/7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9B404EC-8ABF-47B5-B55B-BF9A7EF476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717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C492DF9-AF4D-4927-9FC0-159860D541CA}" type="datetimeFigureOut">
              <a:rPr lang="zh-CN" altLang="en-US"/>
              <a:pPr>
                <a:defRPr/>
              </a:pPr>
              <a:t>2016/6/7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B1EAB59-5140-4FD5-8556-F39FB7E95B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547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6F863A8-1726-4A40-8AA2-F321D23073C4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3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FAA26D3D-D897-4be2-8F04-BA451C77F1D7}"/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6C9DC3BD-45F2-417F-A4C7-0DAE7A0513B4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BE1184E2-9070-465F-AE3A-09DDFEACFFA5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1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2C874D79-3A59-44CF-B532-E4E844FCB5EB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1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6007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119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2" r:id="rId6"/>
    <p:sldLayoutId id="2147483804" r:id="rId7"/>
    <p:sldLayoutId id="2147483805" r:id="rId8"/>
    <p:sldLayoutId id="2147483806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/>
          <a:cs typeface="+mn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0824" y="2499792"/>
            <a:ext cx="8536018" cy="1008062"/>
          </a:xfrm>
        </p:spPr>
        <p:txBody>
          <a:bodyPr>
            <a:normAutofit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dirty="0" smtClean="0">
                <a:ea typeface="微软雅黑" pitchFamily="34" charset="-122"/>
              </a:rPr>
              <a:t>ZTE Corporation, </a:t>
            </a:r>
            <a:r>
              <a:rPr lang="it-IT" sz="1800" dirty="0" smtClean="0"/>
              <a:t>ZTE </a:t>
            </a:r>
            <a:r>
              <a:rPr lang="it-IT" sz="1800" dirty="0" err="1" smtClean="0"/>
              <a:t>Microelectronics</a:t>
            </a:r>
            <a:r>
              <a:rPr lang="it-IT" sz="1800" dirty="0" smtClean="0"/>
              <a:t>, </a:t>
            </a:r>
            <a:r>
              <a:rPr lang="it-IT" sz="1800" dirty="0" err="1" smtClean="0"/>
              <a:t>Spreadtrum</a:t>
            </a:r>
            <a:endParaRPr lang="en-US" altLang="zh-CN" sz="1800" dirty="0" smtClean="0">
              <a:ea typeface="微软雅黑" pitchFamily="34" charset="-122"/>
            </a:endParaRPr>
          </a:p>
        </p:txBody>
      </p:sp>
      <p:sp>
        <p:nvSpPr>
          <p:cNvPr id="8195" name="Title 7"/>
          <p:cNvSpPr>
            <a:spLocks noGrp="1"/>
          </p:cNvSpPr>
          <p:nvPr>
            <p:ph type="ctrTitle"/>
          </p:nvPr>
        </p:nvSpPr>
        <p:spPr>
          <a:xfrm>
            <a:off x="250825" y="860425"/>
            <a:ext cx="7324725" cy="44450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微软雅黑" pitchFamily="34" charset="-122"/>
              </a:rPr>
              <a:t>Discussion on </a:t>
            </a:r>
            <a:r>
              <a:rPr lang="en-US" dirty="0" err="1" smtClean="0">
                <a:ea typeface="微软雅黑" pitchFamily="34" charset="-122"/>
              </a:rPr>
              <a:t>NextGen</a:t>
            </a:r>
            <a:r>
              <a:rPr lang="en-US" dirty="0" smtClean="0">
                <a:ea typeface="微软雅黑" pitchFamily="34" charset="-122"/>
              </a:rPr>
              <a:t> Working </a:t>
            </a:r>
            <a:r>
              <a:rPr lang="en-US" dirty="0" smtClean="0">
                <a:ea typeface="微软雅黑" pitchFamily="34" charset="-122"/>
              </a:rPr>
              <a:t>Planning to support parallel NSA-NR and SA-NR Development</a:t>
            </a:r>
            <a:endParaRPr lang="en-US" dirty="0" smtClean="0">
              <a:ea typeface="微软雅黑" pitchFamily="34" charset="-122"/>
            </a:endParaRPr>
          </a:p>
        </p:txBody>
      </p:sp>
      <p:sp>
        <p:nvSpPr>
          <p:cNvPr id="4" name="Subtitle 11"/>
          <p:cNvSpPr>
            <a:spLocks noGrp="1"/>
          </p:cNvSpPr>
          <p:nvPr>
            <p:ph type="subTitle" idx="1"/>
          </p:nvPr>
        </p:nvSpPr>
        <p:spPr>
          <a:xfrm>
            <a:off x="287923" y="71420"/>
            <a:ext cx="3355383" cy="651460"/>
          </a:xfrm>
        </p:spPr>
        <p:txBody>
          <a:bodyPr>
            <a:normAutofit/>
          </a:bodyPr>
          <a:lstStyle/>
          <a:p>
            <a:r>
              <a:rPr lang="en-US" sz="1600" b="1" dirty="0">
                <a:solidFill>
                  <a:schemeClr val="tx1"/>
                </a:solidFill>
              </a:rPr>
              <a:t>3GPP </a:t>
            </a:r>
            <a:r>
              <a:rPr lang="en-US" sz="1600" b="1" dirty="0" smtClean="0">
                <a:solidFill>
                  <a:schemeClr val="tx1"/>
                </a:solidFill>
              </a:rPr>
              <a:t>SA </a:t>
            </a:r>
            <a:r>
              <a:rPr lang="en-US" sz="1600" b="1" dirty="0">
                <a:solidFill>
                  <a:schemeClr val="tx1"/>
                </a:solidFill>
              </a:rPr>
              <a:t>#72</a:t>
            </a:r>
          </a:p>
          <a:p>
            <a:r>
              <a:rPr lang="en-US" sz="1600" b="1" dirty="0" err="1">
                <a:solidFill>
                  <a:schemeClr val="tx1"/>
                </a:solidFill>
              </a:rPr>
              <a:t>Busan</a:t>
            </a:r>
            <a:r>
              <a:rPr lang="en-US" sz="1600" b="1" dirty="0">
                <a:solidFill>
                  <a:schemeClr val="tx1"/>
                </a:solidFill>
              </a:rPr>
              <a:t>, South Korea, June 2016</a:t>
            </a:r>
          </a:p>
        </p:txBody>
      </p:sp>
      <p:sp>
        <p:nvSpPr>
          <p:cNvPr id="5" name="Subtitle 11"/>
          <p:cNvSpPr txBox="1">
            <a:spLocks/>
          </p:cNvSpPr>
          <p:nvPr/>
        </p:nvSpPr>
        <p:spPr bwMode="auto">
          <a:xfrm>
            <a:off x="5357817" y="71420"/>
            <a:ext cx="3355383" cy="651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en-US" altLang="en-US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微软雅黑"/>
                <a:cs typeface="Arial" pitchFamily="34" charset="0"/>
              </a:rPr>
              <a:t>SP-160350</a:t>
            </a:r>
            <a:endParaRPr kumimoji="1" lang="en-US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微软雅黑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6307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b="1" dirty="0"/>
              <a:t>The intent of this paper is to propose an alternative </a:t>
            </a:r>
            <a:r>
              <a:rPr lang="en-US" b="1" dirty="0" err="1"/>
              <a:t>NextGen</a:t>
            </a:r>
            <a:r>
              <a:rPr lang="en-US" b="1" dirty="0"/>
              <a:t> work plan </a:t>
            </a:r>
            <a:r>
              <a:rPr lang="en-US" b="1"/>
              <a:t>for </a:t>
            </a:r>
            <a:r>
              <a:rPr lang="en-US" b="1" smtClean="0"/>
              <a:t>the consideration </a:t>
            </a:r>
            <a:r>
              <a:rPr lang="en-US" b="1" dirty="0"/>
              <a:t>to support parallel NSA-NR and SA-NR standard development. 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645426" y="3266879"/>
            <a:ext cx="3384376" cy="957808"/>
            <a:chOff x="2411760" y="4278238"/>
            <a:chExt cx="3384376" cy="957808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4" name="Rounded Rectangle 3"/>
            <p:cNvSpPr/>
            <p:nvPr/>
          </p:nvSpPr>
          <p:spPr>
            <a:xfrm>
              <a:off x="2411760" y="4278238"/>
              <a:ext cx="3384376" cy="72008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555776" y="4321646"/>
              <a:ext cx="914400" cy="914400"/>
            </a:xfrm>
            <a:prstGeom prst="rect">
              <a:avLst/>
            </a:prstGeom>
          </p:spPr>
          <p:txBody>
            <a:bodyPr vert="horz" wrap="none" lIns="0" tIns="0" rIns="0" bIns="0" rtlCol="0" anchor="t">
              <a:noAutofit/>
            </a:bodyPr>
            <a:lstStyle/>
            <a:p>
              <a:r>
                <a:rPr kumimoji="1" lang="en-US" sz="1400" b="1" u="sng" dirty="0" smtClean="0"/>
                <a:t>Legends:</a:t>
              </a:r>
            </a:p>
            <a:p>
              <a:r>
                <a:rPr kumimoji="1" lang="en-US" sz="1400" b="1" dirty="0" smtClean="0"/>
                <a:t>Non Standalone </a:t>
              </a:r>
              <a:r>
                <a:rPr kumimoji="1" lang="en-US" sz="1400" b="1" dirty="0" err="1" smtClean="0"/>
                <a:t>NextGen</a:t>
              </a:r>
              <a:r>
                <a:rPr kumimoji="1" lang="en-US" sz="1400" b="1" dirty="0" smtClean="0"/>
                <a:t> Radio: </a:t>
              </a:r>
              <a:r>
                <a:rPr kumimoji="1" lang="en-US" sz="1400" i="1" dirty="0" smtClean="0"/>
                <a:t>NSA-NR</a:t>
              </a:r>
            </a:p>
            <a:p>
              <a:r>
                <a:rPr kumimoji="1" lang="en-US" sz="1400" b="1" dirty="0" smtClean="0"/>
                <a:t>Standalone </a:t>
              </a:r>
              <a:r>
                <a:rPr kumimoji="1" lang="en-US" sz="1400" b="1" dirty="0" err="1" smtClean="0"/>
                <a:t>NextGen</a:t>
              </a:r>
              <a:r>
                <a:rPr kumimoji="1" lang="en-US" sz="1400" b="1" dirty="0" smtClean="0"/>
                <a:t> </a:t>
              </a:r>
              <a:r>
                <a:rPr kumimoji="1" lang="en-US" sz="1400" b="1" dirty="0" err="1" smtClean="0"/>
                <a:t>Raio</a:t>
              </a:r>
              <a:r>
                <a:rPr kumimoji="1" lang="en-US" sz="1400" b="1" dirty="0" smtClean="0"/>
                <a:t>: </a:t>
              </a:r>
              <a:r>
                <a:rPr kumimoji="1" lang="en-US" sz="1400" i="1" dirty="0" smtClean="0"/>
                <a:t>SA-NR</a:t>
              </a:r>
              <a:r>
                <a:rPr kumimoji="1" lang="en-US" sz="1400" b="1" dirty="0" smtClean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848516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2800" b="1" dirty="0" smtClean="0">
                <a:latin typeface="+mj-lt"/>
              </a:rPr>
              <a:t>Outline</a:t>
            </a:r>
            <a:endParaRPr lang="en-US" altLang="zh-CN" sz="2800" b="1" dirty="0">
              <a:latin typeface="+mj-lt"/>
            </a:endParaRPr>
          </a:p>
        </p:txBody>
      </p:sp>
      <p:sp>
        <p:nvSpPr>
          <p:cNvPr id="10242" name="Content Placeholder 2"/>
          <p:cNvSpPr>
            <a:spLocks noGrp="1" noChangeArrowheads="1"/>
          </p:cNvSpPr>
          <p:nvPr>
            <p:ph idx="10"/>
          </p:nvPr>
        </p:nvSpPr>
        <p:spPr>
          <a:xfrm>
            <a:off x="1645426" y="915566"/>
            <a:ext cx="6920949" cy="3044499"/>
          </a:xfrm>
          <a:ln/>
        </p:spPr>
        <p:txBody>
          <a:bodyPr>
            <a:normAutofit/>
          </a:bodyPr>
          <a:lstStyle/>
          <a:p>
            <a:pPr marL="179388" indent="-179388">
              <a:buFont typeface="Wingdings" pitchFamily="2" charset="2"/>
              <a:buChar char="§"/>
            </a:pPr>
            <a:r>
              <a:rPr lang="en-US" altLang="zh-CN" b="1" dirty="0"/>
              <a:t>Why &amp; What – Expedite parallel NSA-NR and NR Development</a:t>
            </a:r>
            <a:r>
              <a:rPr lang="en-US" altLang="zh-CN" dirty="0" smtClean="0">
                <a:latin typeface="+mn-lt"/>
              </a:rPr>
              <a:t> </a:t>
            </a:r>
          </a:p>
          <a:p>
            <a:pPr marL="179388" indent="-179388">
              <a:buFont typeface="Wingdings" pitchFamily="2" charset="2"/>
              <a:buChar char="§"/>
            </a:pPr>
            <a:r>
              <a:rPr lang="en-US" altLang="zh-CN" b="1" dirty="0"/>
              <a:t>Status Quo for NSA and SA NRs Development w.r.t. R14 </a:t>
            </a:r>
            <a:r>
              <a:rPr lang="en-US" altLang="zh-CN" b="1" dirty="0" err="1"/>
              <a:t>NextGen</a:t>
            </a:r>
            <a:r>
              <a:rPr lang="en-US" altLang="zh-CN" b="1" dirty="0"/>
              <a:t> </a:t>
            </a:r>
            <a:r>
              <a:rPr lang="en-US" altLang="zh-CN" b="1" dirty="0" smtClean="0"/>
              <a:t>SA Study</a:t>
            </a:r>
            <a:endParaRPr lang="en-US" altLang="zh-CN" dirty="0" smtClean="0">
              <a:latin typeface="+mn-lt"/>
            </a:endParaRPr>
          </a:p>
          <a:p>
            <a:pPr marL="179388" indent="-179388">
              <a:buFont typeface="Wingdings" pitchFamily="2" charset="2"/>
              <a:buChar char="§"/>
            </a:pPr>
            <a:r>
              <a:rPr lang="en-US" altLang="zh-CN" b="1" dirty="0" smtClean="0"/>
              <a:t>Proposed </a:t>
            </a:r>
            <a:r>
              <a:rPr lang="en-US" altLang="zh-CN" b="1" dirty="0"/>
              <a:t>new R15 SA/CT Timeline</a:t>
            </a:r>
            <a:endParaRPr lang="en-US" altLang="zh-CN" dirty="0" smtClean="0">
              <a:latin typeface="+mn-lt"/>
            </a:endParaRPr>
          </a:p>
          <a:p>
            <a:pPr marL="179388" indent="-179388">
              <a:buFont typeface="Wingdings" pitchFamily="2" charset="2"/>
              <a:buChar char="§"/>
            </a:pPr>
            <a:r>
              <a:rPr lang="en-US" altLang="zh-CN" b="1" dirty="0" smtClean="0"/>
              <a:t>SA2 </a:t>
            </a:r>
            <a:r>
              <a:rPr lang="en-US" altLang="zh-CN" b="1" dirty="0"/>
              <a:t>Way Forward for </a:t>
            </a:r>
            <a:r>
              <a:rPr lang="en-US" altLang="zh-CN" b="1" dirty="0" err="1" smtClean="0"/>
              <a:t>NextGen</a:t>
            </a:r>
            <a:endParaRPr lang="en-US" altLang="zh-CN" dirty="0" smtClean="0">
              <a:latin typeface="+mn-lt"/>
            </a:endParaRPr>
          </a:p>
          <a:p>
            <a:pPr marL="179388" indent="-179388">
              <a:buFont typeface="Wingdings" pitchFamily="2" charset="2"/>
              <a:buChar char="§"/>
            </a:pPr>
            <a:r>
              <a:rPr lang="en-US" altLang="zh-CN" b="1" dirty="0"/>
              <a:t>Why the proposed Rel-15 timeline is feasible</a:t>
            </a:r>
            <a:endParaRPr lang="en-US" altLang="zh-CN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233025"/>
            <a:ext cx="8516938" cy="722312"/>
          </a:xfrm>
        </p:spPr>
        <p:txBody>
          <a:bodyPr/>
          <a:lstStyle/>
          <a:p>
            <a:r>
              <a:rPr lang="en-US" altLang="zh-CN" b="1" dirty="0" smtClean="0"/>
              <a:t>Why &amp; What – Expedite parallel NSA-NR and NR Development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694806"/>
            <a:ext cx="8186135" cy="4021570"/>
          </a:xfrm>
        </p:spPr>
        <p:txBody>
          <a:bodyPr/>
          <a:lstStyle/>
          <a:p>
            <a:r>
              <a:rPr lang="en-US" altLang="zh-CN" sz="2000" b="1" dirty="0" smtClean="0"/>
              <a:t>Why</a:t>
            </a:r>
          </a:p>
          <a:p>
            <a:r>
              <a:rPr lang="en-US" altLang="zh-CN" sz="2000" dirty="0" smtClean="0"/>
              <a:t>1,  To de-risk market fragmentation caused by early non-standard 5G trial and deployment due to competitive commercial pressure </a:t>
            </a:r>
          </a:p>
          <a:p>
            <a:r>
              <a:rPr lang="en-US" altLang="zh-CN" sz="2000" dirty="0" smtClean="0"/>
              <a:t>2, To ensure healthy, competitive and integral 5G eco-system </a:t>
            </a:r>
          </a:p>
          <a:p>
            <a:r>
              <a:rPr lang="en-US" altLang="zh-CN" sz="2000" b="1" dirty="0" smtClean="0"/>
              <a:t>What</a:t>
            </a:r>
          </a:p>
          <a:p>
            <a:r>
              <a:rPr lang="en-US" altLang="zh-CN" sz="2000" dirty="0" smtClean="0"/>
              <a:t>1, Enabling co-existence </a:t>
            </a:r>
            <a:r>
              <a:rPr lang="en-US" altLang="zh-CN" sz="2000" dirty="0"/>
              <a:t>and stand alone NSA-NR and NR </a:t>
            </a:r>
            <a:r>
              <a:rPr lang="en-US" altLang="zh-CN" sz="2000" dirty="0" smtClean="0"/>
              <a:t>for early </a:t>
            </a:r>
            <a:r>
              <a:rPr lang="en-US" altLang="zh-CN" sz="2000" dirty="0"/>
              <a:t>deployment </a:t>
            </a:r>
            <a:r>
              <a:rPr lang="en-US" altLang="zh-CN" sz="2000" dirty="0" smtClean="0"/>
              <a:t>2, Ensuring consistent and compatible system design that enables robust inter-working solution between NSA-NR and SA-NR </a:t>
            </a:r>
          </a:p>
          <a:p>
            <a:r>
              <a:rPr lang="en-US" altLang="zh-CN" sz="2000" dirty="0" smtClean="0"/>
              <a:t>3, Alignment the system design between high spectrum band (&gt;6G) and low spectrum band (&lt;=6G) as much as possible</a:t>
            </a:r>
          </a:p>
        </p:txBody>
      </p:sp>
    </p:spTree>
    <p:extLst>
      <p:ext uri="{BB962C8B-B14F-4D97-AF65-F5344CB8AC3E}">
        <p14:creationId xmlns:p14="http://schemas.microsoft.com/office/powerpoint/2010/main" val="1366902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19" y="257089"/>
            <a:ext cx="8516938" cy="722312"/>
          </a:xfrm>
        </p:spPr>
        <p:txBody>
          <a:bodyPr/>
          <a:lstStyle/>
          <a:p>
            <a:r>
              <a:rPr lang="en-US" altLang="zh-CN" b="1" dirty="0" smtClean="0"/>
              <a:t>Status Quo for NSA and SA NRs Development w.r.t. R14 </a:t>
            </a:r>
            <a:r>
              <a:rPr lang="en-US" altLang="zh-CN" b="1" dirty="0" err="1" smtClean="0"/>
              <a:t>NextGen</a:t>
            </a:r>
            <a:r>
              <a:rPr lang="en-US" altLang="zh-CN" b="1" dirty="0" smtClean="0"/>
              <a:t> SA Study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72342"/>
            <a:ext cx="8491538" cy="2909395"/>
          </a:xfrm>
        </p:spPr>
        <p:txBody>
          <a:bodyPr>
            <a:normAutofit fontScale="92500"/>
          </a:bodyPr>
          <a:lstStyle/>
          <a:p>
            <a:pPr>
              <a:lnSpc>
                <a:spcPts val="2200"/>
              </a:lnSpc>
            </a:pPr>
            <a:r>
              <a:rPr lang="en-US" altLang="zh-CN" dirty="0" smtClean="0"/>
              <a:t>1,  Non standalone NR uses </a:t>
            </a:r>
            <a:r>
              <a:rPr lang="en-US" altLang="zh-CN" dirty="0" err="1" smtClean="0"/>
              <a:t>eNodeB</a:t>
            </a:r>
            <a:r>
              <a:rPr lang="en-US" altLang="zh-CN" dirty="0" smtClean="0"/>
              <a:t> as Anchor to access to EPC</a:t>
            </a:r>
          </a:p>
          <a:p>
            <a:pPr lvl="1">
              <a:spcBef>
                <a:spcPts val="0"/>
              </a:spcBef>
            </a:pPr>
            <a:r>
              <a:rPr lang="en-US" altLang="zh-CN" dirty="0" smtClean="0"/>
              <a:t>NSA-NR should have no impact to R14 </a:t>
            </a:r>
            <a:r>
              <a:rPr lang="en-US" altLang="zh-CN" dirty="0" err="1" smtClean="0"/>
              <a:t>NextGen</a:t>
            </a:r>
            <a:r>
              <a:rPr lang="en-US" altLang="zh-CN" dirty="0" smtClean="0"/>
              <a:t> Core </a:t>
            </a:r>
          </a:p>
          <a:p>
            <a:r>
              <a:rPr lang="en-US" altLang="zh-CN" dirty="0" smtClean="0"/>
              <a:t>2,  EPC enhancement, if needed, to support NSA-NR would be an “independent” SID of R14 </a:t>
            </a:r>
            <a:r>
              <a:rPr lang="en-US" altLang="zh-CN" dirty="0" err="1" smtClean="0"/>
              <a:t>NextGen</a:t>
            </a:r>
            <a:endParaRPr lang="en-US" altLang="zh-CN" dirty="0" smtClean="0"/>
          </a:p>
          <a:p>
            <a:r>
              <a:rPr lang="en-US" altLang="zh-CN" dirty="0" smtClean="0"/>
              <a:t>3,  R14 </a:t>
            </a:r>
            <a:r>
              <a:rPr lang="en-US" altLang="zh-CN" dirty="0" err="1" smtClean="0"/>
              <a:t>NextGen</a:t>
            </a:r>
            <a:r>
              <a:rPr lang="en-US" altLang="zh-CN" dirty="0" smtClean="0"/>
              <a:t> SA SID focuses ONLY on new core for  SA-NR access and Evolved </a:t>
            </a:r>
            <a:r>
              <a:rPr lang="en-GB" altLang="zh-CN" dirty="0" smtClean="0"/>
              <a:t>E-UTRA access.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5042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/>
          <p:cNvSpPr/>
          <p:nvPr/>
        </p:nvSpPr>
        <p:spPr>
          <a:xfrm>
            <a:off x="3918833" y="4371950"/>
            <a:ext cx="4160895" cy="6986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802561" y="3651870"/>
            <a:ext cx="4109550" cy="69860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333375" y="341313"/>
            <a:ext cx="6740912" cy="722312"/>
          </a:xfrm>
        </p:spPr>
        <p:txBody>
          <a:bodyPr/>
          <a:lstStyle/>
          <a:p>
            <a:r>
              <a:rPr lang="en-US" altLang="zh-CN" sz="2800" b="1" dirty="0" smtClean="0"/>
              <a:t>Proposed new R15 SA/CT Timeline</a:t>
            </a:r>
            <a:endParaRPr lang="zh-CN" altLang="en-US" sz="2800" b="1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337753" y="916256"/>
            <a:ext cx="8491538" cy="2405013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In order to meet the early trial/deployment of standalone NR, it is proposed that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dirty="0" smtClean="0"/>
              <a:t>R14 SA2 </a:t>
            </a:r>
            <a:r>
              <a:rPr lang="en-US" altLang="zh-CN" dirty="0" err="1" smtClean="0"/>
              <a:t>NextGen</a:t>
            </a:r>
            <a:r>
              <a:rPr lang="en-US" altLang="zh-CN" dirty="0" smtClean="0"/>
              <a:t> SID needs to be concluded by 3Q2016 as scheduled.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dirty="0" smtClean="0"/>
              <a:t>R15 individual stage-2 combined SID+WID(s) needs to start at 3Q2016 and is possible completed by 3Q2017.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dirty="0" smtClean="0"/>
              <a:t>R15 stage 3 can start in 2Q2017 when stage 2 WIDs become stable and is possible completed by 1Q2018</a:t>
            </a:r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grpSp>
        <p:nvGrpSpPr>
          <p:cNvPr id="63" name="组合 62"/>
          <p:cNvGrpSpPr/>
          <p:nvPr/>
        </p:nvGrpSpPr>
        <p:grpSpPr>
          <a:xfrm>
            <a:off x="666408" y="2916211"/>
            <a:ext cx="7681423" cy="632431"/>
            <a:chOff x="666408" y="2916211"/>
            <a:chExt cx="7681423" cy="632431"/>
          </a:xfrm>
        </p:grpSpPr>
        <p:grpSp>
          <p:nvGrpSpPr>
            <p:cNvPr id="8" name="组合 70"/>
            <p:cNvGrpSpPr/>
            <p:nvPr/>
          </p:nvGrpSpPr>
          <p:grpSpPr>
            <a:xfrm>
              <a:off x="802561" y="3369382"/>
              <a:ext cx="7239069" cy="179260"/>
              <a:chOff x="628307" y="1163521"/>
              <a:chExt cx="7239069" cy="295687"/>
            </a:xfrm>
          </p:grpSpPr>
          <p:cxnSp>
            <p:nvCxnSpPr>
              <p:cNvPr id="38" name="直接连接符 37"/>
              <p:cNvCxnSpPr/>
              <p:nvPr/>
            </p:nvCxnSpPr>
            <p:spPr bwMode="auto">
              <a:xfrm rot="5400000">
                <a:off x="532646" y="1297283"/>
                <a:ext cx="267523" cy="0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9" name="直接连接符 38"/>
              <p:cNvCxnSpPr/>
              <p:nvPr/>
            </p:nvCxnSpPr>
            <p:spPr bwMode="auto">
              <a:xfrm rot="5400000">
                <a:off x="1022694" y="1306809"/>
                <a:ext cx="267523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0" name="直接连接符 39"/>
              <p:cNvCxnSpPr/>
              <p:nvPr/>
            </p:nvCxnSpPr>
            <p:spPr bwMode="auto">
              <a:xfrm rot="5400000">
                <a:off x="1456571" y="1297283"/>
                <a:ext cx="267523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1" name="直接连接符 40"/>
              <p:cNvCxnSpPr/>
              <p:nvPr/>
            </p:nvCxnSpPr>
            <p:spPr bwMode="auto">
              <a:xfrm rot="5400000">
                <a:off x="1889469" y="1306809"/>
                <a:ext cx="267523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2" name="直接连接符 41"/>
              <p:cNvCxnSpPr/>
              <p:nvPr/>
            </p:nvCxnSpPr>
            <p:spPr bwMode="auto">
              <a:xfrm flipV="1">
                <a:off x="628307" y="1172333"/>
                <a:ext cx="7239069" cy="714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3" name="直接连接符 42"/>
              <p:cNvCxnSpPr/>
              <p:nvPr/>
            </p:nvCxnSpPr>
            <p:spPr bwMode="auto">
              <a:xfrm rot="5400000">
                <a:off x="2318094" y="1306809"/>
                <a:ext cx="267523" cy="0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4" name="直接连接符 43"/>
              <p:cNvCxnSpPr/>
              <p:nvPr/>
            </p:nvCxnSpPr>
            <p:spPr bwMode="auto">
              <a:xfrm rot="5400000">
                <a:off x="2751972" y="1305983"/>
                <a:ext cx="267523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5" name="直接连接符 44"/>
              <p:cNvCxnSpPr/>
              <p:nvPr/>
            </p:nvCxnSpPr>
            <p:spPr bwMode="auto">
              <a:xfrm rot="5400000">
                <a:off x="3242020" y="1315509"/>
                <a:ext cx="267523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6" name="直接连接符 45"/>
              <p:cNvCxnSpPr/>
              <p:nvPr/>
            </p:nvCxnSpPr>
            <p:spPr bwMode="auto">
              <a:xfrm rot="5400000">
                <a:off x="3675897" y="1305983"/>
                <a:ext cx="267523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7" name="直接连接符 46"/>
              <p:cNvCxnSpPr/>
              <p:nvPr/>
            </p:nvCxnSpPr>
            <p:spPr bwMode="auto">
              <a:xfrm rot="5400000">
                <a:off x="4108795" y="1315509"/>
                <a:ext cx="267523" cy="0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8" name="直接连接符 47"/>
              <p:cNvCxnSpPr/>
              <p:nvPr/>
            </p:nvCxnSpPr>
            <p:spPr bwMode="auto">
              <a:xfrm rot="5400000">
                <a:off x="4537420" y="1315509"/>
                <a:ext cx="267523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9" name="直接连接符 48"/>
              <p:cNvCxnSpPr/>
              <p:nvPr/>
            </p:nvCxnSpPr>
            <p:spPr bwMode="auto">
              <a:xfrm rot="5400000">
                <a:off x="4980822" y="1306808"/>
                <a:ext cx="267523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0" name="直接连接符 49"/>
              <p:cNvCxnSpPr/>
              <p:nvPr/>
            </p:nvCxnSpPr>
            <p:spPr bwMode="auto">
              <a:xfrm rot="5400000">
                <a:off x="5470870" y="1316334"/>
                <a:ext cx="267523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1" name="直接连接符 50"/>
              <p:cNvCxnSpPr/>
              <p:nvPr/>
            </p:nvCxnSpPr>
            <p:spPr bwMode="auto">
              <a:xfrm rot="5400000">
                <a:off x="5904747" y="1306808"/>
                <a:ext cx="267523" cy="0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2" name="直接连接符 51"/>
              <p:cNvCxnSpPr/>
              <p:nvPr/>
            </p:nvCxnSpPr>
            <p:spPr bwMode="auto">
              <a:xfrm rot="5400000">
                <a:off x="6337645" y="1316334"/>
                <a:ext cx="267523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3" name="直接连接符 52"/>
              <p:cNvCxnSpPr/>
              <p:nvPr/>
            </p:nvCxnSpPr>
            <p:spPr bwMode="auto">
              <a:xfrm rot="5400000">
                <a:off x="6766270" y="1316334"/>
                <a:ext cx="267523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4" name="直接连接符 53"/>
              <p:cNvCxnSpPr/>
              <p:nvPr/>
            </p:nvCxnSpPr>
            <p:spPr bwMode="auto">
              <a:xfrm rot="5400000">
                <a:off x="7200146" y="1315921"/>
                <a:ext cx="267523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5" name="直接连接符 54"/>
              <p:cNvCxnSpPr/>
              <p:nvPr/>
            </p:nvCxnSpPr>
            <p:spPr bwMode="auto">
              <a:xfrm rot="5400000">
                <a:off x="7690194" y="1325447"/>
                <a:ext cx="267523" cy="0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9" name="TextBox 8"/>
            <p:cNvSpPr txBox="1"/>
            <p:nvPr/>
          </p:nvSpPr>
          <p:spPr>
            <a:xfrm>
              <a:off x="666408" y="3131259"/>
              <a:ext cx="5362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/>
                <a:t>Dec</a:t>
              </a:r>
              <a:endParaRPr lang="zh-CN" altLang="en-US" sz="10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154986" y="3132276"/>
              <a:ext cx="5362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/>
                <a:t>Mar</a:t>
              </a:r>
              <a:endParaRPr lang="zh-CN" altLang="en-US" sz="10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610785" y="3132687"/>
              <a:ext cx="5362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/>
                <a:t>Jun</a:t>
              </a:r>
              <a:endParaRPr lang="zh-CN" altLang="en-US" sz="10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031286" y="3131972"/>
              <a:ext cx="5362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/>
                <a:t>Sep</a:t>
              </a:r>
              <a:endParaRPr lang="zh-CN" altLang="en-US" sz="10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439529" y="3131259"/>
              <a:ext cx="5362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/>
                <a:t>Dec</a:t>
              </a:r>
              <a:endParaRPr lang="zh-CN" altLang="en-US" sz="10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928107" y="3132276"/>
              <a:ext cx="5362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/>
                <a:t>Mar</a:t>
              </a:r>
              <a:endParaRPr lang="zh-CN" altLang="en-US" sz="10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383906" y="3132687"/>
              <a:ext cx="5362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/>
                <a:t>Jun</a:t>
              </a:r>
              <a:endParaRPr lang="zh-CN" altLang="en-US" sz="10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804407" y="3131972"/>
              <a:ext cx="5362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/>
                <a:t>Sep</a:t>
              </a:r>
              <a:endParaRPr lang="zh-CN" altLang="en-US" sz="10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230117" y="3131974"/>
              <a:ext cx="5362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/>
                <a:t>Dec</a:t>
              </a:r>
              <a:endParaRPr lang="zh-CN" altLang="en-US" sz="10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718695" y="3132991"/>
              <a:ext cx="5362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/>
                <a:t>Mar</a:t>
              </a:r>
              <a:endParaRPr lang="zh-CN" altLang="en-US" sz="10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164969" y="3133402"/>
              <a:ext cx="5362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/>
                <a:t>Jun</a:t>
              </a:r>
              <a:endParaRPr lang="zh-CN" altLang="en-US" sz="10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594995" y="3132687"/>
              <a:ext cx="5362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/>
                <a:t>Sep</a:t>
              </a:r>
              <a:endParaRPr lang="zh-CN" altLang="en-US" sz="10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037107" y="3131259"/>
              <a:ext cx="5362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/>
                <a:t>Dec</a:t>
              </a:r>
              <a:endParaRPr lang="zh-CN" altLang="en-US" sz="10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468535" y="3132276"/>
              <a:ext cx="5362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/>
                <a:t>Mar</a:t>
              </a:r>
              <a:endParaRPr lang="zh-CN" altLang="en-US" sz="10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905284" y="3132687"/>
              <a:ext cx="5362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/>
                <a:t>Jun</a:t>
              </a:r>
              <a:endParaRPr lang="zh-CN" altLang="en-US" sz="10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373410" y="3131972"/>
              <a:ext cx="5362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/>
                <a:t>Sep</a:t>
              </a:r>
              <a:endParaRPr lang="zh-CN" altLang="en-US" sz="10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811628" y="3131974"/>
              <a:ext cx="5362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/>
                <a:t>Dec</a:t>
              </a:r>
              <a:endParaRPr lang="zh-CN" altLang="en-US" sz="1000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330710" y="2948477"/>
              <a:ext cx="8667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2016</a:t>
              </a:r>
              <a:endParaRPr lang="zh-CN" alt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192847" y="2948477"/>
              <a:ext cx="8667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2017</a:t>
              </a:r>
              <a:endParaRPr lang="zh-CN" altLang="en-US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912110" y="2948477"/>
              <a:ext cx="8667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2018</a:t>
              </a:r>
              <a:endParaRPr lang="zh-CN" altLang="en-US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645661" y="2916211"/>
              <a:ext cx="8667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2019</a:t>
              </a:r>
              <a:endParaRPr lang="zh-CN" altLang="en-US" dirty="0"/>
            </a:p>
          </p:txBody>
        </p:sp>
      </p:grpSp>
      <p:sp>
        <p:nvSpPr>
          <p:cNvPr id="30" name="矩形 29"/>
          <p:cNvSpPr/>
          <p:nvPr/>
        </p:nvSpPr>
        <p:spPr bwMode="auto">
          <a:xfrm>
            <a:off x="840662" y="3697508"/>
            <a:ext cx="1356824" cy="27608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US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Arial" pitchFamily="34" charset="0"/>
              </a:rPr>
              <a:t>Rel-14 SID</a:t>
            </a:r>
            <a:endParaRPr kumimoji="0" lang="zh-CN" alt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Arial" pitchFamily="34" charset="0"/>
            </a:endParaRPr>
          </a:p>
        </p:txBody>
      </p:sp>
      <p:sp>
        <p:nvSpPr>
          <p:cNvPr id="31" name="矩形 30"/>
          <p:cNvSpPr/>
          <p:nvPr/>
        </p:nvSpPr>
        <p:spPr bwMode="auto">
          <a:xfrm>
            <a:off x="2197486" y="3679303"/>
            <a:ext cx="1786428" cy="29429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US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Arial" pitchFamily="34" charset="0"/>
              </a:rPr>
              <a:t>Rel-15 stage 2 SID+WIDs</a:t>
            </a:r>
            <a:endParaRPr kumimoji="0" lang="zh-CN" alt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Arial" pitchFamily="34" charset="0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3539526" y="3973581"/>
            <a:ext cx="1295399" cy="30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US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Arial" pitchFamily="34" charset="0"/>
              </a:rPr>
              <a:t>Rel-15 Stage</a:t>
            </a:r>
            <a:r>
              <a:rPr kumimoji="0" lang="en-US" altLang="zh-CN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Arial" pitchFamily="34" charset="0"/>
              </a:rPr>
              <a:t> 3</a:t>
            </a:r>
            <a:endParaRPr kumimoji="0" lang="zh-CN" alt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Arial" pitchFamily="34" charset="0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3962401" y="4455169"/>
            <a:ext cx="1366344" cy="28254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200" b="1" dirty="0" smtClean="0"/>
              <a:t>Rel-16 stage 2 SID</a:t>
            </a:r>
            <a:endParaRPr lang="zh-CN" altLang="en-US" sz="1200" b="1" dirty="0" smtClean="0"/>
          </a:p>
        </p:txBody>
      </p:sp>
      <p:cxnSp>
        <p:nvCxnSpPr>
          <p:cNvPr id="35" name="直接箭头连接符 34"/>
          <p:cNvCxnSpPr/>
          <p:nvPr/>
        </p:nvCxnSpPr>
        <p:spPr bwMode="auto">
          <a:xfrm rot="16200000" flipH="1">
            <a:off x="4737728" y="2982342"/>
            <a:ext cx="257455" cy="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7" name="矩形 56"/>
          <p:cNvSpPr/>
          <p:nvPr/>
        </p:nvSpPr>
        <p:spPr bwMode="auto">
          <a:xfrm>
            <a:off x="5328746" y="4449914"/>
            <a:ext cx="1765738" cy="28780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200" b="1" dirty="0" smtClean="0"/>
              <a:t>Rel-16 stage 2 WID</a:t>
            </a:r>
            <a:endParaRPr lang="zh-CN" altLang="en-US" sz="1200" b="1" dirty="0" smtClean="0"/>
          </a:p>
        </p:txBody>
      </p:sp>
      <p:sp>
        <p:nvSpPr>
          <p:cNvPr id="58" name="矩形 57"/>
          <p:cNvSpPr/>
          <p:nvPr/>
        </p:nvSpPr>
        <p:spPr bwMode="auto">
          <a:xfrm>
            <a:off x="6642539" y="4738943"/>
            <a:ext cx="1371574" cy="29305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200" b="1" dirty="0" smtClean="0"/>
              <a:t>Rel-16 stage 3</a:t>
            </a:r>
            <a:endParaRPr lang="zh-CN" altLang="en-US" sz="1200" b="1" dirty="0" smtClean="0"/>
          </a:p>
        </p:txBody>
      </p:sp>
      <p:sp>
        <p:nvSpPr>
          <p:cNvPr id="65" name="TextBox 64"/>
          <p:cNvSpPr txBox="1"/>
          <p:nvPr/>
        </p:nvSpPr>
        <p:spPr>
          <a:xfrm>
            <a:off x="7704086" y="2669635"/>
            <a:ext cx="5885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 smtClean="0"/>
              <a:t>Rel-16</a:t>
            </a:r>
            <a:endParaRPr lang="zh-CN" altLang="en-US" sz="1000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4577260" y="2632844"/>
            <a:ext cx="5885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 smtClean="0"/>
              <a:t>Rel-15</a:t>
            </a:r>
            <a:endParaRPr lang="zh-CN" altLang="en-US" sz="1000" b="1" dirty="0"/>
          </a:p>
        </p:txBody>
      </p:sp>
      <p:cxnSp>
        <p:nvCxnSpPr>
          <p:cNvPr id="59" name="直接箭头连接符 58"/>
          <p:cNvCxnSpPr/>
          <p:nvPr/>
        </p:nvCxnSpPr>
        <p:spPr bwMode="auto">
          <a:xfrm rot="16200000" flipH="1">
            <a:off x="7864556" y="3019131"/>
            <a:ext cx="257455" cy="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2" name="TextBox 61"/>
          <p:cNvSpPr txBox="1"/>
          <p:nvPr/>
        </p:nvSpPr>
        <p:spPr>
          <a:xfrm>
            <a:off x="914400" y="3942053"/>
            <a:ext cx="840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0070C0"/>
                </a:solidFill>
              </a:rPr>
              <a:t>Phase 1</a:t>
            </a:r>
            <a:endParaRPr lang="zh-CN" altLang="en-US" sz="1600" b="1" dirty="0">
              <a:solidFill>
                <a:srgbClr val="0070C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988676" y="4753476"/>
            <a:ext cx="840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00B050"/>
                </a:solidFill>
              </a:rPr>
              <a:t>Phase 2</a:t>
            </a:r>
            <a:endParaRPr lang="zh-CN" altLang="en-US" sz="16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88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b="1" dirty="0" smtClean="0"/>
              <a:t>SA2 Way Forward for </a:t>
            </a:r>
            <a:r>
              <a:rPr lang="en-US" altLang="zh-CN" sz="2800" b="1" dirty="0" err="1" smtClean="0"/>
              <a:t>NextGen</a:t>
            </a:r>
            <a:r>
              <a:rPr lang="en-US" altLang="zh-CN" sz="2800" b="1" dirty="0" smtClean="0"/>
              <a:t> </a:t>
            </a:r>
            <a:endParaRPr lang="zh-CN" altLang="en-US" sz="2800" b="1" dirty="0"/>
          </a:p>
        </p:txBody>
      </p:sp>
      <p:graphicFrame>
        <p:nvGraphicFramePr>
          <p:cNvPr id="4" name="内容占位符 4"/>
          <p:cNvGraphicFramePr>
            <a:graphicFrameLocks noGrp="1"/>
          </p:cNvGraphicFramePr>
          <p:nvPr>
            <p:ph sz="half" idx="1"/>
          </p:nvPr>
        </p:nvGraphicFramePr>
        <p:xfrm>
          <a:off x="5726609" y="341313"/>
          <a:ext cx="2773308" cy="19507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63135"/>
                <a:gridCol w="1010173"/>
              </a:tblGrid>
              <a:tr h="137662">
                <a:tc>
                  <a:txBody>
                    <a:bodyPr/>
                    <a:lstStyle/>
                    <a:p>
                      <a:r>
                        <a:rPr lang="en-GB" altLang="zh-CN" sz="1000" kern="1200" dirty="0" smtClean="0"/>
                        <a:t>Functionalities </a:t>
                      </a:r>
                      <a:endParaRPr lang="zh-CN" altLang="en-US" sz="1000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/>
                        <a:t>P1</a:t>
                      </a:r>
                      <a:endParaRPr lang="zh-CN" altLang="en-US" sz="1000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688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kern="1200" dirty="0" err="1" smtClean="0"/>
                        <a:t>QoS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/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688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kern="1200" dirty="0" smtClean="0"/>
                        <a:t>Charging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/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688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kern="1200" dirty="0" smtClean="0"/>
                        <a:t>Policy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/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688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kern="1200" dirty="0" smtClean="0"/>
                        <a:t>Authentication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/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688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kern="1200" dirty="0" smtClean="0"/>
                        <a:t>Mobility management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/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688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kern="1200" dirty="0" smtClean="0"/>
                        <a:t>Session continuity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/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688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kern="1200" dirty="0" smtClean="0"/>
                        <a:t>Session management</a:t>
                      </a:r>
                      <a:endParaRPr lang="en-US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/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5" name="内容占位符 4"/>
          <p:cNvGraphicFramePr>
            <a:graphicFrameLocks noGrp="1"/>
          </p:cNvGraphicFramePr>
          <p:nvPr>
            <p:ph sz="half" idx="1"/>
          </p:nvPr>
        </p:nvGraphicFramePr>
        <p:xfrm>
          <a:off x="4508938" y="2436811"/>
          <a:ext cx="4025463" cy="233899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25934"/>
                <a:gridCol w="629752"/>
                <a:gridCol w="569777"/>
              </a:tblGrid>
              <a:tr h="218192">
                <a:tc>
                  <a:txBody>
                    <a:bodyPr/>
                    <a:lstStyle/>
                    <a:p>
                      <a:pPr algn="l"/>
                      <a:r>
                        <a:rPr lang="en-GB" altLang="zh-CN" sz="1000" kern="1200" dirty="0" smtClean="0"/>
                        <a:t>Architectural enablers</a:t>
                      </a:r>
                      <a:endParaRPr lang="zh-CN" altLang="en-US" sz="1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/>
                        <a:t>P1</a:t>
                      </a:r>
                      <a:endParaRPr lang="zh-CN" altLang="en-US" sz="1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/>
                        <a:t>P2</a:t>
                      </a:r>
                      <a:endParaRPr lang="zh-CN" altLang="en-US" sz="1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057">
                <a:tc>
                  <a:txBody>
                    <a:bodyPr/>
                    <a:lstStyle/>
                    <a:p>
                      <a:pPr algn="l" fontAlgn="b"/>
                      <a:r>
                        <a:rPr lang="en-GB" altLang="zh-CN" sz="1000" kern="1200" dirty="0" smtClean="0"/>
                        <a:t>Minimizing access dependencies (incl. non-3GPP access integration aspects).</a:t>
                      </a:r>
                      <a:endParaRPr lang="zh-CN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027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zh-CN" sz="1000" kern="1200" dirty="0" smtClean="0"/>
                        <a:t>Shared network and roaming scenarios</a:t>
                      </a:r>
                      <a:endParaRPr lang="zh-CN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027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zh-CN" sz="1000" kern="1200" dirty="0" smtClean="0"/>
                        <a:t>CP/UP separation</a:t>
                      </a:r>
                      <a:endParaRPr lang="zh-CN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027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zh-CN" sz="1000" kern="1200" dirty="0" smtClean="0"/>
                        <a:t>RAN-CN functional split</a:t>
                      </a:r>
                      <a:endParaRPr lang="zh-CN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027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impacts of scaling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027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Network slicing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027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Co-existence, migration and interworking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057">
                <a:tc>
                  <a:txBody>
                    <a:bodyPr/>
                    <a:lstStyle/>
                    <a:p>
                      <a:pPr algn="l" fontAlgn="b"/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Network functions granularity and interaction between them</a:t>
                      </a:r>
                      <a:endParaRPr lang="zh-CN" altLang="zh-CN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47145" y="914400"/>
            <a:ext cx="4361793" cy="3861405"/>
          </a:xfrm>
          <a:prstGeom prst="rect">
            <a:avLst/>
          </a:prstGeom>
        </p:spPr>
        <p:txBody>
          <a:bodyPr wrap="square"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zh-CN" dirty="0" smtClean="0"/>
              <a:t>Solutions on key features: </a:t>
            </a:r>
            <a:r>
              <a:rPr lang="en-US" altLang="zh-CN" dirty="0" err="1" smtClean="0"/>
              <a:t>QoS</a:t>
            </a:r>
            <a:r>
              <a:rPr lang="en-US" altLang="zh-CN" dirty="0" smtClean="0"/>
              <a:t>, Auth</a:t>
            </a:r>
            <a:r>
              <a:rPr lang="zh-CN" altLang="en-US" dirty="0" smtClean="0"/>
              <a:t>，</a:t>
            </a:r>
            <a:r>
              <a:rPr lang="en-US" altLang="zh-CN" dirty="0" smtClean="0"/>
              <a:t>MM</a:t>
            </a:r>
            <a:r>
              <a:rPr lang="zh-CN" altLang="en-US" dirty="0" smtClean="0"/>
              <a:t>，</a:t>
            </a:r>
            <a:r>
              <a:rPr lang="en-US" altLang="zh-CN" dirty="0" smtClean="0"/>
              <a:t> SM and SC, Evaluation and solution selection should be the next focus of Aug &amp; Sept 2016 SA2 meetings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 smtClean="0"/>
              <a:t>Policy and Charging needs to have joint discussions between SA2 and SA5</a:t>
            </a:r>
          </a:p>
          <a:p>
            <a:pPr marL="514350" indent="-514350">
              <a:buFont typeface="+mj-lt"/>
              <a:buAutoNum type="arabicPeriod"/>
            </a:pPr>
            <a:r>
              <a:rPr lang="en-GB" altLang="zh-CN" dirty="0" smtClean="0"/>
              <a:t>RAN and CP split</a:t>
            </a:r>
            <a:r>
              <a:rPr lang="en-US" altLang="zh-CN" dirty="0" smtClean="0"/>
              <a:t>, CP/UP separation, m</a:t>
            </a:r>
            <a:r>
              <a:rPr lang="en-GB" altLang="zh-CN" dirty="0" err="1" smtClean="0"/>
              <a:t>inimizing</a:t>
            </a:r>
            <a:r>
              <a:rPr lang="en-GB" altLang="zh-CN" dirty="0" smtClean="0"/>
              <a:t> access dependencies are incorporated into the design considerations of each key issue.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zh-CN" dirty="0" smtClean="0"/>
              <a:t>Network slicing, </a:t>
            </a:r>
            <a:r>
              <a:rPr lang="en-GB" altLang="zh-CN" dirty="0" err="1" smtClean="0"/>
              <a:t>NextGen</a:t>
            </a:r>
            <a:r>
              <a:rPr lang="en-GB" altLang="zh-CN" dirty="0" smtClean="0"/>
              <a:t> Core Interworking with EPC are proposed to be deferred to P2 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 smtClean="0"/>
              <a:t>Network function interconnection can be deferred to Rel15 stage 3. </a:t>
            </a:r>
          </a:p>
        </p:txBody>
      </p:sp>
    </p:spTree>
    <p:extLst>
      <p:ext uri="{BB962C8B-B14F-4D97-AF65-F5344CB8AC3E}">
        <p14:creationId xmlns:p14="http://schemas.microsoft.com/office/powerpoint/2010/main" val="286338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946" y="341313"/>
            <a:ext cx="8516938" cy="722312"/>
          </a:xfrm>
        </p:spPr>
        <p:txBody>
          <a:bodyPr/>
          <a:lstStyle/>
          <a:p>
            <a:r>
              <a:rPr lang="en-US" altLang="zh-CN" sz="2800" b="1" dirty="0" smtClean="0"/>
              <a:t>Why the proposed Rel-15 timeline is feasible</a:t>
            </a:r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077599"/>
            <a:ext cx="8491538" cy="3189288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400" dirty="0" smtClean="0"/>
              <a:t>Lessons learnt from fast track </a:t>
            </a:r>
            <a:r>
              <a:rPr lang="en-US" altLang="zh-CN" sz="2400" dirty="0" err="1" smtClean="0"/>
              <a:t>NBIoT</a:t>
            </a:r>
            <a:r>
              <a:rPr lang="en-US" altLang="zh-CN" sz="2400" dirty="0" smtClean="0"/>
              <a:t> work to progress </a:t>
            </a:r>
            <a:r>
              <a:rPr lang="en-US" altLang="zh-CN" sz="2400" dirty="0" err="1" smtClean="0"/>
              <a:t>NextGen</a:t>
            </a:r>
            <a:r>
              <a:rPr lang="en-US" altLang="zh-CN" sz="2400" smtClean="0"/>
              <a:t> work:</a:t>
            </a:r>
            <a:endParaRPr lang="en-US" altLang="zh-CN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zh-CN" sz="2400" dirty="0" smtClean="0"/>
              <a:t>Minimum of 8 regular F2F meetings are scheduled in 2017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sz="2400" dirty="0" smtClean="0"/>
              <a:t>More slots (10 per each meeting) have been dedicated to </a:t>
            </a:r>
            <a:r>
              <a:rPr lang="en-US" altLang="zh-CN" sz="2400" dirty="0" err="1" smtClean="0"/>
              <a:t>NextGen</a:t>
            </a:r>
            <a:r>
              <a:rPr lang="en-US" altLang="zh-CN" sz="2400" dirty="0" smtClean="0"/>
              <a:t> Study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sz="2400" dirty="0" smtClean="0"/>
              <a:t>More offline conference calls and email discussions for already identified work tasks discussions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sz="2400" dirty="0" smtClean="0"/>
              <a:t>Endorsement of “multi-companies” JOINT proposals with higher priority to promote faster convergence </a:t>
            </a:r>
          </a:p>
        </p:txBody>
      </p:sp>
    </p:spTree>
    <p:extLst>
      <p:ext uri="{BB962C8B-B14F-4D97-AF65-F5344CB8AC3E}">
        <p14:creationId xmlns:p14="http://schemas.microsoft.com/office/powerpoint/2010/main" val="184300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pPr eaLnBrk="1" hangingPunct="1"/>
            <a:r>
              <a:rPr smtClean="0">
                <a:ea typeface="微软雅黑" pitchFamily="34" charset="-122"/>
              </a:rPr>
              <a:t>Thank you</a:t>
            </a:r>
            <a:endParaRPr sz="2400" smtClean="0"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99"/>
</p:tagLst>
</file>

<file path=ppt/theme/theme1.xml><?xml version="1.0" encoding="utf-8"?>
<a:theme xmlns:a="http://schemas.openxmlformats.org/drawingml/2006/main" name="ZTE-Internal use only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4549</TotalTime>
  <Words>642</Words>
  <Application>Microsoft Office PowerPoint</Application>
  <PresentationFormat>On-screen Show (16:9)</PresentationFormat>
  <Paragraphs>114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ZTE-Internal use only-16X9</vt:lpstr>
      <vt:lpstr>Discussion on NextGen Working Planning to support parallel NSA-NR and SA-NR Development</vt:lpstr>
      <vt:lpstr>Background</vt:lpstr>
      <vt:lpstr>Outline</vt:lpstr>
      <vt:lpstr>Why &amp; What – Expedite parallel NSA-NR and NR Development</vt:lpstr>
      <vt:lpstr>Status Quo for NSA and SA NRs Development w.r.t. R14 NextGen SA Study</vt:lpstr>
      <vt:lpstr>Proposed new R15 SA/CT Timeline</vt:lpstr>
      <vt:lpstr>SA2 Way Forward for NextGen </vt:lpstr>
      <vt:lpstr>Why the proposed Rel-15 timeline is feasible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Windows 用户</dc:creator>
  <cp:lastModifiedBy>ZTEMay3</cp:lastModifiedBy>
  <cp:revision>513</cp:revision>
  <dcterms:created xsi:type="dcterms:W3CDTF">2015-05-17T14:43:21Z</dcterms:created>
  <dcterms:modified xsi:type="dcterms:W3CDTF">2016-06-07T08:25:48Z</dcterms:modified>
</cp:coreProperties>
</file>