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0"/>
  </p:notesMasterIdLst>
  <p:handoutMasterIdLst>
    <p:handoutMasterId r:id="rId11"/>
  </p:handoutMasterIdLst>
  <p:sldIdLst>
    <p:sldId id="303" r:id="rId3"/>
    <p:sldId id="707" r:id="rId4"/>
    <p:sldId id="723" r:id="rId5"/>
    <p:sldId id="720" r:id="rId6"/>
    <p:sldId id="704" r:id="rId7"/>
    <p:sldId id="725" r:id="rId8"/>
    <p:sldId id="72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69" d="100"/>
          <a:sy n="69" d="100"/>
        </p:scale>
        <p:origin x="-88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947778C-B3F3-4F7A-BB91-EB5F63B274A2}" type="datetime1">
              <a:rPr lang="en-US"/>
              <a:pPr>
                <a:defRPr/>
              </a:pPr>
              <a:t>9/10/2015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9A2E6ED2-3E23-4C28-8972-3DFEE8710EA4}" type="slidenum">
              <a:rPr lang="en-GB" altLang="en-US"/>
              <a:pPr>
                <a:defRPr/>
              </a:pPr>
              <a:t>‹#›</a:t>
            </a:fld>
            <a:endParaRPr lang="en-GB" altLang="en-US"/>
          </a:p>
        </p:txBody>
      </p:sp>
    </p:spTree>
    <p:extLst>
      <p:ext uri="{BB962C8B-B14F-4D97-AF65-F5344CB8AC3E}">
        <p14:creationId xmlns="" xmlns:p14="http://schemas.microsoft.com/office/powerpoint/2010/main" val="21501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4ADFB8CB-F854-47F2-9DE9-2171C7CFA03A}" type="datetime1">
              <a:rPr lang="en-US"/>
              <a:pPr>
                <a:defRPr/>
              </a:pPr>
              <a:t>9/10/2015</a:t>
            </a:fld>
            <a:endParaRPr lang="en-US" dirty="0"/>
          </a:p>
        </p:txBody>
      </p:sp>
      <p:sp>
        <p:nvSpPr>
          <p:cNvPr id="922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1FA72314-C842-479C-B40D-6B35198B29F6}" type="slidenum">
              <a:rPr lang="en-GB" altLang="en-US"/>
              <a:pPr>
                <a:defRPr/>
              </a:pPr>
              <a:t>‹#›</a:t>
            </a:fld>
            <a:endParaRPr lang="en-GB" altLang="en-US"/>
          </a:p>
        </p:txBody>
      </p:sp>
    </p:spTree>
    <p:extLst>
      <p:ext uri="{BB962C8B-B14F-4D97-AF65-F5344CB8AC3E}">
        <p14:creationId xmlns="" xmlns:p14="http://schemas.microsoft.com/office/powerpoint/2010/main" val="4600204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A9B20BC9-C500-49C5-9C37-D50BBA60A0E0}" type="slidenum">
              <a:rPr lang="en-GB" altLang="en-US"/>
              <a:pPr/>
              <a:t>1</a:t>
            </a:fld>
            <a:endParaRPr lang="en-GB" altLang="en-US"/>
          </a:p>
        </p:txBody>
      </p:sp>
      <p:sp>
        <p:nvSpPr>
          <p:cNvPr id="10243" name="Rectangle 2"/>
          <p:cNvSpPr>
            <a:spLocks noGrp="1" noRot="1" noChangeAspect="1" noChangeArrowheads="1" noTextEdit="1"/>
          </p:cNvSpPr>
          <p:nvPr>
            <p:ph type="sldImg"/>
          </p:nvPr>
        </p:nvSpPr>
        <p:spPr>
          <a:xfrm>
            <a:off x="915988" y="742950"/>
            <a:ext cx="4967287" cy="3725863"/>
          </a:xfrm>
          <a:ln/>
        </p:spPr>
      </p:sp>
      <p:sp>
        <p:nvSpPr>
          <p:cNvPr id="10244" name="Rectangle 3"/>
          <p:cNvSpPr>
            <a:spLocks noGrp="1" noChangeArrowheads="1"/>
          </p:cNvSpPr>
          <p:nvPr>
            <p:ph type="body" idx="1"/>
          </p:nvPr>
        </p:nvSpPr>
        <p:spPr>
          <a:xfrm>
            <a:off x="904875" y="4718050"/>
            <a:ext cx="4987925" cy="4467225"/>
          </a:xfrm>
          <a:noFill/>
          <a:ln/>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5</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a native SDN/ NFV architecture covering aspects ranging from devices, (mobile/ fixed) infrastructure, network functions, value enabling capabilities and all the management functions to orchestrate the 5G system. APIs are provided on the relevant reference points to support multiple use cases, value creation and business models</a:t>
            </a:r>
          </a:p>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33"/>
            <a:ext cx="5810250" cy="461665"/>
          </a:xfrm>
          <a:prstGeom prst="rect">
            <a:avLst/>
          </a:prstGeom>
          <a:noFill/>
          <a:ln w="9525">
            <a:noFill/>
            <a:miter lim="800000"/>
            <a:headEnd/>
            <a:tailEnd/>
          </a:ln>
        </p:spPr>
        <p:txBody>
          <a:bodyPr>
            <a:spAutoFit/>
          </a:bodyPr>
          <a:lstStyle/>
          <a:p>
            <a:pPr eaLnBrk="1" hangingPunct="1">
              <a:defRPr/>
            </a:pPr>
            <a:r>
              <a:rPr lang="sv-SE" sz="1200" b="1" dirty="0">
                <a:latin typeface="Arial "/>
              </a:rPr>
              <a:t>3GPP </a:t>
            </a:r>
            <a:r>
              <a:rPr lang="sv-SE" sz="1200" b="1" dirty="0" smtClean="0">
                <a:latin typeface="Arial "/>
              </a:rPr>
              <a:t>TSG SA </a:t>
            </a:r>
          </a:p>
          <a:p>
            <a:pPr eaLnBrk="1" hangingPunct="1">
              <a:defRPr/>
            </a:pPr>
            <a:r>
              <a:rPr lang="sv-SE" sz="1200" b="1" dirty="0" smtClean="0">
                <a:latin typeface="Arial "/>
              </a:rPr>
              <a:t>Phoenix</a:t>
            </a:r>
            <a:r>
              <a:rPr lang="sv-SE" sz="1200" b="1" dirty="0">
                <a:latin typeface="Arial "/>
              </a:rPr>
              <a:t>, AZ, </a:t>
            </a:r>
            <a:r>
              <a:rPr lang="sv-SE" sz="1200" b="1" dirty="0" smtClean="0">
                <a:latin typeface="Arial "/>
              </a:rPr>
              <a:t>USA, 15.-17, September 2015</a:t>
            </a:r>
            <a:endParaRPr lang="sv-SE" sz="1200" b="1" dirty="0">
              <a:latin typeface="Arial "/>
            </a:endParaRPr>
          </a:p>
        </p:txBody>
      </p:sp>
      <p:sp>
        <p:nvSpPr>
          <p:cNvPr id="5"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
        <p:nvSpPr>
          <p:cNvPr id="2" name="Title 1"/>
          <p:cNvSpPr>
            <a:spLocks noGrp="1"/>
          </p:cNvSpPr>
          <p:nvPr>
            <p:ph type="ctrTitle"/>
          </p:nvPr>
        </p:nvSpPr>
        <p:spPr>
          <a:xfrm>
            <a:off x="685800" y="2130434"/>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4"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1" y="717054"/>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7"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oleObject" Target="../embeddings/oleObject1.bin"/><Relationship Id="rId5" Type="http://schemas.openxmlformats.org/officeDocument/2006/relationships/vmlDrawing" Target="../drawings/vmlDrawing1.v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3" y="6373813"/>
            <a:ext cx="6169025" cy="323851"/>
          </a:xfrm>
          <a:prstGeom prst="homePlate">
            <a:avLst>
              <a:gd name="adj" fmla="val 91541"/>
            </a:avLst>
          </a:prstGeom>
          <a:solidFill>
            <a:srgbClr val="72AF2F">
              <a:alpha val="94901"/>
            </a:srgbClr>
          </a:solidFill>
          <a:ln w="9525">
            <a:noFill/>
            <a:miter lim="800000"/>
            <a:headEnd/>
            <a:tailEnd/>
          </a:ln>
        </p:spPr>
        <p:txBody>
          <a:bodyPr wrap="none" anchor="ctr"/>
          <a:lstStyle/>
          <a:p>
            <a:pPr>
              <a:defRPr/>
            </a:pPr>
            <a:endParaRPr lang="en-US"/>
          </a:p>
        </p:txBody>
      </p:sp>
      <p:sp>
        <p:nvSpPr>
          <p:cNvPr id="2051"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2" name="Text Placeholder 2"/>
          <p:cNvSpPr>
            <a:spLocks noGrp="1"/>
          </p:cNvSpPr>
          <p:nvPr>
            <p:ph type="body" idx="1"/>
          </p:nvPr>
        </p:nvSpPr>
        <p:spPr bwMode="auto">
          <a:xfrm>
            <a:off x="485775" y="1454152"/>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595316" y="6394457"/>
            <a:ext cx="4422775" cy="311151"/>
          </a:xfrm>
          <a:prstGeom prst="rect">
            <a:avLst/>
          </a:prstGeom>
          <a:noFill/>
        </p:spPr>
        <p:txBody>
          <a:bodyPr anchor="ctr">
            <a:normAutofit/>
          </a:bodyPr>
          <a:lstStyle/>
          <a:p>
            <a:pPr>
              <a:defRPr/>
            </a:pPr>
            <a:r>
              <a:rPr lang="en-GB" spc="300" dirty="0"/>
              <a:t>3GPP </a:t>
            </a:r>
            <a:r>
              <a:rPr lang="en-GB" spc="300" dirty="0" smtClean="0"/>
              <a:t>TSG SA, 15-17.September </a:t>
            </a:r>
            <a:r>
              <a:rPr lang="en-GB" spc="300" dirty="0"/>
              <a:t>2015</a:t>
            </a:r>
            <a:endParaRPr lang="en-GB" spc="300" dirty="0">
              <a:solidFill>
                <a:schemeClr val="bg1"/>
              </a:solidFill>
            </a:endParaRPr>
          </a:p>
        </p:txBody>
      </p:sp>
      <p:sp>
        <p:nvSpPr>
          <p:cNvPr id="12" name="Oval 11"/>
          <p:cNvSpPr/>
          <p:nvPr userDrawn="1"/>
        </p:nvSpPr>
        <p:spPr bwMode="auto">
          <a:xfrm>
            <a:off x="8318512" y="638334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a:defRPr/>
            </a:pPr>
            <a:fld id="{38BB483D-C369-491B-B1D1-2AD91BB702B7}" type="slidenum">
              <a:rPr lang="en-GB" altLang="en-US" b="1"/>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95"/>
            <a:ext cx="971741" cy="246221"/>
          </a:xfrm>
          <a:prstGeom prst="rect">
            <a:avLst/>
          </a:prstGeom>
          <a:noFill/>
          <a:ln w="9525">
            <a:noFill/>
            <a:miter lim="800000"/>
            <a:headEnd/>
            <a:tailEnd/>
          </a:ln>
        </p:spPr>
        <p:txBody>
          <a:bodyPr wrap="none">
            <a:spAutoFit/>
          </a:bodyPr>
          <a:lstStyle/>
          <a:p>
            <a:pPr eaLnBrk="1" hangingPunct="1">
              <a:defRPr/>
            </a:pPr>
            <a:r>
              <a:rPr lang="en-GB">
                <a:solidFill>
                  <a:schemeClr val="bg1"/>
                </a:solidFill>
              </a:rPr>
              <a:t>© 3GPP 2012</a:t>
            </a:r>
            <a:endParaRPr lang="en-GB"/>
          </a:p>
        </p:txBody>
      </p:sp>
      <p:sp>
        <p:nvSpPr>
          <p:cNvPr id="8"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6" r:id="rId1"/>
    <p:sldLayoutId id="2147483743" r:id="rId2"/>
    <p:sldLayoutId id="2147483744" r:id="rId3"/>
    <p:sldLayoutId id="2147483745" r:id="rId4"/>
    <p:sldLayoutId id="2147483751"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nvGraphicFramePr>
        <p:xfrm>
          <a:off x="1589" y="2119"/>
          <a:ext cx="1587" cy="2116"/>
        </p:xfrm>
        <a:graphic>
          <a:graphicData uri="http://schemas.openxmlformats.org/presentationml/2006/ole">
            <p:oleObj spid="_x0000_s19458" name="think-cell Slide" r:id="rId6" imgW="270" imgH="270" progId="">
              <p:embed/>
            </p:oleObj>
          </a:graphicData>
        </a:graphic>
      </p:graphicFrame>
      <p:sp>
        <p:nvSpPr>
          <p:cNvPr id="1035" name="Line 9"/>
          <p:cNvSpPr>
            <a:spLocks noChangeShapeType="1"/>
          </p:cNvSpPr>
          <p:nvPr/>
        </p:nvSpPr>
        <p:spPr bwMode="auto">
          <a:xfrm flipV="1">
            <a:off x="-179388" y="791633"/>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dirty="0">
              <a:solidFill>
                <a:srgbClr val="124191"/>
              </a:solidFill>
              <a:latin typeface="Nokia Pure Headline Light"/>
            </a:endParaRPr>
          </a:p>
        </p:txBody>
      </p:sp>
      <p:sp>
        <p:nvSpPr>
          <p:cNvPr id="1036"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7" name="Line 9"/>
          <p:cNvSpPr>
            <a:spLocks noChangeShapeType="1"/>
          </p:cNvSpPr>
          <p:nvPr/>
        </p:nvSpPr>
        <p:spPr bwMode="auto">
          <a:xfrm flipV="1">
            <a:off x="-179388" y="11281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8" name="Line 10"/>
          <p:cNvSpPr>
            <a:spLocks noChangeShapeType="1"/>
          </p:cNvSpPr>
          <p:nvPr/>
        </p:nvSpPr>
        <p:spPr bwMode="auto">
          <a:xfrm flipH="1">
            <a:off x="-179388" y="1456267"/>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9" name="Line 12"/>
          <p:cNvSpPr>
            <a:spLocks noChangeShapeType="1"/>
          </p:cNvSpPr>
          <p:nvPr/>
        </p:nvSpPr>
        <p:spPr bwMode="auto">
          <a:xfrm flipV="1">
            <a:off x="-179388" y="62208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0"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1" name="Line 14"/>
          <p:cNvSpPr>
            <a:spLocks noChangeShapeType="1"/>
          </p:cNvSpPr>
          <p:nvPr/>
        </p:nvSpPr>
        <p:spPr bwMode="auto">
          <a:xfrm>
            <a:off x="-179388" y="374651"/>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2" name="Line 15"/>
          <p:cNvSpPr>
            <a:spLocks noChangeShapeType="1"/>
          </p:cNvSpPr>
          <p:nvPr/>
        </p:nvSpPr>
        <p:spPr bwMode="auto">
          <a:xfrm flipH="1">
            <a:off x="417513"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3" name="Line 17"/>
          <p:cNvSpPr>
            <a:spLocks noChangeShapeType="1"/>
          </p:cNvSpPr>
          <p:nvPr/>
        </p:nvSpPr>
        <p:spPr bwMode="auto">
          <a:xfrm>
            <a:off x="8656638"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2" name="Title Placeholder 1"/>
          <p:cNvSpPr>
            <a:spLocks noGrp="1"/>
          </p:cNvSpPr>
          <p:nvPr>
            <p:ph type="title"/>
          </p:nvPr>
        </p:nvSpPr>
        <p:spPr bwMode="auto">
          <a:xfrm>
            <a:off x="417513" y="372533"/>
            <a:ext cx="8229600" cy="4148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4" name="Text Placeholder 2"/>
          <p:cNvSpPr>
            <a:spLocks noGrp="1"/>
          </p:cNvSpPr>
          <p:nvPr>
            <p:ph type="body" idx="1"/>
          </p:nvPr>
        </p:nvSpPr>
        <p:spPr bwMode="auto">
          <a:xfrm>
            <a:off x="417513" y="1452042"/>
            <a:ext cx="8229600" cy="44090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2" name="Text Box 9"/>
          <p:cNvSpPr txBox="1">
            <a:spLocks noChangeArrowheads="1"/>
          </p:cNvSpPr>
          <p:nvPr/>
        </p:nvSpPr>
        <p:spPr bwMode="auto">
          <a:xfrm>
            <a:off x="0" y="-469900"/>
            <a:ext cx="9144000" cy="233014"/>
          </a:xfrm>
          <a:prstGeom prst="rect">
            <a:avLst/>
          </a:prstGeom>
          <a:noFill/>
          <a:ln w="19050" algn="ctr">
            <a:noFill/>
            <a:miter lim="800000"/>
            <a:headEnd/>
            <a:tailEnd/>
          </a:ln>
          <a:effectLst/>
        </p:spPr>
        <p:txBody>
          <a:bodyPr lIns="90000" tIns="46800" rIns="90000" bIns="46800">
            <a:spAutoFit/>
          </a:bodyPr>
          <a:lstStyle/>
          <a:p>
            <a:pPr algn="ctr" defTabSz="762000">
              <a:lnSpc>
                <a:spcPct val="90000"/>
              </a:lnSpc>
              <a:spcBef>
                <a:spcPct val="50000"/>
              </a:spcBef>
              <a:buClr>
                <a:srgbClr val="00C9FF"/>
              </a:buClr>
              <a:defRPr/>
            </a:pPr>
            <a:r>
              <a:rPr lang="en-US"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90" y="6944786"/>
            <a:ext cx="287337"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18 </a:t>
            </a:r>
            <a:br>
              <a:rPr lang="en-GB" sz="500" b="1" dirty="0">
                <a:solidFill>
                  <a:srgbClr val="FFFFFF"/>
                </a:solidFill>
                <a:latin typeface="Nokia Pure Text Light"/>
              </a:rPr>
            </a:br>
            <a:r>
              <a:rPr lang="en-GB" sz="500" b="1" dirty="0">
                <a:solidFill>
                  <a:srgbClr val="FFFFFF"/>
                </a:solidFill>
                <a:latin typeface="Nokia Pure Text Light"/>
              </a:rPr>
              <a:t>G 65 </a:t>
            </a:r>
            <a:br>
              <a:rPr lang="en-GB" sz="500" b="1" dirty="0">
                <a:solidFill>
                  <a:srgbClr val="FFFFFF"/>
                </a:solidFill>
                <a:latin typeface="Nokia Pure Text Light"/>
              </a:rPr>
            </a:br>
            <a:r>
              <a:rPr lang="en-GB" sz="500" b="1" dirty="0">
                <a:solidFill>
                  <a:srgbClr val="FFFFFF"/>
                </a:solidFill>
                <a:latin typeface="Nokia Pure Text Light"/>
              </a:rPr>
              <a:t>B 145</a:t>
            </a:r>
          </a:p>
        </p:txBody>
      </p:sp>
      <p:sp>
        <p:nvSpPr>
          <p:cNvPr id="43" name="AutoShape 58"/>
          <p:cNvSpPr>
            <a:spLocks noChangeArrowheads="1"/>
          </p:cNvSpPr>
          <p:nvPr/>
        </p:nvSpPr>
        <p:spPr bwMode="auto">
          <a:xfrm>
            <a:off x="1835150" y="6944786"/>
            <a:ext cx="287338" cy="179916"/>
          </a:xfrm>
          <a:prstGeom prst="roundRect">
            <a:avLst>
              <a:gd name="adj" fmla="val 16667"/>
            </a:avLst>
          </a:prstGeom>
          <a:solidFill>
            <a:schemeClr val="accent2"/>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0 </a:t>
            </a:r>
            <a:br>
              <a:rPr lang="en-GB" sz="500" b="1" dirty="0">
                <a:solidFill>
                  <a:srgbClr val="FFFFFF"/>
                </a:solidFill>
                <a:latin typeface="Nokia Pure Text Light"/>
              </a:rPr>
            </a:br>
            <a:r>
              <a:rPr lang="en-GB" sz="500" b="1" dirty="0">
                <a:solidFill>
                  <a:srgbClr val="FFFFFF"/>
                </a:solidFill>
                <a:latin typeface="Nokia Pure Text Light"/>
              </a:rPr>
              <a:t>G 201 </a:t>
            </a:r>
            <a:br>
              <a:rPr lang="en-GB" sz="500" b="1" dirty="0">
                <a:solidFill>
                  <a:srgbClr val="FFFFFF"/>
                </a:solidFill>
                <a:latin typeface="Nokia Pure Text Light"/>
              </a:rPr>
            </a:br>
            <a:r>
              <a:rPr lang="en-GB" sz="500" b="1" dirty="0">
                <a:solidFill>
                  <a:srgbClr val="FFFFFF"/>
                </a:solidFill>
                <a:latin typeface="Nokia Pure Text Light"/>
              </a:rPr>
              <a:t>B 255</a:t>
            </a:r>
          </a:p>
        </p:txBody>
      </p:sp>
      <p:sp>
        <p:nvSpPr>
          <p:cNvPr id="44" name="AutoShape 59"/>
          <p:cNvSpPr>
            <a:spLocks noChangeArrowheads="1"/>
          </p:cNvSpPr>
          <p:nvPr/>
        </p:nvSpPr>
        <p:spPr bwMode="auto">
          <a:xfrm>
            <a:off x="2195513" y="6944786"/>
            <a:ext cx="287337" cy="179916"/>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51" y="6944786"/>
            <a:ext cx="287337" cy="179916"/>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4786"/>
            <a:ext cx="287338" cy="179916"/>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47"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r>
              <a:rPr lang="en-GB" sz="500" b="1" dirty="0">
                <a:solidFill>
                  <a:srgbClr val="FFFFFF"/>
                </a:solidFill>
              </a:rPr>
              <a:t>Core and </a:t>
            </a:r>
            <a:r>
              <a:rPr lang="en-GB" sz="500" b="1" dirty="0">
                <a:solidFill>
                  <a:srgbClr val="FFFFFF"/>
                </a:solidFill>
                <a:latin typeface="Nokia Pure Text Light"/>
              </a:rPr>
              <a:t>background</a:t>
            </a:r>
            <a:r>
              <a:rPr lang="en-GB" sz="500" b="1" dirty="0">
                <a:solidFill>
                  <a:srgbClr val="FFFFFF"/>
                </a:solidFill>
              </a:rPr>
              <a:t> </a:t>
            </a:r>
            <a:r>
              <a:rPr lang="en-GB" sz="500" b="1" dirty="0" smtClean="0">
                <a:solidFill>
                  <a:srgbClr val="FFFFFF"/>
                </a:solidFill>
              </a:rPr>
              <a:t>colors</a:t>
            </a:r>
            <a:r>
              <a:rPr lang="en-GB" sz="500" b="1" dirty="0">
                <a:solidFill>
                  <a:srgbClr val="FFFFFF"/>
                </a:solidFill>
              </a:rPr>
              <a:t>:</a:t>
            </a:r>
          </a:p>
        </p:txBody>
      </p:sp>
      <p:sp>
        <p:nvSpPr>
          <p:cNvPr id="48" name="AutoShape 57"/>
          <p:cNvSpPr>
            <a:spLocks noChangeArrowheads="1"/>
          </p:cNvSpPr>
          <p:nvPr/>
        </p:nvSpPr>
        <p:spPr bwMode="auto">
          <a:xfrm>
            <a:off x="1474790" y="6944786"/>
            <a:ext cx="287337" cy="179916"/>
          </a:xfrm>
          <a:prstGeom prst="roundRect">
            <a:avLst>
              <a:gd name="adj" fmla="val 16667"/>
            </a:avLst>
          </a:prstGeom>
          <a:solidFill>
            <a:schemeClr val="tx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49" name="AutoShape 58"/>
          <p:cNvSpPr>
            <a:spLocks noChangeArrowheads="1"/>
          </p:cNvSpPr>
          <p:nvPr/>
        </p:nvSpPr>
        <p:spPr bwMode="auto">
          <a:xfrm>
            <a:off x="1835150" y="6944786"/>
            <a:ext cx="287338"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50" name="AutoShape 59"/>
          <p:cNvSpPr>
            <a:spLocks noChangeArrowheads="1"/>
          </p:cNvSpPr>
          <p:nvPr/>
        </p:nvSpPr>
        <p:spPr bwMode="auto">
          <a:xfrm>
            <a:off x="2195513" y="6944786"/>
            <a:ext cx="287337" cy="179916"/>
          </a:xfrm>
          <a:prstGeom prst="roundRect">
            <a:avLst>
              <a:gd name="adj" fmla="val 16667"/>
            </a:avLst>
          </a:prstGeom>
          <a:solidFill>
            <a:schemeClr val="bg2"/>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endParaRPr lang="en-US" sz="500" b="1" dirty="0">
              <a:solidFill>
                <a:srgbClr val="FFFFFF"/>
              </a:solidFill>
              <a:latin typeface="Nokia Pure Text Light"/>
            </a:endParaRPr>
          </a:p>
        </p:txBody>
      </p:sp>
      <p:sp>
        <p:nvSpPr>
          <p:cNvPr id="51"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endParaRPr lang="en-GB" sz="500" b="1" dirty="0">
              <a:solidFill>
                <a:srgbClr val="FFFFFF"/>
              </a:solidFill>
            </a:endParaRPr>
          </a:p>
        </p:txBody>
      </p:sp>
      <p:sp>
        <p:nvSpPr>
          <p:cNvPr id="52" name="Date Placeholder 3"/>
          <p:cNvSpPr txBox="1">
            <a:spLocks/>
          </p:cNvSpPr>
          <p:nvPr/>
        </p:nvSpPr>
        <p:spPr>
          <a:xfrm>
            <a:off x="722326" y="6191252"/>
            <a:ext cx="687387"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10/09/2015</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6191252"/>
            <a:ext cx="144462"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7" cstate="screen"/>
          <a:srcRect/>
          <a:stretch>
            <a:fillRect/>
          </a:stretch>
        </p:blipFill>
        <p:spPr bwMode="auto">
          <a:xfrm>
            <a:off x="7959738" y="6229351"/>
            <a:ext cx="701675" cy="154516"/>
          </a:xfrm>
          <a:prstGeom prst="rect">
            <a:avLst/>
          </a:prstGeom>
          <a:noFill/>
          <a:ln w="9525">
            <a:noFill/>
            <a:miter lim="800000"/>
            <a:headEnd/>
            <a:tailEnd/>
          </a:ln>
        </p:spPr>
      </p:pic>
      <p:sp>
        <p:nvSpPr>
          <p:cNvPr id="3" name="TextBox 2"/>
          <p:cNvSpPr txBox="1"/>
          <p:nvPr/>
        </p:nvSpPr>
        <p:spPr>
          <a:xfrm>
            <a:off x="1341441" y="6191259"/>
            <a:ext cx="6078537" cy="123111"/>
          </a:xfrm>
          <a:prstGeom prst="rect">
            <a:avLst/>
          </a:prstGeom>
          <a:noFill/>
        </p:spPr>
        <p:txBody>
          <a:bodyPr lIns="0" tIns="0" rIns="0" bIns="0">
            <a:spAutoFit/>
          </a:bodyPr>
          <a:lstStyle/>
          <a:p>
            <a:pPr defTabSz="457200" eaLnBrk="1" hangingPunct="1"/>
            <a:r>
              <a:rPr lang="en-GB" sz="800" dirty="0" smtClean="0">
                <a:solidFill>
                  <a:srgbClr val="68717A"/>
                </a:solidFill>
                <a:latin typeface="Nokia Pure Text Light"/>
                <a:cs typeface="Arial" charset="0"/>
              </a:rPr>
              <a:t>© Nokia 2015 </a:t>
            </a:r>
            <a:endParaRPr lang="en-GB" sz="800" dirty="0">
              <a:solidFill>
                <a:srgbClr val="68717A"/>
              </a:solidFill>
              <a:latin typeface="Nokia Pure Text Light"/>
              <a:cs typeface="Arial" charset="0"/>
            </a:endParaRPr>
          </a:p>
        </p:txBody>
      </p:sp>
      <p:sp>
        <p:nvSpPr>
          <p:cNvPr id="28" name="TextBox 27"/>
          <p:cNvSpPr txBox="1"/>
          <p:nvPr/>
        </p:nvSpPr>
        <p:spPr>
          <a:xfrm>
            <a:off x="1503366" y="6333067"/>
            <a:ext cx="6078537" cy="338554"/>
          </a:xfrm>
          <a:prstGeom prst="rect">
            <a:avLst/>
          </a:prstGeom>
          <a:noFill/>
        </p:spPr>
        <p:txBody>
          <a:bodyPr>
            <a:spAutoFit/>
          </a:bodyPr>
          <a:lstStyle/>
          <a:p>
            <a:pPr defTabSz="457200" eaLnBrk="1" hangingPunct="1">
              <a:defRPr/>
            </a:pPr>
            <a:endParaRPr lang="en-GB" sz="800" dirty="0">
              <a:solidFill>
                <a:srgbClr val="68717A"/>
              </a:solidFill>
            </a:endParaRPr>
          </a:p>
          <a:p>
            <a:pPr defTabSz="457200" eaLnBrk="1" hangingPunct="1">
              <a:defRPr/>
            </a:pPr>
            <a:endParaRPr lang="en-GB" sz="800" dirty="0">
              <a:solidFill>
                <a:srgbClr val="68717A"/>
              </a:solidFill>
            </a:endParaRPr>
          </a:p>
        </p:txBody>
      </p:sp>
      <p:sp>
        <p:nvSpPr>
          <p:cNvPr id="29" name="TextBox 28"/>
          <p:cNvSpPr txBox="1"/>
          <p:nvPr/>
        </p:nvSpPr>
        <p:spPr>
          <a:xfrm>
            <a:off x="432002" y="6383875"/>
            <a:ext cx="6078537" cy="123111"/>
          </a:xfrm>
          <a:prstGeom prst="rect">
            <a:avLst/>
          </a:prstGeom>
          <a:noFill/>
        </p:spPr>
        <p:txBody>
          <a:bodyPr lIns="0" tIns="0" rIns="0" bIns="0">
            <a:spAutoFit/>
          </a:bodyPr>
          <a:lstStyle/>
          <a:p>
            <a:pPr defTabSz="457200" eaLnBrk="1" hangingPunct="1">
              <a:defRPr/>
            </a:pPr>
            <a:r>
              <a:rPr lang="en-GB" sz="800" smtClean="0">
                <a:solidFill>
                  <a:srgbClr val="68717A"/>
                </a:solidFill>
                <a:latin typeface="Nokia Pure Text Light"/>
                <a:cs typeface="Arial" charset="0"/>
              </a:rPr>
              <a:t>Confidential</a:t>
            </a:r>
            <a:endParaRPr lang="en-GB" sz="800" dirty="0">
              <a:solidFill>
                <a:srgbClr val="68717A"/>
              </a:solidFill>
              <a:latin typeface="Nokia Pure Text Light"/>
              <a:cs typeface="Arial" charset="0"/>
            </a:endParaRPr>
          </a:p>
        </p:txBody>
      </p:sp>
      <p:sp>
        <p:nvSpPr>
          <p:cNvPr id="32" name="Text Box 13"/>
          <p:cNvSpPr txBox="1">
            <a:spLocks noChangeArrowheads="1"/>
          </p:cNvSpPr>
          <p:nvPr userDrawn="1"/>
        </p:nvSpPr>
        <p:spPr bwMode="auto">
          <a:xfrm>
            <a:off x="7639052" y="54975"/>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Lst>
  <p:timing>
    <p:tnLst>
      <p:par>
        <p:cTn id="1" dur="indefinite" restart="never" nodeType="tmRoot"/>
      </p:par>
    </p:tnLst>
  </p:timing>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510363" y="1357745"/>
            <a:ext cx="8176437" cy="2119746"/>
          </a:xfrm>
        </p:spPr>
        <p:txBody>
          <a:bodyPr>
            <a:normAutofit fontScale="90000"/>
          </a:bodyPr>
          <a:lstStyle/>
          <a:p>
            <a:pPr>
              <a:defRPr/>
            </a:pPr>
            <a:r>
              <a:rPr lang="en-US" sz="4000" b="1" dirty="0" smtClean="0"/>
              <a:t>Architecture of the </a:t>
            </a:r>
            <a:br>
              <a:rPr lang="en-US" sz="4000" b="1" dirty="0" smtClean="0"/>
            </a:br>
            <a:r>
              <a:rPr lang="en-US" sz="4000" b="1" dirty="0" smtClean="0"/>
              <a:t>Next Generation Mobile Radio Technology:</a:t>
            </a:r>
            <a:br>
              <a:rPr lang="en-US" sz="4000" b="1" dirty="0" smtClean="0"/>
            </a:br>
            <a:r>
              <a:rPr lang="en-US" sz="4000" b="1" dirty="0" smtClean="0"/>
              <a:t> Vision and Timeline</a:t>
            </a:r>
            <a:endParaRPr lang="en-GB" sz="4000" dirty="0" smtClean="0">
              <a:effectLst>
                <a:outerShdw blurRad="38100" dist="38100" dir="2700000" algn="tl">
                  <a:srgbClr val="C0C0C0"/>
                </a:outerShdw>
              </a:effectLst>
            </a:endParaRPr>
          </a:p>
        </p:txBody>
      </p:sp>
      <p:sp>
        <p:nvSpPr>
          <p:cNvPr id="4099" name="Subtitle 6"/>
          <p:cNvSpPr>
            <a:spLocks noGrp="1"/>
          </p:cNvSpPr>
          <p:nvPr>
            <p:ph type="subTitle" idx="1"/>
          </p:nvPr>
        </p:nvSpPr>
        <p:spPr/>
        <p:txBody>
          <a:bodyPr/>
          <a:lstStyle/>
          <a:p>
            <a:pPr>
              <a:lnSpc>
                <a:spcPct val="80000"/>
              </a:lnSpc>
            </a:pPr>
            <a:r>
              <a:rPr lang="en-US" altLang="en-US" sz="2000" dirty="0" smtClean="0"/>
              <a:t/>
            </a:r>
            <a:br>
              <a:rPr lang="en-US" altLang="en-US" sz="2000" dirty="0" smtClean="0"/>
            </a:br>
            <a:r>
              <a:rPr lang="en-US" altLang="en-US" sz="2000" dirty="0" smtClean="0">
                <a:latin typeface="Arial" pitchFamily="34" charset="0"/>
              </a:rPr>
              <a:t>Nokia </a:t>
            </a:r>
            <a:r>
              <a:rPr lang="en-US" altLang="en-US" sz="2000" dirty="0" smtClean="0">
                <a:latin typeface="Arial" pitchFamily="34" charset="0"/>
              </a:rPr>
              <a:t>Networks, Verizon</a:t>
            </a:r>
            <a:endParaRPr lang="en-US" altLang="en-US" sz="2000" dirty="0" smtClean="0">
              <a:latin typeface="Arial" pitchFamily="34" charset="0"/>
            </a:endParaRPr>
          </a:p>
          <a:p>
            <a:pPr>
              <a:lnSpc>
                <a:spcPct val="80000"/>
              </a:lnSpc>
            </a:pPr>
            <a:endParaRPr lang="en-GB" altLang="en-US" sz="2000" dirty="0" smtClean="0">
              <a:latin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Users\ROBERT~1.COO\AppData\Local\Temp\Figure 4 png final (2).png"/>
          <p:cNvPicPr>
            <a:picLocks noChangeAspect="1"/>
          </p:cNvPicPr>
          <p:nvPr/>
        </p:nvPicPr>
        <p:blipFill>
          <a:blip r:embed="rId3" cstate="print">
            <a:extLst>
              <a:ext uri="{28A0092B-C50C-407E-A947-70E740481C1C}">
                <a14:useLocalDpi xmlns="" xmlns:a14="http://schemas.microsoft.com/office/drawing/2010/main" val="0"/>
              </a:ext>
            </a:extLst>
          </a:blip>
          <a:srcRect l="4634" t="7433" r="4361" b="7846"/>
          <a:stretch>
            <a:fillRect/>
          </a:stretch>
        </p:blipFill>
        <p:spPr bwMode="auto">
          <a:xfrm>
            <a:off x="4490092" y="1115513"/>
            <a:ext cx="4567182" cy="2806579"/>
          </a:xfrm>
          <a:prstGeom prst="rect">
            <a:avLst/>
          </a:prstGeom>
          <a:noFill/>
          <a:ln>
            <a:noFill/>
          </a:ln>
        </p:spPr>
      </p:pic>
      <p:sp>
        <p:nvSpPr>
          <p:cNvPr id="5122" name="Title 1"/>
          <p:cNvSpPr>
            <a:spLocks noGrp="1"/>
          </p:cNvSpPr>
          <p:nvPr>
            <p:ph type="title"/>
          </p:nvPr>
        </p:nvSpPr>
        <p:spPr>
          <a:xfrm>
            <a:off x="417513" y="373071"/>
            <a:ext cx="8229600" cy="414337"/>
          </a:xfrm>
        </p:spPr>
        <p:txBody>
          <a:bodyPr/>
          <a:lstStyle/>
          <a:p>
            <a:r>
              <a:rPr lang="en-US" dirty="0" smtClean="0"/>
              <a:t>ITU-R vision for IMT-2020 and beyond </a:t>
            </a:r>
          </a:p>
        </p:txBody>
      </p:sp>
      <p:pic>
        <p:nvPicPr>
          <p:cNvPr id="5124" name="Picture 5"/>
          <p:cNvPicPr>
            <a:picLocks noChangeAspect="1"/>
          </p:cNvPicPr>
          <p:nvPr/>
        </p:nvPicPr>
        <p:blipFill>
          <a:blip r:embed="rId4" cstate="print"/>
          <a:srcRect l="6168" r="6168"/>
          <a:stretch>
            <a:fillRect/>
          </a:stretch>
        </p:blipFill>
        <p:spPr bwMode="auto">
          <a:xfrm>
            <a:off x="43127" y="1166815"/>
            <a:ext cx="4277471" cy="2682900"/>
          </a:xfrm>
          <a:prstGeom prst="rect">
            <a:avLst/>
          </a:prstGeom>
          <a:noFill/>
          <a:ln w="9525">
            <a:noFill/>
            <a:miter lim="800000"/>
            <a:headEnd/>
            <a:tailEnd/>
          </a:ln>
        </p:spPr>
      </p:pic>
      <p:sp>
        <p:nvSpPr>
          <p:cNvPr id="7" name="Rectangle 6"/>
          <p:cNvSpPr/>
          <p:nvPr/>
        </p:nvSpPr>
        <p:spPr>
          <a:xfrm>
            <a:off x="801688" y="3830641"/>
            <a:ext cx="2741612" cy="86518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tIns="36000" bIns="90000" anchor="ctr"/>
          <a:lstStyle/>
          <a:p>
            <a:pPr marL="0" lvl="2" indent="6350" algn="ctr" fontAlgn="auto">
              <a:spcBef>
                <a:spcPts val="0"/>
              </a:spcBef>
              <a:spcAft>
                <a:spcPts val="600"/>
              </a:spcAft>
              <a:defRPr/>
            </a:pPr>
            <a:r>
              <a:rPr lang="en-US" sz="2400" b="1" dirty="0">
                <a:solidFill>
                  <a:schemeClr val="tx1"/>
                </a:solidFill>
              </a:rPr>
              <a:t>Three use case categories</a:t>
            </a:r>
          </a:p>
        </p:txBody>
      </p:sp>
      <p:sp>
        <p:nvSpPr>
          <p:cNvPr id="11" name="Rectangle 10"/>
          <p:cNvSpPr/>
          <p:nvPr/>
        </p:nvSpPr>
        <p:spPr>
          <a:xfrm>
            <a:off x="5468938" y="3892551"/>
            <a:ext cx="2741612" cy="8636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tIns="36000" bIns="90000" anchor="ctr"/>
          <a:lstStyle/>
          <a:p>
            <a:pPr marL="0" lvl="2" indent="6350" algn="ctr" fontAlgn="auto">
              <a:spcBef>
                <a:spcPts val="0"/>
              </a:spcBef>
              <a:spcAft>
                <a:spcPts val="600"/>
              </a:spcAft>
              <a:defRPr/>
            </a:pPr>
            <a:r>
              <a:rPr lang="en-US" sz="2400" b="1" dirty="0">
                <a:solidFill>
                  <a:schemeClr val="tx1"/>
                </a:solidFill>
              </a:rPr>
              <a:t>Eight Key Capabilities</a:t>
            </a:r>
          </a:p>
        </p:txBody>
      </p:sp>
      <p:sp>
        <p:nvSpPr>
          <p:cNvPr id="5127" name="TextBox 12"/>
          <p:cNvSpPr txBox="1">
            <a:spLocks noChangeArrowheads="1"/>
          </p:cNvSpPr>
          <p:nvPr/>
        </p:nvSpPr>
        <p:spPr bwMode="auto">
          <a:xfrm>
            <a:off x="6561139" y="6126170"/>
            <a:ext cx="2585964" cy="276999"/>
          </a:xfrm>
          <a:prstGeom prst="rect">
            <a:avLst/>
          </a:prstGeom>
          <a:noFill/>
          <a:ln w="9525">
            <a:noFill/>
            <a:miter lim="800000"/>
            <a:headEnd/>
            <a:tailEnd/>
          </a:ln>
        </p:spPr>
        <p:txBody>
          <a:bodyPr wrap="none">
            <a:spAutoFit/>
          </a:bodyPr>
          <a:lstStyle/>
          <a:p>
            <a:r>
              <a:rPr lang="en-US" sz="1200" b="1" dirty="0">
                <a:solidFill>
                  <a:schemeClr val="tx2"/>
                </a:solidFill>
              </a:rPr>
              <a:t>[ITU-R Recommendation </a:t>
            </a:r>
            <a:r>
              <a:rPr lang="en-US" sz="1200" b="1" dirty="0" err="1">
                <a:solidFill>
                  <a:schemeClr val="tx2"/>
                </a:solidFill>
              </a:rPr>
              <a:t>M.xxxx</a:t>
            </a:r>
            <a:r>
              <a:rPr lang="en-US" sz="1200" b="1" dirty="0">
                <a:solidFill>
                  <a:schemeClr val="tx2"/>
                </a:solidFill>
              </a:rPr>
              <a:t>]</a:t>
            </a:r>
          </a:p>
        </p:txBody>
      </p:sp>
      <p:sp>
        <p:nvSpPr>
          <p:cNvPr id="14" name="Rectangle 13"/>
          <p:cNvSpPr/>
          <p:nvPr/>
        </p:nvSpPr>
        <p:spPr>
          <a:xfrm>
            <a:off x="457200" y="4978409"/>
            <a:ext cx="8172450" cy="830997"/>
          </a:xfrm>
          <a:prstGeom prst="rect">
            <a:avLst/>
          </a:prstGeom>
          <a:solidFill>
            <a:schemeClr val="tx2"/>
          </a:solidFill>
        </p:spPr>
        <p:txBody>
          <a:bodyPr>
            <a:spAutoFit/>
          </a:bodyPr>
          <a:lstStyle/>
          <a:p>
            <a:pPr algn="ctr">
              <a:defRPr/>
            </a:pPr>
            <a:r>
              <a:rPr lang="en-GB" sz="2400" dirty="0">
                <a:solidFill>
                  <a:schemeClr val="bg1"/>
                </a:solidFill>
                <a:latin typeface="+mj-lt"/>
              </a:rPr>
              <a:t>“Framework and overall objectives of the future</a:t>
            </a:r>
            <a:br>
              <a:rPr lang="en-GB" sz="2400" dirty="0">
                <a:solidFill>
                  <a:schemeClr val="bg1"/>
                </a:solidFill>
                <a:latin typeface="+mj-lt"/>
              </a:rPr>
            </a:br>
            <a:r>
              <a:rPr lang="en-GB" sz="2400" dirty="0">
                <a:solidFill>
                  <a:schemeClr val="bg1"/>
                </a:solidFill>
                <a:latin typeface="+mj-lt"/>
              </a:rPr>
              <a:t>development of </a:t>
            </a:r>
            <a:r>
              <a:rPr lang="en-GB" sz="2400" u="sng" dirty="0">
                <a:solidFill>
                  <a:schemeClr val="bg1"/>
                </a:solidFill>
                <a:latin typeface="+mj-lt"/>
              </a:rPr>
              <a:t>IMT for 2020 and beyond</a:t>
            </a:r>
            <a:r>
              <a:rPr lang="en-GB" sz="2400" dirty="0">
                <a:solidFill>
                  <a:schemeClr val="bg1"/>
                </a:solidFill>
                <a:latin typeface="+mj-lt"/>
              </a:rPr>
              <a:t>”</a:t>
            </a:r>
            <a:endParaRPr lang="en-US" sz="2400" dirty="0">
              <a:solidFill>
                <a:schemeClr val="bg1"/>
              </a:solidFill>
              <a:latin typeface="+mj-lt"/>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study item for ‘5G’ architecture</a:t>
            </a:r>
            <a:endParaRPr lang="en-US" dirty="0"/>
          </a:p>
        </p:txBody>
      </p:sp>
      <p:sp>
        <p:nvSpPr>
          <p:cNvPr id="4" name="Rectangle 3"/>
          <p:cNvSpPr/>
          <p:nvPr/>
        </p:nvSpPr>
        <p:spPr>
          <a:xfrm>
            <a:off x="438151" y="1295092"/>
            <a:ext cx="8277225"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Factors</a:t>
            </a:r>
            <a:r>
              <a:rPr lang="en-US" sz="2400" b="1" dirty="0" smtClean="0">
                <a:solidFill>
                  <a:schemeClr val="bg1"/>
                </a:solidFill>
              </a:rPr>
              <a:t> </a:t>
            </a:r>
            <a:r>
              <a:rPr lang="en-US" sz="2400" b="1" dirty="0" smtClean="0">
                <a:solidFill>
                  <a:schemeClr val="tx2"/>
                </a:solidFill>
              </a:rPr>
              <a:t>that justify an</a:t>
            </a:r>
            <a:r>
              <a:rPr lang="en-US" sz="2400" b="1" dirty="0" smtClean="0">
                <a:solidFill>
                  <a:schemeClr val="bg1"/>
                </a:solidFill>
              </a:rPr>
              <a:t> </a:t>
            </a:r>
            <a:r>
              <a:rPr lang="en-US" sz="2400" b="1" dirty="0" smtClean="0">
                <a:solidFill>
                  <a:schemeClr val="tx2"/>
                </a:solidFill>
              </a:rPr>
              <a:t>Architecture</a:t>
            </a:r>
            <a:r>
              <a:rPr lang="en-US" sz="2400" b="1" dirty="0" smtClean="0">
                <a:solidFill>
                  <a:schemeClr val="bg1"/>
                </a:solidFill>
              </a:rPr>
              <a:t> </a:t>
            </a:r>
            <a:r>
              <a:rPr lang="en-US" sz="2400" b="1" dirty="0" smtClean="0">
                <a:solidFill>
                  <a:schemeClr val="tx2"/>
                </a:solidFill>
              </a:rPr>
              <a:t>study</a:t>
            </a:r>
            <a:r>
              <a:rPr lang="en-US" sz="2400" b="1" dirty="0" smtClean="0">
                <a:solidFill>
                  <a:schemeClr val="bg1"/>
                </a:solidFill>
              </a:rPr>
              <a:t> </a:t>
            </a:r>
            <a:r>
              <a:rPr lang="en-US" sz="2400" b="1" dirty="0" smtClean="0">
                <a:solidFill>
                  <a:schemeClr val="tx2"/>
                </a:solidFill>
              </a:rPr>
              <a:t>for</a:t>
            </a:r>
            <a:r>
              <a:rPr lang="en-US" sz="2400" b="1" dirty="0" smtClean="0">
                <a:solidFill>
                  <a:schemeClr val="bg1"/>
                </a:solidFill>
              </a:rPr>
              <a:t> </a:t>
            </a:r>
            <a:r>
              <a:rPr lang="en-US" sz="2400" b="1" dirty="0" smtClean="0">
                <a:solidFill>
                  <a:schemeClr val="tx2"/>
                </a:solidFill>
              </a:rPr>
              <a:t>5G in SA2:</a:t>
            </a:r>
          </a:p>
        </p:txBody>
      </p:sp>
      <p:sp>
        <p:nvSpPr>
          <p:cNvPr id="5" name="Rectangle 4"/>
          <p:cNvSpPr/>
          <p:nvPr/>
        </p:nvSpPr>
        <p:spPr>
          <a:xfrm>
            <a:off x="4439876" y="2130824"/>
            <a:ext cx="4432661" cy="18724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Flexibility and Efficiency</a:t>
            </a:r>
          </a:p>
          <a:p>
            <a:pPr marL="0" lvl="2" indent="6350" defTabSz="457200" eaLnBrk="1" fontAlgn="auto" hangingPunct="1">
              <a:spcBef>
                <a:spcPts val="0"/>
              </a:spcBef>
              <a:spcAft>
                <a:spcPts val="600"/>
              </a:spcAft>
            </a:pPr>
            <a:r>
              <a:rPr lang="en-US" sz="1600" b="1" dirty="0" smtClean="0">
                <a:solidFill>
                  <a:srgbClr val="FFFFFF"/>
                </a:solidFill>
              </a:rPr>
              <a:t>- </a:t>
            </a:r>
            <a:r>
              <a:rPr lang="en-US" sz="1600" dirty="0" smtClean="0">
                <a:solidFill>
                  <a:srgbClr val="FFFFFF"/>
                </a:solidFill>
              </a:rPr>
              <a:t>Extreme flexibility in offering (new) network services for TCO optimization</a:t>
            </a:r>
          </a:p>
          <a:p>
            <a:pPr marL="0" lvl="2" indent="6350" defTabSz="457200" eaLnBrk="1" fontAlgn="auto" hangingPunct="1">
              <a:spcBef>
                <a:spcPts val="0"/>
              </a:spcBef>
              <a:spcAft>
                <a:spcPts val="600"/>
              </a:spcAft>
            </a:pPr>
            <a:r>
              <a:rPr lang="en-US" sz="1600" dirty="0" smtClean="0">
                <a:solidFill>
                  <a:srgbClr val="FFFFFF"/>
                </a:solidFill>
              </a:rPr>
              <a:t>- Operational efficiency and simplicity </a:t>
            </a:r>
          </a:p>
        </p:txBody>
      </p:sp>
      <p:sp>
        <p:nvSpPr>
          <p:cNvPr id="6" name="Rectangle 5"/>
          <p:cNvSpPr/>
          <p:nvPr/>
        </p:nvSpPr>
        <p:spPr>
          <a:xfrm>
            <a:off x="6357946" y="4083625"/>
            <a:ext cx="2520000"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‘5G’ Radio</a:t>
            </a:r>
          </a:p>
          <a:p>
            <a:pPr marL="0" lvl="2" indent="6350" defTabSz="457200" eaLnBrk="1" fontAlgn="auto" hangingPunct="1">
              <a:spcBef>
                <a:spcPts val="0"/>
              </a:spcBef>
              <a:spcAft>
                <a:spcPts val="600"/>
              </a:spcAft>
            </a:pPr>
            <a:r>
              <a:rPr lang="en-US" sz="1600" dirty="0" smtClean="0">
                <a:solidFill>
                  <a:srgbClr val="FFFFFF"/>
                </a:solidFill>
              </a:rPr>
              <a:t>- Support for a standalone 5G radio</a:t>
            </a:r>
          </a:p>
          <a:p>
            <a:pPr marL="0" lvl="2" indent="6350" defTabSz="457200" eaLnBrk="1" fontAlgn="auto" hangingPunct="1">
              <a:spcBef>
                <a:spcPts val="0"/>
              </a:spcBef>
              <a:spcAft>
                <a:spcPts val="600"/>
              </a:spcAft>
            </a:pPr>
            <a:r>
              <a:rPr lang="en-US" sz="1600" dirty="0" smtClean="0">
                <a:solidFill>
                  <a:srgbClr val="FFFFFF"/>
                </a:solidFill>
              </a:rPr>
              <a:t>- Essential  for ITU-R submission</a:t>
            </a:r>
          </a:p>
        </p:txBody>
      </p:sp>
      <p:sp>
        <p:nvSpPr>
          <p:cNvPr id="7" name="Rectangle 6"/>
          <p:cNvSpPr/>
          <p:nvPr/>
        </p:nvSpPr>
        <p:spPr>
          <a:xfrm>
            <a:off x="250031" y="2130825"/>
            <a:ext cx="4100474" cy="18836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New services requiring</a:t>
            </a:r>
          </a:p>
          <a:p>
            <a:pPr marL="0" lvl="2" indent="6350" defTabSz="457200" eaLnBrk="1" fontAlgn="auto" hangingPunct="1">
              <a:spcBef>
                <a:spcPts val="0"/>
              </a:spcBef>
              <a:spcAft>
                <a:spcPts val="600"/>
              </a:spcAft>
              <a:buFontTx/>
              <a:buChar char="-"/>
            </a:pPr>
            <a:r>
              <a:rPr lang="en-US" sz="1600" dirty="0" smtClean="0">
                <a:solidFill>
                  <a:srgbClr val="FFFFFF"/>
                </a:solidFill>
              </a:rPr>
              <a:t>extreme high data rates</a:t>
            </a:r>
          </a:p>
          <a:p>
            <a:pPr marL="0" lvl="2" indent="6350" defTabSz="457200" eaLnBrk="1" fontAlgn="auto" hangingPunct="1">
              <a:spcBef>
                <a:spcPts val="0"/>
              </a:spcBef>
              <a:spcAft>
                <a:spcPts val="600"/>
              </a:spcAft>
              <a:buFontTx/>
              <a:buChar char="-"/>
            </a:pPr>
            <a:r>
              <a:rPr lang="en-US" sz="1600" dirty="0" smtClean="0">
                <a:solidFill>
                  <a:srgbClr val="FFFFFF"/>
                </a:solidFill>
              </a:rPr>
              <a:t>ultra low latency, mobility and high reliability</a:t>
            </a:r>
          </a:p>
          <a:p>
            <a:pPr marL="0" lvl="2" indent="6350" defTabSz="457200" eaLnBrk="1" fontAlgn="auto" hangingPunct="1">
              <a:spcBef>
                <a:spcPts val="0"/>
              </a:spcBef>
              <a:spcAft>
                <a:spcPts val="600"/>
              </a:spcAft>
              <a:buFontTx/>
              <a:buChar char="-"/>
            </a:pPr>
            <a:r>
              <a:rPr lang="en-US" sz="1600" dirty="0" smtClean="0">
                <a:solidFill>
                  <a:srgbClr val="FFFFFF"/>
                </a:solidFill>
              </a:rPr>
              <a:t> efficient support of massive machine type communication</a:t>
            </a:r>
          </a:p>
        </p:txBody>
      </p:sp>
      <p:sp>
        <p:nvSpPr>
          <p:cNvPr id="8" name="Rectangle 7"/>
          <p:cNvSpPr/>
          <p:nvPr/>
        </p:nvSpPr>
        <p:spPr>
          <a:xfrm>
            <a:off x="264319" y="4097913"/>
            <a:ext cx="2636044"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Convergence</a:t>
            </a:r>
          </a:p>
          <a:p>
            <a:pPr marL="0" lvl="2" indent="6350" defTabSz="457200" eaLnBrk="1" fontAlgn="auto" hangingPunct="1">
              <a:spcBef>
                <a:spcPts val="0"/>
              </a:spcBef>
              <a:spcAft>
                <a:spcPts val="600"/>
              </a:spcAft>
            </a:pPr>
            <a:r>
              <a:rPr lang="en-US" sz="1600" dirty="0" smtClean="0">
                <a:solidFill>
                  <a:srgbClr val="FFFFFF"/>
                </a:solidFill>
              </a:rPr>
              <a:t>- Fixed Mobile Convergence</a:t>
            </a:r>
          </a:p>
          <a:p>
            <a:pPr marL="0" lvl="2" indent="6350" defTabSz="457200" eaLnBrk="1" fontAlgn="auto" hangingPunct="1">
              <a:spcBef>
                <a:spcPts val="0"/>
              </a:spcBef>
              <a:spcAft>
                <a:spcPts val="600"/>
              </a:spcAft>
            </a:pPr>
            <a:r>
              <a:rPr lang="en-US" sz="1600" dirty="0" smtClean="0">
                <a:solidFill>
                  <a:srgbClr val="FFFFFF"/>
                </a:solidFill>
              </a:rPr>
              <a:t>- Common core, radio access agnostic core</a:t>
            </a:r>
          </a:p>
        </p:txBody>
      </p:sp>
      <p:sp>
        <p:nvSpPr>
          <p:cNvPr id="9" name="Rectangle 8"/>
          <p:cNvSpPr/>
          <p:nvPr/>
        </p:nvSpPr>
        <p:spPr>
          <a:xfrm>
            <a:off x="2957509" y="4097913"/>
            <a:ext cx="3357566"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User experience management</a:t>
            </a:r>
          </a:p>
          <a:p>
            <a:pPr marL="0" lvl="2" indent="6350" defTabSz="457200" eaLnBrk="1" fontAlgn="auto" hangingPunct="1">
              <a:spcBef>
                <a:spcPts val="0"/>
              </a:spcBef>
              <a:spcAft>
                <a:spcPts val="600"/>
              </a:spcAft>
            </a:pPr>
            <a:r>
              <a:rPr lang="en-US" sz="1600" dirty="0" smtClean="0">
                <a:solidFill>
                  <a:srgbClr val="FFFFFF"/>
                </a:solidFill>
              </a:rPr>
              <a:t>- Dynamic </a:t>
            </a:r>
            <a:r>
              <a:rPr lang="en-US" sz="1600" dirty="0" err="1" smtClean="0">
                <a:solidFill>
                  <a:srgbClr val="FFFFFF"/>
                </a:solidFill>
              </a:rPr>
              <a:t>QoS</a:t>
            </a:r>
            <a:r>
              <a:rPr lang="en-US" sz="1600" dirty="0" smtClean="0">
                <a:solidFill>
                  <a:srgbClr val="FFFFFF"/>
                </a:solidFill>
              </a:rPr>
              <a:t> principles</a:t>
            </a:r>
          </a:p>
          <a:p>
            <a:pPr marL="0" lvl="2" indent="6350" defTabSz="457200" eaLnBrk="1" fontAlgn="auto" hangingPunct="1">
              <a:spcBef>
                <a:spcPts val="0"/>
              </a:spcBef>
              <a:spcAft>
                <a:spcPts val="600"/>
              </a:spcAft>
            </a:pPr>
            <a:r>
              <a:rPr lang="en-US" sz="1600" dirty="0" smtClean="0">
                <a:solidFill>
                  <a:srgbClr val="FFFFFF"/>
                </a:solidFill>
              </a:rPr>
              <a:t>- </a:t>
            </a:r>
            <a:r>
              <a:rPr lang="en-US" sz="1600" dirty="0" err="1" smtClean="0">
                <a:solidFill>
                  <a:srgbClr val="FFFFFF"/>
                </a:solidFill>
              </a:rPr>
              <a:t>QoE</a:t>
            </a:r>
            <a:r>
              <a:rPr lang="en-US" sz="1600" dirty="0" smtClean="0">
                <a:solidFill>
                  <a:srgbClr val="FFFFFF"/>
                </a:solidFill>
              </a:rPr>
              <a:t> management</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8949" y="228600"/>
            <a:ext cx="7673744" cy="1143000"/>
          </a:xfrm>
        </p:spPr>
        <p:txBody>
          <a:bodyPr/>
          <a:lstStyle/>
          <a:p>
            <a:r>
              <a:rPr lang="en-US" dirty="0" smtClean="0"/>
              <a:t>How to structure the work in SA2?</a:t>
            </a:r>
            <a:endParaRPr lang="en-US" dirty="0"/>
          </a:p>
        </p:txBody>
      </p:sp>
      <p:sp>
        <p:nvSpPr>
          <p:cNvPr id="2" name="Content Placeholder 1"/>
          <p:cNvSpPr>
            <a:spLocks noGrp="1"/>
          </p:cNvSpPr>
          <p:nvPr>
            <p:ph idx="1"/>
          </p:nvPr>
        </p:nvSpPr>
        <p:spPr>
          <a:xfrm>
            <a:off x="162754" y="1185545"/>
            <a:ext cx="3301965" cy="2079152"/>
          </a:xfrm>
        </p:spPr>
        <p:txBody>
          <a:bodyPr/>
          <a:lstStyle/>
          <a:p>
            <a:pPr marL="342900" lvl="2" indent="-342900">
              <a:buBlip>
                <a:blip r:embed="rId2"/>
              </a:buBlip>
            </a:pPr>
            <a:r>
              <a:rPr lang="en-US" altLang="en-US" sz="1600" b="1" dirty="0" smtClean="0"/>
              <a:t>Option 1: </a:t>
            </a:r>
            <a:r>
              <a:rPr lang="en-US" altLang="en-US" sz="1600" dirty="0" smtClean="0"/>
              <a:t>One umbrella SID with multiple BBs from the start</a:t>
            </a:r>
            <a:endParaRPr lang="en-US" altLang="en-US" sz="1600" dirty="0" smtClean="0">
              <a:ea typeface="+mn-ea"/>
              <a:cs typeface="+mn-cs"/>
            </a:endParaRPr>
          </a:p>
          <a:p>
            <a:pPr marL="568325" lvl="2" indent="-342900">
              <a:buBlip>
                <a:blip r:embed="rId2"/>
              </a:buBlip>
            </a:pPr>
            <a:endParaRPr lang="en-US" altLang="en-US" sz="1600" dirty="0" smtClean="0">
              <a:ea typeface="+mn-ea"/>
              <a:cs typeface="+mn-cs"/>
            </a:endParaRPr>
          </a:p>
          <a:p>
            <a:pPr marL="342900" lvl="2" indent="-342900">
              <a:buBlip>
                <a:blip r:embed="rId2"/>
              </a:buBlip>
            </a:pPr>
            <a:r>
              <a:rPr lang="en-US" altLang="en-US" sz="1600" b="1" dirty="0" smtClean="0"/>
              <a:t>Option 2: </a:t>
            </a:r>
            <a:r>
              <a:rPr lang="en-US" altLang="en-US" sz="1600" dirty="0" smtClean="0"/>
              <a:t>One single SID until the architecture work reaches maturity, splits into multiple BBs afterwards</a:t>
            </a:r>
            <a:endParaRPr lang="en-US" altLang="en-US" dirty="0" smtClean="0">
              <a:solidFill>
                <a:schemeClr val="tx1"/>
              </a:solidFill>
              <a:ea typeface="+mn-ea"/>
              <a:cs typeface="+mn-cs"/>
            </a:endParaRPr>
          </a:p>
        </p:txBody>
      </p:sp>
      <p:sp>
        <p:nvSpPr>
          <p:cNvPr id="21" name="Rounded Rectangle 20"/>
          <p:cNvSpPr/>
          <p:nvPr/>
        </p:nvSpPr>
        <p:spPr bwMode="auto">
          <a:xfrm>
            <a:off x="3800496" y="1264431"/>
            <a:ext cx="1264445" cy="714375"/>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err="1" smtClean="0">
                <a:ln>
                  <a:noFill/>
                </a:ln>
                <a:solidFill>
                  <a:schemeClr val="bg1"/>
                </a:solidFill>
                <a:effectLst/>
                <a:latin typeface="Arial" charset="0"/>
              </a:rPr>
              <a:t>Umbrella</a:t>
            </a:r>
            <a:endParaRPr kumimoji="0" lang="fi-FI" sz="1000" b="0" i="0" u="none" strike="noStrike" cap="none" normalizeH="0" baseline="0" dirty="0" smtClean="0">
              <a:ln>
                <a:noFill/>
              </a:ln>
              <a:solidFill>
                <a:schemeClr val="bg1"/>
              </a:solidFill>
              <a:effectLst/>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dirty="0" smtClean="0">
                <a:ln>
                  <a:noFill/>
                </a:ln>
                <a:solidFill>
                  <a:schemeClr val="bg1"/>
                </a:solidFill>
                <a:effectLst/>
                <a:latin typeface="Arial" charset="0"/>
              </a:rPr>
              <a:t> SID</a:t>
            </a:r>
            <a:endParaRPr kumimoji="0" lang="en-US" sz="1000" b="0" i="0" u="none" strike="noStrike" cap="none" normalizeH="0" baseline="0" dirty="0" smtClean="0">
              <a:ln>
                <a:noFill/>
              </a:ln>
              <a:solidFill>
                <a:schemeClr val="bg1"/>
              </a:solidFill>
              <a:effectLst/>
              <a:latin typeface="Arial" charset="0"/>
            </a:endParaRPr>
          </a:p>
        </p:txBody>
      </p:sp>
      <p:sp>
        <p:nvSpPr>
          <p:cNvPr id="22" name="Rounded Rectangle 21"/>
          <p:cNvSpPr/>
          <p:nvPr/>
        </p:nvSpPr>
        <p:spPr bwMode="auto">
          <a:xfrm>
            <a:off x="4476772" y="1314438"/>
            <a:ext cx="492919" cy="25003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smtClean="0">
                <a:ln>
                  <a:noFill/>
                </a:ln>
                <a:solidFill>
                  <a:schemeClr val="bg1"/>
                </a:solidFill>
                <a:effectLst/>
                <a:latin typeface="Arial" charset="0"/>
              </a:rPr>
              <a:t>BB1</a:t>
            </a:r>
            <a:endParaRPr kumimoji="0" lang="en-US" sz="1000" b="0" i="0" u="none" strike="noStrike" cap="none" normalizeH="0" baseline="0" dirty="0" smtClean="0">
              <a:ln>
                <a:noFill/>
              </a:ln>
              <a:solidFill>
                <a:schemeClr val="bg1"/>
              </a:solidFill>
              <a:effectLst/>
              <a:latin typeface="Arial" charset="0"/>
            </a:endParaRPr>
          </a:p>
        </p:txBody>
      </p:sp>
      <p:sp>
        <p:nvSpPr>
          <p:cNvPr id="23" name="Rounded Rectangle 22"/>
          <p:cNvSpPr/>
          <p:nvPr/>
        </p:nvSpPr>
        <p:spPr bwMode="auto">
          <a:xfrm>
            <a:off x="4476772" y="1633515"/>
            <a:ext cx="492919" cy="25003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err="1" smtClean="0">
                <a:ln>
                  <a:noFill/>
                </a:ln>
                <a:solidFill>
                  <a:schemeClr val="bg1"/>
                </a:solidFill>
                <a:effectLst/>
                <a:latin typeface="Arial" charset="0"/>
              </a:rPr>
              <a:t>BBn</a:t>
            </a:r>
            <a:endParaRPr kumimoji="0" lang="en-US" sz="1000" b="0" i="0" u="none" strike="noStrike" cap="none" normalizeH="0" baseline="0" dirty="0" smtClean="0">
              <a:ln>
                <a:noFill/>
              </a:ln>
              <a:solidFill>
                <a:schemeClr val="bg1"/>
              </a:solidFill>
              <a:effectLst/>
              <a:latin typeface="Arial" charset="0"/>
            </a:endParaRPr>
          </a:p>
        </p:txBody>
      </p:sp>
      <p:sp>
        <p:nvSpPr>
          <p:cNvPr id="24" name="Right Arrow 23"/>
          <p:cNvSpPr/>
          <p:nvPr/>
        </p:nvSpPr>
        <p:spPr bwMode="auto">
          <a:xfrm>
            <a:off x="4993503" y="1285859"/>
            <a:ext cx="2928929"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25" name="Right Arrow 24"/>
          <p:cNvSpPr/>
          <p:nvPr/>
        </p:nvSpPr>
        <p:spPr bwMode="auto">
          <a:xfrm>
            <a:off x="4993503" y="1604936"/>
            <a:ext cx="2928929"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26" name="TextBox 25"/>
          <p:cNvSpPr txBox="1"/>
          <p:nvPr/>
        </p:nvSpPr>
        <p:spPr>
          <a:xfrm>
            <a:off x="5231630" y="1323963"/>
            <a:ext cx="611065" cy="246221"/>
          </a:xfrm>
          <a:prstGeom prst="rect">
            <a:avLst/>
          </a:prstGeom>
          <a:noFill/>
        </p:spPr>
        <p:txBody>
          <a:bodyPr wrap="none" rtlCol="0">
            <a:spAutoFit/>
          </a:bodyPr>
          <a:lstStyle/>
          <a:p>
            <a:r>
              <a:rPr lang="fi-FI" dirty="0" err="1" smtClean="0">
                <a:solidFill>
                  <a:schemeClr val="bg1"/>
                </a:solidFill>
              </a:rPr>
              <a:t>Track</a:t>
            </a:r>
            <a:r>
              <a:rPr lang="fi-FI" dirty="0" smtClean="0">
                <a:solidFill>
                  <a:schemeClr val="bg1"/>
                </a:solidFill>
              </a:rPr>
              <a:t> 1</a:t>
            </a:r>
            <a:endParaRPr lang="en-US" dirty="0">
              <a:solidFill>
                <a:schemeClr val="bg1"/>
              </a:solidFill>
            </a:endParaRPr>
          </a:p>
        </p:txBody>
      </p:sp>
      <p:sp>
        <p:nvSpPr>
          <p:cNvPr id="27" name="TextBox 26"/>
          <p:cNvSpPr txBox="1"/>
          <p:nvPr/>
        </p:nvSpPr>
        <p:spPr>
          <a:xfrm>
            <a:off x="5231630" y="1650183"/>
            <a:ext cx="611065" cy="246221"/>
          </a:xfrm>
          <a:prstGeom prst="rect">
            <a:avLst/>
          </a:prstGeom>
          <a:noFill/>
        </p:spPr>
        <p:txBody>
          <a:bodyPr wrap="none" rtlCol="0">
            <a:spAutoFit/>
          </a:bodyPr>
          <a:lstStyle/>
          <a:p>
            <a:r>
              <a:rPr lang="fi-FI" dirty="0" err="1" smtClean="0">
                <a:solidFill>
                  <a:schemeClr val="bg1"/>
                </a:solidFill>
              </a:rPr>
              <a:t>Track</a:t>
            </a:r>
            <a:r>
              <a:rPr lang="fi-FI" dirty="0" smtClean="0">
                <a:solidFill>
                  <a:schemeClr val="bg1"/>
                </a:solidFill>
              </a:rPr>
              <a:t> n</a:t>
            </a:r>
            <a:endParaRPr lang="en-US" dirty="0">
              <a:solidFill>
                <a:schemeClr val="bg1"/>
              </a:solidFill>
            </a:endParaRPr>
          </a:p>
        </p:txBody>
      </p:sp>
      <p:sp>
        <p:nvSpPr>
          <p:cNvPr id="28" name="Rounded Rectangle 27"/>
          <p:cNvSpPr/>
          <p:nvPr/>
        </p:nvSpPr>
        <p:spPr bwMode="auto">
          <a:xfrm>
            <a:off x="3788607" y="2245515"/>
            <a:ext cx="1262065" cy="46197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err="1" smtClean="0">
                <a:ln>
                  <a:noFill/>
                </a:ln>
                <a:solidFill>
                  <a:schemeClr val="bg1"/>
                </a:solidFill>
                <a:effectLst/>
                <a:latin typeface="Arial" charset="0"/>
              </a:rPr>
              <a:t>Architecture</a:t>
            </a:r>
            <a:r>
              <a:rPr kumimoji="0" lang="fi-FI" sz="1000" b="0" i="0" u="none" strike="noStrike" cap="none" normalizeH="0" baseline="0" dirty="0" smtClean="0">
                <a:ln>
                  <a:noFill/>
                </a:ln>
                <a:solidFill>
                  <a:schemeClr val="bg1"/>
                </a:solidFill>
                <a:effectLst/>
                <a:latin typeface="Arial" charset="0"/>
              </a:rPr>
              <a:t> SID</a:t>
            </a:r>
            <a:endParaRPr kumimoji="0" lang="en-US" sz="1000" b="0" i="0" u="none" strike="noStrike" cap="none" normalizeH="0" baseline="0" dirty="0" smtClean="0">
              <a:ln>
                <a:noFill/>
              </a:ln>
              <a:solidFill>
                <a:schemeClr val="bg1"/>
              </a:solidFill>
              <a:effectLst/>
              <a:latin typeface="Arial" charset="0"/>
            </a:endParaRPr>
          </a:p>
        </p:txBody>
      </p:sp>
      <p:sp>
        <p:nvSpPr>
          <p:cNvPr id="29" name="Right Arrow 28"/>
          <p:cNvSpPr/>
          <p:nvPr/>
        </p:nvSpPr>
        <p:spPr bwMode="auto">
          <a:xfrm>
            <a:off x="4983997" y="2312177"/>
            <a:ext cx="923924"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30" name="TextBox 29"/>
          <p:cNvSpPr txBox="1"/>
          <p:nvPr/>
        </p:nvSpPr>
        <p:spPr>
          <a:xfrm>
            <a:off x="5036374" y="2343137"/>
            <a:ext cx="737702" cy="246221"/>
          </a:xfrm>
          <a:prstGeom prst="rect">
            <a:avLst/>
          </a:prstGeom>
          <a:noFill/>
        </p:spPr>
        <p:txBody>
          <a:bodyPr wrap="none" rtlCol="0">
            <a:spAutoFit/>
          </a:bodyPr>
          <a:lstStyle/>
          <a:p>
            <a:r>
              <a:rPr lang="fi-FI" dirty="0" smtClean="0">
                <a:solidFill>
                  <a:schemeClr val="bg1"/>
                </a:solidFill>
              </a:rPr>
              <a:t>One </a:t>
            </a:r>
            <a:r>
              <a:rPr lang="fi-FI" dirty="0" err="1" smtClean="0">
                <a:solidFill>
                  <a:schemeClr val="bg1"/>
                </a:solidFill>
              </a:rPr>
              <a:t>track</a:t>
            </a:r>
            <a:endParaRPr lang="en-US" dirty="0">
              <a:solidFill>
                <a:schemeClr val="bg1"/>
              </a:solidFill>
            </a:endParaRPr>
          </a:p>
        </p:txBody>
      </p:sp>
      <p:sp>
        <p:nvSpPr>
          <p:cNvPr id="31" name="Rounded Rectangle 30"/>
          <p:cNvSpPr/>
          <p:nvPr/>
        </p:nvSpPr>
        <p:spPr bwMode="auto">
          <a:xfrm>
            <a:off x="5926963" y="2128824"/>
            <a:ext cx="1109671" cy="62865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err="1" smtClean="0">
                <a:ln>
                  <a:noFill/>
                </a:ln>
                <a:solidFill>
                  <a:schemeClr val="bg1"/>
                </a:solidFill>
                <a:effectLst/>
                <a:latin typeface="Arial" charset="0"/>
              </a:rPr>
              <a:t>Stable</a:t>
            </a:r>
            <a:r>
              <a:rPr kumimoji="0" lang="fi-FI" sz="1000" b="0" i="0" u="none" strike="noStrike" cap="none" normalizeH="0" baseline="0" dirty="0" smtClean="0">
                <a:ln>
                  <a:noFill/>
                </a:ln>
                <a:solidFill>
                  <a:schemeClr val="bg1"/>
                </a:solidFill>
                <a:effectLst/>
                <a:latin typeface="Arial" charset="0"/>
              </a:rPr>
              <a:t> </a:t>
            </a:r>
            <a:r>
              <a:rPr kumimoji="0" lang="fi-FI" sz="1000" b="0" i="0" u="none" strike="noStrike" cap="none" normalizeH="0" baseline="0" dirty="0" err="1" smtClean="0">
                <a:ln>
                  <a:noFill/>
                </a:ln>
                <a:solidFill>
                  <a:schemeClr val="bg1"/>
                </a:solidFill>
                <a:effectLst/>
                <a:latin typeface="Arial" charset="0"/>
              </a:rPr>
              <a:t>architecture</a:t>
            </a:r>
            <a:r>
              <a:rPr kumimoji="0" lang="fi-FI" sz="1000" b="0" i="0" u="none" strike="noStrike" cap="none" normalizeH="0" baseline="0" dirty="0" smtClean="0">
                <a:ln>
                  <a:noFill/>
                </a:ln>
                <a:solidFill>
                  <a:schemeClr val="bg1"/>
                </a:solidFill>
                <a:effectLst/>
                <a:latin typeface="Arial" charset="0"/>
              </a:rPr>
              <a:t> and</a:t>
            </a:r>
            <a:r>
              <a:rPr kumimoji="0" lang="fi-FI" sz="1000" b="0" i="0" u="none" strike="noStrike" cap="none" normalizeH="0" dirty="0" smtClean="0">
                <a:ln>
                  <a:noFill/>
                </a:ln>
                <a:solidFill>
                  <a:schemeClr val="bg1"/>
                </a:solidFill>
                <a:effectLst/>
                <a:latin typeface="Arial" charset="0"/>
              </a:rPr>
              <a:t> </a:t>
            </a:r>
            <a:r>
              <a:rPr kumimoji="0" lang="fi-FI" sz="1000" b="0" i="0" u="none" strike="noStrike" cap="none" normalizeH="0" dirty="0" err="1" smtClean="0">
                <a:ln>
                  <a:noFill/>
                </a:ln>
                <a:solidFill>
                  <a:schemeClr val="bg1"/>
                </a:solidFill>
                <a:effectLst/>
                <a:latin typeface="Arial" charset="0"/>
              </a:rPr>
              <a:t>concepts</a:t>
            </a:r>
            <a:endParaRPr kumimoji="0" lang="en-US" sz="1000" b="0" i="0" u="none" strike="noStrike" cap="none" normalizeH="0" baseline="0" dirty="0" smtClean="0">
              <a:ln>
                <a:noFill/>
              </a:ln>
              <a:solidFill>
                <a:schemeClr val="bg1"/>
              </a:solidFill>
              <a:effectLst/>
              <a:latin typeface="Arial" charset="0"/>
            </a:endParaRPr>
          </a:p>
        </p:txBody>
      </p:sp>
      <p:sp>
        <p:nvSpPr>
          <p:cNvPr id="32" name="Right Arrow 31"/>
          <p:cNvSpPr/>
          <p:nvPr/>
        </p:nvSpPr>
        <p:spPr bwMode="auto">
          <a:xfrm>
            <a:off x="7089015" y="2102627"/>
            <a:ext cx="840588"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33" name="Right Arrow 32"/>
          <p:cNvSpPr/>
          <p:nvPr/>
        </p:nvSpPr>
        <p:spPr bwMode="auto">
          <a:xfrm>
            <a:off x="7089016" y="2419333"/>
            <a:ext cx="840588"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34" name="TextBox 33"/>
          <p:cNvSpPr txBox="1"/>
          <p:nvPr/>
        </p:nvSpPr>
        <p:spPr>
          <a:xfrm>
            <a:off x="7084245" y="2140731"/>
            <a:ext cx="611065" cy="246221"/>
          </a:xfrm>
          <a:prstGeom prst="rect">
            <a:avLst/>
          </a:prstGeom>
          <a:noFill/>
        </p:spPr>
        <p:txBody>
          <a:bodyPr wrap="none" rtlCol="0">
            <a:spAutoFit/>
          </a:bodyPr>
          <a:lstStyle/>
          <a:p>
            <a:r>
              <a:rPr lang="fi-FI" dirty="0" err="1" smtClean="0">
                <a:solidFill>
                  <a:schemeClr val="bg1"/>
                </a:solidFill>
              </a:rPr>
              <a:t>Track</a:t>
            </a:r>
            <a:r>
              <a:rPr lang="fi-FI" dirty="0" smtClean="0">
                <a:solidFill>
                  <a:schemeClr val="bg1"/>
                </a:solidFill>
              </a:rPr>
              <a:t> 1</a:t>
            </a:r>
            <a:endParaRPr lang="en-US" dirty="0">
              <a:solidFill>
                <a:schemeClr val="bg1"/>
              </a:solidFill>
            </a:endParaRPr>
          </a:p>
        </p:txBody>
      </p:sp>
      <p:sp>
        <p:nvSpPr>
          <p:cNvPr id="35" name="TextBox 34"/>
          <p:cNvSpPr txBox="1"/>
          <p:nvPr/>
        </p:nvSpPr>
        <p:spPr>
          <a:xfrm>
            <a:off x="7108056" y="2450293"/>
            <a:ext cx="611065" cy="246221"/>
          </a:xfrm>
          <a:prstGeom prst="rect">
            <a:avLst/>
          </a:prstGeom>
          <a:noFill/>
        </p:spPr>
        <p:txBody>
          <a:bodyPr wrap="none" rtlCol="0">
            <a:spAutoFit/>
          </a:bodyPr>
          <a:lstStyle/>
          <a:p>
            <a:r>
              <a:rPr lang="fi-FI" dirty="0" err="1" smtClean="0">
                <a:solidFill>
                  <a:schemeClr val="bg1"/>
                </a:solidFill>
              </a:rPr>
              <a:t>Track</a:t>
            </a:r>
            <a:r>
              <a:rPr lang="fi-FI" dirty="0" smtClean="0">
                <a:solidFill>
                  <a:schemeClr val="bg1"/>
                </a:solidFill>
              </a:rPr>
              <a:t> n</a:t>
            </a:r>
            <a:endParaRPr lang="en-US" dirty="0">
              <a:solidFill>
                <a:schemeClr val="bg1"/>
              </a:solidFill>
            </a:endParaRPr>
          </a:p>
        </p:txBody>
      </p:sp>
      <p:graphicFrame>
        <p:nvGraphicFramePr>
          <p:cNvPr id="36" name="Table 35"/>
          <p:cNvGraphicFramePr>
            <a:graphicFrameLocks noGrp="1"/>
          </p:cNvGraphicFramePr>
          <p:nvPr/>
        </p:nvGraphicFramePr>
        <p:xfrm>
          <a:off x="523875" y="3305655"/>
          <a:ext cx="7927183" cy="2817378"/>
        </p:xfrm>
        <a:graphic>
          <a:graphicData uri="http://schemas.openxmlformats.org/drawingml/2006/table">
            <a:tbl>
              <a:tblPr firstRow="1" bandRow="1">
                <a:tableStyleId>{5C22544A-7EE6-4342-B048-85BDC9FD1C3A}</a:tableStyleId>
              </a:tblPr>
              <a:tblGrid>
                <a:gridCol w="1033463"/>
                <a:gridCol w="3307556"/>
                <a:gridCol w="3586164"/>
              </a:tblGrid>
              <a:tr h="375238">
                <a:tc>
                  <a:txBody>
                    <a:bodyPr/>
                    <a:lstStyle/>
                    <a:p>
                      <a:endParaRPr lang="en-US" sz="1600" dirty="0"/>
                    </a:p>
                  </a:txBody>
                  <a:tcPr/>
                </a:tc>
                <a:tc>
                  <a:txBody>
                    <a:bodyPr/>
                    <a:lstStyle/>
                    <a:p>
                      <a:r>
                        <a:rPr lang="fi-FI" sz="1600" dirty="0" err="1" smtClean="0"/>
                        <a:t>Advantages</a:t>
                      </a:r>
                      <a:endParaRPr lang="en-US" sz="1600" dirty="0"/>
                    </a:p>
                  </a:txBody>
                  <a:tcPr/>
                </a:tc>
                <a:tc>
                  <a:txBody>
                    <a:bodyPr/>
                    <a:lstStyle/>
                    <a:p>
                      <a:r>
                        <a:rPr lang="fi-FI" sz="1600" dirty="0" err="1" smtClean="0"/>
                        <a:t>Disadvantages</a:t>
                      </a:r>
                      <a:endParaRPr lang="en-US" sz="1600" dirty="0"/>
                    </a:p>
                  </a:txBody>
                  <a:tcPr/>
                </a:tc>
              </a:tr>
              <a:tr h="792489">
                <a:tc>
                  <a:txBody>
                    <a:bodyPr/>
                    <a:lstStyle/>
                    <a:p>
                      <a:r>
                        <a:rPr lang="fi-FI" sz="1200" dirty="0" smtClean="0"/>
                        <a:t>Option 1</a:t>
                      </a:r>
                      <a:endParaRPr lang="en-US" sz="1200" dirty="0"/>
                    </a:p>
                  </a:txBody>
                  <a:tcPr/>
                </a:tc>
                <a:tc>
                  <a:txBody>
                    <a:bodyPr/>
                    <a:lstStyle/>
                    <a:p>
                      <a:pPr marL="0" marR="0" lvl="3"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altLang="en-US" sz="1200" dirty="0" smtClean="0">
                          <a:ea typeface="+mn-ea"/>
                          <a:cs typeface="+mn-cs"/>
                        </a:rPr>
                        <a:t>Multiple tracks from the beginning could allow parallel processing</a:t>
                      </a:r>
                    </a:p>
                    <a:p>
                      <a:endParaRPr lang="en-US" sz="1200" dirty="0"/>
                    </a:p>
                  </a:txBody>
                  <a:tcPr/>
                </a:tc>
                <a:tc>
                  <a:txBody>
                    <a:bodyPr/>
                    <a:lstStyle/>
                    <a:p>
                      <a:pPr>
                        <a:buFont typeface="Arial" pitchFamily="34" charset="0"/>
                        <a:buChar char="•"/>
                      </a:pPr>
                      <a:r>
                        <a:rPr lang="en-US" sz="1200" dirty="0" smtClean="0"/>
                        <a:t>More resources from companies needed</a:t>
                      </a:r>
                    </a:p>
                    <a:p>
                      <a:pPr>
                        <a:buFont typeface="Arial" pitchFamily="34" charset="0"/>
                        <a:buChar char="•"/>
                      </a:pPr>
                      <a:r>
                        <a:rPr lang="en-US" sz="1200" dirty="0" smtClean="0"/>
                        <a:t>Parallel work without a stable reference architecture can lead to diverging solutions and requires extensive coordination at the initial phase</a:t>
                      </a:r>
                      <a:endParaRPr lang="en-US" sz="1200" dirty="0"/>
                    </a:p>
                  </a:txBody>
                  <a:tcPr/>
                </a:tc>
              </a:tr>
              <a:tr h="1619180">
                <a:tc>
                  <a:txBody>
                    <a:bodyPr/>
                    <a:lstStyle/>
                    <a:p>
                      <a:r>
                        <a:rPr lang="fi-FI" sz="1200" dirty="0" smtClean="0"/>
                        <a:t>Option 2</a:t>
                      </a:r>
                      <a:endParaRPr lang="en-US" sz="1200" dirty="0"/>
                    </a:p>
                  </a:txBody>
                  <a:tcPr/>
                </a:tc>
                <a:tc>
                  <a:txBody>
                    <a:bodyPr/>
                    <a:lstStyle/>
                    <a:p>
                      <a:pPr>
                        <a:buFont typeface="Arial" pitchFamily="34" charset="0"/>
                        <a:buChar char="•"/>
                      </a:pPr>
                      <a:r>
                        <a:rPr lang="en-US" sz="1200" dirty="0" smtClean="0"/>
                        <a:t>Allows SA2 to work in a focused manner and agree on a single reference architecture, BBs can start at any time when group decides architecture is mature</a:t>
                      </a:r>
                    </a:p>
                    <a:p>
                      <a:pPr>
                        <a:buFont typeface="Arial" pitchFamily="34" charset="0"/>
                        <a:buChar char="•"/>
                      </a:pPr>
                      <a:r>
                        <a:rPr lang="en-US" sz="1200" dirty="0" smtClean="0"/>
                        <a:t>Benefits from both single track until the WG reaches stability in the discussion and multiple tracks when parallel processing is possible/required.</a:t>
                      </a:r>
                      <a:endParaRPr lang="en-US" sz="1200" dirty="0"/>
                    </a:p>
                  </a:txBody>
                  <a:tcPr/>
                </a:tc>
                <a:tc>
                  <a:txBody>
                    <a:bodyPr/>
                    <a:lstStyle/>
                    <a:p>
                      <a:r>
                        <a:rPr lang="fi-FI" sz="1200" dirty="0" err="1" smtClean="0"/>
                        <a:t>none</a:t>
                      </a:r>
                      <a:endParaRPr lang="en-US" sz="1200" dirty="0"/>
                    </a:p>
                  </a:txBody>
                  <a:tcPr/>
                </a:tc>
              </a:tr>
            </a:tbl>
          </a:graphicData>
        </a:graphic>
      </p:graphicFrame>
      <p:cxnSp>
        <p:nvCxnSpPr>
          <p:cNvPr id="38" name="Straight Connector 37"/>
          <p:cNvCxnSpPr/>
          <p:nvPr/>
        </p:nvCxnSpPr>
        <p:spPr bwMode="auto">
          <a:xfrm flipV="1">
            <a:off x="3693319" y="2057400"/>
            <a:ext cx="5322118" cy="7144"/>
          </a:xfrm>
          <a:prstGeom prst="line">
            <a:avLst/>
          </a:prstGeom>
          <a:solidFill>
            <a:schemeClr val="accent1"/>
          </a:solidFill>
          <a:ln w="38100" cap="flat" cmpd="sng" algn="ctr">
            <a:solidFill>
              <a:schemeClr val="tx1"/>
            </a:solidFill>
            <a:prstDash val="solid"/>
            <a:round/>
            <a:headEnd type="none" w="med" len="med"/>
            <a:tailEnd type="none" w="med" len="med"/>
          </a:ln>
          <a:effectLst/>
        </p:spPr>
      </p:cxn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smtClean="0"/>
              <a:t>Summary and Conclusions</a:t>
            </a:r>
          </a:p>
        </p:txBody>
      </p:sp>
      <p:sp>
        <p:nvSpPr>
          <p:cNvPr id="8195" name="Content Placeholder 2"/>
          <p:cNvSpPr>
            <a:spLocks noGrp="1"/>
          </p:cNvSpPr>
          <p:nvPr>
            <p:ph idx="1"/>
          </p:nvPr>
        </p:nvSpPr>
        <p:spPr>
          <a:xfrm>
            <a:off x="304801" y="1208805"/>
            <a:ext cx="8569325" cy="4919852"/>
          </a:xfrm>
        </p:spPr>
        <p:txBody>
          <a:bodyPr lIns="72000" rIns="72000"/>
          <a:lstStyle/>
          <a:p>
            <a:r>
              <a:rPr lang="en-US" altLang="en-US" sz="2200" dirty="0" smtClean="0"/>
              <a:t>3GPP needs to specify an architecture fulfilling the needs of the next decade – and beyond</a:t>
            </a:r>
          </a:p>
          <a:p>
            <a:r>
              <a:rPr lang="en-US" altLang="en-US" sz="2200" dirty="0" smtClean="0"/>
              <a:t>TSG SA should plan its work to ensure these long term needs can be met efficiently</a:t>
            </a:r>
          </a:p>
          <a:p>
            <a:r>
              <a:rPr lang="en-US" altLang="en-US" sz="2200" dirty="0" smtClean="0"/>
              <a:t>The initial phase of the work should focus on studying a suitable architecture based on justifications mentioned in slide #3</a:t>
            </a:r>
          </a:p>
          <a:p>
            <a:pPr lvl="1"/>
            <a:r>
              <a:rPr lang="en-US" altLang="en-US" sz="2000" dirty="0" smtClean="0">
                <a:solidFill>
                  <a:srgbClr val="FF0000"/>
                </a:solidFill>
              </a:rPr>
              <a:t>Initial phase of the work should be done in one stream to allow for one single reference architecture and avoid inconsistencies</a:t>
            </a:r>
          </a:p>
          <a:p>
            <a:pPr lvl="1"/>
            <a:r>
              <a:rPr lang="en-US" altLang="en-US" sz="2000" dirty="0" smtClean="0">
                <a:solidFill>
                  <a:srgbClr val="FF0000"/>
                </a:solidFill>
              </a:rPr>
              <a:t>Subsequent phases can done in parallel to ensure faster progress</a:t>
            </a:r>
          </a:p>
          <a:p>
            <a:r>
              <a:rPr lang="en-US" altLang="en-US" sz="2200" dirty="0" smtClean="0"/>
              <a:t>TSG SA should task SA2 to work on a single Study Item for the 5G architecture starting at SA2#111 or latest SA2#112 targeting approval in TSG SA#70</a:t>
            </a:r>
          </a:p>
          <a:p>
            <a:pPr>
              <a:buNone/>
            </a:pPr>
            <a:endParaRPr lang="en-US" altLang="en-US" sz="2200" dirty="0" smtClean="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a:t>
            </a:r>
            <a:endParaRPr lang="en-US"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NGMN Vision</a:t>
            </a:r>
            <a:endParaRPr lang="en-US" dirty="0"/>
          </a:p>
        </p:txBody>
      </p:sp>
      <p:sp>
        <p:nvSpPr>
          <p:cNvPr id="9" name="Content Placeholder 8"/>
          <p:cNvSpPr>
            <a:spLocks noGrp="1"/>
          </p:cNvSpPr>
          <p:nvPr>
            <p:ph sz="quarter" idx="13"/>
          </p:nvPr>
        </p:nvSpPr>
        <p:spPr/>
        <p:txBody>
          <a:bodyPr/>
          <a:lstStyle/>
          <a:p>
            <a:r>
              <a:rPr lang="en-US" dirty="0" smtClean="0">
                <a:solidFill>
                  <a:schemeClr val="tx2"/>
                </a:solidFill>
              </a:rPr>
              <a:t>Serves as a baseline for 5G architecture discussion and definition</a:t>
            </a:r>
            <a:endParaRPr lang="en-US" dirty="0">
              <a:solidFill>
                <a:schemeClr val="tx2"/>
              </a:solidFill>
            </a:endParaRPr>
          </a:p>
        </p:txBody>
      </p:sp>
      <p:pic>
        <p:nvPicPr>
          <p:cNvPr id="187394" name="Picture 2"/>
          <p:cNvPicPr>
            <a:picLocks noChangeAspect="1" noChangeArrowheads="1"/>
          </p:cNvPicPr>
          <p:nvPr/>
        </p:nvPicPr>
        <p:blipFill>
          <a:blip r:embed="rId3" cstate="print"/>
          <a:srcRect/>
          <a:stretch>
            <a:fillRect/>
          </a:stretch>
        </p:blipFill>
        <p:spPr bwMode="auto">
          <a:xfrm>
            <a:off x="961762" y="2074907"/>
            <a:ext cx="5759597" cy="4099901"/>
          </a:xfrm>
          <a:prstGeom prst="rect">
            <a:avLst/>
          </a:prstGeom>
          <a:noFill/>
          <a:ln w="9525">
            <a:noFill/>
            <a:miter lim="800000"/>
            <a:headEnd/>
            <a:tailEnd/>
          </a:ln>
        </p:spPr>
      </p:pic>
      <p:pic>
        <p:nvPicPr>
          <p:cNvPr id="10" name="Picture 2"/>
          <p:cNvPicPr>
            <a:picLocks noChangeAspect="1" noChangeArrowheads="1"/>
          </p:cNvPicPr>
          <p:nvPr/>
        </p:nvPicPr>
        <p:blipFill>
          <a:blip r:embed="rId4" cstate="print"/>
          <a:srcRect/>
          <a:stretch>
            <a:fillRect/>
          </a:stretch>
        </p:blipFill>
        <p:spPr bwMode="auto">
          <a:xfrm>
            <a:off x="7803755" y="546888"/>
            <a:ext cx="1104718" cy="840759"/>
          </a:xfrm>
          <a:prstGeom prst="rect">
            <a:avLst/>
          </a:prstGeom>
          <a:noFill/>
          <a:ln w="9525">
            <a:noFill/>
            <a:miter lim="800000"/>
            <a:headEnd/>
            <a:tailEnd/>
          </a:ln>
        </p:spPr>
      </p:pic>
      <p:pic>
        <p:nvPicPr>
          <p:cNvPr id="11" name="Picture 3"/>
          <p:cNvPicPr>
            <a:picLocks noChangeAspect="1" noChangeArrowheads="1"/>
          </p:cNvPicPr>
          <p:nvPr/>
        </p:nvPicPr>
        <p:blipFill>
          <a:blip r:embed="rId5" cstate="print"/>
          <a:srcRect/>
          <a:stretch>
            <a:fillRect/>
          </a:stretch>
        </p:blipFill>
        <p:spPr bwMode="auto">
          <a:xfrm>
            <a:off x="6873141" y="5416460"/>
            <a:ext cx="1810767" cy="634073"/>
          </a:xfrm>
          <a:prstGeom prst="rect">
            <a:avLst/>
          </a:prstGeom>
          <a:noFill/>
          <a:ln w="9525">
            <a:noFill/>
            <a:miter lim="800000"/>
            <a:headEnd/>
            <a:tailEnd/>
          </a:ln>
        </p:spPr>
      </p:pic>
      <p:pic>
        <p:nvPicPr>
          <p:cNvPr id="12" name="Picture 2"/>
          <p:cNvPicPr>
            <a:picLocks noChangeAspect="1" noChangeArrowheads="1"/>
          </p:cNvPicPr>
          <p:nvPr/>
        </p:nvPicPr>
        <p:blipFill>
          <a:blip r:embed="rId6" cstate="print"/>
          <a:srcRect/>
          <a:stretch>
            <a:fillRect/>
          </a:stretch>
        </p:blipFill>
        <p:spPr bwMode="auto">
          <a:xfrm>
            <a:off x="6866627" y="2231940"/>
            <a:ext cx="1839712" cy="3095789"/>
          </a:xfrm>
          <a:prstGeom prst="rect">
            <a:avLst/>
          </a:prstGeom>
          <a:noFill/>
          <a:ln w="9525">
            <a:solidFill>
              <a:schemeClr val="bg2">
                <a:lumMod val="75000"/>
              </a:schemeClr>
            </a:solidFill>
            <a:miter lim="800000"/>
            <a:headEnd/>
            <a:tailEnd/>
          </a:ln>
        </p:spPr>
      </p:pic>
      <p:sp>
        <p:nvSpPr>
          <p:cNvPr id="8" name="Content Placeholder 7"/>
          <p:cNvSpPr>
            <a:spLocks noGrp="1"/>
          </p:cNvSpPr>
          <p:nvPr>
            <p:ph idx="1"/>
          </p:nvPr>
        </p:nvSpPr>
        <p:spPr/>
        <p:txBody>
          <a:bodyPr/>
          <a:lstStyle/>
          <a:p>
            <a:pPr marL="0" indent="0" algn="ctr">
              <a:buNone/>
            </a:pPr>
            <a:r>
              <a:rPr lang="en-US" sz="1200" b="1" dirty="0" smtClean="0">
                <a:solidFill>
                  <a:schemeClr val="accent1"/>
                </a:solidFill>
              </a:rPr>
              <a:t>“5G is an end-to-end ecosystem to enable a fully mobile and connected society. </a:t>
            </a:r>
            <a:br>
              <a:rPr lang="en-US" sz="1200" b="1" dirty="0" smtClean="0">
                <a:solidFill>
                  <a:schemeClr val="accent1"/>
                </a:solidFill>
              </a:rPr>
            </a:br>
            <a:r>
              <a:rPr lang="en-US" sz="1200" b="1" dirty="0" smtClean="0">
                <a:solidFill>
                  <a:schemeClr val="accent1"/>
                </a:solidFill>
              </a:rPr>
              <a:t>It empowers value creation towards customers and partners, through existing and emerging use cases,</a:t>
            </a:r>
            <a:br>
              <a:rPr lang="en-US" sz="1200" b="1" dirty="0" smtClean="0">
                <a:solidFill>
                  <a:schemeClr val="accent1"/>
                </a:solidFill>
              </a:rPr>
            </a:br>
            <a:r>
              <a:rPr lang="en-US" sz="1200" b="1" dirty="0" smtClean="0">
                <a:solidFill>
                  <a:schemeClr val="accent1"/>
                </a:solidFill>
              </a:rPr>
              <a:t>delivered with consistent experience, and enabled by sustainable business models.”</a:t>
            </a:r>
            <a:r>
              <a:rPr lang="en-US" sz="1200" dirty="0" smtClean="0">
                <a:solidFill>
                  <a:schemeClr val="accent1"/>
                </a:solidFill>
              </a:rPr>
              <a:t> </a:t>
            </a:r>
            <a:endParaRPr lang="en-US" sz="1200" dirty="0">
              <a:solidFill>
                <a:schemeClr val="accent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27321</TotalTime>
  <Words>482</Words>
  <Application>Microsoft Office PowerPoint</Application>
  <PresentationFormat>On-screen Show (4:3)</PresentationFormat>
  <Paragraphs>66</Paragraphs>
  <Slides>7</Slides>
  <Notes>4</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vt:i4>
      </vt:variant>
    </vt:vector>
  </HeadingPairs>
  <TitlesOfParts>
    <vt:vector size="10" baseType="lpstr">
      <vt:lpstr>Office Theme</vt:lpstr>
      <vt:lpstr>nokia powerpoint template nokia pure v13</vt:lpstr>
      <vt:lpstr>think-cell Slide</vt:lpstr>
      <vt:lpstr>Architecture of the  Next Generation Mobile Radio Technology:  Vision and Timeline</vt:lpstr>
      <vt:lpstr>ITU-R vision for IMT-2020 and beyond </vt:lpstr>
      <vt:lpstr>New study item for ‘5G’ architecture</vt:lpstr>
      <vt:lpstr>How to structure the work in SA2?</vt:lpstr>
      <vt:lpstr>Summary and Conclusions</vt:lpstr>
      <vt:lpstr>BACKUP</vt:lpstr>
      <vt:lpstr>NGMN Vision</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chandram</cp:lastModifiedBy>
  <cp:revision>754</cp:revision>
  <dcterms:created xsi:type="dcterms:W3CDTF">2008-08-30T09:32:10Z</dcterms:created>
  <dcterms:modified xsi:type="dcterms:W3CDTF">2015-09-10T18:21:26Z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1436835755</vt:lpwstr>
  </property>
</Properties>
</file>