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33"/>
  </p:notesMasterIdLst>
  <p:handoutMasterIdLst>
    <p:handoutMasterId r:id="rId34"/>
  </p:handoutMasterIdLst>
  <p:sldIdLst>
    <p:sldId id="743" r:id="rId2"/>
    <p:sldId id="707" r:id="rId3"/>
    <p:sldId id="708" r:id="rId4"/>
    <p:sldId id="709" r:id="rId5"/>
    <p:sldId id="710" r:id="rId6"/>
    <p:sldId id="711" r:id="rId7"/>
    <p:sldId id="761" r:id="rId8"/>
    <p:sldId id="712" r:id="rId9"/>
    <p:sldId id="752" r:id="rId10"/>
    <p:sldId id="713" r:id="rId11"/>
    <p:sldId id="714" r:id="rId12"/>
    <p:sldId id="804" r:id="rId13"/>
    <p:sldId id="810" r:id="rId14"/>
    <p:sldId id="811" r:id="rId15"/>
    <p:sldId id="816" r:id="rId16"/>
    <p:sldId id="817" r:id="rId17"/>
    <p:sldId id="826" r:id="rId18"/>
    <p:sldId id="831" r:id="rId19"/>
    <p:sldId id="832" r:id="rId20"/>
    <p:sldId id="734" r:id="rId21"/>
    <p:sldId id="777" r:id="rId22"/>
    <p:sldId id="830" r:id="rId23"/>
    <p:sldId id="818" r:id="rId24"/>
    <p:sldId id="814" r:id="rId25"/>
    <p:sldId id="815" r:id="rId26"/>
    <p:sldId id="819" r:id="rId27"/>
    <p:sldId id="820" r:id="rId28"/>
    <p:sldId id="822" r:id="rId29"/>
    <p:sldId id="828" r:id="rId30"/>
    <p:sldId id="793" r:id="rId31"/>
    <p:sldId id="829" r:id="rId32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FF66"/>
    <a:srgbClr val="4F6228"/>
    <a:srgbClr val="984807"/>
    <a:srgbClr val="FF0000"/>
    <a:srgbClr val="E6FF9F"/>
    <a:srgbClr val="99CC00"/>
    <a:srgbClr val="CCFF33"/>
    <a:srgbClr val="CCFF99"/>
    <a:srgbClr val="00CC00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>
        <p:scale>
          <a:sx n="81" d="100"/>
          <a:sy n="81" d="100"/>
        </p:scale>
        <p:origin x="-2400" y="-9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norpahj\AppData\Local\My%20Local%20Documents\3GPP\SA1%20Belgrade%202015\SA1%2371%20docs%20per%20plenary%20cycle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orpahj\AppData\Local\My%20Local%20Documents\3GPP\SA1%20Belgrade%202015\SA1%2371%20docs%20per%20plenary%20cycle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9534388081234248E-2"/>
          <c:y val="6.9935834289408291E-2"/>
          <c:w val="0.88620771876323656"/>
          <c:h val="0.73542811085622162"/>
        </c:manualLayout>
      </c:layout>
      <c:lineChart>
        <c:grouping val="standard"/>
        <c:varyColors val="0"/>
        <c:ser>
          <c:idx val="0"/>
          <c:order val="0"/>
          <c:cat>
            <c:strRef>
              <c:f>basic!$C$23:$C$39</c:f>
              <c:strCache>
                <c:ptCount val="17"/>
                <c:pt idx="0">
                  <c:v>Q3 2011</c:v>
                </c:pt>
                <c:pt idx="1">
                  <c:v>Q4 2011</c:v>
                </c:pt>
                <c:pt idx="2">
                  <c:v>Q1 2012</c:v>
                </c:pt>
                <c:pt idx="3">
                  <c:v>Q2 2012</c:v>
                </c:pt>
                <c:pt idx="4">
                  <c:v>Q3 2012</c:v>
                </c:pt>
                <c:pt idx="5">
                  <c:v>Q4 2012*</c:v>
                </c:pt>
                <c:pt idx="6">
                  <c:v>Q1 2013*</c:v>
                </c:pt>
                <c:pt idx="7">
                  <c:v>Q2 2013*</c:v>
                </c:pt>
                <c:pt idx="8">
                  <c:v>Q3 2013</c:v>
                </c:pt>
                <c:pt idx="9">
                  <c:v>Q4 2013</c:v>
                </c:pt>
                <c:pt idx="10">
                  <c:v>Q1 2014</c:v>
                </c:pt>
                <c:pt idx="11">
                  <c:v>Q2 2014</c:v>
                </c:pt>
                <c:pt idx="12">
                  <c:v>Q3 2014*</c:v>
                </c:pt>
                <c:pt idx="13">
                  <c:v>Q4 2014*</c:v>
                </c:pt>
                <c:pt idx="14">
                  <c:v>Q1 2015</c:v>
                </c:pt>
                <c:pt idx="15">
                  <c:v>Q2 2015</c:v>
                </c:pt>
                <c:pt idx="16">
                  <c:v>Q3 2015</c:v>
                </c:pt>
              </c:strCache>
            </c:strRef>
          </c:cat>
          <c:val>
            <c:numRef>
              <c:f>basic!$E$23:$E$39</c:f>
              <c:numCache>
                <c:formatCode>General</c:formatCode>
                <c:ptCount val="17"/>
                <c:pt idx="0">
                  <c:v>394</c:v>
                </c:pt>
                <c:pt idx="1">
                  <c:v>426</c:v>
                </c:pt>
                <c:pt idx="2">
                  <c:v>313</c:v>
                </c:pt>
                <c:pt idx="3">
                  <c:v>417</c:v>
                </c:pt>
                <c:pt idx="4">
                  <c:v>476</c:v>
                </c:pt>
                <c:pt idx="5">
                  <c:v>494</c:v>
                </c:pt>
                <c:pt idx="6">
                  <c:v>467</c:v>
                </c:pt>
                <c:pt idx="7">
                  <c:v>488</c:v>
                </c:pt>
                <c:pt idx="8">
                  <c:v>158</c:v>
                </c:pt>
                <c:pt idx="9">
                  <c:v>288</c:v>
                </c:pt>
                <c:pt idx="10">
                  <c:v>310</c:v>
                </c:pt>
                <c:pt idx="11">
                  <c:v>531</c:v>
                </c:pt>
                <c:pt idx="12">
                  <c:v>674</c:v>
                </c:pt>
                <c:pt idx="13">
                  <c:v>563</c:v>
                </c:pt>
                <c:pt idx="14">
                  <c:v>307</c:v>
                </c:pt>
                <c:pt idx="15">
                  <c:v>513</c:v>
                </c:pt>
                <c:pt idx="16">
                  <c:v>670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7212928"/>
        <c:axId val="167214464"/>
      </c:lineChart>
      <c:lineChart>
        <c:grouping val="standard"/>
        <c:varyColors val="0"/>
        <c:ser>
          <c:idx val="1"/>
          <c:order val="1"/>
          <c:tx>
            <c:strRef>
              <c:f>basic!$J$8</c:f>
              <c:strCache>
                <c:ptCount val="1"/>
                <c:pt idx="0">
                  <c:v>Agreed CRs</c:v>
                </c:pt>
              </c:strCache>
            </c:strRef>
          </c:tx>
          <c:cat>
            <c:strRef>
              <c:f>basic!$C$23:$C$39</c:f>
              <c:strCache>
                <c:ptCount val="17"/>
                <c:pt idx="0">
                  <c:v>Q3 2011</c:v>
                </c:pt>
                <c:pt idx="1">
                  <c:v>Q4 2011</c:v>
                </c:pt>
                <c:pt idx="2">
                  <c:v>Q1 2012</c:v>
                </c:pt>
                <c:pt idx="3">
                  <c:v>Q2 2012</c:v>
                </c:pt>
                <c:pt idx="4">
                  <c:v>Q3 2012</c:v>
                </c:pt>
                <c:pt idx="5">
                  <c:v>Q4 2012*</c:v>
                </c:pt>
                <c:pt idx="6">
                  <c:v>Q1 2013*</c:v>
                </c:pt>
                <c:pt idx="7">
                  <c:v>Q2 2013*</c:v>
                </c:pt>
                <c:pt idx="8">
                  <c:v>Q3 2013</c:v>
                </c:pt>
                <c:pt idx="9">
                  <c:v>Q4 2013</c:v>
                </c:pt>
                <c:pt idx="10">
                  <c:v>Q1 2014</c:v>
                </c:pt>
                <c:pt idx="11">
                  <c:v>Q2 2014</c:v>
                </c:pt>
                <c:pt idx="12">
                  <c:v>Q3 2014*</c:v>
                </c:pt>
                <c:pt idx="13">
                  <c:v>Q4 2014*</c:v>
                </c:pt>
                <c:pt idx="14">
                  <c:v>Q1 2015</c:v>
                </c:pt>
                <c:pt idx="15">
                  <c:v>Q2 2015</c:v>
                </c:pt>
                <c:pt idx="16">
                  <c:v>Q3 2015</c:v>
                </c:pt>
              </c:strCache>
            </c:strRef>
          </c:cat>
          <c:val>
            <c:numRef>
              <c:f>basic!$F$23:$F$39</c:f>
              <c:numCache>
                <c:formatCode>General</c:formatCode>
                <c:ptCount val="17"/>
                <c:pt idx="0">
                  <c:v>36</c:v>
                </c:pt>
                <c:pt idx="1">
                  <c:v>35</c:v>
                </c:pt>
                <c:pt idx="2">
                  <c:v>13</c:v>
                </c:pt>
                <c:pt idx="3">
                  <c:v>31</c:v>
                </c:pt>
                <c:pt idx="4">
                  <c:v>34</c:v>
                </c:pt>
                <c:pt idx="5">
                  <c:v>23</c:v>
                </c:pt>
                <c:pt idx="6">
                  <c:v>48</c:v>
                </c:pt>
                <c:pt idx="7">
                  <c:v>44</c:v>
                </c:pt>
                <c:pt idx="8">
                  <c:v>11</c:v>
                </c:pt>
                <c:pt idx="9">
                  <c:v>11</c:v>
                </c:pt>
                <c:pt idx="10">
                  <c:v>5</c:v>
                </c:pt>
                <c:pt idx="11">
                  <c:v>31</c:v>
                </c:pt>
                <c:pt idx="12">
                  <c:v>31</c:v>
                </c:pt>
                <c:pt idx="13">
                  <c:v>24</c:v>
                </c:pt>
                <c:pt idx="14">
                  <c:v>29</c:v>
                </c:pt>
                <c:pt idx="15">
                  <c:v>16</c:v>
                </c:pt>
                <c:pt idx="16">
                  <c:v>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8014976"/>
        <c:axId val="168016512"/>
      </c:lineChart>
      <c:catAx>
        <c:axId val="1672129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3600000" vert="horz"/>
          <a:lstStyle/>
          <a:p>
            <a:pPr>
              <a:defRPr/>
            </a:pPr>
            <a:endParaRPr lang="nl-NL"/>
          </a:p>
        </c:txPr>
        <c:crossAx val="167214464"/>
        <c:crosses val="autoZero"/>
        <c:auto val="1"/>
        <c:lblAlgn val="ctr"/>
        <c:lblOffset val="100"/>
        <c:noMultiLvlLbl val="0"/>
      </c:catAx>
      <c:valAx>
        <c:axId val="167214464"/>
        <c:scaling>
          <c:orientation val="minMax"/>
          <c:max val="700"/>
          <c:min val="0"/>
        </c:scaling>
        <c:delete val="0"/>
        <c:axPos val="l"/>
        <c:majorGridlines>
          <c:spPr>
            <a:ln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b="1">
                <a:solidFill>
                  <a:schemeClr val="accent1">
                    <a:lumMod val="75000"/>
                  </a:schemeClr>
                </a:solidFill>
              </a:defRPr>
            </a:pPr>
            <a:endParaRPr lang="nl-NL"/>
          </a:p>
        </c:txPr>
        <c:crossAx val="167212928"/>
        <c:crosses val="autoZero"/>
        <c:crossBetween val="midCat"/>
      </c:valAx>
      <c:catAx>
        <c:axId val="168014976"/>
        <c:scaling>
          <c:orientation val="minMax"/>
        </c:scaling>
        <c:delete val="1"/>
        <c:axPos val="b"/>
        <c:majorTickMark val="out"/>
        <c:minorTickMark val="none"/>
        <c:tickLblPos val="none"/>
        <c:crossAx val="168016512"/>
        <c:crosses val="autoZero"/>
        <c:auto val="1"/>
        <c:lblAlgn val="ctr"/>
        <c:lblOffset val="100"/>
        <c:noMultiLvlLbl val="0"/>
      </c:catAx>
      <c:valAx>
        <c:axId val="168016512"/>
        <c:scaling>
          <c:orientation val="minMax"/>
          <c:max val="100"/>
          <c:min val="0"/>
        </c:scaling>
        <c:delete val="0"/>
        <c:axPos val="r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rgbClr val="C00000"/>
                </a:solidFill>
              </a:defRPr>
            </a:pPr>
            <a:endParaRPr lang="nl-NL"/>
          </a:p>
        </c:txPr>
        <c:crossAx val="168014976"/>
        <c:crosses val="max"/>
        <c:crossBetween val="midCat"/>
      </c:valAx>
    </c:plotArea>
    <c:legend>
      <c:legendPos val="l"/>
      <c:layout>
        <c:manualLayout>
          <c:xMode val="edge"/>
          <c:yMode val="edge"/>
          <c:x val="0.29569049420423876"/>
          <c:y val="0.65301506603013215"/>
          <c:w val="0.21772914506683116"/>
          <c:h val="0.13491447427339301"/>
        </c:manualLayout>
      </c:layout>
      <c:overlay val="1"/>
      <c:spPr>
        <a:solidFill>
          <a:schemeClr val="bg1"/>
        </a:solidFill>
        <a:ln>
          <a:solidFill>
            <a:schemeClr val="bg1">
              <a:lumMod val="50000"/>
            </a:schemeClr>
          </a:solidFill>
        </a:ln>
      </c:spPr>
    </c:legend>
    <c:plotVisOnly val="1"/>
    <c:dispBlanksAs val="gap"/>
    <c:showDLblsOverMax val="0"/>
  </c:chart>
  <c:spPr>
    <a:solidFill>
      <a:srgbClr val="FFFFFF"/>
    </a:solidFill>
    <a:ln w="3175">
      <a:solidFill>
        <a:schemeClr val="bg1"/>
      </a:solidFill>
      <a:prstDash val="solid"/>
    </a:ln>
  </c:spPr>
  <c:txPr>
    <a:bodyPr/>
    <a:lstStyle/>
    <a:p>
      <a:pPr>
        <a:defRPr sz="12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nl-NL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time_new!$AG$11</c:f>
              <c:strCache>
                <c:ptCount val="1"/>
                <c:pt idx="0">
                  <c:v>GCSE_LTE</c:v>
                </c:pt>
              </c:strCache>
            </c:strRef>
          </c:tx>
          <c:invertIfNegative val="0"/>
          <c:dLbls>
            <c:showLegendKey val="0"/>
            <c:showVal val="0"/>
            <c:showCatName val="0"/>
            <c:showSerName val="1"/>
            <c:showPercent val="0"/>
            <c:showBubbleSize val="0"/>
            <c:showLeaderLines val="0"/>
          </c:dLbls>
          <c:cat>
            <c:strRef>
              <c:f>time_new!$AH$10:$AL$10</c:f>
              <c:strCache>
                <c:ptCount val="5"/>
                <c:pt idx="0">
                  <c:v>Q3 2014</c:v>
                </c:pt>
                <c:pt idx="1">
                  <c:v>Q4 2014</c:v>
                </c:pt>
                <c:pt idx="2">
                  <c:v>Q1 2015</c:v>
                </c:pt>
                <c:pt idx="3">
                  <c:v>Q2 2015</c:v>
                </c:pt>
                <c:pt idx="4">
                  <c:v>Q3 2015</c:v>
                </c:pt>
              </c:strCache>
            </c:strRef>
          </c:cat>
          <c:val>
            <c:numRef>
              <c:f>time_new!$AH$11:$AL$11</c:f>
              <c:numCache>
                <c:formatCode>General</c:formatCode>
                <c:ptCount val="5"/>
                <c:pt idx="0">
                  <c:v>1.5</c:v>
                </c:pt>
              </c:numCache>
            </c:numRef>
          </c:val>
        </c:ser>
        <c:ser>
          <c:idx val="1"/>
          <c:order val="1"/>
          <c:tx>
            <c:strRef>
              <c:f>time_new!$AG$12</c:f>
              <c:strCache>
                <c:ptCount val="1"/>
                <c:pt idx="0">
                  <c:v>UPCON</c:v>
                </c:pt>
              </c:strCache>
            </c:strRef>
          </c:tx>
          <c:invertIfNegative val="0"/>
          <c:cat>
            <c:strRef>
              <c:f>time_new!$AH$10:$AL$10</c:f>
              <c:strCache>
                <c:ptCount val="5"/>
                <c:pt idx="0">
                  <c:v>Q3 2014</c:v>
                </c:pt>
                <c:pt idx="1">
                  <c:v>Q4 2014</c:v>
                </c:pt>
                <c:pt idx="2">
                  <c:v>Q1 2015</c:v>
                </c:pt>
                <c:pt idx="3">
                  <c:v>Q2 2015</c:v>
                </c:pt>
                <c:pt idx="4">
                  <c:v>Q3 2015</c:v>
                </c:pt>
              </c:strCache>
            </c:strRef>
          </c:cat>
          <c:val>
            <c:numRef>
              <c:f>time_new!$AH$12:$AL$12</c:f>
              <c:numCache>
                <c:formatCode>General</c:formatCode>
                <c:ptCount val="5"/>
              </c:numCache>
            </c:numRef>
          </c:val>
        </c:ser>
        <c:ser>
          <c:idx val="2"/>
          <c:order val="2"/>
          <c:tx>
            <c:strRef>
              <c:f>time_new!$AG$13</c:f>
              <c:strCache>
                <c:ptCount val="1"/>
                <c:pt idx="0">
                  <c:v>RSE</c:v>
                </c:pt>
              </c:strCache>
            </c:strRef>
          </c:tx>
          <c:invertIfNegative val="0"/>
          <c:cat>
            <c:strRef>
              <c:f>time_new!$AH$10:$AL$10</c:f>
              <c:strCache>
                <c:ptCount val="5"/>
                <c:pt idx="0">
                  <c:v>Q3 2014</c:v>
                </c:pt>
                <c:pt idx="1">
                  <c:v>Q4 2014</c:v>
                </c:pt>
                <c:pt idx="2">
                  <c:v>Q1 2015</c:v>
                </c:pt>
                <c:pt idx="3">
                  <c:v>Q2 2015</c:v>
                </c:pt>
                <c:pt idx="4">
                  <c:v>Q3 2015</c:v>
                </c:pt>
              </c:strCache>
            </c:strRef>
          </c:cat>
          <c:val>
            <c:numRef>
              <c:f>time_new!$AH$13:$AL$13</c:f>
              <c:numCache>
                <c:formatCode>General</c:formatCode>
                <c:ptCount val="5"/>
              </c:numCache>
            </c:numRef>
          </c:val>
        </c:ser>
        <c:ser>
          <c:idx val="3"/>
          <c:order val="3"/>
          <c:tx>
            <c:strRef>
              <c:f>time_new!$AG$14</c:f>
              <c:strCache>
                <c:ptCount val="1"/>
                <c:pt idx="0">
                  <c:v>ACDC</c:v>
                </c:pt>
              </c:strCache>
            </c:strRef>
          </c:tx>
          <c:invertIfNegative val="0"/>
          <c:dLbls>
            <c:showLegendKey val="0"/>
            <c:showVal val="0"/>
            <c:showCatName val="0"/>
            <c:showSerName val="1"/>
            <c:showPercent val="0"/>
            <c:showBubbleSize val="0"/>
            <c:showLeaderLines val="0"/>
          </c:dLbls>
          <c:cat>
            <c:strRef>
              <c:f>time_new!$AH$10:$AL$10</c:f>
              <c:strCache>
                <c:ptCount val="5"/>
                <c:pt idx="0">
                  <c:v>Q3 2014</c:v>
                </c:pt>
                <c:pt idx="1">
                  <c:v>Q4 2014</c:v>
                </c:pt>
                <c:pt idx="2">
                  <c:v>Q1 2015</c:v>
                </c:pt>
                <c:pt idx="3">
                  <c:v>Q2 2015</c:v>
                </c:pt>
                <c:pt idx="4">
                  <c:v>Q3 2015</c:v>
                </c:pt>
              </c:strCache>
            </c:strRef>
          </c:cat>
          <c:val>
            <c:numRef>
              <c:f>time_new!$AH$14:$AL$14</c:f>
              <c:numCache>
                <c:formatCode>General</c:formatCode>
                <c:ptCount val="5"/>
              </c:numCache>
            </c:numRef>
          </c:val>
        </c:ser>
        <c:ser>
          <c:idx val="4"/>
          <c:order val="4"/>
          <c:tx>
            <c:strRef>
              <c:f>time_new!$AG$15</c:f>
              <c:strCache>
                <c:ptCount val="1"/>
                <c:pt idx="0">
                  <c:v>MTC</c:v>
                </c:pt>
              </c:strCache>
            </c:strRef>
          </c:tx>
          <c:invertIfNegative val="0"/>
          <c:cat>
            <c:strRef>
              <c:f>time_new!$AH$10:$AL$10</c:f>
              <c:strCache>
                <c:ptCount val="5"/>
                <c:pt idx="0">
                  <c:v>Q3 2014</c:v>
                </c:pt>
                <c:pt idx="1">
                  <c:v>Q4 2014</c:v>
                </c:pt>
                <c:pt idx="2">
                  <c:v>Q1 2015</c:v>
                </c:pt>
                <c:pt idx="3">
                  <c:v>Q2 2015</c:v>
                </c:pt>
                <c:pt idx="4">
                  <c:v>Q3 2015</c:v>
                </c:pt>
              </c:strCache>
            </c:strRef>
          </c:cat>
          <c:val>
            <c:numRef>
              <c:f>time_new!$AH$15:$AL$15</c:f>
              <c:numCache>
                <c:formatCode>General</c:formatCode>
                <c:ptCount val="5"/>
              </c:numCache>
            </c:numRef>
          </c:val>
        </c:ser>
        <c:ser>
          <c:idx val="5"/>
          <c:order val="5"/>
          <c:tx>
            <c:strRef>
              <c:f>time_new!$AG$16</c:f>
              <c:strCache>
                <c:ptCount val="1"/>
                <c:pt idx="0">
                  <c:v>NOVES</c:v>
                </c:pt>
              </c:strCache>
            </c:strRef>
          </c:tx>
          <c:invertIfNegative val="0"/>
          <c:cat>
            <c:strRef>
              <c:f>time_new!$AH$10:$AL$10</c:f>
              <c:strCache>
                <c:ptCount val="5"/>
                <c:pt idx="0">
                  <c:v>Q3 2014</c:v>
                </c:pt>
                <c:pt idx="1">
                  <c:v>Q4 2014</c:v>
                </c:pt>
                <c:pt idx="2">
                  <c:v>Q1 2015</c:v>
                </c:pt>
                <c:pt idx="3">
                  <c:v>Q2 2015</c:v>
                </c:pt>
                <c:pt idx="4">
                  <c:v>Q3 2015</c:v>
                </c:pt>
              </c:strCache>
            </c:strRef>
          </c:cat>
          <c:val>
            <c:numRef>
              <c:f>time_new!$AH$16:$AL$16</c:f>
              <c:numCache>
                <c:formatCode>General</c:formatCode>
                <c:ptCount val="5"/>
              </c:numCache>
            </c:numRef>
          </c:val>
        </c:ser>
        <c:ser>
          <c:idx val="6"/>
          <c:order val="6"/>
          <c:tx>
            <c:strRef>
              <c:f>time_new!$AG$17</c:f>
              <c:strCache>
                <c:ptCount val="1"/>
                <c:pt idx="0">
                  <c:v>SSO</c:v>
                </c:pt>
              </c:strCache>
            </c:strRef>
          </c:tx>
          <c:invertIfNegative val="0"/>
          <c:cat>
            <c:strRef>
              <c:f>time_new!$AH$10:$AL$10</c:f>
              <c:strCache>
                <c:ptCount val="5"/>
                <c:pt idx="0">
                  <c:v>Q3 2014</c:v>
                </c:pt>
                <c:pt idx="1">
                  <c:v>Q4 2014</c:v>
                </c:pt>
                <c:pt idx="2">
                  <c:v>Q1 2015</c:v>
                </c:pt>
                <c:pt idx="3">
                  <c:v>Q2 2015</c:v>
                </c:pt>
                <c:pt idx="4">
                  <c:v>Q3 2015</c:v>
                </c:pt>
              </c:strCache>
            </c:strRef>
          </c:cat>
          <c:val>
            <c:numRef>
              <c:f>time_new!$AH$17:$AL$17</c:f>
              <c:numCache>
                <c:formatCode>General</c:formatCode>
                <c:ptCount val="5"/>
              </c:numCache>
            </c:numRef>
          </c:val>
        </c:ser>
        <c:ser>
          <c:idx val="7"/>
          <c:order val="7"/>
          <c:tx>
            <c:strRef>
              <c:f>time_new!$AG$18</c:f>
              <c:strCache>
                <c:ptCount val="1"/>
                <c:pt idx="0">
                  <c:v>PWS</c:v>
                </c:pt>
              </c:strCache>
            </c:strRef>
          </c:tx>
          <c:invertIfNegative val="0"/>
          <c:cat>
            <c:strRef>
              <c:f>time_new!$AH$10:$AL$10</c:f>
              <c:strCache>
                <c:ptCount val="5"/>
                <c:pt idx="0">
                  <c:v>Q3 2014</c:v>
                </c:pt>
                <c:pt idx="1">
                  <c:v>Q4 2014</c:v>
                </c:pt>
                <c:pt idx="2">
                  <c:v>Q1 2015</c:v>
                </c:pt>
                <c:pt idx="3">
                  <c:v>Q2 2015</c:v>
                </c:pt>
                <c:pt idx="4">
                  <c:v>Q3 2015</c:v>
                </c:pt>
              </c:strCache>
            </c:strRef>
          </c:cat>
          <c:val>
            <c:numRef>
              <c:f>time_new!$AH$18:$AL$18</c:f>
              <c:numCache>
                <c:formatCode>General</c:formatCode>
                <c:ptCount val="5"/>
              </c:numCache>
            </c:numRef>
          </c:val>
        </c:ser>
        <c:ser>
          <c:idx val="8"/>
          <c:order val="8"/>
          <c:tx>
            <c:strRef>
              <c:f>time_new!$AG$19</c:f>
              <c:strCache>
                <c:ptCount val="1"/>
                <c:pt idx="0">
                  <c:v>WebRTC</c:v>
                </c:pt>
              </c:strCache>
            </c:strRef>
          </c:tx>
          <c:invertIfNegative val="0"/>
          <c:cat>
            <c:strRef>
              <c:f>time_new!$AH$10:$AL$10</c:f>
              <c:strCache>
                <c:ptCount val="5"/>
                <c:pt idx="0">
                  <c:v>Q3 2014</c:v>
                </c:pt>
                <c:pt idx="1">
                  <c:v>Q4 2014</c:v>
                </c:pt>
                <c:pt idx="2">
                  <c:v>Q1 2015</c:v>
                </c:pt>
                <c:pt idx="3">
                  <c:v>Q2 2015</c:v>
                </c:pt>
                <c:pt idx="4">
                  <c:v>Q3 2015</c:v>
                </c:pt>
              </c:strCache>
            </c:strRef>
          </c:cat>
          <c:val>
            <c:numRef>
              <c:f>time_new!$AH$19:$AL$19</c:f>
              <c:numCache>
                <c:formatCode>General</c:formatCode>
                <c:ptCount val="5"/>
              </c:numCache>
            </c:numRef>
          </c:val>
        </c:ser>
        <c:ser>
          <c:idx val="9"/>
          <c:order val="9"/>
          <c:tx>
            <c:strRef>
              <c:f>time_new!$AG$20</c:f>
              <c:strCache>
                <c:ptCount val="1"/>
                <c:pt idx="0">
                  <c:v>IOPS</c:v>
                </c:pt>
              </c:strCache>
            </c:strRef>
          </c:tx>
          <c:invertIfNegative val="0"/>
          <c:dLbls>
            <c:showLegendKey val="0"/>
            <c:showVal val="0"/>
            <c:showCatName val="0"/>
            <c:showSerName val="1"/>
            <c:showPercent val="0"/>
            <c:showBubbleSize val="0"/>
            <c:showLeaderLines val="0"/>
          </c:dLbls>
          <c:cat>
            <c:strRef>
              <c:f>time_new!$AH$10:$AL$10</c:f>
              <c:strCache>
                <c:ptCount val="5"/>
                <c:pt idx="0">
                  <c:v>Q3 2014</c:v>
                </c:pt>
                <c:pt idx="1">
                  <c:v>Q4 2014</c:v>
                </c:pt>
                <c:pt idx="2">
                  <c:v>Q1 2015</c:v>
                </c:pt>
                <c:pt idx="3">
                  <c:v>Q2 2015</c:v>
                </c:pt>
                <c:pt idx="4">
                  <c:v>Q3 2015</c:v>
                </c:pt>
              </c:strCache>
            </c:strRef>
          </c:cat>
          <c:val>
            <c:numRef>
              <c:f>time_new!$AH$20:$AL$20</c:f>
              <c:numCache>
                <c:formatCode>General</c:formatCode>
                <c:ptCount val="5"/>
                <c:pt idx="0">
                  <c:v>1.5</c:v>
                </c:pt>
              </c:numCache>
            </c:numRef>
          </c:val>
        </c:ser>
        <c:ser>
          <c:idx val="10"/>
          <c:order val="10"/>
          <c:tx>
            <c:strRef>
              <c:f>time_new!$AG$21</c:f>
              <c:strCache>
                <c:ptCount val="1"/>
                <c:pt idx="0">
                  <c:v>SEES</c:v>
                </c:pt>
              </c:strCache>
            </c:strRef>
          </c:tx>
          <c:invertIfNegative val="0"/>
          <c:dLbls>
            <c:showLegendKey val="0"/>
            <c:showVal val="0"/>
            <c:showCatName val="0"/>
            <c:showSerName val="1"/>
            <c:showPercent val="0"/>
            <c:showBubbleSize val="0"/>
            <c:showLeaderLines val="0"/>
          </c:dLbls>
          <c:cat>
            <c:strRef>
              <c:f>time_new!$AH$10:$AL$10</c:f>
              <c:strCache>
                <c:ptCount val="5"/>
                <c:pt idx="0">
                  <c:v>Q3 2014</c:v>
                </c:pt>
                <c:pt idx="1">
                  <c:v>Q4 2014</c:v>
                </c:pt>
                <c:pt idx="2">
                  <c:v>Q1 2015</c:v>
                </c:pt>
                <c:pt idx="3">
                  <c:v>Q2 2015</c:v>
                </c:pt>
                <c:pt idx="4">
                  <c:v>Q3 2015</c:v>
                </c:pt>
              </c:strCache>
            </c:strRef>
          </c:cat>
          <c:val>
            <c:numRef>
              <c:f>time_new!$AH$21:$AL$21</c:f>
              <c:numCache>
                <c:formatCode>General</c:formatCode>
                <c:ptCount val="5"/>
              </c:numCache>
            </c:numRef>
          </c:val>
        </c:ser>
        <c:ser>
          <c:idx val="11"/>
          <c:order val="11"/>
          <c:tx>
            <c:strRef>
              <c:f>time_new!$AG$22</c:f>
              <c:strCache>
                <c:ptCount val="1"/>
                <c:pt idx="0">
                  <c:v>eICBD</c:v>
                </c:pt>
              </c:strCache>
            </c:strRef>
          </c:tx>
          <c:invertIfNegative val="0"/>
          <c:dLbls>
            <c:showLegendKey val="0"/>
            <c:showVal val="0"/>
            <c:showCatName val="0"/>
            <c:showSerName val="1"/>
            <c:showPercent val="0"/>
            <c:showBubbleSize val="0"/>
            <c:showLeaderLines val="0"/>
          </c:dLbls>
          <c:cat>
            <c:strRef>
              <c:f>time_new!$AH$10:$AL$10</c:f>
              <c:strCache>
                <c:ptCount val="5"/>
                <c:pt idx="0">
                  <c:v>Q3 2014</c:v>
                </c:pt>
                <c:pt idx="1">
                  <c:v>Q4 2014</c:v>
                </c:pt>
                <c:pt idx="2">
                  <c:v>Q1 2015</c:v>
                </c:pt>
                <c:pt idx="3">
                  <c:v>Q2 2015</c:v>
                </c:pt>
                <c:pt idx="4">
                  <c:v>Q3 2015</c:v>
                </c:pt>
              </c:strCache>
            </c:strRef>
          </c:cat>
          <c:val>
            <c:numRef>
              <c:f>time_new!$AH$22:$AL$22</c:f>
              <c:numCache>
                <c:formatCode>General</c:formatCode>
                <c:ptCount val="5"/>
                <c:pt idx="0">
                  <c:v>1.5</c:v>
                </c:pt>
              </c:numCache>
            </c:numRef>
          </c:val>
        </c:ser>
        <c:ser>
          <c:idx val="12"/>
          <c:order val="12"/>
          <c:tx>
            <c:strRef>
              <c:f>time_new!$AG$23</c:f>
              <c:strCache>
                <c:ptCount val="1"/>
                <c:pt idx="0">
                  <c:v>CSIPTO</c:v>
                </c:pt>
              </c:strCache>
            </c:strRef>
          </c:tx>
          <c:invertIfNegative val="0"/>
          <c:cat>
            <c:strRef>
              <c:f>time_new!$AH$10:$AL$10</c:f>
              <c:strCache>
                <c:ptCount val="5"/>
                <c:pt idx="0">
                  <c:v>Q3 2014</c:v>
                </c:pt>
                <c:pt idx="1">
                  <c:v>Q4 2014</c:v>
                </c:pt>
                <c:pt idx="2">
                  <c:v>Q1 2015</c:v>
                </c:pt>
                <c:pt idx="3">
                  <c:v>Q2 2015</c:v>
                </c:pt>
                <c:pt idx="4">
                  <c:v>Q3 2015</c:v>
                </c:pt>
              </c:strCache>
            </c:strRef>
          </c:cat>
          <c:val>
            <c:numRef>
              <c:f>time_new!$AH$23:$AL$23</c:f>
              <c:numCache>
                <c:formatCode>General</c:formatCode>
                <c:ptCount val="5"/>
              </c:numCache>
            </c:numRef>
          </c:val>
        </c:ser>
        <c:ser>
          <c:idx val="13"/>
          <c:order val="13"/>
          <c:tx>
            <c:strRef>
              <c:f>time_new!$AG$24</c:f>
              <c:strCache>
                <c:ptCount val="1"/>
                <c:pt idx="0">
                  <c:v>MAPN</c:v>
                </c:pt>
              </c:strCache>
            </c:strRef>
          </c:tx>
          <c:invertIfNegative val="0"/>
          <c:dLbls>
            <c:showLegendKey val="0"/>
            <c:showVal val="0"/>
            <c:showCatName val="0"/>
            <c:showSerName val="1"/>
            <c:showPercent val="0"/>
            <c:showBubbleSize val="0"/>
            <c:showLeaderLines val="0"/>
          </c:dLbls>
          <c:cat>
            <c:strRef>
              <c:f>time_new!$AH$10:$AL$10</c:f>
              <c:strCache>
                <c:ptCount val="5"/>
                <c:pt idx="0">
                  <c:v>Q3 2014</c:v>
                </c:pt>
                <c:pt idx="1">
                  <c:v>Q4 2014</c:v>
                </c:pt>
                <c:pt idx="2">
                  <c:v>Q1 2015</c:v>
                </c:pt>
                <c:pt idx="3">
                  <c:v>Q2 2015</c:v>
                </c:pt>
                <c:pt idx="4">
                  <c:v>Q3 2015</c:v>
                </c:pt>
              </c:strCache>
            </c:strRef>
          </c:cat>
          <c:val>
            <c:numRef>
              <c:f>time_new!$AH$24:$AL$24</c:f>
              <c:numCache>
                <c:formatCode>General</c:formatCode>
                <c:ptCount val="5"/>
                <c:pt idx="0">
                  <c:v>2</c:v>
                </c:pt>
                <c:pt idx="1">
                  <c:v>3.5</c:v>
                </c:pt>
              </c:numCache>
            </c:numRef>
          </c:val>
        </c:ser>
        <c:ser>
          <c:idx val="14"/>
          <c:order val="14"/>
          <c:tx>
            <c:strRef>
              <c:f>time_new!$AG$25</c:f>
              <c:strCache>
                <c:ptCount val="1"/>
                <c:pt idx="0">
                  <c:v>MCPTT</c:v>
                </c:pt>
              </c:strCache>
            </c:strRef>
          </c:tx>
          <c:invertIfNegative val="0"/>
          <c:dLbls>
            <c:showLegendKey val="0"/>
            <c:showVal val="0"/>
            <c:showCatName val="0"/>
            <c:showSerName val="1"/>
            <c:showPercent val="0"/>
            <c:showBubbleSize val="0"/>
            <c:showLeaderLines val="0"/>
          </c:dLbls>
          <c:cat>
            <c:strRef>
              <c:f>time_new!$AH$10:$AL$10</c:f>
              <c:strCache>
                <c:ptCount val="5"/>
                <c:pt idx="0">
                  <c:v>Q3 2014</c:v>
                </c:pt>
                <c:pt idx="1">
                  <c:v>Q4 2014</c:v>
                </c:pt>
                <c:pt idx="2">
                  <c:v>Q1 2015</c:v>
                </c:pt>
                <c:pt idx="3">
                  <c:v>Q2 2015</c:v>
                </c:pt>
                <c:pt idx="4">
                  <c:v>Q3 2015</c:v>
                </c:pt>
              </c:strCache>
            </c:strRef>
          </c:cat>
          <c:val>
            <c:numRef>
              <c:f>time_new!$AH$25:$AL$25</c:f>
              <c:numCache>
                <c:formatCode>General</c:formatCode>
                <c:ptCount val="5"/>
                <c:pt idx="0">
                  <c:v>42</c:v>
                </c:pt>
                <c:pt idx="1">
                  <c:v>31.5</c:v>
                </c:pt>
                <c:pt idx="2">
                  <c:v>4.5</c:v>
                </c:pt>
              </c:numCache>
            </c:numRef>
          </c:val>
        </c:ser>
        <c:ser>
          <c:idx val="15"/>
          <c:order val="15"/>
          <c:tx>
            <c:strRef>
              <c:f>time_new!$AG$26</c:f>
              <c:strCache>
                <c:ptCount val="1"/>
                <c:pt idx="0">
                  <c:v>ECIP</c:v>
                </c:pt>
              </c:strCache>
            </c:strRef>
          </c:tx>
          <c:invertIfNegative val="0"/>
          <c:dLbls>
            <c:showLegendKey val="0"/>
            <c:showVal val="0"/>
            <c:showCatName val="0"/>
            <c:showSerName val="1"/>
            <c:showPercent val="0"/>
            <c:showBubbleSize val="0"/>
            <c:showLeaderLines val="0"/>
          </c:dLbls>
          <c:cat>
            <c:strRef>
              <c:f>time_new!$AH$10:$AL$10</c:f>
              <c:strCache>
                <c:ptCount val="5"/>
                <c:pt idx="0">
                  <c:v>Q3 2014</c:v>
                </c:pt>
                <c:pt idx="1">
                  <c:v>Q4 2014</c:v>
                </c:pt>
                <c:pt idx="2">
                  <c:v>Q1 2015</c:v>
                </c:pt>
                <c:pt idx="3">
                  <c:v>Q2 2015</c:v>
                </c:pt>
                <c:pt idx="4">
                  <c:v>Q3 2015</c:v>
                </c:pt>
              </c:strCache>
            </c:strRef>
          </c:cat>
          <c:val>
            <c:numRef>
              <c:f>time_new!$AH$26:$AL$26</c:f>
              <c:numCache>
                <c:formatCode>General</c:formatCode>
                <c:ptCount val="5"/>
                <c:pt idx="0">
                  <c:v>1.5</c:v>
                </c:pt>
              </c:numCache>
            </c:numRef>
          </c:val>
        </c:ser>
        <c:ser>
          <c:idx val="16"/>
          <c:order val="16"/>
          <c:tx>
            <c:strRef>
              <c:f>time_new!$AG$27</c:f>
              <c:strCache>
                <c:ptCount val="1"/>
                <c:pt idx="0">
                  <c:v>MBSP</c:v>
                </c:pt>
              </c:strCache>
            </c:strRef>
          </c:tx>
          <c:invertIfNegative val="0"/>
          <c:dLbls>
            <c:showLegendKey val="0"/>
            <c:showVal val="0"/>
            <c:showCatName val="0"/>
            <c:showSerName val="1"/>
            <c:showPercent val="0"/>
            <c:showBubbleSize val="0"/>
            <c:showLeaderLines val="0"/>
          </c:dLbls>
          <c:cat>
            <c:strRef>
              <c:f>time_new!$AH$10:$AL$10</c:f>
              <c:strCache>
                <c:ptCount val="5"/>
                <c:pt idx="0">
                  <c:v>Q3 2014</c:v>
                </c:pt>
                <c:pt idx="1">
                  <c:v>Q4 2014</c:v>
                </c:pt>
                <c:pt idx="2">
                  <c:v>Q1 2015</c:v>
                </c:pt>
                <c:pt idx="3">
                  <c:v>Q2 2015</c:v>
                </c:pt>
                <c:pt idx="4">
                  <c:v>Q3 2015</c:v>
                </c:pt>
              </c:strCache>
            </c:strRef>
          </c:cat>
          <c:val>
            <c:numRef>
              <c:f>time_new!$AH$27:$AL$27</c:f>
              <c:numCache>
                <c:formatCode>General</c:formatCode>
                <c:ptCount val="5"/>
                <c:pt idx="0">
                  <c:v>1.5</c:v>
                </c:pt>
              </c:numCache>
            </c:numRef>
          </c:val>
        </c:ser>
        <c:ser>
          <c:idx val="17"/>
          <c:order val="17"/>
          <c:tx>
            <c:strRef>
              <c:f>time_new!$AG$28</c:f>
              <c:strCache>
                <c:ptCount val="1"/>
                <c:pt idx="0">
                  <c:v>FMSS</c:v>
                </c:pt>
              </c:strCache>
            </c:strRef>
          </c:tx>
          <c:invertIfNegative val="0"/>
          <c:dLbls>
            <c:showLegendKey val="0"/>
            <c:showVal val="0"/>
            <c:showCatName val="0"/>
            <c:showSerName val="1"/>
            <c:showPercent val="0"/>
            <c:showBubbleSize val="0"/>
            <c:showLeaderLines val="0"/>
          </c:dLbls>
          <c:cat>
            <c:strRef>
              <c:f>time_new!$AH$10:$AL$10</c:f>
              <c:strCache>
                <c:ptCount val="5"/>
                <c:pt idx="0">
                  <c:v>Q3 2014</c:v>
                </c:pt>
                <c:pt idx="1">
                  <c:v>Q4 2014</c:v>
                </c:pt>
                <c:pt idx="2">
                  <c:v>Q1 2015</c:v>
                </c:pt>
                <c:pt idx="3">
                  <c:v>Q2 2015</c:v>
                </c:pt>
                <c:pt idx="4">
                  <c:v>Q3 2015</c:v>
                </c:pt>
              </c:strCache>
            </c:strRef>
          </c:cat>
          <c:val>
            <c:numRef>
              <c:f>time_new!$AH$28:$AL$28</c:f>
              <c:numCache>
                <c:formatCode>General</c:formatCode>
                <c:ptCount val="5"/>
                <c:pt idx="0">
                  <c:v>2</c:v>
                </c:pt>
              </c:numCache>
            </c:numRef>
          </c:val>
        </c:ser>
        <c:ser>
          <c:idx val="18"/>
          <c:order val="18"/>
          <c:tx>
            <c:strRef>
              <c:f>time_new!$AG$29</c:f>
              <c:strCache>
                <c:ptCount val="1"/>
                <c:pt idx="0">
                  <c:v>GUSH</c:v>
                </c:pt>
              </c:strCache>
            </c:strRef>
          </c:tx>
          <c:invertIfNegative val="0"/>
          <c:dLbls>
            <c:showLegendKey val="0"/>
            <c:showVal val="0"/>
            <c:showCatName val="0"/>
            <c:showSerName val="1"/>
            <c:showPercent val="0"/>
            <c:showBubbleSize val="0"/>
            <c:showLeaderLines val="0"/>
          </c:dLbls>
          <c:cat>
            <c:strRef>
              <c:f>time_new!$AH$10:$AL$10</c:f>
              <c:strCache>
                <c:ptCount val="5"/>
                <c:pt idx="0">
                  <c:v>Q3 2014</c:v>
                </c:pt>
                <c:pt idx="1">
                  <c:v>Q4 2014</c:v>
                </c:pt>
                <c:pt idx="2">
                  <c:v>Q1 2015</c:v>
                </c:pt>
                <c:pt idx="3">
                  <c:v>Q2 2015</c:v>
                </c:pt>
                <c:pt idx="4">
                  <c:v>Q3 2015</c:v>
                </c:pt>
              </c:strCache>
            </c:strRef>
          </c:cat>
          <c:val>
            <c:numRef>
              <c:f>time_new!$AH$29:$AL$29</c:f>
              <c:numCache>
                <c:formatCode>General</c:formatCode>
                <c:ptCount val="5"/>
              </c:numCache>
            </c:numRef>
          </c:val>
        </c:ser>
        <c:ser>
          <c:idx val="19"/>
          <c:order val="19"/>
          <c:tx>
            <c:strRef>
              <c:f>time_new!$AG$30</c:f>
              <c:strCache>
                <c:ptCount val="1"/>
                <c:pt idx="0">
                  <c:v>CATS</c:v>
                </c:pt>
              </c:strCache>
            </c:strRef>
          </c:tx>
          <c:invertIfNegative val="0"/>
          <c:dLbls>
            <c:showLegendKey val="0"/>
            <c:showVal val="0"/>
            <c:showCatName val="0"/>
            <c:showSerName val="1"/>
            <c:showPercent val="0"/>
            <c:showBubbleSize val="0"/>
            <c:showLeaderLines val="0"/>
          </c:dLbls>
          <c:cat>
            <c:strRef>
              <c:f>time_new!$AH$10:$AL$10</c:f>
              <c:strCache>
                <c:ptCount val="5"/>
                <c:pt idx="0">
                  <c:v>Q3 2014</c:v>
                </c:pt>
                <c:pt idx="1">
                  <c:v>Q4 2014</c:v>
                </c:pt>
                <c:pt idx="2">
                  <c:v>Q1 2015</c:v>
                </c:pt>
                <c:pt idx="3">
                  <c:v>Q2 2015</c:v>
                </c:pt>
                <c:pt idx="4">
                  <c:v>Q3 2015</c:v>
                </c:pt>
              </c:strCache>
            </c:strRef>
          </c:cat>
          <c:val>
            <c:numRef>
              <c:f>time_new!$AH$30:$AL$30</c:f>
              <c:numCache>
                <c:formatCode>General</c:formatCode>
                <c:ptCount val="5"/>
                <c:pt idx="0">
                  <c:v>1.5</c:v>
                </c:pt>
                <c:pt idx="1">
                  <c:v>3.5</c:v>
                </c:pt>
              </c:numCache>
            </c:numRef>
          </c:val>
        </c:ser>
        <c:ser>
          <c:idx val="20"/>
          <c:order val="20"/>
          <c:tx>
            <c:strRef>
              <c:f>time_new!$AG$31</c:f>
              <c:strCache>
                <c:ptCount val="1"/>
                <c:pt idx="0">
                  <c:v>V2XLTE</c:v>
                </c:pt>
              </c:strCache>
            </c:strRef>
          </c:tx>
          <c:invertIfNegative val="0"/>
          <c:dLbls>
            <c:showLegendKey val="0"/>
            <c:showVal val="0"/>
            <c:showCatName val="0"/>
            <c:showSerName val="1"/>
            <c:showPercent val="0"/>
            <c:showBubbleSize val="0"/>
            <c:showLeaderLines val="0"/>
          </c:dLbls>
          <c:cat>
            <c:strRef>
              <c:f>time_new!$AH$10:$AL$10</c:f>
              <c:strCache>
                <c:ptCount val="5"/>
                <c:pt idx="0">
                  <c:v>Q3 2014</c:v>
                </c:pt>
                <c:pt idx="1">
                  <c:v>Q4 2014</c:v>
                </c:pt>
                <c:pt idx="2">
                  <c:v>Q1 2015</c:v>
                </c:pt>
                <c:pt idx="3">
                  <c:v>Q2 2015</c:v>
                </c:pt>
                <c:pt idx="4">
                  <c:v>Q3 2015</c:v>
                </c:pt>
              </c:strCache>
            </c:strRef>
          </c:cat>
          <c:val>
            <c:numRef>
              <c:f>time_new!$AH$31:$AL$31</c:f>
              <c:numCache>
                <c:formatCode>General</c:formatCode>
                <c:ptCount val="5"/>
                <c:pt idx="2">
                  <c:v>8.5</c:v>
                </c:pt>
                <c:pt idx="3">
                  <c:v>10.5</c:v>
                </c:pt>
                <c:pt idx="4">
                  <c:v>13.5</c:v>
                </c:pt>
              </c:numCache>
            </c:numRef>
          </c:val>
        </c:ser>
        <c:ser>
          <c:idx val="21"/>
          <c:order val="21"/>
          <c:tx>
            <c:strRef>
              <c:f>time_new!$AG$32</c:f>
              <c:strCache>
                <c:ptCount val="1"/>
                <c:pt idx="0">
                  <c:v>SMARTER</c:v>
                </c:pt>
              </c:strCache>
            </c:strRef>
          </c:tx>
          <c:invertIfNegative val="0"/>
          <c:dLbls>
            <c:showLegendKey val="0"/>
            <c:showVal val="0"/>
            <c:showCatName val="0"/>
            <c:showSerName val="1"/>
            <c:showPercent val="0"/>
            <c:showBubbleSize val="0"/>
            <c:showLeaderLines val="0"/>
          </c:dLbls>
          <c:cat>
            <c:strRef>
              <c:f>time_new!$AH$10:$AL$10</c:f>
              <c:strCache>
                <c:ptCount val="5"/>
                <c:pt idx="0">
                  <c:v>Q3 2014</c:v>
                </c:pt>
                <c:pt idx="1">
                  <c:v>Q4 2014</c:v>
                </c:pt>
                <c:pt idx="2">
                  <c:v>Q1 2015</c:v>
                </c:pt>
                <c:pt idx="3">
                  <c:v>Q2 2015</c:v>
                </c:pt>
                <c:pt idx="4">
                  <c:v>Q3 2015</c:v>
                </c:pt>
              </c:strCache>
            </c:strRef>
          </c:cat>
          <c:val>
            <c:numRef>
              <c:f>time_new!$AH$32:$AL$32</c:f>
              <c:numCache>
                <c:formatCode>General</c:formatCode>
                <c:ptCount val="5"/>
                <c:pt idx="2">
                  <c:v>1.5</c:v>
                </c:pt>
                <c:pt idx="3">
                  <c:v>12</c:v>
                </c:pt>
                <c:pt idx="4">
                  <c:v>23</c:v>
                </c:pt>
              </c:numCache>
            </c:numRef>
          </c:val>
        </c:ser>
        <c:ser>
          <c:idx val="22"/>
          <c:order val="22"/>
          <c:tx>
            <c:strRef>
              <c:f>time_new!$AG$33</c:f>
              <c:strCache>
                <c:ptCount val="1"/>
                <c:pt idx="0">
                  <c:v>MCVideo</c:v>
                </c:pt>
              </c:strCache>
            </c:strRef>
          </c:tx>
          <c:invertIfNegative val="0"/>
          <c:dLbls>
            <c:showLegendKey val="0"/>
            <c:showVal val="0"/>
            <c:showCatName val="0"/>
            <c:showSerName val="1"/>
            <c:showPercent val="0"/>
            <c:showBubbleSize val="0"/>
            <c:showLeaderLines val="0"/>
          </c:dLbls>
          <c:cat>
            <c:strRef>
              <c:f>time_new!$AH$10:$AL$10</c:f>
              <c:strCache>
                <c:ptCount val="5"/>
                <c:pt idx="0">
                  <c:v>Q3 2014</c:v>
                </c:pt>
                <c:pt idx="1">
                  <c:v>Q4 2014</c:v>
                </c:pt>
                <c:pt idx="2">
                  <c:v>Q1 2015</c:v>
                </c:pt>
                <c:pt idx="3">
                  <c:v>Q2 2015</c:v>
                </c:pt>
                <c:pt idx="4">
                  <c:v>Q3 2015</c:v>
                </c:pt>
              </c:strCache>
            </c:strRef>
          </c:cat>
          <c:val>
            <c:numRef>
              <c:f>time_new!$AH$33:$AL$33</c:f>
              <c:numCache>
                <c:formatCode>General</c:formatCode>
                <c:ptCount val="5"/>
                <c:pt idx="3">
                  <c:v>4.5</c:v>
                </c:pt>
                <c:pt idx="4">
                  <c:v>5.5</c:v>
                </c:pt>
              </c:numCache>
            </c:numRef>
          </c:val>
        </c:ser>
        <c:ser>
          <c:idx val="23"/>
          <c:order val="23"/>
          <c:tx>
            <c:strRef>
              <c:f>time_new!$AG$34</c:f>
              <c:strCache>
                <c:ptCount val="1"/>
                <c:pt idx="0">
                  <c:v>MCData</c:v>
                </c:pt>
              </c:strCache>
            </c:strRef>
          </c:tx>
          <c:invertIfNegative val="0"/>
          <c:dLbls>
            <c:showLegendKey val="0"/>
            <c:showVal val="0"/>
            <c:showCatName val="0"/>
            <c:showSerName val="1"/>
            <c:showPercent val="0"/>
            <c:showBubbleSize val="0"/>
            <c:showLeaderLines val="0"/>
          </c:dLbls>
          <c:cat>
            <c:strRef>
              <c:f>time_new!$AH$10:$AL$10</c:f>
              <c:strCache>
                <c:ptCount val="5"/>
                <c:pt idx="0">
                  <c:v>Q3 2014</c:v>
                </c:pt>
                <c:pt idx="1">
                  <c:v>Q4 2014</c:v>
                </c:pt>
                <c:pt idx="2">
                  <c:v>Q1 2015</c:v>
                </c:pt>
                <c:pt idx="3">
                  <c:v>Q2 2015</c:v>
                </c:pt>
                <c:pt idx="4">
                  <c:v>Q3 2015</c:v>
                </c:pt>
              </c:strCache>
            </c:strRef>
          </c:cat>
          <c:val>
            <c:numRef>
              <c:f>time_new!$AH$34:$AL$34</c:f>
              <c:numCache>
                <c:formatCode>General</c:formatCode>
                <c:ptCount val="5"/>
                <c:pt idx="3">
                  <c:v>2</c:v>
                </c:pt>
                <c:pt idx="4">
                  <c:v>4.5</c:v>
                </c:pt>
              </c:numCache>
            </c:numRef>
          </c:val>
        </c:ser>
        <c:ser>
          <c:idx val="24"/>
          <c:order val="24"/>
          <c:tx>
            <c:strRef>
              <c:f>time_new!$AG$35</c:f>
              <c:strCache>
                <c:ptCount val="1"/>
                <c:pt idx="0">
                  <c:v>EnTV</c:v>
                </c:pt>
              </c:strCache>
            </c:strRef>
          </c:tx>
          <c:invertIfNegative val="0"/>
          <c:dLbls>
            <c:showLegendKey val="0"/>
            <c:showVal val="0"/>
            <c:showCatName val="0"/>
            <c:showSerName val="1"/>
            <c:showPercent val="0"/>
            <c:showBubbleSize val="0"/>
            <c:showLeaderLines val="0"/>
          </c:dLbls>
          <c:cat>
            <c:strRef>
              <c:f>time_new!$AH$10:$AL$10</c:f>
              <c:strCache>
                <c:ptCount val="5"/>
                <c:pt idx="0">
                  <c:v>Q3 2014</c:v>
                </c:pt>
                <c:pt idx="1">
                  <c:v>Q4 2014</c:v>
                </c:pt>
                <c:pt idx="2">
                  <c:v>Q1 2015</c:v>
                </c:pt>
                <c:pt idx="3">
                  <c:v>Q2 2015</c:v>
                </c:pt>
                <c:pt idx="4">
                  <c:v>Q3 2015</c:v>
                </c:pt>
              </c:strCache>
            </c:strRef>
          </c:cat>
          <c:val>
            <c:numRef>
              <c:f>time_new!$AH$35:$AL$35</c:f>
              <c:numCache>
                <c:formatCode>General</c:formatCode>
                <c:ptCount val="5"/>
                <c:pt idx="3">
                  <c:v>2</c:v>
                </c:pt>
                <c:pt idx="4">
                  <c:v>5</c:v>
                </c:pt>
              </c:numCache>
            </c:numRef>
          </c:val>
        </c:ser>
        <c:ser>
          <c:idx val="25"/>
          <c:order val="25"/>
          <c:tx>
            <c:strRef>
              <c:f>time_new!$AG$36</c:f>
              <c:strCache>
                <c:ptCount val="1"/>
                <c:pt idx="0">
                  <c:v>PPEPO_LTE</c:v>
                </c:pt>
              </c:strCache>
            </c:strRef>
          </c:tx>
          <c:invertIfNegative val="0"/>
          <c:cat>
            <c:strRef>
              <c:f>time_new!$AH$10:$AL$10</c:f>
              <c:strCache>
                <c:ptCount val="5"/>
                <c:pt idx="0">
                  <c:v>Q3 2014</c:v>
                </c:pt>
                <c:pt idx="1">
                  <c:v>Q4 2014</c:v>
                </c:pt>
                <c:pt idx="2">
                  <c:v>Q1 2015</c:v>
                </c:pt>
                <c:pt idx="3">
                  <c:v>Q2 2015</c:v>
                </c:pt>
                <c:pt idx="4">
                  <c:v>Q3 2015</c:v>
                </c:pt>
              </c:strCache>
            </c:strRef>
          </c:cat>
          <c:val>
            <c:numRef>
              <c:f>time_new!$AH$36:$AL$36</c:f>
              <c:numCache>
                <c:formatCode>General</c:formatCode>
                <c:ptCount val="5"/>
              </c:numCache>
            </c:numRef>
          </c:val>
        </c:ser>
        <c:ser>
          <c:idx val="26"/>
          <c:order val="26"/>
          <c:tx>
            <c:strRef>
              <c:f>time_new!$AG$37</c:f>
              <c:strCache>
                <c:ptCount val="1"/>
                <c:pt idx="0">
                  <c:v>eDSVCC</c:v>
                </c:pt>
              </c:strCache>
            </c:strRef>
          </c:tx>
          <c:invertIfNegative val="0"/>
          <c:cat>
            <c:strRef>
              <c:f>time_new!$AH$10:$AL$10</c:f>
              <c:strCache>
                <c:ptCount val="5"/>
                <c:pt idx="0">
                  <c:v>Q3 2014</c:v>
                </c:pt>
                <c:pt idx="1">
                  <c:v>Q4 2014</c:v>
                </c:pt>
                <c:pt idx="2">
                  <c:v>Q1 2015</c:v>
                </c:pt>
                <c:pt idx="3">
                  <c:v>Q2 2015</c:v>
                </c:pt>
                <c:pt idx="4">
                  <c:v>Q3 2015</c:v>
                </c:pt>
              </c:strCache>
            </c:strRef>
          </c:cat>
          <c:val>
            <c:numRef>
              <c:f>time_new!$AH$37:$AL$37</c:f>
              <c:numCache>
                <c:formatCode>General</c:formatCode>
                <c:ptCount val="5"/>
              </c:numCache>
            </c:numRef>
          </c:val>
        </c:ser>
        <c:ser>
          <c:idx val="27"/>
          <c:order val="27"/>
          <c:tx>
            <c:strRef>
              <c:f>time_new!$AG$38</c:f>
              <c:strCache>
                <c:ptCount val="1"/>
                <c:pt idx="0">
                  <c:v>MPS_Mods</c:v>
                </c:pt>
              </c:strCache>
            </c:strRef>
          </c:tx>
          <c:invertIfNegative val="0"/>
          <c:cat>
            <c:strRef>
              <c:f>time_new!$AH$10:$AL$10</c:f>
              <c:strCache>
                <c:ptCount val="5"/>
                <c:pt idx="0">
                  <c:v>Q3 2014</c:v>
                </c:pt>
                <c:pt idx="1">
                  <c:v>Q4 2014</c:v>
                </c:pt>
                <c:pt idx="2">
                  <c:v>Q1 2015</c:v>
                </c:pt>
                <c:pt idx="3">
                  <c:v>Q2 2015</c:v>
                </c:pt>
                <c:pt idx="4">
                  <c:v>Q3 2015</c:v>
                </c:pt>
              </c:strCache>
            </c:strRef>
          </c:cat>
          <c:val>
            <c:numRef>
              <c:f>time_new!$AH$38:$AL$38</c:f>
              <c:numCache>
                <c:formatCode>General</c:formatCode>
                <c:ptCount val="5"/>
              </c:numCache>
            </c:numRef>
          </c:val>
        </c:ser>
        <c:ser>
          <c:idx val="28"/>
          <c:order val="28"/>
          <c:tx>
            <c:strRef>
              <c:f>time_new!$AG$39</c:f>
              <c:strCache>
                <c:ptCount val="1"/>
                <c:pt idx="0">
                  <c:v>eULRS</c:v>
                </c:pt>
              </c:strCache>
            </c:strRef>
          </c:tx>
          <c:invertIfNegative val="0"/>
          <c:cat>
            <c:strRef>
              <c:f>time_new!$AH$10:$AL$10</c:f>
              <c:strCache>
                <c:ptCount val="5"/>
                <c:pt idx="0">
                  <c:v>Q3 2014</c:v>
                </c:pt>
                <c:pt idx="1">
                  <c:v>Q4 2014</c:v>
                </c:pt>
                <c:pt idx="2">
                  <c:v>Q1 2015</c:v>
                </c:pt>
                <c:pt idx="3">
                  <c:v>Q2 2015</c:v>
                </c:pt>
                <c:pt idx="4">
                  <c:v>Q3 2015</c:v>
                </c:pt>
              </c:strCache>
            </c:strRef>
          </c:cat>
          <c:val>
            <c:numRef>
              <c:f>time_new!$AH$39:$AL$39</c:f>
              <c:numCache>
                <c:formatCode>General</c:formatCode>
                <c:ptCount val="5"/>
              </c:numCache>
            </c:numRef>
          </c:val>
        </c:ser>
        <c:ser>
          <c:idx val="29"/>
          <c:order val="29"/>
          <c:tx>
            <c:strRef>
              <c:f>time_new!$AG$40</c:f>
              <c:strCache>
                <c:ptCount val="1"/>
                <c:pt idx="0">
                  <c:v>ELIOT</c:v>
                </c:pt>
              </c:strCache>
            </c:strRef>
          </c:tx>
          <c:invertIfNegative val="0"/>
          <c:cat>
            <c:strRef>
              <c:f>time_new!$AH$10:$AL$10</c:f>
              <c:strCache>
                <c:ptCount val="5"/>
                <c:pt idx="0">
                  <c:v>Q3 2014</c:v>
                </c:pt>
                <c:pt idx="1">
                  <c:v>Q4 2014</c:v>
                </c:pt>
                <c:pt idx="2">
                  <c:v>Q1 2015</c:v>
                </c:pt>
                <c:pt idx="3">
                  <c:v>Q2 2015</c:v>
                </c:pt>
                <c:pt idx="4">
                  <c:v>Q3 2015</c:v>
                </c:pt>
              </c:strCache>
            </c:strRef>
          </c:cat>
          <c:val>
            <c:numRef>
              <c:f>time_new!$AH$40:$AL$40</c:f>
              <c:numCache>
                <c:formatCode>General</c:formatCode>
                <c:ptCount val="5"/>
              </c:numCache>
            </c:numRef>
          </c:val>
        </c:ser>
        <c:ser>
          <c:idx val="30"/>
          <c:order val="30"/>
          <c:tx>
            <c:strRef>
              <c:f>time_new!$AG$41</c:f>
              <c:strCache>
                <c:ptCount val="1"/>
                <c:pt idx="0">
                  <c:v>other items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/>
                      <a:t>other </a:t>
                    </a:r>
                    <a:br>
                      <a:rPr lang="en-US"/>
                    </a:br>
                    <a:r>
                      <a:rPr lang="en-US"/>
                      <a:t>items</a:t>
                    </a:r>
                  </a:p>
                </c:rich>
              </c:tx>
              <c:showLegendKey val="0"/>
              <c:showVal val="0"/>
              <c:showCatName val="0"/>
              <c:showSerName val="1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other </a:t>
                    </a:r>
                    <a:br>
                      <a:rPr lang="en-US"/>
                    </a:br>
                    <a:r>
                      <a:rPr lang="en-US"/>
                      <a:t>items</a:t>
                    </a:r>
                  </a:p>
                </c:rich>
              </c:tx>
              <c:showLegendKey val="0"/>
              <c:showVal val="0"/>
              <c:showCatName val="0"/>
              <c:showSerName val="1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other </a:t>
                    </a:r>
                    <a:br>
                      <a:rPr lang="en-US"/>
                    </a:br>
                    <a:r>
                      <a:rPr lang="en-US"/>
                      <a:t>items</a:t>
                    </a:r>
                  </a:p>
                </c:rich>
              </c:tx>
              <c:showLegendKey val="0"/>
              <c:showVal val="0"/>
              <c:showCatName val="0"/>
              <c:showSerName val="1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other </a:t>
                    </a:r>
                    <a:br>
                      <a:rPr lang="en-US"/>
                    </a:br>
                    <a:r>
                      <a:rPr lang="en-US"/>
                      <a:t>items</a:t>
                    </a:r>
                  </a:p>
                </c:rich>
              </c:tx>
              <c:showLegendKey val="0"/>
              <c:showVal val="0"/>
              <c:showCatName val="0"/>
              <c:showSerName val="1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/>
                      <a:t>other </a:t>
                    </a:r>
                    <a:br>
                      <a:rPr lang="en-US"/>
                    </a:br>
                    <a:r>
                      <a:rPr lang="en-US"/>
                      <a:t>items</a:t>
                    </a:r>
                  </a:p>
                </c:rich>
              </c:tx>
              <c:showLegendKey val="0"/>
              <c:showVal val="0"/>
              <c:showCatName val="0"/>
              <c:showSerName val="1"/>
              <c:showPercent val="0"/>
              <c:showBubbleSize val="0"/>
            </c:dLbl>
            <c:showLegendKey val="0"/>
            <c:showVal val="0"/>
            <c:showCatName val="0"/>
            <c:showSerName val="1"/>
            <c:showPercent val="0"/>
            <c:showBubbleSize val="0"/>
            <c:showLeaderLines val="0"/>
          </c:dLbls>
          <c:cat>
            <c:strRef>
              <c:f>time_new!$AH$10:$AL$10</c:f>
              <c:strCache>
                <c:ptCount val="5"/>
                <c:pt idx="0">
                  <c:v>Q3 2014</c:v>
                </c:pt>
                <c:pt idx="1">
                  <c:v>Q4 2014</c:v>
                </c:pt>
                <c:pt idx="2">
                  <c:v>Q1 2015</c:v>
                </c:pt>
                <c:pt idx="3">
                  <c:v>Q2 2015</c:v>
                </c:pt>
                <c:pt idx="4">
                  <c:v>Q3 2015</c:v>
                </c:pt>
              </c:strCache>
            </c:strRef>
          </c:cat>
          <c:val>
            <c:numRef>
              <c:f>time_new!$AH$41:$AL$41</c:f>
              <c:numCache>
                <c:formatCode>General</c:formatCode>
                <c:ptCount val="5"/>
                <c:pt idx="0">
                  <c:v>9</c:v>
                </c:pt>
                <c:pt idx="1">
                  <c:v>8</c:v>
                </c:pt>
                <c:pt idx="2">
                  <c:v>10.5</c:v>
                </c:pt>
                <c:pt idx="3">
                  <c:v>10</c:v>
                </c:pt>
                <c:pt idx="4">
                  <c:v>6.5</c:v>
                </c:pt>
              </c:numCache>
            </c:numRef>
          </c:val>
        </c:ser>
        <c:ser>
          <c:idx val="31"/>
          <c:order val="31"/>
          <c:tx>
            <c:strRef>
              <c:f>time_new!$AG$42</c:f>
              <c:strCache>
                <c:ptCount val="1"/>
                <c:pt idx="0">
                  <c:v>admin</c:v>
                </c:pt>
              </c:strCache>
            </c:strRef>
          </c:tx>
          <c:invertIfNegative val="0"/>
          <c:dLbls>
            <c:showLegendKey val="0"/>
            <c:showVal val="0"/>
            <c:showCatName val="0"/>
            <c:showSerName val="1"/>
            <c:showPercent val="0"/>
            <c:showBubbleSize val="0"/>
            <c:showLeaderLines val="0"/>
          </c:dLbls>
          <c:cat>
            <c:strRef>
              <c:f>time_new!$AH$10:$AL$10</c:f>
              <c:strCache>
                <c:ptCount val="5"/>
                <c:pt idx="0">
                  <c:v>Q3 2014</c:v>
                </c:pt>
                <c:pt idx="1">
                  <c:v>Q4 2014</c:v>
                </c:pt>
                <c:pt idx="2">
                  <c:v>Q1 2015</c:v>
                </c:pt>
                <c:pt idx="3">
                  <c:v>Q2 2015</c:v>
                </c:pt>
                <c:pt idx="4">
                  <c:v>Q3 2015</c:v>
                </c:pt>
              </c:strCache>
            </c:strRef>
          </c:cat>
          <c:val>
            <c:numRef>
              <c:f>time_new!$AH$42:$AL$42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2.5</c:v>
                </c:pt>
                <c:pt idx="3">
                  <c:v>2.5</c:v>
                </c:pt>
                <c:pt idx="4">
                  <c:v>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69420288"/>
        <c:axId val="169421824"/>
      </c:barChart>
      <c:catAx>
        <c:axId val="169420288"/>
        <c:scaling>
          <c:orientation val="minMax"/>
        </c:scaling>
        <c:delete val="0"/>
        <c:axPos val="b"/>
        <c:majorTickMark val="out"/>
        <c:minorTickMark val="none"/>
        <c:tickLblPos val="nextTo"/>
        <c:crossAx val="169421824"/>
        <c:crosses val="autoZero"/>
        <c:auto val="1"/>
        <c:lblAlgn val="ctr"/>
        <c:lblOffset val="100"/>
        <c:noMultiLvlLbl val="0"/>
      </c:catAx>
      <c:valAx>
        <c:axId val="1694218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942028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0.06124</cdr:x>
      <cdr:y>0.22047</cdr:y>
    </cdr:from>
    <cdr:to>
      <cdr:x>0.10142</cdr:x>
      <cdr:y>0.35259</cdr:y>
    </cdr:to>
    <cdr:sp macro="" textlink="">
      <cdr:nvSpPr>
        <cdr:cNvPr id="8" name="Down Arrow 3"/>
        <cdr:cNvSpPr/>
      </cdr:nvSpPr>
      <cdr:spPr>
        <a:xfrm xmlns:a="http://schemas.openxmlformats.org/drawingml/2006/main">
          <a:off x="327810" y="800096"/>
          <a:ext cx="215085" cy="479467"/>
        </a:xfrm>
        <a:prstGeom xmlns:a="http://schemas.openxmlformats.org/drawingml/2006/main" prst="downArrow">
          <a:avLst/>
        </a:prstGeom>
        <a:solidFill xmlns:a="http://schemas.openxmlformats.org/drawingml/2006/main">
          <a:srgbClr val="FFC000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en-GB"/>
        </a:p>
      </cdr:txBody>
    </cdr:sp>
  </cdr:relSizeAnchor>
  <cdr:relSizeAnchor xmlns:cdr="http://schemas.openxmlformats.org/drawingml/2006/chartDrawing">
    <cdr:from>
      <cdr:x>0.102</cdr:x>
      <cdr:y>0.15574</cdr:y>
    </cdr:from>
    <cdr:to>
      <cdr:x>0.22186</cdr:x>
      <cdr:y>0.36572</cdr:y>
    </cdr:to>
    <cdr:sp macro="" textlink="">
      <cdr:nvSpPr>
        <cdr:cNvPr id="9" name="TextBox 2"/>
        <cdr:cNvSpPr txBox="1"/>
      </cdr:nvSpPr>
      <cdr:spPr>
        <a:xfrm xmlns:a="http://schemas.openxmlformats.org/drawingml/2006/main">
          <a:off x="545990" y="565177"/>
          <a:ext cx="641616" cy="7620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GB" sz="1200" b="1"/>
            <a:t>Rel-11</a:t>
          </a:r>
          <a:endParaRPr lang="en-GB" sz="1200" b="1" baseline="0"/>
        </a:p>
        <a:p xmlns:a="http://schemas.openxmlformats.org/drawingml/2006/main">
          <a:r>
            <a:rPr lang="en-GB" sz="1200" b="1" baseline="0"/>
            <a:t>Stage 1</a:t>
          </a:r>
        </a:p>
        <a:p xmlns:a="http://schemas.openxmlformats.org/drawingml/2006/main">
          <a:r>
            <a:rPr lang="en-GB" sz="1200" b="1" baseline="0"/>
            <a:t>freeze</a:t>
          </a:r>
          <a:endParaRPr lang="en-GB" sz="1200" b="1"/>
        </a:p>
      </cdr:txBody>
    </cdr:sp>
  </cdr:relSizeAnchor>
  <cdr:relSizeAnchor xmlns:cdr="http://schemas.openxmlformats.org/drawingml/2006/chartDrawing">
    <cdr:from>
      <cdr:x>0.27818</cdr:x>
      <cdr:y>0.06824</cdr:y>
    </cdr:from>
    <cdr:to>
      <cdr:x>0.39804</cdr:x>
      <cdr:y>0.27822</cdr:y>
    </cdr:to>
    <cdr:sp macro="" textlink="">
      <cdr:nvSpPr>
        <cdr:cNvPr id="11" name="TextBox 2"/>
        <cdr:cNvSpPr txBox="1"/>
      </cdr:nvSpPr>
      <cdr:spPr>
        <a:xfrm xmlns:a="http://schemas.openxmlformats.org/drawingml/2006/main">
          <a:off x="1489085" y="247645"/>
          <a:ext cx="641617" cy="7620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GB" sz="1200" b="1"/>
            <a:t>Rel-12</a:t>
          </a:r>
          <a:endParaRPr lang="en-GB" sz="1200" b="1" baseline="0"/>
        </a:p>
        <a:p xmlns:a="http://schemas.openxmlformats.org/drawingml/2006/main">
          <a:r>
            <a:rPr lang="en-GB" sz="1200" b="1" baseline="0"/>
            <a:t>Stage 1</a:t>
          </a:r>
        </a:p>
        <a:p xmlns:a="http://schemas.openxmlformats.org/drawingml/2006/main">
          <a:r>
            <a:rPr lang="en-GB" sz="1200" b="1" baseline="0"/>
            <a:t>freeze</a:t>
          </a:r>
          <a:endParaRPr lang="en-GB" sz="1200" b="1"/>
        </a:p>
      </cdr:txBody>
    </cdr:sp>
  </cdr:relSizeAnchor>
  <cdr:relSizeAnchor xmlns:cdr="http://schemas.openxmlformats.org/drawingml/2006/chartDrawing">
    <cdr:from>
      <cdr:x>0.37426</cdr:x>
      <cdr:y>0.15836</cdr:y>
    </cdr:from>
    <cdr:to>
      <cdr:x>0.41444</cdr:x>
      <cdr:y>0.29048</cdr:y>
    </cdr:to>
    <cdr:sp macro="" textlink="">
      <cdr:nvSpPr>
        <cdr:cNvPr id="6" name="Down Arrow 5"/>
        <cdr:cNvSpPr/>
      </cdr:nvSpPr>
      <cdr:spPr>
        <a:xfrm xmlns:a="http://schemas.openxmlformats.org/drawingml/2006/main">
          <a:off x="2003417" y="574692"/>
          <a:ext cx="215085" cy="479467"/>
        </a:xfrm>
        <a:prstGeom xmlns:a="http://schemas.openxmlformats.org/drawingml/2006/main" prst="downArrow">
          <a:avLst/>
        </a:prstGeom>
        <a:solidFill xmlns:a="http://schemas.openxmlformats.org/drawingml/2006/main">
          <a:srgbClr val="FFC000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GB"/>
        </a:p>
      </cdr:txBody>
    </cdr:sp>
  </cdr:relSizeAnchor>
  <cdr:relSizeAnchor xmlns:cdr="http://schemas.openxmlformats.org/drawingml/2006/chartDrawing">
    <cdr:from>
      <cdr:x>0.50771</cdr:x>
      <cdr:y>0.03763</cdr:y>
    </cdr:from>
    <cdr:to>
      <cdr:x>0.62757</cdr:x>
      <cdr:y>0.24761</cdr:y>
    </cdr:to>
    <cdr:sp macro="" textlink="">
      <cdr:nvSpPr>
        <cdr:cNvPr id="7" name="TextBox 2"/>
        <cdr:cNvSpPr txBox="1"/>
      </cdr:nvSpPr>
      <cdr:spPr>
        <a:xfrm xmlns:a="http://schemas.openxmlformats.org/drawingml/2006/main">
          <a:off x="2717809" y="136543"/>
          <a:ext cx="641616" cy="7620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GB" sz="1200" b="1"/>
            <a:t>Rel-13</a:t>
          </a:r>
          <a:endParaRPr lang="en-GB" sz="1200" b="1" baseline="0"/>
        </a:p>
        <a:p xmlns:a="http://schemas.openxmlformats.org/drawingml/2006/main">
          <a:r>
            <a:rPr lang="en-GB" sz="1200" b="1" baseline="0"/>
            <a:t>Stage 1</a:t>
          </a:r>
        </a:p>
        <a:p xmlns:a="http://schemas.openxmlformats.org/drawingml/2006/main">
          <a:r>
            <a:rPr lang="en-GB" sz="1200" b="1" baseline="0"/>
            <a:t>freeze</a:t>
          </a:r>
          <a:endParaRPr lang="en-GB" sz="1200" b="1"/>
        </a:p>
      </cdr:txBody>
    </cdr:sp>
  </cdr:relSizeAnchor>
  <cdr:relSizeAnchor xmlns:cdr="http://schemas.openxmlformats.org/drawingml/2006/chartDrawing">
    <cdr:from>
      <cdr:x>0.62099</cdr:x>
      <cdr:y>0.07349</cdr:y>
    </cdr:from>
    <cdr:to>
      <cdr:x>0.69928</cdr:x>
      <cdr:y>0.13123</cdr:y>
    </cdr:to>
    <cdr:sp macro="" textlink="">
      <cdr:nvSpPr>
        <cdr:cNvPr id="2" name="Right Arrow 1"/>
        <cdr:cNvSpPr/>
      </cdr:nvSpPr>
      <cdr:spPr>
        <a:xfrm xmlns:a="http://schemas.openxmlformats.org/drawingml/2006/main">
          <a:off x="3324195" y="266680"/>
          <a:ext cx="419091" cy="209540"/>
        </a:xfrm>
        <a:prstGeom xmlns:a="http://schemas.openxmlformats.org/drawingml/2006/main" prst="rightArrow">
          <a:avLst/>
        </a:prstGeom>
        <a:solidFill xmlns:a="http://schemas.openxmlformats.org/drawingml/2006/main">
          <a:srgbClr val="FFC000"/>
        </a:solidFill>
        <a:ln xmlns:a="http://schemas.openxmlformats.org/drawingml/2006/main">
          <a:solidFill>
            <a:sysClr val="windowText" lastClr="00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1E84C29F-49F3-4FE2-83FA-1777A1DAAFAA}" type="datetime1">
              <a:rPr lang="en-US"/>
              <a:pPr>
                <a:defRPr/>
              </a:pPr>
              <a:t>9/10/2015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842E232-F8A7-47A5-A7BC-B42DE9E2D80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1218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2AAC1F5-27A6-45DA-8C00-F824433F1A7A}" type="datetime1">
              <a:rPr lang="en-US"/>
              <a:pPr>
                <a:defRPr/>
              </a:pPr>
              <a:t>9/10/2015</a:t>
            </a:fld>
            <a:endParaRPr lang="en-US" dirty="0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B412F56-D888-4DCA-B052-C6C7BBD5FA1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42666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E6DB1D2-40DB-4110-9D44-EF3080C3D89D}" type="slidenum">
              <a:rPr lang="en-GB" sz="1200" smtClean="0">
                <a:latin typeface="Times New Roman" pitchFamily="18" charset="0"/>
              </a:rPr>
              <a:pPr eaLnBrk="1" hangingPunct="1"/>
              <a:t>1</a:t>
            </a:fld>
            <a:endParaRPr lang="en-GB" sz="1200" dirty="0" smtClean="0">
              <a:latin typeface="Times New Roman" pitchFamily="18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FE8624E-BB58-4D68-B786-34DB17D14B4C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10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9C521F8-15CC-4F49-B1B0-BADB097C320E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11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5DE3259-28DD-42F3-828D-7437DBF7B2D8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12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5059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45060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D359D36-9496-449B-A26D-9E5021FB14FC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13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317F243-1BDA-492A-A122-2A877D6F3389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14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9053D9E-CF93-469F-845C-46C933115BE7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15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0179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0180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9053D9E-CF93-469F-845C-46C933115BE7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16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0179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0180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9053D9E-CF93-469F-845C-46C933115BE7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17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0179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0180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D6A774-D665-4E49-BC59-C3FF815503C0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18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D6A774-D665-4E49-BC59-C3FF815503C0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19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F1393A4-1D40-4317-BD51-B5EE8F586EA5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</a:t>
            </a:fld>
            <a:endParaRPr lang="en-GB" sz="1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37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37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776D7F9-4CC6-49AC-BDB4-71609E981A9E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20</a:t>
            </a:fld>
            <a:endParaRPr lang="en-GB" sz="1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199B0BE-24B2-4052-B136-49FBE3E06AA2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21</a:t>
            </a:fld>
            <a:endParaRPr lang="en-GB" sz="1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199B0BE-24B2-4052-B136-49FBE3E06AA2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22</a:t>
            </a:fld>
            <a:endParaRPr lang="en-GB" sz="1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D6A774-D665-4E49-BC59-C3FF815503C0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23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D6A774-D665-4E49-BC59-C3FF815503C0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24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D6A774-D665-4E49-BC59-C3FF815503C0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25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D6A774-D665-4E49-BC59-C3FF815503C0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26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D6A774-D665-4E49-BC59-C3FF815503C0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27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D6A774-D665-4E49-BC59-C3FF815503C0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28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D6A774-D665-4E49-BC59-C3FF815503C0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29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F73B99D-14F7-4F14-BDF2-410FDBE7AE1E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3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4819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34820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E65EF53-6DBC-460D-BF56-CE2E0295721D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30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CDEF6DF-19EF-4210-AF5F-834902A52DB5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4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5843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35844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B96ED51-1387-42B2-B497-E03469C99919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5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6867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36868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9F7314D-F799-4F34-AD52-FD5D77903F9E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6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7891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37892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54F0A8C-8008-4756-B9F3-60C9B03FC38F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7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8915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38916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8479D93-8305-40E8-ACA2-28A9A1714A98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8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9939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5C7E199-F1C6-413A-A2F9-DB0FCB6139E2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9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0963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40964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79256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856478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373859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33638"/>
            <a:ext cx="8228013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4120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1027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46088" y="228600"/>
            <a:ext cx="68707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/>
          <a:lstStyle/>
          <a:p>
            <a:pPr eaLnBrk="0" hangingPunct="0">
              <a:defRPr/>
            </a:pPr>
            <a:r>
              <a:rPr lang="en-GB" sz="1000" kern="1200" spc="3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SP-150397, </a:t>
            </a:r>
            <a:r>
              <a:rPr lang="en-GB" spc="300" dirty="0">
                <a:latin typeface="Arial" pitchFamily="34" charset="0"/>
                <a:cs typeface="Arial" pitchFamily="34" charset="0"/>
              </a:rPr>
              <a:t>TSG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SA#69, 15 -17 Sep 2015</a:t>
            </a:r>
            <a:endParaRPr lang="en-GB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7466734D-F56B-492A-9C29-DC22F338D171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033" name="Rectangle 15"/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© 3GPP 2012</a:t>
            </a:r>
            <a:endParaRPr lang="en-GB"/>
          </a:p>
        </p:txBody>
      </p:sp>
      <p:sp>
        <p:nvSpPr>
          <p:cNvPr id="1034" name="Rectangle 16"/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sz="800" dirty="0"/>
              <a:t>© 3GPP </a:t>
            </a:r>
            <a:r>
              <a:rPr lang="en-GB" sz="800" dirty="0" smtClean="0"/>
              <a:t>2015</a:t>
            </a:r>
            <a:endParaRPr lang="en-GB" sz="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1_Serv/TSGS1_71_Belgrade/docs/S1-1512312.zip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sa/WG1_Serv/TSGS1_71_Belgrade/docs/S1-152752.zip" TargetMode="External"/><Relationship Id="rId5" Type="http://schemas.openxmlformats.org/officeDocument/2006/relationships/hyperlink" Target="http://www.3gpp.org/ftp/tsg_sa/WG1_Serv/TSGS1_71_Belgrade/docs/S1-152370.zip" TargetMode="External"/><Relationship Id="rId4" Type="http://schemas.openxmlformats.org/officeDocument/2006/relationships/hyperlink" Target="http://www.3gpp.org/ftp/tsg_sa/WG1_Serv/TSGS1_71_Belgrade/docs/S1-152406.zip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sa/TSG_SA/TSGS_66/Docs/SP-140746.zip" TargetMode="External"/><Relationship Id="rId3" Type="http://schemas.openxmlformats.org/officeDocument/2006/relationships/hyperlink" Target="http://www.3gpp.org/ftp/tsg_sa/TSG_SA/TSGS_61/Docs/SP-130409.zip" TargetMode="External"/><Relationship Id="rId7" Type="http://schemas.openxmlformats.org/officeDocument/2006/relationships/hyperlink" Target="http://www.3gpp.org/ftp/tsg_sa/TSG_SA/TSGS_65/Docs/SP-140493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sa/TSG_SA/TSGS_64/Docs/SP-140221.zip" TargetMode="External"/><Relationship Id="rId5" Type="http://schemas.openxmlformats.org/officeDocument/2006/relationships/hyperlink" Target="http://www.3gpp.org/ftp/tsg_sa/TSG_SA/TSGS_63/Docs/SP-140063.zip" TargetMode="External"/><Relationship Id="rId10" Type="http://schemas.openxmlformats.org/officeDocument/2006/relationships/hyperlink" Target="ftp://ftp.3gpp.org/tsg_sa/TSG_SA/TSGS_68/Docs/SP-150266.zip" TargetMode="External"/><Relationship Id="rId4" Type="http://schemas.openxmlformats.org/officeDocument/2006/relationships/hyperlink" Target="http://www.3gpp.org/ftp/tsg_sa/TSG_SA/TSGS_62/Docs/SP-130591.zip" TargetMode="External"/><Relationship Id="rId9" Type="http://schemas.openxmlformats.org/officeDocument/2006/relationships/hyperlink" Target="http://www.3gpp.org/ftp/tsg_sa/TSG_SA/TSGS_67/Docs/SP-150037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 </a:t>
            </a:r>
            <a:r>
              <a:rPr lang="en-GB" sz="6000" dirty="0"/>
              <a:t>SA1 Report to TSG </a:t>
            </a:r>
            <a:r>
              <a:rPr lang="en-GB" sz="6000" dirty="0" smtClean="0"/>
              <a:t>SA#69</a:t>
            </a:r>
            <a:br>
              <a:rPr lang="en-GB" sz="6000" dirty="0" smtClean="0"/>
            </a:br>
            <a:r>
              <a:rPr lang="en-GB" sz="6000" dirty="0" smtClean="0"/>
              <a:t>SP-150397</a:t>
            </a:r>
            <a:endParaRPr lang="en-GB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1" name="Subtitle 6"/>
          <p:cNvSpPr>
            <a:spLocks noGrp="1"/>
          </p:cNvSpPr>
          <p:nvPr>
            <p:ph type="subTitle" idx="1"/>
          </p:nvPr>
        </p:nvSpPr>
        <p:spPr>
          <a:xfrm>
            <a:off x="1371600" y="3619815"/>
            <a:ext cx="6400800" cy="201898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dirty="0" smtClean="0">
                <a:latin typeface="Arial" charset="0"/>
              </a:rPr>
              <a:t>Toon Norp</a:t>
            </a:r>
            <a:endParaRPr lang="en-US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sz="2000" dirty="0">
                <a:latin typeface="Arial" charset="0"/>
              </a:rPr>
              <a:t>SA1 </a:t>
            </a:r>
            <a:r>
              <a:rPr lang="en-US" sz="2000" dirty="0" smtClean="0">
                <a:latin typeface="Arial" charset="0"/>
              </a:rPr>
              <a:t>Chair</a:t>
            </a:r>
            <a:r>
              <a:rPr lang="en-US" sz="2000" dirty="0">
                <a:latin typeface="Arial" charset="0"/>
              </a:rPr>
              <a:t>, </a:t>
            </a:r>
            <a:r>
              <a:rPr lang="en-US" sz="2000" dirty="0" smtClean="0">
                <a:latin typeface="Arial" charset="0"/>
              </a:rPr>
              <a:t>KPN</a:t>
            </a:r>
          </a:p>
          <a:p>
            <a:pPr>
              <a:lnSpc>
                <a:spcPct val="80000"/>
              </a:lnSpc>
            </a:pPr>
            <a:endParaRPr lang="en-US" sz="2000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dirty="0">
                <a:latin typeface="Arial" charset="0"/>
              </a:rPr>
              <a:t>Alain Sultan</a:t>
            </a:r>
          </a:p>
          <a:p>
            <a:pPr eaLnBrk="1"/>
            <a:r>
              <a:rPr lang="en-GB" sz="2000" dirty="0">
                <a:latin typeface="Arial" charset="0"/>
              </a:rPr>
              <a:t>SA1 Secretary</a:t>
            </a:r>
          </a:p>
          <a:p>
            <a:pPr>
              <a:lnSpc>
                <a:spcPct val="80000"/>
              </a:lnSpc>
            </a:pPr>
            <a:endParaRPr lang="en-US" sz="2000" dirty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smtClean="0"/>
              <a:t>Work Summary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433638"/>
            <a:ext cx="8228013" cy="217805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dirty="0" smtClean="0"/>
              <a:t>Work Summary:</a:t>
            </a:r>
            <a:br>
              <a:rPr lang="en-GB" dirty="0" smtClean="0"/>
            </a:br>
            <a:r>
              <a:rPr lang="en-GB" dirty="0" smtClean="0"/>
              <a:t>Rel-13 and earlier corrections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Rel-13 corrections</a:t>
            </a:r>
          </a:p>
        </p:txBody>
      </p:sp>
      <p:graphicFrame>
        <p:nvGraphicFramePr>
          <p:cNvPr id="4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6626603"/>
              </p:ext>
            </p:extLst>
          </p:nvPr>
        </p:nvGraphicFramePr>
        <p:xfrm>
          <a:off x="261938" y="1612900"/>
          <a:ext cx="8659813" cy="3996157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31005"/>
                <a:gridCol w="1001104"/>
                <a:gridCol w="4222192"/>
                <a:gridCol w="765858"/>
                <a:gridCol w="786497"/>
                <a:gridCol w="753157"/>
              </a:tblGrid>
              <a:tr h="487557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ACDC: Agenda item 13.4. Agreed CRs:</a:t>
                      </a:r>
                    </a:p>
                  </a:txBody>
                  <a:tcPr marL="68584" marR="68584" marT="0" marB="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68584" marR="68584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17780" marR="177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17780" marR="177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17780" marR="17780" marT="0" marB="0"/>
                </a:tc>
              </a:tr>
              <a:tr h="18554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SP-150535</a:t>
                      </a:r>
                      <a:endParaRPr lang="en-GB" sz="14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S1-152405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Handling of uncategorized ACDC applications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22.011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0217r1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</a:t>
                      </a: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13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Based on LS from CT1 in </a:t>
                      </a: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  <a:hlinkClick r:id="rId3"/>
                        </a:rPr>
                        <a:t>S1-152312</a:t>
                      </a: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/ C1-152413 “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LS on handling of </a:t>
                      </a:r>
                      <a:r>
                        <a:rPr kumimoji="0" lang="en-US" sz="16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uncategorised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applications in ACDC”</a:t>
                      </a:r>
                      <a:endParaRPr kumimoji="0" lang="en-GB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Reply to CT1 in 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  <a:hlinkClick r:id="rId4"/>
                        </a:rPr>
                        <a:t>S1-152406</a:t>
                      </a:r>
                      <a:endParaRPr kumimoji="0" lang="en-US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0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486000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504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</a:rPr>
                        <a:t>TEI-13: Agenda item 13.52. Agreed CR:</a:t>
                      </a: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SP-150536</a:t>
                      </a:r>
                      <a:endParaRPr lang="en-GB" sz="14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S1-152751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Support of Emergency sessions over WLAN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22.101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0502r2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</a:t>
                      </a: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13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Based on LS from GSMA RILTE in </a:t>
                      </a: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  <a:hlinkClick r:id="rId5"/>
                        </a:rPr>
                        <a:t>S1-152370</a:t>
                      </a: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“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IMS Emergency Session over WLAN”</a:t>
                      </a:r>
                      <a:endParaRPr kumimoji="0" lang="en-GB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Reply to GSMA RILTE in 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  <a:hlinkClick r:id="rId6"/>
                        </a:rPr>
                        <a:t>S1-152752</a:t>
                      </a:r>
                      <a:endParaRPr kumimoji="0" lang="en-US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0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99327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dirty="0" smtClean="0"/>
              <a:t>Work Summary:</a:t>
            </a:r>
            <a:br>
              <a:rPr lang="en-GB" dirty="0" smtClean="0"/>
            </a:br>
            <a:r>
              <a:rPr lang="en-GB" dirty="0"/>
              <a:t>Stage 1 </a:t>
            </a:r>
            <a:r>
              <a:rPr lang="en-GB" dirty="0" smtClean="0"/>
              <a:t>Rel-14 </a:t>
            </a:r>
            <a:r>
              <a:rPr lang="en-GB" dirty="0"/>
              <a:t>Work Items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316868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Overview: Stage 1 Rel-14 Work Items</a:t>
            </a:r>
            <a:endParaRPr lang="it-IT" dirty="0" smtClean="0"/>
          </a:p>
        </p:txBody>
      </p:sp>
      <p:sp>
        <p:nvSpPr>
          <p:cNvPr id="18435" name="Text Box 105"/>
          <p:cNvSpPr txBox="1">
            <a:spLocks noChangeArrowheads="1"/>
          </p:cNvSpPr>
          <p:nvPr/>
        </p:nvSpPr>
        <p:spPr bwMode="auto">
          <a:xfrm>
            <a:off x="250825" y="6189663"/>
            <a:ext cx="7883525" cy="13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GB" sz="1200" b="1" dirty="0">
                <a:solidFill>
                  <a:srgbClr val="000000"/>
                </a:solidFill>
              </a:rPr>
              <a:t>WI status is shown as the completion percentage of WID objectives reflected in the content of agreed CRs</a:t>
            </a:r>
            <a:endParaRPr lang="it-IT" sz="1200" b="1" i="1" dirty="0">
              <a:solidFill>
                <a:srgbClr val="333399"/>
              </a:solidFill>
            </a:endParaRPr>
          </a:p>
        </p:txBody>
      </p:sp>
      <p:sp>
        <p:nvSpPr>
          <p:cNvPr id="18436" name="Text Box 50"/>
          <p:cNvSpPr txBox="1">
            <a:spLocks noChangeArrowheads="1"/>
          </p:cNvSpPr>
          <p:nvPr/>
        </p:nvSpPr>
        <p:spPr bwMode="auto">
          <a:xfrm>
            <a:off x="249238" y="5988050"/>
            <a:ext cx="5537200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US" sz="1200" b="1">
                <a:solidFill>
                  <a:srgbClr val="FF0000"/>
                </a:solidFill>
              </a:rPr>
              <a:t>Updates in </a:t>
            </a:r>
            <a:r>
              <a:rPr lang="en-US" sz="1400" b="1" i="1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RED</a:t>
            </a:r>
            <a:endParaRPr lang="it-IT" sz="1400" b="1" i="1">
              <a:solidFill>
                <a:srgbClr val="FF0000"/>
              </a:solidFill>
              <a:latin typeface="Century Gothic" pitchFamily="34" charset="0"/>
              <a:cs typeface="Times New Roman" pitchFamily="18" charset="0"/>
            </a:endParaRPr>
          </a:p>
        </p:txBody>
      </p:sp>
      <p:graphicFrame>
        <p:nvGraphicFramePr>
          <p:cNvPr id="7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5355794"/>
              </p:ext>
            </p:extLst>
          </p:nvPr>
        </p:nvGraphicFramePr>
        <p:xfrm>
          <a:off x="261212" y="1271588"/>
          <a:ext cx="8677217" cy="4490353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853588"/>
                <a:gridCol w="1240971"/>
                <a:gridCol w="780407"/>
                <a:gridCol w="780407"/>
                <a:gridCol w="2021844"/>
              </a:tblGrid>
              <a:tr h="3708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Work Item</a:t>
                      </a:r>
                      <a:endParaRPr kumimoji="1" lang="en-GB" sz="1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de-DE" sz="140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WI Code</a:t>
                      </a:r>
                      <a:endParaRPr kumimoji="1" lang="en-GB" sz="1400" b="1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09/2015</a:t>
                      </a:r>
                      <a:endParaRPr lang="en-GB" sz="1400" i="0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06/2015</a:t>
                      </a:r>
                      <a:endParaRPr lang="en-GB" sz="1400" i="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kumimoji="1" lang="en-GB" sz="1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23" marB="45723" anchor="ctr" horzOverflow="overflow"/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Password based service activation for IMS Multimedia Telephony service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i="0" kern="120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PWDIMS</a:t>
                      </a:r>
                      <a:endParaRPr lang="en-GB" sz="1400" b="1" i="0" kern="1200" dirty="0">
                        <a:solidFill>
                          <a:srgbClr val="984807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i="1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Completed 03/2015</a:t>
                      </a:r>
                      <a:endParaRPr lang="en-GB" sz="1400" b="1" i="0" kern="1200" noProof="0" dirty="0" smtClean="0">
                        <a:solidFill>
                          <a:srgbClr val="984807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23" marB="45723" anchor="ctr" horzOverflow="overflow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Multimedia Priority Service (MPS) Modifications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i="0" kern="1200" dirty="0" err="1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MPS_Mods</a:t>
                      </a:r>
                      <a:endParaRPr lang="en-GB" sz="1400" b="1" i="0" kern="1200" dirty="0">
                        <a:solidFill>
                          <a:srgbClr val="984807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40%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i="1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25%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300" b="1" i="1" kern="1200" baseline="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Work in progress</a:t>
                      </a:r>
                      <a:endParaRPr lang="en-GB" sz="13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23" marB="45723" anchor="ctr" horzOverflow="overflow"/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Enhancing Location Capabilities for Indoor and Outdoor Emergency Communications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i="0" kern="120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ELIOT</a:t>
                      </a:r>
                      <a:endParaRPr lang="en-GB" sz="1400" b="1" i="0" kern="1200" dirty="0">
                        <a:solidFill>
                          <a:srgbClr val="984807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80%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i="1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25%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Work in progress</a:t>
                      </a:r>
                    </a:p>
                  </a:txBody>
                  <a:tcPr marL="45716" marR="45716" marT="45723" marB="45723" anchor="ctr" horzOverflow="overflow"/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Enhancements to Domain Selection between </a:t>
                      </a:r>
                      <a:r>
                        <a:rPr lang="en-GB" sz="1400" b="1" i="0" kern="1200" noProof="0" dirty="0" err="1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VoLTE</a:t>
                      </a: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and CDMA CS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i="0" kern="1200" dirty="0" err="1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eDSVCC</a:t>
                      </a:r>
                      <a:endParaRPr lang="en-GB" sz="1400" b="1" i="0" kern="1200" dirty="0">
                        <a:solidFill>
                          <a:srgbClr val="984807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i="1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Completed 06/2015</a:t>
                      </a:r>
                    </a:p>
                  </a:txBody>
                  <a:tcPr marL="45716" marR="45716" marT="45723" marB="45723" anchor="ctr" horzOverflow="overflow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Control of Applications when Third party Servicers encounter difficulties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i="0" kern="120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CATS</a:t>
                      </a:r>
                      <a:endParaRPr lang="en-GB" sz="1400" b="1" i="0" kern="1200" dirty="0">
                        <a:solidFill>
                          <a:srgbClr val="984807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i="1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0 %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US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WID approved 06/2015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Completed 08/2015 </a:t>
                      </a:r>
                      <a:r>
                        <a:rPr kumimoji="0" lang="en-GB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(SA1)</a:t>
                      </a:r>
                      <a:endParaRPr kumimoji="0" lang="en-US" sz="1300" b="1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23" marB="45723" anchor="ctr" horzOverflow="overflow">
                    <a:solidFill>
                      <a:srgbClr val="66FF66"/>
                    </a:solidFill>
                  </a:tcPr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Evolution to and Interworking with </a:t>
                      </a:r>
                      <a:r>
                        <a:rPr lang="en-GB" sz="1400" b="1" i="0" kern="1200" noProof="0" dirty="0" err="1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eCall</a:t>
                      </a: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in IMS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i="0" kern="120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EIEI</a:t>
                      </a:r>
                      <a:endParaRPr lang="en-GB" sz="1400" b="1" i="0" kern="1200" dirty="0">
                        <a:solidFill>
                          <a:srgbClr val="984807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i="1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US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WID approved 06/2015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Completed 06/2015</a:t>
                      </a:r>
                    </a:p>
                  </a:txBody>
                  <a:tcPr marL="45716" marR="45716" marT="45723" marB="45723" anchor="ctr" horzOverflow="overflow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Enhancements to User Location Reporting Support</a:t>
                      </a:r>
                      <a:endParaRPr lang="en-GB" sz="1400" b="1" i="0" kern="1200" noProof="0" dirty="0" smtClean="0">
                        <a:solidFill>
                          <a:srgbClr val="984807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i="0" kern="1200" dirty="0" err="1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eULRS</a:t>
                      </a:r>
                      <a:endParaRPr lang="en-GB" sz="1400" b="1" i="0" kern="1200" dirty="0">
                        <a:solidFill>
                          <a:srgbClr val="984807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New WID proposal</a:t>
                      </a:r>
                    </a:p>
                  </a:txBody>
                  <a:tcPr marL="45716" marR="45716" marT="45723" marB="45723" anchor="ctr" horzOverflow="overflow">
                    <a:solidFill>
                      <a:srgbClr val="66FF66"/>
                    </a:solidFill>
                  </a:tcPr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LTE support for V2X services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b="1" i="0" kern="120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V2XLTE</a:t>
                      </a:r>
                      <a:endParaRPr lang="en-GB" sz="1400" b="1" i="0" kern="1200" dirty="0">
                        <a:solidFill>
                          <a:srgbClr val="984807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New WID proposal</a:t>
                      </a:r>
                    </a:p>
                  </a:txBody>
                  <a:tcPr marL="45716" marR="45716" marT="45723" marB="45723" anchor="ctr" horzOverflow="overflow">
                    <a:solidFill>
                      <a:srgbClr val="66FF6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335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Rel-14: </a:t>
            </a:r>
            <a:r>
              <a:rPr lang="en-GB" dirty="0" err="1"/>
              <a:t>MPS_Mods</a:t>
            </a:r>
            <a:endParaRPr lang="en-GB" dirty="0" smtClean="0"/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3475590"/>
              </p:ext>
            </p:extLst>
          </p:nvPr>
        </p:nvGraphicFramePr>
        <p:xfrm>
          <a:off x="241300" y="1362075"/>
          <a:ext cx="8655050" cy="821906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2903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Work 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09/2015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6" marB="4561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06/2015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6" marB="4561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 horzOverflow="overflow"/>
                </a:tc>
              </a:tr>
              <a:tr h="5016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Multimedia Priority Service (MPS) Modifications</a:t>
                      </a:r>
                    </a:p>
                  </a:txBody>
                  <a:tcPr marL="45735" marR="45735" marT="45654" marB="45654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SA#72 (06/2016)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40%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25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%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Work in progress</a:t>
                      </a:r>
                    </a:p>
                  </a:txBody>
                  <a:tcPr marL="45735" marR="45735" marT="45643" marB="45643" anchor="ctr" horzOverflow="overflow">
                    <a:noFill/>
                  </a:tcPr>
                </a:tc>
              </a:tr>
            </a:tbl>
          </a:graphicData>
        </a:graphic>
      </p:graphicFrame>
      <p:sp>
        <p:nvSpPr>
          <p:cNvPr id="19479" name="Text Box 105"/>
          <p:cNvSpPr txBox="1">
            <a:spLocks noChangeArrowheads="1"/>
          </p:cNvSpPr>
          <p:nvPr/>
        </p:nvSpPr>
        <p:spPr bwMode="auto">
          <a:xfrm>
            <a:off x="250825" y="6189663"/>
            <a:ext cx="7883525" cy="13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GB" sz="1200" b="1" dirty="0">
                <a:solidFill>
                  <a:srgbClr val="000000"/>
                </a:solidFill>
              </a:rPr>
              <a:t>WI status is shown as the completion percentage of WID objectives reflected in the content of agreed CRs</a:t>
            </a:r>
            <a:endParaRPr lang="it-IT" sz="1200" b="1" i="1" dirty="0">
              <a:solidFill>
                <a:srgbClr val="333399"/>
              </a:solidFill>
            </a:endParaRPr>
          </a:p>
        </p:txBody>
      </p:sp>
      <p:graphicFrame>
        <p:nvGraphicFramePr>
          <p:cNvPr id="10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7301430"/>
              </p:ext>
            </p:extLst>
          </p:nvPr>
        </p:nvGraphicFramePr>
        <p:xfrm>
          <a:off x="241143" y="3158950"/>
          <a:ext cx="8662060" cy="1371385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2060"/>
              </a:tblGrid>
              <a:tr h="12410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Progress on TS 22.153</a:t>
                      </a: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/>
                        <a:buChar char="•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Correction to state</a:t>
                      </a: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that MPS is not only exempt from load balancing but also from load re-balancing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/>
                        <a:buChar char="•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Clarification that MPS</a:t>
                      </a: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priority treatments are provided by the 3GPP network prior to access to subscription related information in the 3GPP network</a:t>
                      </a:r>
                      <a:endParaRPr lang="en-GB" sz="1600" b="0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 anchor="ctr"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0001708"/>
              </p:ext>
            </p:extLst>
          </p:nvPr>
        </p:nvGraphicFramePr>
        <p:xfrm>
          <a:off x="239102" y="2192704"/>
          <a:ext cx="8661399" cy="99154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071353"/>
                <a:gridCol w="1006024"/>
                <a:gridCol w="4278088"/>
                <a:gridCol w="765998"/>
                <a:gridCol w="786641"/>
                <a:gridCol w="753295"/>
              </a:tblGrid>
              <a:tr h="295962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14.2 Agreed CRs: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</a:tr>
              <a:tr h="28373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SP-150537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S1-152174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MPS exemption from load rebalancing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22.153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0022r-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</a:t>
                      </a: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2837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S1-152681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MPS priority during initial Attach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22.153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0024r3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</a:t>
                      </a: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93310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Rel-14: ELIOT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3156073"/>
              </p:ext>
            </p:extLst>
          </p:nvPr>
        </p:nvGraphicFramePr>
        <p:xfrm>
          <a:off x="241300" y="1362075"/>
          <a:ext cx="8655050" cy="99128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2903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Work 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09/2015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6" marB="4561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06/2015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6" marB="4561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 horzOverflow="overflow"/>
                </a:tc>
              </a:tr>
              <a:tr h="5016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Enhancing Location Capabilities for Indoor and Outdoor Emergency Communications</a:t>
                      </a:r>
                    </a:p>
                  </a:txBody>
                  <a:tcPr marL="45735" marR="45735" marT="45654" marB="45654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SA#70 (12/2015)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80%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25%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</a:p>
                  </a:txBody>
                  <a:tcPr marL="45735" marR="45735" marT="45643" marB="45643" anchor="ctr" horzOverflow="overflow">
                    <a:noFill/>
                  </a:tcPr>
                </a:tc>
              </a:tr>
            </a:tbl>
          </a:graphicData>
        </a:graphic>
      </p:graphicFrame>
      <p:sp>
        <p:nvSpPr>
          <p:cNvPr id="19479" name="Text Box 105"/>
          <p:cNvSpPr txBox="1">
            <a:spLocks noChangeArrowheads="1"/>
          </p:cNvSpPr>
          <p:nvPr/>
        </p:nvSpPr>
        <p:spPr bwMode="auto">
          <a:xfrm>
            <a:off x="250825" y="6189663"/>
            <a:ext cx="7883525" cy="13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GB" sz="1200" b="1" dirty="0">
                <a:solidFill>
                  <a:srgbClr val="000000"/>
                </a:solidFill>
              </a:rPr>
              <a:t>WI status is shown as the completion percentage of WID objectives reflected in the content of agreed CRs</a:t>
            </a:r>
            <a:endParaRPr lang="it-IT" sz="1200" b="1" i="1" dirty="0">
              <a:solidFill>
                <a:srgbClr val="333399"/>
              </a:solidFill>
            </a:endParaRPr>
          </a:p>
        </p:txBody>
      </p:sp>
      <p:graphicFrame>
        <p:nvGraphicFramePr>
          <p:cNvPr id="10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7443991"/>
              </p:ext>
            </p:extLst>
          </p:nvPr>
        </p:nvGraphicFramePr>
        <p:xfrm>
          <a:off x="237763" y="3206534"/>
          <a:ext cx="8661399" cy="1817599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1399"/>
              </a:tblGrid>
              <a:tr h="11359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on TS 22.071: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Addition</a:t>
                      </a: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of references and abbreviations</a:t>
                      </a:r>
                      <a:endParaRPr lang="en-GB" sz="1600" b="0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Update of supported location technologies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Addition of </a:t>
                      </a:r>
                      <a:r>
                        <a:rPr lang="en-GB" sz="1600" b="0" kern="12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dispatchable</a:t>
                      </a: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location definitions / description / accuracy requirements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Updates of requirements for Emergency Services related to </a:t>
                      </a:r>
                      <a:r>
                        <a:rPr lang="en-GB" sz="1600" b="0" kern="12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dispatchable</a:t>
                      </a: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location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Update of information on the FCC Wireless E911 Rules</a:t>
                      </a:r>
                      <a:endParaRPr lang="en-GB" sz="1600" b="0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 anchor="ctr"/>
                </a:tc>
              </a:tr>
            </a:tbl>
          </a:graphicData>
        </a:graphic>
      </p:graphicFrame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2791541"/>
              </p:ext>
            </p:extLst>
          </p:nvPr>
        </p:nvGraphicFramePr>
        <p:xfrm>
          <a:off x="237762" y="2359224"/>
          <a:ext cx="8661399" cy="836095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071353"/>
                <a:gridCol w="1006024"/>
                <a:gridCol w="4278088"/>
                <a:gridCol w="765998"/>
                <a:gridCol w="786641"/>
                <a:gridCol w="753295"/>
              </a:tblGrid>
              <a:tr h="295962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14.3. Agreed CRs: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</a:tr>
              <a:tr h="2837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SP-150538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S1-152739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Addition of civic location reporting for Emergency Services</a:t>
                      </a: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22.071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0082r2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</a:t>
                      </a: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02556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Rel-14: CATS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8610541"/>
              </p:ext>
            </p:extLst>
          </p:nvPr>
        </p:nvGraphicFramePr>
        <p:xfrm>
          <a:off x="241300" y="1362075"/>
          <a:ext cx="8655050" cy="99128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2903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Work 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09/2015</a:t>
                      </a:r>
                      <a:endParaRPr lang="en-GB" sz="1400" b="1" kern="1200" dirty="0">
                        <a:solidFill>
                          <a:srgbClr val="FF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6" marB="4561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06/2015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6" marB="4561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 horzOverflow="overflow"/>
                </a:tc>
              </a:tr>
              <a:tr h="5016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Control of Applications when Third party Servicers encounter difficulties</a:t>
                      </a:r>
                    </a:p>
                  </a:txBody>
                  <a:tcPr marL="45735" marR="45735" marT="45654" marB="45654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SA#69 (09/2015)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en-GB" sz="1400" b="1" kern="1200" noProof="0" dirty="0" smtClean="0">
                        <a:solidFill>
                          <a:srgbClr val="FF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0%</a:t>
                      </a: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noProof="0" dirty="0" smtClean="0">
                          <a:solidFill>
                            <a:srgbClr val="4F6228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06/2015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Completed 08/2015 </a:t>
                      </a:r>
                      <a:r>
                        <a:rPr lang="en-US" sz="9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(SA1)</a:t>
                      </a:r>
                      <a:endParaRPr lang="en-US" sz="900" b="1" kern="1200" noProof="0" dirty="0" smtClean="0">
                        <a:solidFill>
                          <a:srgbClr val="FF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>
                    <a:noFill/>
                  </a:tcPr>
                </a:tc>
              </a:tr>
            </a:tbl>
          </a:graphicData>
        </a:graphic>
      </p:graphicFrame>
      <p:sp>
        <p:nvSpPr>
          <p:cNvPr id="19479" name="Text Box 105"/>
          <p:cNvSpPr txBox="1">
            <a:spLocks noChangeArrowheads="1"/>
          </p:cNvSpPr>
          <p:nvPr/>
        </p:nvSpPr>
        <p:spPr bwMode="auto">
          <a:xfrm>
            <a:off x="250825" y="6189663"/>
            <a:ext cx="7883525" cy="13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GB" sz="1200" b="1" dirty="0">
                <a:solidFill>
                  <a:srgbClr val="000000"/>
                </a:solidFill>
              </a:rPr>
              <a:t>WI status is shown as the completion percentage of WID objectives reflected in the content of agreed CRs</a:t>
            </a:r>
            <a:endParaRPr lang="it-IT" sz="1200" b="1" i="1" dirty="0">
              <a:solidFill>
                <a:srgbClr val="333399"/>
              </a:solidFill>
            </a:endParaRPr>
          </a:p>
        </p:txBody>
      </p:sp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6839705"/>
              </p:ext>
            </p:extLst>
          </p:nvPr>
        </p:nvGraphicFramePr>
        <p:xfrm>
          <a:off x="237763" y="3722346"/>
          <a:ext cx="8661399" cy="2124812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1399"/>
              </a:tblGrid>
              <a:tr h="11359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on TS 22.011: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Addition of requirements for the UE to control traffic from UE-based applications to the affected application(s) on the third party server(s) or the third party server itself while not affecting other traffic</a:t>
                      </a:r>
                      <a:endParaRPr lang="en-GB" sz="1600" b="0" kern="1200" baseline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on TS 22.101: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Addition of requirements for the 3GPP network to control traffic from UE-based applications to the affected application(s) on the third party server(s) or the third party server itself while not affecting other traffic</a:t>
                      </a:r>
                      <a:endParaRPr lang="en-GB" sz="1600" b="0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 anchor="ctr"/>
                </a:tc>
              </a:tr>
            </a:tbl>
          </a:graphicData>
        </a:graphic>
      </p:graphicFrame>
      <p:graphicFrame>
        <p:nvGraphicFramePr>
          <p:cNvPr id="8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4608741"/>
              </p:ext>
            </p:extLst>
          </p:nvPr>
        </p:nvGraphicFramePr>
        <p:xfrm>
          <a:off x="237762" y="2359224"/>
          <a:ext cx="8661399" cy="1354255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071353"/>
                <a:gridCol w="1006024"/>
                <a:gridCol w="4278088"/>
                <a:gridCol w="765998"/>
                <a:gridCol w="786641"/>
                <a:gridCol w="753295"/>
              </a:tblGrid>
              <a:tr h="295962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14.5 Agreed CRs: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</a:tr>
              <a:tr h="28373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SP-150539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S1-152456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Enhancements for control of traffic from UE-based applications toward associated server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22.011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0215r1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</a:t>
                      </a: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2837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S1-152457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Enhancements for control of traffic from UE-based applications toward associated server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22.101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0501r1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</a:t>
                      </a: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88685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Rel-14: </a:t>
            </a:r>
            <a:r>
              <a:rPr lang="en-GB" dirty="0" err="1" smtClean="0"/>
              <a:t>eULRS</a:t>
            </a:r>
            <a:endParaRPr lang="en-GB" dirty="0" smtClean="0"/>
          </a:p>
        </p:txBody>
      </p:sp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4637090"/>
              </p:ext>
            </p:extLst>
          </p:nvPr>
        </p:nvGraphicFramePr>
        <p:xfrm>
          <a:off x="241300" y="1362075"/>
          <a:ext cx="8663225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780445"/>
                <a:gridCol w="780445"/>
                <a:gridCol w="2167904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09/2015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06/2015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US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Enhancements to User Location Reporting Support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SA#70 (12/2015)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New Work Item</a:t>
                      </a:r>
                    </a:p>
                  </a:txBody>
                  <a:tcPr marL="45727" marR="45727" marT="45609" marB="45609" anchor="ctr" horzOverflow="overflow"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7171752"/>
              </p:ext>
            </p:extLst>
          </p:nvPr>
        </p:nvGraphicFramePr>
        <p:xfrm>
          <a:off x="237762" y="2299849"/>
          <a:ext cx="8661399" cy="3067968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1399"/>
              </a:tblGrid>
              <a:tr h="2329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16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17720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New Work Item presented to this plenary for approval (SP-150540 == S1-152735)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The objective is to </a:t>
                      </a:r>
                      <a:r>
                        <a:rPr lang="en-US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define service requirements to enable the 3GPP core network to enhance the User Location Reporting capabilities. A study has been done in TR 22.899, from which the following aspects will be included</a:t>
                      </a: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: 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/>
                        <a:buChar char="o"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Cell-level location reporting at pre-configured time points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/>
                        <a:buChar char="o"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Ability to determine which subscribers  with common pre-defined characteristics are covered by a defined cell or cells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/>
                        <a:buChar char="o"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Location reporting based on the specific area for a certain service offered to a subscriber</a:t>
                      </a: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endParaRPr lang="en-GB" sz="1600" b="0" kern="1200" baseline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55831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Rel-14: V2XLTE</a:t>
            </a:r>
          </a:p>
        </p:txBody>
      </p:sp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7057580"/>
              </p:ext>
            </p:extLst>
          </p:nvPr>
        </p:nvGraphicFramePr>
        <p:xfrm>
          <a:off x="241300" y="1362075"/>
          <a:ext cx="8663225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780445"/>
                <a:gridCol w="780445"/>
                <a:gridCol w="2167904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09/2015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06/2015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US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LTE support for V2X services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SA#71 (03/2016)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New Work Item</a:t>
                      </a:r>
                    </a:p>
                  </a:txBody>
                  <a:tcPr marL="45727" marR="45727" marT="45609" marB="45609" anchor="ctr" horzOverflow="overflow"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7628064"/>
              </p:ext>
            </p:extLst>
          </p:nvPr>
        </p:nvGraphicFramePr>
        <p:xfrm>
          <a:off x="237762" y="2299849"/>
          <a:ext cx="8661399" cy="39677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1399"/>
              </a:tblGrid>
              <a:tr h="2329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16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17720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New Work Item presented to this plenary for approval (SP-150541 == S1-152738)</a:t>
                      </a:r>
                      <a:endParaRPr lang="en-GB" sz="1600" b="0" kern="1200" dirty="0" smtClean="0">
                        <a:solidFill>
                          <a:srgbClr val="FF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The objective of this Normative Work is to specify service requirements for: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/>
                        <a:buChar char="o"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V2V: covering LTE-based communication between UEs using V2V application.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/>
                        <a:buChar char="o"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V2P: covering LTE-based communication between UEs supporting V2P applications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/>
                        <a:buChar char="o"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V2I/N: covering LTE-based communication between a UE and a roadside unit both using V2I applications.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This Work Item will include transport layer support for both safety and non-safety V2X services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The Work Item will include requirements and performance measures by specifying the required or recommended values, such as message size,</a:t>
                      </a:r>
                      <a:r>
                        <a:rPr lang="en-US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maximum latency, reliability, frequency of message transmissions, communication range, and maximum velocity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This Work Item will consider spectrum usage scenarios for V2X.</a:t>
                      </a:r>
                    </a:p>
                  </a:txBody>
                  <a:tcPr marL="45728" marR="45728" marT="45644" marB="45644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59471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dirty="0" smtClean="0"/>
              <a:t>General information and statistics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dirty="0" smtClean="0"/>
              <a:t>Work Summary:</a:t>
            </a:r>
            <a:br>
              <a:rPr lang="en-GB" dirty="0" smtClean="0"/>
            </a:br>
            <a:r>
              <a:rPr lang="en-GB" dirty="0" smtClean="0"/>
              <a:t>Study Items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Overview: Study Items (1)</a:t>
            </a:r>
            <a:endParaRPr lang="it-IT" dirty="0" smtClean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2340211"/>
              </p:ext>
            </p:extLst>
          </p:nvPr>
        </p:nvGraphicFramePr>
        <p:xfrm>
          <a:off x="287338" y="1271588"/>
          <a:ext cx="8567569" cy="4236824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435576"/>
                <a:gridCol w="1403297"/>
                <a:gridCol w="780407"/>
                <a:gridCol w="780407"/>
                <a:gridCol w="2167882"/>
              </a:tblGrid>
              <a:tr h="3707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Study Item</a:t>
                      </a:r>
                      <a:endParaRPr kumimoji="1" lang="en-GB" sz="1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de-DE" sz="140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WI Code</a:t>
                      </a:r>
                      <a:endParaRPr kumimoji="1" lang="en-GB" sz="1400" b="1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09/2015</a:t>
                      </a:r>
                      <a:endParaRPr lang="en-GB" sz="1400" i="0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r>
                        <a:rPr kumimoji="1" lang="de-DE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06/2015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kumimoji="1" lang="en-GB" sz="1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09" marB="45709" anchor="ctr" horzOverflow="overflow"/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New Services and Markets Technology Enablers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i="0" kern="120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FS_SMARTER</a:t>
                      </a:r>
                      <a:endParaRPr lang="en-GB" sz="1400" b="1" i="0" kern="1200" dirty="0">
                        <a:solidFill>
                          <a:srgbClr val="984807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60%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20%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  <a:endParaRPr lang="en-GB" sz="14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Mission Critical Video over LTE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i="0" kern="1200" dirty="0" err="1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FS_MCVideo</a:t>
                      </a:r>
                      <a:endParaRPr lang="en-GB" sz="1400" b="1" i="0" kern="1200" dirty="0">
                        <a:solidFill>
                          <a:srgbClr val="984807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70%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50%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</a:p>
                  </a:txBody>
                  <a:tcPr marL="45716" marR="45716" marT="45709" marB="45709" anchor="ctr" horzOverflow="overflow">
                    <a:solidFill>
                      <a:schemeClr val="bg1"/>
                    </a:solidFill>
                  </a:tcPr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Mission Critical Data Communications 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i="0" kern="120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FS_MCDATA</a:t>
                      </a:r>
                      <a:endParaRPr lang="en-GB" sz="1400" b="1" i="0" kern="1200" dirty="0">
                        <a:solidFill>
                          <a:srgbClr val="984807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90%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20%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</a:p>
                  </a:txBody>
                  <a:tcPr marL="45716" marR="45716" marT="45709" marB="45709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LTE support for V2X services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i="0" kern="120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FS_V2XLTE</a:t>
                      </a:r>
                      <a:endParaRPr lang="en-GB" sz="1400" b="1" i="0" kern="1200" dirty="0">
                        <a:solidFill>
                          <a:srgbClr val="984807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75%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50%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  <a:endParaRPr lang="en-GB" sz="14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 horzOverflow="overflow">
                    <a:solidFill>
                      <a:schemeClr val="bg1"/>
                    </a:solidFill>
                  </a:tcPr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3GPP Enhancement for TV Video service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i="0" kern="1200" dirty="0" err="1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FS_EnTV</a:t>
                      </a:r>
                      <a:endParaRPr lang="en-GB" sz="1400" b="1" i="0" kern="1200" dirty="0">
                        <a:solidFill>
                          <a:srgbClr val="984807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75%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20%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  <a:endParaRPr lang="en-GB" sz="14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Paging Policy Enhancements and Procedure Optimizations in LTE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i="0" kern="120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FS_PPEPO_LTE</a:t>
                      </a:r>
                      <a:endParaRPr lang="en-GB" sz="1400" b="1" i="0" kern="1200" dirty="0">
                        <a:solidFill>
                          <a:srgbClr val="984807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60%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40%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  <a:endParaRPr lang="en-GB" sz="14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 horzOverflow="overflow">
                    <a:solidFill>
                      <a:schemeClr val="bg1"/>
                    </a:solidFill>
                  </a:tcPr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Enhancement to FMSS for </a:t>
                      </a:r>
                      <a:r>
                        <a:rPr lang="en-GB" sz="1400" b="1" i="0" kern="1200" noProof="0" dirty="0" err="1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Rel</a:t>
                      </a: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14 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dirty="0" err="1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FS_eFMSS</a:t>
                      </a:r>
                      <a:endParaRPr lang="en-GB" sz="1400" b="1" i="0" kern="1200" dirty="0">
                        <a:solidFill>
                          <a:srgbClr val="984807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70%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06/2015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  <a:endParaRPr lang="en-GB" sz="14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2581" name="Text Box 50"/>
          <p:cNvSpPr txBox="1">
            <a:spLocks noChangeArrowheads="1"/>
          </p:cNvSpPr>
          <p:nvPr/>
        </p:nvSpPr>
        <p:spPr bwMode="auto">
          <a:xfrm>
            <a:off x="249238" y="6197600"/>
            <a:ext cx="5537200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US" sz="1200" b="1" dirty="0">
                <a:solidFill>
                  <a:srgbClr val="FF0000"/>
                </a:solidFill>
              </a:rPr>
              <a:t>Updates in </a:t>
            </a:r>
            <a:r>
              <a:rPr lang="en-US" sz="1400" b="1" i="1" dirty="0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RED</a:t>
            </a:r>
            <a:endParaRPr lang="it-IT" sz="1400" b="1" i="1" dirty="0">
              <a:solidFill>
                <a:srgbClr val="FF0000"/>
              </a:solidFill>
              <a:latin typeface="Century Gothic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11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Completed Study Items</a:t>
            </a:r>
            <a:endParaRPr lang="it-IT" dirty="0" smtClean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9724110"/>
              </p:ext>
            </p:extLst>
          </p:nvPr>
        </p:nvGraphicFramePr>
        <p:xfrm>
          <a:off x="574431" y="1306758"/>
          <a:ext cx="8217877" cy="3100218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4349261"/>
                <a:gridCol w="1524000"/>
                <a:gridCol w="2344616"/>
              </a:tblGrid>
              <a:tr h="3707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Study Item</a:t>
                      </a:r>
                      <a:endParaRPr kumimoji="1" lang="en-GB" sz="1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de-DE" sz="140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WI Code</a:t>
                      </a:r>
                      <a:endParaRPr kumimoji="1" lang="en-GB" sz="1400" b="1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kumimoji="1" lang="en-GB" sz="1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09" marB="45709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Multimedia Broadcast Supplement for PWS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FS_MBSP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Study approved 12/2013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Completed 12/2014</a:t>
                      </a:r>
                    </a:p>
                  </a:txBody>
                  <a:tcPr marL="45716" marR="45716" marT="45709" marB="45709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Service aspects for dealing with User Control over spoofed calls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FS_UC_SPOOF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Study approved 03/2014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Completed</a:t>
                      </a:r>
                      <a:r>
                        <a:rPr lang="en-GB" sz="1400" b="1" i="0" kern="1200" baseline="0" noProof="0" dirty="0" smtClean="0">
                          <a:solidFill>
                            <a:srgbClr val="984807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03/2015</a:t>
                      </a:r>
                      <a:endParaRPr lang="en-GB" sz="1000" b="1" i="0" kern="1200" noProof="0" dirty="0" smtClean="0">
                        <a:solidFill>
                          <a:srgbClr val="984807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 horzOverflow="overflow">
                    <a:solidFill>
                      <a:schemeClr val="bg1"/>
                    </a:solidFill>
                  </a:tcPr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Need for multiple APNs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FS_MAPN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Study approved 09/2013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Completed 06/2015</a:t>
                      </a:r>
                    </a:p>
                  </a:txBody>
                  <a:tcPr marL="45716" marR="45716" marT="45709" marB="45709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Enhancements to User Location Reporting Support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FS_eULRS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Study approved 06/2014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Completed 06/2015</a:t>
                      </a:r>
                    </a:p>
                  </a:txBody>
                  <a:tcPr marL="45716" marR="45716" marT="45709" marB="45709" anchor="ctr" horzOverflow="overflow">
                    <a:solidFill>
                      <a:schemeClr val="bg1"/>
                    </a:solidFill>
                  </a:tcPr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Control of Applications when Third party Servers encounter difficulties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FS_CATS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Study approved 12/2014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Completed 06/2015</a:t>
                      </a:r>
                    </a:p>
                  </a:txBody>
                  <a:tcPr marL="45716" marR="45716" marT="45709" marB="45709" anchor="ctr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83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FS_SMARTER</a:t>
            </a:r>
          </a:p>
        </p:txBody>
      </p:sp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8493338"/>
              </p:ext>
            </p:extLst>
          </p:nvPr>
        </p:nvGraphicFramePr>
        <p:xfrm>
          <a:off x="241300" y="1362075"/>
          <a:ext cx="8663225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780445"/>
                <a:gridCol w="780445"/>
                <a:gridCol w="2167904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09/2015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06/2015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New Services and Markets Technology Enablers</a:t>
                      </a: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SA#71 (03/2016)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60%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20%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  <a:endParaRPr lang="en-GB" sz="14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27" marR="45727" marT="45609" marB="45609" anchor="ctr" horzOverflow="overflow"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5588079"/>
              </p:ext>
            </p:extLst>
          </p:nvPr>
        </p:nvGraphicFramePr>
        <p:xfrm>
          <a:off x="237762" y="2299849"/>
          <a:ext cx="8661399" cy="4040852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1399"/>
              </a:tblGrid>
              <a:tr h="2532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15.2.1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23673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Draft TR 22.891 presented for information at this plenary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SP-150542 == S1-152336 (TR); S1-152737 (Cover page)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r>
                        <a:rPr kumimoji="0" lang="en-GB" sz="1600" b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st</a:t>
                      </a: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 part (up to step 3 in SID) is 60% complete. 2</a:t>
                      </a:r>
                      <a:r>
                        <a:rPr kumimoji="0" lang="en-GB" sz="1600" b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nd</a:t>
                      </a: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 part (steps 4 and 5) is 0% complete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rgbClr val="4F6228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In order to complete the FS_SMARTER work within</a:t>
                      </a:r>
                      <a:r>
                        <a:rPr lang="en-GB" sz="1600" b="0" kern="1200" baseline="0" dirty="0" smtClean="0">
                          <a:solidFill>
                            <a:srgbClr val="4F6228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schedule SA WG1 has planned a </a:t>
                      </a:r>
                      <a:r>
                        <a:rPr lang="en-GB" sz="1600" b="0" kern="1200" dirty="0" smtClean="0">
                          <a:solidFill>
                            <a:srgbClr val="4F6228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FS_</a:t>
                      </a:r>
                      <a:r>
                        <a:rPr lang="en-GB" sz="1600" b="0" kern="1200" baseline="0" dirty="0" smtClean="0">
                          <a:solidFill>
                            <a:srgbClr val="4F6228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SMARTER ad-hoc (19-21 October, Vancouver, Canada)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baseline="0" dirty="0" smtClean="0">
                          <a:solidFill>
                            <a:srgbClr val="4F6228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Progress and content of FS_SMARTER will be presented at the 3GPP RAN 5G Workshop</a:t>
                      </a:r>
                      <a:endParaRPr lang="en-GB" sz="1600" b="0" kern="1200" dirty="0" smtClean="0">
                        <a:solidFill>
                          <a:srgbClr val="4F6228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TR 22.891: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Addition of 57 new contributions, over 70% of use case areas in industry white papers are included in TR 22.891 to some extent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The TR now contains 59 different use cases with potential service/operational requirements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Discussions on security and authentication for 5G: keep using UICC/</a:t>
                      </a:r>
                      <a:r>
                        <a:rPr lang="en-GB" sz="1600" b="0" kern="1200" baseline="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eUICC</a:t>
                      </a: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versus new requirements for remote provisioning of subscriptions</a:t>
                      </a:r>
                    </a:p>
                  </a:txBody>
                  <a:tcPr marL="45728" marR="45728" marT="45644" marB="45644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67438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FS_MCVideo</a:t>
            </a:r>
            <a:endParaRPr lang="en-GB" dirty="0" smtClean="0"/>
          </a:p>
        </p:txBody>
      </p:sp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6289946"/>
              </p:ext>
            </p:extLst>
          </p:nvPr>
        </p:nvGraphicFramePr>
        <p:xfrm>
          <a:off x="241300" y="1362075"/>
          <a:ext cx="8663225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780445"/>
                <a:gridCol w="780445"/>
                <a:gridCol w="2167904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09/2015</a:t>
                      </a:r>
                      <a:endParaRPr lang="en-GB" sz="1400" b="1" kern="1200" dirty="0">
                        <a:solidFill>
                          <a:srgbClr val="FF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06/2015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Mission Critical Video over LTE</a:t>
                      </a: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SA#70 (12/2015)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70%</a:t>
                      </a:r>
                      <a:endParaRPr lang="en-GB" sz="1400" b="1" kern="1200" noProof="0" dirty="0" smtClean="0">
                        <a:solidFill>
                          <a:srgbClr val="FF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50%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</a:p>
                  </a:txBody>
                  <a:tcPr marL="45727" marR="45727" marT="45609" marB="45609" anchor="ctr" horzOverflow="overflow"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2826548"/>
              </p:ext>
            </p:extLst>
          </p:nvPr>
        </p:nvGraphicFramePr>
        <p:xfrm>
          <a:off x="237762" y="2299849"/>
          <a:ext cx="8661399" cy="2914362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1399"/>
              </a:tblGrid>
              <a:tr h="2401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15.2.2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16441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Draft TR 22.879 presented for information at this plenary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SP-150543 == S1-152339 (TR); S1-152572 (Cover page)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TR 22.879: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16 new use cases and r</a:t>
                      </a: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evisions of existing use cases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Sections on priority management and mobility added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Discussions are starting on how to progress to normative phase. How to treat requirements for </a:t>
                      </a:r>
                      <a:r>
                        <a:rPr lang="en-GB" sz="1600" b="0" kern="1200" baseline="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MCVideo</a:t>
                      </a: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that are already included for MCPTT (e.g. group alignment); reuse text or include references?</a:t>
                      </a:r>
                      <a:endParaRPr lang="en-GB" sz="1600" b="0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41874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FS_MCDATA</a:t>
            </a:r>
          </a:p>
        </p:txBody>
      </p:sp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2999053"/>
              </p:ext>
            </p:extLst>
          </p:nvPr>
        </p:nvGraphicFramePr>
        <p:xfrm>
          <a:off x="241300" y="1362075"/>
          <a:ext cx="8663225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780445"/>
                <a:gridCol w="780445"/>
                <a:gridCol w="2167904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09/2015</a:t>
                      </a:r>
                      <a:endParaRPr lang="en-GB" sz="1400" b="1" kern="1200" dirty="0">
                        <a:solidFill>
                          <a:srgbClr val="FF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06/2015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Mission Critical Data Communications </a:t>
                      </a: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SA#70 (12/2015)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90%</a:t>
                      </a:r>
                      <a:endParaRPr lang="en-GB" sz="1400" b="1" kern="1200" noProof="0" dirty="0" smtClean="0">
                        <a:solidFill>
                          <a:srgbClr val="FF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20%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</a:p>
                  </a:txBody>
                  <a:tcPr marL="45727" marR="45727" marT="45609" marB="45609" anchor="ctr" horzOverflow="overflow"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0479656"/>
              </p:ext>
            </p:extLst>
          </p:nvPr>
        </p:nvGraphicFramePr>
        <p:xfrm>
          <a:off x="237762" y="2299848"/>
          <a:ext cx="8661399" cy="2460845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1399"/>
              </a:tblGrid>
              <a:tr h="2959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15.2.3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179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Draft TR 22.880 presented for information at this plenary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SP-150544 == S1-152340 (TR); S1-152573 (Cover page)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TR 22.880: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/>
                        <a:buChar char="•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Introduction and scope added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19 new use cases added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Sections on priority management and mobility added</a:t>
                      </a:r>
                    </a:p>
                  </a:txBody>
                  <a:tcPr marL="45728" marR="45728" marT="45644" marB="45644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17491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FS_V2XLTE</a:t>
            </a:r>
          </a:p>
        </p:txBody>
      </p:sp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6627923"/>
              </p:ext>
            </p:extLst>
          </p:nvPr>
        </p:nvGraphicFramePr>
        <p:xfrm>
          <a:off x="241300" y="1362075"/>
          <a:ext cx="8663225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780445"/>
                <a:gridCol w="780445"/>
                <a:gridCol w="2167904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09/2015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06/2015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LTE support for V2X services</a:t>
                      </a: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SA#70 (12/2015)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75%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50%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  <a:endParaRPr lang="en-GB" sz="14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27" marR="45727" marT="45609" marB="45609" anchor="ctr" horzOverflow="overflow"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1568890"/>
              </p:ext>
            </p:extLst>
          </p:nvPr>
        </p:nvGraphicFramePr>
        <p:xfrm>
          <a:off x="237762" y="2299849"/>
          <a:ext cx="8661399" cy="3060666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1399"/>
              </a:tblGrid>
              <a:tr h="2723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15.2.4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2587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Draft TR 22.885 presented for information at this plenary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SP-150545 == S1-152343 (TR); S1-152760 (Cover page)</a:t>
                      </a:r>
                      <a:endParaRPr kumimoji="0" lang="en-GB" sz="16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 normative work item on V2XLTE is proposed for approval at this plenary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TR 22.885: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Overview text for V2I and V2P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Description of possible spectrum usage scenario/coverage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Six new use cases and clarifications of existing use cases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Updates and elaboration of RSU aspects, density, numerology, and security</a:t>
                      </a:r>
                    </a:p>
                  </a:txBody>
                  <a:tcPr marL="45728" marR="45728" marT="45644" marB="45644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96638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FS_EnTV</a:t>
            </a:r>
            <a:endParaRPr lang="en-GB" dirty="0" smtClean="0"/>
          </a:p>
        </p:txBody>
      </p:sp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1497369"/>
              </p:ext>
            </p:extLst>
          </p:nvPr>
        </p:nvGraphicFramePr>
        <p:xfrm>
          <a:off x="241300" y="1362075"/>
          <a:ext cx="8663225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780445"/>
                <a:gridCol w="780445"/>
                <a:gridCol w="2167904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09/2015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06/2015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da-DK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3GPP Enhancement for TV Video service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SA#70 (12/2015)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75%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20%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  <a:endParaRPr lang="en-GB" sz="14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27" marR="45727" marT="45609" marB="45609" anchor="ctr" horzOverflow="overflow"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5128685"/>
              </p:ext>
            </p:extLst>
          </p:nvPr>
        </p:nvGraphicFramePr>
        <p:xfrm>
          <a:off x="237762" y="2299849"/>
          <a:ext cx="8661399" cy="238769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1399"/>
              </a:tblGrid>
              <a:tr h="3008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15.2.5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1324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Draft TR 22.816 presented for information at this plenary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SP-150546 == S1-152346 (TR); S1-152736 (Cover page)</a:t>
                      </a:r>
                      <a:endParaRPr kumimoji="0" lang="en-GB" sz="16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TR 22.816: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Addition of  use cases </a:t>
                      </a:r>
                      <a:r>
                        <a:rPr lang="en-US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related to spectrum, capacity, sharing, standalone operator and mixed use, coverage, free to air, TV services, transport and content delivery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Updates of existing use cases</a:t>
                      </a:r>
                    </a:p>
                  </a:txBody>
                  <a:tcPr marL="45728" marR="45728" marT="45644" marB="45644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31052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FS_PPEPO_LTE</a:t>
            </a:r>
            <a:endParaRPr lang="en-GB" dirty="0" smtClean="0"/>
          </a:p>
        </p:txBody>
      </p:sp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172159"/>
              </p:ext>
            </p:extLst>
          </p:nvPr>
        </p:nvGraphicFramePr>
        <p:xfrm>
          <a:off x="241300" y="1362075"/>
          <a:ext cx="8663225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780445"/>
                <a:gridCol w="780445"/>
                <a:gridCol w="2167904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09/2015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06/2015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Paging Policy Enhancements and Procedure Optimizations in LTE</a:t>
                      </a: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SA#70 (12/2015)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60%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40%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03/2015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  <a:endParaRPr lang="en-GB" sz="14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27" marR="45727" marT="45609" marB="45609" anchor="ctr" horzOverflow="overflow"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7799836"/>
              </p:ext>
            </p:extLst>
          </p:nvPr>
        </p:nvGraphicFramePr>
        <p:xfrm>
          <a:off x="237762" y="2299849"/>
          <a:ext cx="8661399" cy="2460845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1399"/>
              </a:tblGrid>
              <a:tr h="2713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15.2.6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15121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Draft TR 22.838 presented for information at this plenary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SP-150547 == S1-152347 (TR); S1-152685 (Cover page)</a:t>
                      </a:r>
                      <a:endParaRPr kumimoji="0" lang="en-GB" sz="16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TR 22.838: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Clarification of </a:t>
                      </a: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scope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Clarification of existing use cases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Considerations on congestion and considerations on charging</a:t>
                      </a:r>
                    </a:p>
                  </a:txBody>
                  <a:tcPr marL="45728" marR="45728" marT="45644" marB="45644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94277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FS_eFMSS</a:t>
            </a:r>
            <a:endParaRPr lang="en-GB" dirty="0" smtClean="0"/>
          </a:p>
        </p:txBody>
      </p:sp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9774527"/>
              </p:ext>
            </p:extLst>
          </p:nvPr>
        </p:nvGraphicFramePr>
        <p:xfrm>
          <a:off x="241300" y="1362075"/>
          <a:ext cx="8663225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780445"/>
                <a:gridCol w="780445"/>
                <a:gridCol w="2167904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09/2015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06/2015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Enhancement to FMSS for </a:t>
                      </a:r>
                      <a:r>
                        <a:rPr lang="en-GB" sz="1400" b="1" kern="1200" noProof="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Rel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14 </a:t>
                      </a: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SA#70 (12/2015)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70%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06/2015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  <a:endParaRPr lang="en-GB" sz="14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27" marR="45727" marT="45609" marB="45609" anchor="ctr" horzOverflow="overflow">
                    <a:noFill/>
                  </a:tcPr>
                </a:tc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660978"/>
              </p:ext>
            </p:extLst>
          </p:nvPr>
        </p:nvGraphicFramePr>
        <p:xfrm>
          <a:off x="239590" y="2297723"/>
          <a:ext cx="8661399" cy="836095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071353"/>
                <a:gridCol w="1006024"/>
                <a:gridCol w="4278088"/>
                <a:gridCol w="765998"/>
                <a:gridCol w="786641"/>
                <a:gridCol w="753295"/>
              </a:tblGrid>
              <a:tr h="273598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15.2.7 Agreed CR: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</a:tr>
              <a:tr h="2837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SP-150548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S1-152682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eFMSS</a:t>
                      </a:r>
                      <a:r>
                        <a:rPr lang="en-US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use case for supporting third party owned (S)</a:t>
                      </a:r>
                      <a:r>
                        <a:rPr lang="en-US" sz="1400" b="1" kern="12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Gi</a:t>
                      </a:r>
                      <a:r>
                        <a:rPr lang="en-US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-LAN service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22.808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0001r2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</a:t>
                      </a: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6954883"/>
              </p:ext>
            </p:extLst>
          </p:nvPr>
        </p:nvGraphicFramePr>
        <p:xfrm>
          <a:off x="237763" y="3143906"/>
          <a:ext cx="8661399" cy="1444537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1399"/>
              </a:tblGrid>
              <a:tr h="11359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CR format</a:t>
                      </a:r>
                      <a:r>
                        <a:rPr lang="en-GB" sz="1600" b="0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i</a:t>
                      </a:r>
                      <a:r>
                        <a:rPr lang="en-GB" sz="1600" b="0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 used in this</a:t>
                      </a:r>
                      <a:r>
                        <a:rPr lang="en-GB" sz="1600" b="0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study </a:t>
                      </a:r>
                      <a:r>
                        <a:rPr lang="en-GB" sz="1600" b="0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because the existing TR 22.808 from the Release 13 Study on FMSS is re-used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on 22.808: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Addition of new use case related</a:t>
                      </a: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to support of third party owned (S)</a:t>
                      </a:r>
                      <a:r>
                        <a:rPr lang="en-GB" sz="1600" b="0" kern="1200" baseline="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Gi</a:t>
                      </a:r>
                      <a:r>
                        <a:rPr lang="en-GB" sz="1600" b="0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-LAN service</a:t>
                      </a:r>
                      <a:endParaRPr lang="en-GB" sz="1600" b="0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94780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SA1 Officials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idx="1"/>
          </p:nvPr>
        </p:nvSpPr>
        <p:spPr>
          <a:xfrm>
            <a:off x="485775" y="1454150"/>
            <a:ext cx="8388350" cy="4946650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Chairman: </a:t>
            </a:r>
          </a:p>
          <a:p>
            <a:pPr lvl="1">
              <a:defRPr/>
            </a:pPr>
            <a:r>
              <a:rPr lang="en-GB" dirty="0" smtClean="0"/>
              <a:t>Toon Norp (KPN)</a:t>
            </a:r>
            <a:r>
              <a:rPr lang="en-GB" baseline="30000" dirty="0">
                <a:solidFill>
                  <a:srgbClr val="C00000"/>
                </a:solidFill>
              </a:rPr>
              <a:t> 1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Vice Chairmen: </a:t>
            </a:r>
          </a:p>
          <a:p>
            <a:pPr lvl="1">
              <a:defRPr/>
            </a:pPr>
            <a:r>
              <a:rPr lang="en-GB" dirty="0" smtClean="0"/>
              <a:t>Antonella Napolitano (Telecom Italia)</a:t>
            </a:r>
            <a:r>
              <a:rPr lang="en-GB" baseline="30000" dirty="0">
                <a:solidFill>
                  <a:srgbClr val="C00000"/>
                </a:solidFill>
              </a:rPr>
              <a:t>2</a:t>
            </a:r>
          </a:p>
          <a:p>
            <a:pPr lvl="1">
              <a:defRPr/>
            </a:pPr>
            <a:r>
              <a:rPr lang="en-GB" dirty="0" smtClean="0"/>
              <a:t>Mark Younge (T-Mobile US)</a:t>
            </a:r>
            <a:r>
              <a:rPr lang="en-GB" baseline="30000" dirty="0">
                <a:solidFill>
                  <a:srgbClr val="C00000"/>
                </a:solidFill>
              </a:rPr>
              <a:t>2</a:t>
            </a:r>
          </a:p>
          <a:p>
            <a:pPr>
              <a:defRPr/>
            </a:pPr>
            <a:r>
              <a:rPr lang="en-GB" dirty="0" smtClean="0"/>
              <a:t> Secretary: </a:t>
            </a:r>
          </a:p>
          <a:p>
            <a:pPr lvl="1">
              <a:spcBef>
                <a:spcPts val="0"/>
              </a:spcBef>
              <a:defRPr/>
            </a:pPr>
            <a:r>
              <a:rPr lang="en-GB" dirty="0" smtClean="0"/>
              <a:t>Alain Sultan (MCC)</a:t>
            </a:r>
          </a:p>
          <a:p>
            <a:pPr marL="0" lvl="0" indent="0">
              <a:spcBef>
                <a:spcPts val="0"/>
              </a:spcBef>
              <a:buNone/>
              <a:defRPr/>
            </a:pPr>
            <a:endParaRPr lang="en-GB" sz="1800" dirty="0">
              <a:solidFill>
                <a:prstClr val="black"/>
              </a:solidFill>
            </a:endParaRPr>
          </a:p>
          <a:p>
            <a:pPr marL="0" indent="0">
              <a:spcBef>
                <a:spcPts val="0"/>
              </a:spcBef>
              <a:buFont typeface="Arial" charset="0"/>
              <a:buNone/>
              <a:defRPr/>
            </a:pPr>
            <a:endParaRPr lang="en-GB" sz="2200" baseline="30000" dirty="0" smtClean="0">
              <a:solidFill>
                <a:srgbClr val="C00000"/>
              </a:solidFill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GB" sz="2200" baseline="30000" dirty="0" smtClean="0">
                <a:solidFill>
                  <a:srgbClr val="C00000"/>
                </a:solidFill>
              </a:rPr>
              <a:t>1</a:t>
            </a:r>
            <a:r>
              <a:rPr lang="en-GB" dirty="0" smtClean="0"/>
              <a:t> </a:t>
            </a:r>
            <a:r>
              <a:rPr lang="en-GB" sz="1800" dirty="0" smtClean="0"/>
              <a:t>Elected April 2015</a:t>
            </a:r>
            <a:endParaRPr lang="en-GB" sz="1800" dirty="0"/>
          </a:p>
          <a:p>
            <a:pPr marL="0" indent="0">
              <a:spcBef>
                <a:spcPts val="0"/>
              </a:spcBef>
              <a:buFont typeface="Arial" charset="0"/>
              <a:buNone/>
              <a:defRPr/>
            </a:pPr>
            <a:r>
              <a:rPr lang="en-GB" sz="2200" baseline="30000" dirty="0" smtClean="0">
                <a:solidFill>
                  <a:srgbClr val="C00000"/>
                </a:solidFill>
              </a:rPr>
              <a:t>2</a:t>
            </a:r>
            <a:r>
              <a:rPr lang="en-GB" sz="2200" dirty="0" smtClean="0">
                <a:solidFill>
                  <a:srgbClr val="C00000"/>
                </a:solidFill>
              </a:rPr>
              <a:t> </a:t>
            </a:r>
            <a:r>
              <a:rPr lang="en-GB" sz="1800" dirty="0" smtClean="0"/>
              <a:t>Re-elected for second term November 2013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smtClean="0"/>
              <a:t>Action Items from SA:</a:t>
            </a:r>
            <a:br>
              <a:rPr lang="en-GB" smtClean="0"/>
            </a:br>
            <a:r>
              <a:rPr lang="en-GB" smtClean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5947794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Thank</a:t>
            </a:r>
            <a:r>
              <a:rPr lang="nl-NL" dirty="0" smtClean="0"/>
              <a:t> </a:t>
            </a:r>
            <a:r>
              <a:rPr lang="nl-NL" dirty="0" err="1" smtClean="0"/>
              <a:t>You</a:t>
            </a:r>
            <a:r>
              <a:rPr lang="nl-NL" dirty="0" smtClean="0"/>
              <a:t> !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61574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Meetings</a:t>
            </a:r>
          </a:p>
        </p:txBody>
      </p:sp>
      <p:sp>
        <p:nvSpPr>
          <p:cNvPr id="5123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SA1#71: 13 – 17 August 2015</a:t>
            </a:r>
          </a:p>
          <a:p>
            <a:pPr lvl="1"/>
            <a:r>
              <a:rPr lang="en-GB" sz="2800" dirty="0" smtClean="0"/>
              <a:t>Held in Belgrade, Serbia</a:t>
            </a:r>
          </a:p>
          <a:p>
            <a:pPr lvl="1"/>
            <a:r>
              <a:rPr lang="en-GB" sz="2800" dirty="0" smtClean="0"/>
              <a:t>Hosted by European Friends of 3GPP</a:t>
            </a:r>
          </a:p>
          <a:p>
            <a:r>
              <a:rPr lang="en-GB" sz="3200" dirty="0" smtClean="0"/>
              <a:t>Drafting sessions held at SA1#71</a:t>
            </a:r>
          </a:p>
          <a:p>
            <a:pPr lvl="1"/>
            <a:r>
              <a:rPr lang="en-GB" sz="2800" dirty="0" smtClean="0"/>
              <a:t>FS_V2XLTE: </a:t>
            </a:r>
            <a:r>
              <a:rPr lang="en-GB" sz="2800" dirty="0"/>
              <a:t>Antonella Napolitano (Telecom Italia</a:t>
            </a:r>
            <a:r>
              <a:rPr lang="en-GB" sz="2800" dirty="0" smtClean="0"/>
              <a:t>)</a:t>
            </a:r>
          </a:p>
          <a:p>
            <a:pPr lvl="1"/>
            <a:r>
              <a:rPr lang="en-GB" sz="2800" dirty="0" err="1" smtClean="0"/>
              <a:t>FS_MCVideo</a:t>
            </a:r>
            <a:r>
              <a:rPr lang="en-GB" sz="2800" dirty="0" smtClean="0"/>
              <a:t> &amp; </a:t>
            </a:r>
            <a:r>
              <a:rPr lang="en-GB" sz="2800" dirty="0" err="1" smtClean="0"/>
              <a:t>FS_MCData</a:t>
            </a:r>
            <a:r>
              <a:rPr lang="en-GB" sz="2800" dirty="0"/>
              <a:t>: Antonella Napolitano (Telecom Italia)</a:t>
            </a:r>
            <a:endParaRPr lang="en-GB" sz="2800" dirty="0" smtClean="0"/>
          </a:p>
          <a:p>
            <a:pPr lvl="1"/>
            <a:r>
              <a:rPr lang="en-GB" sz="2800" dirty="0" smtClean="0"/>
              <a:t>FS_SMARTER: </a:t>
            </a:r>
            <a:r>
              <a:rPr lang="en-GB" sz="2800" dirty="0"/>
              <a:t>Mark Younge (T-Mobile US)</a:t>
            </a:r>
            <a:endParaRPr lang="en-GB" sz="2800" dirty="0" smtClean="0"/>
          </a:p>
          <a:p>
            <a:pPr lvl="1"/>
            <a:r>
              <a:rPr lang="en-GB" sz="2800" dirty="0" err="1" smtClean="0"/>
              <a:t>FS_EnTV</a:t>
            </a:r>
            <a:r>
              <a:rPr lang="en-GB" sz="2800" dirty="0"/>
              <a:t>: Mark Younge (T-Mobile US)</a:t>
            </a:r>
            <a:endParaRPr lang="en-GB" sz="2800" dirty="0" smtClean="0"/>
          </a:p>
          <a:p>
            <a:pPr lvl="2"/>
            <a:endParaRPr lang="en-GB" dirty="0"/>
          </a:p>
          <a:p>
            <a:pPr marL="914400" lvl="2" indent="0">
              <a:buNone/>
            </a:pPr>
            <a:endParaRPr lang="en-GB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Statistics</a:t>
            </a:r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0236782"/>
              </p:ext>
            </p:extLst>
          </p:nvPr>
        </p:nvGraphicFramePr>
        <p:xfrm>
          <a:off x="522288" y="1228606"/>
          <a:ext cx="8256587" cy="4945048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2185743"/>
                <a:gridCol w="996461"/>
                <a:gridCol w="1066800"/>
                <a:gridCol w="1090246"/>
                <a:gridCol w="915631"/>
                <a:gridCol w="1000853"/>
                <a:gridCol w="1000853"/>
              </a:tblGrid>
              <a:tr h="345262">
                <a:tc>
                  <a:txBody>
                    <a:bodyPr/>
                    <a:lstStyle/>
                    <a:p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7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Q2 2014</a:t>
                      </a:r>
                    </a:p>
                  </a:txBody>
                  <a:tcPr marL="90005" marR="90005" marT="46787" marB="4678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7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Q3 2014*</a:t>
                      </a:r>
                      <a:endParaRPr lang="en-GB" sz="1400" b="1" i="1" kern="1200" dirty="0" smtClean="0">
                        <a:solidFill>
                          <a:srgbClr val="C0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0005" marR="90005" marT="46787" marB="4678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7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Q4 2014*</a:t>
                      </a:r>
                    </a:p>
                  </a:txBody>
                  <a:tcPr marL="90005" marR="90005" marT="46787" marB="4678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7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Q1</a:t>
                      </a:r>
                      <a:r>
                        <a:rPr lang="en-GB" sz="1400" b="1" i="0" kern="1200" baseline="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GB" sz="17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2015</a:t>
                      </a:r>
                    </a:p>
                  </a:txBody>
                  <a:tcPr marL="90005" marR="90005" marT="46787" marB="4678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Q2</a:t>
                      </a:r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2015</a:t>
                      </a:r>
                    </a:p>
                  </a:txBody>
                  <a:tcPr marL="90005" marR="90005" marT="46787" marB="4678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7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Q3 2015</a:t>
                      </a:r>
                    </a:p>
                  </a:txBody>
                  <a:tcPr marL="90005" marR="90005" marT="46787" marB="46787" anchor="ctr">
                    <a:solidFill>
                      <a:schemeClr val="bg1"/>
                    </a:solidFill>
                  </a:tcPr>
                </a:tc>
              </a:tr>
              <a:tr h="3452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Attended delegates</a:t>
                      </a:r>
                    </a:p>
                  </a:txBody>
                  <a:tcPr marL="91451" marR="91451" marT="45695" marB="4569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94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82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116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90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145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nl-NL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87</a:t>
                      </a:r>
                    </a:p>
                  </a:txBody>
                  <a:tcPr marL="90000" marR="90000" marT="46800" marB="46800" anchor="ctr"/>
                </a:tc>
              </a:tr>
              <a:tr h="345287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Docs at meeting end</a:t>
                      </a:r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531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674</a:t>
                      </a: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563</a:t>
                      </a: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307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513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nl-NL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670</a:t>
                      </a:r>
                    </a:p>
                  </a:txBody>
                  <a:tcPr marL="90000" marR="90000" marT="46800" marB="46800" anchor="ctr"/>
                </a:tc>
              </a:tr>
              <a:tr h="3452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D</a:t>
                      </a:r>
                      <a:r>
                        <a:rPr lang="en-GB" sz="1700" b="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ocs at meeting start</a:t>
                      </a:r>
                      <a:endParaRPr lang="en-GB" sz="17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271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372</a:t>
                      </a: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382</a:t>
                      </a: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159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236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nl-NL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361</a:t>
                      </a:r>
                    </a:p>
                  </a:txBody>
                  <a:tcPr marL="90000" marR="90000" marT="46800" marB="46800" anchor="ctr"/>
                </a:tc>
              </a:tr>
              <a:tr h="345287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Incoming LS</a:t>
                      </a:r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29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34</a:t>
                      </a: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23</a:t>
                      </a: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nl-NL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26</a:t>
                      </a:r>
                    </a:p>
                  </a:txBody>
                  <a:tcPr marL="90000" marR="90000" marT="46800" marB="46800" anchor="ctr"/>
                </a:tc>
              </a:tr>
              <a:tr h="345287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Outgoing LS</a:t>
                      </a:r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nl-NL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0000" marR="90000" marT="46800" marB="46800" anchor="ctr"/>
                </a:tc>
              </a:tr>
              <a:tr h="345287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Agreed CRs</a:t>
                      </a:r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31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31</a:t>
                      </a: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29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nl-NL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0000" marR="90000" marT="46800" marB="46800" anchor="ctr"/>
                </a:tc>
              </a:tr>
              <a:tr h="360234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Agreed alignment CRs</a:t>
                      </a:r>
                    </a:p>
                  </a:txBody>
                  <a:tcPr marL="91451" marR="91451" marT="45695" marB="4569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nl-NL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0000" marR="90000" marT="46800" marB="46800" anchor="ctr"/>
                </a:tc>
              </a:tr>
              <a:tr h="345287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New</a:t>
                      </a:r>
                      <a:r>
                        <a:rPr lang="en-GB" sz="1700" b="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Study Items</a:t>
                      </a:r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nl-NL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0000" marR="90000" marT="46800" marB="46800" anchor="ctr"/>
                </a:tc>
              </a:tr>
              <a:tr h="345287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New Work Items</a:t>
                      </a:r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nl-NL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0000" marR="90000" marT="46800" marB="46800" anchor="ctr"/>
                </a:tc>
              </a:tr>
              <a:tr h="345287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Revised WID/SID</a:t>
                      </a:r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nl-NL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0000" marR="90000" marT="46800" marB="46800" anchor="ctr"/>
                </a:tc>
              </a:tr>
              <a:tr h="345287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TR/TS</a:t>
                      </a:r>
                      <a:r>
                        <a:rPr lang="en-GB" sz="1700" b="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for Information</a:t>
                      </a:r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nl-NL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0000" marR="90000" marT="46800" marB="46800" anchor="ctr"/>
                </a:tc>
              </a:tr>
              <a:tr h="3452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TR/TS</a:t>
                      </a:r>
                      <a:r>
                        <a:rPr lang="en-GB" sz="1700" b="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for Approval</a:t>
                      </a:r>
                      <a:endParaRPr lang="en-GB" sz="17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nl-NL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0000" marR="90000" marT="46800" marB="46800" anchor="ctr"/>
                </a:tc>
              </a:tr>
              <a:tr h="345287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Meeting time</a:t>
                      </a:r>
                      <a:r>
                        <a:rPr lang="en-GB" sz="1700" b="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</a:t>
                      </a:r>
                      <a:r>
                        <a:rPr lang="en-GB" sz="1700" b="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(hours)</a:t>
                      </a:r>
                      <a:endParaRPr lang="en-GB" sz="17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45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66</a:t>
                      </a: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48.5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27.5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44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nl-NL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59,5</a:t>
                      </a:r>
                    </a:p>
                  </a:txBody>
                  <a:tcPr marL="90000" marR="90000" marT="46800" marB="4680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22288" y="6124957"/>
            <a:ext cx="8256587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14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* Includes </a:t>
            </a:r>
            <a:r>
              <a:rPr lang="en-GB" sz="1400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docs &amp; time of more than one meeting. Delegate count is for meeting with highest </a:t>
            </a:r>
            <a:r>
              <a:rPr lang="en-GB" sz="14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attendance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Documents per quarter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67275" y="6030279"/>
            <a:ext cx="3684588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* Includes docs of more than one meeting</a:t>
            </a: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0158092"/>
              </p:ext>
            </p:extLst>
          </p:nvPr>
        </p:nvGraphicFramePr>
        <p:xfrm>
          <a:off x="609600" y="1172309"/>
          <a:ext cx="8229599" cy="48579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Meeting time usage [hours]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9675" y="6051550"/>
            <a:ext cx="66294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Note: Work Items with usage of 1 hour </a:t>
            </a:r>
            <a:r>
              <a:rPr lang="en-GB" sz="16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are combined in ‘other items’</a:t>
            </a:r>
            <a:endParaRPr lang="en-GB" sz="1600" dirty="0">
              <a:solidFill>
                <a:schemeClr val="accent3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2913527" y="1210889"/>
            <a:ext cx="986839" cy="1020077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b="1" dirty="0" smtClean="0"/>
              <a:t>Includes</a:t>
            </a:r>
          </a:p>
          <a:p>
            <a:r>
              <a:rPr lang="en-GB" sz="1200" b="1" dirty="0" smtClean="0"/>
              <a:t>MCPTT </a:t>
            </a:r>
            <a:br>
              <a:rPr lang="en-GB" sz="1200" b="1" dirty="0" smtClean="0"/>
            </a:br>
            <a:r>
              <a:rPr lang="en-GB" sz="1200" b="1" dirty="0" smtClean="0"/>
              <a:t>ad-hoc</a:t>
            </a:r>
          </a:p>
          <a:p>
            <a:r>
              <a:rPr lang="en-GB" sz="1200" b="1" dirty="0" smtClean="0"/>
              <a:t>meeting</a:t>
            </a:r>
            <a:endParaRPr lang="en-GB" sz="1200" b="1" dirty="0"/>
          </a:p>
        </p:txBody>
      </p:sp>
      <p:sp>
        <p:nvSpPr>
          <p:cNvPr id="8" name="Down Arrow 7"/>
          <p:cNvSpPr/>
          <p:nvPr/>
        </p:nvSpPr>
        <p:spPr>
          <a:xfrm rot="5400000">
            <a:off x="2341785" y="1234604"/>
            <a:ext cx="330812" cy="641835"/>
          </a:xfrm>
          <a:prstGeom prst="down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/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0774952"/>
              </p:ext>
            </p:extLst>
          </p:nvPr>
        </p:nvGraphicFramePr>
        <p:xfrm>
          <a:off x="609600" y="984737"/>
          <a:ext cx="8065478" cy="5066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Meeting Calendar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426498"/>
              </p:ext>
            </p:extLst>
          </p:nvPr>
        </p:nvGraphicFramePr>
        <p:xfrm>
          <a:off x="457200" y="1600200"/>
          <a:ext cx="8033657" cy="2594767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233674"/>
                <a:gridCol w="1950281"/>
                <a:gridCol w="2849702"/>
              </a:tblGrid>
              <a:tr h="370681"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Meeting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91427" marR="91427" marT="45700" marB="45700"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Date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91427" marR="91427" marT="45700" marB="45700"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Location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91427" marR="91427" marT="45700" marB="45700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 – SMARTER</a:t>
                      </a:r>
                      <a:r>
                        <a:rPr lang="en-GB" sz="18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Ad-hoc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19 </a:t>
                      </a: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– </a:t>
                      </a:r>
                      <a:r>
                        <a:rPr lang="en-US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21 Oct 2015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Vancouver, Canada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SA1#72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16 – 20 Nov 2015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Anaheim, CA, USA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SA1#73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 – 5 Feb 2016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Okinawa, Japan</a:t>
                      </a:r>
                      <a:r>
                        <a:rPr lang="en-GB" sz="18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TBC)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SA1#74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9 – 13 May 2016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Europe</a:t>
                      </a:r>
                      <a:r>
                        <a:rPr lang="en-GB" sz="18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(TBC)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SA1#75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22 – 26 Aug 2016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US</a:t>
                      </a:r>
                      <a:r>
                        <a:rPr lang="en-GB" sz="18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(TBC)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SA1#76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7 – 11 Nov 2016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Tenerife, Spain (TBC)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Previous SA1 reports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2515553"/>
              </p:ext>
            </p:extLst>
          </p:nvPr>
        </p:nvGraphicFramePr>
        <p:xfrm>
          <a:off x="457198" y="1378129"/>
          <a:ext cx="8503921" cy="439748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881053"/>
                <a:gridCol w="1802675"/>
                <a:gridCol w="4820193"/>
              </a:tblGrid>
              <a:tr h="370152"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TSG Meeting &amp; location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91427" marR="91427" marT="45636" marB="45636"/>
                </a:tc>
                <a:tc>
                  <a:txBody>
                    <a:bodyPr/>
                    <a:lstStyle/>
                    <a:p>
                      <a:r>
                        <a:rPr lang="en-GB" sz="1800" b="1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Tdoc</a:t>
                      </a:r>
                      <a:r>
                        <a:rPr lang="en-GB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number / hyperlink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91427" marR="91427" marT="45636" marB="45636"/>
                </a:tc>
                <a:tc>
                  <a:txBody>
                    <a:bodyPr/>
                    <a:lstStyle/>
                    <a:p>
                      <a:r>
                        <a:rPr lang="en-GB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SA1 meeting(s) covered &amp; location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91427" marR="91427" marT="45636" marB="45636"/>
                </a:tc>
              </a:tr>
              <a:tr h="3657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SA#61 Porto</a:t>
                      </a: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SP-130409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SA1#63 Zagreb</a:t>
                      </a:r>
                    </a:p>
                  </a:txBody>
                  <a:tcPr marT="45699" marB="45699"/>
                </a:tc>
              </a:tr>
              <a:tr h="3657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SA#62 </a:t>
                      </a:r>
                      <a:r>
                        <a:rPr lang="en-GB" sz="1800" b="1" kern="12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Busan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SP-130591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SA1#64 San Francisco</a:t>
                      </a:r>
                    </a:p>
                  </a:txBody>
                  <a:tcPr marT="45699" marB="45699"/>
                </a:tc>
              </a:tr>
              <a:tr h="3657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SA#63 Fukuoka</a:t>
                      </a: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5" action="ppaction://hlinkfile"/>
                        </a:rPr>
                        <a:t>SP‑140063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SA1#65</a:t>
                      </a:r>
                      <a:r>
                        <a:rPr lang="en-GB" sz="18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Taipei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</a:tr>
              <a:tr h="3657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SA#64 Sophia </a:t>
                      </a:r>
                      <a:r>
                        <a:rPr lang="en-GB" sz="1800" b="1" kern="12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Antipolis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/>
                        </a:rPr>
                        <a:t>SP-140221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SA1#66 Sapporo</a:t>
                      </a:r>
                    </a:p>
                  </a:txBody>
                  <a:tcPr marT="45699" marB="45699"/>
                </a:tc>
              </a:tr>
              <a:tr h="3657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SA#65 Edinburgh</a:t>
                      </a: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/>
                        </a:rPr>
                        <a:t>SP-140493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SA1#66bis on MCPTT and GCSE, Dublin</a:t>
                      </a:r>
                    </a:p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SA1#67,</a:t>
                      </a:r>
                      <a:r>
                        <a:rPr lang="en-GB" sz="18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Sophia </a:t>
                      </a:r>
                      <a:r>
                        <a:rPr lang="en-GB" sz="1800" b="1" kern="1200" baseline="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Antipolis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</a:tr>
              <a:tr h="3657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SA#66 Maui</a:t>
                      </a: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/>
                        </a:rPr>
                        <a:t>SP-140746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SA1#67bis on MCPTT, San Francisco</a:t>
                      </a:r>
                    </a:p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SA1#68,</a:t>
                      </a:r>
                      <a:r>
                        <a:rPr lang="en-GB" sz="18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San Francisco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</a:tr>
              <a:tr h="3701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SA#67 Shanghai</a:t>
                      </a: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u="sng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  <a:hlinkClick r:id="rId9"/>
                        </a:rPr>
                        <a:t>SP-150037</a:t>
                      </a:r>
                      <a:endParaRPr lang="en-GB" sz="1800" b="1" u="sng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SA1#69, </a:t>
                      </a:r>
                      <a:r>
                        <a:rPr lang="en-GB" sz="1800" b="1" kern="12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Sanya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</a:tr>
              <a:tr h="3701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SA#68 Malmo</a:t>
                      </a: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u="sng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  <a:hlinkClick r:id="rId10"/>
                        </a:rPr>
                        <a:t>SP-150266</a:t>
                      </a:r>
                      <a:endParaRPr lang="en-GB" sz="1800" b="1" u="sng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SA1#70, Los</a:t>
                      </a:r>
                      <a:r>
                        <a:rPr lang="en-GB" sz="18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Cabos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16947</TotalTime>
  <Words>2414</Words>
  <Application>Microsoft Office PowerPoint</Application>
  <PresentationFormat>On-screen Show (4:3)</PresentationFormat>
  <Paragraphs>653</Paragraphs>
  <Slides>31</Slides>
  <Notes>30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    SA1 Report to TSG SA#69 SP-150397</vt:lpstr>
      <vt:lpstr>General information and statistics</vt:lpstr>
      <vt:lpstr>SA1 Officials</vt:lpstr>
      <vt:lpstr>Meetings</vt:lpstr>
      <vt:lpstr>Statistics</vt:lpstr>
      <vt:lpstr>Documents per quarter</vt:lpstr>
      <vt:lpstr>Meeting time usage [hours]</vt:lpstr>
      <vt:lpstr>Meeting Calendar</vt:lpstr>
      <vt:lpstr>Previous SA1 reports</vt:lpstr>
      <vt:lpstr>Work Summary</vt:lpstr>
      <vt:lpstr>Work Summary: Rel-13 and earlier corrections</vt:lpstr>
      <vt:lpstr>Rel-13 corrections</vt:lpstr>
      <vt:lpstr>Work Summary: Stage 1 Rel-14 Work Items</vt:lpstr>
      <vt:lpstr>Overview: Stage 1 Rel-14 Work Items</vt:lpstr>
      <vt:lpstr>Rel-14: MPS_Mods</vt:lpstr>
      <vt:lpstr>Rel-14: ELIOT</vt:lpstr>
      <vt:lpstr>Rel-14: CATS</vt:lpstr>
      <vt:lpstr>Rel-14: eULRS</vt:lpstr>
      <vt:lpstr>Rel-14: V2XLTE</vt:lpstr>
      <vt:lpstr>Work Summary: Study Items</vt:lpstr>
      <vt:lpstr>Overview: Study Items (1)</vt:lpstr>
      <vt:lpstr>Completed Study Items</vt:lpstr>
      <vt:lpstr>FS_SMARTER</vt:lpstr>
      <vt:lpstr>FS_MCVideo</vt:lpstr>
      <vt:lpstr>FS_MCDATA</vt:lpstr>
      <vt:lpstr>FS_V2XLTE</vt:lpstr>
      <vt:lpstr>FS_EnTV</vt:lpstr>
      <vt:lpstr>FS_PPEPO_LTE</vt:lpstr>
      <vt:lpstr>FS_eFMSS</vt:lpstr>
      <vt:lpstr>Action Items from SA: None</vt:lpstr>
      <vt:lpstr>Thank You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SA1 Report to TSG SA#60 SP-130xxx</dc:title>
  <dc:creator>Mustapha, Mona, Vodafone Group</dc:creator>
  <cp:lastModifiedBy>Toon Norp</cp:lastModifiedBy>
  <cp:revision>2635</cp:revision>
  <dcterms:created xsi:type="dcterms:W3CDTF">2008-08-30T09:32:10Z</dcterms:created>
  <dcterms:modified xsi:type="dcterms:W3CDTF">2015-09-10T11:45:50Z</dcterms:modified>
</cp:coreProperties>
</file>