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7"/>
  </p:notesMasterIdLst>
  <p:handoutMasterIdLst>
    <p:handoutMasterId r:id="rId38"/>
  </p:handoutMasterIdLst>
  <p:sldIdLst>
    <p:sldId id="743" r:id="rId2"/>
    <p:sldId id="707" r:id="rId3"/>
    <p:sldId id="708" r:id="rId4"/>
    <p:sldId id="709" r:id="rId5"/>
    <p:sldId id="710" r:id="rId6"/>
    <p:sldId id="711" r:id="rId7"/>
    <p:sldId id="761" r:id="rId8"/>
    <p:sldId id="712" r:id="rId9"/>
    <p:sldId id="752" r:id="rId10"/>
    <p:sldId id="713" r:id="rId11"/>
    <p:sldId id="714" r:id="rId12"/>
    <p:sldId id="804" r:id="rId13"/>
    <p:sldId id="825" r:id="rId14"/>
    <p:sldId id="810" r:id="rId15"/>
    <p:sldId id="811" r:id="rId16"/>
    <p:sldId id="816" r:id="rId17"/>
    <p:sldId id="817" r:id="rId18"/>
    <p:sldId id="824" r:id="rId19"/>
    <p:sldId id="826" r:id="rId20"/>
    <p:sldId id="827" r:id="rId21"/>
    <p:sldId id="734" r:id="rId22"/>
    <p:sldId id="777" r:id="rId23"/>
    <p:sldId id="821" r:id="rId24"/>
    <p:sldId id="818" r:id="rId25"/>
    <p:sldId id="764" r:id="rId26"/>
    <p:sldId id="800" r:id="rId27"/>
    <p:sldId id="801" r:id="rId28"/>
    <p:sldId id="814" r:id="rId29"/>
    <p:sldId id="815" r:id="rId30"/>
    <p:sldId id="819" r:id="rId31"/>
    <p:sldId id="820" r:id="rId32"/>
    <p:sldId id="822" r:id="rId33"/>
    <p:sldId id="828" r:id="rId34"/>
    <p:sldId id="793" r:id="rId35"/>
    <p:sldId id="829" r:id="rId3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4F6228"/>
    <a:srgbClr val="984807"/>
    <a:srgbClr val="FF0000"/>
    <a:srgbClr val="66FF66"/>
    <a:srgbClr val="E6FF9F"/>
    <a:srgbClr val="99CC00"/>
    <a:srgbClr val="CCFF33"/>
    <a:srgbClr val="CCFF99"/>
    <a:srgbClr val="00CC00"/>
    <a:srgbClr val="72AF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81" d="100"/>
          <a:sy n="81" d="100"/>
        </p:scale>
        <p:origin x="-174" y="-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norpahj\AppData\Local\My%20Local%20Documents\3GPP\SA1%20Los%20Cabos%202015\SA1%2370%20docs%20per%20plenary%20cycle_A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KINGSTON:SA1#70 docs per plenary cyc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8.9534388081234276E-2"/>
          <c:y val="6.9935834289408305E-2"/>
          <c:w val="0.88620771876323656"/>
          <c:h val="0.73542811085622151"/>
        </c:manualLayout>
      </c:layout>
      <c:lineChart>
        <c:grouping val="standard"/>
        <c:ser>
          <c:idx val="0"/>
          <c:order val="0"/>
          <c:tx>
            <c:v>Total docs</c:v>
          </c:tx>
          <c:cat>
            <c:strRef>
              <c:f>basic!$C$23:$C$38</c:f>
              <c:strCache>
                <c:ptCount val="16"/>
                <c:pt idx="0">
                  <c:v>Q3 2011</c:v>
                </c:pt>
                <c:pt idx="1">
                  <c:v>Q4 2011</c:v>
                </c:pt>
                <c:pt idx="2">
                  <c:v>Q1 2012</c:v>
                </c:pt>
                <c:pt idx="3">
                  <c:v>Q2 2012</c:v>
                </c:pt>
                <c:pt idx="4">
                  <c:v>Q3 2012</c:v>
                </c:pt>
                <c:pt idx="5">
                  <c:v>Q4 2012*</c:v>
                </c:pt>
                <c:pt idx="6">
                  <c:v>Q1 2013*</c:v>
                </c:pt>
                <c:pt idx="7">
                  <c:v>Q2 2013*</c:v>
                </c:pt>
                <c:pt idx="8">
                  <c:v>Q3 2013</c:v>
                </c:pt>
                <c:pt idx="9">
                  <c:v>Q4 2013</c:v>
                </c:pt>
                <c:pt idx="10">
                  <c:v>Q1 2014</c:v>
                </c:pt>
                <c:pt idx="11">
                  <c:v>Q2 2014</c:v>
                </c:pt>
                <c:pt idx="12">
                  <c:v>Q3 2014*</c:v>
                </c:pt>
                <c:pt idx="13">
                  <c:v>Q4 2014*</c:v>
                </c:pt>
                <c:pt idx="14">
                  <c:v>Q1 2015</c:v>
                </c:pt>
                <c:pt idx="15">
                  <c:v>Q2 2015</c:v>
                </c:pt>
              </c:strCache>
            </c:strRef>
          </c:cat>
          <c:val>
            <c:numRef>
              <c:f>basic!$E$23:$E$38</c:f>
              <c:numCache>
                <c:formatCode>General</c:formatCode>
                <c:ptCount val="16"/>
                <c:pt idx="0">
                  <c:v>394</c:v>
                </c:pt>
                <c:pt idx="1">
                  <c:v>426</c:v>
                </c:pt>
                <c:pt idx="2">
                  <c:v>313</c:v>
                </c:pt>
                <c:pt idx="3">
                  <c:v>417</c:v>
                </c:pt>
                <c:pt idx="4">
                  <c:v>476</c:v>
                </c:pt>
                <c:pt idx="5">
                  <c:v>494</c:v>
                </c:pt>
                <c:pt idx="6">
                  <c:v>467</c:v>
                </c:pt>
                <c:pt idx="7">
                  <c:v>488</c:v>
                </c:pt>
                <c:pt idx="8">
                  <c:v>158</c:v>
                </c:pt>
                <c:pt idx="9">
                  <c:v>288</c:v>
                </c:pt>
                <c:pt idx="10">
                  <c:v>310</c:v>
                </c:pt>
                <c:pt idx="11">
                  <c:v>531</c:v>
                </c:pt>
                <c:pt idx="12">
                  <c:v>674</c:v>
                </c:pt>
                <c:pt idx="13">
                  <c:v>563</c:v>
                </c:pt>
                <c:pt idx="14">
                  <c:v>307</c:v>
                </c:pt>
                <c:pt idx="15">
                  <c:v>513</c:v>
                </c:pt>
              </c:numCache>
            </c:numRef>
          </c:val>
        </c:ser>
        <c:dLbls/>
        <c:marker val="1"/>
        <c:axId val="141775616"/>
        <c:axId val="142024064"/>
      </c:lineChart>
      <c:lineChart>
        <c:grouping val="standard"/>
        <c:ser>
          <c:idx val="1"/>
          <c:order val="1"/>
          <c:tx>
            <c:strRef>
              <c:f>basic!$J$8</c:f>
              <c:strCache>
                <c:ptCount val="1"/>
                <c:pt idx="0">
                  <c:v>Agreed CRs</c:v>
                </c:pt>
              </c:strCache>
            </c:strRef>
          </c:tx>
          <c:cat>
            <c:strRef>
              <c:f>basic!$C$22:$C$37</c:f>
              <c:strCache>
                <c:ptCount val="16"/>
                <c:pt idx="0">
                  <c:v>Q2 2011</c:v>
                </c:pt>
                <c:pt idx="1">
                  <c:v>Q3 2011</c:v>
                </c:pt>
                <c:pt idx="2">
                  <c:v>Q4 2011</c:v>
                </c:pt>
                <c:pt idx="3">
                  <c:v>Q1 2012</c:v>
                </c:pt>
                <c:pt idx="4">
                  <c:v>Q2 2012</c:v>
                </c:pt>
                <c:pt idx="5">
                  <c:v>Q3 2012</c:v>
                </c:pt>
                <c:pt idx="6">
                  <c:v>Q4 2012*</c:v>
                </c:pt>
                <c:pt idx="7">
                  <c:v>Q1 2013*</c:v>
                </c:pt>
                <c:pt idx="8">
                  <c:v>Q2 2013*</c:v>
                </c:pt>
                <c:pt idx="9">
                  <c:v>Q3 2013</c:v>
                </c:pt>
                <c:pt idx="10">
                  <c:v>Q4 2013</c:v>
                </c:pt>
                <c:pt idx="11">
                  <c:v>Q1 2014</c:v>
                </c:pt>
                <c:pt idx="12">
                  <c:v>Q2 2014</c:v>
                </c:pt>
                <c:pt idx="13">
                  <c:v>Q3 2014*</c:v>
                </c:pt>
                <c:pt idx="14">
                  <c:v>Q4 2014*</c:v>
                </c:pt>
                <c:pt idx="15">
                  <c:v>Q1 2015</c:v>
                </c:pt>
              </c:strCache>
            </c:strRef>
          </c:cat>
          <c:val>
            <c:numRef>
              <c:f>basic!$F$23:$F$38</c:f>
              <c:numCache>
                <c:formatCode>General</c:formatCode>
                <c:ptCount val="16"/>
                <c:pt idx="0">
                  <c:v>36</c:v>
                </c:pt>
                <c:pt idx="1">
                  <c:v>35</c:v>
                </c:pt>
                <c:pt idx="2">
                  <c:v>13</c:v>
                </c:pt>
                <c:pt idx="3">
                  <c:v>31</c:v>
                </c:pt>
                <c:pt idx="4">
                  <c:v>34</c:v>
                </c:pt>
                <c:pt idx="5">
                  <c:v>23</c:v>
                </c:pt>
                <c:pt idx="6">
                  <c:v>48</c:v>
                </c:pt>
                <c:pt idx="7">
                  <c:v>44</c:v>
                </c:pt>
                <c:pt idx="8">
                  <c:v>11</c:v>
                </c:pt>
                <c:pt idx="9">
                  <c:v>11</c:v>
                </c:pt>
                <c:pt idx="10">
                  <c:v>5</c:v>
                </c:pt>
                <c:pt idx="11">
                  <c:v>31</c:v>
                </c:pt>
                <c:pt idx="12">
                  <c:v>31</c:v>
                </c:pt>
                <c:pt idx="13">
                  <c:v>24</c:v>
                </c:pt>
                <c:pt idx="14">
                  <c:v>29</c:v>
                </c:pt>
                <c:pt idx="15">
                  <c:v>16</c:v>
                </c:pt>
              </c:numCache>
            </c:numRef>
          </c:val>
        </c:ser>
        <c:dLbls/>
        <c:marker val="1"/>
        <c:axId val="145396864"/>
        <c:axId val="145398400"/>
      </c:lineChart>
      <c:catAx>
        <c:axId val="141775616"/>
        <c:scaling>
          <c:orientation val="minMax"/>
        </c:scaling>
        <c:axPos val="b"/>
        <c:numFmt formatCode="General" sourceLinked="1"/>
        <c:tickLblPos val="nextTo"/>
        <c:txPr>
          <a:bodyPr rot="3600000" vert="horz"/>
          <a:lstStyle/>
          <a:p>
            <a:pPr>
              <a:defRPr/>
            </a:pPr>
            <a:endParaRPr lang="en-US"/>
          </a:p>
        </c:txPr>
        <c:crossAx val="142024064"/>
        <c:crosses val="autoZero"/>
        <c:auto val="1"/>
        <c:lblAlgn val="ctr"/>
        <c:lblOffset val="100"/>
      </c:catAx>
      <c:valAx>
        <c:axId val="142024064"/>
        <c:scaling>
          <c:orientation val="minMax"/>
          <c:max val="700"/>
          <c:min val="0"/>
        </c:scaling>
        <c:axPos val="l"/>
        <c:majorGridlines>
          <c:spPr>
            <a:ln>
              <a:prstDash val="dash"/>
            </a:ln>
          </c:spPr>
        </c:majorGridlines>
        <c:numFmt formatCode="General" sourceLinked="1"/>
        <c:tickLblPos val="nextTo"/>
        <c:txPr>
          <a:bodyPr rot="0" vert="horz"/>
          <a:lstStyle/>
          <a:p>
            <a:pPr>
              <a:defRPr b="1">
                <a:solidFill>
                  <a:schemeClr val="accent1">
                    <a:lumMod val="75000"/>
                  </a:schemeClr>
                </a:solidFill>
              </a:defRPr>
            </a:pPr>
            <a:endParaRPr lang="en-US"/>
          </a:p>
        </c:txPr>
        <c:crossAx val="141775616"/>
        <c:crosses val="autoZero"/>
        <c:crossBetween val="midCat"/>
      </c:valAx>
      <c:catAx>
        <c:axId val="145396864"/>
        <c:scaling>
          <c:orientation val="minMax"/>
        </c:scaling>
        <c:delete val="1"/>
        <c:axPos val="b"/>
        <c:tickLblPos val="none"/>
        <c:crossAx val="145398400"/>
        <c:crosses val="autoZero"/>
        <c:auto val="1"/>
        <c:lblAlgn val="ctr"/>
        <c:lblOffset val="100"/>
      </c:catAx>
      <c:valAx>
        <c:axId val="145398400"/>
        <c:scaling>
          <c:orientation val="minMax"/>
          <c:max val="100"/>
          <c:min val="0"/>
        </c:scaling>
        <c:axPos val="r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C00000"/>
                </a:solidFill>
              </a:defRPr>
            </a:pPr>
            <a:endParaRPr lang="en-US"/>
          </a:p>
        </c:txPr>
        <c:crossAx val="145396864"/>
        <c:crosses val="max"/>
        <c:crossBetween val="midCat"/>
      </c:valAx>
    </c:plotArea>
    <c:legend>
      <c:legendPos val="l"/>
      <c:layout>
        <c:manualLayout>
          <c:xMode val="edge"/>
          <c:yMode val="edge"/>
          <c:x val="0.29569049420423882"/>
          <c:y val="0.65301506603013226"/>
          <c:w val="0.21772914506683122"/>
          <c:h val="0.13491447427339304"/>
        </c:manualLayout>
      </c:layout>
      <c:overlay val="1"/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stacked"/>
        <c:ser>
          <c:idx val="0"/>
          <c:order val="0"/>
          <c:tx>
            <c:strRef>
              <c:f>time_new!$AG$11</c:f>
              <c:strCache>
                <c:ptCount val="1"/>
                <c:pt idx="0">
                  <c:v>GCSE_LTE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time_new!$AH$11:$AL$11</c:f>
              <c:numCache>
                <c:formatCode>General</c:formatCode>
                <c:ptCount val="5"/>
                <c:pt idx="1">
                  <c:v>1.5</c:v>
                </c:pt>
              </c:numCache>
            </c:numRef>
          </c:val>
        </c:ser>
        <c:ser>
          <c:idx val="1"/>
          <c:order val="1"/>
          <c:tx>
            <c:strRef>
              <c:f>time_new!$AG$12</c:f>
              <c:strCache>
                <c:ptCount val="1"/>
                <c:pt idx="0">
                  <c:v>UPCON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time_new!$AH$12:$AL$12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time_new!$AG$13</c:f>
              <c:strCache>
                <c:ptCount val="1"/>
                <c:pt idx="0">
                  <c:v>RSE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time_new!$AH$13:$AL$13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time_new!$AG$14</c:f>
              <c:strCache>
                <c:ptCount val="1"/>
                <c:pt idx="0">
                  <c:v>ACDC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time_new!$AH$14:$AL$14</c:f>
              <c:numCache>
                <c:formatCode>General</c:formatCode>
                <c:ptCount val="5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time_new!$AG$15</c:f>
              <c:strCache>
                <c:ptCount val="1"/>
                <c:pt idx="0">
                  <c:v>MTC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time_new!$AH$15:$AL$15</c:f>
              <c:numCache>
                <c:formatCode>General</c:formatCode>
                <c:ptCount val="5"/>
              </c:numCache>
            </c:numRef>
          </c:val>
        </c:ser>
        <c:ser>
          <c:idx val="5"/>
          <c:order val="5"/>
          <c:tx>
            <c:strRef>
              <c:f>time_new!$AG$16</c:f>
              <c:strCache>
                <c:ptCount val="1"/>
                <c:pt idx="0">
                  <c:v>NOVES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time_new!$AH$16:$AL$16</c:f>
              <c:numCache>
                <c:formatCode>General</c:formatCode>
                <c:ptCount val="5"/>
              </c:numCache>
            </c:numRef>
          </c:val>
        </c:ser>
        <c:ser>
          <c:idx val="6"/>
          <c:order val="6"/>
          <c:tx>
            <c:strRef>
              <c:f>time_new!$AG$17</c:f>
              <c:strCache>
                <c:ptCount val="1"/>
                <c:pt idx="0">
                  <c:v>SSO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time_new!$AH$17:$AL$17</c:f>
              <c:numCache>
                <c:formatCode>General</c:formatCode>
                <c:ptCount val="5"/>
              </c:numCache>
            </c:numRef>
          </c:val>
        </c:ser>
        <c:ser>
          <c:idx val="7"/>
          <c:order val="7"/>
          <c:tx>
            <c:strRef>
              <c:f>time_new!$AG$18</c:f>
              <c:strCache>
                <c:ptCount val="1"/>
                <c:pt idx="0">
                  <c:v>PWS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time_new!$AH$18:$AL$18</c:f>
              <c:numCache>
                <c:formatCode>General</c:formatCode>
                <c:ptCount val="5"/>
              </c:numCache>
            </c:numRef>
          </c:val>
        </c:ser>
        <c:ser>
          <c:idx val="8"/>
          <c:order val="8"/>
          <c:tx>
            <c:strRef>
              <c:f>time_new!$AG$19</c:f>
              <c:strCache>
                <c:ptCount val="1"/>
                <c:pt idx="0">
                  <c:v>WebRTC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time_new!$AH$19:$AL$19</c:f>
              <c:numCache>
                <c:formatCode>General</c:formatCode>
                <c:ptCount val="5"/>
              </c:numCache>
            </c:numRef>
          </c:val>
        </c:ser>
        <c:ser>
          <c:idx val="9"/>
          <c:order val="9"/>
          <c:tx>
            <c:strRef>
              <c:f>time_new!$AG$20</c:f>
              <c:strCache>
                <c:ptCount val="1"/>
                <c:pt idx="0">
                  <c:v>IOPS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time_new!$AH$20:$AL$20</c:f>
              <c:numCache>
                <c:formatCode>General</c:formatCode>
                <c:ptCount val="5"/>
                <c:pt idx="0">
                  <c:v>2</c:v>
                </c:pt>
                <c:pt idx="1">
                  <c:v>1.5</c:v>
                </c:pt>
              </c:numCache>
            </c:numRef>
          </c:val>
        </c:ser>
        <c:ser>
          <c:idx val="10"/>
          <c:order val="10"/>
          <c:tx>
            <c:strRef>
              <c:f>time_new!$AG$21</c:f>
              <c:strCache>
                <c:ptCount val="1"/>
                <c:pt idx="0">
                  <c:v>SEES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time_new!$AH$21:$AL$21</c:f>
              <c:numCache>
                <c:formatCode>General</c:formatCode>
                <c:ptCount val="5"/>
                <c:pt idx="0">
                  <c:v>3</c:v>
                </c:pt>
              </c:numCache>
            </c:numRef>
          </c:val>
        </c:ser>
        <c:ser>
          <c:idx val="11"/>
          <c:order val="11"/>
          <c:tx>
            <c:strRef>
              <c:f>time_new!$AG$22</c:f>
              <c:strCache>
                <c:ptCount val="1"/>
                <c:pt idx="0">
                  <c:v>eICBD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time_new!$AH$22:$AL$22</c:f>
              <c:numCache>
                <c:formatCode>General</c:formatCode>
                <c:ptCount val="5"/>
                <c:pt idx="1">
                  <c:v>1.5</c:v>
                </c:pt>
              </c:numCache>
            </c:numRef>
          </c:val>
        </c:ser>
        <c:ser>
          <c:idx val="12"/>
          <c:order val="12"/>
          <c:tx>
            <c:strRef>
              <c:f>time_new!$AG$23</c:f>
              <c:strCache>
                <c:ptCount val="1"/>
                <c:pt idx="0">
                  <c:v>CSIPTO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time_new!$AH$23:$AL$23</c:f>
              <c:numCache>
                <c:formatCode>General</c:formatCode>
                <c:ptCount val="5"/>
              </c:numCache>
            </c:numRef>
          </c:val>
        </c:ser>
        <c:ser>
          <c:idx val="13"/>
          <c:order val="13"/>
          <c:tx>
            <c:strRef>
              <c:f>time_new!$AG$24</c:f>
              <c:strCache>
                <c:ptCount val="1"/>
                <c:pt idx="0">
                  <c:v>MAPN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time_new!$AH$24:$AL$24</c:f>
              <c:numCache>
                <c:formatCode>General</c:formatCode>
                <c:ptCount val="5"/>
                <c:pt idx="0">
                  <c:v>3.5</c:v>
                </c:pt>
                <c:pt idx="1">
                  <c:v>2</c:v>
                </c:pt>
                <c:pt idx="2">
                  <c:v>3.5</c:v>
                </c:pt>
              </c:numCache>
            </c:numRef>
          </c:val>
        </c:ser>
        <c:ser>
          <c:idx val="14"/>
          <c:order val="14"/>
          <c:tx>
            <c:strRef>
              <c:f>time_new!$AG$25</c:f>
              <c:strCache>
                <c:ptCount val="1"/>
                <c:pt idx="0">
                  <c:v>MCPTT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time_new!$AH$25:$AL$25</c:f>
              <c:numCache>
                <c:formatCode>General</c:formatCode>
                <c:ptCount val="5"/>
                <c:pt idx="0">
                  <c:v>12</c:v>
                </c:pt>
                <c:pt idx="1">
                  <c:v>42</c:v>
                </c:pt>
                <c:pt idx="2">
                  <c:v>31.5</c:v>
                </c:pt>
                <c:pt idx="3">
                  <c:v>4.5</c:v>
                </c:pt>
              </c:numCache>
            </c:numRef>
          </c:val>
        </c:ser>
        <c:ser>
          <c:idx val="15"/>
          <c:order val="15"/>
          <c:tx>
            <c:strRef>
              <c:f>time_new!$AG$26</c:f>
              <c:strCache>
                <c:ptCount val="1"/>
                <c:pt idx="0">
                  <c:v>ECIP</c:v>
                </c:pt>
              </c:strCache>
            </c:strRef>
          </c:tx>
          <c:dLbls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time_new!$AH$26:$AL$26</c:f>
              <c:numCache>
                <c:formatCode>General</c:formatCode>
                <c:ptCount val="5"/>
                <c:pt idx="0">
                  <c:v>2.5</c:v>
                </c:pt>
                <c:pt idx="1">
                  <c:v>1.5</c:v>
                </c:pt>
              </c:numCache>
            </c:numRef>
          </c:val>
        </c:ser>
        <c:ser>
          <c:idx val="16"/>
          <c:order val="16"/>
          <c:tx>
            <c:strRef>
              <c:f>time_new!$AG$27</c:f>
              <c:strCache>
                <c:ptCount val="1"/>
                <c:pt idx="0">
                  <c:v>MBSP</c:v>
                </c:pt>
              </c:strCache>
            </c:strRef>
          </c:tx>
          <c:dLbls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time_new!$AH$27:$AL$27</c:f>
              <c:numCache>
                <c:formatCode>General</c:formatCode>
                <c:ptCount val="5"/>
                <c:pt idx="1">
                  <c:v>1.5</c:v>
                </c:pt>
              </c:numCache>
            </c:numRef>
          </c:val>
        </c:ser>
        <c:ser>
          <c:idx val="17"/>
          <c:order val="17"/>
          <c:tx>
            <c:strRef>
              <c:f>time_new!$AG$28</c:f>
              <c:strCache>
                <c:ptCount val="1"/>
                <c:pt idx="0">
                  <c:v>FMSS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time_new!$AH$28:$AL$28</c:f>
              <c:numCache>
                <c:formatCode>General</c:formatCode>
                <c:ptCount val="5"/>
                <c:pt idx="0">
                  <c:v>5</c:v>
                </c:pt>
                <c:pt idx="1">
                  <c:v>2</c:v>
                </c:pt>
              </c:numCache>
            </c:numRef>
          </c:val>
        </c:ser>
        <c:ser>
          <c:idx val="18"/>
          <c:order val="18"/>
          <c:tx>
            <c:strRef>
              <c:f>time_new!$AG$29</c:f>
              <c:strCache>
                <c:ptCount val="1"/>
                <c:pt idx="0">
                  <c:v>GUSH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time_new!$AH$29:$AL$29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9"/>
          <c:order val="19"/>
          <c:tx>
            <c:strRef>
              <c:f>time_new!$AG$30</c:f>
              <c:strCache>
                <c:ptCount val="1"/>
                <c:pt idx="0">
                  <c:v>CATS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time_new!$AH$30:$AL$30</c:f>
              <c:numCache>
                <c:formatCode>General</c:formatCode>
                <c:ptCount val="5"/>
                <c:pt idx="1">
                  <c:v>1.5</c:v>
                </c:pt>
                <c:pt idx="2">
                  <c:v>3.5</c:v>
                </c:pt>
              </c:numCache>
            </c:numRef>
          </c:val>
        </c:ser>
        <c:ser>
          <c:idx val="20"/>
          <c:order val="20"/>
          <c:tx>
            <c:strRef>
              <c:f>time_new!$AG$31</c:f>
              <c:strCache>
                <c:ptCount val="1"/>
                <c:pt idx="0">
                  <c:v>V2XLTE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time_new!$AH$31:$AL$31</c:f>
              <c:numCache>
                <c:formatCode>General</c:formatCode>
                <c:ptCount val="5"/>
                <c:pt idx="3">
                  <c:v>8.5</c:v>
                </c:pt>
                <c:pt idx="4">
                  <c:v>10.5</c:v>
                </c:pt>
              </c:numCache>
            </c:numRef>
          </c:val>
        </c:ser>
        <c:ser>
          <c:idx val="21"/>
          <c:order val="21"/>
          <c:tx>
            <c:strRef>
              <c:f>time_new!$AG$32</c:f>
              <c:strCache>
                <c:ptCount val="1"/>
                <c:pt idx="0">
                  <c:v>SMARTER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time_new!$AH$32:$AL$32</c:f>
              <c:numCache>
                <c:formatCode>General</c:formatCode>
                <c:ptCount val="5"/>
                <c:pt idx="3">
                  <c:v>1.5</c:v>
                </c:pt>
                <c:pt idx="4">
                  <c:v>12</c:v>
                </c:pt>
              </c:numCache>
            </c:numRef>
          </c:val>
        </c:ser>
        <c:ser>
          <c:idx val="22"/>
          <c:order val="22"/>
          <c:tx>
            <c:strRef>
              <c:f>time_new!$AG$33</c:f>
              <c:strCache>
                <c:ptCount val="1"/>
                <c:pt idx="0">
                  <c:v>MCVideo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time_new!$AH$33:$AL$33</c:f>
              <c:numCache>
                <c:formatCode>General</c:formatCode>
                <c:ptCount val="5"/>
                <c:pt idx="4">
                  <c:v>4.5</c:v>
                </c:pt>
              </c:numCache>
            </c:numRef>
          </c:val>
        </c:ser>
        <c:ser>
          <c:idx val="23"/>
          <c:order val="23"/>
          <c:tx>
            <c:strRef>
              <c:f>time_new!$AG$34</c:f>
              <c:strCache>
                <c:ptCount val="1"/>
                <c:pt idx="0">
                  <c:v>MCData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time_new!$AH$34:$AL$34</c:f>
              <c:numCache>
                <c:formatCode>General</c:formatCode>
                <c:ptCount val="5"/>
                <c:pt idx="4">
                  <c:v>2</c:v>
                </c:pt>
              </c:numCache>
            </c:numRef>
          </c:val>
        </c:ser>
        <c:ser>
          <c:idx val="24"/>
          <c:order val="24"/>
          <c:tx>
            <c:strRef>
              <c:f>time_new!$AG$35</c:f>
              <c:strCache>
                <c:ptCount val="1"/>
                <c:pt idx="0">
                  <c:v>EnTV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time_new!$AH$35:$AL$35</c:f>
              <c:numCache>
                <c:formatCode>General</c:formatCode>
                <c:ptCount val="5"/>
                <c:pt idx="4">
                  <c:v>2</c:v>
                </c:pt>
              </c:numCache>
            </c:numRef>
          </c:val>
        </c:ser>
        <c:ser>
          <c:idx val="25"/>
          <c:order val="25"/>
          <c:tx>
            <c:strRef>
              <c:f>time_new!$AG$36</c:f>
              <c:strCache>
                <c:ptCount val="1"/>
                <c:pt idx="0">
                  <c:v>PPEPO_LTE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time_new!$AH$36:$AL$36</c:f>
              <c:numCache>
                <c:formatCode>General</c:formatCode>
                <c:ptCount val="5"/>
              </c:numCache>
            </c:numRef>
          </c:val>
        </c:ser>
        <c:ser>
          <c:idx val="26"/>
          <c:order val="26"/>
          <c:tx>
            <c:strRef>
              <c:f>time_new!$AG$37</c:f>
              <c:strCache>
                <c:ptCount val="1"/>
                <c:pt idx="0">
                  <c:v>eDSVCC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time_new!$AH$37:$AL$37</c:f>
              <c:numCache>
                <c:formatCode>General</c:formatCode>
                <c:ptCount val="5"/>
              </c:numCache>
            </c:numRef>
          </c:val>
        </c:ser>
        <c:ser>
          <c:idx val="27"/>
          <c:order val="27"/>
          <c:tx>
            <c:strRef>
              <c:f>time_new!$AG$38</c:f>
              <c:strCache>
                <c:ptCount val="1"/>
                <c:pt idx="0">
                  <c:v>MPS_Mods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time_new!$AH$38:$AL$38</c:f>
              <c:numCache>
                <c:formatCode>General</c:formatCode>
                <c:ptCount val="5"/>
              </c:numCache>
            </c:numRef>
          </c:val>
        </c:ser>
        <c:ser>
          <c:idx val="28"/>
          <c:order val="28"/>
          <c:tx>
            <c:strRef>
              <c:f>time_new!$AG$39</c:f>
              <c:strCache>
                <c:ptCount val="1"/>
                <c:pt idx="0">
                  <c:v>eULRS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time_new!$AH$39:$AL$39</c:f>
              <c:numCache>
                <c:formatCode>General</c:formatCode>
                <c:ptCount val="5"/>
              </c:numCache>
            </c:numRef>
          </c:val>
        </c:ser>
        <c:ser>
          <c:idx val="29"/>
          <c:order val="29"/>
          <c:tx>
            <c:strRef>
              <c:f>time_new!$AG$40</c:f>
              <c:strCache>
                <c:ptCount val="1"/>
                <c:pt idx="0">
                  <c:v>ELIOT</c:v>
                </c:pt>
              </c:strCache>
            </c:strRef>
          </c:tx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time_new!$AH$40:$AL$40</c:f>
              <c:numCache>
                <c:formatCode>General</c:formatCode>
                <c:ptCount val="5"/>
              </c:numCache>
            </c:numRef>
          </c:val>
        </c:ser>
        <c:ser>
          <c:idx val="30"/>
          <c:order val="30"/>
          <c:tx>
            <c:strRef>
              <c:f>time_new!$AG$41</c:f>
              <c:strCache>
                <c:ptCount val="1"/>
                <c:pt idx="0">
                  <c:v>other items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items; 11</a:t>
                    </a:r>
                  </a:p>
                </c:rich>
              </c:tx>
              <c:showVal val="1"/>
              <c:showSerNam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items; 9</a:t>
                    </a:r>
                  </a:p>
                </c:rich>
              </c:tx>
              <c:showVal val="1"/>
              <c:showSer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items; 8</a:t>
                    </a:r>
                  </a:p>
                </c:rich>
              </c:tx>
              <c:showVal val="1"/>
              <c:showSerName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items; 10,5</a:t>
                    </a:r>
                  </a:p>
                </c:rich>
              </c:tx>
              <c:showVal val="1"/>
              <c:showSerNam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items; 10</a:t>
                    </a:r>
                  </a:p>
                </c:rich>
              </c:tx>
              <c:showVal val="1"/>
              <c:showSerName val="1"/>
            </c:dLbl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time_new!$AH$41:$AL$41</c:f>
              <c:numCache>
                <c:formatCode>General</c:formatCode>
                <c:ptCount val="5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10.5</c:v>
                </c:pt>
                <c:pt idx="4">
                  <c:v>10</c:v>
                </c:pt>
              </c:numCache>
            </c:numRef>
          </c:val>
        </c:ser>
        <c:ser>
          <c:idx val="31"/>
          <c:order val="31"/>
          <c:tx>
            <c:strRef>
              <c:f>time_new!$AG$42</c:f>
              <c:strCache>
                <c:ptCount val="1"/>
                <c:pt idx="0">
                  <c:v>admin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en-US"/>
              </a:p>
            </c:txPr>
            <c:showVal val="1"/>
            <c:showSerName val="1"/>
          </c:dLbls>
          <c:cat>
            <c:strRef>
              <c:f>time_new!$AH$10:$AL$10</c:f>
              <c:strCache>
                <c:ptCount val="5"/>
                <c:pt idx="0">
                  <c:v>Q2 2014</c:v>
                </c:pt>
                <c:pt idx="1">
                  <c:v>Q3 2014</c:v>
                </c:pt>
                <c:pt idx="2">
                  <c:v>Q4 2014</c:v>
                </c:pt>
                <c:pt idx="3">
                  <c:v>Q1 2015</c:v>
                </c:pt>
                <c:pt idx="4">
                  <c:v>Q2 2015</c:v>
                </c:pt>
              </c:strCache>
            </c:strRef>
          </c:cat>
          <c:val>
            <c:numRef>
              <c:f>time_new!$AH$42:$AL$42</c:f>
              <c:numCache>
                <c:formatCode>General</c:formatCode>
                <c:ptCount val="5"/>
                <c:pt idx="0">
                  <c:v>1.5</c:v>
                </c:pt>
                <c:pt idx="1">
                  <c:v>2</c:v>
                </c:pt>
                <c:pt idx="2">
                  <c:v>2</c:v>
                </c:pt>
                <c:pt idx="3">
                  <c:v>2.5</c:v>
                </c:pt>
                <c:pt idx="4">
                  <c:v>2.5</c:v>
                </c:pt>
              </c:numCache>
            </c:numRef>
          </c:val>
        </c:ser>
        <c:dLbls>
          <c:showVal val="1"/>
        </c:dLbls>
        <c:overlap val="100"/>
        <c:axId val="145891712"/>
        <c:axId val="145893248"/>
      </c:barChart>
      <c:catAx>
        <c:axId val="1458917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5893248"/>
        <c:crosses val="autoZero"/>
        <c:auto val="1"/>
        <c:lblAlgn val="ctr"/>
        <c:lblOffset val="100"/>
      </c:catAx>
      <c:valAx>
        <c:axId val="1458932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58917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0.0527</cdr:x>
      <cdr:y>0.22771</cdr:y>
    </cdr:from>
    <cdr:to>
      <cdr:x>0.09288</cdr:x>
      <cdr:y>0.35983</cdr:y>
    </cdr:to>
    <cdr:sp macro="" textlink="">
      <cdr:nvSpPr>
        <cdr:cNvPr id="8" name="Down Arrow 3"/>
        <cdr:cNvSpPr/>
      </cdr:nvSpPr>
      <cdr:spPr>
        <a:xfrm xmlns:a="http://schemas.openxmlformats.org/drawingml/2006/main">
          <a:off x="433866" y="1106207"/>
          <a:ext cx="330813" cy="641835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GB"/>
        </a:p>
      </cdr:txBody>
    </cdr:sp>
  </cdr:relSizeAnchor>
  <cdr:relSizeAnchor xmlns:cdr="http://schemas.openxmlformats.org/drawingml/2006/chartDrawing">
    <cdr:from>
      <cdr:x>0.08776</cdr:x>
      <cdr:y>0.16781</cdr:y>
    </cdr:from>
    <cdr:to>
      <cdr:x>0.20762</cdr:x>
      <cdr:y>0.37779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722562" y="815196"/>
          <a:ext cx="986839" cy="1020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 dirty="0"/>
            <a:t>Rel-11</a:t>
          </a:r>
          <a:endParaRPr lang="en-GB" sz="1200" b="1" baseline="0" dirty="0"/>
        </a:p>
        <a:p xmlns:a="http://schemas.openxmlformats.org/drawingml/2006/main">
          <a:r>
            <a:rPr lang="en-GB" sz="1200" b="1" baseline="0" dirty="0"/>
            <a:t>Stage 1</a:t>
          </a:r>
        </a:p>
        <a:p xmlns:a="http://schemas.openxmlformats.org/drawingml/2006/main">
          <a:r>
            <a:rPr lang="en-GB" sz="1200" b="1" baseline="0" dirty="0"/>
            <a:t>freeze</a:t>
          </a:r>
          <a:endParaRPr lang="en-GB" sz="1200" b="1" dirty="0"/>
        </a:p>
      </cdr:txBody>
    </cdr:sp>
  </cdr:relSizeAnchor>
  <cdr:relSizeAnchor xmlns:cdr="http://schemas.openxmlformats.org/drawingml/2006/chartDrawing">
    <cdr:from>
      <cdr:x>0.32943</cdr:x>
      <cdr:y>0.07789</cdr:y>
    </cdr:from>
    <cdr:to>
      <cdr:x>0.44929</cdr:x>
      <cdr:y>0.28787</cdr:y>
    </cdr:to>
    <cdr:sp macro="" textlink="">
      <cdr:nvSpPr>
        <cdr:cNvPr id="11" name="TextBox 2"/>
        <cdr:cNvSpPr txBox="1"/>
      </cdr:nvSpPr>
      <cdr:spPr>
        <a:xfrm xmlns:a="http://schemas.openxmlformats.org/drawingml/2006/main">
          <a:off x="2712288" y="378400"/>
          <a:ext cx="986839" cy="1020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 dirty="0"/>
            <a:t>Rel-12</a:t>
          </a:r>
          <a:endParaRPr lang="en-GB" sz="1200" b="1" baseline="0" dirty="0"/>
        </a:p>
        <a:p xmlns:a="http://schemas.openxmlformats.org/drawingml/2006/main">
          <a:r>
            <a:rPr lang="en-GB" sz="1200" b="1" baseline="0" dirty="0"/>
            <a:t>Stage 1</a:t>
          </a:r>
        </a:p>
        <a:p xmlns:a="http://schemas.openxmlformats.org/drawingml/2006/main">
          <a:r>
            <a:rPr lang="en-GB" sz="1200" b="1" baseline="0" dirty="0"/>
            <a:t>freeze</a:t>
          </a:r>
          <a:endParaRPr lang="en-GB" sz="1200" b="1" dirty="0"/>
        </a:p>
      </cdr:txBody>
    </cdr:sp>
  </cdr:relSizeAnchor>
  <cdr:relSizeAnchor xmlns:cdr="http://schemas.openxmlformats.org/drawingml/2006/chartDrawing">
    <cdr:from>
      <cdr:x>0.40095</cdr:x>
      <cdr:y>0.15836</cdr:y>
    </cdr:from>
    <cdr:to>
      <cdr:x>0.44113</cdr:x>
      <cdr:y>0.29048</cdr:y>
    </cdr:to>
    <cdr:sp macro="" textlink="">
      <cdr:nvSpPr>
        <cdr:cNvPr id="6" name="Down Arrow 5"/>
        <cdr:cNvSpPr/>
      </cdr:nvSpPr>
      <cdr:spPr>
        <a:xfrm xmlns:a="http://schemas.openxmlformats.org/drawingml/2006/main">
          <a:off x="3301122" y="769308"/>
          <a:ext cx="330812" cy="641835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GB"/>
        </a:p>
      </cdr:txBody>
    </cdr:sp>
  </cdr:relSizeAnchor>
  <cdr:relSizeAnchor xmlns:cdr="http://schemas.openxmlformats.org/drawingml/2006/chartDrawing">
    <cdr:from>
      <cdr:x>0.58424</cdr:x>
      <cdr:y>0.02336</cdr:y>
    </cdr:from>
    <cdr:to>
      <cdr:x>0.7041</cdr:x>
      <cdr:y>0.23334</cdr:y>
    </cdr:to>
    <cdr:sp macro="" textlink="">
      <cdr:nvSpPr>
        <cdr:cNvPr id="7" name="TextBox 2"/>
        <cdr:cNvSpPr txBox="1"/>
      </cdr:nvSpPr>
      <cdr:spPr>
        <a:xfrm xmlns:a="http://schemas.openxmlformats.org/drawingml/2006/main">
          <a:off x="4810169" y="113471"/>
          <a:ext cx="986838" cy="1020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 dirty="0"/>
            <a:t>Rel-13</a:t>
          </a:r>
          <a:endParaRPr lang="en-GB" sz="1200" b="1" baseline="0" dirty="0"/>
        </a:p>
        <a:p xmlns:a="http://schemas.openxmlformats.org/drawingml/2006/main">
          <a:r>
            <a:rPr lang="en-GB" sz="1200" b="1" baseline="0" dirty="0"/>
            <a:t>Stage 1</a:t>
          </a:r>
        </a:p>
        <a:p xmlns:a="http://schemas.openxmlformats.org/drawingml/2006/main">
          <a:r>
            <a:rPr lang="en-GB" sz="1200" b="1" baseline="0" dirty="0"/>
            <a:t>freeze</a:t>
          </a:r>
          <a:endParaRPr lang="en-GB" sz="1200" b="1" dirty="0"/>
        </a:p>
      </cdr:txBody>
    </cdr:sp>
  </cdr:relSizeAnchor>
  <cdr:relSizeAnchor xmlns:cdr="http://schemas.openxmlformats.org/drawingml/2006/chartDrawing">
    <cdr:from>
      <cdr:x>0.67687</cdr:x>
      <cdr:y>0.06887</cdr:y>
    </cdr:from>
    <cdr:to>
      <cdr:x>0.75516</cdr:x>
      <cdr:y>0.12661</cdr:y>
    </cdr:to>
    <cdr:sp macro="" textlink="">
      <cdr:nvSpPr>
        <cdr:cNvPr id="2" name="Right Arrow 1"/>
        <cdr:cNvSpPr/>
      </cdr:nvSpPr>
      <cdr:spPr>
        <a:xfrm xmlns:a="http://schemas.openxmlformats.org/drawingml/2006/main">
          <a:off x="5572845" y="334571"/>
          <a:ext cx="644582" cy="280499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ysClr val="windowText" lastClr="0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6/8/2015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6/8/2015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359D36-9496-449B-A26D-9E5021FB14F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17F243-1BDA-492A-A122-2A877D6F338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76D7F9-4CC6-49AC-BDB4-71609E981A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21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23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2A9AFB-D701-4615-9952-EE67AA51357A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65EF53-6DBC-460D-BF56-CE2E0295721D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B96ED51-1387-42B2-B497-E03469C9991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9F7314D-F799-4F34-AD52-FD5D77903F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54F0A8C-8008-4756-B9F3-60C9B03FC38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C7E199-F1C6-413A-A2F9-DB0FCB6139E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57925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8856478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137385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SP-150266, </a:t>
            </a:r>
            <a:r>
              <a:rPr lang="en-GB" spc="300" dirty="0">
                <a:latin typeface="Arial" pitchFamily="34" charset="0"/>
                <a:cs typeface="Arial" pitchFamily="34" charset="0"/>
              </a:rPr>
              <a:t>TSG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SA#68, 17-19 Jun 2015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70_Los_Cabos/docs/S1-151223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sa/WG1_Serv/TSGS1_70_Los_Cabos/docs/S1-15622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65/Docs/SP-140493.zip" TargetMode="External"/><Relationship Id="rId3" Type="http://schemas.openxmlformats.org/officeDocument/2006/relationships/hyperlink" Target="http://www.3gpp.org/ftp/tsg_sa/TSG_SA/TSGS_60/Docs/SP-130193.zip" TargetMode="External"/><Relationship Id="rId7" Type="http://schemas.openxmlformats.org/officeDocument/2006/relationships/hyperlink" Target="http://www.3gpp.org/ftp/tsg_sa/TSG_SA/TSGS_64/Docs/SP-140221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63/Docs/SP-140063.zip" TargetMode="External"/><Relationship Id="rId5" Type="http://schemas.openxmlformats.org/officeDocument/2006/relationships/hyperlink" Target="http://www.3gpp.org/ftp/tsg_sa/TSG_SA/TSGS_62/Docs/SP-130591.zip" TargetMode="External"/><Relationship Id="rId10" Type="http://schemas.openxmlformats.org/officeDocument/2006/relationships/hyperlink" Target="http://www.3gpp.org/ftp/tsg_sa/TSG_SA/TSGS_67/Docs/SP-150037.zip" TargetMode="External"/><Relationship Id="rId4" Type="http://schemas.openxmlformats.org/officeDocument/2006/relationships/hyperlink" Target="http://www.3gpp.org/ftp/tsg_sa/TSG_SA/TSGS_61/Docs/SP-130409.zip" TargetMode="External"/><Relationship Id="rId9" Type="http://schemas.openxmlformats.org/officeDocument/2006/relationships/hyperlink" Target="http://www.3gpp.org/ftp/tsg_sa/TSG_SA/TSGS_66/Docs/SP-14074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sz="6000" dirty="0"/>
              <a:t>SA1 Report to TSG </a:t>
            </a:r>
            <a:r>
              <a:rPr lang="en-GB" sz="6000" dirty="0" smtClean="0"/>
              <a:t>SA#68</a:t>
            </a:r>
            <a:br>
              <a:rPr lang="en-GB" sz="6000" dirty="0" smtClean="0"/>
            </a:br>
            <a:r>
              <a:rPr lang="en-GB" sz="6000" dirty="0" smtClean="0"/>
              <a:t>SP-150266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371600" y="3619815"/>
            <a:ext cx="6400800" cy="201898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>
                <a:latin typeface="Arial" charset="0"/>
              </a:rPr>
              <a:t>Presented by: </a:t>
            </a:r>
            <a:r>
              <a:rPr lang="en-US" dirty="0" err="1">
                <a:latin typeface="Arial" charset="0"/>
              </a:rPr>
              <a:t>Antonella</a:t>
            </a:r>
            <a:r>
              <a:rPr lang="en-US" dirty="0">
                <a:latin typeface="Arial" charset="0"/>
              </a:rPr>
              <a:t> Napolitano</a:t>
            </a:r>
          </a:p>
          <a:p>
            <a:pPr>
              <a:lnSpc>
                <a:spcPct val="80000"/>
              </a:lnSpc>
            </a:pPr>
            <a:r>
              <a:rPr lang="en-US" sz="2000" dirty="0">
                <a:latin typeface="Arial" charset="0"/>
              </a:rPr>
              <a:t>SA1 Vice Chair, Telecom Italia</a:t>
            </a:r>
          </a:p>
          <a:p>
            <a:pPr>
              <a:lnSpc>
                <a:spcPct val="80000"/>
              </a:lnSpc>
            </a:pPr>
            <a:endParaRPr lang="en-US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>
                <a:latin typeface="Arial" charset="0"/>
              </a:rPr>
              <a:t>Authors: Toon Norp (SA1 Chair, KPN) &amp;</a:t>
            </a:r>
          </a:p>
          <a:p>
            <a:pPr eaLnBrk="1"/>
            <a:r>
              <a:rPr lang="en-GB" sz="2000" dirty="0">
                <a:latin typeface="Arial" charset="0"/>
              </a:rPr>
              <a:t>Alain Sultan (SA1 Secretary)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Rel-13 and earlier corrections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Rel-12 and Rel-13 corrections (1)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60797025"/>
              </p:ext>
            </p:extLst>
          </p:nvPr>
        </p:nvGraphicFramePr>
        <p:xfrm>
          <a:off x="261938" y="1612900"/>
          <a:ext cx="8659813" cy="308937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ACDC-ST1: Agenda item 13.7. Agreed CRs: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18554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SP-150267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S1-151621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Number</a:t>
                      </a:r>
                      <a:r>
                        <a:rPr lang="en-GB" sz="1400" b="1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ACDC categories and ACDC in idle mode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0214r2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CT1 in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3"/>
                        </a:rPr>
                        <a:t>S1-151223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/ C1-150887 “LS on ACDC 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Reply to CT1 in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4"/>
                        </a:rPr>
                        <a:t>S1-151622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8600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</a:rPr>
                        <a:t>IMS_WebRTC</a:t>
                      </a: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</a:rPr>
                        <a:t>: Agenda item 12.2. Agreed CR:</a:t>
                      </a: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SP-150268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S1-151464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Codecs</a:t>
                      </a:r>
                      <a:r>
                        <a:rPr lang="en-GB" sz="1400" b="1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for </a:t>
                      </a:r>
                      <a:r>
                        <a:rPr lang="en-GB" sz="1400" b="1" kern="1200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22.228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0211r1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S1-151465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Codecs for </a:t>
                      </a:r>
                      <a:r>
                        <a:rPr lang="en-GB" sz="14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22.228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0212r1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79932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Rel-12 and Rel-13 </a:t>
            </a:r>
            <a:r>
              <a:rPr lang="en-GB" dirty="0" smtClean="0"/>
              <a:t>corrections (2)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7920057"/>
              </p:ext>
            </p:extLst>
          </p:nvPr>
        </p:nvGraphicFramePr>
        <p:xfrm>
          <a:off x="261938" y="1612900"/>
          <a:ext cx="8697042" cy="183617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49507"/>
                <a:gridCol w="1449507"/>
                <a:gridCol w="5798028"/>
              </a:tblGrid>
              <a:tr h="48755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</a:rPr>
                        <a:t>MCPTT: Agenda item 13.1. </a:t>
                      </a: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Updated WID</a:t>
                      </a: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</a:rPr>
                        <a:t>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68584" marR="68584" marT="0" marB="0" anchor="ctr"/>
                </a:tc>
              </a:tr>
              <a:tr h="48755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SP-150269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S1-151534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Revised MCPTT WID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8755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Adding the Ministry of Public Safety and Security of Korea as a source of input requirements for MCPTT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1375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/>
              <a:t>Stage 1 </a:t>
            </a:r>
            <a:r>
              <a:rPr lang="en-GB" dirty="0" smtClean="0"/>
              <a:t>Rel-14 </a:t>
            </a:r>
            <a:r>
              <a:rPr lang="en-GB" dirty="0"/>
              <a:t>Work Items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1316868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Stage 1 Rel-14 Work Items</a:t>
            </a:r>
            <a:endParaRPr lang="it-IT" dirty="0" smtClean="0"/>
          </a:p>
        </p:txBody>
      </p:sp>
      <p:sp>
        <p:nvSpPr>
          <p:cNvPr id="184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sp>
        <p:nvSpPr>
          <p:cNvPr id="184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38773073"/>
              </p:ext>
            </p:extLst>
          </p:nvPr>
        </p:nvGraphicFramePr>
        <p:xfrm>
          <a:off x="261212" y="1271588"/>
          <a:ext cx="8677217" cy="344850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853588"/>
                <a:gridCol w="1240971"/>
                <a:gridCol w="780407"/>
                <a:gridCol w="780407"/>
                <a:gridCol w="2021844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Password based service activation for IMS Multimedia Telephony service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PWDIMS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03/2015</a:t>
                      </a:r>
                      <a:endParaRPr lang="en-GB" sz="1400" b="1" i="0" kern="1200" noProof="0" dirty="0" smtClean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Multimedia Priority Service (MPS) Modifications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MPS_Mods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3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3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  <a:endParaRPr lang="en-GB" sz="13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Enhancing Location Capabilities for Indoor and Outdoor Emergency Communications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ELIOT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Enhancements to Domain Selection between </a:t>
                      </a:r>
                      <a:r>
                        <a:rPr lang="en-GB" sz="1400" b="1" i="0" kern="1200" noProof="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VoLTE</a:t>
                      </a: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and CDMA CS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eDSVCC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04/2015 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Control of Applications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when Third party Servicers encounter difficulties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CATS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Evolution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to and Interworking with </a:t>
                      </a:r>
                      <a:r>
                        <a:rPr lang="en-GB" sz="1400" b="1" i="1" kern="1200" baseline="0" noProof="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eCall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in IMS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EIEI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04/2015 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33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</a:t>
            </a:r>
            <a:r>
              <a:rPr lang="en-GB" dirty="0" err="1"/>
              <a:t>MPS_Mods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08401664"/>
              </p:ext>
            </p:extLst>
          </p:nvPr>
        </p:nvGraphicFramePr>
        <p:xfrm>
          <a:off x="241300" y="1362075"/>
          <a:ext cx="8655050" cy="82190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Multimedia Priority Service (MPS) Modifications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SA#72 (06/2016)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49264502"/>
              </p:ext>
            </p:extLst>
          </p:nvPr>
        </p:nvGraphicFramePr>
        <p:xfrm>
          <a:off x="229420" y="4882231"/>
          <a:ext cx="8662060" cy="12410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2060"/>
              </a:tblGrid>
              <a:tr h="1241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Progress on TS 22.153</a:t>
                      </a: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 of MPS description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text for MPS policy control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text for priority before service invocation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4139426"/>
              </p:ext>
            </p:extLst>
          </p:nvPr>
        </p:nvGraphicFramePr>
        <p:xfrm>
          <a:off x="237762" y="2195344"/>
          <a:ext cx="8661399" cy="26760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14.2.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SP-150270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151607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Additions to MPS description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22.153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0019r3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151540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MPS Policy Control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22.153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0020r2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S1-151542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Priority in Advance</a:t>
                      </a: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Service Invocation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22.153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0021r2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S1-151543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Access Class for MPS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0210r2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Rel-10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33732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S1-151544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Access Class for MPS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0211r2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S1-151545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Access</a:t>
                      </a: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Class for MPS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0212r2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S1-151546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Access Class</a:t>
                      </a: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for MPS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0213r2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59331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ELIOT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27659968"/>
              </p:ext>
            </p:extLst>
          </p:nvPr>
        </p:nvGraphicFramePr>
        <p:xfrm>
          <a:off x="241300" y="1362075"/>
          <a:ext cx="8655050" cy="99128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Enhancing Location Capabilities for Indoor and Outdoor Emergency Communications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39236208"/>
              </p:ext>
            </p:extLst>
          </p:nvPr>
        </p:nvGraphicFramePr>
        <p:xfrm>
          <a:off x="237763" y="3722346"/>
          <a:ext cx="8661399" cy="113595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TS 22.071: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Vertical accuracy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requirements for emergency services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Revision of Annex A reflecting new FCC indoor 911 location accuracy regulations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32544782"/>
              </p:ext>
            </p:extLst>
          </p:nvPr>
        </p:nvGraphicFramePr>
        <p:xfrm>
          <a:off x="237762" y="2359224"/>
          <a:ext cx="8661399" cy="135425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14.3.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SP-150271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151488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Z-axis requirements for emergency calls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22.071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0080r2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151454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Revise</a:t>
                      </a: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Annex A to reflect new FCC Emergency Service Location Accuracy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22.071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0081r1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0255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</a:t>
            </a:r>
            <a:r>
              <a:rPr lang="en-GB" dirty="0" err="1"/>
              <a:t>eDSVCC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9483800"/>
              </p:ext>
            </p:extLst>
          </p:nvPr>
        </p:nvGraphicFramePr>
        <p:xfrm>
          <a:off x="241300" y="1362075"/>
          <a:ext cx="8655050" cy="8568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Domain Selection between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VoLTE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and CDMA CS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noProof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 </a:t>
                      </a:r>
                      <a:r>
                        <a:rPr lang="en-US" sz="9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72716403"/>
              </p:ext>
            </p:extLst>
          </p:nvPr>
        </p:nvGraphicFramePr>
        <p:xfrm>
          <a:off x="237763" y="3083214"/>
          <a:ext cx="8661399" cy="113595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TS 22.101: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Clarification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requirements for domain selection between 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VoLTE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and CDMA CS for terminating calls when terminating UE is attached to only one domain (LTE or CDMA CS)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90154016"/>
              </p:ext>
            </p:extLst>
          </p:nvPr>
        </p:nvGraphicFramePr>
        <p:xfrm>
          <a:off x="237762" y="2236314"/>
          <a:ext cx="8661399" cy="83609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14.4. Agreed CR: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SP-150272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151547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Requirement  to support domain selection between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VoLTE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and CDMA CS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0499r3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84057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CATS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08983057"/>
              </p:ext>
            </p:extLst>
          </p:nvPr>
        </p:nvGraphicFramePr>
        <p:xfrm>
          <a:off x="241300" y="1362075"/>
          <a:ext cx="8655050" cy="103602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Control of Applications when Third party Servicers encounter difficulties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 </a:t>
                      </a:r>
                      <a:b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</a:br>
                      <a:r>
                        <a:rPr lang="en-GB" sz="1400" b="1" kern="12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SA#69 (09/2015)</a:t>
                      </a:r>
                      <a:endParaRPr lang="en-GB" sz="1400" b="1" kern="1200" baseline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  <a:endParaRPr lang="en-US" sz="9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628289"/>
              </p:ext>
            </p:extLst>
          </p:nvPr>
        </p:nvGraphicFramePr>
        <p:xfrm>
          <a:off x="239955" y="2396460"/>
          <a:ext cx="8661399" cy="28412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177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for approval (SP-150273 == S1-151473)</a:t>
                      </a:r>
                      <a:endParaRPr lang="en-GB" sz="1600" b="0" kern="120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objective is to specify service requirements to control traffic from UE to the affected application on a third party server or the third party server itself while not affecting other traffic.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This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work item is a follow on of the study item FS_CATS (see slide 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27)</a:t>
                      </a:r>
                      <a:endParaRPr lang="en-GB" sz="1600" b="0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600" b="1" u="sng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Progress on TS 22.011: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u="none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</a:t>
                      </a:r>
                      <a:r>
                        <a:rPr lang="en-GB" sz="1600" b="0" u="none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22.011 CR to implement the requirements was discussed but not yet agreed. Hence the postponement of the target completion date. </a:t>
                      </a:r>
                      <a:endParaRPr lang="en-GB" sz="1600" b="0" u="none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8868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 and statistics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EIEI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18340079"/>
              </p:ext>
            </p:extLst>
          </p:nvPr>
        </p:nvGraphicFramePr>
        <p:xfrm>
          <a:off x="241300" y="1362075"/>
          <a:ext cx="8655050" cy="82190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Evolution to and Interworking with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eCall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in IMS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04/2015 </a:t>
                      </a:r>
                      <a:r>
                        <a:rPr kumimoji="0" lang="en-GB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64225224"/>
              </p:ext>
            </p:extLst>
          </p:nvPr>
        </p:nvGraphicFramePr>
        <p:xfrm>
          <a:off x="237763" y="4058300"/>
          <a:ext cx="8661399" cy="174444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for approval (SP-150275 == S1-151535)</a:t>
                      </a: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22.101: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of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references and definitions for 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endParaRPr lang="en-GB" sz="1600" b="0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Introduction of requirements for IMS based 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as well as interworking with legacy 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equipment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94462100"/>
              </p:ext>
            </p:extLst>
          </p:nvPr>
        </p:nvGraphicFramePr>
        <p:xfrm>
          <a:off x="237762" y="2359224"/>
          <a:ext cx="8661399" cy="169105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16.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SP-150276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151536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of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definition to include IMS emergency call based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0496r3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151537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Support of IMS emergency calls in ICS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0497r2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S1-151538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of transfer of MSD to include IMS emergency call based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eCall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0498r2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8608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Study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(1)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88955026"/>
              </p:ext>
            </p:extLst>
          </p:nvPr>
        </p:nvGraphicFramePr>
        <p:xfrm>
          <a:off x="287338" y="1271588"/>
          <a:ext cx="8567569" cy="365251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435576"/>
                <a:gridCol w="1403297"/>
                <a:gridCol w="780407"/>
                <a:gridCol w="780407"/>
                <a:gridCol w="2167882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i="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Multimedia Broadcast Supplement for PWS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FS_MBSP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Completed 12/2014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aspects for dealing with User Control over spoofed calls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FS_UC_SPOOF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0" kern="1200" baseline="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03/2015</a:t>
                      </a:r>
                      <a:endParaRPr lang="en-GB" sz="1000" b="1" i="0" kern="1200" noProof="0" dirty="0" smtClean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Services and Markets Technology Enablers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FS_SMARTER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Need for multiple APNs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FS_MAPN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</a:t>
                      </a:r>
                      <a:r>
                        <a:rPr kumimoji="0" lang="en-GB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kumimoji="1" lang="en-GB" sz="1400" b="1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User Location Reporting Support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FS_eULRS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</a:t>
                      </a:r>
                      <a:r>
                        <a:rPr kumimoji="0" lang="en-GB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kumimoji="1" lang="en-GB" sz="1400" b="1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Control of Applications when Third party Servers encounter difficulties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FS_CATS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</a:t>
                      </a:r>
                      <a:r>
                        <a:rPr kumimoji="0" lang="en-GB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kumimoji="1" lang="en-GB" sz="1400" b="1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1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(2)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1187156"/>
              </p:ext>
            </p:extLst>
          </p:nvPr>
        </p:nvGraphicFramePr>
        <p:xfrm>
          <a:off x="287338" y="1271588"/>
          <a:ext cx="8567569" cy="362069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435576"/>
                <a:gridCol w="1403297"/>
                <a:gridCol w="780407"/>
                <a:gridCol w="780407"/>
                <a:gridCol w="2167882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Mission Critical Video over LTE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FS_MCVideo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Mission Critical Data Communications 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FS_MCDATA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LTE support for V2X services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FS_V2XLTE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3GPP Enhancement for TV Video service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FS_EnTV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Paging Policy Enhancements and Procedure Optimizations in LTE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FS_PPEPO_LTE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 to FMSS for </a:t>
                      </a:r>
                      <a:r>
                        <a:rPr lang="en-GB" sz="1400" b="1" i="1" kern="1200" noProof="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Rel</a:t>
                      </a: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14 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FS_eFMSS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SID</a:t>
                      </a:r>
                    </a:p>
                  </a:txBody>
                  <a:tcPr marL="45716" marR="45716" marT="45709" marB="45709" anchor="ctr" horzOverflow="overflow"/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6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FS_SMARTER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75357202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New Services and Markets Technology Enablers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SA#71 (03/2016)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17932015"/>
              </p:ext>
            </p:extLst>
          </p:nvPr>
        </p:nvGraphicFramePr>
        <p:xfrm>
          <a:off x="237762" y="2299849"/>
          <a:ext cx="8661399" cy="28412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53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15.2.24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3673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GB" sz="1600" b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st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part (up to step 3 in SID) is 20% complete. 2</a:t>
                      </a:r>
                      <a:r>
                        <a:rPr kumimoji="0" lang="en-GB" sz="1600" b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nd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part (steps 4 and 5 in SID) is 0% complete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1" kern="120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 order to complete the SMARTER work within</a:t>
                      </a:r>
                      <a:r>
                        <a:rPr lang="en-GB" sz="1600" b="1" kern="1200" baseline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schedule SA WG1 has planned a SMARTER ad-hoc (19-21 October, North America)</a:t>
                      </a:r>
                      <a:endParaRPr lang="en-GB" sz="1600" b="1" kern="1200" dirty="0" smtClean="0">
                        <a:solidFill>
                          <a:srgbClr val="4F6228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 skeleton, scope and mechanism for consolidation of potential requirements agreed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20 use cases, over 40% of use case areas in industry white papers are included in TR 22.891 to some extend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6743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FS_MAPN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05245167"/>
              </p:ext>
            </p:extLst>
          </p:nvPr>
        </p:nvGraphicFramePr>
        <p:xfrm>
          <a:off x="241300" y="2307545"/>
          <a:ext cx="8659813" cy="238618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115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15.2.25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2" marB="45622" anchor="ctr" horzOverflow="overflow"/>
                </a:tc>
              </a:tr>
              <a:tr h="27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39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</a:t>
                      </a: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22.802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SP-150277 == S1-151549 (TR); S1-151467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LS sent to GSMA in S1-141606 to inform GSMA on the outcome of the study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22.802: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 changes; there was no consensus on any further conclusions for TR 22.802</a:t>
                      </a:r>
                    </a:p>
                  </a:txBody>
                  <a:tcPr marL="45720" marR="45720" marT="45668" marB="45668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2573141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de-DE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kumimoji="0" lang="en-GB" sz="1400" b="1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Need for multiple APNs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endParaRPr lang="en-GB" sz="1400" b="1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 </a:t>
                      </a:r>
                      <a:r>
                        <a:rPr kumimoji="1" lang="en-GB" sz="9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FS_eULRS</a:t>
            </a:r>
            <a:endParaRPr lang="en-GB" dirty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225933"/>
              </p:ext>
            </p:extLst>
          </p:nvPr>
        </p:nvGraphicFramePr>
        <p:xfrm>
          <a:off x="241300" y="2307544"/>
          <a:ext cx="8659813" cy="238202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130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15.2.27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3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22.899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SP-150278 == S1-151610 (TR); S1-151470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Editorial clean-ups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conclusion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20518783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User Location Reporting Support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</a:t>
                      </a:r>
                      <a:r>
                        <a:rPr kumimoji="0" lang="en-GB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kumimoji="1" lang="en-GB" sz="1400" b="1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89291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FS_CATS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07048051"/>
              </p:ext>
            </p:extLst>
          </p:nvPr>
        </p:nvGraphicFramePr>
        <p:xfrm>
          <a:off x="241300" y="2307541"/>
          <a:ext cx="8659813" cy="24782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31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15.2.28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29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86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22.818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SP-150279 == S1-151242 (TR); S1-151472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Normative work agreed, see slide 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Consolidation of potential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conclusions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83230632"/>
              </p:ext>
            </p:extLst>
          </p:nvPr>
        </p:nvGraphicFramePr>
        <p:xfrm>
          <a:off x="241300" y="1362075"/>
          <a:ext cx="8660653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5332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Control of Applications when Third party Servers encounter difficulties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SA#67 (03/2015) </a:t>
                      </a:r>
                    </a:p>
                    <a:p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SA#68 (06/2015)</a:t>
                      </a:r>
                      <a:endParaRPr lang="en-GB" sz="1400" b="1" kern="1200" baseline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04/2015</a:t>
                      </a:r>
                      <a:r>
                        <a:rPr kumimoji="0" lang="en-GB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kumimoji="1" lang="en-GB" sz="1400" b="1" i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36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FS_MCVideo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91472758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Video over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4131381"/>
              </p:ext>
            </p:extLst>
          </p:nvPr>
        </p:nvGraphicFramePr>
        <p:xfrm>
          <a:off x="237762" y="2299849"/>
          <a:ext cx="8661399" cy="198747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40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15.2.29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644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22.879: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Skeleton agreed for 22.879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22 use cases for on-network, and 1 use case for off-network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Use cases address basic service, specific challenges of video, affiliation, air-ground-air, and interactions 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04187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FS_MCDATA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16955487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Data Communications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60518869"/>
              </p:ext>
            </p:extLst>
          </p:nvPr>
        </p:nvGraphicFramePr>
        <p:xfrm>
          <a:off x="237762" y="2299848"/>
          <a:ext cx="8661399" cy="214152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15.2.30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79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22.880: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Skeleton agreed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Addition of overview and background of Mission Critical Data Communication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Addition of 5 use cases on affiliation, air-ground-air, large data distribution, interaction of voice and data, and management of different sources of data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617491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SA1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SA1 #70 was chaired by the vice chairs</a:t>
            </a:r>
          </a:p>
          <a:p>
            <a:pPr lvl="1">
              <a:defRPr/>
            </a:pPr>
            <a:r>
              <a:rPr lang="en-GB" dirty="0" smtClean="0"/>
              <a:t>New chairman elected at SA1#70: </a:t>
            </a:r>
            <a:r>
              <a:rPr lang="en-GB" dirty="0" err="1" smtClean="0"/>
              <a:t>Toon</a:t>
            </a:r>
            <a:r>
              <a:rPr lang="en-GB" dirty="0" smtClean="0"/>
              <a:t> </a:t>
            </a:r>
            <a:r>
              <a:rPr lang="en-GB" dirty="0" err="1" smtClean="0"/>
              <a:t>Norp</a:t>
            </a:r>
            <a:r>
              <a:rPr lang="en-GB" dirty="0" smtClean="0"/>
              <a:t> (KPN)</a:t>
            </a:r>
          </a:p>
          <a:p>
            <a:pPr>
              <a:defRPr/>
            </a:pPr>
            <a:r>
              <a:rPr lang="en-GB" dirty="0" smtClean="0"/>
              <a:t>Vice Chairmen: </a:t>
            </a:r>
          </a:p>
          <a:p>
            <a:pPr lvl="1">
              <a:defRPr/>
            </a:pPr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  <a:endParaRPr lang="en-GB" baseline="30000" dirty="0">
              <a:solidFill>
                <a:srgbClr val="C00000"/>
              </a:solidFill>
            </a:endParaRPr>
          </a:p>
          <a:p>
            <a:pPr lvl="1">
              <a:defRPr/>
            </a:pPr>
            <a:r>
              <a:rPr lang="en-GB" dirty="0" smtClean="0"/>
              <a:t>Mark </a:t>
            </a:r>
            <a:r>
              <a:rPr lang="en-GB" dirty="0" err="1" smtClean="0"/>
              <a:t>Younge</a:t>
            </a:r>
            <a:r>
              <a:rPr lang="en-GB" dirty="0" smtClean="0"/>
              <a:t> (T-Mobile US)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  <a:endParaRPr lang="en-GB" baseline="30000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Alain Sultan (MCC)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endParaRPr lang="en-GB" sz="18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endParaRPr lang="en-GB" sz="2200" baseline="30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Re-elected for second term November 2013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FS_V2XLTE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92616629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LTE support for V2X services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85561884"/>
              </p:ext>
            </p:extLst>
          </p:nvPr>
        </p:nvGraphicFramePr>
        <p:xfrm>
          <a:off x="237762" y="2299849"/>
          <a:ext cx="8661399" cy="407278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9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15.2.31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31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3723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An LS from RAN (S1-151227 == RP-142312) was received in which TSG RAN requests SA1 to prioritize V2V requirements and provide necessary requirements ideally by RAN#68.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In a reply-LS to RAN (S1-151629), SA WG1 confirmed that V2V is prioritized over V2I and V2P, and attached the latest draft version of the TR 22.885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22.885: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Editorial clean-up, addition of scope section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Terminology agreements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Agreements on numerical parameters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and performance indicators (e.g. range, latency, reliability, velocity) for V2X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Addition/clarification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V2V/V2I/V2P use cases; e.g. V2V pre-crash; V2I road safety, curve speeding; V2P pedestrian safety;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49663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FS_EnTV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62411625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da-DK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3GPP Enhancement for TV Video service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66695790"/>
              </p:ext>
            </p:extLst>
          </p:nvPr>
        </p:nvGraphicFramePr>
        <p:xfrm>
          <a:off x="237762" y="2299849"/>
          <a:ext cx="8661399" cy="166792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300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15.2.32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324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22.816: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 skeleton and scope agreed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4 use cases (UHD 4K support, support of multiple UHD live channels, broadcast capacity on demand, MNO on-demand broadcast capacity)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3105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FS_PPEPO_LTE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8017668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Paging Policy Enhancements and Procedure Optimizations in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43469941"/>
              </p:ext>
            </p:extLst>
          </p:nvPr>
        </p:nvGraphicFramePr>
        <p:xfrm>
          <a:off x="237762" y="2299849"/>
          <a:ext cx="8661399" cy="185546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71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15.2.33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512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22.838: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 skeleton,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introduction and scope agreed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3 use cases: paging optimization for low mobility devices, paging policy differentiation based on application characteristics, and paging policy differentiation based on user’s active area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09427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FS_eFMSS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08962996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 to FMSS for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Rel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14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study item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76501617"/>
              </p:ext>
            </p:extLst>
          </p:nvPr>
        </p:nvGraphicFramePr>
        <p:xfrm>
          <a:off x="237762" y="2299849"/>
          <a:ext cx="8661399" cy="211539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32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772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Study Item presented to this plenary for approval (SP-150280 == S1-151531)</a:t>
                      </a:r>
                      <a:endParaRPr lang="en-GB" sz="1600" b="0" kern="120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objective is to study use cases and propose potential requirements to enhance flexible mobile service steering developed in Rel-13. Some candidate scenarios are: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Support third party owned (S)</a:t>
                      </a:r>
                      <a:r>
                        <a:rPr lang="en-GB" sz="1600" b="0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 service used by the operator for user’s IP traffic.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Support charging to the user traffic routed to 3rd party (S)</a:t>
                      </a:r>
                      <a:r>
                        <a:rPr lang="en-GB" sz="1600" b="0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 network. </a:t>
                      </a:r>
                      <a:endParaRPr lang="en-GB" sz="1600" b="0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59478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Action Items from SA:</a:t>
            </a:r>
            <a:br>
              <a:rPr lang="en-GB" smtClean="0"/>
            </a:br>
            <a:r>
              <a:rPr lang="en-GB" smtClean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xmlns="" val="35947794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Thank</a:t>
            </a:r>
            <a:r>
              <a:rPr lang="nl-NL" dirty="0" smtClean="0"/>
              <a:t> </a:t>
            </a:r>
            <a:r>
              <a:rPr lang="nl-NL" dirty="0" err="1" smtClean="0"/>
              <a:t>You</a:t>
            </a:r>
            <a:r>
              <a:rPr lang="nl-NL" dirty="0" smtClean="0"/>
              <a:t> 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56157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Meetings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SA1#70: 13 – 17 April 2015</a:t>
            </a:r>
          </a:p>
          <a:p>
            <a:pPr lvl="1"/>
            <a:r>
              <a:rPr lang="en-GB" sz="2800" dirty="0" smtClean="0"/>
              <a:t>Held in Los Cabos, Mexico</a:t>
            </a:r>
          </a:p>
          <a:p>
            <a:pPr lvl="1"/>
            <a:r>
              <a:rPr lang="en-GB" sz="2800" dirty="0" smtClean="0"/>
              <a:t>Hosted by North American Friends of 3GPP</a:t>
            </a:r>
          </a:p>
          <a:p>
            <a:r>
              <a:rPr lang="en-GB" sz="3200" dirty="0" smtClean="0"/>
              <a:t>Drafting sessions held at SA1#70</a:t>
            </a:r>
          </a:p>
          <a:p>
            <a:pPr lvl="1"/>
            <a:r>
              <a:rPr lang="en-GB" sz="2800" dirty="0" smtClean="0"/>
              <a:t>V2XLTE:</a:t>
            </a:r>
          </a:p>
          <a:p>
            <a:pPr lvl="2"/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</a:p>
          <a:p>
            <a:pPr lvl="1"/>
            <a:r>
              <a:rPr lang="en-GB" sz="2800" dirty="0" err="1" smtClean="0"/>
              <a:t>MCVideo</a:t>
            </a:r>
            <a:r>
              <a:rPr lang="en-GB" sz="2800" dirty="0" smtClean="0"/>
              <a:t> &amp; </a:t>
            </a:r>
            <a:r>
              <a:rPr lang="en-GB" sz="2800" dirty="0" err="1" smtClean="0"/>
              <a:t>MCData</a:t>
            </a:r>
            <a:endParaRPr lang="en-GB" sz="2800" dirty="0" smtClean="0"/>
          </a:p>
          <a:p>
            <a:pPr lvl="2"/>
            <a:r>
              <a:rPr lang="en-GB" dirty="0" smtClean="0"/>
              <a:t>Mark </a:t>
            </a:r>
            <a:r>
              <a:rPr lang="en-GB" dirty="0" err="1" smtClean="0"/>
              <a:t>Younge</a:t>
            </a:r>
            <a:r>
              <a:rPr lang="en-GB" dirty="0" smtClean="0"/>
              <a:t> (T-Mobile US)</a:t>
            </a:r>
          </a:p>
          <a:p>
            <a:pPr lvl="1"/>
            <a:r>
              <a:rPr lang="en-GB" sz="2800" dirty="0" err="1" smtClean="0"/>
              <a:t>EnTV</a:t>
            </a:r>
            <a:endParaRPr lang="en-GB" sz="2800" dirty="0" smtClean="0"/>
          </a:p>
          <a:p>
            <a:pPr lvl="2"/>
            <a:r>
              <a:rPr lang="en-GB" dirty="0"/>
              <a:t>Mark </a:t>
            </a:r>
            <a:r>
              <a:rPr lang="en-GB" dirty="0" err="1"/>
              <a:t>Younge</a:t>
            </a:r>
            <a:r>
              <a:rPr lang="en-GB" dirty="0"/>
              <a:t> (T-Mobile US)</a:t>
            </a:r>
          </a:p>
          <a:p>
            <a:pPr marL="914400" lvl="2" indent="0">
              <a:buNone/>
            </a:pPr>
            <a:endParaRPr lang="en-GB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Statistics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4562664"/>
              </p:ext>
            </p:extLst>
          </p:nvPr>
        </p:nvGraphicFramePr>
        <p:xfrm>
          <a:off x="522288" y="1220835"/>
          <a:ext cx="8367712" cy="493286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57111"/>
                <a:gridCol w="986070"/>
                <a:gridCol w="986070"/>
                <a:gridCol w="1106637"/>
                <a:gridCol w="1095384"/>
                <a:gridCol w="1018220"/>
                <a:gridCol w="1018220"/>
              </a:tblGrid>
              <a:tr h="255425">
                <a:tc>
                  <a:txBody>
                    <a:bodyPr/>
                    <a:lstStyle/>
                    <a:p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 2014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Q2 2014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Q3 2014*</a:t>
                      </a:r>
                      <a:endParaRPr lang="en-GB" sz="1400" b="1" i="1" kern="1200" dirty="0" smtClean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2014*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  <a:r>
                        <a:rPr lang="en-GB" sz="1400" b="1" i="0" kern="1200" baseline="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Attended delegates</a:t>
                      </a: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90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145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138474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Docs at meeting end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307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513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ocs at meeting start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149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372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159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236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Incoming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Outgoing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CRs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29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alignment CRs</a:t>
                      </a: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Study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 Work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Revised WID/SID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Information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Approval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Meeting time</a:t>
                      </a:r>
                      <a:r>
                        <a:rPr lang="en-GB" sz="17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(hours)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48.5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27.5</a:t>
                      </a:r>
                      <a:endParaRPr lang="en-GB" sz="1700" b="0" i="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44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288" y="6124957"/>
            <a:ext cx="8256587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</a:t>
            </a:r>
            <a:r>
              <a:rPr lang="en-GB" sz="1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docs &amp; time of more than one meeting. Delegate count is for meeting with highest </a:t>
            </a: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attendance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Documents per quarter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7275" y="6030279"/>
            <a:ext cx="3684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docs of more than one meeting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30637716"/>
              </p:ext>
            </p:extLst>
          </p:nvPr>
        </p:nvGraphicFramePr>
        <p:xfrm>
          <a:off x="594213" y="1172308"/>
          <a:ext cx="8233263" cy="485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time usage [hours]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9675" y="6051550"/>
            <a:ext cx="6629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Note: Work Items with usage of 1 hour 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are combined in ‘other items’</a:t>
            </a:r>
            <a:endParaRPr lang="en-GB" sz="1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95408793"/>
              </p:ext>
            </p:extLst>
          </p:nvPr>
        </p:nvGraphicFramePr>
        <p:xfrm>
          <a:off x="467032" y="1229031"/>
          <a:ext cx="8447549" cy="4893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Calendar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77163857"/>
              </p:ext>
            </p:extLst>
          </p:nvPr>
        </p:nvGraphicFramePr>
        <p:xfrm>
          <a:off x="457200" y="1600200"/>
          <a:ext cx="8033657" cy="296544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233674"/>
                <a:gridCol w="1950281"/>
                <a:gridCol w="2849702"/>
              </a:tblGrid>
              <a:tr h="370681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Date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SA1#71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17 – 21 Aug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Belgrade, Serbia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 – SMARTER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Ad-hoc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 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21 Oct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Vancouver, Canada </a:t>
                      </a:r>
                      <a:r>
                        <a:rPr lang="en-GB" sz="1800" b="1" kern="1200" baseline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(TBC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SA1#72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 – 20 Nov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Anaheim, CA, USA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SA1#73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 – 5 Feb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Japan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 – 13 May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Europe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 – 26 Aug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US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 – 11 Nov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Tenerife, Spain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Previous SA1 reports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64362726"/>
              </p:ext>
            </p:extLst>
          </p:nvPr>
        </p:nvGraphicFramePr>
        <p:xfrm>
          <a:off x="457198" y="1378129"/>
          <a:ext cx="8503921" cy="46673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81053"/>
                <a:gridCol w="1802675"/>
                <a:gridCol w="4820193"/>
              </a:tblGrid>
              <a:tr h="370152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TSG Meeting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Tdoc</a:t>
                      </a: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number / hyperlink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 meeting(s) covered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SA#60 Aruba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SP-130193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SA1#62 New Delhi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SA1#61bis on GCSE_LTE and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San Diego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SA#61 Porto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SP-130409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SA1#63 Zagreb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SA#62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Busan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SP-130591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SA1#64 San Francisco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SA#63 Fukuoka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 action="ppaction://hlinkfile"/>
                        </a:rPr>
                        <a:t>SP‑140063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SA1#65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Taipei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SA#64 Sophia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SP-140221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SA1#66 Sapporo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SA#65 Edinburgh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SP-140493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SA1#66bis on MCPTT and GCSE, Dublin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SA1#67,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Sophia </a:t>
                      </a:r>
                      <a:r>
                        <a:rPr lang="en-GB" sz="1800" b="1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SA#66 Maui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SP-140746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SA1#67bis on MCPTT, San Francisco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SA1#68,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San Francisco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SA#67 Shanghai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SP-150037</a:t>
                      </a:r>
                      <a:endParaRPr lang="en-GB" sz="1800" b="1" u="sng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SA1#69,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Sanya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13171</TotalTime>
  <Words>2608</Words>
  <Application>Microsoft Office PowerPoint</Application>
  <PresentationFormat>On-screen Show (4:3)</PresentationFormat>
  <Paragraphs>741</Paragraphs>
  <Slides>35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    SA1 Report to TSG SA#68 SP-150266</vt:lpstr>
      <vt:lpstr>General information and statistics</vt:lpstr>
      <vt:lpstr>SA1 Officials</vt:lpstr>
      <vt:lpstr>Meetings</vt:lpstr>
      <vt:lpstr>Statistics</vt:lpstr>
      <vt:lpstr>Documents per quarter</vt:lpstr>
      <vt:lpstr>Meeting time usage [hours]</vt:lpstr>
      <vt:lpstr>Meeting Calendar</vt:lpstr>
      <vt:lpstr>Previous SA1 reports</vt:lpstr>
      <vt:lpstr>Work Summary</vt:lpstr>
      <vt:lpstr>Work Summary: Rel-13 and earlier corrections</vt:lpstr>
      <vt:lpstr>Rel-12 and Rel-13 corrections (1)</vt:lpstr>
      <vt:lpstr>Rel-12 and Rel-13 corrections (2)</vt:lpstr>
      <vt:lpstr>Work Summary: Stage 1 Rel-14 Work Items</vt:lpstr>
      <vt:lpstr>Overview: Stage 1 Rel-14 Work Items</vt:lpstr>
      <vt:lpstr>Rel-14: MPS_Mods</vt:lpstr>
      <vt:lpstr>Rel-14: ELIOT</vt:lpstr>
      <vt:lpstr>Rel-14: eDSVCC</vt:lpstr>
      <vt:lpstr>Rel-14: CATS</vt:lpstr>
      <vt:lpstr>Rel-14: EIEI</vt:lpstr>
      <vt:lpstr>Work Summary: Study Items</vt:lpstr>
      <vt:lpstr>Overview: Study Items (1)</vt:lpstr>
      <vt:lpstr>Overview: Study Items (2)</vt:lpstr>
      <vt:lpstr>FS_SMARTER</vt:lpstr>
      <vt:lpstr>FS_MAPN</vt:lpstr>
      <vt:lpstr>FS_eULRS</vt:lpstr>
      <vt:lpstr>FS_CATS</vt:lpstr>
      <vt:lpstr>FS_MCVideo</vt:lpstr>
      <vt:lpstr>FS_MCDATA</vt:lpstr>
      <vt:lpstr>FS_V2XLTE</vt:lpstr>
      <vt:lpstr>FS_EnTV</vt:lpstr>
      <vt:lpstr>FS_PPEPO_LTE</vt:lpstr>
      <vt:lpstr>FS_eFMSS</vt:lpstr>
      <vt:lpstr>Action Items from SA: None</vt:lpstr>
      <vt:lpstr>Thank You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Report to TSG SA#60 SP-130xxx</dc:title>
  <dc:creator>Mustapha, Mona, Vodafone Group</dc:creator>
  <cp:lastModifiedBy>Alain Sultan</cp:lastModifiedBy>
  <cp:revision>2597</cp:revision>
  <dcterms:created xsi:type="dcterms:W3CDTF">2008-08-30T09:32:10Z</dcterms:created>
  <dcterms:modified xsi:type="dcterms:W3CDTF">2015-06-08T15:11:36Z</dcterms:modified>
</cp:coreProperties>
</file>