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sldIdLst>
    <p:sldId id="269" r:id="rId2"/>
    <p:sldId id="282" r:id="rId3"/>
    <p:sldId id="281" r:id="rId4"/>
    <p:sldId id="266" r:id="rId5"/>
    <p:sldId id="280" r:id="rId6"/>
    <p:sldId id="271" r:id="rId7"/>
    <p:sldId id="283" r:id="rId8"/>
    <p:sldId id="276" r:id="rId9"/>
    <p:sldId id="27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474" y="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DBAE04-DAD3-4309-8540-602B8B797272}" type="datetimeFigureOut">
              <a:rPr lang="en-GB" smtClean="0"/>
              <a:pPr/>
              <a:t>02/12/2014</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74094C-3DB2-4879-AE04-A1205BD9E873}" type="slidenum">
              <a:rPr lang="en-GB" smtClean="0"/>
              <a:pPr/>
              <a:t>‹#›</a:t>
            </a:fld>
            <a:endParaRPr lang="en-GB"/>
          </a:p>
        </p:txBody>
      </p:sp>
    </p:spTree>
    <p:extLst>
      <p:ext uri="{BB962C8B-B14F-4D97-AF65-F5344CB8AC3E}">
        <p14:creationId xmlns:p14="http://schemas.microsoft.com/office/powerpoint/2010/main" val="281856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074094C-3DB2-4879-AE04-A1205BD9E873}" type="slidenum">
              <a:rPr lang="en-GB" smtClean="0"/>
              <a:pPr/>
              <a:t>7</a:t>
            </a:fld>
            <a:endParaRPr lang="en-GB"/>
          </a:p>
        </p:txBody>
      </p:sp>
    </p:spTree>
    <p:extLst>
      <p:ext uri="{BB962C8B-B14F-4D97-AF65-F5344CB8AC3E}">
        <p14:creationId xmlns:p14="http://schemas.microsoft.com/office/powerpoint/2010/main" val="747969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3074094C-3DB2-4879-AE04-A1205BD9E873}" type="slidenum">
              <a:rPr lang="en-GB" smtClean="0"/>
              <a:pPr/>
              <a:t>8</a:t>
            </a:fld>
            <a:endParaRPr lang="en-GB"/>
          </a:p>
        </p:txBody>
      </p:sp>
    </p:spTree>
    <p:extLst>
      <p:ext uri="{BB962C8B-B14F-4D97-AF65-F5344CB8AC3E}">
        <p14:creationId xmlns:p14="http://schemas.microsoft.com/office/powerpoint/2010/main" val="74796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6AAF4EA-7A77-4B9B-9268-14BCC3727383}" type="datetime1">
              <a:rPr lang="en-US" smtClean="0"/>
              <a:pPr/>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D31966B-678B-4E8E-B9EA-F8ECFA578E8D}" type="datetime1">
              <a:rPr lang="en-US" smtClean="0"/>
              <a:pPr/>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390045A-E266-4855-B112-E12A956DE647}" type="datetime1">
              <a:rPr lang="en-US" smtClean="0"/>
              <a:pPr/>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5AA17A-0DA3-4EE4-8BD8-06AE755C8D4C}" type="datetime1">
              <a:rPr lang="en-US" smtClean="0"/>
              <a:pPr/>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7E5326-AC1C-49A8-9C7B-D04600D536D1}" type="datetime1">
              <a:rPr lang="en-US" smtClean="0"/>
              <a:pPr/>
              <a:t>12/2/2014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8239C5F-FFFD-45B3-BAD3-3AC7FDA8CC74}" type="datetime1">
              <a:rPr lang="en-US" smtClean="0"/>
              <a:pPr/>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EB426A-247D-43FE-AB84-235D802175AF}" type="datetime1">
              <a:rPr lang="en-US" smtClean="0"/>
              <a:pPr/>
              <a:t>12/2/2014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D70EB4B-6314-42D8-875A-61EAB6236E69}" type="datetime1">
              <a:rPr lang="en-US" smtClean="0"/>
              <a:pPr/>
              <a:t>12/2/2014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F6E757-C5FA-4DEF-8798-C42E1827F325}" type="datetime1">
              <a:rPr lang="en-US" smtClean="0"/>
              <a:pPr/>
              <a:t>12/2/2014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7B208F-1561-4AB5-A33F-16B2C85733E5}" type="datetime1">
              <a:rPr lang="en-US" smtClean="0"/>
              <a:pPr/>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C7537A2-A196-44E1-8FA8-2AF1EFB4A77D}" type="datetime1">
              <a:rPr lang="en-US" smtClean="0"/>
              <a:pPr/>
              <a:t>12/2/2014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6A399F-A642-4B13-A66A-8D0DAE11D70D}" type="datetime1">
              <a:rPr lang="en-US" smtClean="0"/>
              <a:pPr/>
              <a:t>12/2/2014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371600"/>
            <a:ext cx="8610600" cy="1470025"/>
          </a:xfrm>
        </p:spPr>
        <p:txBody>
          <a:bodyPr>
            <a:normAutofit fontScale="90000"/>
          </a:bodyPr>
          <a:lstStyle/>
          <a:p>
            <a:r>
              <a:rPr lang="en-US" dirty="0" smtClean="0"/>
              <a:t>Considerations for</a:t>
            </a:r>
            <a:r>
              <a:rPr lang="en-US" dirty="0"/>
              <a:t> </a:t>
            </a:r>
            <a:r>
              <a:rPr lang="en-US" dirty="0" smtClean="0"/>
              <a:t>Release 13 Priorities </a:t>
            </a:r>
            <a:br>
              <a:rPr lang="en-US" dirty="0" smtClean="0"/>
            </a:br>
            <a:endParaRPr lang="en-GB" dirty="0"/>
          </a:p>
        </p:txBody>
      </p:sp>
      <p:sp>
        <p:nvSpPr>
          <p:cNvPr id="3" name="Subtitle 2"/>
          <p:cNvSpPr>
            <a:spLocks noGrp="1"/>
          </p:cNvSpPr>
          <p:nvPr>
            <p:ph type="subTitle" idx="1"/>
          </p:nvPr>
        </p:nvSpPr>
        <p:spPr/>
        <p:txBody>
          <a:bodyPr>
            <a:normAutofit/>
          </a:bodyPr>
          <a:lstStyle/>
          <a:p>
            <a:r>
              <a:rPr lang="en-US" sz="2000" dirty="0" smtClean="0"/>
              <a:t>3GPP SA#66</a:t>
            </a:r>
          </a:p>
          <a:p>
            <a:r>
              <a:rPr lang="pt-BR" sz="2000" dirty="0" smtClean="0"/>
              <a:t>Maui USA</a:t>
            </a:r>
            <a:r>
              <a:rPr lang="pt-BR" sz="2000" dirty="0"/>
              <a:t/>
            </a:r>
            <a:br>
              <a:rPr lang="pt-BR" sz="2000" dirty="0"/>
            </a:br>
            <a:r>
              <a:rPr lang="pt-BR" sz="2000" dirty="0" smtClean="0"/>
              <a:t>10-12 December  2014</a:t>
            </a:r>
            <a:endParaRPr lang="en-US" sz="2000" dirty="0"/>
          </a:p>
          <a:p>
            <a:endParaRPr lang="en-GB" sz="2000" dirty="0"/>
          </a:p>
        </p:txBody>
      </p:sp>
      <p:pic>
        <p:nvPicPr>
          <p:cNvPr id="4" name="Picture 66" descr="logo_oran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036860"/>
            <a:ext cx="5746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Subtitle 2"/>
          <p:cNvSpPr txBox="1">
            <a:spLocks/>
          </p:cNvSpPr>
          <p:nvPr/>
        </p:nvSpPr>
        <p:spPr>
          <a:xfrm>
            <a:off x="6096000" y="457200"/>
            <a:ext cx="2743200" cy="68580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2000" dirty="0" smtClean="0"/>
              <a:t>SP-140745</a:t>
            </a:r>
            <a:endParaRPr lang="en-US" sz="2000" dirty="0" smtClean="0"/>
          </a:p>
          <a:p>
            <a:endParaRPr lang="en-GB" sz="2000" dirty="0"/>
          </a:p>
        </p:txBody>
      </p:sp>
    </p:spTree>
    <p:extLst>
      <p:ext uri="{BB962C8B-B14F-4D97-AF65-F5344CB8AC3E}">
        <p14:creationId xmlns:p14="http://schemas.microsoft.com/office/powerpoint/2010/main" val="5855832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2</a:t>
            </a:fld>
            <a:endParaRPr lang="en-US"/>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SA2 overload getting worse ?</a:t>
            </a:r>
          </a:p>
        </p:txBody>
      </p:sp>
      <p:sp>
        <p:nvSpPr>
          <p:cNvPr id="4" name="TextBox 3"/>
          <p:cNvSpPr txBox="1"/>
          <p:nvPr/>
        </p:nvSpPr>
        <p:spPr>
          <a:xfrm>
            <a:off x="228600" y="1066800"/>
            <a:ext cx="8686800" cy="5170646"/>
          </a:xfrm>
          <a:prstGeom prst="rect">
            <a:avLst/>
          </a:prstGeom>
          <a:noFill/>
        </p:spPr>
        <p:txBody>
          <a:bodyPr wrap="square" rtlCol="0">
            <a:spAutoFit/>
          </a:bodyPr>
          <a:lstStyle/>
          <a:p>
            <a:pPr marL="285750" indent="-285750">
              <a:buFont typeface="Arial" pitchFamily="34" charset="0"/>
              <a:buChar char="•"/>
            </a:pPr>
            <a:r>
              <a:rPr lang="en-GB" dirty="0" smtClean="0"/>
              <a:t>SA#64: </a:t>
            </a:r>
          </a:p>
          <a:p>
            <a:pPr marL="742950" lvl="1" indent="-285750">
              <a:buFont typeface="Wingdings" panose="05000000000000000000" pitchFamily="2" charset="2"/>
              <a:buChar char="Ø"/>
            </a:pPr>
            <a:r>
              <a:rPr lang="en-GB" sz="1600" dirty="0"/>
              <a:t>B</a:t>
            </a:r>
            <a:r>
              <a:rPr lang="en-GB" sz="1600" dirty="0" smtClean="0"/>
              <a:t>ased on SA2 Chair’s inputs (SP-140392), “</a:t>
            </a:r>
            <a:r>
              <a:rPr lang="en-GB" sz="1600" b="1" dirty="0" smtClean="0"/>
              <a:t>It </a:t>
            </a:r>
            <a:r>
              <a:rPr lang="en-GB" sz="1600" b="1" dirty="0"/>
              <a:t>was understood that the meeting time in SA WG2 will be divided between the Work Items and it is likely that there is not enough resource for completion of all work items</a:t>
            </a:r>
            <a:r>
              <a:rPr lang="en-GB" sz="1600" b="1" dirty="0" smtClean="0"/>
              <a:t>.” (SA#64 Report)</a:t>
            </a:r>
          </a:p>
          <a:p>
            <a:pPr marL="742950" lvl="1" indent="-285750">
              <a:buFont typeface="Wingdings" panose="05000000000000000000" pitchFamily="2" charset="2"/>
              <a:buChar char="Ø"/>
            </a:pPr>
            <a:endParaRPr lang="en-GB" sz="1600" b="1" dirty="0" smtClean="0"/>
          </a:p>
          <a:p>
            <a:pPr marL="742950" lvl="1" indent="-285750">
              <a:buFont typeface="Wingdings" panose="05000000000000000000" pitchFamily="2" charset="2"/>
              <a:buChar char="Ø"/>
            </a:pPr>
            <a:r>
              <a:rPr lang="en-GB" sz="1600" dirty="0" smtClean="0"/>
              <a:t>The budget plan until SA#66 (SA2#106) for total of 18  WID/SID in either TR or CR phase.</a:t>
            </a:r>
          </a:p>
          <a:p>
            <a:pPr marL="742950" lvl="1" indent="-285750">
              <a:buFont typeface="Wingdings" panose="05000000000000000000" pitchFamily="2" charset="2"/>
              <a:buChar char="Ø"/>
            </a:pPr>
            <a:endParaRPr lang="en-GB" sz="1600" dirty="0" smtClean="0"/>
          </a:p>
          <a:p>
            <a:pPr marL="1200150" lvl="2" indent="-285750">
              <a:buFont typeface="Wingdings" panose="05000000000000000000" pitchFamily="2" charset="2"/>
              <a:buChar char="v"/>
            </a:pPr>
            <a:r>
              <a:rPr lang="en-GB" sz="1600" dirty="0" smtClean="0"/>
              <a:t>3GPP Tracks: 1 extra time unit required</a:t>
            </a:r>
          </a:p>
          <a:p>
            <a:pPr marL="1200150" lvl="2" indent="-285750">
              <a:buFont typeface="Wingdings" panose="05000000000000000000" pitchFamily="2" charset="2"/>
              <a:buChar char="v"/>
            </a:pPr>
            <a:r>
              <a:rPr lang="en-GB" sz="1600" dirty="0" smtClean="0"/>
              <a:t>Other Tracks: 5.5 extra time unit required.</a:t>
            </a:r>
          </a:p>
          <a:p>
            <a:endParaRPr lang="en-GB" dirty="0" smtClean="0"/>
          </a:p>
          <a:p>
            <a:pPr marL="742950" lvl="1" indent="-285750">
              <a:buFont typeface="Wingdings" panose="05000000000000000000" pitchFamily="2" charset="2"/>
              <a:buChar char="Ø"/>
            </a:pPr>
            <a:r>
              <a:rPr lang="en-GB" dirty="0" smtClean="0"/>
              <a:t>Warnings:</a:t>
            </a:r>
          </a:p>
          <a:p>
            <a:endParaRPr lang="en-GB" dirty="0" smtClean="0"/>
          </a:p>
          <a:p>
            <a:pPr marL="1200150" lvl="2" indent="-285750">
              <a:buFont typeface="Wingdings" panose="05000000000000000000" pitchFamily="2" charset="2"/>
              <a:buChar char="v"/>
            </a:pPr>
            <a:r>
              <a:rPr lang="en-GB" sz="1600" dirty="0" smtClean="0"/>
              <a:t>RAN Chair: “  </a:t>
            </a:r>
            <a:r>
              <a:rPr lang="en-GB" sz="1600" b="1" dirty="0" smtClean="0"/>
              <a:t>Adding more WID/SID jeopardize </a:t>
            </a:r>
            <a:r>
              <a:rPr lang="en-GB" sz="1600" b="1" dirty="0"/>
              <a:t>completion  </a:t>
            </a:r>
            <a:r>
              <a:rPr lang="en-GB" sz="1600" b="1" dirty="0" smtClean="0"/>
              <a:t>of R13 …and SA2 should </a:t>
            </a:r>
            <a:r>
              <a:rPr lang="en-GB" sz="1600" b="1" dirty="0"/>
              <a:t>prepare prioritising with the current timescales in </a:t>
            </a:r>
            <a:r>
              <a:rPr lang="en-GB" sz="1600" b="1" dirty="0" smtClean="0"/>
              <a:t>mind”</a:t>
            </a:r>
          </a:p>
          <a:p>
            <a:pPr marL="742950" lvl="1" indent="-285750">
              <a:buFont typeface="Wingdings" panose="05000000000000000000" pitchFamily="2" charset="2"/>
              <a:buChar char="v"/>
            </a:pPr>
            <a:endParaRPr lang="en-GB" sz="1600" b="1" dirty="0" smtClean="0"/>
          </a:p>
          <a:p>
            <a:pPr marL="1200150" lvl="2" indent="-285750">
              <a:buFont typeface="Wingdings" panose="05000000000000000000" pitchFamily="2" charset="2"/>
              <a:buChar char="v"/>
            </a:pPr>
            <a:r>
              <a:rPr lang="en-GB" sz="1600" dirty="0" smtClean="0"/>
              <a:t>CT Chair: </a:t>
            </a:r>
            <a:r>
              <a:rPr lang="en-GB" sz="1600" b="1" dirty="0" smtClean="0"/>
              <a:t>“I </a:t>
            </a:r>
            <a:r>
              <a:rPr lang="en-GB" sz="1600" b="1" dirty="0"/>
              <a:t>would be useful if SA WG2 can progress and complete some work items before others and not handle all WIs at each </a:t>
            </a:r>
            <a:r>
              <a:rPr lang="en-GB" sz="1600" b="1" dirty="0" smtClean="0"/>
              <a:t>meeting”</a:t>
            </a:r>
          </a:p>
          <a:p>
            <a:pPr marL="742950" lvl="1" indent="-285750">
              <a:buFont typeface="Wingdings" panose="05000000000000000000" pitchFamily="2" charset="2"/>
              <a:buChar char="Ø"/>
            </a:pPr>
            <a:endParaRPr lang="en-GB" sz="1600" b="1" dirty="0" smtClean="0"/>
          </a:p>
          <a:p>
            <a:pPr marL="742950" lvl="3" indent="-285750">
              <a:buFont typeface="Wingdings" panose="05000000000000000000" pitchFamily="2" charset="2"/>
              <a:buChar char="Ø"/>
            </a:pPr>
            <a:r>
              <a:rPr lang="en-GB" sz="1600" dirty="0" smtClean="0"/>
              <a:t>Conclusion: No </a:t>
            </a:r>
            <a:r>
              <a:rPr lang="en-GB" sz="1600" dirty="0"/>
              <a:t>SA guidance was given but SA2 chair was asked to provide updates to SA#65</a:t>
            </a:r>
          </a:p>
          <a:p>
            <a:endParaRPr lang="en-GB" dirty="0" smtClean="0"/>
          </a:p>
        </p:txBody>
      </p:sp>
    </p:spTree>
    <p:extLst>
      <p:ext uri="{BB962C8B-B14F-4D97-AF65-F5344CB8AC3E}">
        <p14:creationId xmlns:p14="http://schemas.microsoft.com/office/powerpoint/2010/main" val="20792251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3</a:t>
            </a:fld>
            <a:endParaRPr lang="en-US"/>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SA2 overload getting worse ?</a:t>
            </a:r>
          </a:p>
        </p:txBody>
      </p:sp>
      <p:sp>
        <p:nvSpPr>
          <p:cNvPr id="4" name="TextBox 3"/>
          <p:cNvSpPr txBox="1"/>
          <p:nvPr/>
        </p:nvSpPr>
        <p:spPr>
          <a:xfrm>
            <a:off x="228600" y="1066800"/>
            <a:ext cx="8686800" cy="5755422"/>
          </a:xfrm>
          <a:prstGeom prst="rect">
            <a:avLst/>
          </a:prstGeom>
          <a:noFill/>
        </p:spPr>
        <p:txBody>
          <a:bodyPr wrap="square" rtlCol="0">
            <a:spAutoFit/>
          </a:bodyPr>
          <a:lstStyle/>
          <a:p>
            <a:pPr marL="285750" indent="-285750">
              <a:buFont typeface="Arial" pitchFamily="34" charset="0"/>
              <a:buChar char="•"/>
            </a:pPr>
            <a:r>
              <a:rPr lang="en-GB" dirty="0" smtClean="0"/>
              <a:t>SA#65: </a:t>
            </a:r>
          </a:p>
          <a:p>
            <a:pPr marL="742950" lvl="1" indent="-285750">
              <a:buFont typeface="Wingdings" panose="05000000000000000000" pitchFamily="2" charset="2"/>
              <a:buChar char="Ø"/>
            </a:pPr>
            <a:r>
              <a:rPr lang="en-GB" sz="1600" dirty="0" smtClean="0"/>
              <a:t> SA2 Chair’s inputs (SP-140416), the priority items in descending orders endorsed by SA#65</a:t>
            </a:r>
          </a:p>
          <a:p>
            <a:pPr marL="742950" lvl="1" indent="-285750">
              <a:buFont typeface="Wingdings" panose="05000000000000000000" pitchFamily="2" charset="2"/>
              <a:buChar char="Ø"/>
            </a:pPr>
            <a:endParaRPr lang="en-GB" sz="1600" dirty="0"/>
          </a:p>
          <a:p>
            <a:pPr lvl="2"/>
            <a:endParaRPr lang="en-GB" sz="1600" dirty="0"/>
          </a:p>
          <a:p>
            <a:pPr lvl="2"/>
            <a:endParaRPr lang="en-GB" sz="1600" dirty="0" smtClean="0"/>
          </a:p>
          <a:p>
            <a:pPr lvl="2"/>
            <a:endParaRPr lang="en-GB" sz="1600" dirty="0"/>
          </a:p>
          <a:p>
            <a:pPr lvl="2"/>
            <a:endParaRPr lang="en-GB" sz="1600" dirty="0" smtClean="0"/>
          </a:p>
          <a:p>
            <a:pPr lvl="2"/>
            <a:endParaRPr lang="en-GB" sz="1600" dirty="0"/>
          </a:p>
          <a:p>
            <a:pPr lvl="2"/>
            <a:endParaRPr lang="en-GB" sz="1600" dirty="0" smtClean="0"/>
          </a:p>
          <a:p>
            <a:pPr lvl="2"/>
            <a:endParaRPr lang="en-GB" sz="1600" dirty="0"/>
          </a:p>
          <a:p>
            <a:pPr lvl="2"/>
            <a:endParaRPr lang="en-GB" sz="1600" dirty="0" smtClean="0"/>
          </a:p>
          <a:p>
            <a:pPr lvl="2"/>
            <a:endParaRPr lang="en-GB" sz="1600" dirty="0"/>
          </a:p>
          <a:p>
            <a:pPr lvl="2"/>
            <a:endParaRPr lang="en-GB" sz="1600" dirty="0" smtClean="0"/>
          </a:p>
          <a:p>
            <a:pPr lvl="2"/>
            <a:endParaRPr lang="en-GB" sz="1600" dirty="0"/>
          </a:p>
          <a:p>
            <a:pPr lvl="2"/>
            <a:endParaRPr lang="en-GB" sz="1600" dirty="0"/>
          </a:p>
          <a:p>
            <a:endParaRPr lang="en-GB" dirty="0" smtClean="0"/>
          </a:p>
          <a:p>
            <a:endParaRPr lang="en-GB" dirty="0" smtClean="0"/>
          </a:p>
          <a:p>
            <a:endParaRPr lang="en-GB" dirty="0" smtClean="0"/>
          </a:p>
          <a:p>
            <a:pPr marL="742950" lvl="1" indent="-285750">
              <a:buFont typeface="Wingdings" panose="05000000000000000000" pitchFamily="2" charset="2"/>
              <a:buChar char="Ø"/>
            </a:pPr>
            <a:r>
              <a:rPr lang="en-GB" sz="1600" dirty="0" smtClean="0"/>
              <a:t>Conclusion:” </a:t>
            </a:r>
            <a:r>
              <a:rPr lang="en-GB" sz="1600" b="1" dirty="0" smtClean="0"/>
              <a:t>SA2 Chair </a:t>
            </a:r>
            <a:r>
              <a:rPr lang="en-GB" sz="1600" b="1" dirty="0"/>
              <a:t>organise his agenda according to these priorities and inputs received for the meetings until TSG SA#66 and to bring information to the next TSG SA meeting if prioritisation is needed from TSG </a:t>
            </a:r>
            <a:r>
              <a:rPr lang="en-GB" sz="1600" b="1" dirty="0" smtClean="0"/>
              <a:t>SA</a:t>
            </a:r>
            <a:r>
              <a:rPr lang="en-GB" dirty="0" smtClean="0"/>
              <a:t>”</a:t>
            </a:r>
          </a:p>
          <a:p>
            <a:endParaRPr lang="en-GB" dirty="0" smtClean="0"/>
          </a:p>
        </p:txBody>
      </p:sp>
      <p:graphicFrame>
        <p:nvGraphicFramePr>
          <p:cNvPr id="7" name="Table 6"/>
          <p:cNvGraphicFramePr>
            <a:graphicFrameLocks noGrp="1"/>
          </p:cNvGraphicFramePr>
          <p:nvPr>
            <p:extLst>
              <p:ext uri="{D42A27DB-BD31-4B8C-83A1-F6EECF244321}">
                <p14:modId xmlns:p14="http://schemas.microsoft.com/office/powerpoint/2010/main" val="131296766"/>
              </p:ext>
            </p:extLst>
          </p:nvPr>
        </p:nvGraphicFramePr>
        <p:xfrm>
          <a:off x="2362200" y="1752601"/>
          <a:ext cx="4571999" cy="3658696"/>
        </p:xfrm>
        <a:graphic>
          <a:graphicData uri="http://schemas.openxmlformats.org/drawingml/2006/table">
            <a:tbl>
              <a:tblPr firstRow="1" firstCol="1" bandRow="1">
                <a:tableStyleId>{5C22544A-7EE6-4342-B048-85BDC9FD1C3A}</a:tableStyleId>
              </a:tblPr>
              <a:tblGrid>
                <a:gridCol w="1845481"/>
                <a:gridCol w="1363259"/>
                <a:gridCol w="1363259"/>
              </a:tblGrid>
              <a:tr h="723808">
                <a:tc>
                  <a:txBody>
                    <a:bodyPr/>
                    <a:lstStyle/>
                    <a:p>
                      <a:pPr fontAlgn="auto" hangingPunct="1">
                        <a:spcBef>
                          <a:spcPts val="100"/>
                        </a:spcBef>
                        <a:spcAft>
                          <a:spcPts val="100"/>
                        </a:spcAft>
                      </a:pPr>
                      <a:r>
                        <a:rPr lang="en-US" sz="900">
                          <a:effectLst/>
                        </a:rPr>
                        <a:t>WID</a:t>
                      </a:r>
                      <a:endParaRPr lang="en-GB" sz="1000">
                        <a:solidFill>
                          <a:srgbClr val="000000"/>
                        </a:solidFill>
                        <a:effectLst/>
                        <a:latin typeface="Times New Roman"/>
                        <a:ea typeface="Times New Roman"/>
                      </a:endParaRPr>
                    </a:p>
                  </a:txBody>
                  <a:tcPr marL="42894" marR="42894" marT="0" marB="0" anchor="ctr"/>
                </a:tc>
                <a:tc>
                  <a:txBody>
                    <a:bodyPr/>
                    <a:lstStyle/>
                    <a:p>
                      <a:pPr fontAlgn="auto" hangingPunct="1">
                        <a:spcBef>
                          <a:spcPts val="100"/>
                        </a:spcBef>
                        <a:spcAft>
                          <a:spcPts val="100"/>
                        </a:spcAft>
                      </a:pPr>
                      <a:r>
                        <a:rPr lang="de-DE" sz="900" dirty="0">
                          <a:effectLst/>
                        </a:rPr>
                        <a:t>% </a:t>
                      </a:r>
                      <a:r>
                        <a:rPr lang="de-DE" sz="900" dirty="0" err="1">
                          <a:effectLst/>
                        </a:rPr>
                        <a:t>com-plete</a:t>
                      </a:r>
                      <a:r>
                        <a:rPr lang="de-DE" sz="900" dirty="0">
                          <a:effectLst/>
                        </a:rPr>
                        <a:t> @ SA#65</a:t>
                      </a:r>
                      <a:endParaRPr lang="en-GB" sz="1000" dirty="0">
                        <a:solidFill>
                          <a:srgbClr val="000000"/>
                        </a:solidFill>
                        <a:effectLst/>
                        <a:latin typeface="Times New Roman"/>
                        <a:ea typeface="Times New Roman"/>
                      </a:endParaRPr>
                    </a:p>
                  </a:txBody>
                  <a:tcPr marL="42894" marR="42894" marT="0" marB="0" anchor="ctr"/>
                </a:tc>
                <a:tc>
                  <a:txBody>
                    <a:bodyPr/>
                    <a:lstStyle/>
                    <a:p>
                      <a:pPr fontAlgn="auto" hangingPunct="1">
                        <a:spcBef>
                          <a:spcPts val="100"/>
                        </a:spcBef>
                        <a:spcAft>
                          <a:spcPts val="100"/>
                        </a:spcAft>
                      </a:pPr>
                      <a:r>
                        <a:rPr lang="de-DE" sz="900">
                          <a:effectLst/>
                        </a:rPr>
                        <a:t>Budget Requested (Budget Allocated)</a:t>
                      </a:r>
                      <a:endParaRPr lang="en-GB" sz="1000">
                        <a:solidFill>
                          <a:srgbClr val="000000"/>
                        </a:solidFill>
                        <a:effectLst/>
                        <a:latin typeface="Times New Roman"/>
                        <a:ea typeface="Times New Roman"/>
                      </a:endParaRPr>
                    </a:p>
                  </a:txBody>
                  <a:tcPr marL="42894" marR="42894" marT="0" marB="0" anchor="ctr"/>
                </a:tc>
              </a:tr>
              <a:tr h="136795">
                <a:tc>
                  <a:txBody>
                    <a:bodyPr/>
                    <a:lstStyle/>
                    <a:p>
                      <a:pPr fontAlgn="auto" hangingPunct="1">
                        <a:spcBef>
                          <a:spcPts val="100"/>
                        </a:spcBef>
                        <a:spcAft>
                          <a:spcPts val="100"/>
                        </a:spcAft>
                      </a:pPr>
                      <a:r>
                        <a:rPr lang="de-DE" sz="900">
                          <a:effectLst/>
                        </a:rPr>
                        <a:t>3GPP Track</a:t>
                      </a:r>
                      <a:endParaRPr lang="en-GB" sz="1000">
                        <a:solidFill>
                          <a:srgbClr val="000000"/>
                        </a:solidFill>
                        <a:effectLst/>
                        <a:latin typeface="Times New Roman"/>
                        <a:ea typeface="Times New Roman"/>
                      </a:endParaRPr>
                    </a:p>
                  </a:txBody>
                  <a:tcPr marL="42894" marR="42894" marT="0" marB="0" anchor="ctr"/>
                </a:tc>
                <a:tc>
                  <a:txBody>
                    <a:bodyPr/>
                    <a:lstStyle/>
                    <a:p>
                      <a:pPr fontAlgn="auto" hangingPunct="1">
                        <a:spcBef>
                          <a:spcPts val="100"/>
                        </a:spcBef>
                        <a:spcAft>
                          <a:spcPts val="100"/>
                        </a:spcAft>
                      </a:pPr>
                      <a:r>
                        <a:rPr lang="de-DE" sz="900">
                          <a:effectLst/>
                        </a:rPr>
                        <a:t> </a:t>
                      </a:r>
                      <a:endParaRPr lang="en-GB" sz="1000">
                        <a:solidFill>
                          <a:srgbClr val="000000"/>
                        </a:solidFill>
                        <a:effectLst/>
                        <a:latin typeface="Times New Roman"/>
                        <a:ea typeface="Times New Roman"/>
                      </a:endParaRPr>
                    </a:p>
                  </a:txBody>
                  <a:tcPr marL="42894" marR="42894" marT="0" marB="0" anchor="ctr"/>
                </a:tc>
                <a:tc>
                  <a:txBody>
                    <a:bodyPr/>
                    <a:lstStyle/>
                    <a:p>
                      <a:pPr fontAlgn="auto" hangingPunct="1">
                        <a:spcBef>
                          <a:spcPts val="100"/>
                        </a:spcBef>
                        <a:spcAft>
                          <a:spcPts val="100"/>
                        </a:spcAft>
                      </a:pPr>
                      <a:r>
                        <a:rPr lang="de-DE" sz="900">
                          <a:effectLst/>
                        </a:rPr>
                        <a:t> </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MCPTT-System Aspects</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10 TR (6 in this track)</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eProSe-Ext</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dirty="0">
                          <a:effectLst/>
                        </a:rPr>
                        <a:t>10%</a:t>
                      </a:r>
                      <a:endParaRPr lang="en-GB" sz="1000" dirty="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15 TR</a:t>
                      </a:r>
                      <a:endParaRPr lang="en-GB" sz="1000">
                        <a:solidFill>
                          <a:srgbClr val="000000"/>
                        </a:solidFill>
                        <a:effectLst/>
                        <a:latin typeface="Times New Roman"/>
                        <a:ea typeface="Times New Roman"/>
                      </a:endParaRPr>
                    </a:p>
                  </a:txBody>
                  <a:tcPr marL="42894" marR="42894" marT="0" marB="0" anchor="ctr"/>
                </a:tc>
              </a:tr>
              <a:tr h="194109">
                <a:tc>
                  <a:txBody>
                    <a:bodyPr/>
                    <a:lstStyle/>
                    <a:p>
                      <a:pPr fontAlgn="auto" hangingPunct="1">
                        <a:spcBef>
                          <a:spcPts val="100"/>
                        </a:spcBef>
                        <a:spcAft>
                          <a:spcPts val="100"/>
                        </a:spcAft>
                      </a:pPr>
                      <a:r>
                        <a:rPr lang="de-DE" sz="900">
                          <a:effectLst/>
                        </a:rPr>
                        <a:t>DECOR</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30%</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4 TR</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AESE</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dirty="0">
                          <a:effectLst/>
                        </a:rPr>
                        <a:t>30% </a:t>
                      </a:r>
                      <a:br>
                        <a:rPr lang="de-DE" sz="900" dirty="0">
                          <a:effectLst/>
                        </a:rPr>
                      </a:br>
                      <a:r>
                        <a:rPr lang="de-DE" sz="900" dirty="0">
                          <a:effectLst/>
                        </a:rPr>
                        <a:t>[NOTE 2]</a:t>
                      </a:r>
                      <a:endParaRPr lang="en-GB" sz="1000" dirty="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 TR</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MONTE</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25%</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4 TR</a:t>
                      </a:r>
                      <a:endParaRPr lang="en-GB" sz="1000">
                        <a:solidFill>
                          <a:srgbClr val="000000"/>
                        </a:solidFill>
                        <a:effectLst/>
                        <a:latin typeface="Times New Roman"/>
                        <a:ea typeface="Times New Roman"/>
                      </a:endParaRPr>
                    </a:p>
                  </a:txBody>
                  <a:tcPr marL="42894" marR="42894" marT="0" marB="0" anchor="ctr"/>
                </a:tc>
              </a:tr>
              <a:tr h="194109">
                <a:tc>
                  <a:txBody>
                    <a:bodyPr/>
                    <a:lstStyle/>
                    <a:p>
                      <a:pPr fontAlgn="auto" hangingPunct="1">
                        <a:spcBef>
                          <a:spcPts val="100"/>
                        </a:spcBef>
                        <a:spcAft>
                          <a:spcPts val="100"/>
                        </a:spcAft>
                      </a:pPr>
                      <a:r>
                        <a:rPr lang="de-DE" sz="900">
                          <a:effectLst/>
                        </a:rPr>
                        <a:t>CSPS_Coord</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100%</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 TS</a:t>
                      </a:r>
                      <a:endParaRPr lang="en-GB" sz="1000">
                        <a:solidFill>
                          <a:srgbClr val="000000"/>
                        </a:solidFill>
                        <a:effectLst/>
                        <a:latin typeface="Times New Roman"/>
                        <a:ea typeface="Times New Roman"/>
                      </a:endParaRPr>
                    </a:p>
                  </a:txBody>
                  <a:tcPr marL="42894" marR="42894" marT="0" marB="0" anchor="ctr"/>
                </a:tc>
              </a:tr>
              <a:tr h="194109">
                <a:tc>
                  <a:txBody>
                    <a:bodyPr/>
                    <a:lstStyle/>
                    <a:p>
                      <a:pPr fontAlgn="auto" hangingPunct="1">
                        <a:spcBef>
                          <a:spcPts val="100"/>
                        </a:spcBef>
                        <a:spcAft>
                          <a:spcPts val="100"/>
                        </a:spcAft>
                      </a:pPr>
                      <a:r>
                        <a:rPr lang="de-DE" sz="900">
                          <a:effectLst/>
                        </a:rPr>
                        <a:t>eCSFB</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35%</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 TR</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FS_HLCom</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0%</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5 TR</a:t>
                      </a:r>
                      <a:endParaRPr lang="en-GB" sz="1000">
                        <a:solidFill>
                          <a:srgbClr val="000000"/>
                        </a:solidFill>
                        <a:effectLst/>
                        <a:latin typeface="Times New Roman"/>
                        <a:ea typeface="Times New Roman"/>
                      </a:endParaRPr>
                    </a:p>
                  </a:txBody>
                  <a:tcPr marL="42894" marR="42894" marT="0" marB="0" anchor="ctr"/>
                </a:tc>
              </a:tr>
              <a:tr h="291162">
                <a:tc>
                  <a:txBody>
                    <a:bodyPr/>
                    <a:lstStyle/>
                    <a:p>
                      <a:pPr fontAlgn="auto" hangingPunct="1">
                        <a:spcBef>
                          <a:spcPts val="100"/>
                        </a:spcBef>
                        <a:spcAft>
                          <a:spcPts val="100"/>
                        </a:spcAft>
                      </a:pPr>
                      <a:r>
                        <a:rPr lang="de-DE" sz="900">
                          <a:effectLst/>
                        </a:rPr>
                        <a:t>GROUPE</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20%</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6 TR</a:t>
                      </a:r>
                      <a:endParaRPr lang="en-GB" sz="1000">
                        <a:solidFill>
                          <a:srgbClr val="000000"/>
                        </a:solidFill>
                        <a:effectLst/>
                        <a:latin typeface="Times New Roman"/>
                        <a:ea typeface="Times New Roman"/>
                      </a:endParaRPr>
                    </a:p>
                  </a:txBody>
                  <a:tcPr marL="42894" marR="42894" marT="0" marB="0" anchor="ctr"/>
                </a:tc>
              </a:tr>
              <a:tr h="194109">
                <a:tc>
                  <a:txBody>
                    <a:bodyPr/>
                    <a:lstStyle/>
                    <a:p>
                      <a:pPr fontAlgn="auto" hangingPunct="1">
                        <a:spcBef>
                          <a:spcPts val="100"/>
                        </a:spcBef>
                        <a:spcAft>
                          <a:spcPts val="100"/>
                        </a:spcAft>
                      </a:pPr>
                      <a:r>
                        <a:rPr lang="de-DE" sz="900">
                          <a:effectLst/>
                        </a:rPr>
                        <a:t>voE_UTRA_PPD</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25%</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3 TS</a:t>
                      </a:r>
                      <a:endParaRPr lang="en-GB" sz="1000">
                        <a:solidFill>
                          <a:srgbClr val="000000"/>
                        </a:solidFill>
                        <a:effectLst/>
                        <a:latin typeface="Times New Roman"/>
                        <a:ea typeface="Times New Roman"/>
                      </a:endParaRPr>
                    </a:p>
                  </a:txBody>
                  <a:tcPr marL="42894" marR="42894" marT="0" marB="0" anchor="ctr"/>
                </a:tc>
              </a:tr>
              <a:tr h="273589">
                <a:tc>
                  <a:txBody>
                    <a:bodyPr/>
                    <a:lstStyle/>
                    <a:p>
                      <a:pPr fontAlgn="auto" hangingPunct="1">
                        <a:spcBef>
                          <a:spcPts val="100"/>
                        </a:spcBef>
                        <a:spcAft>
                          <a:spcPts val="100"/>
                        </a:spcAft>
                      </a:pPr>
                      <a:r>
                        <a:rPr lang="en-US" sz="900">
                          <a:effectLst/>
                        </a:rPr>
                        <a:t>TEI13 Cat B/C</a:t>
                      </a:r>
                      <a:br>
                        <a:rPr lang="en-US" sz="900">
                          <a:effectLst/>
                        </a:rPr>
                      </a:br>
                      <a:r>
                        <a:rPr lang="en-US" sz="900">
                          <a:effectLst/>
                        </a:rPr>
                        <a:t>3GPP access</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a:effectLst/>
                        </a:rPr>
                        <a:t>Not applicable</a:t>
                      </a:r>
                      <a:endParaRPr lang="en-GB" sz="1000">
                        <a:solidFill>
                          <a:srgbClr val="000000"/>
                        </a:solidFill>
                        <a:effectLst/>
                        <a:latin typeface="Times New Roman"/>
                        <a:ea typeface="Times New Roman"/>
                      </a:endParaRPr>
                    </a:p>
                  </a:txBody>
                  <a:tcPr marL="42894" marR="42894" marT="0" marB="0" anchor="ctr"/>
                </a:tc>
                <a:tc>
                  <a:txBody>
                    <a:bodyPr/>
                    <a:lstStyle/>
                    <a:p>
                      <a:pPr algn="ctr" fontAlgn="auto" hangingPunct="1">
                        <a:spcBef>
                          <a:spcPts val="100"/>
                        </a:spcBef>
                        <a:spcAft>
                          <a:spcPts val="100"/>
                        </a:spcAft>
                      </a:pPr>
                      <a:r>
                        <a:rPr lang="de-DE" sz="900" dirty="0">
                          <a:effectLst/>
                        </a:rPr>
                        <a:t>2 TS</a:t>
                      </a:r>
                      <a:endParaRPr lang="en-GB" sz="1000" dirty="0">
                        <a:solidFill>
                          <a:srgbClr val="000000"/>
                        </a:solidFill>
                        <a:effectLst/>
                        <a:latin typeface="Times New Roman"/>
                        <a:ea typeface="Times New Roman"/>
                      </a:endParaRPr>
                    </a:p>
                  </a:txBody>
                  <a:tcPr marL="42894" marR="42894" marT="0" marB="0" anchor="ctr"/>
                </a:tc>
              </a:tr>
            </a:tbl>
          </a:graphicData>
        </a:graphic>
      </p:graphicFrame>
    </p:spTree>
    <p:extLst>
      <p:ext uri="{BB962C8B-B14F-4D97-AF65-F5344CB8AC3E}">
        <p14:creationId xmlns:p14="http://schemas.microsoft.com/office/powerpoint/2010/main" val="27768810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a:t>
            </a:fld>
            <a:endParaRPr lang="en-US"/>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The Release 13 Work /Study Items  Status by SA#66</a:t>
            </a:r>
          </a:p>
        </p:txBody>
      </p:sp>
      <p:sp>
        <p:nvSpPr>
          <p:cNvPr id="4" name="TextBox 3"/>
          <p:cNvSpPr txBox="1"/>
          <p:nvPr/>
        </p:nvSpPr>
        <p:spPr>
          <a:xfrm>
            <a:off x="234316" y="917951"/>
            <a:ext cx="8833484" cy="6063198"/>
          </a:xfrm>
          <a:prstGeom prst="rect">
            <a:avLst/>
          </a:prstGeom>
          <a:noFill/>
        </p:spPr>
        <p:txBody>
          <a:bodyPr wrap="square" rtlCol="0">
            <a:spAutoFit/>
          </a:bodyPr>
          <a:lstStyle/>
          <a:p>
            <a:pPr marL="285750" indent="-285750">
              <a:buFont typeface="Arial" pitchFamily="34" charset="0"/>
              <a:buChar char="•"/>
            </a:pPr>
            <a:r>
              <a:rPr lang="en-GB" dirty="0" smtClean="0"/>
              <a:t>Existing R13  Work/Study Items in SA2:  </a:t>
            </a:r>
            <a:r>
              <a:rPr lang="en-GB" dirty="0" smtClean="0"/>
              <a:t>18</a:t>
            </a:r>
            <a:r>
              <a:rPr lang="en-GB" dirty="0" smtClean="0"/>
              <a:t> </a:t>
            </a:r>
            <a:r>
              <a:rPr lang="en-GB" dirty="0" smtClean="0"/>
              <a:t>+ maintenance &gt;  14 + maintenance by SA#65 ???</a:t>
            </a:r>
          </a:p>
          <a:p>
            <a:pPr marL="742950" lvl="1" indent="-285750">
              <a:buFont typeface="Wingdings" panose="05000000000000000000" pitchFamily="2" charset="2"/>
              <a:buChar char="Ø"/>
            </a:pPr>
            <a:r>
              <a:rPr lang="en-GB" sz="1600" dirty="0"/>
              <a:t>User Plane Congestion Management (</a:t>
            </a:r>
            <a:r>
              <a:rPr lang="en-GB" sz="1600" dirty="0" smtClean="0"/>
              <a:t>UPCON, CN based solution completed)</a:t>
            </a:r>
            <a:endParaRPr lang="en-GB" sz="1600" dirty="0" smtClean="0"/>
          </a:p>
          <a:p>
            <a:pPr marL="742950" lvl="1" indent="-285750">
              <a:buFont typeface="Wingdings" panose="05000000000000000000" pitchFamily="2" charset="2"/>
              <a:buChar char="Ø"/>
            </a:pPr>
            <a:r>
              <a:rPr lang="en-GB" sz="1600" dirty="0" smtClean="0"/>
              <a:t>Mission </a:t>
            </a:r>
            <a:r>
              <a:rPr lang="en-GB" sz="1600" dirty="0"/>
              <a:t>Critical Push-to-Talk over LTE (MCPTT</a:t>
            </a:r>
            <a:r>
              <a:rPr lang="en-GB" sz="1600" dirty="0" smtClean="0"/>
              <a:t>)</a:t>
            </a:r>
          </a:p>
          <a:p>
            <a:pPr marL="742950" lvl="1" indent="-285750">
              <a:buFont typeface="Wingdings" panose="05000000000000000000" pitchFamily="2" charset="2"/>
              <a:buChar char="Ø"/>
            </a:pPr>
            <a:r>
              <a:rPr lang="en-GB" sz="1600" dirty="0"/>
              <a:t>MCPTT IMS/app </a:t>
            </a:r>
            <a:r>
              <a:rPr lang="en-GB" sz="1600" dirty="0" smtClean="0"/>
              <a:t>level</a:t>
            </a:r>
          </a:p>
          <a:p>
            <a:pPr marL="742950" lvl="1" indent="-285750">
              <a:buFont typeface="Wingdings" panose="05000000000000000000" pitchFamily="2" charset="2"/>
              <a:buChar char="Ø"/>
            </a:pPr>
            <a:r>
              <a:rPr lang="en-GB" sz="1600" dirty="0"/>
              <a:t>Resource Reuse for Multiple Media Sessions (</a:t>
            </a:r>
            <a:r>
              <a:rPr lang="en-GB" sz="1600" dirty="0" err="1" smtClean="0"/>
              <a:t>DRuMS</a:t>
            </a:r>
            <a:r>
              <a:rPr lang="en-GB" sz="1600" dirty="0" smtClean="0"/>
              <a:t>, completed</a:t>
            </a:r>
            <a:r>
              <a:rPr lang="en-GB" sz="1600" dirty="0" smtClean="0"/>
              <a:t>)</a:t>
            </a:r>
            <a:endParaRPr lang="en-GB" sz="1600" dirty="0" smtClean="0"/>
          </a:p>
          <a:p>
            <a:pPr marL="742950" lvl="1" indent="-285750">
              <a:buFont typeface="Wingdings" panose="05000000000000000000" pitchFamily="2" charset="2"/>
              <a:buChar char="Ø"/>
            </a:pPr>
            <a:r>
              <a:rPr lang="en-GB" sz="1600" dirty="0"/>
              <a:t>Dedicated Core Networks (</a:t>
            </a:r>
            <a:r>
              <a:rPr lang="en-GB" sz="1600" dirty="0" smtClean="0"/>
              <a:t>DÉCOR)</a:t>
            </a:r>
          </a:p>
          <a:p>
            <a:pPr marL="742950" lvl="1" indent="-285750">
              <a:buFont typeface="Wingdings" panose="05000000000000000000" pitchFamily="2" charset="2"/>
              <a:buChar char="Ø"/>
            </a:pPr>
            <a:r>
              <a:rPr lang="en-GB" sz="1600" dirty="0"/>
              <a:t>IP Flow Mobility support for S2a and S2b interfaces (NBIFOM</a:t>
            </a:r>
            <a:r>
              <a:rPr lang="en-GB" sz="1600" dirty="0" smtClean="0"/>
              <a:t>)</a:t>
            </a:r>
          </a:p>
          <a:p>
            <a:pPr marL="742950" lvl="1" indent="-285750">
              <a:buFont typeface="Wingdings" panose="05000000000000000000" pitchFamily="2" charset="2"/>
              <a:buChar char="Ø"/>
            </a:pPr>
            <a:r>
              <a:rPr lang="en-GB" sz="1600" dirty="0"/>
              <a:t>Architecture Enhancements for Service Exposure (AESE</a:t>
            </a:r>
            <a:r>
              <a:rPr lang="en-GB" sz="1600" dirty="0" smtClean="0"/>
              <a:t>)</a:t>
            </a:r>
          </a:p>
          <a:p>
            <a:pPr marL="742950" lvl="1" indent="-285750">
              <a:buFont typeface="Wingdings" panose="05000000000000000000" pitchFamily="2" charset="2"/>
              <a:buChar char="Ø"/>
            </a:pPr>
            <a:r>
              <a:rPr lang="en-GB" sz="1600" dirty="0"/>
              <a:t>Monitoring Enhancements (MONTE</a:t>
            </a:r>
            <a:r>
              <a:rPr lang="en-GB" sz="1600" dirty="0" smtClean="0"/>
              <a:t>)</a:t>
            </a:r>
          </a:p>
          <a:p>
            <a:pPr marL="742950" lvl="1" indent="-285750">
              <a:buFont typeface="Wingdings" panose="05000000000000000000" pitchFamily="2" charset="2"/>
              <a:buChar char="Ø"/>
            </a:pPr>
            <a:r>
              <a:rPr lang="en-GB" sz="1600" dirty="0"/>
              <a:t>Group based Enhancements (GROUPE</a:t>
            </a:r>
            <a:r>
              <a:rPr lang="en-GB" sz="1600" dirty="0" smtClean="0"/>
              <a:t>)</a:t>
            </a:r>
          </a:p>
          <a:p>
            <a:pPr marL="742950" lvl="1" indent="-285750">
              <a:buFont typeface="Wingdings" panose="05000000000000000000" pitchFamily="2" charset="2"/>
              <a:buChar char="Ø"/>
            </a:pPr>
            <a:r>
              <a:rPr lang="en-GB" sz="1600" dirty="0"/>
              <a:t>Enhanced CSFB (</a:t>
            </a:r>
            <a:r>
              <a:rPr lang="en-GB" sz="1600" dirty="0" err="1"/>
              <a:t>eCSFB</a:t>
            </a:r>
            <a:r>
              <a:rPr lang="en-GB" sz="1600" dirty="0" smtClean="0"/>
              <a:t>)</a:t>
            </a:r>
          </a:p>
          <a:p>
            <a:pPr marL="742950" lvl="1" indent="-285750">
              <a:buFont typeface="Wingdings" panose="05000000000000000000" pitchFamily="2" charset="2"/>
              <a:buChar char="Ø"/>
            </a:pPr>
            <a:r>
              <a:rPr lang="en-GB" sz="1600" dirty="0"/>
              <a:t>Enhancements to WEBRTC interoperability (eWebRTCi</a:t>
            </a:r>
            <a:r>
              <a:rPr lang="en-GB" sz="1600" dirty="0" smtClean="0"/>
              <a:t>)</a:t>
            </a:r>
          </a:p>
          <a:p>
            <a:pPr marL="742950" lvl="1" indent="-285750">
              <a:buFont typeface="Wingdings" panose="05000000000000000000" pitchFamily="2" charset="2"/>
              <a:buChar char="Ø"/>
            </a:pPr>
            <a:r>
              <a:rPr lang="en-GB" sz="1600" dirty="0"/>
              <a:t>Extended Proximity-based Services (</a:t>
            </a:r>
            <a:r>
              <a:rPr lang="en-GB" sz="1600" dirty="0" err="1"/>
              <a:t>eProSe</a:t>
            </a:r>
            <a:r>
              <a:rPr lang="en-GB" sz="1600" dirty="0"/>
              <a:t>-Ext</a:t>
            </a:r>
            <a:r>
              <a:rPr lang="en-GB" sz="1600" dirty="0" smtClean="0"/>
              <a:t>)</a:t>
            </a:r>
          </a:p>
          <a:p>
            <a:pPr marL="742950" lvl="1" indent="-285750">
              <a:buFont typeface="Wingdings" panose="05000000000000000000" pitchFamily="2" charset="2"/>
              <a:buChar char="Ø"/>
            </a:pPr>
            <a:r>
              <a:rPr lang="en-GB" sz="1600" dirty="0"/>
              <a:t>Usage Monitoring Control PCC Enhancement (</a:t>
            </a:r>
            <a:r>
              <a:rPr lang="en-GB" sz="1600" dirty="0" smtClean="0"/>
              <a:t>FS_UMONC, </a:t>
            </a:r>
            <a:r>
              <a:rPr lang="en-GB" sz="1600" dirty="0" err="1" smtClean="0"/>
              <a:t>comleted</a:t>
            </a:r>
            <a:r>
              <a:rPr lang="en-GB" sz="1600" dirty="0" smtClean="0"/>
              <a:t>)</a:t>
            </a:r>
            <a:endParaRPr lang="en-GB" sz="1600" dirty="0" smtClean="0"/>
          </a:p>
          <a:p>
            <a:pPr marL="742950" lvl="1" indent="-285750">
              <a:buFont typeface="Wingdings" panose="05000000000000000000" pitchFamily="2" charset="2"/>
              <a:buChar char="Ø"/>
            </a:pPr>
            <a:r>
              <a:rPr lang="en-GB" sz="1600" dirty="0"/>
              <a:t>V</a:t>
            </a:r>
            <a:r>
              <a:rPr lang="en-GB" sz="1600" dirty="0" smtClean="0"/>
              <a:t>oice </a:t>
            </a:r>
            <a:r>
              <a:rPr lang="en-GB" sz="1600" dirty="0"/>
              <a:t>over E-UTRAN Paging Policy Differentiation (</a:t>
            </a:r>
            <a:r>
              <a:rPr lang="en-GB" sz="1600" dirty="0" err="1" smtClean="0"/>
              <a:t>voE_UTRAN_PPD</a:t>
            </a:r>
            <a:r>
              <a:rPr lang="en-GB" sz="1600" dirty="0" smtClean="0"/>
              <a:t>, completed</a:t>
            </a:r>
            <a:r>
              <a:rPr lang="en-GB" sz="1600" dirty="0" smtClean="0"/>
              <a:t>)</a:t>
            </a:r>
            <a:endParaRPr lang="en-GB" sz="1600" dirty="0" smtClean="0"/>
          </a:p>
          <a:p>
            <a:pPr marL="742950" lvl="1" indent="-285750">
              <a:buFont typeface="Wingdings" panose="05000000000000000000" pitchFamily="2" charset="2"/>
              <a:buChar char="Ø"/>
            </a:pPr>
            <a:r>
              <a:rPr lang="en-GB" sz="1600" dirty="0"/>
              <a:t>SRVCC Enhancements for Transcoding Avoidance (SETA</a:t>
            </a:r>
            <a:r>
              <a:rPr lang="en-GB" sz="1600" dirty="0" smtClean="0"/>
              <a:t>)</a:t>
            </a:r>
          </a:p>
          <a:p>
            <a:pPr marL="742950" lvl="1" indent="-285750">
              <a:buFont typeface="Wingdings" panose="05000000000000000000" pitchFamily="2" charset="2"/>
              <a:buChar char="Ø"/>
            </a:pPr>
            <a:r>
              <a:rPr lang="en-GB" sz="1600" dirty="0"/>
              <a:t>Optimizations to Support High Latency Communications (</a:t>
            </a:r>
            <a:r>
              <a:rPr lang="en-GB" sz="1600" dirty="0" err="1"/>
              <a:t>FS_HLCom</a:t>
            </a:r>
            <a:r>
              <a:rPr lang="en-GB" sz="1600" dirty="0" smtClean="0"/>
              <a:t>)</a:t>
            </a:r>
          </a:p>
          <a:p>
            <a:pPr marL="742950" lvl="1" indent="-285750">
              <a:buFont typeface="Wingdings" panose="05000000000000000000" pitchFamily="2" charset="2"/>
              <a:buChar char="Ø"/>
            </a:pPr>
            <a:r>
              <a:rPr lang="en-GB" sz="1600" dirty="0"/>
              <a:t>Usage Monitoring Control PCC Extension (</a:t>
            </a:r>
            <a:r>
              <a:rPr lang="en-GB" sz="1600" dirty="0" err="1" smtClean="0"/>
              <a:t>eUMONC</a:t>
            </a:r>
            <a:r>
              <a:rPr lang="en-GB" sz="1600" dirty="0" smtClean="0"/>
              <a:t>, completed)</a:t>
            </a:r>
            <a:endParaRPr lang="en-GB" sz="1600" dirty="0" smtClean="0"/>
          </a:p>
          <a:p>
            <a:pPr marL="742950" lvl="1" indent="-285750">
              <a:buFont typeface="Wingdings" panose="05000000000000000000" pitchFamily="2" charset="2"/>
              <a:buChar char="Ø"/>
            </a:pPr>
            <a:r>
              <a:rPr lang="en-GB" sz="1600" dirty="0"/>
              <a:t>Flexible Mobile Service Steering (FMSS</a:t>
            </a:r>
            <a:r>
              <a:rPr lang="en-GB" sz="1600" dirty="0" smtClean="0"/>
              <a:t>)</a:t>
            </a:r>
          </a:p>
          <a:p>
            <a:pPr marL="742950" lvl="1" indent="-285750">
              <a:buFont typeface="Wingdings" panose="05000000000000000000" pitchFamily="2" charset="2"/>
              <a:buChar char="Ø"/>
            </a:pPr>
            <a:r>
              <a:rPr lang="en-GB" sz="1600" dirty="0"/>
              <a:t>Service Domain Centralization (</a:t>
            </a:r>
            <a:r>
              <a:rPr lang="en-GB" sz="1600" dirty="0" err="1"/>
              <a:t>SeDoC</a:t>
            </a:r>
            <a:r>
              <a:rPr lang="en-GB" sz="1600" dirty="0" smtClean="0"/>
              <a:t>)</a:t>
            </a:r>
          </a:p>
          <a:p>
            <a:pPr marL="742950" lvl="1" indent="-285750">
              <a:buFont typeface="Wingdings" panose="05000000000000000000" pitchFamily="2" charset="2"/>
              <a:buChar char="Ø"/>
            </a:pPr>
            <a:r>
              <a:rPr lang="en-GB" sz="1600" dirty="0"/>
              <a:t>MBMS Enhancements (</a:t>
            </a:r>
            <a:r>
              <a:rPr lang="en-GB" sz="1600" dirty="0" err="1"/>
              <a:t>MBMS_enh</a:t>
            </a:r>
            <a:r>
              <a:rPr lang="en-GB" sz="1600" dirty="0" smtClean="0"/>
              <a:t>)</a:t>
            </a:r>
          </a:p>
          <a:p>
            <a:pPr marL="742950" lvl="1" indent="-285750">
              <a:buFont typeface="Wingdings" panose="05000000000000000000" pitchFamily="2" charset="2"/>
              <a:buChar char="Ø"/>
            </a:pPr>
            <a:r>
              <a:rPr lang="en-GB" sz="1600" dirty="0"/>
              <a:t>Feasibility study on Extended DRX cycle for Power Consumption Optimization (FS_eDRX</a:t>
            </a:r>
            <a:r>
              <a:rPr lang="en-GB" sz="1600" dirty="0" smtClean="0"/>
              <a:t>)</a:t>
            </a:r>
          </a:p>
          <a:p>
            <a:pPr marL="742950" lvl="1" indent="-285750">
              <a:buFont typeface="Wingdings" panose="05000000000000000000" pitchFamily="2" charset="2"/>
              <a:buChar char="Ø"/>
            </a:pPr>
            <a:r>
              <a:rPr lang="en-GB" sz="1600" dirty="0"/>
              <a:t>Feasibility Study on Co-ordinated P-GW Change for SIPTO (FS_CSIPTO</a:t>
            </a:r>
            <a:r>
              <a:rPr lang="en-GB" sz="1600" dirty="0" smtClean="0"/>
              <a:t>)</a:t>
            </a:r>
          </a:p>
        </p:txBody>
      </p:sp>
      <p:sp>
        <p:nvSpPr>
          <p:cNvPr id="2" name="Cloud Callout 1"/>
          <p:cNvSpPr/>
          <p:nvPr/>
        </p:nvSpPr>
        <p:spPr>
          <a:xfrm>
            <a:off x="1676400" y="1600200"/>
            <a:ext cx="6400800" cy="2667000"/>
          </a:xfrm>
          <a:prstGeom prst="cloudCallout">
            <a:avLst>
              <a:gd name="adj1" fmla="val -59168"/>
              <a:gd name="adj2" fmla="val 11471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dirty="0" smtClean="0"/>
              <a:t>It’s  time that SA gave guidance to SA2 ?!</a:t>
            </a:r>
            <a:endParaRPr lang="en-GB" dirty="0"/>
          </a:p>
        </p:txBody>
      </p:sp>
    </p:spTree>
    <p:extLst>
      <p:ext uri="{BB962C8B-B14F-4D97-AF65-F5344CB8AC3E}">
        <p14:creationId xmlns:p14="http://schemas.microsoft.com/office/powerpoint/2010/main" val="415210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5</a:t>
            </a:fld>
            <a:endParaRPr lang="en-US"/>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The Key  Considerations for R13 Prioritization</a:t>
            </a:r>
          </a:p>
        </p:txBody>
      </p:sp>
      <p:sp>
        <p:nvSpPr>
          <p:cNvPr id="4" name="TextBox 3"/>
          <p:cNvSpPr txBox="1"/>
          <p:nvPr/>
        </p:nvSpPr>
        <p:spPr>
          <a:xfrm>
            <a:off x="228600" y="979468"/>
            <a:ext cx="8763000" cy="5847755"/>
          </a:xfrm>
          <a:prstGeom prst="rect">
            <a:avLst/>
          </a:prstGeom>
          <a:noFill/>
        </p:spPr>
        <p:txBody>
          <a:bodyPr wrap="square" rtlCol="0">
            <a:spAutoFit/>
          </a:bodyPr>
          <a:lstStyle/>
          <a:p>
            <a:pPr marL="285750" indent="-285750">
              <a:buFont typeface="Arial" pitchFamily="34" charset="0"/>
              <a:buChar char="•"/>
            </a:pPr>
            <a:r>
              <a:rPr lang="en-GB" dirty="0" smtClean="0"/>
              <a:t>Keep those items of strategic significance to the mobile industry/operators as high priority;</a:t>
            </a:r>
          </a:p>
          <a:p>
            <a:pPr marL="1200150" lvl="2" indent="-285750">
              <a:buFont typeface="Wingdings" panose="05000000000000000000" pitchFamily="2" charset="2"/>
              <a:buChar char="q"/>
            </a:pPr>
            <a:r>
              <a:rPr lang="en-GB" sz="1600" dirty="0" smtClean="0"/>
              <a:t>Network optimisation for better connectivity &amp; user experience.</a:t>
            </a:r>
          </a:p>
          <a:p>
            <a:pPr marL="1200150" lvl="2" indent="-285750">
              <a:buFont typeface="Wingdings" panose="05000000000000000000" pitchFamily="2" charset="2"/>
              <a:buChar char="q"/>
            </a:pPr>
            <a:r>
              <a:rPr lang="en-GB" sz="1600" dirty="0"/>
              <a:t>E</a:t>
            </a:r>
            <a:r>
              <a:rPr lang="en-GB" sz="1600" dirty="0" smtClean="0"/>
              <a:t>nergy saving, </a:t>
            </a:r>
          </a:p>
          <a:p>
            <a:pPr marL="1200150" lvl="2" indent="-285750">
              <a:buFont typeface="Wingdings" panose="05000000000000000000" pitchFamily="2" charset="2"/>
              <a:buChar char="q"/>
            </a:pPr>
            <a:r>
              <a:rPr lang="en-GB" sz="1600" dirty="0" smtClean="0"/>
              <a:t>Reliability</a:t>
            </a:r>
          </a:p>
          <a:p>
            <a:pPr marL="1200150" lvl="2" indent="-285750">
              <a:buFont typeface="Wingdings" panose="05000000000000000000" pitchFamily="2" charset="2"/>
              <a:buChar char="q"/>
            </a:pPr>
            <a:r>
              <a:rPr lang="en-GB" sz="1600" dirty="0" smtClean="0"/>
              <a:t>Potential new services/business potentials </a:t>
            </a:r>
          </a:p>
          <a:p>
            <a:endParaRPr lang="en-GB" dirty="0"/>
          </a:p>
          <a:p>
            <a:pPr marL="285750" indent="-285750">
              <a:buFont typeface="Arial" pitchFamily="34" charset="0"/>
              <a:buChar char="•"/>
            </a:pPr>
            <a:r>
              <a:rPr lang="en-GB" dirty="0" smtClean="0"/>
              <a:t>Those low hanging fruits/smaller items should be given enough time to complete in R13</a:t>
            </a:r>
            <a:endParaRPr lang="en-GB" dirty="0"/>
          </a:p>
          <a:p>
            <a:pPr marL="1200150" lvl="2" indent="-285750">
              <a:buFont typeface="Wingdings" panose="05000000000000000000" pitchFamily="2" charset="2"/>
              <a:buChar char="q"/>
            </a:pPr>
            <a:r>
              <a:rPr lang="en-GB" sz="1600" dirty="0" smtClean="0"/>
              <a:t>Lots of hard work and effort has been given and most of them are close to completion or requires non-significant resources, and they are of high imminent and/or strategic importance and values to operators.</a:t>
            </a:r>
          </a:p>
          <a:p>
            <a:pPr marL="1200150" lvl="2" indent="-285750">
              <a:buFont typeface="Wingdings" panose="05000000000000000000" pitchFamily="2" charset="2"/>
              <a:buChar char="q"/>
            </a:pPr>
            <a:r>
              <a:rPr lang="en-GB" sz="1600" dirty="0" smtClean="0"/>
              <a:t>Those items  postponed but lots of effort  were made from R12.</a:t>
            </a:r>
          </a:p>
          <a:p>
            <a:pPr marL="1200150" lvl="2" indent="-285750">
              <a:buFont typeface="Wingdings" panose="05000000000000000000" pitchFamily="2" charset="2"/>
              <a:buChar char="q"/>
            </a:pPr>
            <a:endParaRPr lang="en-GB" dirty="0"/>
          </a:p>
          <a:p>
            <a:pPr marL="285750" indent="-285750">
              <a:buFont typeface="Arial" pitchFamily="34" charset="0"/>
              <a:buChar char="•"/>
            </a:pPr>
            <a:r>
              <a:rPr lang="en-GB" dirty="0" smtClean="0"/>
              <a:t>Dependencies with stage 3, in particular, on the current status and the complexity vs the serious overload in the relevant RAN WG’s must be taken into account.</a:t>
            </a:r>
          </a:p>
          <a:p>
            <a:pPr marL="285750" indent="-285750">
              <a:buFont typeface="Arial" pitchFamily="34" charset="0"/>
              <a:buChar char="•"/>
            </a:pPr>
            <a:endParaRPr lang="en-GB" dirty="0" smtClean="0"/>
          </a:p>
          <a:p>
            <a:pPr marL="285750" indent="-285750">
              <a:buFont typeface="Arial" pitchFamily="34" charset="0"/>
              <a:buChar char="•"/>
            </a:pPr>
            <a:r>
              <a:rPr lang="en-GB" dirty="0"/>
              <a:t>Identify the “big” items with many building </a:t>
            </a:r>
            <a:r>
              <a:rPr lang="en-GB" dirty="0" smtClean="0"/>
              <a:t>blocks, especially, their </a:t>
            </a:r>
            <a:r>
              <a:rPr lang="en-GB" dirty="0"/>
              <a:t>impacts on RAN.</a:t>
            </a:r>
          </a:p>
          <a:p>
            <a:pPr marL="1200150" lvl="2" indent="-285750">
              <a:buFont typeface="Wingdings" panose="05000000000000000000" pitchFamily="2" charset="2"/>
              <a:buChar char="q"/>
            </a:pPr>
            <a:r>
              <a:rPr lang="en-GB" sz="1600" dirty="0"/>
              <a:t>Prioritise the essential functions/building blocks.</a:t>
            </a:r>
          </a:p>
          <a:p>
            <a:pPr marL="1200150" lvl="2" indent="-285750">
              <a:buFont typeface="Wingdings" panose="05000000000000000000" pitchFamily="2" charset="2"/>
              <a:buChar char="q"/>
            </a:pPr>
            <a:r>
              <a:rPr lang="en-GB" sz="1600" dirty="0"/>
              <a:t>Identify the interactions/dependences on the progress in RAN and the estimate the </a:t>
            </a:r>
            <a:endParaRPr lang="en-GB" sz="1600" dirty="0" smtClean="0"/>
          </a:p>
          <a:p>
            <a:pPr marL="1200150" lvl="2" indent="-285750">
              <a:buFont typeface="Wingdings" panose="05000000000000000000" pitchFamily="2" charset="2"/>
              <a:buChar char="q"/>
            </a:pPr>
            <a:endParaRPr lang="en-GB" sz="1600" dirty="0"/>
          </a:p>
          <a:p>
            <a:pPr marL="285750" indent="-285750">
              <a:buFont typeface="Arial" pitchFamily="34" charset="0"/>
              <a:buChar char="•"/>
            </a:pPr>
            <a:r>
              <a:rPr lang="en-GB" dirty="0" smtClean="0"/>
              <a:t>Avoid spending unnecessary time on items beyond LTE/EPC system optimization/enhancements</a:t>
            </a:r>
          </a:p>
        </p:txBody>
      </p:sp>
    </p:spTree>
    <p:extLst>
      <p:ext uri="{BB962C8B-B14F-4D97-AF65-F5344CB8AC3E}">
        <p14:creationId xmlns:p14="http://schemas.microsoft.com/office/powerpoint/2010/main" val="13144509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6</a:t>
            </a:fld>
            <a:endParaRPr lang="en-US" dirty="0"/>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The Assessment Considerations  of the “Big ” Items </a:t>
            </a:r>
          </a:p>
        </p:txBody>
      </p:sp>
      <p:sp>
        <p:nvSpPr>
          <p:cNvPr id="4" name="TextBox 3"/>
          <p:cNvSpPr txBox="1"/>
          <p:nvPr/>
        </p:nvSpPr>
        <p:spPr>
          <a:xfrm>
            <a:off x="228600" y="1143000"/>
            <a:ext cx="8686800" cy="4801314"/>
          </a:xfrm>
          <a:prstGeom prst="rect">
            <a:avLst/>
          </a:prstGeom>
          <a:noFill/>
        </p:spPr>
        <p:txBody>
          <a:bodyPr wrap="square" rtlCol="0">
            <a:spAutoFit/>
          </a:bodyPr>
          <a:lstStyle/>
          <a:p>
            <a:pPr marL="285750" indent="-285750">
              <a:buFont typeface="Arial" pitchFamily="34" charset="0"/>
              <a:buChar char="•"/>
            </a:pPr>
            <a:r>
              <a:rPr lang="en-GB" dirty="0" smtClean="0"/>
              <a:t>Assess the feasibility of  completing  the “big” items;</a:t>
            </a:r>
          </a:p>
          <a:p>
            <a:endParaRPr lang="en-GB" dirty="0"/>
          </a:p>
          <a:p>
            <a:pPr marL="742950" lvl="1" indent="-285750">
              <a:buFontTx/>
              <a:buChar char="-"/>
            </a:pPr>
            <a:r>
              <a:rPr lang="en-GB" dirty="0"/>
              <a:t>K</a:t>
            </a:r>
            <a:r>
              <a:rPr lang="en-GB" dirty="0" smtClean="0"/>
              <a:t>eep the most essential functions, without which no practically meaningful deployment is possible.</a:t>
            </a:r>
          </a:p>
          <a:p>
            <a:pPr marL="742950" lvl="1" indent="-285750">
              <a:buFontTx/>
              <a:buChar char="-"/>
            </a:pPr>
            <a:endParaRPr lang="en-GB" dirty="0"/>
          </a:p>
          <a:p>
            <a:pPr marL="742950" lvl="1" indent="-285750">
              <a:buFontTx/>
              <a:buChar char="-"/>
            </a:pPr>
            <a:r>
              <a:rPr lang="en-GB" dirty="0"/>
              <a:t>T</a:t>
            </a:r>
            <a:r>
              <a:rPr lang="en-GB" dirty="0" smtClean="0"/>
              <a:t>he (essential) functions with least or little impact and dependencies  on the relevant RAN WG’s are prioritised over those which have high level of dependencies on the progress  and require significant amount of resources in the RAN WG’s.</a:t>
            </a:r>
          </a:p>
          <a:p>
            <a:pPr lvl="1"/>
            <a:endParaRPr lang="en-GB" dirty="0" smtClean="0"/>
          </a:p>
          <a:p>
            <a:pPr marL="742950" lvl="1" indent="-285750">
              <a:buFontTx/>
              <a:buChar char="-"/>
            </a:pPr>
            <a:r>
              <a:rPr lang="en-GB" dirty="0" smtClean="0"/>
              <a:t>The functions related to the imminent  regulatory or the governments’  requirements and have significant impact on operators’ deployment  are prioritised over those of possible business potentials.</a:t>
            </a:r>
          </a:p>
          <a:p>
            <a:pPr marL="742950" lvl="1" indent="-285750">
              <a:buFontTx/>
              <a:buChar char="-"/>
            </a:pPr>
            <a:endParaRPr lang="en-GB" dirty="0"/>
          </a:p>
          <a:p>
            <a:pPr marL="742950" lvl="1" indent="-285750">
              <a:buFontTx/>
              <a:buChar char="-"/>
            </a:pPr>
            <a:r>
              <a:rPr lang="en-GB" dirty="0" smtClean="0"/>
              <a:t>The continuation and further enhancement in post R13 should always  be considered, e.g. with an agreement in SA  to  include  some  of  “non-R13”  functions  in Release 14.</a:t>
            </a:r>
            <a:endParaRPr lang="en-GB" dirty="0"/>
          </a:p>
        </p:txBody>
      </p:sp>
    </p:spTree>
    <p:extLst>
      <p:ext uri="{BB962C8B-B14F-4D97-AF65-F5344CB8AC3E}">
        <p14:creationId xmlns:p14="http://schemas.microsoft.com/office/powerpoint/2010/main" val="22755079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153400" y="6356350"/>
            <a:ext cx="533400" cy="365125"/>
          </a:xfrm>
        </p:spPr>
        <p:txBody>
          <a:bodyPr/>
          <a:lstStyle/>
          <a:p>
            <a:fld id="{B6F15528-21DE-4FAA-801E-634DDDAF4B2B}" type="slidenum">
              <a:rPr lang="en-US" smtClean="0"/>
              <a:pPr/>
              <a:t>7</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533303340"/>
              </p:ext>
            </p:extLst>
          </p:nvPr>
        </p:nvGraphicFramePr>
        <p:xfrm>
          <a:off x="328715" y="669017"/>
          <a:ext cx="8518357" cy="5842956"/>
        </p:xfrm>
        <a:graphic>
          <a:graphicData uri="http://schemas.openxmlformats.org/drawingml/2006/table">
            <a:tbl>
              <a:tblPr/>
              <a:tblGrid>
                <a:gridCol w="3330601"/>
                <a:gridCol w="1841439"/>
                <a:gridCol w="760594"/>
                <a:gridCol w="1505175"/>
                <a:gridCol w="1080548"/>
              </a:tblGrid>
              <a:tr h="692615">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WID/SID Title</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Time Budget Required</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Rel-13</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Post Rel-13</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rgbClr val="FFFFFF"/>
                          </a:solidFill>
                          <a:effectLst/>
                          <a:latin typeface="Arial" charset="0"/>
                          <a:ea typeface="ＭＳ Ｐゴシック" pitchFamily="50" charset="-128"/>
                        </a:rPr>
                        <a:t>Notes</a:t>
                      </a:r>
                    </a:p>
                  </a:txBody>
                  <a:tcPr marL="91448" marR="91448" marT="45711" marB="45711"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r>
              <a:tr h="432878">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Mission Critical Push To Talk over LTE – system Level (MCPTT)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6.0</a:t>
                      </a: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721339">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Enhancements to Proximity-based Services – Extensions (</a:t>
                      </a:r>
                      <a:r>
                        <a:rPr lang="en-GB" sz="1200" b="0" i="0" u="none" strike="noStrike" kern="1200" baseline="0" dirty="0" err="1" smtClean="0">
                          <a:solidFill>
                            <a:schemeClr val="tx1"/>
                          </a:solidFill>
                          <a:latin typeface="Arial"/>
                          <a:ea typeface="ＭＳ Ｐゴシック"/>
                          <a:cs typeface=""/>
                        </a:rPr>
                        <a:t>eProSe</a:t>
                      </a:r>
                      <a:r>
                        <a:rPr lang="en-GB" sz="1200" b="0" i="0" u="none" strike="noStrike" kern="1200" baseline="0" dirty="0" smtClean="0">
                          <a:solidFill>
                            <a:schemeClr val="tx1"/>
                          </a:solidFill>
                          <a:latin typeface="Arial"/>
                          <a:ea typeface="ＭＳ Ｐゴシック"/>
                          <a:cs typeface=""/>
                        </a:rPr>
                        <a:t>-Ext)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10.0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0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432878">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Isolated E-UTRAN Operation for Public Safety	(IOPS/FS_IOPS)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X (TBD)</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703440">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dirty="0" smtClean="0"/>
                        <a:t>MBMS Enhancements </a:t>
                      </a:r>
                      <a:endParaRPr lang="en-GB" sz="1200" b="0" i="0" u="none" strike="noStrike" kern="1200" baseline="0" dirty="0" smtClean="0">
                        <a:solidFill>
                          <a:schemeClr val="tx1"/>
                        </a:solidFill>
                        <a:latin typeface="Arial"/>
                        <a:ea typeface="ＭＳ Ｐゴシック"/>
                        <a:cs typeface=""/>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8.0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2597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baseline="0" dirty="0" smtClean="0">
                          <a:solidFill>
                            <a:schemeClr val="tx1"/>
                          </a:solidFill>
                          <a:latin typeface="+mn-lt"/>
                          <a:ea typeface="+mn-ea"/>
                          <a:cs typeface="+mn-cs"/>
                        </a:rPr>
                        <a:t>Monitoring Enhancements (MONTE)</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4.0</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259720">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Dedicated Core Networks(DECOR)</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2.0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721339">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Architecture Enhancements for Service capability Exposure (AESE)</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4.5</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0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43287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Arial" panose="020B0604020202020204" pitchFamily="34" charset="0"/>
                          <a:cs typeface="Arial" panose="020B0604020202020204" pitchFamily="34" charset="0"/>
                        </a:rPr>
                        <a:t>Feasibility study on Extended DRX cycle for Power Consumption Optimization</a:t>
                      </a:r>
                      <a:r>
                        <a:rPr lang="en-GB" sz="1200" baseline="0" dirty="0" smtClean="0">
                          <a:latin typeface="Arial" panose="020B0604020202020204" pitchFamily="34" charset="0"/>
                          <a:cs typeface="Arial" panose="020B0604020202020204" pitchFamily="34" charset="0"/>
                        </a:rPr>
                        <a:t> (FS_eDRX)</a:t>
                      </a:r>
                      <a:endParaRPr lang="en-GB" sz="1200" b="0" i="0" u="none" strike="noStrike" kern="1200" baseline="0" dirty="0" smtClean="0">
                        <a:solidFill>
                          <a:schemeClr val="tx1"/>
                        </a:solidFill>
                        <a:latin typeface="Arial" panose="020B0604020202020204" pitchFamily="34" charset="0"/>
                        <a:ea typeface="+mn-ea"/>
                        <a:cs typeface="Arial" panose="020B0604020202020204" pitchFamily="34" charset="0"/>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3.0</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1200" dirty="0" smtClean="0"/>
                        <a:t>on if there is enough time</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4965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Feasibility Study on Co-ordinated P-GW Change for SIPTO (FS_CSIPTO)</a:t>
                      </a:r>
                      <a:endParaRPr lang="en-GB" sz="1200" b="0" i="0" u="none" strike="noStrike" kern="1200" baseline="0" dirty="0" smtClean="0">
                        <a:solidFill>
                          <a:schemeClr val="tx1"/>
                        </a:solidFill>
                        <a:latin typeface="Arial"/>
                        <a:ea typeface="ＭＳ Ｐゴシック"/>
                        <a:cs typeface=""/>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6.0</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1200" dirty="0" smtClean="0"/>
                        <a:t>on if there is enough time</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519457">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Optimizations to Support High Latency Communications(</a:t>
                      </a:r>
                      <a:r>
                        <a:rPr lang="en-GB" sz="1200" b="0" i="0" u="none" strike="noStrike" kern="1200" baseline="0" dirty="0" err="1" smtClean="0">
                          <a:solidFill>
                            <a:schemeClr val="tx1"/>
                          </a:solidFill>
                          <a:latin typeface="Arial"/>
                          <a:ea typeface="ＭＳ Ｐゴシック"/>
                          <a:cs typeface=""/>
                        </a:rPr>
                        <a:t>FS_HLCom</a:t>
                      </a:r>
                      <a:r>
                        <a:rPr lang="en-GB" sz="1200" b="0" i="0" u="none" strike="noStrike" kern="1200" baseline="0" dirty="0" smtClean="0">
                          <a:solidFill>
                            <a:schemeClr val="tx1"/>
                          </a:solidFill>
                          <a:latin typeface="Arial"/>
                          <a:ea typeface="ＭＳ Ｐゴシック"/>
                          <a:cs typeface=""/>
                        </a:rPr>
                        <a:t>)</a:t>
                      </a:r>
                      <a:r>
                        <a:rPr lang="en-GB" sz="1800" b="0" i="0" u="none" strike="noStrike" kern="1200" baseline="0" dirty="0" smtClean="0">
                          <a:solidFill>
                            <a:schemeClr val="tx1"/>
                          </a:solidFill>
                          <a:latin typeface="Arial"/>
                          <a:ea typeface="ＭＳ Ｐゴシック"/>
                          <a:cs typeface=""/>
                        </a:rPr>
                        <a:t>	</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3.5</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GB" sz="1200" dirty="0" smtClean="0"/>
                        <a:t>on if there is enough time</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bl>
          </a:graphicData>
        </a:graphic>
      </p:graphicFrame>
      <p:sp>
        <p:nvSpPr>
          <p:cNvPr id="9" name="TextBox 8"/>
          <p:cNvSpPr txBox="1"/>
          <p:nvPr/>
        </p:nvSpPr>
        <p:spPr>
          <a:xfrm>
            <a:off x="162579" y="129569"/>
            <a:ext cx="8850630" cy="523220"/>
          </a:xfrm>
          <a:prstGeom prst="rect">
            <a:avLst/>
          </a:prstGeom>
          <a:noFill/>
        </p:spPr>
        <p:txBody>
          <a:bodyPr wrap="square" rtlCol="0">
            <a:spAutoFit/>
          </a:bodyPr>
          <a:lstStyle/>
          <a:p>
            <a:r>
              <a:rPr lang="en-US" sz="2800" dirty="0"/>
              <a:t> </a:t>
            </a:r>
            <a:r>
              <a:rPr lang="en-US" sz="2800" dirty="0" smtClean="0"/>
              <a:t>High Priorities for R13 – 3GPP  Packet Access Track </a:t>
            </a:r>
          </a:p>
        </p:txBody>
      </p:sp>
    </p:spTree>
    <p:extLst>
      <p:ext uri="{BB962C8B-B14F-4D97-AF65-F5344CB8AC3E}">
        <p14:creationId xmlns:p14="http://schemas.microsoft.com/office/powerpoint/2010/main" val="4395082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a:xfrm>
            <a:off x="8153400" y="6356350"/>
            <a:ext cx="533400" cy="365125"/>
          </a:xfrm>
        </p:spPr>
        <p:txBody>
          <a:bodyPr/>
          <a:lstStyle/>
          <a:p>
            <a:fld id="{B6F15528-21DE-4FAA-801E-634DDDAF4B2B}" type="slidenum">
              <a:rPr lang="en-US" smtClean="0"/>
              <a:pPr/>
              <a:t>8</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1822514870"/>
              </p:ext>
            </p:extLst>
          </p:nvPr>
        </p:nvGraphicFramePr>
        <p:xfrm>
          <a:off x="320843" y="1447800"/>
          <a:ext cx="8534102" cy="3833164"/>
        </p:xfrm>
        <a:graphic>
          <a:graphicData uri="http://schemas.openxmlformats.org/drawingml/2006/table">
            <a:tbl>
              <a:tblPr/>
              <a:tblGrid>
                <a:gridCol w="2722392"/>
                <a:gridCol w="2459208"/>
                <a:gridCol w="762000"/>
                <a:gridCol w="990600"/>
                <a:gridCol w="1599902"/>
              </a:tblGrid>
              <a:tr h="529819">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WID/SID Title</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Time budget estimate</a:t>
                      </a:r>
                    </a:p>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Rel-13</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400" b="1" i="0" u="none" strike="noStrike" cap="none" normalizeH="0" baseline="0" dirty="0" smtClean="0">
                          <a:ln>
                            <a:noFill/>
                          </a:ln>
                          <a:solidFill>
                            <a:srgbClr val="FFFFFF"/>
                          </a:solidFill>
                          <a:effectLst/>
                          <a:latin typeface="Arial" charset="0"/>
                          <a:ea typeface="ＭＳ Ｐゴシック" pitchFamily="50" charset="-128"/>
                        </a:rPr>
                        <a:t>Post Rel-13</a:t>
                      </a:r>
                      <a:endParaRPr kumimoji="1" lang="en-US" altLang="ja-JP" sz="1400" b="1" i="0" u="none" strike="noStrike" cap="none" normalizeH="0" baseline="0" dirty="0" smtClean="0">
                        <a:ln>
                          <a:noFill/>
                        </a:ln>
                        <a:solidFill>
                          <a:srgbClr val="FFFFFF"/>
                        </a:solidFill>
                        <a:effectLst/>
                        <a:latin typeface="Arial" charset="0"/>
                        <a:ea typeface="ＭＳ Ｐゴシック" pitchFamily="50" charset="-128"/>
                      </a:endParaRPr>
                    </a:p>
                  </a:txBody>
                  <a:tcPr marL="91448" marR="91448" marT="45711" marB="45711"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400" b="1" i="0" u="none" strike="noStrike" cap="none" normalizeH="0" baseline="0" dirty="0" smtClean="0">
                          <a:ln>
                            <a:noFill/>
                          </a:ln>
                          <a:solidFill>
                            <a:srgbClr val="FFFFFF"/>
                          </a:solidFill>
                          <a:effectLst/>
                          <a:latin typeface="Arial" charset="0"/>
                          <a:ea typeface="ＭＳ Ｐゴシック" pitchFamily="50" charset="-128"/>
                        </a:rPr>
                        <a:t>Notes</a:t>
                      </a:r>
                    </a:p>
                  </a:txBody>
                  <a:tcPr marL="91448" marR="91448" marT="45711" marB="45711"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lumMod val="75000"/>
                      </a:srgbClr>
                    </a:solidFill>
                  </a:tcPr>
                </a:tc>
              </a:tr>
              <a:tr h="408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200" b="0" i="0" u="none" strike="noStrike" kern="1200" baseline="0" dirty="0" smtClean="0">
                          <a:solidFill>
                            <a:schemeClr val="tx1"/>
                          </a:solidFill>
                          <a:latin typeface="Arial"/>
                          <a:ea typeface="ＭＳ Ｐゴシック"/>
                          <a:cs typeface=""/>
                        </a:rPr>
                        <a:t>User Plane Congestion management (UPCON)</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Y (TBD)</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r>
              <a:tr h="408121">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200" b="0" i="0" u="none" strike="noStrike" kern="1200" baseline="0" dirty="0" smtClean="0">
                          <a:solidFill>
                            <a:schemeClr val="tx1"/>
                          </a:solidFill>
                          <a:latin typeface="Arial"/>
                          <a:ea typeface="ＭＳ Ｐゴシック"/>
                          <a:cs typeface=""/>
                        </a:rPr>
                        <a:t>MCPTT IMS/app Level</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10</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DAEDEF"/>
                    </a:solidFill>
                  </a:tcPr>
                </a:tc>
              </a:tr>
              <a:tr h="408121">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200" b="0" i="0" u="none" strike="noStrike" kern="1200" baseline="0" dirty="0" smtClean="0">
                          <a:solidFill>
                            <a:schemeClr val="tx1"/>
                          </a:solidFill>
                          <a:latin typeface="Arial"/>
                          <a:ea typeface="ＭＳ Ｐゴシック"/>
                          <a:cs typeface=""/>
                        </a:rPr>
                        <a:t>SRVCC Enhancements for Transcoding Avoidance (SETA)</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3.0</a:t>
                      </a: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761839">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GB" sz="1200" dirty="0" smtClean="0">
                          <a:latin typeface="Arial" panose="020B0604020202020204" pitchFamily="34" charset="0"/>
                          <a:cs typeface="Arial" panose="020B0604020202020204" pitchFamily="34" charset="0"/>
                        </a:rPr>
                        <a:t>Enhancements to WEBRTC interoperability (eWebRTCi)</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smtClean="0">
                          <a:ln>
                            <a:noFill/>
                          </a:ln>
                          <a:solidFill>
                            <a:schemeClr val="tx1"/>
                          </a:solidFill>
                          <a:effectLst/>
                          <a:latin typeface="Arial" charset="0"/>
                          <a:ea typeface="ＭＳ Ｐゴシック" pitchFamily="50" charset="-128"/>
                        </a:rPr>
                        <a:t>7.0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0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761839">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dirty="0" smtClean="0"/>
                        <a:t>Flexible Mobile Service Steering (FMSS) </a:t>
                      </a:r>
                      <a:endParaRPr lang="en-GB" sz="1200" b="0" i="0" u="none" strike="noStrike" kern="1200" baseline="0" dirty="0" smtClean="0">
                        <a:solidFill>
                          <a:schemeClr val="tx1"/>
                        </a:solidFill>
                        <a:latin typeface="Arial"/>
                        <a:ea typeface="ＭＳ Ｐゴシック"/>
                        <a:cs typeface=""/>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6.0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1" lang="en-US" altLang="ja-JP" sz="10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r h="408121">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r>
                        <a:rPr lang="en-GB" sz="1200" b="0" i="0" u="none" strike="noStrike" kern="1200" baseline="0" dirty="0" smtClean="0">
                          <a:solidFill>
                            <a:schemeClr val="tx1"/>
                          </a:solidFill>
                          <a:latin typeface="Arial"/>
                          <a:ea typeface="ＭＳ Ｐゴシック"/>
                          <a:cs typeface=""/>
                        </a:rPr>
                        <a:t>IP Flow Mobility support for S2a and S2b Interfaces (NBIFOM)	</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de-DE" altLang="ja-JP" sz="1200" b="0" i="0" u="none" strike="noStrike" cap="none" normalizeH="0" baseline="0" dirty="0" smtClean="0">
                          <a:ln>
                            <a:noFill/>
                          </a:ln>
                          <a:solidFill>
                            <a:schemeClr val="tx1"/>
                          </a:solidFill>
                          <a:effectLst/>
                          <a:latin typeface="Arial" charset="0"/>
                          <a:ea typeface="ＭＳ Ｐゴシック" pitchFamily="50" charset="-128"/>
                        </a:rPr>
                        <a:t>7.0</a:t>
                      </a:r>
                      <a:endParaRPr kumimoji="1" lang="en-US"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cap="none" normalizeH="0" baseline="0" dirty="0" smtClean="0">
                          <a:ln>
                            <a:noFill/>
                          </a:ln>
                          <a:solidFill>
                            <a:schemeClr val="tx1"/>
                          </a:solidFill>
                          <a:effectLst/>
                          <a:latin typeface="Arial" charset="0"/>
                          <a:ea typeface="ＭＳ Ｐゴシック" pitchFamily="50" charset="-128"/>
                        </a:rPr>
                        <a:t>Yes</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lvl1pPr marL="0" algn="l" defTabSz="914400" rtl="0" eaLnBrk="1" latinLnBrk="0" hangingPunct="1">
                        <a:defRPr sz="1800" kern="1200">
                          <a:solidFill>
                            <a:schemeClr val="tx1"/>
                          </a:solidFill>
                          <a:latin typeface="Arial"/>
                          <a:ea typeface="ＭＳ Ｐゴシック"/>
                          <a:cs typeface=""/>
                        </a:defRPr>
                      </a:lvl1pPr>
                      <a:lvl2pPr marL="457200" algn="l" defTabSz="914400" rtl="0" eaLnBrk="1" latinLnBrk="0" hangingPunct="1">
                        <a:defRPr sz="1800" kern="1200">
                          <a:solidFill>
                            <a:schemeClr val="tx1"/>
                          </a:solidFill>
                          <a:latin typeface="Arial"/>
                          <a:ea typeface="ＭＳ Ｐゴシック"/>
                          <a:cs typeface=""/>
                        </a:defRPr>
                      </a:lvl2pPr>
                      <a:lvl3pPr marL="914400" algn="l" defTabSz="914400" rtl="0" eaLnBrk="1" latinLnBrk="0" hangingPunct="1">
                        <a:defRPr sz="1800" kern="1200">
                          <a:solidFill>
                            <a:schemeClr val="tx1"/>
                          </a:solidFill>
                          <a:latin typeface="Arial"/>
                          <a:ea typeface="ＭＳ Ｐゴシック"/>
                          <a:cs typeface=""/>
                        </a:defRPr>
                      </a:lvl3pPr>
                      <a:lvl4pPr marL="1371600" algn="l" defTabSz="914400" rtl="0" eaLnBrk="1" latinLnBrk="0" hangingPunct="1">
                        <a:defRPr sz="1800" kern="1200">
                          <a:solidFill>
                            <a:schemeClr val="tx1"/>
                          </a:solidFill>
                          <a:latin typeface="Arial"/>
                          <a:ea typeface="ＭＳ Ｐゴシック"/>
                          <a:cs typeface=""/>
                        </a:defRPr>
                      </a:lvl4pPr>
                      <a:lvl5pPr marL="1828800" algn="l" defTabSz="914400" rtl="0" eaLnBrk="1" latinLnBrk="0" hangingPunct="1">
                        <a:defRPr sz="1800" kern="1200">
                          <a:solidFill>
                            <a:schemeClr val="tx1"/>
                          </a:solidFill>
                          <a:latin typeface="Arial"/>
                          <a:ea typeface="ＭＳ Ｐゴシック"/>
                          <a:cs typeface=""/>
                        </a:defRPr>
                      </a:lvl5pPr>
                      <a:lvl6pPr marL="2286000" algn="l" defTabSz="914400" rtl="0" eaLnBrk="1" latinLnBrk="0" hangingPunct="1">
                        <a:defRPr sz="1800" kern="1200">
                          <a:solidFill>
                            <a:schemeClr val="tx1"/>
                          </a:solidFill>
                          <a:latin typeface="Arial"/>
                          <a:ea typeface="ＭＳ Ｐゴシック"/>
                          <a:cs typeface=""/>
                        </a:defRPr>
                      </a:lvl6pPr>
                      <a:lvl7pPr marL="2743200" algn="l" defTabSz="914400" rtl="0" eaLnBrk="1" latinLnBrk="0" hangingPunct="1">
                        <a:defRPr sz="1800" kern="1200">
                          <a:solidFill>
                            <a:schemeClr val="tx1"/>
                          </a:solidFill>
                          <a:latin typeface="Arial"/>
                          <a:ea typeface="ＭＳ Ｐゴシック"/>
                          <a:cs typeface=""/>
                        </a:defRPr>
                      </a:lvl7pPr>
                      <a:lvl8pPr marL="3200400" algn="l" defTabSz="914400" rtl="0" eaLnBrk="1" latinLnBrk="0" hangingPunct="1">
                        <a:defRPr sz="1800" kern="1200">
                          <a:solidFill>
                            <a:schemeClr val="tx1"/>
                          </a:solidFill>
                          <a:latin typeface="Arial"/>
                          <a:ea typeface="ＭＳ Ｐゴシック"/>
                          <a:cs typeface=""/>
                        </a:defRPr>
                      </a:lvl8pPr>
                      <a:lvl9pPr marL="3657600" algn="l" defTabSz="914400" rtl="0" eaLnBrk="1" latinLnBrk="0" hangingPunct="1">
                        <a:defRPr sz="1800" kern="1200">
                          <a:solidFill>
                            <a:schemeClr val="tx1"/>
                          </a:solidFill>
                          <a:latin typeface="Arial"/>
                          <a:ea typeface="ＭＳ Ｐゴシック"/>
                          <a:cs typeface=""/>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rPr>
                        <a:t>-</a:t>
                      </a:r>
                    </a:p>
                  </a:txBody>
                  <a:tcPr marL="91448" marR="91448" marT="45711" marB="45711" anchor="ctr" horzOverflow="overflow">
                    <a:lnL w="12700" cap="flat" cmpd="sng" algn="ctr">
                      <a:solidFill>
                        <a:srgbClr val="FFFFFF"/>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1" lang="en-US" altLang="ja-JP" sz="1200" b="0" i="0" u="none" strike="noStrike" kern="1200" cap="none" normalizeH="0" baseline="0" dirty="0" smtClean="0">
                        <a:ln>
                          <a:noFill/>
                        </a:ln>
                        <a:solidFill>
                          <a:schemeClr val="tx1"/>
                        </a:solidFill>
                        <a:effectLst/>
                        <a:latin typeface="Arial" charset="0"/>
                        <a:ea typeface="ＭＳ Ｐゴシック" pitchFamily="50" charset="-128"/>
                        <a:cs typeface="+mn-cs"/>
                      </a:endParaRPr>
                    </a:p>
                  </a:txBody>
                  <a:tcPr marL="91448" marR="91448" marT="45711" marB="45711" anchor="ctr" horzOverflow="overflow">
                    <a:lnL w="12700" cap="flat" cmpd="sng" algn="ctr">
                      <a:solidFill>
                        <a:schemeClr val="tx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AEDEF"/>
                    </a:solidFill>
                  </a:tcPr>
                </a:tc>
              </a:tr>
            </a:tbl>
          </a:graphicData>
        </a:graphic>
      </p:graphicFrame>
      <p:sp>
        <p:nvSpPr>
          <p:cNvPr id="9" name="TextBox 8"/>
          <p:cNvSpPr txBox="1"/>
          <p:nvPr/>
        </p:nvSpPr>
        <p:spPr>
          <a:xfrm>
            <a:off x="162579" y="129569"/>
            <a:ext cx="8850630" cy="954107"/>
          </a:xfrm>
          <a:prstGeom prst="rect">
            <a:avLst/>
          </a:prstGeom>
          <a:noFill/>
        </p:spPr>
        <p:txBody>
          <a:bodyPr wrap="square" rtlCol="0">
            <a:spAutoFit/>
          </a:bodyPr>
          <a:lstStyle/>
          <a:p>
            <a:r>
              <a:rPr lang="en-US" sz="2800" dirty="0"/>
              <a:t> </a:t>
            </a:r>
            <a:r>
              <a:rPr lang="en-US" sz="2800" dirty="0" smtClean="0"/>
              <a:t>High Priorities for R13: Other Track (PCC/QoS, Non-3GPP, IMS)</a:t>
            </a:r>
          </a:p>
        </p:txBody>
      </p:sp>
    </p:spTree>
    <p:extLst>
      <p:ext uri="{BB962C8B-B14F-4D97-AF65-F5344CB8AC3E}">
        <p14:creationId xmlns:p14="http://schemas.microsoft.com/office/powerpoint/2010/main" val="4630389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9</a:t>
            </a:fld>
            <a:endParaRPr lang="en-US" dirty="0"/>
          </a:p>
        </p:txBody>
      </p:sp>
      <p:sp>
        <p:nvSpPr>
          <p:cNvPr id="9" name="TextBox 8"/>
          <p:cNvSpPr txBox="1"/>
          <p:nvPr/>
        </p:nvSpPr>
        <p:spPr>
          <a:xfrm>
            <a:off x="304801" y="384495"/>
            <a:ext cx="8545830" cy="523220"/>
          </a:xfrm>
          <a:prstGeom prst="rect">
            <a:avLst/>
          </a:prstGeom>
          <a:noFill/>
        </p:spPr>
        <p:txBody>
          <a:bodyPr wrap="square" rtlCol="0">
            <a:spAutoFit/>
          </a:bodyPr>
          <a:lstStyle/>
          <a:p>
            <a:r>
              <a:rPr lang="en-US" sz="2800" dirty="0" smtClean="0"/>
              <a:t>Summary</a:t>
            </a:r>
          </a:p>
        </p:txBody>
      </p:sp>
      <p:sp>
        <p:nvSpPr>
          <p:cNvPr id="4" name="TextBox 3"/>
          <p:cNvSpPr txBox="1"/>
          <p:nvPr/>
        </p:nvSpPr>
        <p:spPr>
          <a:xfrm>
            <a:off x="333234" y="1041023"/>
            <a:ext cx="8377450" cy="5786199"/>
          </a:xfrm>
          <a:prstGeom prst="rect">
            <a:avLst/>
          </a:prstGeom>
          <a:noFill/>
        </p:spPr>
        <p:txBody>
          <a:bodyPr wrap="square" rtlCol="0">
            <a:spAutoFit/>
          </a:bodyPr>
          <a:lstStyle/>
          <a:p>
            <a:pPr marL="285750" indent="-285750">
              <a:buFont typeface="Arial" pitchFamily="34" charset="0"/>
              <a:buChar char="•"/>
            </a:pPr>
            <a:r>
              <a:rPr lang="en-GB" dirty="0" smtClean="0"/>
              <a:t>SA guidance on R13 priorities to SA2 is necessary to avoid serious delay of R13 completion and impact on stage 3 in particular, on RAN.</a:t>
            </a:r>
            <a:endParaRPr lang="en-GB" dirty="0"/>
          </a:p>
          <a:p>
            <a:pPr marL="285750" indent="-285750">
              <a:buFont typeface="Arial" pitchFamily="34" charset="0"/>
              <a:buChar char="•"/>
            </a:pPr>
            <a:endParaRPr lang="en-GB" dirty="0" smtClean="0"/>
          </a:p>
          <a:p>
            <a:pPr marL="285750" indent="-285750">
              <a:buFont typeface="Arial" pitchFamily="34" charset="0"/>
              <a:buChar char="•"/>
            </a:pPr>
            <a:r>
              <a:rPr lang="en-GB" dirty="0" smtClean="0"/>
              <a:t>Following the similar principles for R12 , in particular,  in considerations of those Items to the best interest  of operators with possible exceptions beyond June 2015, if necessary.</a:t>
            </a:r>
          </a:p>
          <a:p>
            <a:endParaRPr lang="en-GB" dirty="0" smtClean="0"/>
          </a:p>
          <a:p>
            <a:pPr marL="285750" indent="-285750">
              <a:buFont typeface="Arial" pitchFamily="34" charset="0"/>
              <a:buChar char="•"/>
            </a:pPr>
            <a:r>
              <a:rPr lang="en-GB" dirty="0" smtClean="0"/>
              <a:t>No new items should be accepted unless in exceptional circumstances where extra work is essential in complementing the existing items/requirements.</a:t>
            </a:r>
          </a:p>
          <a:p>
            <a:endParaRPr lang="en-GB" dirty="0" smtClean="0"/>
          </a:p>
          <a:p>
            <a:pPr marL="285750" indent="-285750">
              <a:buFont typeface="Arial" pitchFamily="34" charset="0"/>
              <a:buChar char="•"/>
            </a:pPr>
            <a:r>
              <a:rPr lang="en-GB" dirty="0" smtClean="0"/>
              <a:t>Avoid spending time on discussions for items/proposals on issues beyond LTE/EPC optimisation/enhancements.</a:t>
            </a:r>
          </a:p>
          <a:p>
            <a:pPr marL="285750" indent="-285750">
              <a:buFont typeface="Arial" pitchFamily="34" charset="0"/>
              <a:buChar char="•"/>
            </a:pPr>
            <a:endParaRPr lang="en-GB" dirty="0"/>
          </a:p>
          <a:p>
            <a:pPr marL="285750" indent="-285750">
              <a:buFont typeface="Arial" pitchFamily="34" charset="0"/>
              <a:buChar char="•"/>
            </a:pPr>
            <a:r>
              <a:rPr lang="en-GB" dirty="0" smtClean="0"/>
              <a:t>Feasibility for completing the proposed high priority items:</a:t>
            </a:r>
          </a:p>
          <a:p>
            <a:pPr marL="742950" lvl="1" indent="-285750">
              <a:buFont typeface="Wingdings" panose="05000000000000000000" pitchFamily="2" charset="2"/>
              <a:buChar char="Ø"/>
            </a:pPr>
            <a:r>
              <a:rPr lang="en-GB" sz="1600" dirty="0" smtClean="0"/>
              <a:t>3GPP Track:</a:t>
            </a:r>
          </a:p>
          <a:p>
            <a:pPr marL="1200150" lvl="2" indent="-285750">
              <a:buFont typeface="Wingdings" panose="05000000000000000000" pitchFamily="2" charset="2"/>
              <a:buChar char="q"/>
            </a:pPr>
            <a:r>
              <a:rPr lang="en-GB" sz="1400" dirty="0" smtClean="0"/>
              <a:t>Total required:  47.0 + X (</a:t>
            </a:r>
            <a:r>
              <a:rPr lang="en-GB" sz="1400" dirty="0" err="1" smtClean="0"/>
              <a:t>tbd</a:t>
            </a:r>
            <a:r>
              <a:rPr lang="en-GB" sz="1400" dirty="0" smtClean="0"/>
              <a:t>) + 10.0  (maintenance) +  2.0 (TEI13/ B/C) &gt; 60</a:t>
            </a:r>
          </a:p>
          <a:p>
            <a:pPr marL="1200150" lvl="2" indent="-285750">
              <a:buFont typeface="Wingdings" panose="05000000000000000000" pitchFamily="2" charset="2"/>
              <a:buChar char="q"/>
            </a:pPr>
            <a:r>
              <a:rPr lang="en-GB" sz="1400" dirty="0" smtClean="0"/>
              <a:t>Total available: 43.5</a:t>
            </a:r>
          </a:p>
          <a:p>
            <a:pPr marL="742950" lvl="1" indent="-285750">
              <a:buFont typeface="Wingdings" panose="05000000000000000000" pitchFamily="2" charset="2"/>
              <a:buChar char="Ø"/>
            </a:pPr>
            <a:r>
              <a:rPr lang="en-GB" sz="1600" dirty="0" smtClean="0"/>
              <a:t>Non- 3GPP </a:t>
            </a:r>
            <a:r>
              <a:rPr lang="en-GB" sz="1600" dirty="0"/>
              <a:t>Track:</a:t>
            </a:r>
          </a:p>
          <a:p>
            <a:pPr marL="1200150" lvl="2" indent="-285750">
              <a:buFont typeface="Wingdings" panose="05000000000000000000" pitchFamily="2" charset="2"/>
              <a:buChar char="q"/>
            </a:pPr>
            <a:r>
              <a:rPr lang="en-GB" sz="1400" dirty="0"/>
              <a:t>Total required:  </a:t>
            </a:r>
            <a:r>
              <a:rPr lang="en-GB" sz="1400" dirty="0" smtClean="0"/>
              <a:t>26  </a:t>
            </a:r>
            <a:r>
              <a:rPr lang="en-GB" sz="1400" dirty="0"/>
              <a:t>+ Y</a:t>
            </a:r>
            <a:r>
              <a:rPr lang="en-GB" sz="1400" dirty="0" smtClean="0"/>
              <a:t> </a:t>
            </a:r>
            <a:r>
              <a:rPr lang="en-GB" sz="1400" dirty="0"/>
              <a:t>(</a:t>
            </a:r>
            <a:r>
              <a:rPr lang="en-GB" sz="1400" dirty="0" err="1"/>
              <a:t>tbd</a:t>
            </a:r>
            <a:r>
              <a:rPr lang="en-GB" sz="1400" dirty="0"/>
              <a:t>) + 6</a:t>
            </a:r>
            <a:r>
              <a:rPr lang="en-GB" sz="1400" dirty="0" smtClean="0"/>
              <a:t>.0  </a:t>
            </a:r>
            <a:r>
              <a:rPr lang="en-GB" sz="1400" dirty="0"/>
              <a:t>(maintenance) +  2.0 (TEI13/ B/C) &gt; </a:t>
            </a:r>
            <a:r>
              <a:rPr lang="en-GB" sz="1400" dirty="0" smtClean="0"/>
              <a:t>34</a:t>
            </a:r>
            <a:endParaRPr lang="en-GB" sz="1400" dirty="0"/>
          </a:p>
          <a:p>
            <a:pPr marL="1200150" lvl="2" indent="-285750">
              <a:buFont typeface="Wingdings" panose="05000000000000000000" pitchFamily="2" charset="2"/>
              <a:buChar char="q"/>
            </a:pPr>
            <a:r>
              <a:rPr lang="en-GB" sz="1400" dirty="0"/>
              <a:t>Total available: </a:t>
            </a:r>
            <a:r>
              <a:rPr lang="en-GB" sz="1400" dirty="0" smtClean="0"/>
              <a:t>43.5</a:t>
            </a:r>
          </a:p>
          <a:p>
            <a:pPr marL="742950" lvl="1" indent="-285750">
              <a:buFont typeface="Wingdings" panose="05000000000000000000" pitchFamily="2" charset="2"/>
              <a:buChar char="Ø"/>
            </a:pPr>
            <a:r>
              <a:rPr lang="en-GB" sz="1600" dirty="0" smtClean="0"/>
              <a:t>More challenging for 3GPP Track but exceptions should be granted if necessary.</a:t>
            </a:r>
            <a:endParaRPr lang="en-GB" sz="1400" dirty="0" smtClean="0"/>
          </a:p>
        </p:txBody>
      </p:sp>
    </p:spTree>
    <p:extLst>
      <p:ext uri="{BB962C8B-B14F-4D97-AF65-F5344CB8AC3E}">
        <p14:creationId xmlns:p14="http://schemas.microsoft.com/office/powerpoint/2010/main" val="352833675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5405</TotalTime>
  <Words>1108</Words>
  <Application>Microsoft Office PowerPoint</Application>
  <PresentationFormat>On-screen Show (4:3)</PresentationFormat>
  <Paragraphs>239</Paragraphs>
  <Slides>9</Slides>
  <Notes>2</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Considerations for Release 13 Priorities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Stefan Schmid</dc:creator>
  <cp:lastModifiedBy>CHEN Xiaobao IMT/OLN</cp:lastModifiedBy>
  <cp:revision>143</cp:revision>
  <dcterms:created xsi:type="dcterms:W3CDTF">2006-08-16T00:00:00Z</dcterms:created>
  <dcterms:modified xsi:type="dcterms:W3CDTF">2014-12-02T17:54:50Z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1018563730</vt:i4>
  </property>
  <property fmtid="{D5CDD505-2E9C-101B-9397-08002B2CF9AE}" pid="3" name="_NewReviewCycle">
    <vt:lpwstr/>
  </property>
  <property fmtid="{D5CDD505-2E9C-101B-9397-08002B2CF9AE}" pid="4" name="_EmailSubject">
    <vt:lpwstr>The draft v1 on  R12 Prioritisation in  SA#61 </vt:lpwstr>
  </property>
  <property fmtid="{D5CDD505-2E9C-101B-9397-08002B2CF9AE}" pid="5" name="_AuthorEmail">
    <vt:lpwstr>xiaobao.chen@orange.com</vt:lpwstr>
  </property>
  <property fmtid="{D5CDD505-2E9C-101B-9397-08002B2CF9AE}" pid="6" name="_AuthorEmailDisplayName">
    <vt:lpwstr>CHEN Xiaobao IMT/OLN</vt:lpwstr>
  </property>
</Properties>
</file>