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3"/>
  </p:notesMasterIdLst>
  <p:handoutMasterIdLst>
    <p:handoutMasterId r:id="rId54"/>
  </p:handoutMasterIdLst>
  <p:sldIdLst>
    <p:sldId id="743" r:id="rId2"/>
    <p:sldId id="707" r:id="rId3"/>
    <p:sldId id="708" r:id="rId4"/>
    <p:sldId id="709" r:id="rId5"/>
    <p:sldId id="710" r:id="rId6"/>
    <p:sldId id="711" r:id="rId7"/>
    <p:sldId id="761" r:id="rId8"/>
    <p:sldId id="712" r:id="rId9"/>
    <p:sldId id="752" r:id="rId10"/>
    <p:sldId id="713" r:id="rId11"/>
    <p:sldId id="714" r:id="rId12"/>
    <p:sldId id="782" r:id="rId13"/>
    <p:sldId id="797" r:id="rId14"/>
    <p:sldId id="783" r:id="rId15"/>
    <p:sldId id="716" r:id="rId16"/>
    <p:sldId id="775" r:id="rId17"/>
    <p:sldId id="784" r:id="rId18"/>
    <p:sldId id="774" r:id="rId19"/>
    <p:sldId id="769" r:id="rId20"/>
    <p:sldId id="792" r:id="rId21"/>
    <p:sldId id="791" r:id="rId22"/>
    <p:sldId id="755" r:id="rId23"/>
    <p:sldId id="756" r:id="rId24"/>
    <p:sldId id="796" r:id="rId25"/>
    <p:sldId id="795" r:id="rId26"/>
    <p:sldId id="763" r:id="rId27"/>
    <p:sldId id="768" r:id="rId28"/>
    <p:sldId id="779" r:id="rId29"/>
    <p:sldId id="778" r:id="rId30"/>
    <p:sldId id="785" r:id="rId31"/>
    <p:sldId id="786" r:id="rId32"/>
    <p:sldId id="787" r:id="rId33"/>
    <p:sldId id="798" r:id="rId34"/>
    <p:sldId id="799" r:id="rId35"/>
    <p:sldId id="734" r:id="rId36"/>
    <p:sldId id="735" r:id="rId37"/>
    <p:sldId id="777" r:id="rId38"/>
    <p:sldId id="739" r:id="rId39"/>
    <p:sldId id="764" r:id="rId40"/>
    <p:sldId id="766" r:id="rId41"/>
    <p:sldId id="770" r:id="rId42"/>
    <p:sldId id="772" r:id="rId43"/>
    <p:sldId id="771" r:id="rId44"/>
    <p:sldId id="780" r:id="rId45"/>
    <p:sldId id="800" r:id="rId46"/>
    <p:sldId id="801" r:id="rId47"/>
    <p:sldId id="781" r:id="rId48"/>
    <p:sldId id="740" r:id="rId49"/>
    <p:sldId id="794" r:id="rId50"/>
    <p:sldId id="793" r:id="rId51"/>
    <p:sldId id="614" r:id="rId5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FF66"/>
    <a:srgbClr val="E6FF9F"/>
    <a:srgbClr val="99CC00"/>
    <a:srgbClr val="CCFF33"/>
    <a:srgbClr val="CCFF99"/>
    <a:srgbClr val="00CC00"/>
    <a:srgbClr val="72AF2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73" d="100"/>
          <a:sy n="73" d="100"/>
        </p:scale>
        <p:origin x="-127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1E84C29F-49F3-4FE2-83FA-1777A1DAAFAA}" type="datetime1">
              <a:rPr lang="en-US"/>
              <a:pPr>
                <a:defRPr/>
              </a:pPr>
              <a:t>9/9/2014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842E232-F8A7-47A5-A7BC-B42DE9E2D80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218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2AAC1F5-27A6-45DA-8C00-F824433F1A7A}" type="datetime1">
              <a:rPr lang="en-US"/>
              <a:pPr>
                <a:defRPr/>
              </a:pPr>
              <a:t>9/9/2014</a:t>
            </a:fld>
            <a:endParaRPr lang="en-US" dirty="0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B412F56-D888-4DCA-B052-C6C7BBD5FA1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42666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E6DB1D2-40DB-4110-9D44-EF3080C3D89D}" type="slidenum">
              <a:rPr lang="en-GB" sz="1200" smtClean="0">
                <a:latin typeface="Times New Roman" pitchFamily="18" charset="0"/>
              </a:rPr>
              <a:pPr eaLnBrk="1" hangingPunct="1"/>
              <a:t>1</a:t>
            </a:fld>
            <a:endParaRPr lang="en-GB" sz="1200" dirty="0" smtClean="0">
              <a:latin typeface="Times New Roman" pitchFamily="18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FE8624E-BB58-4D68-B786-34DB17D14B4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5DE3259-28DD-42F3-828D-7437DBF7B2D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506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5B5AF1-4C9B-40E3-B012-859A07CA1B3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521F8-15CC-4F49-B1B0-BADB097C320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CA88019D-3ED1-4CCA-8948-E303F1B45F3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19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1393A4-1D40-4317-BD51-B5EE8F586EA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37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D359D36-9496-449B-A26D-9E5021FB14FC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17F243-1BDA-492A-A122-2A877D6F338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317F243-1BDA-492A-A122-2A877D6F338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5B5AF1-4C9B-40E3-B012-859A07CA1B3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45B5AF1-4C9B-40E3-B012-859A07CA1B3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27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120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120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9053D9E-CF93-469F-845C-46C933115BE7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018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6B14EAE-7F3F-4EDD-BBA0-5834559C18C4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29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529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530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20D35D-9BE7-4401-A471-6F5391F218B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30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F73B99D-14F7-4F14-BDF2-410FDBE7AE1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819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4820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20D35D-9BE7-4401-A471-6F5391F218B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31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20D35D-9BE7-4401-A471-6F5391F218B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32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20D35D-9BE7-4401-A471-6F5391F218B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33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20D35D-9BE7-4401-A471-6F5391F218B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34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776D7F9-4CC6-49AC-BDB4-71609E981A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35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36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99B0BE-24B2-4052-B136-49FBE3E06AA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37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320D35D-9BE7-4401-A471-6F5391F218B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38</a:t>
            </a:fld>
            <a:endParaRPr lang="en-GB" sz="14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 dirty="0">
              <a:solidFill>
                <a:srgbClr val="000000"/>
              </a:solidFill>
            </a:endParaRPr>
          </a:p>
        </p:txBody>
      </p:sp>
      <p:sp>
        <p:nvSpPr>
          <p:cNvPr id="54276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D2A9AFB-D701-4615-9952-EE67AA51357A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632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632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CDEF6DF-19EF-4210-AF5F-834902A52DB5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5843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5844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41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42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43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44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3D6A774-D665-4E49-BC59-C3FF815503C0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58372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E65EF53-6DBC-460D-BF56-CE2E0295721D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E65EF53-6DBC-460D-BF56-CE2E0295721D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50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55650"/>
            <a:ext cx="4960938" cy="372110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450" y="4714875"/>
            <a:ext cx="543877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B96ED51-1387-42B2-B497-E03469C99919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5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6868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79F7314D-F799-4F34-AD52-FD5D77903F9E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6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7891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C54F0A8C-8008-4756-B9F3-60C9B03FC38F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7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8915" name="Text Box 1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68479D93-8305-40E8-ACA2-28A9A1714A98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8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39940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6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30275"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C7E199-F1C6-413A-A2F9-DB0FCB6139E2}" type="slidenum">
              <a:rPr lang="en-GB" sz="1400" smtClean="0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9</a:t>
            </a:fld>
            <a:endParaRPr lang="en-GB" sz="140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922338" y="752475"/>
            <a:ext cx="4954587" cy="370681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en-US" sz="1200" b="1">
              <a:solidFill>
                <a:srgbClr val="000000"/>
              </a:solidFill>
            </a:endParaRPr>
          </a:p>
        </p:txBody>
      </p:sp>
      <p:sp>
        <p:nvSpPr>
          <p:cNvPr id="40964" name="Rectangle 3"/>
          <p:cNvSpPr>
            <a:spLocks noGrp="1" noChangeArrowheads="1"/>
          </p:cNvSpPr>
          <p:nvPr>
            <p:ph type="body"/>
          </p:nvPr>
        </p:nvSpPr>
        <p:spPr>
          <a:xfrm>
            <a:off x="906463" y="4714875"/>
            <a:ext cx="4984750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79256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56478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373859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33638"/>
            <a:ext cx="8228013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41208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0" hangingPunct="0"/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46088" y="228600"/>
            <a:ext cx="68707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4033837" cy="311150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en-GB" sz="1000" kern="1200" spc="3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rPr>
              <a:t>SP-140493, </a:t>
            </a:r>
            <a:r>
              <a:rPr lang="en-GB" spc="300" dirty="0">
                <a:latin typeface="Arial" pitchFamily="34" charset="0"/>
                <a:cs typeface="Arial" pitchFamily="34" charset="0"/>
              </a:rPr>
              <a:t>TSG </a:t>
            </a:r>
            <a:r>
              <a:rPr lang="en-GB" spc="300" dirty="0" smtClean="0">
                <a:latin typeface="Arial" pitchFamily="34" charset="0"/>
                <a:cs typeface="Arial" pitchFamily="34" charset="0"/>
              </a:rPr>
              <a:t>SA#65, 15-17 Sept 2014</a:t>
            </a:r>
            <a:endParaRPr lang="en-GB" spc="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7466734D-F56B-492A-9C29-DC22F338D171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sz="800" dirty="0"/>
              <a:t>© 3GPP </a:t>
            </a:r>
            <a:r>
              <a:rPr lang="en-GB" sz="800" dirty="0" smtClean="0"/>
              <a:t>2014</a:t>
            </a:r>
            <a:endParaRPr lang="en-GB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67_SophiaAntipolis/docs/S1-143253.zi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sa/WG1_Serv/TSGS1_67_SophiaAntipolis/docs/S1-143630.zip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67_SophiaAntipolis/docs/S1-143263.zip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1_Serv/TSGS1_66bis_Dublin/docs/S1-142073.zip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64/Docs/SP-140357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59/Docs/SP-130103.zip" TargetMode="External"/><Relationship Id="rId3" Type="http://schemas.openxmlformats.org/officeDocument/2006/relationships/hyperlink" Target="http://www.3gpp.org/ftp/tsg_sa/TSG_SA/TSGS_64/Docs/SP-140221.zip" TargetMode="External"/><Relationship Id="rId7" Type="http://schemas.openxmlformats.org/officeDocument/2006/relationships/hyperlink" Target="http://www.3gpp.org/ftp/tsg_sa/TSG_SA/TSGS_60/Docs/SP-130193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sa/TSG_SA/TSGS_61/Docs/SP-130409.zip" TargetMode="External"/><Relationship Id="rId11" Type="http://schemas.openxmlformats.org/officeDocument/2006/relationships/hyperlink" Target="http://www.3gpp.org/ftp/tsg_sa/TSG_SA/TSGS_56/Docs/SP-120283.zip" TargetMode="External"/><Relationship Id="rId5" Type="http://schemas.openxmlformats.org/officeDocument/2006/relationships/hyperlink" Target="http://www.3gpp.org/ftp/tsg_sa/TSG_SA/TSGS_62/Docs/SP-130591.zip" TargetMode="External"/><Relationship Id="rId10" Type="http://schemas.openxmlformats.org/officeDocument/2006/relationships/hyperlink" Target="http://www.3gpp.org/ftp/tsg_sa/TSG_SA/TSGS_57/Docs/SP-120518.zip" TargetMode="External"/><Relationship Id="rId4" Type="http://schemas.openxmlformats.org/officeDocument/2006/relationships/hyperlink" Target="http://www.3gpp.org/ftp/tsg_sa/TSG_SA/TSGS_63/Docs/SP-140063.zip" TargetMode="External"/><Relationship Id="rId9" Type="http://schemas.openxmlformats.org/officeDocument/2006/relationships/hyperlink" Target="http://www.3gpp.org/ftp/tsg_sa/TSG_SA/TSGS_58/Docs/SP-120863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GB" sz="6000" dirty="0"/>
              <a:t>SA1 Report to TSG </a:t>
            </a:r>
            <a:r>
              <a:rPr lang="en-GB" sz="6000" dirty="0" smtClean="0"/>
              <a:t>SA#65</a:t>
            </a:r>
            <a:br>
              <a:rPr lang="en-GB" sz="6000" dirty="0" smtClean="0"/>
            </a:br>
            <a:r>
              <a:rPr lang="en-GB" sz="6000" dirty="0" smtClean="0"/>
              <a:t>SP-140493</a:t>
            </a: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51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charset="0"/>
              </a:rPr>
              <a:t>Mona Mustapha</a:t>
            </a:r>
          </a:p>
          <a:p>
            <a:pPr>
              <a:lnSpc>
                <a:spcPct val="80000"/>
              </a:lnSpc>
            </a:pPr>
            <a:r>
              <a:rPr lang="en-US" sz="2000" dirty="0" smtClean="0">
                <a:latin typeface="Arial" charset="0"/>
              </a:rPr>
              <a:t>SA1 Chairman, Vodafone</a:t>
            </a:r>
          </a:p>
          <a:p>
            <a:pPr>
              <a:lnSpc>
                <a:spcPct val="80000"/>
              </a:lnSpc>
            </a:pPr>
            <a:endParaRPr lang="en-GB" sz="2000" dirty="0" smtClean="0">
              <a:latin typeface="Arial" charset="0"/>
            </a:endParaRPr>
          </a:p>
          <a:p>
            <a:pPr eaLnBrk="1"/>
            <a:r>
              <a:rPr lang="en-GB" dirty="0" smtClean="0">
                <a:latin typeface="Arial" charset="0"/>
              </a:rPr>
              <a:t>Alain Sultan</a:t>
            </a:r>
          </a:p>
          <a:p>
            <a:pPr eaLnBrk="1"/>
            <a:r>
              <a:rPr lang="en-GB" sz="2000" dirty="0" smtClean="0">
                <a:latin typeface="Arial" charset="0"/>
              </a:rPr>
              <a:t>SA1 Secretary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Alignment with Stage 2/3</a:t>
            </a:r>
            <a:br>
              <a:rPr lang="en-GB" dirty="0" smtClean="0"/>
            </a:br>
            <a:r>
              <a:rPr lang="en-GB" dirty="0" smtClean="0"/>
              <a:t>and</a:t>
            </a:r>
            <a:br>
              <a:rPr lang="en-GB" dirty="0" smtClean="0"/>
            </a:br>
            <a:r>
              <a:rPr lang="en-GB" dirty="0" smtClean="0"/>
              <a:t>Rel-12 and earlier corrections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Alignment with Stage 2/3 for Rel-12 (1)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8193724"/>
              </p:ext>
            </p:extLst>
          </p:nvPr>
        </p:nvGraphicFramePr>
        <p:xfrm>
          <a:off x="261938" y="1612900"/>
          <a:ext cx="8659813" cy="459738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1104"/>
                <a:gridCol w="4222192"/>
                <a:gridCol w="765858"/>
                <a:gridCol w="786497"/>
                <a:gridCol w="753157"/>
              </a:tblGrid>
              <a:tr h="447281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TEI12: Agenda item 12.52. Agreed CR: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SP-140494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S1-143072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Deletion of UPCON Requirements for Release 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0475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Removed requirements not implemented by Stage 2/3 from Rel-12 22.101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Requirements to be retained in Rel-13 22.101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UPCON WID for Rel-13 (to allow maintenance of UPCON Stage 1) will be generated in Q4 2014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noProof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8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: Agenda item 12.14. Agreed CR: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SP-140495</a:t>
                      </a: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S1-143567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ProSe</a:t>
                      </a: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stage-1 alignment with stage 2&amp;3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22.278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0213r2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Removed requirements not implemented by Stage 2/3 from Rel-12 22.278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Requirements to be retained in Rel-13 22.278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See slide 20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27155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Alignment with Stage 2/3 for Rel-12 (2)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9554116"/>
              </p:ext>
            </p:extLst>
          </p:nvPr>
        </p:nvGraphicFramePr>
        <p:xfrm>
          <a:off x="261938" y="1612900"/>
          <a:ext cx="8659813" cy="467180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1104"/>
                <a:gridCol w="4222192"/>
                <a:gridCol w="765858"/>
                <a:gridCol w="786497"/>
                <a:gridCol w="753157"/>
              </a:tblGrid>
              <a:tr h="447281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GCSE_LTE: Agenda item 12.15. Agreed CRs: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  <a:tr h="0">
                <a:tc row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SP-140496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S1-143064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Remove relay requirements from </a:t>
                      </a:r>
                      <a:r>
                        <a:rPr lang="en-GB" sz="14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</a:t>
                      </a: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22.468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0010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S1-143537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Removal of application requirements from GCSE_LTE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22.468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0011r2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S1-143538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Removal of floor control requirements from GCSE_LTE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22.468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S1-142133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Removal of open interface requirement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22.468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0005r1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S1-142134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Removal of the communication requirement for non 3GPP connected group members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22.468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0006r1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Removed requirements not implemented by Stage 2/3 from Rel-12 22.468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Requirements to be retained in Rel-13 22.468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Floor control requirements removed from both Rel-12 and Rel-13 22.468</a:t>
                      </a:r>
                    </a:p>
                    <a:p>
                      <a:pPr marL="742950" marR="0" lvl="1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This will be covered by MCPTT in 22.179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See slide 21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77183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Rel-12 corrections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5416978"/>
              </p:ext>
            </p:extLst>
          </p:nvPr>
        </p:nvGraphicFramePr>
        <p:xfrm>
          <a:off x="261938" y="1612900"/>
          <a:ext cx="8659813" cy="3156131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1104"/>
                <a:gridCol w="4222192"/>
                <a:gridCol w="765858"/>
                <a:gridCol w="786497"/>
                <a:gridCol w="753157"/>
              </a:tblGrid>
              <a:tr h="48755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TEI12: Agenda item 12.52. Agreed CR:</a:t>
                      </a: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</a:tr>
              <a:tr h="42067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SP-140497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S1-143499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ME-generated supervisory tones for voice over IMS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22.173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0099r1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</a:p>
                  </a:txBody>
                  <a:tcPr marL="45720" marR="45720"/>
                </a:tc>
              </a:tr>
              <a:tr h="420674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b="1" kern="1200" noProof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noProof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8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: Agenda item 12.14. Agreed CR:</a:t>
                      </a:r>
                    </a:p>
                  </a:txBody>
                  <a:tcPr marL="68400" marR="6840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42067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SP-140498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S1-143628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ProSe</a:t>
                      </a: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Operation in Limited Service Mode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22.278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0212r5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42067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grid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Based on LS from SA2 in </a:t>
                      </a:r>
                      <a:r>
                        <a:rPr kumimoji="0" lang="en-GB" sz="16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/>
                          <a:ea typeface="Calibri"/>
                          <a:cs typeface="Arial"/>
                          <a:hlinkClick r:id="rId3"/>
                        </a:rPr>
                        <a:t>S1-143253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/ S2-142898 “Availability of </a:t>
                      </a:r>
                      <a:r>
                        <a:rPr kumimoji="0" lang="en-GB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ProSe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Direct Communication in limited service state”</a:t>
                      </a:r>
                      <a:endParaRPr kumimoji="0" lang="en-GB" sz="1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Reply in to SA2 and RAN2 in </a:t>
                      </a:r>
                      <a:r>
                        <a:rPr kumimoji="0" lang="en-GB" sz="1600" b="0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/>
                          <a:ea typeface="Calibri"/>
                          <a:cs typeface="Arial"/>
                          <a:hlinkClick r:id="rId4"/>
                        </a:rPr>
                        <a:t>S1-143630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3700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I-WLAN clean-up</a:t>
            </a:r>
          </a:p>
        </p:txBody>
      </p:sp>
      <p:graphicFrame>
        <p:nvGraphicFramePr>
          <p:cNvPr id="4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5608574"/>
              </p:ext>
            </p:extLst>
          </p:nvPr>
        </p:nvGraphicFramePr>
        <p:xfrm>
          <a:off x="261938" y="1612900"/>
          <a:ext cx="8532425" cy="375653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31005"/>
                <a:gridCol w="1000800"/>
                <a:gridCol w="4095108"/>
                <a:gridCol w="765858"/>
                <a:gridCol w="786497"/>
                <a:gridCol w="753157"/>
              </a:tblGrid>
              <a:tr h="48755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TEI12 CRs : Agenda item 12.52. Agreed CRs:</a:t>
                      </a: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</a:tr>
              <a:tr h="0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SP-140523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S1-143506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Ending maintenance of I-WLAN 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22.234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0032r2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S1-143483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I-WLAN clean up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0204r1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S1-143484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I-WLAN clean up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0205r1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S1-143485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I-WLAN clean up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22.278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0209r1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S1-143486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I-WLAN clean up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22.278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0210r1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420674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1" u="sng" kern="120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u="sng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600" b="0" u="none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Based on LS from SA in </a:t>
                      </a:r>
                      <a:r>
                        <a:rPr lang="en-GB" sz="16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  <a:hlinkClick r:id="rId3"/>
                        </a:rPr>
                        <a:t>S1-143263</a:t>
                      </a:r>
                      <a:r>
                        <a:rPr lang="en-GB" sz="1600" b="0" u="none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/ SP-140397 “Maintenance of I-WLAN Solution”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sz="1600" b="0" u="none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WLAN Network Selection and WLAN/3GPP Radio Interworking features to supersede I-WLAN feature for UE WLAN selection from Rel-12 onwards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Char char="•"/>
                      </a:pPr>
                      <a:endParaRPr lang="en-GB" sz="1600" b="0" u="none" kern="120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New Rel-12 work</a:t>
            </a:r>
          </a:p>
        </p:txBody>
      </p:sp>
    </p:spTree>
    <p:extLst>
      <p:ext uri="{BB962C8B-B14F-4D97-AF65-F5344CB8AC3E}">
        <p14:creationId xmlns:p14="http://schemas.microsoft.com/office/powerpoint/2010/main" val="35326081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Rel-12: </a:t>
            </a:r>
            <a:r>
              <a:rPr lang="en-GB" dirty="0"/>
              <a:t>IMS_Corp2</a:t>
            </a:r>
            <a:endParaRPr lang="en-GB" dirty="0" smtClean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5896789"/>
              </p:ext>
            </p:extLst>
          </p:nvPr>
        </p:nvGraphicFramePr>
        <p:xfrm>
          <a:off x="241300" y="1350963"/>
          <a:ext cx="8655050" cy="830775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806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4881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Transfer of ETSI business trunking specifications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95%</a:t>
                      </a: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WID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lang="en-GB" sz="1400" b="1" kern="1200" noProof="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35" marR="45735" marT="45606" marB="45606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6463915"/>
              </p:ext>
            </p:extLst>
          </p:nvPr>
        </p:nvGraphicFramePr>
        <p:xfrm>
          <a:off x="248491" y="2177674"/>
          <a:ext cx="8653462" cy="3971929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47049"/>
                <a:gridCol w="1014997"/>
                <a:gridCol w="4153199"/>
                <a:gridCol w="776722"/>
                <a:gridCol w="797654"/>
                <a:gridCol w="763841"/>
              </a:tblGrid>
              <a:tr h="487557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Agenda item 12.13. Agreed CRs: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504D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68584" marR="68584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17780" marR="17780" marT="0" marB="0"/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SP-140499</a:t>
                      </a:r>
                      <a:endParaRPr lang="en-GB" sz="14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S1-143488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Completing the transfer of business trunking support to 3GPP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22.228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0204r1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Rel-12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S1-143494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Completing the transfer of business trunking support to 3GPP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22.228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0205r1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420674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Draft TS 22.519 presented for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SP-140500 == S1-143298 (TS); S1-143496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Added definitions for Personal and Terminal Mobility, and used them in 22.228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Added requirement for configuration and overload control to 22.228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Removed network management requirements from 22.519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Updated references in 22.519 and 22.228, and voided now-redundant material</a:t>
                      </a: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6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0503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433638"/>
            <a:ext cx="8228013" cy="2178050"/>
          </a:xfrm>
        </p:spPr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Rel-12 “leftover” requirements –</a:t>
            </a:r>
            <a:br>
              <a:rPr lang="en-GB" dirty="0" smtClean="0"/>
            </a:br>
            <a:r>
              <a:rPr lang="en-GB" dirty="0" smtClean="0"/>
              <a:t>consideration for Rel-13</a:t>
            </a:r>
          </a:p>
        </p:txBody>
      </p:sp>
    </p:spTree>
    <p:extLst>
      <p:ext uri="{BB962C8B-B14F-4D97-AF65-F5344CB8AC3E}">
        <p14:creationId xmlns:p14="http://schemas.microsoft.com/office/powerpoint/2010/main" val="22806205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Rel-12 “leftover” requirements considered for Rel-13</a:t>
            </a:r>
            <a:endParaRPr lang="it-IT" dirty="0" smtClean="0"/>
          </a:p>
        </p:txBody>
      </p:sp>
      <p:sp>
        <p:nvSpPr>
          <p:cNvPr id="13336" name="Text Box 50"/>
          <p:cNvSpPr txBox="1">
            <a:spLocks noChangeArrowheads="1"/>
          </p:cNvSpPr>
          <p:nvPr/>
        </p:nvSpPr>
        <p:spPr bwMode="auto">
          <a:xfrm>
            <a:off x="249238" y="6125591"/>
            <a:ext cx="553720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graphicFrame>
        <p:nvGraphicFramePr>
          <p:cNvPr id="6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925369"/>
              </p:ext>
            </p:extLst>
          </p:nvPr>
        </p:nvGraphicFramePr>
        <p:xfrm>
          <a:off x="287338" y="1480596"/>
          <a:ext cx="8668403" cy="293407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692991"/>
                <a:gridCol w="1390023"/>
                <a:gridCol w="780407"/>
                <a:gridCol w="780407"/>
                <a:gridCol w="2024575"/>
              </a:tblGrid>
              <a:tr h="370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09/2014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r>
                        <a:rPr kumimoji="1" lang="de-DE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Status</a:t>
                      </a: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Requirements Maintenance for Machine-Type Communications (MTC)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SRMMTC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24" marR="45724" marT="45554" marB="45554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to </a:t>
                      </a:r>
                      <a:r>
                        <a:rPr kumimoji="1" lang="en-GB" sz="1400" b="1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interoperability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eWebRTCi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See slide 28</a:t>
                      </a:r>
                    </a:p>
                  </a:txBody>
                  <a:tcPr marL="45724" marR="45724" marT="45554" marB="45554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to Proximity-based Services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eProSe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24" marR="45724" marT="45554" marB="45554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Requirements Maintenance for Group Communication System Enablers for LTE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SRM_GCSE_LTE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554" marB="45554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24" marR="45724" marT="45554" marB="45554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3707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General information and statistics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</a:t>
            </a:r>
            <a:r>
              <a:rPr lang="en-GB" dirty="0" err="1" smtClean="0"/>
              <a:t>eProSe</a:t>
            </a:r>
            <a:endParaRPr lang="en-GB" dirty="0" smtClean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9192333"/>
              </p:ext>
            </p:extLst>
          </p:nvPr>
        </p:nvGraphicFramePr>
        <p:xfrm>
          <a:off x="241300" y="1362075"/>
          <a:ext cx="8655050" cy="83092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to Proximity-based Services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35" marR="45735" marT="45643" marB="45643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0326785"/>
              </p:ext>
            </p:extLst>
          </p:nvPr>
        </p:nvGraphicFramePr>
        <p:xfrm>
          <a:off x="237762" y="2195344"/>
          <a:ext cx="8661399" cy="216601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</a:t>
                      </a: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r>
                        <a:rPr lang="en-GB" sz="16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n/a</a:t>
                      </a: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Removed requirements not implemented by Stage 2/3 from Rel-12 version of 22.278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Requirements to be retained in Rel-13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Details in slide 12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671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SRM_GCSE_LTE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13091376"/>
              </p:ext>
            </p:extLst>
          </p:nvPr>
        </p:nvGraphicFramePr>
        <p:xfrm>
          <a:off x="241300" y="1362075"/>
          <a:ext cx="8655050" cy="99128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Service Requirements Maintenance for Group Communication System Enablers for LTE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35" marR="45735" marT="45643" marB="45643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0627660"/>
              </p:ext>
            </p:extLst>
          </p:nvPr>
        </p:nvGraphicFramePr>
        <p:xfrm>
          <a:off x="237762" y="2352100"/>
          <a:ext cx="8661399" cy="276367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13.5.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83735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Removed requirements not implemented by Stage 2/3 from Rel-12 version of 22.468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Requirements above to be retained in Rel-13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Removed requirements for Floor Control permanently from 22.468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superseded by MCPTT in 22.179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Details in slide 13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756717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Work Summary:</a:t>
            </a:r>
            <a:br>
              <a:rPr lang="en-GB" smtClean="0"/>
            </a:br>
            <a:r>
              <a:rPr lang="en-GB" smtClean="0"/>
              <a:t>Stage 1 Rel-13 Work Items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Stage 1 Rel-13 Work Items (1)</a:t>
            </a:r>
            <a:endParaRPr lang="it-IT" dirty="0" smtClean="0"/>
          </a:p>
        </p:txBody>
      </p:sp>
      <p:sp>
        <p:nvSpPr>
          <p:cNvPr id="18435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>
              <a:solidFill>
                <a:srgbClr val="333399"/>
              </a:solidFill>
            </a:endParaRPr>
          </a:p>
        </p:txBody>
      </p:sp>
      <p:sp>
        <p:nvSpPr>
          <p:cNvPr id="18436" name="Text Box 50"/>
          <p:cNvSpPr txBox="1">
            <a:spLocks noChangeArrowheads="1"/>
          </p:cNvSpPr>
          <p:nvPr/>
        </p:nvSpPr>
        <p:spPr bwMode="auto">
          <a:xfrm>
            <a:off x="249238" y="598805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>
                <a:solidFill>
                  <a:srgbClr val="FF0000"/>
                </a:solidFill>
              </a:rPr>
              <a:t>Updates in </a:t>
            </a:r>
            <a:r>
              <a:rPr lang="en-US" sz="1400" b="1" i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260397"/>
              </p:ext>
            </p:extLst>
          </p:nvPr>
        </p:nvGraphicFramePr>
        <p:xfrm>
          <a:off x="261212" y="1271588"/>
          <a:ext cx="8677217" cy="455267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853588"/>
                <a:gridCol w="1240971"/>
                <a:gridCol w="780407"/>
                <a:gridCol w="780407"/>
                <a:gridCol w="2021844"/>
              </a:tblGrid>
              <a:tr h="370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5502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RAN Sharing Enhancements</a:t>
                      </a:r>
                    </a:p>
                  </a:txBody>
                  <a:tcPr marL="45722" marR="45722"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RSE</a:t>
                      </a:r>
                    </a:p>
                  </a:txBody>
                  <a:tcPr marL="45722" marR="45722" marT="45660" marB="4566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22" marR="45722" marT="45657" marB="4565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22" marR="45722" marT="45657" marB="4565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12/2013</a:t>
                      </a:r>
                    </a:p>
                  </a:txBody>
                  <a:tcPr marL="45722" marR="45722" marT="45657" marB="45657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Exposure and Enablement Support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SEES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to </a:t>
                      </a:r>
                      <a:r>
                        <a:rPr kumimoji="1" lang="en-GB" sz="1400" b="1" u="none" strike="noStrike" kern="1200" cap="none" normalizeH="0" baseline="0" noProof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interoperability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eWebRTCi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updated 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Isolated E-UTRAN Operation for Public Safety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IOPS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Application specific Congestion control for Data Communication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ACDC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Co-ordinated P-GW change for SIPTO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CSIPTO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WID updated and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</a:t>
                      </a:r>
                      <a:r>
                        <a:rPr lang="en-GB" sz="13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08/2014</a:t>
                      </a:r>
                      <a:r>
                        <a:rPr lang="en-GB" sz="9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lang="en-GB" sz="9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Voice over E-UTRAN Paging Policy Differentiation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VoE</a:t>
                      </a:r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-UTRAN_PPD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  <a:endParaRPr lang="en-GB" sz="14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79646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06/2014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0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Stage 1 Rel-13 Work Items (2)</a:t>
            </a:r>
            <a:endParaRPr lang="it-IT" dirty="0" smtClean="0"/>
          </a:p>
        </p:txBody>
      </p:sp>
      <p:sp>
        <p:nvSpPr>
          <p:cNvPr id="18435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>
              <a:solidFill>
                <a:srgbClr val="333399"/>
              </a:solidFill>
            </a:endParaRPr>
          </a:p>
        </p:txBody>
      </p:sp>
      <p:sp>
        <p:nvSpPr>
          <p:cNvPr id="18436" name="Text Box 50"/>
          <p:cNvSpPr txBox="1">
            <a:spLocks noChangeArrowheads="1"/>
          </p:cNvSpPr>
          <p:nvPr/>
        </p:nvSpPr>
        <p:spPr bwMode="auto">
          <a:xfrm>
            <a:off x="249238" y="598805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>
                <a:solidFill>
                  <a:srgbClr val="FF0000"/>
                </a:solidFill>
              </a:rPr>
              <a:t>Updates in </a:t>
            </a:r>
            <a:r>
              <a:rPr lang="en-US" sz="1400" b="1" i="1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7059443"/>
              </p:ext>
            </p:extLst>
          </p:nvPr>
        </p:nvGraphicFramePr>
        <p:xfrm>
          <a:off x="261212" y="1271588"/>
          <a:ext cx="8677217" cy="27904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853588"/>
                <a:gridCol w="1240971"/>
                <a:gridCol w="780407"/>
                <a:gridCol w="780407"/>
                <a:gridCol w="2021844"/>
              </a:tblGrid>
              <a:tr h="370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i="0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Mission Critical Push To Talk over LTE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MCPTT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75%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Exception requested</a:t>
                      </a:r>
                    </a:p>
                  </a:txBody>
                  <a:tcPr marL="45716" marR="45716" marT="45723" marB="45723" anchor="ctr" horzOverflow="overflow"/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Flexible Mobile Service Steering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FMSS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Enhanced Call Information Presentation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ECIP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endParaRPr kumimoji="1" lang="en-GB" sz="1400" b="1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3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 08/2014</a:t>
                      </a:r>
                      <a:r>
                        <a:rPr kumimoji="0" lang="en-GB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lang="en-GB" sz="9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 horzOverflow="overflow">
                    <a:solidFill>
                      <a:srgbClr val="66FF66"/>
                    </a:solidFill>
                  </a:tcPr>
                </a:tc>
              </a:tr>
              <a:tr h="4886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GERAN UTRAN Sharing Enhancements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i="1" kern="120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GUSH</a:t>
                      </a:r>
                      <a:endParaRPr lang="en-GB" sz="1400" b="1" i="1" kern="1200" dirty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23" marB="45723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45716" marR="45716" marT="45723" marB="4572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Exception requested</a:t>
                      </a:r>
                    </a:p>
                  </a:txBody>
                  <a:tcPr marL="45716" marR="45716" marT="45723" marB="45723" anchor="ctr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32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 Stage 1 freeze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3-month exception requested for:</a:t>
            </a:r>
          </a:p>
          <a:p>
            <a:pPr lvl="1"/>
            <a:r>
              <a:rPr lang="en-GB" dirty="0" smtClean="0"/>
              <a:t>Mission Critical Push-to-Talk over LTE (MCPTT)</a:t>
            </a:r>
          </a:p>
          <a:p>
            <a:pPr lvl="1"/>
            <a:r>
              <a:rPr lang="en-GB" dirty="0"/>
              <a:t>RAN Sharing Enhancements on GERAN and </a:t>
            </a:r>
            <a:r>
              <a:rPr lang="en-GB" dirty="0" smtClean="0"/>
              <a:t>UTRAN (GUSH)</a:t>
            </a:r>
          </a:p>
          <a:p>
            <a:pPr lvl="2"/>
            <a:r>
              <a:rPr lang="en-GB" dirty="0" smtClean="0"/>
              <a:t>newly agreed work item based on completed study</a:t>
            </a:r>
          </a:p>
          <a:p>
            <a:r>
              <a:rPr lang="en-GB" dirty="0"/>
              <a:t>All </a:t>
            </a:r>
            <a:r>
              <a:rPr lang="en-GB" dirty="0" smtClean="0"/>
              <a:t>other Stage </a:t>
            </a:r>
            <a:r>
              <a:rPr lang="en-GB" dirty="0"/>
              <a:t>1 normative work </a:t>
            </a:r>
            <a:r>
              <a:rPr lang="en-GB" dirty="0" smtClean="0"/>
              <a:t>for </a:t>
            </a:r>
            <a:r>
              <a:rPr lang="en-GB" dirty="0"/>
              <a:t>Rel-13 listed in slides 23/34 </a:t>
            </a:r>
            <a:r>
              <a:rPr lang="en-GB" dirty="0" smtClean="0"/>
              <a:t>completed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52793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Rel-13: SEES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1600705"/>
              </p:ext>
            </p:extLst>
          </p:nvPr>
        </p:nvGraphicFramePr>
        <p:xfrm>
          <a:off x="241300" y="1350963"/>
          <a:ext cx="8655050" cy="83077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806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4881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Service Exposure and Enablement Support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80%</a:t>
                      </a: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35" marR="45735" marT="45606" marB="45606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6014869"/>
              </p:ext>
            </p:extLst>
          </p:nvPr>
        </p:nvGraphicFramePr>
        <p:xfrm>
          <a:off x="237762" y="2195344"/>
          <a:ext cx="8661399" cy="117289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13.1.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SP-140501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S1-143604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Exposure of network service and capabilities to 3rd party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0473r5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283735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S1-143605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Exposure of charging to 3rd party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22.115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0073r5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</a:tbl>
          </a:graphicData>
        </a:graphic>
      </p:graphicFrame>
      <p:sp>
        <p:nvSpPr>
          <p:cNvPr id="10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MCPTT</a:t>
            </a:r>
          </a:p>
        </p:txBody>
      </p:sp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1473744"/>
              </p:ext>
            </p:extLst>
          </p:nvPr>
        </p:nvGraphicFramePr>
        <p:xfrm>
          <a:off x="242888" y="2176629"/>
          <a:ext cx="8659812" cy="389222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2"/>
              </a:tblGrid>
              <a:tr h="209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13.4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562" marB="45562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/>
                </a:tc>
              </a:tr>
              <a:tr h="33841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Exception requested in SP-140502 == S1-143535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TS 22.179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SP-140503 == S1-143322 (TS); S1-143623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LS received from TIA TR-8.8 in </a:t>
                      </a:r>
                      <a:r>
                        <a:rPr lang="en-GB" sz="16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  <a:hlinkClick r:id="rId3"/>
                        </a:rPr>
                        <a:t>S1-142073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with their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QoS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and priority requirements, these are being worked into 22.179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TS 22.179: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Re-worked definitions and their application throughout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Addition of MCPTT Administrator capabilities, Off-network aspects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Applicability of existing requirements to Off-network, On-network or both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Addition of informative background information for various features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Re-structured TS to improve readability and understanding</a:t>
                      </a:r>
                    </a:p>
                  </a:txBody>
                  <a:tcPr marL="45720" marR="45720" marT="45618" marB="45618" anchor="ctr"/>
                </a:tc>
              </a:tr>
            </a:tbl>
          </a:graphicData>
        </a:graphic>
      </p:graphicFrame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2133362"/>
              </p:ext>
            </p:extLst>
          </p:nvPr>
        </p:nvGraphicFramePr>
        <p:xfrm>
          <a:off x="241300" y="1350963"/>
          <a:ext cx="8655050" cy="83077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1251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579" marB="4557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4881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Mission Critical Push To Talk over LTE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SA#66 (12/2014)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75%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50%</a:t>
                      </a:r>
                    </a:p>
                  </a:txBody>
                  <a:tcPr marL="45735" marR="45735" marT="45606" marB="45606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in progress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06" marB="45606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3133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</a:t>
            </a:r>
            <a:r>
              <a:rPr lang="en-GB" dirty="0" err="1"/>
              <a:t>eWebRTCi</a:t>
            </a:r>
            <a:endParaRPr lang="en-GB" dirty="0" smtClean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2088537"/>
              </p:ext>
            </p:extLst>
          </p:nvPr>
        </p:nvGraphicFramePr>
        <p:xfrm>
          <a:off x="241300" y="1362075"/>
          <a:ext cx="8655050" cy="83092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to </a:t>
                      </a:r>
                      <a:r>
                        <a:rPr lang="en-GB" sz="1400" b="1" kern="1200" noProof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WebRTC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interoperability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35" marR="45735" marT="45643" marB="45643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sp>
        <p:nvSpPr>
          <p:cNvPr id="1947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9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86108043"/>
              </p:ext>
            </p:extLst>
          </p:nvPr>
        </p:nvGraphicFramePr>
        <p:xfrm>
          <a:off x="237762" y="2195344"/>
          <a:ext cx="8661399" cy="184051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13.9.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SP-140504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S1-143503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NAT Traversal in </a:t>
                      </a:r>
                      <a:r>
                        <a:rPr lang="en-GB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WebRTC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22.228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0206r1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28373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Updated Work Item presented to this plenary (SP-140505 == S1-143285)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1600" b="0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8719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IOPS</a:t>
            </a:r>
          </a:p>
        </p:txBody>
      </p:sp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6539697"/>
              </p:ext>
            </p:extLst>
          </p:nvPr>
        </p:nvGraphicFramePr>
        <p:xfrm>
          <a:off x="241300" y="1362075"/>
          <a:ext cx="8655050" cy="83092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2903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6" marB="45616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51" marB="45651" anchor="ctr" horzOverflow="overflow"/>
                </a:tc>
              </a:tr>
              <a:tr h="5016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ts val="6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Isolated E-UTRAN Operation for Public Safety</a:t>
                      </a:r>
                    </a:p>
                  </a:txBody>
                  <a:tcPr marL="45735" marR="45735" marT="45654" marB="45654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60%</a:t>
                      </a:r>
                    </a:p>
                  </a:txBody>
                  <a:tcPr marL="45735" marR="45735" marT="45643" marB="45643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35" marR="45735" marT="45643" marB="45643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4122142"/>
              </p:ext>
            </p:extLst>
          </p:nvPr>
        </p:nvGraphicFramePr>
        <p:xfrm>
          <a:off x="237762" y="2195344"/>
          <a:ext cx="8661399" cy="366340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13.10.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endParaRPr kumimoji="0" lang="en-GB" sz="2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TS 22.346 presented for one-step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SP-140506 == S1-143299 (TS); S1-143569 (Cover page)</a:t>
                      </a: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TS 22.346: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Expanded service description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requirements for: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termination of Isolated E-UTRAN operation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security aspects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MCPTT interworking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3020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SA1 Officials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idx="1"/>
          </p:nvPr>
        </p:nvSpPr>
        <p:spPr>
          <a:xfrm>
            <a:off x="485775" y="1454150"/>
            <a:ext cx="8388350" cy="494665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Chairman: </a:t>
            </a:r>
          </a:p>
          <a:p>
            <a:pPr lvl="1">
              <a:defRPr/>
            </a:pPr>
            <a:r>
              <a:rPr lang="en-GB" dirty="0" smtClean="0"/>
              <a:t>Mona Mustapha (Vodafone)</a:t>
            </a:r>
            <a:r>
              <a:rPr lang="en-GB" baseline="30000" dirty="0" smtClean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 smtClean="0"/>
              <a:t> Vice Chairmen: </a:t>
            </a:r>
          </a:p>
          <a:p>
            <a:pPr lvl="1">
              <a:defRPr/>
            </a:pPr>
            <a:r>
              <a:rPr lang="en-GB" dirty="0" err="1" smtClean="0"/>
              <a:t>Antonella</a:t>
            </a:r>
            <a:r>
              <a:rPr lang="en-GB" dirty="0" smtClean="0"/>
              <a:t> Napolitano (Telecom Italia)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</a:p>
          <a:p>
            <a:pPr lvl="1">
              <a:defRPr/>
            </a:pPr>
            <a:r>
              <a:rPr lang="en-GB" dirty="0" smtClean="0"/>
              <a:t>Mark </a:t>
            </a:r>
            <a:r>
              <a:rPr lang="en-GB" dirty="0" err="1" smtClean="0"/>
              <a:t>Younge</a:t>
            </a:r>
            <a:r>
              <a:rPr lang="en-GB" dirty="0" smtClean="0"/>
              <a:t> (T-Mobile US)</a:t>
            </a:r>
            <a:r>
              <a:rPr lang="en-GB" baseline="30000" dirty="0">
                <a:solidFill>
                  <a:srgbClr val="C00000"/>
                </a:solidFill>
              </a:rPr>
              <a:t>1</a:t>
            </a:r>
          </a:p>
          <a:p>
            <a:pPr>
              <a:defRPr/>
            </a:pPr>
            <a:r>
              <a:rPr lang="en-GB" dirty="0" smtClean="0"/>
              <a:t> Secretary: </a:t>
            </a:r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Alain Sultan (MCC)</a:t>
            </a:r>
          </a:p>
          <a:p>
            <a:pPr>
              <a:defRPr/>
            </a:pPr>
            <a:r>
              <a:rPr lang="en-GB" dirty="0" smtClean="0"/>
              <a:t> Temporary Secretary for SA1#66bis: </a:t>
            </a:r>
            <a:endParaRPr lang="en-GB" dirty="0"/>
          </a:p>
          <a:p>
            <a:pPr lvl="1">
              <a:spcBef>
                <a:spcPts val="0"/>
              </a:spcBef>
              <a:defRPr/>
            </a:pPr>
            <a:r>
              <a:rPr lang="en-GB" dirty="0" smtClean="0"/>
              <a:t>Maurice Pope (MCC</a:t>
            </a:r>
            <a:r>
              <a:rPr lang="en-GB" dirty="0"/>
              <a:t>)</a:t>
            </a:r>
          </a:p>
          <a:p>
            <a:pPr>
              <a:spcBef>
                <a:spcPts val="0"/>
              </a:spcBef>
              <a:defRPr/>
            </a:pPr>
            <a:endParaRPr lang="en-GB" dirty="0" smtClean="0"/>
          </a:p>
          <a:p>
            <a:pPr marL="0" indent="0">
              <a:spcBef>
                <a:spcPts val="0"/>
              </a:spcBef>
              <a:buFont typeface="Arial" charset="0"/>
              <a:buNone/>
              <a:defRPr/>
            </a:pPr>
            <a:r>
              <a:rPr lang="en-GB" sz="2200" baseline="30000" dirty="0" smtClean="0">
                <a:solidFill>
                  <a:srgbClr val="C00000"/>
                </a:solidFill>
              </a:rPr>
              <a:t>1</a:t>
            </a:r>
            <a:r>
              <a:rPr lang="en-GB" dirty="0" smtClean="0"/>
              <a:t> </a:t>
            </a:r>
            <a:r>
              <a:rPr lang="en-GB" sz="1800" dirty="0" smtClean="0"/>
              <a:t>Re-elected for second term November 2013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ACDC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223325"/>
              </p:ext>
            </p:extLst>
          </p:nvPr>
        </p:nvGraphicFramePr>
        <p:xfrm>
          <a:off x="241300" y="1351336"/>
          <a:ext cx="8655050" cy="83078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1832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36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Application specific Congestion control for Data Communication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90%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98137931"/>
              </p:ext>
            </p:extLst>
          </p:nvPr>
        </p:nvGraphicFramePr>
        <p:xfrm>
          <a:off x="237762" y="2180745"/>
          <a:ext cx="8661399" cy="184051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13.6. Agreed CR: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1895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SP-140507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S1-143622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Number and usage of ACDC categories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22.011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0206r2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28373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See slide 38 for related study (FS_ACDC)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BBB5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8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0315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CSIPTO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4026133"/>
              </p:ext>
            </p:extLst>
          </p:nvPr>
        </p:nvGraphicFramePr>
        <p:xfrm>
          <a:off x="241300" y="1351336"/>
          <a:ext cx="8655050" cy="83078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18328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361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Co-ordinated P-GW change for SIPTO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WID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sp>
        <p:nvSpPr>
          <p:cNvPr id="7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  <p:graphicFrame>
        <p:nvGraphicFramePr>
          <p:cNvPr id="10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8237232"/>
              </p:ext>
            </p:extLst>
          </p:nvPr>
        </p:nvGraphicFramePr>
        <p:xfrm>
          <a:off x="237762" y="2180745"/>
          <a:ext cx="8661399" cy="1840513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13.7. Agreed CR: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1895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SP-140508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S1-143607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Co-ordinated SIPTO Change of P-GW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0476r4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28373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Updated Work Item presented to this plenary (SP-140509 == S1-143105)</a:t>
                      </a: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BBB5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63165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FMSS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405415"/>
              </p:ext>
            </p:extLst>
          </p:nvPr>
        </p:nvGraphicFramePr>
        <p:xfrm>
          <a:off x="241300" y="1351336"/>
          <a:ext cx="8655050" cy="83078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Flexible Mobile Service Steering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474581"/>
              </p:ext>
            </p:extLst>
          </p:nvPr>
        </p:nvGraphicFramePr>
        <p:xfrm>
          <a:off x="237762" y="2193808"/>
          <a:ext cx="8661399" cy="284267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189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SP-140510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S1-143556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Requirements for Flexible Mobile Steering Service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0478r3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1895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S1-143279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Definition of (S)</a:t>
                      </a:r>
                      <a:r>
                        <a:rPr lang="en-GB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-LAN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22.101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0479r1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(SP-140511 == S1-143555)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This work follows on from FS_FMSS, see slide 41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Objective is to 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specify requirements to allow 3GPP Core Network to define and modify traffic steering policies that will be used to select required service enablers of the operator deployed (S)</a:t>
                      </a:r>
                      <a:r>
                        <a:rPr kumimoji="0" lang="en-GB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Gi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-LAN</a:t>
                      </a:r>
                    </a:p>
                  </a:txBody>
                  <a:tcPr marL="45728" marR="45728" marT="45644" marB="45644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3165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ECIP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9961119"/>
              </p:ext>
            </p:extLst>
          </p:nvPr>
        </p:nvGraphicFramePr>
        <p:xfrm>
          <a:off x="241300" y="1351336"/>
          <a:ext cx="8655050" cy="83078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Enhanced Calling Information Presentation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4465115"/>
              </p:ext>
            </p:extLst>
          </p:nvPr>
        </p:nvGraphicFramePr>
        <p:xfrm>
          <a:off x="237762" y="2193808"/>
          <a:ext cx="8661399" cy="282927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189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SP-140512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S1-143561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Enhanced call information presentation to the calling party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22.182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0023r3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1895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S1-143562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Enhanced call information presentation to the called party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22.183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0002r3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28373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(SP-140513 == S1-143560)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This work follows on from FS_ECIP, see slide 43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Objective is to 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specify requirements to include support of additional media types for Customized Alerting Tone (CAT) and Customized Ringing Signal (CRS) </a:t>
                      </a:r>
                    </a:p>
                  </a:txBody>
                  <a:tcPr marL="45728" marR="45728" marT="45644" marB="45644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9" name="Text Box 105"/>
          <p:cNvSpPr txBox="1">
            <a:spLocks noChangeArrowheads="1"/>
          </p:cNvSpPr>
          <p:nvPr/>
        </p:nvSpPr>
        <p:spPr bwMode="auto">
          <a:xfrm>
            <a:off x="250825" y="6189663"/>
            <a:ext cx="7883525" cy="13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GB" sz="1200" b="1" dirty="0">
                <a:solidFill>
                  <a:srgbClr val="000000"/>
                </a:solidFill>
              </a:rPr>
              <a:t>WI status is shown as the completion percentage of WID objectives reflected in the content of agreed CRs</a:t>
            </a:r>
            <a:endParaRPr lang="it-IT" sz="1200" b="1" i="1" dirty="0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770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Rel-13: GUSH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0366347"/>
              </p:ext>
            </p:extLst>
          </p:nvPr>
        </p:nvGraphicFramePr>
        <p:xfrm>
          <a:off x="241300" y="1351336"/>
          <a:ext cx="8655050" cy="83078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829533"/>
                <a:gridCol w="829533"/>
                <a:gridCol w="2061553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Work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GERAN UTRAN Sharing Enhancements</a:t>
                      </a: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SA#66 (12/2014)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New WID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9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25427304"/>
              </p:ext>
            </p:extLst>
          </p:nvPr>
        </p:nvGraphicFramePr>
        <p:xfrm>
          <a:off x="237762" y="2180745"/>
          <a:ext cx="8661399" cy="374602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61399"/>
              </a:tblGrid>
              <a:tr h="295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15.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</a:tr>
              <a:tr h="28373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New Work Item presented to this plenary (SP-140514 == S1-143437)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Exception requested in SP-140515 == S1-143627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This work follows on from FS_GUSH, see slide 44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Objective is to 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specify requirements to complement existing system capabilities for sharing common 2G and 3G RAN resources. This includes: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Allocation of Shared RAN resources based on the proportion of assigned RAN usage for each Participating Operator.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On-demand capacity negotiation.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Selective OAM access to Participating Operators.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Generation and retrieval of usage and accounting information on a per Participating Operator basis.</a:t>
                      </a:r>
                    </a:p>
                  </a:txBody>
                  <a:tcPr marL="45728" marR="45728" marT="45644" marB="45644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546345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Work Summary:</a:t>
            </a:r>
            <a:br>
              <a:rPr lang="en-GB" dirty="0" smtClean="0"/>
            </a:br>
            <a:r>
              <a:rPr lang="en-GB" dirty="0" smtClean="0"/>
              <a:t>Study Items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Study Items (1)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968258"/>
              </p:ext>
            </p:extLst>
          </p:nvPr>
        </p:nvGraphicFramePr>
        <p:xfrm>
          <a:off x="287338" y="1271588"/>
          <a:ext cx="8588124" cy="368465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657645"/>
                <a:gridCol w="1201783"/>
                <a:gridCol w="780407"/>
                <a:gridCol w="780407"/>
                <a:gridCol w="2167882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r>
                        <a:rPr kumimoji="1" lang="de-DE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552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Application specific Congestion control for Data Communication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FS_ACDC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08/2014</a:t>
                      </a:r>
                      <a:r>
                        <a:rPr lang="en-GB" sz="10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lang="en-GB" sz="10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5523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Isolated E-UTRAN Operation for Public Safety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FS_IOPS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06/2013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06/2014</a:t>
                      </a: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Need for multiple APNs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FS_MAPN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58%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Co-ordinated P-GW change for SIPTO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FS_CSIPTO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06/2014</a:t>
                      </a: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for infrastructure based data communication between devices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FS_eICBD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08/2014</a:t>
                      </a:r>
                      <a:r>
                        <a:rPr lang="en-GB" sz="10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lang="en-GB" sz="10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2397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Flexible Mobile Service Steering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FS_FMSS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08/2014</a:t>
                      </a:r>
                      <a:r>
                        <a:rPr lang="en-GB" sz="10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lang="en-GB" sz="10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sp>
        <p:nvSpPr>
          <p:cNvPr id="22581" name="Text Box 50"/>
          <p:cNvSpPr txBox="1">
            <a:spLocks noChangeArrowheads="1"/>
          </p:cNvSpPr>
          <p:nvPr/>
        </p:nvSpPr>
        <p:spPr bwMode="auto">
          <a:xfrm>
            <a:off x="249238" y="619760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Overview: Study Items (2)</a:t>
            </a:r>
            <a:endParaRPr lang="it-IT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7753373"/>
              </p:ext>
            </p:extLst>
          </p:nvPr>
        </p:nvGraphicFramePr>
        <p:xfrm>
          <a:off x="287338" y="1271588"/>
          <a:ext cx="8567569" cy="3684523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435576"/>
                <a:gridCol w="1403297"/>
                <a:gridCol w="780407"/>
                <a:gridCol w="780407"/>
                <a:gridCol w="2167882"/>
              </a:tblGrid>
              <a:tr h="3707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de-DE" sz="140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WI Code</a:t>
                      </a:r>
                      <a:endParaRPr kumimoji="1" lang="en-GB" sz="1400" b="1" i="0" u="none" strike="noStrike" kern="1200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lang="de-DE" sz="14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i="0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r>
                        <a:rPr kumimoji="1" lang="de-DE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1" lang="en-GB" sz="140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kumimoji="1" lang="en-GB" sz="14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MS Mincho" pitchFamily="49" charset="-128"/>
                        <a:cs typeface="Arial" pitchFamily="34" charset="0"/>
                      </a:endParaRPr>
                    </a:p>
                  </a:txBody>
                  <a:tcPr marL="45716" marR="45716" marT="45709" marB="45709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Multimedia Broadcast Supplement for PWS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FS_MBSP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59%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Enhanced Calling Information Presentation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FS_ECIP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08/2014</a:t>
                      </a:r>
                      <a:r>
                        <a:rPr lang="en-GB" sz="10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lang="en-GB" sz="10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RAN Sharing Enhancements on GERAN and UTRAN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FS_GUSH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Completed</a:t>
                      </a:r>
                      <a:r>
                        <a:rPr lang="en-GB" sz="14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08/2014</a:t>
                      </a:r>
                      <a:r>
                        <a:rPr lang="en-GB" sz="1000" b="1" i="1" kern="1200" baseline="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(SA1)</a:t>
                      </a:r>
                      <a:endParaRPr lang="en-GB" sz="1000" b="1" i="1" kern="1200" noProof="0" dirty="0" smtClean="0">
                        <a:solidFill>
                          <a:srgbClr val="FF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45716" marR="45716" marT="45709" marB="45709" anchor="ctr" horzOverflow="overflow">
                    <a:solidFill>
                      <a:srgbClr val="66FF66"/>
                    </a:solidFill>
                  </a:tcPr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Enhancements to User Location Reporting Support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FS_eULRS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Control of Applications when Third party Servers encounter difficulties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FS_CATS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/>
                </a:tc>
              </a:tr>
              <a:tr h="48847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Service aspects for dealing with User Control over spoofed calls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r>
                        <a:rPr kumimoji="1" lang="en-GB" sz="14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FS_UC_SPOOF</a:t>
                      </a:r>
                      <a:endParaRPr kumimoji="1" lang="en-GB" sz="1400" b="1" u="none" strike="noStrike" kern="1200" cap="none" normalizeH="0" baseline="0" dirty="0">
                        <a:ln>
                          <a:noFill/>
                        </a:ln>
                        <a:solidFill>
                          <a:schemeClr val="accent6">
                            <a:lumMod val="50000"/>
                          </a:schemeClr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16" marR="45716" marT="45709" marB="45709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noProof="0" dirty="0" smtClean="0">
                          <a:solidFill>
                            <a:srgbClr val="FF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70%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15%</a:t>
                      </a:r>
                    </a:p>
                  </a:txBody>
                  <a:tcPr marL="45716" marR="45716" marT="45709" marB="457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Study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1" lang="en-GB" sz="1400" b="1" i="0" u="none" strike="noStrike" kern="1200" cap="none" normalizeH="0" baseline="0" noProof="0" dirty="0" smtClean="0">
                          <a:ln>
                            <a:noFill/>
                          </a:ln>
                          <a:solidFill>
                            <a:schemeClr val="accent6">
                              <a:lumMod val="50000"/>
                            </a:schemeClr>
                          </a:solidFill>
                          <a:effectLst/>
                          <a:latin typeface="Arial" pitchFamily="34" charset="0"/>
                          <a:ea typeface="MS Mincho" pitchFamily="49" charset="-128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16" marR="45716" marT="45709" marB="45709" anchor="ctr" horzOverflow="overflow"/>
                </a:tc>
              </a:tr>
            </a:tbl>
          </a:graphicData>
        </a:graphic>
      </p:graphicFrame>
      <p:sp>
        <p:nvSpPr>
          <p:cNvPr id="22581" name="Text Box 50"/>
          <p:cNvSpPr txBox="1">
            <a:spLocks noChangeArrowheads="1"/>
          </p:cNvSpPr>
          <p:nvPr/>
        </p:nvSpPr>
        <p:spPr bwMode="auto">
          <a:xfrm>
            <a:off x="249238" y="6197600"/>
            <a:ext cx="5537200" cy="15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 typeface="Arial" charset="0"/>
              <a:buNone/>
            </a:pPr>
            <a:r>
              <a:rPr lang="en-US" sz="1200" b="1" dirty="0">
                <a:solidFill>
                  <a:srgbClr val="FF0000"/>
                </a:solidFill>
              </a:rPr>
              <a:t>Updates in </a:t>
            </a:r>
            <a:r>
              <a:rPr lang="en-US" sz="1400" b="1" i="1" dirty="0">
                <a:solidFill>
                  <a:srgbClr val="FF0000"/>
                </a:solidFill>
                <a:latin typeface="Century Gothic" pitchFamily="34" charset="0"/>
                <a:cs typeface="Times New Roman" pitchFamily="18" charset="0"/>
              </a:rPr>
              <a:t>RED</a:t>
            </a:r>
            <a:endParaRPr lang="it-IT" sz="1400" b="1" i="1" dirty="0">
              <a:solidFill>
                <a:srgbClr val="FF0000"/>
              </a:solidFill>
              <a:latin typeface="Century Gothic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11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FS_ACDC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7445596"/>
              </p:ext>
            </p:extLst>
          </p:nvPr>
        </p:nvGraphicFramePr>
        <p:xfrm>
          <a:off x="241300" y="1351335"/>
          <a:ext cx="8654506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67869"/>
                <a:gridCol w="780445"/>
                <a:gridCol w="2171761"/>
              </a:tblGrid>
              <a:tr h="3461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 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6006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Application specific Congestion control for Data Communication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90%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5531878"/>
              </p:ext>
            </p:extLst>
          </p:nvPr>
        </p:nvGraphicFramePr>
        <p:xfrm>
          <a:off x="237762" y="2298312"/>
          <a:ext cx="8661399" cy="238699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13.6.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18958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SP-140516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S1-143621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Number and usage of ACDC categories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22.806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0001r2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18958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S1-143119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Editorial </a:t>
                      </a:r>
                      <a:r>
                        <a:rPr lang="en-GB" sz="14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cleanup</a:t>
                      </a: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on ACDC consideration on the connected mode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22.806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0002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  <a:tr h="0">
                <a:tc gridSpan="6">
                  <a:txBody>
                    <a:bodyPr/>
                    <a:lstStyle/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BBB5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83735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See slide 30 for related normative work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BBB5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FS_MAPN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265499"/>
              </p:ext>
            </p:extLst>
          </p:nvPr>
        </p:nvGraphicFramePr>
        <p:xfrm>
          <a:off x="241300" y="2307543"/>
          <a:ext cx="8659813" cy="156415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256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14.1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2" marB="45622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0429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22.802: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Clarification UICC-based solution and OMA DM based solution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8" marB="45668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9403473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de-DE" sz="1400" b="1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kumimoji="0" lang="en-GB" sz="1400" b="1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Status</a:t>
                      </a: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Need for multiple APNs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SA#66 (12/2014)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 SA#67 (03/2015)</a:t>
                      </a:r>
                      <a:endParaRPr lang="en-GB" sz="1400" b="1" kern="1200" baseline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50%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58%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Meetings</a:t>
            </a:r>
          </a:p>
        </p:txBody>
      </p:sp>
      <p:sp>
        <p:nvSpPr>
          <p:cNvPr id="512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SA1#66bis on MCPTT and GCSE: 15 – 17 July 2014</a:t>
            </a:r>
          </a:p>
          <a:p>
            <a:pPr lvl="1"/>
            <a:r>
              <a:rPr lang="en-GB" dirty="0" smtClean="0"/>
              <a:t>Dublin, Ireland: Hosted by European Friends of 3GPP</a:t>
            </a:r>
          </a:p>
          <a:p>
            <a:r>
              <a:rPr lang="en-GB" dirty="0" smtClean="0"/>
              <a:t>SA1#67: 18 – 22 August 2014, Sophia </a:t>
            </a:r>
            <a:r>
              <a:rPr lang="en-GB" dirty="0" err="1" smtClean="0"/>
              <a:t>Antipolis</a:t>
            </a:r>
            <a:r>
              <a:rPr lang="en-GB" dirty="0" smtClean="0"/>
              <a:t>, France</a:t>
            </a:r>
          </a:p>
          <a:p>
            <a:pPr lvl="1"/>
            <a:r>
              <a:rPr lang="en-GB" dirty="0" smtClean="0"/>
              <a:t>Hosted by ETSI</a:t>
            </a:r>
          </a:p>
          <a:p>
            <a:r>
              <a:rPr lang="en-GB" dirty="0" smtClean="0"/>
              <a:t>Drafting sessions held at SA1#67 / session chairs:</a:t>
            </a:r>
          </a:p>
          <a:p>
            <a:pPr lvl="1"/>
            <a:r>
              <a:rPr lang="en-GB" dirty="0" smtClean="0"/>
              <a:t>MCPTT:</a:t>
            </a:r>
          </a:p>
          <a:p>
            <a:pPr lvl="2"/>
            <a:r>
              <a:rPr lang="en-GB" dirty="0" smtClean="0"/>
              <a:t>Mark </a:t>
            </a:r>
            <a:r>
              <a:rPr lang="en-GB" dirty="0" err="1"/>
              <a:t>Younge</a:t>
            </a:r>
            <a:r>
              <a:rPr lang="en-GB" dirty="0"/>
              <a:t> (T-Mobile US)</a:t>
            </a:r>
          </a:p>
          <a:p>
            <a:pPr lvl="1"/>
            <a:r>
              <a:rPr lang="en-GB" dirty="0" smtClean="0"/>
              <a:t>(FS_)GUSH</a:t>
            </a:r>
            <a:r>
              <a:rPr lang="en-GB" dirty="0"/>
              <a:t>, </a:t>
            </a:r>
            <a:r>
              <a:rPr lang="en-GB" dirty="0" smtClean="0"/>
              <a:t>(FS_)ECIP</a:t>
            </a:r>
            <a:r>
              <a:rPr lang="en-GB" dirty="0"/>
              <a:t>, </a:t>
            </a:r>
            <a:r>
              <a:rPr lang="en-GB" dirty="0" smtClean="0"/>
              <a:t>FS_CATS</a:t>
            </a:r>
            <a:r>
              <a:rPr lang="en-GB" dirty="0"/>
              <a:t>, </a:t>
            </a:r>
            <a:r>
              <a:rPr lang="en-GB" dirty="0" err="1" smtClean="0"/>
              <a:t>FS_eICBD</a:t>
            </a:r>
            <a:r>
              <a:rPr lang="en-GB" dirty="0" smtClean="0"/>
              <a:t>:</a:t>
            </a:r>
          </a:p>
          <a:p>
            <a:pPr lvl="2"/>
            <a:r>
              <a:rPr lang="en-GB" dirty="0" err="1" smtClean="0"/>
              <a:t>Antonella</a:t>
            </a:r>
            <a:r>
              <a:rPr lang="en-GB" dirty="0" smtClean="0"/>
              <a:t> Napolitano (Telecom Italia)</a:t>
            </a:r>
          </a:p>
          <a:p>
            <a:pPr lvl="1"/>
            <a:r>
              <a:rPr lang="en-GB" dirty="0" smtClean="0"/>
              <a:t>FS_MAPN</a:t>
            </a:r>
            <a:r>
              <a:rPr lang="en-GB" dirty="0"/>
              <a:t>, </a:t>
            </a:r>
            <a:r>
              <a:rPr lang="en-GB" dirty="0" smtClean="0"/>
              <a:t>(FS_)FMSS</a:t>
            </a:r>
            <a:r>
              <a:rPr lang="en-GB" dirty="0"/>
              <a:t>, </a:t>
            </a:r>
            <a:r>
              <a:rPr lang="en-GB" dirty="0" err="1" smtClean="0"/>
              <a:t>FS_eULRS</a:t>
            </a:r>
            <a:r>
              <a:rPr lang="en-GB" dirty="0"/>
              <a:t>, </a:t>
            </a:r>
            <a:r>
              <a:rPr lang="en-GB" dirty="0" smtClean="0"/>
              <a:t>FS_MBSP</a:t>
            </a:r>
            <a:r>
              <a:rPr lang="en-GB" dirty="0"/>
              <a:t>, </a:t>
            </a:r>
            <a:r>
              <a:rPr lang="en-GB" dirty="0" smtClean="0"/>
              <a:t>FS_UC_SPOOF:</a:t>
            </a:r>
          </a:p>
          <a:p>
            <a:pPr lvl="2"/>
            <a:r>
              <a:rPr lang="en-GB" dirty="0" smtClean="0"/>
              <a:t>Mona </a:t>
            </a:r>
            <a:r>
              <a:rPr lang="en-GB" dirty="0"/>
              <a:t>Mustapha (Vodafone</a:t>
            </a:r>
            <a:r>
              <a:rPr lang="en-GB" dirty="0" smtClean="0"/>
              <a:t>)</a:t>
            </a:r>
            <a:endParaRPr lang="en-GB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FS_eICBD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2775563"/>
              </p:ext>
            </p:extLst>
          </p:nvPr>
        </p:nvGraphicFramePr>
        <p:xfrm>
          <a:off x="241300" y="2440733"/>
          <a:ext cx="8659813" cy="306369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576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14.2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571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22.807 presented for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SP-140517 == S1-143392 (TR); S1-143268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22.807: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Editorial clean up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Requirements consolidation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Conclusions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1779507"/>
              </p:ext>
            </p:extLst>
          </p:nvPr>
        </p:nvGraphicFramePr>
        <p:xfrm>
          <a:off x="241300" y="1362075"/>
          <a:ext cx="8663225" cy="108378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591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de-DE" sz="1400" b="1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kumimoji="0" lang="en-GB" sz="1400" b="1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7246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for infrastructure based data communication between devices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4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09/2013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kumimoji="0" lang="en-GB" sz="14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FS_FMSS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8581313"/>
              </p:ext>
            </p:extLst>
          </p:nvPr>
        </p:nvGraphicFramePr>
        <p:xfrm>
          <a:off x="241300" y="2307543"/>
          <a:ext cx="8659813" cy="33647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3191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14.3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0296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22.808 presented for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SP-140518 == S1-143402 (TR); S1-143558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Normative work agreed (see slide 32)</a:t>
                      </a: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22.808: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Editorial clean up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Requirements consolidation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Conclusions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2542038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Flexible Mobile Service Steering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kumimoji="0" lang="en-GB" sz="14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18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FS_MBSP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4678339"/>
              </p:ext>
            </p:extLst>
          </p:nvPr>
        </p:nvGraphicFramePr>
        <p:xfrm>
          <a:off x="241300" y="2307543"/>
          <a:ext cx="8659813" cy="329045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115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14.4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3172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22.815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SP-140519 == S1-143422 (TR); S1-143617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22.815: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Inclusion of new use cases on limited service mode, network overload, interaction with MBMS and combinations with existing PWS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Editorial and definition alignment and clean up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Completion of potential requirements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3479006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Status</a:t>
                      </a: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Multimedia Broadcast Supplement for PWS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 SA#66 </a:t>
                      </a:r>
                      <a:r>
                        <a:rPr lang="en-GB" sz="1400" b="1" kern="1200" baseline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(12/2014)</a:t>
                      </a:r>
                      <a:endParaRPr lang="en-GB" sz="1400" b="1" kern="1200" baseline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59%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18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FS_ECIP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1227995"/>
              </p:ext>
            </p:extLst>
          </p:nvPr>
        </p:nvGraphicFramePr>
        <p:xfrm>
          <a:off x="241300" y="2307545"/>
          <a:ext cx="8659813" cy="359036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92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14.5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1490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22.810 presented for approval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SP-140520 == S1-143412 (TR); S1-143419 (Cover page)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Normative work agreed (see slide 33)</a:t>
                      </a: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22.810: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Updated authentication requirements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Identified ECIP relationship with </a:t>
                      </a: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Customized Alerting Tone (CAT) and Customized Ringing Signal (CRS)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Conclusions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1498235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Status</a:t>
                      </a: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Enhanced Calling Information Presentation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70%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12/2013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kumimoji="0" lang="en-GB" sz="14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18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FS_GUSH</a:t>
            </a:r>
          </a:p>
        </p:txBody>
      </p:sp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6563622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RAN Sharing Enhancements on GERAN and UTRAN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SA#65 (09/2014)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100%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80%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Completed 08/2014 </a:t>
                      </a:r>
                      <a:r>
                        <a:rPr lang="en-GB" sz="9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(SA1)</a:t>
                      </a:r>
                      <a:endParaRPr kumimoji="0" lang="en-GB" sz="1400" b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2763492"/>
              </p:ext>
            </p:extLst>
          </p:nvPr>
        </p:nvGraphicFramePr>
        <p:xfrm>
          <a:off x="237762" y="2311375"/>
          <a:ext cx="8661399" cy="2826859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71353"/>
                <a:gridCol w="1006024"/>
                <a:gridCol w="4278088"/>
                <a:gridCol w="765998"/>
                <a:gridCol w="786641"/>
                <a:gridCol w="753295"/>
              </a:tblGrid>
              <a:tr h="295962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6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Agenda item 14.6. Agreed CRs:</a:t>
                      </a:r>
                      <a:endParaRPr lang="en-GB" sz="16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2" marR="45732" marT="45588" marB="45588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noProof="0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Arial" pitchFamily="34" charset="0"/>
                        <a:ea typeface="+mn-ea"/>
                        <a:cs typeface="Lucida Sans Unicode" pitchFamily="34" charset="0"/>
                      </a:endParaRPr>
                    </a:p>
                  </a:txBody>
                  <a:tcPr marL="45724" marR="45724" marT="45670" marB="45670" anchor="ctr" horzOverflow="overflow"/>
                </a:tc>
              </a:tr>
              <a:tr h="189580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SP-140521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S1-143434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Add new Section 4.17 (Scenario and use case 15, Interworking between shared RATs)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22.852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0013r1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1895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S1-143435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 Section 4.16 (Scenario and use case 14, Common network shared by multiple operators)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22.852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0014r1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1895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S1-143436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Update Section 6 (Potential requirements) 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22.852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0015r1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 kern="1200" baseline="0" dirty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Rel-13</a:t>
                      </a:r>
                    </a:p>
                  </a:txBody>
                  <a:tcPr marL="45720" marR="45720"/>
                </a:tc>
              </a:tr>
              <a:tr h="189580">
                <a:tc gridSpan="6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9BBB59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9BBB59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Normative work agreed (see slide 34)</a:t>
                      </a:r>
                      <a:endParaRPr kumimoji="0" lang="en-GB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8" marR="45728" marT="45644" marB="45644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0" marR="4572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680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FS_eULRS</a:t>
            </a:r>
            <a:endParaRPr lang="en-GB" dirty="0"/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178538"/>
              </p:ext>
            </p:extLst>
          </p:nvPr>
        </p:nvGraphicFramePr>
        <p:xfrm>
          <a:off x="241300" y="2307544"/>
          <a:ext cx="8659813" cy="186405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130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14.7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5284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22.899: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introduction and scope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use cases on pre-configured location reporting time, and tailored location reporting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6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47356934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Enhancements to User Location Reporting Support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SA#68 (06/2015)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30%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9291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FS_CATS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65303"/>
              </p:ext>
            </p:extLst>
          </p:nvPr>
        </p:nvGraphicFramePr>
        <p:xfrm>
          <a:off x="241300" y="2307542"/>
          <a:ext cx="8659813" cy="1864057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2021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14.8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96007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22.818: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Introduction and Scope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use cases to describe “Soft” and “Hard” Third Party Server Failures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8303316"/>
              </p:ext>
            </p:extLst>
          </p:nvPr>
        </p:nvGraphicFramePr>
        <p:xfrm>
          <a:off x="241300" y="1362075"/>
          <a:ext cx="8660653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5332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SA1 Status</a:t>
                      </a: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Control of Applications when Third party Servers encounter difficulties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SA#66 (12/2014)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30%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0%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06/2014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36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FS_UC_SPOOF</a:t>
            </a: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6039145"/>
              </p:ext>
            </p:extLst>
          </p:nvPr>
        </p:nvGraphicFramePr>
        <p:xfrm>
          <a:off x="241300" y="2307542"/>
          <a:ext cx="8659813" cy="368944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8659813"/>
              </a:tblGrid>
              <a:tr h="341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Agenda item 14.9</a:t>
                      </a:r>
                      <a:endParaRPr kumimoji="0" lang="en-GB" sz="1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4" marR="45724" marT="45621" marB="45621" anchor="ctr" horzOverflow="overflow"/>
                </a:tc>
              </a:tr>
              <a:tr h="3044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endParaRPr lang="en-GB" sz="2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0" marR="0" marT="0" marB="0" anchor="ctr" horzOverflow="overflow"/>
                </a:tc>
              </a:tr>
              <a:tr h="20881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endParaRPr kumimoji="0" lang="en-GB" sz="1600" b="1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Remarks: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Draft TR 22.898 presented for information at this plenary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SP-140522 </a:t>
                      </a:r>
                      <a:r>
                        <a:rPr kumimoji="0" lang="en-GB" sz="1600" b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== S1-143440 (TR); S1-143281 (Cover page)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Progress of TR 22.898: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clarifications and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cleanup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 to existing use cases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new use cases for: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reporting spoof detection results to user</a:t>
                      </a:r>
                    </a:p>
                    <a:p>
                      <a:pPr marL="742950" marR="0" lvl="1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Courier New" panose="02070309020205020404" pitchFamily="49" charset="0"/>
                        <a:buChar char="o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use of spoof detection results in call filtering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Agreed definitions of Caller Identity, </a:t>
                      </a:r>
                      <a:r>
                        <a:rPr kumimoji="0" lang="en-GB" sz="1600" b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Robo</a:t>
                      </a:r>
                      <a:r>
                        <a:rPr kumimoji="0" lang="en-GB" sz="1600" b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accent3">
                              <a:lumMod val="50000"/>
                            </a:schemeClr>
                          </a:solidFill>
                          <a:effectLst/>
                          <a:uLnTx/>
                          <a:uFillTx/>
                          <a:latin typeface="Arial" pitchFamily="34" charset="0"/>
                          <a:cs typeface="Arial" pitchFamily="34" charset="0"/>
                        </a:rPr>
                        <a:t>-call system, and spoofed call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 typeface="Arial" pitchFamily="34" charset="0"/>
                        <a:buChar char="•"/>
                        <a:tabLst/>
                        <a:defRPr/>
                      </a:pPr>
                      <a:endParaRPr kumimoji="0" lang="en-GB" sz="1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accent3">
                            <a:lumMod val="50000"/>
                          </a:schemeClr>
                        </a:solidFill>
                        <a:effectLst/>
                        <a:uLnTx/>
                        <a:uFillTx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5720" marR="45720" marT="45667" marB="45667" anchor="ctr"/>
                </a:tc>
              </a:tr>
            </a:tbl>
          </a:graphicData>
        </a:graphic>
      </p:graphicFrame>
      <p:graphicFrame>
        <p:nvGraphicFramePr>
          <p:cNvPr id="5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3432960"/>
              </p:ext>
            </p:extLst>
          </p:nvPr>
        </p:nvGraphicFramePr>
        <p:xfrm>
          <a:off x="241300" y="1362075"/>
          <a:ext cx="8663225" cy="9468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138858"/>
                <a:gridCol w="1795573"/>
                <a:gridCol w="780445"/>
                <a:gridCol w="780445"/>
                <a:gridCol w="2167904"/>
              </a:tblGrid>
              <a:tr h="34821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Study</a:t>
                      </a: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Item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Target Completion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09/2014</a:t>
                      </a:r>
                      <a:endParaRPr lang="en-GB" sz="1400" b="1" kern="1200" dirty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sz="14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06/2014</a:t>
                      </a:r>
                      <a:endParaRPr lang="en-GB" sz="14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SA1 Status</a:t>
                      </a:r>
                      <a:endParaRPr lang="en-GB" sz="1400" b="1" kern="120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4" marB="45614" anchor="ctr" horzOverflow="overflow"/>
                </a:tc>
              </a:tr>
              <a:tr h="5985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baseline="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Service aspects for dealing with User Control over spoofed calls</a:t>
                      </a:r>
                      <a:endParaRPr lang="en-GB" sz="1400" b="1" kern="1200" baseline="0" noProof="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35" marR="45735" marT="45617" marB="45617" anchor="ctr" horzOverflow="overflow"/>
                </a:tc>
                <a:tc>
                  <a:txBody>
                    <a:bodyPr/>
                    <a:lstStyle/>
                    <a:p>
                      <a:r>
                        <a:rPr lang="en-GB" sz="14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  <a:sym typeface="Wingdings" pitchFamily="2" charset="2"/>
                        </a:rPr>
                        <a:t>SA#66 (12/2014)</a:t>
                      </a:r>
                      <a:endParaRPr lang="en-GB" sz="1400" b="1" kern="1200" baseline="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ClrTx/>
                        <a:buSzPct val="100000"/>
                        <a:buFontTx/>
                        <a:buNone/>
                        <a:tabLst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15%</a:t>
                      </a:r>
                    </a:p>
                  </a:txBody>
                  <a:tcPr marL="45727" marR="45727" marT="45609" marB="45609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Study approved 03/2014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3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Pct val="100000"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noProof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Work in progress</a:t>
                      </a:r>
                      <a:endParaRPr lang="en-GB" sz="1400" b="1" kern="1200" noProof="0" dirty="0" smtClean="0">
                        <a:solidFill>
                          <a:srgbClr val="C00000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45727" marR="45727" marT="45609" marB="45609" anchor="ctr" horzOverflow="overflow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3680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dirty="0" smtClean="0"/>
              <a:t>Planning ahead:</a:t>
            </a:r>
            <a:br>
              <a:rPr lang="en-GB" dirty="0" smtClean="0"/>
            </a:br>
            <a:r>
              <a:rPr lang="en-GB" dirty="0" smtClean="0"/>
              <a:t>Release 14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Rel-14 Stage 1 timeline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Rel-14 Stage 1 normative work to start in Q1 2015</a:t>
            </a:r>
          </a:p>
          <a:p>
            <a:pPr lvl="1"/>
            <a:r>
              <a:rPr lang="en-GB" dirty="0"/>
              <a:t>No new work items are permitted in Q4 2014</a:t>
            </a:r>
          </a:p>
          <a:p>
            <a:pPr lvl="1"/>
            <a:r>
              <a:rPr lang="en-GB" dirty="0"/>
              <a:t>(as endorsed by SA#64 </a:t>
            </a:r>
            <a:r>
              <a:rPr lang="en-GB" u="sng" dirty="0">
                <a:hlinkClick r:id="rId2"/>
              </a:rPr>
              <a:t>SP-140357</a:t>
            </a:r>
            <a:r>
              <a:rPr lang="en-GB" dirty="0" smtClean="0"/>
              <a:t>)</a:t>
            </a:r>
          </a:p>
          <a:p>
            <a:pPr lvl="1"/>
            <a:endParaRPr lang="en-GB" dirty="0"/>
          </a:p>
          <a:p>
            <a:r>
              <a:rPr lang="en-GB" dirty="0" smtClean="0"/>
              <a:t>SA1 agreed to define an “SA1 internal” tentative Stage </a:t>
            </a:r>
            <a:r>
              <a:rPr lang="en-GB" dirty="0"/>
              <a:t>1 freeze date </a:t>
            </a:r>
            <a:r>
              <a:rPr lang="en-GB" dirty="0" smtClean="0"/>
              <a:t>to </a:t>
            </a:r>
            <a:r>
              <a:rPr lang="en-GB" dirty="0"/>
              <a:t>help companies </a:t>
            </a:r>
            <a:r>
              <a:rPr lang="en-GB" dirty="0" smtClean="0"/>
              <a:t>plan Stage </a:t>
            </a:r>
            <a:r>
              <a:rPr lang="en-GB" dirty="0"/>
              <a:t>1 </a:t>
            </a:r>
            <a:r>
              <a:rPr lang="en-GB" dirty="0" smtClean="0"/>
              <a:t>work</a:t>
            </a:r>
          </a:p>
          <a:p>
            <a:pPr lvl="1"/>
            <a:r>
              <a:rPr lang="en-GB" dirty="0" smtClean="0"/>
              <a:t>Potential dates will be discussed at SA1#68</a:t>
            </a:r>
          </a:p>
          <a:p>
            <a:pPr lvl="1"/>
            <a:r>
              <a:rPr lang="en-GB" dirty="0" smtClean="0"/>
              <a:t>Any agreement will be reported to TSG SA#66 in December</a:t>
            </a:r>
          </a:p>
          <a:p>
            <a:pPr lvl="1"/>
            <a:r>
              <a:rPr lang="en-GB" dirty="0" smtClean="0"/>
              <a:t>Actual Stage 1 freeze date will still be determined by SA</a:t>
            </a:r>
          </a:p>
        </p:txBody>
      </p:sp>
    </p:spTree>
    <p:extLst>
      <p:ext uri="{BB962C8B-B14F-4D97-AF65-F5344CB8AC3E}">
        <p14:creationId xmlns:p14="http://schemas.microsoft.com/office/powerpoint/2010/main" val="42358345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Statistics</a:t>
            </a:r>
          </a:p>
        </p:txBody>
      </p:sp>
      <p:graphicFrame>
        <p:nvGraphicFramePr>
          <p:cNvPr id="2" name="Content Placeholder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5767921"/>
              </p:ext>
            </p:extLst>
          </p:nvPr>
        </p:nvGraphicFramePr>
        <p:xfrm>
          <a:off x="522288" y="1180965"/>
          <a:ext cx="8096568" cy="493286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130183"/>
                <a:gridCol w="1065835"/>
                <a:gridCol w="973760"/>
                <a:gridCol w="973760"/>
                <a:gridCol w="973760"/>
                <a:gridCol w="973760"/>
                <a:gridCol w="1005510"/>
              </a:tblGrid>
              <a:tr h="352652">
                <a:tc>
                  <a:txBody>
                    <a:bodyPr/>
                    <a:lstStyle/>
                    <a:p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Q2 2013*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Q3 2013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Q4 2013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Q1 2014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Q2 2014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Q3</a:t>
                      </a:r>
                      <a:r>
                        <a:rPr lang="en-GB" sz="1400" b="1" i="1" kern="1200" baseline="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 20</a:t>
                      </a:r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14*</a:t>
                      </a:r>
                    </a:p>
                  </a:txBody>
                  <a:tcPr marL="90005" marR="90005" marT="46787" marB="46787" anchor="ctr">
                    <a:solidFill>
                      <a:schemeClr val="bg1"/>
                    </a:solidFill>
                  </a:tcPr>
                </a:tc>
              </a:tr>
              <a:tr h="352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Attended delegates</a:t>
                      </a: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94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 smtClean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82</a:t>
                      </a:r>
                      <a:endParaRPr lang="en-GB" sz="1400" b="1" i="1" kern="1200" dirty="0">
                        <a:solidFill>
                          <a:srgbClr val="C00000"/>
                        </a:solidFill>
                        <a:latin typeface="Century Gothic" pitchFamily="34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1445" marR="91445" anchor="ctr"/>
                </a:tc>
              </a:tr>
              <a:tr h="138474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Docs at meeting end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488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310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674</a:t>
                      </a:r>
                    </a:p>
                  </a:txBody>
                  <a:tcPr anchor="b"/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D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ocs at meeting start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245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86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149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271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372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Incoming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34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Outgoing LS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CRs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31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Agreed alignment CRs</a:t>
                      </a: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12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Study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New Work Items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Revised WID/SID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2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Information</a:t>
                      </a:r>
                      <a:endParaRPr lang="en-GB" sz="17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3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TR/TS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for Approval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anchor="b"/>
                </a:tc>
              </a:tr>
              <a:tr h="352652">
                <a:tc>
                  <a:txBody>
                    <a:bodyPr/>
                    <a:lstStyle/>
                    <a:p>
                      <a:r>
                        <a:rPr lang="en-GB" sz="1700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Meeting time</a:t>
                      </a:r>
                      <a:r>
                        <a:rPr lang="en-GB" sz="1700" b="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</a:t>
                      </a:r>
                      <a:r>
                        <a:rPr lang="en-GB" sz="1700" b="0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(hours)</a:t>
                      </a:r>
                      <a:endParaRPr lang="en-GB" sz="17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 marL="91451" marR="91451" marT="45695" marB="45695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57.5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40</a:t>
                      </a:r>
                      <a:endParaRPr lang="en-GB" sz="17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32.5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7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en-GB" sz="17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5" marR="91445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400" b="1" i="1" kern="1200" dirty="0">
                          <a:solidFill>
                            <a:srgbClr val="C00000"/>
                          </a:solidFill>
                          <a:latin typeface="Century Gothic" pitchFamily="34" charset="0"/>
                          <a:ea typeface="+mn-ea"/>
                          <a:cs typeface="Times New Roman" pitchFamily="18" charset="0"/>
                        </a:rPr>
                        <a:t>66</a:t>
                      </a:r>
                    </a:p>
                  </a:txBody>
                  <a:tcPr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288" y="6124957"/>
            <a:ext cx="8256587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</a:t>
            </a:r>
            <a:r>
              <a:rPr lang="en-GB" sz="14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docs &amp; time of more than one meeting. Delegate count is for meeting with highest </a:t>
            </a:r>
            <a:r>
              <a:rPr lang="en-GB" sz="14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attendance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</a:pPr>
            <a:r>
              <a:rPr lang="en-GB" smtClean="0"/>
              <a:t>Action Items from SA:</a:t>
            </a:r>
            <a:br>
              <a:rPr lang="en-GB" smtClean="0"/>
            </a:br>
            <a:r>
              <a:rPr lang="en-GB" smtClean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5947794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template_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38238"/>
            <a:ext cx="54133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57313" y="5240338"/>
            <a:ext cx="4162425" cy="519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GB" sz="2800" b="1" dirty="0">
                <a:latin typeface="Arial" pitchFamily="34" charset="0"/>
                <a:cs typeface="+mn-cs"/>
              </a:rPr>
              <a:t>www.3gpp.org</a:t>
            </a:r>
          </a:p>
        </p:txBody>
      </p:sp>
      <p:sp>
        <p:nvSpPr>
          <p:cNvPr id="30724" name="Rectangle 8"/>
          <p:cNvSpPr>
            <a:spLocks noChangeArrowheads="1"/>
          </p:cNvSpPr>
          <p:nvPr/>
        </p:nvSpPr>
        <p:spPr bwMode="auto">
          <a:xfrm>
            <a:off x="630238" y="4441825"/>
            <a:ext cx="1277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sz="1200">
                <a:latin typeface="Calibri" pitchFamily="34" charset="0"/>
                <a:ea typeface="Kozuka Gothic Pro B" pitchFamily="34" charset="-128"/>
              </a:rPr>
              <a:t>More Information about 3GPP:</a:t>
            </a:r>
            <a:endParaRPr lang="en-GB" sz="1200">
              <a:latin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13013" y="5799138"/>
            <a:ext cx="1973262" cy="33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>
              <a:buFont typeface="Calibri" pitchFamily="34" charset="0"/>
              <a:buNone/>
              <a:defRPr/>
            </a:pPr>
            <a:r>
              <a:rPr lang="en-GB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+mn-cs"/>
              </a:rPr>
              <a:t>contact@3gpp.org</a:t>
            </a:r>
            <a:endParaRPr lang="en-US" sz="4800" b="1" dirty="0">
              <a:solidFill>
                <a:schemeClr val="tx1">
                  <a:lumMod val="50000"/>
                  <a:lumOff val="50000"/>
                </a:schemeClr>
              </a:solidFill>
              <a:latin typeface="Arial" pitchFamily="34" charset="0"/>
              <a:cs typeface="+mn-cs"/>
            </a:endParaRPr>
          </a:p>
        </p:txBody>
      </p:sp>
      <p:sp>
        <p:nvSpPr>
          <p:cNvPr id="30726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0" hangingPunct="0"/>
            <a:r>
              <a:rPr lang="en-GB" sz="4400">
                <a:solidFill>
                  <a:srgbClr val="FF0000"/>
                </a:solidFill>
                <a:latin typeface="Calibri" pitchFamily="34" charset="0"/>
              </a:rPr>
              <a:t>Thank  You 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Documents per quarter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67275" y="6030279"/>
            <a:ext cx="368458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Includes docs of more than one meeting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891" y="1201784"/>
            <a:ext cx="8011420" cy="489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 time usage [hours]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6363" y="6051550"/>
            <a:ext cx="66294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Note: Work Items with usage of 1 hour or less not shown</a:t>
            </a:r>
          </a:p>
        </p:txBody>
      </p:sp>
      <p:pic>
        <p:nvPicPr>
          <p:cNvPr id="3" name="Content Placeholder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069" y="1149531"/>
            <a:ext cx="8742883" cy="4960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Meeting Calendar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8662531"/>
              </p:ext>
            </p:extLst>
          </p:nvPr>
        </p:nvGraphicFramePr>
        <p:xfrm>
          <a:off x="457200" y="1600200"/>
          <a:ext cx="8033657" cy="407749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3233674"/>
                <a:gridCol w="1950281"/>
                <a:gridCol w="2849702"/>
              </a:tblGrid>
              <a:tr h="370681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Meeting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Date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700" marB="45700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rgbClr val="C00000"/>
                          </a:solidFill>
                        </a:rPr>
                        <a:t>SA1#67bis on MCPTT*</a:t>
                      </a:r>
                      <a:endParaRPr lang="en-GB" sz="18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rgbClr val="C00000"/>
                          </a:solidFill>
                        </a:rPr>
                        <a:t>13 </a:t>
                      </a:r>
                      <a:r>
                        <a:rPr lang="en-GB" sz="1800" b="1" kern="1200" dirty="0">
                          <a:solidFill>
                            <a:srgbClr val="C00000"/>
                          </a:solidFill>
                        </a:rPr>
                        <a:t>– </a:t>
                      </a:r>
                      <a:r>
                        <a:rPr lang="en-GB" sz="1800" b="1" kern="1200" dirty="0" smtClean="0">
                          <a:solidFill>
                            <a:srgbClr val="C00000"/>
                          </a:solidFill>
                        </a:rPr>
                        <a:t>14 Nov 2014</a:t>
                      </a:r>
                      <a:endParaRPr lang="en-GB" sz="18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San Francisco, CA, USA</a:t>
                      </a:r>
                      <a:endParaRPr lang="en-GB" sz="1800" b="1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SA1#68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17 – 21 Nov 2014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e-DE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San Francisco, CA, USA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SA1#69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02 – 06 Feb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Sanya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China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SA1#70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13 – 17 Apr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North America (TBD)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SA1#71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17 – 21 Aug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Belgrade, Serbia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SA1#72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16 – 20 Nov 2015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Anaheim, CA, USA (TBC)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SA1#73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22 – 26 Feb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SA1#74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9 – 13 May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SA1#75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22 – 26 Aug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70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SA1#76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7 – 11 Nov 2016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69593" y="5810260"/>
            <a:ext cx="3884839" cy="3381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dirty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* </a:t>
            </a:r>
            <a:r>
              <a:rPr lang="en-GB" sz="1600" dirty="0" smtClean="0">
                <a:solidFill>
                  <a:schemeClr val="accent3">
                    <a:lumMod val="50000"/>
                  </a:schemeClr>
                </a:solidFill>
                <a:latin typeface="+mn-lt"/>
                <a:cs typeface="+mn-cs"/>
              </a:rPr>
              <a:t>New meeting agreed at SA1#67</a:t>
            </a:r>
            <a:endParaRPr lang="en-GB" sz="1600" dirty="0">
              <a:solidFill>
                <a:schemeClr val="accent3">
                  <a:lumMod val="5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Previous SA1 reports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8961232"/>
              </p:ext>
            </p:extLst>
          </p:nvPr>
        </p:nvGraphicFramePr>
        <p:xfrm>
          <a:off x="457198" y="1378129"/>
          <a:ext cx="8503921" cy="5074236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881053"/>
                <a:gridCol w="1802675"/>
                <a:gridCol w="4820193"/>
              </a:tblGrid>
              <a:tr h="370152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TSG Meeting &amp; 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b="1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Tdoc</a:t>
                      </a:r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number / hyperlink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SA1 meeting(s) covered &amp; location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91427" marR="91427" marT="45636" marB="45636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SA#64 Sophia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Antipolis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SP-140221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SA1#66 Sapporo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SA#63 Fukuoka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4" action="ppaction://hlinkfile"/>
                        </a:rPr>
                        <a:t>SP‑140063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SA1#65</a:t>
                      </a:r>
                      <a:r>
                        <a:rPr lang="en-GB" sz="1800" b="1" kern="120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Taipei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SA#62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Busan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SP-130591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SA1#64 San Francisco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SA#61 Porto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SP-130409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SA1#63 Zagreb</a:t>
                      </a:r>
                    </a:p>
                  </a:txBody>
                  <a:tcPr marT="45699" marB="45699"/>
                </a:tc>
              </a:tr>
              <a:tr h="365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SA#60 Aruba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SP-130193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SA1#62 New Delhi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SA1#61bis on GCSE_LTE and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San Diego</a:t>
                      </a: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SA#59 Vienna</a:t>
                      </a: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SP-130103</a:t>
                      </a:r>
                      <a:endParaRPr lang="en-GB" sz="1800" b="1" kern="1200" dirty="0" smtClean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SA1#61 Prague</a:t>
                      </a:r>
                    </a:p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 </a:t>
                      </a:r>
                      <a:r>
                        <a:rPr lang="en-GB" sz="1800" b="1" kern="120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and GCSE_LTE Ad Hoc , Prague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SA#58 Barcelona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SP-120863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SA1#60 Edinburgh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 GCSE_LTE Ad Hoc , Edinburgh</a:t>
                      </a:r>
                    </a:p>
                  </a:txBody>
                  <a:tcPr marT="45699" marB="45699"/>
                </a:tc>
              </a:tr>
              <a:tr h="370152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SA#57 Chicago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SP-120518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SA1#59 Chicago</a:t>
                      </a:r>
                      <a:endParaRPr lang="en-GB" sz="1800" b="1" kern="1200" dirty="0">
                        <a:solidFill>
                          <a:schemeClr val="accent3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45699" marB="45699"/>
                </a:tc>
              </a:tr>
              <a:tr h="406866">
                <a:tc>
                  <a:txBody>
                    <a:bodyPr/>
                    <a:lstStyle/>
                    <a:p>
                      <a:r>
                        <a:rPr lang="en-GB" sz="18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SA#56 Ljubljana</a:t>
                      </a:r>
                      <a:endParaRPr lang="en-GB" sz="18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u="sng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SP-120283</a:t>
                      </a:r>
                      <a:endParaRPr lang="en-GB" sz="1800" b="1" dirty="0" smtClean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T="45699" marB="45699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SA1#58 Seville</a:t>
                      </a:r>
                    </a:p>
                  </a:txBody>
                  <a:tcPr marT="45699" marB="45699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3703</Words>
  <Application>Microsoft Office PowerPoint</Application>
  <PresentationFormat>On-screen Show (4:3)</PresentationFormat>
  <Paragraphs>1101</Paragraphs>
  <Slides>51</Slides>
  <Notes>48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    SA1 Report to TSG SA#65 SP-140493</vt:lpstr>
      <vt:lpstr>General information and statistics</vt:lpstr>
      <vt:lpstr>SA1 Officials</vt:lpstr>
      <vt:lpstr>Meetings</vt:lpstr>
      <vt:lpstr>Statistics</vt:lpstr>
      <vt:lpstr>Documents per quarter</vt:lpstr>
      <vt:lpstr>Meeting time usage [hours]</vt:lpstr>
      <vt:lpstr>Meeting Calendar</vt:lpstr>
      <vt:lpstr>Previous SA1 reports</vt:lpstr>
      <vt:lpstr>Work Summary</vt:lpstr>
      <vt:lpstr>Work Summary: Alignment with Stage 2/3 and Rel-12 and earlier corrections</vt:lpstr>
      <vt:lpstr>Alignment with Stage 2/3 for Rel-12 (1)</vt:lpstr>
      <vt:lpstr>Alignment with Stage 2/3 for Rel-12 (2)</vt:lpstr>
      <vt:lpstr>Rel-12 corrections</vt:lpstr>
      <vt:lpstr>I-WLAN clean-up</vt:lpstr>
      <vt:lpstr>Work Summary: New Rel-12 work</vt:lpstr>
      <vt:lpstr>Rel-12: IMS_Corp2</vt:lpstr>
      <vt:lpstr>Work Summary: Rel-12 “leftover” requirements – consideration for Rel-13</vt:lpstr>
      <vt:lpstr>Overview: Rel-12 “leftover” requirements considered for Rel-13</vt:lpstr>
      <vt:lpstr>Rel-13: eProSe</vt:lpstr>
      <vt:lpstr>Rel-13: SRM_GCSE_LTE</vt:lpstr>
      <vt:lpstr>Work Summary: Stage 1 Rel-13 Work Items</vt:lpstr>
      <vt:lpstr>Overview: Stage 1 Rel-13 Work Items (1)</vt:lpstr>
      <vt:lpstr>Overview: Stage 1 Rel-13 Work Items (2)</vt:lpstr>
      <vt:lpstr>Rel-13 Stage 1 freeze status</vt:lpstr>
      <vt:lpstr>Rel-13: SEES</vt:lpstr>
      <vt:lpstr>Rel-13: MCPTT</vt:lpstr>
      <vt:lpstr>Rel-13: eWebRTCi</vt:lpstr>
      <vt:lpstr>Rel-13: IOPS</vt:lpstr>
      <vt:lpstr>Rel-13: ACDC</vt:lpstr>
      <vt:lpstr>Rel-13: CSIPTO</vt:lpstr>
      <vt:lpstr>Rel-13: FMSS</vt:lpstr>
      <vt:lpstr>Rel-13: ECIP</vt:lpstr>
      <vt:lpstr>Rel-13: GUSH</vt:lpstr>
      <vt:lpstr>Work Summary: Study Items</vt:lpstr>
      <vt:lpstr>Overview: Study Items (1)</vt:lpstr>
      <vt:lpstr>Overview: Study Items (2)</vt:lpstr>
      <vt:lpstr>FS_ACDC</vt:lpstr>
      <vt:lpstr>FS_MAPN</vt:lpstr>
      <vt:lpstr>FS_eICBD</vt:lpstr>
      <vt:lpstr>FS_FMSS</vt:lpstr>
      <vt:lpstr>FS_MBSP</vt:lpstr>
      <vt:lpstr>FS_ECIP</vt:lpstr>
      <vt:lpstr>FS_GUSH</vt:lpstr>
      <vt:lpstr>FS_eULRS</vt:lpstr>
      <vt:lpstr>FS_CATS</vt:lpstr>
      <vt:lpstr>FS_UC_SPOOF</vt:lpstr>
      <vt:lpstr>Planning ahead: Release 14</vt:lpstr>
      <vt:lpstr>Rel-14 Stage 1 timeline</vt:lpstr>
      <vt:lpstr>Action Items from SA: None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SA1 Report to TSG SA#60 SP-130xxx</dc:title>
  <dc:creator>Mustapha, Mona, Vodafone Group</dc:creator>
  <cp:lastModifiedBy>Mona</cp:lastModifiedBy>
  <cp:revision>2174</cp:revision>
  <dcterms:created xsi:type="dcterms:W3CDTF">2008-08-30T09:32:10Z</dcterms:created>
  <dcterms:modified xsi:type="dcterms:W3CDTF">2014-09-09T12:46:19Z</dcterms:modified>
</cp:coreProperties>
</file>