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1"/>
  </p:notesMasterIdLst>
  <p:handoutMasterIdLst>
    <p:handoutMasterId r:id="rId62"/>
  </p:handoutMasterIdLst>
  <p:sldIdLst>
    <p:sldId id="303" r:id="rId2"/>
    <p:sldId id="325" r:id="rId3"/>
    <p:sldId id="327" r:id="rId4"/>
    <p:sldId id="338" r:id="rId5"/>
    <p:sldId id="339" r:id="rId6"/>
    <p:sldId id="340" r:id="rId7"/>
    <p:sldId id="341" r:id="rId8"/>
    <p:sldId id="424" r:id="rId9"/>
    <p:sldId id="425" r:id="rId10"/>
    <p:sldId id="426" r:id="rId11"/>
    <p:sldId id="427" r:id="rId12"/>
    <p:sldId id="328" r:id="rId13"/>
    <p:sldId id="345" r:id="rId14"/>
    <p:sldId id="346" r:id="rId15"/>
    <p:sldId id="329" r:id="rId16"/>
    <p:sldId id="382" r:id="rId17"/>
    <p:sldId id="407" r:id="rId18"/>
    <p:sldId id="377" r:id="rId19"/>
    <p:sldId id="355" r:id="rId20"/>
    <p:sldId id="366" r:id="rId21"/>
    <p:sldId id="364" r:id="rId22"/>
    <p:sldId id="392" r:id="rId23"/>
    <p:sldId id="376" r:id="rId24"/>
    <p:sldId id="386" r:id="rId25"/>
    <p:sldId id="383" r:id="rId26"/>
    <p:sldId id="396" r:id="rId27"/>
    <p:sldId id="363" r:id="rId28"/>
    <p:sldId id="393" r:id="rId29"/>
    <p:sldId id="394" r:id="rId30"/>
    <p:sldId id="409" r:id="rId31"/>
    <p:sldId id="422" r:id="rId32"/>
    <p:sldId id="401" r:id="rId33"/>
    <p:sldId id="421" r:id="rId34"/>
    <p:sldId id="402" r:id="rId35"/>
    <p:sldId id="410" r:id="rId36"/>
    <p:sldId id="411" r:id="rId37"/>
    <p:sldId id="412" r:id="rId38"/>
    <p:sldId id="413" r:id="rId39"/>
    <p:sldId id="414" r:id="rId40"/>
    <p:sldId id="415" r:id="rId41"/>
    <p:sldId id="416" r:id="rId42"/>
    <p:sldId id="423" r:id="rId43"/>
    <p:sldId id="417" r:id="rId44"/>
    <p:sldId id="418" r:id="rId45"/>
    <p:sldId id="419" r:id="rId46"/>
    <p:sldId id="420" r:id="rId47"/>
    <p:sldId id="331" r:id="rId48"/>
    <p:sldId id="370" r:id="rId49"/>
    <p:sldId id="332" r:id="rId50"/>
    <p:sldId id="360" r:id="rId51"/>
    <p:sldId id="333" r:id="rId52"/>
    <p:sldId id="367" r:id="rId53"/>
    <p:sldId id="334" r:id="rId54"/>
    <p:sldId id="369" r:id="rId55"/>
    <p:sldId id="326" r:id="rId56"/>
    <p:sldId id="368" r:id="rId57"/>
    <p:sldId id="335" r:id="rId58"/>
    <p:sldId id="336" r:id="rId59"/>
    <p:sldId id="337" r:id="rId6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CA62"/>
    <a:srgbClr val="C9DA92"/>
    <a:srgbClr val="FFFF66"/>
    <a:srgbClr val="000000"/>
    <a:srgbClr val="ECF96F"/>
    <a:srgbClr val="EDF3DB"/>
    <a:srgbClr val="663300"/>
    <a:srgbClr val="3A17D1"/>
    <a:srgbClr val="9A0000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40" autoAdjust="0"/>
    <p:restoredTop sz="94649" autoAdjust="0"/>
  </p:normalViewPr>
  <p:slideViewPr>
    <p:cSldViewPr snapToGrid="0">
      <p:cViewPr varScale="1">
        <p:scale>
          <a:sx n="60" d="100"/>
          <a:sy n="60" d="100"/>
        </p:scale>
        <p:origin x="-84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ik\Documents\work\2014\09\SA%2065%20-%20Edinburgh\contributions\stats\attendance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ik\Documents\work\2014\09\SA%2065%20-%20Edinburgh\contributions\stats\maint-vs-non-maint-pre-sa64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ik\Documents\work\2014\09\SA%2065%20-%20Edinburgh\contributions\stats\results-67-to-103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ik\Documents\work\2014\09\SA%2065%20-%20Edinburgh\contributions\stats\rel-9-12-CR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en-US" sz="2400" dirty="0" smtClean="0"/>
              <a:t>Attended SA2</a:t>
            </a:r>
            <a:r>
              <a:rPr lang="en-US" sz="2400" baseline="0" dirty="0" smtClean="0"/>
              <a:t> 88-104</a:t>
            </a:r>
            <a:endParaRPr lang="en-US" sz="2400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attended</c:v>
                </c:pt>
              </c:strCache>
            </c:strRef>
          </c:tx>
          <c:marker>
            <c:symbol val="none"/>
          </c:marker>
          <c:trendline>
            <c:spPr>
              <a:ln w="28575">
                <a:solidFill>
                  <a:srgbClr val="FF0000"/>
                </a:solidFill>
              </a:ln>
            </c:spPr>
            <c:trendlineType val="linear"/>
            <c:dispRSqr val="0"/>
            <c:dispEq val="0"/>
          </c:trendline>
          <c:cat>
            <c:numRef>
              <c:f>Sheet1!$B$2:$R$2</c:f>
              <c:numCache>
                <c:formatCode>General</c:formatCode>
                <c:ptCount val="17"/>
                <c:pt idx="0">
                  <c:v>88</c:v>
                </c:pt>
                <c:pt idx="1">
                  <c:v>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100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</c:numCache>
            </c:numRef>
          </c:cat>
          <c:val>
            <c:numRef>
              <c:f>Sheet1!$B$3:$R$3</c:f>
              <c:numCache>
                <c:formatCode>General</c:formatCode>
                <c:ptCount val="17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0695424"/>
        <c:axId val="180696960"/>
      </c:lineChart>
      <c:catAx>
        <c:axId val="180695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de-DE"/>
          </a:p>
        </c:txPr>
        <c:crossAx val="180696960"/>
        <c:crosses val="autoZero"/>
        <c:auto val="1"/>
        <c:lblAlgn val="ctr"/>
        <c:lblOffset val="100"/>
        <c:noMultiLvlLbl val="0"/>
      </c:catAx>
      <c:valAx>
        <c:axId val="180696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de-DE"/>
          </a:p>
        </c:txPr>
        <c:crossAx val="180695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/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62161825246478E-2"/>
          <c:y val="3.7735305552546158E-2"/>
          <c:w val="0.93139755940545632"/>
          <c:h val="0.83727941434901443"/>
        </c:manualLayout>
      </c:layout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Maintenance</c:v>
                </c:pt>
              </c:strCache>
            </c:strRef>
          </c:tx>
          <c:spPr>
            <a:ln w="57150">
              <a:solidFill>
                <a:srgbClr val="3A17D1"/>
              </a:solidFill>
            </a:ln>
          </c:spPr>
          <c:marker>
            <c:symbol val="none"/>
          </c:marker>
          <c:cat>
            <c:strRef>
              <c:f>Sheet1!$S$5:$BE$5</c:f>
              <c:strCache>
                <c:ptCount val="39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78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101bis</c:v>
                </c:pt>
                <c:pt idx="36">
                  <c:v>102</c:v>
                </c:pt>
                <c:pt idx="37">
                  <c:v>103</c:v>
                </c:pt>
                <c:pt idx="38">
                  <c:v>104</c:v>
                </c:pt>
              </c:strCache>
            </c:strRef>
          </c:cat>
          <c:val>
            <c:numRef>
              <c:f>Sheet1!$S$6:$BE$6</c:f>
              <c:numCache>
                <c:formatCode>General</c:formatCode>
                <c:ptCount val="39"/>
                <c:pt idx="0">
                  <c:v>43</c:v>
                </c:pt>
                <c:pt idx="1">
                  <c:v>28</c:v>
                </c:pt>
                <c:pt idx="2">
                  <c:v>22</c:v>
                </c:pt>
                <c:pt idx="3">
                  <c:v>18</c:v>
                </c:pt>
                <c:pt idx="4">
                  <c:v>14</c:v>
                </c:pt>
                <c:pt idx="5">
                  <c:v>14</c:v>
                </c:pt>
                <c:pt idx="6">
                  <c:v>14</c:v>
                </c:pt>
                <c:pt idx="7">
                  <c:v>20</c:v>
                </c:pt>
                <c:pt idx="8">
                  <c:v>19</c:v>
                </c:pt>
                <c:pt idx="9">
                  <c:v>14</c:v>
                </c:pt>
                <c:pt idx="10">
                  <c:v>19</c:v>
                </c:pt>
                <c:pt idx="11">
                  <c:v>9</c:v>
                </c:pt>
                <c:pt idx="12">
                  <c:v>3</c:v>
                </c:pt>
                <c:pt idx="13">
                  <c:v>9</c:v>
                </c:pt>
                <c:pt idx="14">
                  <c:v>11</c:v>
                </c:pt>
                <c:pt idx="15">
                  <c:v>7</c:v>
                </c:pt>
                <c:pt idx="16">
                  <c:v>12</c:v>
                </c:pt>
                <c:pt idx="17">
                  <c:v>10</c:v>
                </c:pt>
                <c:pt idx="18">
                  <c:v>9</c:v>
                </c:pt>
                <c:pt idx="19">
                  <c:v>7</c:v>
                </c:pt>
                <c:pt idx="20">
                  <c:v>8</c:v>
                </c:pt>
                <c:pt idx="21">
                  <c:v>5</c:v>
                </c:pt>
                <c:pt idx="22">
                  <c:v>4</c:v>
                </c:pt>
                <c:pt idx="23">
                  <c:v>18</c:v>
                </c:pt>
                <c:pt idx="24">
                  <c:v>17</c:v>
                </c:pt>
                <c:pt idx="25" formatCode="0.0">
                  <c:v>11.5</c:v>
                </c:pt>
                <c:pt idx="26">
                  <c:v>9</c:v>
                </c:pt>
                <c:pt idx="27">
                  <c:v>11</c:v>
                </c:pt>
                <c:pt idx="28" formatCode="0.0">
                  <c:v>5.5</c:v>
                </c:pt>
                <c:pt idx="29" formatCode="0.0">
                  <c:v>6</c:v>
                </c:pt>
                <c:pt idx="30" formatCode="0.0">
                  <c:v>7</c:v>
                </c:pt>
                <c:pt idx="31" formatCode="0.0">
                  <c:v>7</c:v>
                </c:pt>
                <c:pt idx="32" formatCode="0.0">
                  <c:v>8</c:v>
                </c:pt>
                <c:pt idx="33" formatCode="0.0">
                  <c:v>3</c:v>
                </c:pt>
                <c:pt idx="34" formatCode="0.0">
                  <c:v>30</c:v>
                </c:pt>
                <c:pt idx="35" formatCode="0.0">
                  <c:v>16</c:v>
                </c:pt>
                <c:pt idx="36" formatCode="0.0">
                  <c:v>20</c:v>
                </c:pt>
                <c:pt idx="37" formatCode="0.0">
                  <c:v>19.5</c:v>
                </c:pt>
                <c:pt idx="38" formatCode="0.0">
                  <c:v>13.5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Non-Maintenance</c:v>
                </c:pt>
              </c:strCache>
            </c:strRef>
          </c:tx>
          <c:spPr>
            <a:ln w="57150">
              <a:solidFill>
                <a:schemeClr val="tx2">
                  <a:lumMod val="75000"/>
                </a:schemeClr>
              </a:solidFill>
            </a:ln>
          </c:spPr>
          <c:marker>
            <c:symbol val="none"/>
          </c:marker>
          <c:cat>
            <c:strRef>
              <c:f>Sheet1!$S$5:$BE$5</c:f>
              <c:strCache>
                <c:ptCount val="39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78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101bis</c:v>
                </c:pt>
                <c:pt idx="36">
                  <c:v>102</c:v>
                </c:pt>
                <c:pt idx="37">
                  <c:v>103</c:v>
                </c:pt>
                <c:pt idx="38">
                  <c:v>104</c:v>
                </c:pt>
              </c:strCache>
            </c:strRef>
          </c:cat>
          <c:val>
            <c:numRef>
              <c:f>Sheet1!$S$7:$BE$7</c:f>
              <c:numCache>
                <c:formatCode>General</c:formatCode>
                <c:ptCount val="39"/>
                <c:pt idx="0">
                  <c:v>0</c:v>
                </c:pt>
                <c:pt idx="1">
                  <c:v>8</c:v>
                </c:pt>
                <c:pt idx="2">
                  <c:v>20</c:v>
                </c:pt>
                <c:pt idx="3">
                  <c:v>19</c:v>
                </c:pt>
                <c:pt idx="4">
                  <c:v>27</c:v>
                </c:pt>
                <c:pt idx="5">
                  <c:v>23</c:v>
                </c:pt>
                <c:pt idx="6">
                  <c:v>25</c:v>
                </c:pt>
                <c:pt idx="7">
                  <c:v>2</c:v>
                </c:pt>
                <c:pt idx="8">
                  <c:v>14</c:v>
                </c:pt>
                <c:pt idx="9">
                  <c:v>16</c:v>
                </c:pt>
                <c:pt idx="10">
                  <c:v>14</c:v>
                </c:pt>
                <c:pt idx="11">
                  <c:v>23</c:v>
                </c:pt>
                <c:pt idx="12">
                  <c:v>25</c:v>
                </c:pt>
                <c:pt idx="13">
                  <c:v>26</c:v>
                </c:pt>
                <c:pt idx="14">
                  <c:v>10</c:v>
                </c:pt>
                <c:pt idx="15">
                  <c:v>8</c:v>
                </c:pt>
                <c:pt idx="16">
                  <c:v>16</c:v>
                </c:pt>
                <c:pt idx="17">
                  <c:v>18</c:v>
                </c:pt>
                <c:pt idx="18">
                  <c:v>13</c:v>
                </c:pt>
                <c:pt idx="19">
                  <c:v>21</c:v>
                </c:pt>
                <c:pt idx="20">
                  <c:v>22</c:v>
                </c:pt>
                <c:pt idx="21">
                  <c:v>20</c:v>
                </c:pt>
                <c:pt idx="22">
                  <c:v>21</c:v>
                </c:pt>
                <c:pt idx="23">
                  <c:v>8</c:v>
                </c:pt>
                <c:pt idx="24">
                  <c:v>10</c:v>
                </c:pt>
                <c:pt idx="25" formatCode="0.0">
                  <c:v>12.5</c:v>
                </c:pt>
                <c:pt idx="26">
                  <c:v>13</c:v>
                </c:pt>
                <c:pt idx="27">
                  <c:v>14</c:v>
                </c:pt>
                <c:pt idx="28" formatCode="0.0">
                  <c:v>19.5</c:v>
                </c:pt>
                <c:pt idx="29" formatCode="0.0">
                  <c:v>25</c:v>
                </c:pt>
                <c:pt idx="30" formatCode="0.0">
                  <c:v>24</c:v>
                </c:pt>
                <c:pt idx="31" formatCode="0.0">
                  <c:v>25.5</c:v>
                </c:pt>
                <c:pt idx="32" formatCode="0.0">
                  <c:v>27</c:v>
                </c:pt>
                <c:pt idx="33" formatCode="0.0">
                  <c:v>27</c:v>
                </c:pt>
                <c:pt idx="34" formatCode="0.0">
                  <c:v>0</c:v>
                </c:pt>
                <c:pt idx="35" formatCode="0.0">
                  <c:v>0</c:v>
                </c:pt>
                <c:pt idx="36" formatCode="0.0">
                  <c:v>5</c:v>
                </c:pt>
                <c:pt idx="37" formatCode="0.0">
                  <c:v>9</c:v>
                </c:pt>
                <c:pt idx="38" formatCode="0.0">
                  <c:v>20.5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140928"/>
        <c:axId val="182142464"/>
      </c:lineChart>
      <c:catAx>
        <c:axId val="182140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de-DE"/>
          </a:p>
        </c:txPr>
        <c:crossAx val="182142464"/>
        <c:crosses val="autoZero"/>
        <c:auto val="1"/>
        <c:lblAlgn val="ctr"/>
        <c:lblOffset val="100"/>
        <c:noMultiLvlLbl val="0"/>
      </c:catAx>
      <c:valAx>
        <c:axId val="182142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de-DE"/>
          </a:p>
        </c:txPr>
        <c:crossAx val="1821409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7128156905957751"/>
          <c:y val="8.2474204391585246E-2"/>
          <c:w val="0.57264237235466564"/>
          <c:h val="0.13589376887091381"/>
        </c:manualLayout>
      </c:layout>
      <c:overlay val="0"/>
      <c:spPr>
        <a:ln w="28575"/>
      </c:spPr>
      <c:txPr>
        <a:bodyPr/>
        <a:lstStyle/>
        <a:p>
          <a:pPr>
            <a:defRPr sz="2000"/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1200"/>
      </a:pPr>
      <a:endParaRPr lang="de-DE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2992612034606792E-2"/>
          <c:y val="4.1101308163588611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Sheet1!$B$1:$AN$1</c:f>
              <c:strCache>
                <c:ptCount val="39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</c:v>
                </c:pt>
                <c:pt idx="36">
                  <c:v>102</c:v>
                </c:pt>
                <c:pt idx="37">
                  <c:v>103</c:v>
                </c:pt>
                <c:pt idx="38">
                  <c:v>104</c:v>
                </c:pt>
              </c:strCache>
            </c:strRef>
          </c:cat>
          <c:val>
            <c:numRef>
              <c:f>Sheet1!$B$2:$AN$2</c:f>
              <c:numCache>
                <c:formatCode>0</c:formatCode>
                <c:ptCount val="39"/>
                <c:pt idx="0">
                  <c:v>306</c:v>
                </c:pt>
                <c:pt idx="1">
                  <c:v>249</c:v>
                </c:pt>
                <c:pt idx="2">
                  <c:v>289</c:v>
                </c:pt>
                <c:pt idx="3">
                  <c:v>201</c:v>
                </c:pt>
                <c:pt idx="4">
                  <c:v>252</c:v>
                </c:pt>
                <c:pt idx="5">
                  <c:v>393</c:v>
                </c:pt>
                <c:pt idx="6">
                  <c:v>355</c:v>
                </c:pt>
                <c:pt idx="7">
                  <c:v>196</c:v>
                </c:pt>
                <c:pt idx="8">
                  <c:v>228</c:v>
                </c:pt>
                <c:pt idx="9">
                  <c:v>284</c:v>
                </c:pt>
                <c:pt idx="10">
                  <c:v>193</c:v>
                </c:pt>
                <c:pt idx="11">
                  <c:v>184</c:v>
                </c:pt>
                <c:pt idx="12">
                  <c:v>290</c:v>
                </c:pt>
                <c:pt idx="13">
                  <c:v>337</c:v>
                </c:pt>
                <c:pt idx="14">
                  <c:v>176</c:v>
                </c:pt>
                <c:pt idx="15">
                  <c:v>108</c:v>
                </c:pt>
                <c:pt idx="16">
                  <c:v>210</c:v>
                </c:pt>
                <c:pt idx="17">
                  <c:v>209</c:v>
                </c:pt>
                <c:pt idx="18">
                  <c:v>154</c:v>
                </c:pt>
                <c:pt idx="19">
                  <c:v>207</c:v>
                </c:pt>
                <c:pt idx="20">
                  <c:v>192</c:v>
                </c:pt>
                <c:pt idx="21">
                  <c:v>148</c:v>
                </c:pt>
                <c:pt idx="22">
                  <c:v>166</c:v>
                </c:pt>
                <c:pt idx="23">
                  <c:v>140</c:v>
                </c:pt>
                <c:pt idx="24">
                  <c:v>144</c:v>
                </c:pt>
                <c:pt idx="25">
                  <c:v>108</c:v>
                </c:pt>
                <c:pt idx="26">
                  <c:v>117</c:v>
                </c:pt>
                <c:pt idx="27">
                  <c:v>115</c:v>
                </c:pt>
                <c:pt idx="28">
                  <c:v>134</c:v>
                </c:pt>
                <c:pt idx="29" formatCode="General">
                  <c:v>147</c:v>
                </c:pt>
                <c:pt idx="30" formatCode="General">
                  <c:v>170</c:v>
                </c:pt>
                <c:pt idx="31">
                  <c:v>168</c:v>
                </c:pt>
                <c:pt idx="32">
                  <c:v>165</c:v>
                </c:pt>
                <c:pt idx="33">
                  <c:v>134</c:v>
                </c:pt>
                <c:pt idx="34">
                  <c:v>123</c:v>
                </c:pt>
                <c:pt idx="35">
                  <c:v>56</c:v>
                </c:pt>
                <c:pt idx="36">
                  <c:v>145</c:v>
                </c:pt>
                <c:pt idx="37">
                  <c:v>150</c:v>
                </c:pt>
                <c:pt idx="38">
                  <c:v>130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Sheet1!$B$1:$AN$1</c:f>
              <c:strCache>
                <c:ptCount val="39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</c:v>
                </c:pt>
                <c:pt idx="36">
                  <c:v>102</c:v>
                </c:pt>
                <c:pt idx="37">
                  <c:v>103</c:v>
                </c:pt>
                <c:pt idx="38">
                  <c:v>104</c:v>
                </c:pt>
              </c:strCache>
            </c:strRef>
          </c:cat>
          <c:val>
            <c:numRef>
              <c:f>Sheet1!$B$3:$AN$3</c:f>
              <c:numCache>
                <c:formatCode>0</c:formatCode>
                <c:ptCount val="39"/>
                <c:pt idx="0">
                  <c:v>155</c:v>
                </c:pt>
                <c:pt idx="1">
                  <c:v>93</c:v>
                </c:pt>
                <c:pt idx="2">
                  <c:v>61</c:v>
                </c:pt>
                <c:pt idx="3">
                  <c:v>63</c:v>
                </c:pt>
                <c:pt idx="4">
                  <c:v>109</c:v>
                </c:pt>
                <c:pt idx="5">
                  <c:v>145</c:v>
                </c:pt>
                <c:pt idx="6">
                  <c:v>121</c:v>
                </c:pt>
                <c:pt idx="7">
                  <c:v>29</c:v>
                </c:pt>
                <c:pt idx="8">
                  <c:v>202</c:v>
                </c:pt>
                <c:pt idx="9">
                  <c:v>187</c:v>
                </c:pt>
                <c:pt idx="10">
                  <c:v>167</c:v>
                </c:pt>
                <c:pt idx="11">
                  <c:v>225</c:v>
                </c:pt>
                <c:pt idx="12">
                  <c:v>165</c:v>
                </c:pt>
                <c:pt idx="13">
                  <c:v>114</c:v>
                </c:pt>
                <c:pt idx="14">
                  <c:v>55</c:v>
                </c:pt>
                <c:pt idx="15">
                  <c:v>195</c:v>
                </c:pt>
                <c:pt idx="16">
                  <c:v>199</c:v>
                </c:pt>
                <c:pt idx="17">
                  <c:v>170</c:v>
                </c:pt>
                <c:pt idx="18">
                  <c:v>90</c:v>
                </c:pt>
                <c:pt idx="19">
                  <c:v>98</c:v>
                </c:pt>
                <c:pt idx="20">
                  <c:v>101</c:v>
                </c:pt>
                <c:pt idx="21">
                  <c:v>140</c:v>
                </c:pt>
                <c:pt idx="22">
                  <c:v>97</c:v>
                </c:pt>
                <c:pt idx="23">
                  <c:v>132</c:v>
                </c:pt>
                <c:pt idx="24">
                  <c:v>151</c:v>
                </c:pt>
                <c:pt idx="25">
                  <c:v>77</c:v>
                </c:pt>
                <c:pt idx="26">
                  <c:v>149</c:v>
                </c:pt>
                <c:pt idx="27">
                  <c:v>91</c:v>
                </c:pt>
                <c:pt idx="28">
                  <c:v>138</c:v>
                </c:pt>
                <c:pt idx="29">
                  <c:v>144</c:v>
                </c:pt>
                <c:pt idx="30">
                  <c:v>124</c:v>
                </c:pt>
                <c:pt idx="31">
                  <c:v>101</c:v>
                </c:pt>
                <c:pt idx="32">
                  <c:v>131</c:v>
                </c:pt>
                <c:pt idx="33">
                  <c:v>117</c:v>
                </c:pt>
                <c:pt idx="34">
                  <c:v>23</c:v>
                </c:pt>
                <c:pt idx="35">
                  <c:v>3</c:v>
                </c:pt>
                <c:pt idx="36">
                  <c:v>49</c:v>
                </c:pt>
                <c:pt idx="37">
                  <c:v>63</c:v>
                </c:pt>
                <c:pt idx="38">
                  <c:v>72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Sheet1!$B$1:$AN$1</c:f>
              <c:strCache>
                <c:ptCount val="39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</c:v>
                </c:pt>
                <c:pt idx="36">
                  <c:v>102</c:v>
                </c:pt>
                <c:pt idx="37">
                  <c:v>103</c:v>
                </c:pt>
                <c:pt idx="38">
                  <c:v>104</c:v>
                </c:pt>
              </c:strCache>
            </c:strRef>
          </c:cat>
          <c:val>
            <c:numRef>
              <c:f>Sheet1!$B$4:$AN$4</c:f>
              <c:numCache>
                <c:formatCode>0</c:formatCode>
                <c:ptCount val="39"/>
                <c:pt idx="0">
                  <c:v>187</c:v>
                </c:pt>
                <c:pt idx="1">
                  <c:v>162</c:v>
                </c:pt>
                <c:pt idx="2">
                  <c:v>178</c:v>
                </c:pt>
                <c:pt idx="3">
                  <c:v>142</c:v>
                </c:pt>
                <c:pt idx="4">
                  <c:v>141</c:v>
                </c:pt>
                <c:pt idx="5">
                  <c:v>183</c:v>
                </c:pt>
                <c:pt idx="6">
                  <c:v>178</c:v>
                </c:pt>
                <c:pt idx="7">
                  <c:v>130</c:v>
                </c:pt>
                <c:pt idx="8">
                  <c:v>169</c:v>
                </c:pt>
                <c:pt idx="9">
                  <c:v>180</c:v>
                </c:pt>
                <c:pt idx="10">
                  <c:v>175</c:v>
                </c:pt>
                <c:pt idx="11">
                  <c:v>125</c:v>
                </c:pt>
                <c:pt idx="12">
                  <c:v>161</c:v>
                </c:pt>
                <c:pt idx="13">
                  <c:v>237</c:v>
                </c:pt>
                <c:pt idx="14">
                  <c:v>210</c:v>
                </c:pt>
                <c:pt idx="15">
                  <c:v>164</c:v>
                </c:pt>
                <c:pt idx="16">
                  <c:v>170</c:v>
                </c:pt>
                <c:pt idx="17">
                  <c:v>150</c:v>
                </c:pt>
                <c:pt idx="18">
                  <c:v>135</c:v>
                </c:pt>
                <c:pt idx="19">
                  <c:v>165</c:v>
                </c:pt>
                <c:pt idx="20">
                  <c:v>185</c:v>
                </c:pt>
                <c:pt idx="21">
                  <c:v>179</c:v>
                </c:pt>
                <c:pt idx="22">
                  <c:v>137</c:v>
                </c:pt>
                <c:pt idx="23">
                  <c:v>157</c:v>
                </c:pt>
                <c:pt idx="24">
                  <c:v>137</c:v>
                </c:pt>
                <c:pt idx="25">
                  <c:v>120</c:v>
                </c:pt>
                <c:pt idx="26">
                  <c:v>139</c:v>
                </c:pt>
                <c:pt idx="27">
                  <c:v>155</c:v>
                </c:pt>
                <c:pt idx="28">
                  <c:v>131</c:v>
                </c:pt>
                <c:pt idx="29">
                  <c:v>123</c:v>
                </c:pt>
                <c:pt idx="30">
                  <c:v>121</c:v>
                </c:pt>
                <c:pt idx="31">
                  <c:v>110</c:v>
                </c:pt>
                <c:pt idx="32">
                  <c:v>165</c:v>
                </c:pt>
                <c:pt idx="33">
                  <c:v>172</c:v>
                </c:pt>
                <c:pt idx="34">
                  <c:v>141</c:v>
                </c:pt>
                <c:pt idx="35">
                  <c:v>62</c:v>
                </c:pt>
                <c:pt idx="36">
                  <c:v>95</c:v>
                </c:pt>
                <c:pt idx="37">
                  <c:v>137</c:v>
                </c:pt>
                <c:pt idx="38">
                  <c:v>143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7257088"/>
        <c:axId val="177271168"/>
      </c:barChart>
      <c:catAx>
        <c:axId val="177257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177271168"/>
        <c:crosses val="autoZero"/>
        <c:auto val="1"/>
        <c:lblAlgn val="ctr"/>
        <c:lblOffset val="100"/>
        <c:noMultiLvlLbl val="0"/>
      </c:catAx>
      <c:valAx>
        <c:axId val="177271168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1772570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4983340624088652"/>
          <c:y val="5.1467499844784458E-3"/>
          <c:w val="0.54090733449985418"/>
          <c:h val="0.36639274337859146"/>
        </c:manualLayout>
      </c:layout>
      <c:overlay val="0"/>
      <c:txPr>
        <a:bodyPr/>
        <a:lstStyle/>
        <a:p>
          <a:pPr>
            <a:defRPr sz="2025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r8 CR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</c:spPr>
          <c:invertIfNegative val="0"/>
          <c:cat>
            <c:numRef>
              <c:f>Sheet1!$B$1:$AM$1</c:f>
              <c:numCache>
                <c:formatCode>General</c:formatCode>
                <c:ptCount val="38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</c:numCache>
            </c:numRef>
          </c:cat>
          <c:val>
            <c:numRef>
              <c:f>Sheet1!$B$2:$AM$2</c:f>
              <c:numCache>
                <c:formatCode>0</c:formatCode>
                <c:ptCount val="38"/>
                <c:pt idx="0">
                  <c:v>168</c:v>
                </c:pt>
                <c:pt idx="1">
                  <c:v>174</c:v>
                </c:pt>
                <c:pt idx="2">
                  <c:v>174</c:v>
                </c:pt>
                <c:pt idx="3">
                  <c:v>89</c:v>
                </c:pt>
                <c:pt idx="4">
                  <c:v>76</c:v>
                </c:pt>
                <c:pt idx="5">
                  <c:v>78</c:v>
                </c:pt>
                <c:pt idx="6">
                  <c:v>94</c:v>
                </c:pt>
                <c:pt idx="7">
                  <c:v>52</c:v>
                </c:pt>
                <c:pt idx="8">
                  <c:v>34</c:v>
                </c:pt>
                <c:pt idx="9">
                  <c:v>29</c:v>
                </c:pt>
                <c:pt idx="10">
                  <c:v>18</c:v>
                </c:pt>
                <c:pt idx="11">
                  <c:v>11</c:v>
                </c:pt>
                <c:pt idx="12">
                  <c:v>9</c:v>
                </c:pt>
                <c:pt idx="13">
                  <c:v>13</c:v>
                </c:pt>
                <c:pt idx="14">
                  <c:v>4</c:v>
                </c:pt>
                <c:pt idx="15">
                  <c:v>0</c:v>
                </c:pt>
                <c:pt idx="16">
                  <c:v>2</c:v>
                </c:pt>
                <c:pt idx="17">
                  <c:v>3</c:v>
                </c:pt>
                <c:pt idx="18">
                  <c:v>3</c:v>
                </c:pt>
                <c:pt idx="19">
                  <c:v>1</c:v>
                </c:pt>
                <c:pt idx="20">
                  <c:v>2</c:v>
                </c:pt>
                <c:pt idx="21">
                  <c:v>1</c:v>
                </c:pt>
                <c:pt idx="22">
                  <c:v>2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4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r9 CR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7030A0"/>
              </a:solidFill>
            </a:ln>
          </c:spPr>
          <c:invertIfNegative val="0"/>
          <c:cat>
            <c:numRef>
              <c:f>Sheet1!$B$1:$AM$1</c:f>
              <c:numCache>
                <c:formatCode>General</c:formatCode>
                <c:ptCount val="38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</c:numCache>
            </c:numRef>
          </c:cat>
          <c:val>
            <c:numRef>
              <c:f>Sheet1!$B$3:$AM$3</c:f>
              <c:numCache>
                <c:formatCode>0</c:formatCode>
                <c:ptCount val="38"/>
                <c:pt idx="0">
                  <c:v>0</c:v>
                </c:pt>
                <c:pt idx="1">
                  <c:v>8</c:v>
                </c:pt>
                <c:pt idx="2">
                  <c:v>4</c:v>
                </c:pt>
                <c:pt idx="3">
                  <c:v>6</c:v>
                </c:pt>
                <c:pt idx="4">
                  <c:v>14</c:v>
                </c:pt>
                <c:pt idx="5">
                  <c:v>57</c:v>
                </c:pt>
                <c:pt idx="6">
                  <c:v>131</c:v>
                </c:pt>
                <c:pt idx="7">
                  <c:v>66</c:v>
                </c:pt>
                <c:pt idx="8">
                  <c:v>91</c:v>
                </c:pt>
                <c:pt idx="9">
                  <c:v>50</c:v>
                </c:pt>
                <c:pt idx="10">
                  <c:v>38</c:v>
                </c:pt>
                <c:pt idx="11">
                  <c:v>39</c:v>
                </c:pt>
                <c:pt idx="12">
                  <c:v>28</c:v>
                </c:pt>
                <c:pt idx="13">
                  <c:v>30</c:v>
                </c:pt>
                <c:pt idx="14">
                  <c:v>15</c:v>
                </c:pt>
                <c:pt idx="15">
                  <c:v>13</c:v>
                </c:pt>
                <c:pt idx="16">
                  <c:v>15</c:v>
                </c:pt>
                <c:pt idx="17">
                  <c:v>5</c:v>
                </c:pt>
                <c:pt idx="18">
                  <c:v>7</c:v>
                </c:pt>
                <c:pt idx="19">
                  <c:v>7</c:v>
                </c:pt>
                <c:pt idx="20">
                  <c:v>6</c:v>
                </c:pt>
                <c:pt idx="21">
                  <c:v>5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0</c:v>
                </c:pt>
                <c:pt idx="27">
                  <c:v>3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1</c:v>
                </c:pt>
                <c:pt idx="33">
                  <c:v>0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r10 CR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</c:spPr>
          <c:invertIfNegative val="0"/>
          <c:cat>
            <c:numRef>
              <c:f>Sheet1!$B$1:$AM$1</c:f>
              <c:numCache>
                <c:formatCode>General</c:formatCode>
                <c:ptCount val="38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</c:numCache>
            </c:numRef>
          </c:cat>
          <c:val>
            <c:numRef>
              <c:f>Sheet1!$B$4:$AM$4</c:f>
              <c:numCache>
                <c:formatCode>0</c:formatCode>
                <c:ptCount val="3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7</c:v>
                </c:pt>
                <c:pt idx="9">
                  <c:v>0</c:v>
                </c:pt>
                <c:pt idx="10">
                  <c:v>5</c:v>
                </c:pt>
                <c:pt idx="11">
                  <c:v>0</c:v>
                </c:pt>
                <c:pt idx="12">
                  <c:v>32</c:v>
                </c:pt>
                <c:pt idx="13">
                  <c:v>130</c:v>
                </c:pt>
                <c:pt idx="14">
                  <c:v>52</c:v>
                </c:pt>
                <c:pt idx="15">
                  <c:v>41</c:v>
                </c:pt>
                <c:pt idx="16">
                  <c:v>54</c:v>
                </c:pt>
                <c:pt idx="17">
                  <c:v>38</c:v>
                </c:pt>
                <c:pt idx="18">
                  <c:v>38</c:v>
                </c:pt>
                <c:pt idx="19">
                  <c:v>21</c:v>
                </c:pt>
                <c:pt idx="20">
                  <c:v>21</c:v>
                </c:pt>
                <c:pt idx="21">
                  <c:v>17</c:v>
                </c:pt>
                <c:pt idx="22">
                  <c:v>3</c:v>
                </c:pt>
                <c:pt idx="23">
                  <c:v>3</c:v>
                </c:pt>
                <c:pt idx="24">
                  <c:v>9</c:v>
                </c:pt>
                <c:pt idx="25">
                  <c:v>1</c:v>
                </c:pt>
                <c:pt idx="26">
                  <c:v>6</c:v>
                </c:pt>
                <c:pt idx="27">
                  <c:v>2</c:v>
                </c:pt>
                <c:pt idx="28">
                  <c:v>3</c:v>
                </c:pt>
                <c:pt idx="29">
                  <c:v>3</c:v>
                </c:pt>
                <c:pt idx="30">
                  <c:v>4</c:v>
                </c:pt>
                <c:pt idx="31">
                  <c:v>0</c:v>
                </c:pt>
                <c:pt idx="32">
                  <c:v>0</c:v>
                </c:pt>
                <c:pt idx="33">
                  <c:v>2</c:v>
                </c:pt>
                <c:pt idx="34">
                  <c:v>3</c:v>
                </c:pt>
                <c:pt idx="35">
                  <c:v>6</c:v>
                </c:pt>
                <c:pt idx="36">
                  <c:v>3</c:v>
                </c:pt>
                <c:pt idx="37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r11 CR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c:spPr>
          <c:invertIfNegative val="0"/>
          <c:cat>
            <c:numRef>
              <c:f>Sheet1!$B$1:$AM$1</c:f>
              <c:numCache>
                <c:formatCode>General</c:formatCode>
                <c:ptCount val="38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</c:numCache>
            </c:numRef>
          </c:cat>
          <c:val>
            <c:numRef>
              <c:f>Sheet1!$B$5:$AM$5</c:f>
              <c:numCache>
                <c:formatCode>0</c:formatCode>
                <c:ptCount val="3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2</c:v>
                </c:pt>
                <c:pt idx="15">
                  <c:v>3</c:v>
                </c:pt>
                <c:pt idx="16">
                  <c:v>12</c:v>
                </c:pt>
                <c:pt idx="17">
                  <c:v>16</c:v>
                </c:pt>
                <c:pt idx="18">
                  <c:v>7</c:v>
                </c:pt>
                <c:pt idx="19">
                  <c:v>31</c:v>
                </c:pt>
                <c:pt idx="20">
                  <c:v>26</c:v>
                </c:pt>
                <c:pt idx="21">
                  <c:v>23</c:v>
                </c:pt>
                <c:pt idx="22">
                  <c:v>105</c:v>
                </c:pt>
                <c:pt idx="23">
                  <c:v>71</c:v>
                </c:pt>
                <c:pt idx="24">
                  <c:v>53</c:v>
                </c:pt>
                <c:pt idx="25">
                  <c:v>45</c:v>
                </c:pt>
                <c:pt idx="26">
                  <c:v>18</c:v>
                </c:pt>
                <c:pt idx="27">
                  <c:v>27</c:v>
                </c:pt>
                <c:pt idx="28">
                  <c:v>20</c:v>
                </c:pt>
                <c:pt idx="29">
                  <c:v>20</c:v>
                </c:pt>
                <c:pt idx="30">
                  <c:v>19</c:v>
                </c:pt>
                <c:pt idx="31">
                  <c:v>17</c:v>
                </c:pt>
                <c:pt idx="32">
                  <c:v>10</c:v>
                </c:pt>
                <c:pt idx="33">
                  <c:v>7</c:v>
                </c:pt>
                <c:pt idx="34">
                  <c:v>4</c:v>
                </c:pt>
                <c:pt idx="35">
                  <c:v>5</c:v>
                </c:pt>
                <c:pt idx="36">
                  <c:v>5</c:v>
                </c:pt>
                <c:pt idx="37">
                  <c:v>0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r12 CR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</c:spPr>
          <c:invertIfNegative val="0"/>
          <c:cat>
            <c:numRef>
              <c:f>Sheet1!$B$1:$AM$1</c:f>
              <c:numCache>
                <c:formatCode>General</c:formatCode>
                <c:ptCount val="38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</c:numCache>
            </c:numRef>
          </c:cat>
          <c:val>
            <c:numRef>
              <c:f>Sheet1!$B$6:$AM$6</c:f>
              <c:numCache>
                <c:formatCode>0</c:formatCode>
                <c:ptCount val="3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1</c:v>
                </c:pt>
                <c:pt idx="24">
                  <c:v>1</c:v>
                </c:pt>
                <c:pt idx="25">
                  <c:v>2</c:v>
                </c:pt>
                <c:pt idx="26">
                  <c:v>2</c:v>
                </c:pt>
                <c:pt idx="27">
                  <c:v>4</c:v>
                </c:pt>
                <c:pt idx="28">
                  <c:v>11</c:v>
                </c:pt>
                <c:pt idx="29">
                  <c:v>8</c:v>
                </c:pt>
                <c:pt idx="30">
                  <c:v>19</c:v>
                </c:pt>
                <c:pt idx="31">
                  <c:v>21</c:v>
                </c:pt>
                <c:pt idx="32">
                  <c:v>35</c:v>
                </c:pt>
                <c:pt idx="33">
                  <c:v>50</c:v>
                </c:pt>
                <c:pt idx="34">
                  <c:v>38</c:v>
                </c:pt>
                <c:pt idx="35">
                  <c:v>64</c:v>
                </c:pt>
                <c:pt idx="36">
                  <c:v>55</c:v>
                </c:pt>
                <c:pt idx="37">
                  <c:v>39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r13 CR</c:v>
                </c:pt>
              </c:strCache>
            </c:strRef>
          </c:tx>
          <c:invertIfNegative val="0"/>
          <c:dPt>
            <c:idx val="36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dPt>
            <c:idx val="37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cat>
            <c:numRef>
              <c:f>Sheet1!$B$1:$AM$1</c:f>
              <c:numCache>
                <c:formatCode>General</c:formatCode>
                <c:ptCount val="38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  <c:pt idx="37">
                  <c:v>104</c:v>
                </c:pt>
              </c:numCache>
            </c:numRef>
          </c:cat>
          <c:val>
            <c:numRef>
              <c:f>Sheet1!$B$7:$AM$7</c:f>
              <c:numCache>
                <c:formatCode>0</c:formatCode>
                <c:ptCount val="3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2</c:v>
                </c:pt>
                <c:pt idx="37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6772096"/>
        <c:axId val="190198144"/>
      </c:barChart>
      <c:catAx>
        <c:axId val="186772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0198144"/>
        <c:crosses val="autoZero"/>
        <c:auto val="1"/>
        <c:lblAlgn val="ctr"/>
        <c:lblOffset val="100"/>
        <c:noMultiLvlLbl val="0"/>
      </c:catAx>
      <c:valAx>
        <c:axId val="190198144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186772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9176A58-110A-4C63-B224-8BFD3D79F7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893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0E9F8E-2F37-48F8-AD7D-67CFB69FA4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541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164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961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245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28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6235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540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9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210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842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279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7849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0137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  <a:endParaRPr lang="en-GB" altLang="de-DE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  <a:endParaRPr lang="en-GB" altLang="de-DE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4DD4066-8C54-4FD9-BE63-4342202205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de-DE" baseline="30000" smtClean="0">
                <a:solidFill>
                  <a:schemeClr val="bg1"/>
                </a:solidFill>
              </a:rPr>
              <a:t>th</a:t>
            </a:r>
            <a:r>
              <a:rPr lang="en-GB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 smtClean="0">
                <a:solidFill>
                  <a:schemeClr val="bg1"/>
                </a:solidFill>
              </a:rPr>
              <a:t>© </a:t>
            </a:r>
            <a:r>
              <a:rPr lang="en-GB" altLang="de-DE" dirty="0" err="1" smtClean="0">
                <a:solidFill>
                  <a:schemeClr val="bg1"/>
                </a:solidFill>
              </a:rPr>
              <a:t>3GPP</a:t>
            </a:r>
            <a:r>
              <a:rPr lang="en-GB" altLang="de-DE" dirty="0" smtClean="0">
                <a:solidFill>
                  <a:schemeClr val="bg1"/>
                </a:solidFill>
              </a:rPr>
              <a:t> 2014     </a:t>
            </a:r>
            <a:r>
              <a:rPr lang="en-GB" altLang="de-DE" dirty="0" err="1" smtClean="0">
                <a:solidFill>
                  <a:schemeClr val="bg1"/>
                </a:solidFill>
              </a:rPr>
              <a:t>SP</a:t>
            </a:r>
            <a:r>
              <a:rPr lang="en-GB" altLang="de-DE" dirty="0" smtClean="0">
                <a:solidFill>
                  <a:schemeClr val="bg1"/>
                </a:solidFill>
              </a:rPr>
              <a:t>-140415, </a:t>
            </a:r>
            <a:r>
              <a:rPr lang="en-GB" altLang="de-DE" dirty="0" err="1" smtClean="0">
                <a:solidFill>
                  <a:schemeClr val="bg1"/>
                </a:solidFill>
              </a:rPr>
              <a:t>TSG</a:t>
            </a:r>
            <a:r>
              <a:rPr lang="en-GB" altLang="de-DE" dirty="0" smtClean="0">
                <a:solidFill>
                  <a:schemeClr val="bg1"/>
                </a:solidFill>
              </a:rPr>
              <a:t> </a:t>
            </a:r>
            <a:r>
              <a:rPr lang="en-GB" altLang="de-DE" dirty="0" err="1" smtClean="0">
                <a:solidFill>
                  <a:schemeClr val="bg1"/>
                </a:solidFill>
              </a:rPr>
              <a:t>SA#65</a:t>
            </a:r>
            <a:r>
              <a:rPr lang="en-GB" altLang="de-DE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dirty="0" smtClean="0">
                <a:solidFill>
                  <a:schemeClr val="bg1"/>
                </a:solidFill>
              </a:rPr>
              <a:t>Edinburgh, UK,</a:t>
            </a:r>
            <a:r>
              <a:rPr lang="en-GB" altLang="de-DE" baseline="0" dirty="0" smtClean="0">
                <a:solidFill>
                  <a:schemeClr val="bg1"/>
                </a:solidFill>
              </a:rPr>
              <a:t> Sep 15-17</a:t>
            </a:r>
            <a:r>
              <a:rPr lang="en-GB" altLang="de-DE" dirty="0" smtClean="0">
                <a:solidFill>
                  <a:schemeClr val="bg1"/>
                </a:solidFill>
              </a:rPr>
              <a:t>, 2014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06A5327-991E-4222-B7ED-0A22C893D7CF}" type="slidenum">
              <a:rPr 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1" r:id="rId1"/>
    <p:sldLayoutId id="2147484792" r:id="rId2"/>
    <p:sldLayoutId id="2147484793" r:id="rId3"/>
    <p:sldLayoutId id="2147484794" r:id="rId4"/>
    <p:sldLayoutId id="2147484795" r:id="rId5"/>
    <p:sldLayoutId id="2147484796" r:id="rId6"/>
    <p:sldLayoutId id="2147484797" r:id="rId7"/>
    <p:sldLayoutId id="2147484798" r:id="rId8"/>
    <p:sldLayoutId id="2147484799" r:id="rId9"/>
    <p:sldLayoutId id="2147484800" r:id="rId10"/>
    <p:sldLayoutId id="2147484801" r:id="rId11"/>
    <p:sldLayoutId id="214748480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charset="0"/>
              </a:rPr>
              <a:t>Erik Guttman, SA2 Chairman (Samsung)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charset="0"/>
              </a:rPr>
              <a:t>Maurice Pope, SA2 Support (MCC)</a:t>
            </a:r>
            <a:endParaRPr lang="de-DE" altLang="de-DE" sz="2400" dirty="0" smtClean="0">
              <a:latin typeface="Arial" charset="0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693738" y="1989138"/>
            <a:ext cx="77612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</a:t>
            </a: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SA WG2 Report and Questions for Advice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at </a:t>
            </a:r>
            <a:r>
              <a:rPr lang="en-GB" sz="32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</a:t>
            </a: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en-GB" sz="32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SA#65</a:t>
            </a: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ontent Placeholder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5021619"/>
              </p:ext>
            </p:extLst>
          </p:nvPr>
        </p:nvGraphicFramePr>
        <p:xfrm>
          <a:off x="457200" y="1600201"/>
          <a:ext cx="8229600" cy="438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(7/8)</a:t>
            </a:r>
            <a:br>
              <a:rPr lang="de-DE" altLang="de-DE" dirty="0" smtClean="0"/>
            </a:br>
            <a:r>
              <a:rPr lang="de-DE" altLang="de-DE" dirty="0" smtClean="0"/>
              <a:t>Document Handling / Meeting</a:t>
            </a:r>
            <a:endParaRPr lang="de-DE" dirty="0"/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 rot="16200000">
            <a:off x="-915475" y="3556000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/>
              <a:t>Number of Tdocs</a:t>
            </a:r>
          </a:p>
        </p:txBody>
      </p:sp>
      <p:cxnSp>
        <p:nvCxnSpPr>
          <p:cNvPr id="28" name="Straight Connector 11"/>
          <p:cNvCxnSpPr>
            <a:cxnSpLocks noChangeShapeType="1"/>
          </p:cNvCxnSpPr>
          <p:nvPr/>
        </p:nvCxnSpPr>
        <p:spPr bwMode="auto">
          <a:xfrm>
            <a:off x="1032348" y="6007137"/>
            <a:ext cx="1223356" cy="0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14"/>
          <p:cNvCxnSpPr>
            <a:cxnSpLocks noChangeShapeType="1"/>
          </p:cNvCxnSpPr>
          <p:nvPr/>
        </p:nvCxnSpPr>
        <p:spPr bwMode="auto">
          <a:xfrm>
            <a:off x="2479445" y="6000389"/>
            <a:ext cx="1189041" cy="0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16"/>
          <p:cNvCxnSpPr>
            <a:cxnSpLocks noChangeShapeType="1"/>
          </p:cNvCxnSpPr>
          <p:nvPr/>
        </p:nvCxnSpPr>
        <p:spPr bwMode="auto">
          <a:xfrm flipV="1">
            <a:off x="5631399" y="6000389"/>
            <a:ext cx="1955944" cy="1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26"/>
          <p:cNvSpPr txBox="1">
            <a:spLocks noChangeArrowheads="1"/>
          </p:cNvSpPr>
          <p:nvPr/>
        </p:nvSpPr>
        <p:spPr bwMode="auto">
          <a:xfrm>
            <a:off x="2663710" y="600868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32" name="TextBox 27"/>
          <p:cNvSpPr txBox="1">
            <a:spLocks noChangeArrowheads="1"/>
          </p:cNvSpPr>
          <p:nvPr/>
        </p:nvSpPr>
        <p:spPr bwMode="auto">
          <a:xfrm>
            <a:off x="6217722" y="5995089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33" name="Straight Connector 31"/>
          <p:cNvCxnSpPr>
            <a:cxnSpLocks noChangeShapeType="1"/>
          </p:cNvCxnSpPr>
          <p:nvPr/>
        </p:nvCxnSpPr>
        <p:spPr bwMode="auto">
          <a:xfrm>
            <a:off x="3834253" y="6000389"/>
            <a:ext cx="1619996" cy="0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239476" y="5988400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35" name="TextBox 25"/>
          <p:cNvSpPr txBox="1">
            <a:spLocks noChangeArrowheads="1"/>
          </p:cNvSpPr>
          <p:nvPr/>
        </p:nvSpPr>
        <p:spPr bwMode="auto">
          <a:xfrm>
            <a:off x="1268582" y="6009834"/>
            <a:ext cx="750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36" name="TextBox 27"/>
          <p:cNvSpPr txBox="1">
            <a:spLocks noChangeArrowheads="1"/>
          </p:cNvSpPr>
          <p:nvPr/>
        </p:nvSpPr>
        <p:spPr bwMode="auto">
          <a:xfrm>
            <a:off x="7870875" y="6010229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7" name="Straight Connector 16"/>
          <p:cNvCxnSpPr>
            <a:cxnSpLocks noChangeShapeType="1"/>
          </p:cNvCxnSpPr>
          <p:nvPr/>
        </p:nvCxnSpPr>
        <p:spPr bwMode="auto">
          <a:xfrm>
            <a:off x="7780657" y="6000389"/>
            <a:ext cx="958039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1082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(8/8)</a:t>
            </a:r>
            <a:br>
              <a:rPr lang="de-DE" altLang="de-DE" dirty="0" smtClean="0"/>
            </a:br>
            <a:r>
              <a:rPr lang="de-DE" altLang="de-DE" dirty="0" smtClean="0"/>
              <a:t>SA2 Agreed CRs by Release / Meeting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 smtClean="0">
              <a:solidFill>
                <a:srgbClr val="62A14D"/>
              </a:solidFill>
            </a:endParaRPr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6" name="Straight Connector 11"/>
          <p:cNvCxnSpPr>
            <a:cxnSpLocks noChangeShapeType="1"/>
          </p:cNvCxnSpPr>
          <p:nvPr/>
        </p:nvCxnSpPr>
        <p:spPr bwMode="auto">
          <a:xfrm>
            <a:off x="905834" y="6110288"/>
            <a:ext cx="1241945" cy="3175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14"/>
          <p:cNvCxnSpPr>
            <a:cxnSpLocks noChangeShapeType="1"/>
          </p:cNvCxnSpPr>
          <p:nvPr/>
        </p:nvCxnSpPr>
        <p:spPr bwMode="auto">
          <a:xfrm flipV="1">
            <a:off x="2371060" y="6113464"/>
            <a:ext cx="1254642" cy="3174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16"/>
          <p:cNvCxnSpPr>
            <a:cxnSpLocks noChangeShapeType="1"/>
          </p:cNvCxnSpPr>
          <p:nvPr/>
        </p:nvCxnSpPr>
        <p:spPr bwMode="auto">
          <a:xfrm>
            <a:off x="5709684" y="6110288"/>
            <a:ext cx="2115879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26"/>
          <p:cNvSpPr txBox="1">
            <a:spLocks noChangeArrowheads="1"/>
          </p:cNvSpPr>
          <p:nvPr/>
        </p:nvSpPr>
        <p:spPr bwMode="auto">
          <a:xfrm>
            <a:off x="2555468" y="6148702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10" name="TextBox 27"/>
          <p:cNvSpPr txBox="1">
            <a:spLocks noChangeArrowheads="1"/>
          </p:cNvSpPr>
          <p:nvPr/>
        </p:nvSpPr>
        <p:spPr bwMode="auto">
          <a:xfrm>
            <a:off x="6324710" y="6145461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11" name="Straight Connector 31"/>
          <p:cNvCxnSpPr>
            <a:cxnSpLocks noChangeShapeType="1"/>
          </p:cNvCxnSpPr>
          <p:nvPr/>
        </p:nvCxnSpPr>
        <p:spPr bwMode="auto">
          <a:xfrm flipV="1">
            <a:off x="3827721" y="6110288"/>
            <a:ext cx="1679944" cy="3177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33"/>
          <p:cNvSpPr txBox="1">
            <a:spLocks noChangeArrowheads="1"/>
          </p:cNvSpPr>
          <p:nvPr/>
        </p:nvSpPr>
        <p:spPr bwMode="auto">
          <a:xfrm>
            <a:off x="4223987" y="6121735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1129374" y="6113463"/>
            <a:ext cx="750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 rot="162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Number of CRs</a:t>
            </a:r>
          </a:p>
        </p:txBody>
      </p:sp>
      <p:sp>
        <p:nvSpPr>
          <p:cNvPr id="20" name="TextBox 27"/>
          <p:cNvSpPr txBox="1">
            <a:spLocks noChangeArrowheads="1"/>
          </p:cNvSpPr>
          <p:nvPr/>
        </p:nvSpPr>
        <p:spPr bwMode="auto">
          <a:xfrm>
            <a:off x="7981222" y="6148702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21" name="Straight Connector 16"/>
          <p:cNvCxnSpPr>
            <a:cxnSpLocks noChangeShapeType="1"/>
          </p:cNvCxnSpPr>
          <p:nvPr/>
        </p:nvCxnSpPr>
        <p:spPr bwMode="auto">
          <a:xfrm flipV="1">
            <a:off x="8032165" y="6110288"/>
            <a:ext cx="784577" cy="317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5188663"/>
              </p:ext>
            </p:extLst>
          </p:nvPr>
        </p:nvGraphicFramePr>
        <p:xfrm>
          <a:off x="392112" y="1442671"/>
          <a:ext cx="8475571" cy="4706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Arrow Connector 4"/>
          <p:cNvCxnSpPr/>
          <p:nvPr/>
        </p:nvCxnSpPr>
        <p:spPr bwMode="auto">
          <a:xfrm flipH="1">
            <a:off x="1504817" y="2323125"/>
            <a:ext cx="3350962" cy="117682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/>
          <p:cNvSpPr txBox="1"/>
          <p:nvPr/>
        </p:nvSpPr>
        <p:spPr>
          <a:xfrm>
            <a:off x="4966139" y="1907627"/>
            <a:ext cx="31165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Yellow indicates Rel-8 only. </a:t>
            </a:r>
            <a:br>
              <a:rPr lang="de-DE" sz="1600" dirty="0" smtClean="0"/>
            </a:br>
            <a:r>
              <a:rPr lang="de-DE" sz="1600" dirty="0" smtClean="0"/>
              <a:t/>
            </a:r>
            <a:br>
              <a:rPr lang="de-DE" sz="1600" dirty="0" smtClean="0"/>
            </a:br>
            <a:r>
              <a:rPr lang="de-DE" sz="1600" dirty="0" smtClean="0"/>
              <a:t>Rel-7 and before are not shown.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1701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SA#64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2.1) </a:t>
            </a:r>
            <a:r>
              <a:rPr lang="en-GB" sz="2000" b="1" i="1" dirty="0" err="1" smtClean="0"/>
              <a:t>Rel</a:t>
            </a:r>
            <a:r>
              <a:rPr lang="en-GB" sz="2000" b="1" i="1" dirty="0" smtClean="0"/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z="3600" dirty="0" smtClean="0"/>
              <a:t>2.1) Rel-11 and before Maintenance (1/2)</a:t>
            </a:r>
            <a:endParaRPr lang="de-DE" altLang="de-DE" sz="4000" dirty="0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1063" cy="706438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Work Progress on Corrections</a:t>
            </a:r>
          </a:p>
          <a:p>
            <a:pPr eaLnBrk="1" hangingPunct="1"/>
            <a:r>
              <a:rPr lang="de-DE" altLang="de-DE" dirty="0" smtClean="0"/>
              <a:t> TEI extensively used to maintain past stable releases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264385"/>
              </p:ext>
            </p:extLst>
          </p:nvPr>
        </p:nvGraphicFramePr>
        <p:xfrm>
          <a:off x="248195" y="2697163"/>
          <a:ext cx="8535351" cy="2651124"/>
        </p:xfrm>
        <a:graphic>
          <a:graphicData uri="http://schemas.openxmlformats.org/drawingml/2006/table">
            <a:tbl>
              <a:tblPr firstRow="1" bandRow="1"/>
              <a:tblGrid>
                <a:gridCol w="2186195"/>
                <a:gridCol w="674228"/>
                <a:gridCol w="707939"/>
                <a:gridCol w="618043"/>
                <a:gridCol w="685465"/>
                <a:gridCol w="561857"/>
                <a:gridCol w="651754"/>
                <a:gridCol w="539383"/>
                <a:gridCol w="636829"/>
                <a:gridCol w="636829"/>
                <a:gridCol w="636829"/>
              </a:tblGrid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SA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56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57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58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59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60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61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62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63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64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#</a:t>
                      </a:r>
                      <a:r>
                        <a:rPr lang="en-US" sz="2000" baseline="0" dirty="0" smtClean="0"/>
                        <a:t> Approved</a:t>
                      </a:r>
                      <a:endParaRPr lang="en-US" sz="2000" dirty="0" smtClean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2000" dirty="0" smtClean="0"/>
                        <a:t>144</a:t>
                      </a:r>
                      <a:endParaRPr lang="de-DE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50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48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24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25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8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3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5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dirty="0" smtClean="0"/>
                        <a:t>#</a:t>
                      </a:r>
                      <a:r>
                        <a:rPr lang="en-US" sz="2000" baseline="0" dirty="0" smtClean="0"/>
                        <a:t> Approved </a:t>
                      </a:r>
                      <a:r>
                        <a:rPr lang="en-US" sz="2000" b="0" baseline="0" dirty="0" err="1" smtClean="0"/>
                        <a:t>TEI</a:t>
                      </a:r>
                      <a:r>
                        <a:rPr lang="en-US" sz="2000" b="1" baseline="0" dirty="0" smtClean="0">
                          <a:solidFill>
                            <a:srgbClr val="7030A0"/>
                          </a:solidFill>
                          <a:sym typeface="Wingdings"/>
                        </a:rPr>
                        <a:t></a:t>
                      </a:r>
                      <a:endParaRPr lang="en-US" sz="20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2000" dirty="0" smtClean="0"/>
                        <a:t>28</a:t>
                      </a:r>
                      <a:endParaRPr lang="de-DE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0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11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3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23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17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3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</a:tr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000" dirty="0" smtClean="0"/>
                        <a:t># Noted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2000" dirty="0" smtClean="0"/>
                        <a:t>146</a:t>
                      </a:r>
                      <a:endParaRPr lang="de-DE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20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43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11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000" dirty="0" smtClean="0"/>
                        <a:t>22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9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2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822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# Postponed </a:t>
                      </a:r>
                      <a:br>
                        <a:rPr lang="en-US" sz="2000" dirty="0" smtClean="0"/>
                      </a:br>
                      <a:r>
                        <a:rPr lang="en-US" sz="2000" dirty="0" smtClean="0"/>
                        <a:t>/ Not Handled</a:t>
                      </a: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75</a:t>
                      </a:r>
                      <a:endParaRPr lang="de-DE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74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32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26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17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7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3</a:t>
                      </a:r>
                      <a:endParaRPr lang="en-US" sz="20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</a:tr>
            </a:tbl>
          </a:graphicData>
        </a:graphic>
      </p:graphicFrame>
      <p:sp>
        <p:nvSpPr>
          <p:cNvPr id="11314" name="Rectangle 7"/>
          <p:cNvSpPr>
            <a:spLocks noChangeArrowheads="1"/>
          </p:cNvSpPr>
          <p:nvPr/>
        </p:nvSpPr>
        <p:spPr bwMode="auto">
          <a:xfrm>
            <a:off x="447675" y="5815013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solidFill>
                  <a:srgbClr val="FF0000"/>
                </a:solidFill>
                <a:latin typeface="Arial" charset="0"/>
                <a:ea typeface="Gulim" pitchFamily="34" charset="-127"/>
              </a:rPr>
              <a:t>* 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short cycle (only one SA2 meeting)</a:t>
            </a:r>
          </a:p>
        </p:txBody>
      </p:sp>
      <p:sp>
        <p:nvSpPr>
          <p:cNvPr id="11315" name="Rectangle 7"/>
          <p:cNvSpPr>
            <a:spLocks noChangeArrowheads="1"/>
          </p:cNvSpPr>
          <p:nvPr/>
        </p:nvSpPr>
        <p:spPr bwMode="auto">
          <a:xfrm>
            <a:off x="4303713" y="5800725"/>
            <a:ext cx="47879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b="1" dirty="0">
                <a:solidFill>
                  <a:srgbClr val="7030A0"/>
                </a:solidFill>
                <a:latin typeface="Arial" charset="0"/>
                <a:sym typeface="Wingdings" pitchFamily="2" charset="2"/>
              </a:rPr>
              <a:t>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e.g.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TEI11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during 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the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Rel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-13 time frame</a:t>
            </a:r>
            <a:endParaRPr lang="en-US" altLang="de-DE" sz="1800" i="1" dirty="0">
              <a:latin typeface="Arial" charset="0"/>
              <a:ea typeface="Gulim" pitchFamily="34" charset="-127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733675" y="6070006"/>
            <a:ext cx="43791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Note: Category A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are not counted.</a:t>
            </a:r>
            <a:endParaRPr lang="en-US" altLang="de-DE" sz="1800" i="1" dirty="0">
              <a:latin typeface="Arial" charset="0"/>
              <a:ea typeface="Gulim" pitchFamily="34" charset="-127"/>
            </a:endParaRPr>
          </a:p>
        </p:txBody>
      </p:sp>
      <p:sp>
        <p:nvSpPr>
          <p:cNvPr id="2" name="Oval 1"/>
          <p:cNvSpPr/>
          <p:nvPr/>
        </p:nvSpPr>
        <p:spPr bwMode="auto">
          <a:xfrm>
            <a:off x="8387331" y="3048000"/>
            <a:ext cx="531813" cy="2057400"/>
          </a:xfrm>
          <a:prstGeom prst="ellipse">
            <a:avLst/>
          </a:prstGeom>
          <a:solidFill>
            <a:srgbClr val="FFFF66">
              <a:alpha val="16078"/>
            </a:srgbClr>
          </a:solidFill>
          <a:ln w="571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947987" y="5331103"/>
            <a:ext cx="54393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de-DE" sz="1800" b="1" i="1" dirty="0" smtClean="0">
                <a:solidFill>
                  <a:srgbClr val="7030A0"/>
                </a:solidFill>
                <a:latin typeface="Arial" charset="0"/>
                <a:ea typeface="Gulim" pitchFamily="34" charset="-127"/>
              </a:rPr>
              <a:t>VERY LITTLE Pre-</a:t>
            </a:r>
            <a:r>
              <a:rPr lang="en-US" altLang="de-DE" sz="1800" b="1" i="1" dirty="0" err="1" smtClean="0">
                <a:solidFill>
                  <a:srgbClr val="7030A0"/>
                </a:solidFill>
                <a:latin typeface="Arial" charset="0"/>
                <a:ea typeface="Gulim" pitchFamily="34" charset="-127"/>
              </a:rPr>
              <a:t>Rel</a:t>
            </a:r>
            <a:r>
              <a:rPr lang="en-US" altLang="de-DE" sz="1800" b="1" i="1" dirty="0" smtClean="0">
                <a:solidFill>
                  <a:srgbClr val="7030A0"/>
                </a:solidFill>
                <a:latin typeface="Arial" charset="0"/>
                <a:ea typeface="Gulim" pitchFamily="34" charset="-127"/>
              </a:rPr>
              <a:t> 12 MAINTENANCE</a:t>
            </a:r>
            <a:endParaRPr lang="en-US" altLang="de-DE" sz="1800" b="1" i="1" dirty="0">
              <a:solidFill>
                <a:srgbClr val="7030A0"/>
              </a:solidFill>
              <a:latin typeface="Arial" charset="0"/>
              <a:ea typeface="Gulim" pitchFamily="34" charset="-127"/>
            </a:endParaRPr>
          </a:p>
        </p:txBody>
      </p:sp>
      <p:cxnSp>
        <p:nvCxnSpPr>
          <p:cNvPr id="4" name="Straight Connector 3"/>
          <p:cNvCxnSpPr>
            <a:stCxn id="2" idx="4"/>
            <a:endCxn id="11" idx="3"/>
          </p:cNvCxnSpPr>
          <p:nvPr/>
        </p:nvCxnSpPr>
        <p:spPr bwMode="auto">
          <a:xfrm flipH="1">
            <a:off x="8387331" y="5105400"/>
            <a:ext cx="265907" cy="410369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31763" y="314325"/>
            <a:ext cx="7329487" cy="1143000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2.1) Rel-11 and before Maintenance (2/2)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199" y="1333500"/>
            <a:ext cx="8484781" cy="4525963"/>
          </a:xfrm>
        </p:spPr>
        <p:txBody>
          <a:bodyPr/>
          <a:lstStyle/>
          <a:p>
            <a:pPr eaLnBrk="1" hangingPunct="1">
              <a:defRPr/>
            </a:pPr>
            <a:r>
              <a:rPr lang="de-DE" sz="2000" dirty="0" smtClean="0"/>
              <a:t>Release 10 NIMTC </a:t>
            </a:r>
            <a:r>
              <a:rPr lang="en-US" altLang="de-DE" sz="2000" dirty="0"/>
              <a:t>(See </a:t>
            </a:r>
            <a:r>
              <a:rPr lang="en-US" altLang="de-DE" sz="2000" dirty="0" err="1" smtClean="0"/>
              <a:t>SP</a:t>
            </a:r>
            <a:r>
              <a:rPr lang="en-US" altLang="de-DE" sz="2000" dirty="0" smtClean="0"/>
              <a:t>-140417)</a:t>
            </a:r>
            <a:endParaRPr lang="de-DE" sz="2000" dirty="0"/>
          </a:p>
          <a:p>
            <a:pPr lvl="1" eaLnBrk="1" hangingPunct="1">
              <a:defRPr/>
            </a:pPr>
            <a:r>
              <a:rPr lang="de-DE" sz="1800" dirty="0" smtClean="0"/>
              <a:t>23.060 CR1884R1: </a:t>
            </a:r>
            <a:r>
              <a:rPr lang="en-US" sz="1800" dirty="0"/>
              <a:t>Removal of extended wait timers in RR </a:t>
            </a:r>
            <a:r>
              <a:rPr lang="en-US" sz="1800" dirty="0" err="1"/>
              <a:t>signalling</a:t>
            </a:r>
            <a:r>
              <a:rPr lang="en-US" sz="1800" dirty="0"/>
              <a:t> to align with </a:t>
            </a:r>
            <a:r>
              <a:rPr lang="en-US" sz="1800" dirty="0" err="1"/>
              <a:t>GERAN</a:t>
            </a:r>
            <a:r>
              <a:rPr lang="en-US" sz="1800" dirty="0"/>
              <a:t> specifications</a:t>
            </a:r>
            <a:endParaRPr lang="en-US" sz="1800" dirty="0" smtClean="0"/>
          </a:p>
        </p:txBody>
      </p:sp>
      <p:sp>
        <p:nvSpPr>
          <p:cNvPr id="12292" name="Rectangle 7"/>
          <p:cNvSpPr>
            <a:spLocks noChangeArrowheads="1"/>
          </p:cNvSpPr>
          <p:nvPr/>
        </p:nvSpPr>
        <p:spPr bwMode="auto">
          <a:xfrm>
            <a:off x="447675" y="6100763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latin typeface="Arial" charset="0"/>
                <a:ea typeface="Gulim" pitchFamily="34" charset="-127"/>
              </a:rPr>
              <a:t>Mirror </a:t>
            </a:r>
            <a:r>
              <a:rPr lang="en-US" altLang="de-DE" sz="1800" i="1" dirty="0" err="1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are not shown.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SA#64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b="1" i="1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2.2  </a:t>
            </a:r>
            <a:r>
              <a:rPr lang="en-GB" sz="2000" b="1" i="1" dirty="0" err="1" smtClean="0"/>
              <a:t>Rel</a:t>
            </a:r>
            <a:r>
              <a:rPr lang="en-GB" sz="2000" b="1" i="1" dirty="0" smtClean="0"/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Ongoing (1/12)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12514867"/>
              </p:ext>
            </p:extLst>
          </p:nvPr>
        </p:nvGraphicFramePr>
        <p:xfrm>
          <a:off x="179388" y="1375199"/>
          <a:ext cx="8569325" cy="141756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 Total</a:t>
                      </a:r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4" marB="45734"/>
                </a:tc>
              </a:tr>
              <a:tr h="606741"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UTRA_LTE_WLAN_interw</a:t>
                      </a:r>
                      <a:r>
                        <a:rPr lang="en-US" sz="1600" b="1" dirty="0" smtClean="0"/>
                        <a:t>-SA2</a:t>
                      </a:r>
                      <a:endParaRPr lang="en-US" sz="1600" b="1" dirty="0"/>
                    </a:p>
                  </a:txBody>
                  <a:tcPr marL="91443" marR="91443" marT="45729" marB="4572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SA2 aspects of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Radio Interworking</a:t>
                      </a:r>
                    </a:p>
                  </a:txBody>
                  <a:tcPr marL="118800" marR="118800" marT="90011" marB="9001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7030A0"/>
                          </a:solidFill>
                        </a:rPr>
                        <a:t>90 =&gt; 100%</a:t>
                      </a:r>
                      <a:endParaRPr lang="en-US" sz="1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9" marB="4572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10,5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9" marB="4572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-4,5</a:t>
                      </a:r>
                    </a:p>
                  </a:txBody>
                  <a:tcPr marL="91443" marR="91443" marT="45729" marB="45729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9476" name="Content Placeholder 7"/>
          <p:cNvSpPr>
            <a:spLocks noGrp="1"/>
          </p:cNvSpPr>
          <p:nvPr>
            <p:ph sz="half" idx="2"/>
          </p:nvPr>
        </p:nvSpPr>
        <p:spPr>
          <a:xfrm>
            <a:off x="435600" y="2946600"/>
            <a:ext cx="8280400" cy="3006725"/>
          </a:xfrm>
        </p:spPr>
        <p:txBody>
          <a:bodyPr/>
          <a:lstStyle/>
          <a:p>
            <a:r>
              <a:rPr lang="en-US" altLang="de-DE" sz="1800" dirty="0" smtClean="0">
                <a:cs typeface="Arial" charset="0"/>
              </a:rPr>
              <a:t>Progress since </a:t>
            </a:r>
            <a:r>
              <a:rPr lang="en-US" altLang="de-DE" sz="1800" dirty="0" err="1" smtClean="0">
                <a:cs typeface="Arial" charset="0"/>
              </a:rPr>
              <a:t>SA#64</a:t>
            </a:r>
            <a:endParaRPr lang="en-US" altLang="de-DE" sz="1800" dirty="0" smtClean="0">
              <a:cs typeface="Arial" charset="0"/>
            </a:endParaRPr>
          </a:p>
          <a:p>
            <a:pPr lvl="1"/>
            <a:r>
              <a:rPr lang="en-US" altLang="de-DE" sz="1600" dirty="0" err="1" smtClean="0">
                <a:cs typeface="Arial" charset="0"/>
              </a:rPr>
              <a:t>CRs</a:t>
            </a:r>
            <a:r>
              <a:rPr lang="en-US" altLang="de-DE" sz="1600" dirty="0" smtClean="0">
                <a:cs typeface="Arial" charset="0"/>
              </a:rPr>
              <a:t> agreed (See </a:t>
            </a:r>
            <a:r>
              <a:rPr lang="en-US" altLang="de-DE" sz="1600" dirty="0" err="1" smtClean="0">
                <a:cs typeface="Arial" charset="0"/>
              </a:rPr>
              <a:t>SP</a:t>
            </a:r>
            <a:r>
              <a:rPr lang="en-US" altLang="de-DE" sz="1600" dirty="0" smtClean="0">
                <a:cs typeface="Arial" charset="0"/>
              </a:rPr>
              <a:t>-140424) [work item code: </a:t>
            </a:r>
            <a:r>
              <a:rPr lang="en-US" altLang="de-DE" sz="1600" dirty="0" err="1" smtClean="0">
                <a:cs typeface="Arial" charset="0"/>
              </a:rPr>
              <a:t>UTRA_LTE_WLAN_interw</a:t>
            </a:r>
            <a:r>
              <a:rPr lang="en-US" altLang="de-DE" sz="1600" dirty="0" smtClean="0">
                <a:cs typeface="Arial" charset="0"/>
              </a:rPr>
              <a:t>-SA2]</a:t>
            </a:r>
            <a:br>
              <a:rPr lang="en-US" altLang="de-DE" sz="1600" dirty="0" smtClean="0">
                <a:cs typeface="Arial" charset="0"/>
              </a:rPr>
            </a:br>
            <a:r>
              <a:rPr lang="en-US" altLang="de-DE" sz="1600" dirty="0" smtClean="0">
                <a:cs typeface="Arial" charset="0"/>
              </a:rPr>
              <a:t>(See </a:t>
            </a:r>
            <a:r>
              <a:rPr lang="en-US" altLang="de-DE" sz="1600" dirty="0" err="1" smtClean="0">
                <a:cs typeface="Arial" charset="0"/>
              </a:rPr>
              <a:t>SP140423</a:t>
            </a:r>
            <a:r>
              <a:rPr lang="en-US" altLang="de-DE" sz="1600" dirty="0" smtClean="0">
                <a:cs typeface="Arial" charset="0"/>
              </a:rPr>
              <a:t>) [work item code: </a:t>
            </a:r>
            <a:r>
              <a:rPr lang="en-US" altLang="de-DE" sz="1600" dirty="0" err="1" smtClean="0">
                <a:cs typeface="Arial" charset="0"/>
              </a:rPr>
              <a:t>UTRA_LTE_WLAN_interw</a:t>
            </a:r>
            <a:r>
              <a:rPr lang="en-US" altLang="de-DE" sz="1600" dirty="0" smtClean="0">
                <a:cs typeface="Arial" charset="0"/>
              </a:rPr>
              <a:t>]</a:t>
            </a:r>
          </a:p>
          <a:p>
            <a:pPr lvl="2"/>
            <a:r>
              <a:rPr lang="en-US" altLang="de-DE" sz="1050" dirty="0"/>
              <a:t>23.060 </a:t>
            </a:r>
            <a:r>
              <a:rPr lang="en-US" altLang="de-DE" sz="1050" dirty="0" err="1"/>
              <a:t>CR1880</a:t>
            </a:r>
            <a:r>
              <a:rPr lang="en-US" altLang="de-DE" sz="1050" dirty="0"/>
              <a:t>: Providing </a:t>
            </a:r>
            <a:r>
              <a:rPr lang="en-US" altLang="de-DE" sz="1050" dirty="0" err="1"/>
              <a:t>WLAN</a:t>
            </a:r>
            <a:r>
              <a:rPr lang="en-US" altLang="de-DE" sz="1050" dirty="0"/>
              <a:t> offloading indication in </a:t>
            </a:r>
            <a:r>
              <a:rPr lang="en-US" altLang="de-DE" sz="1050" dirty="0" err="1"/>
              <a:t>UTRAN</a:t>
            </a:r>
            <a:endParaRPr lang="de-DE" altLang="de-DE" sz="1050" dirty="0"/>
          </a:p>
          <a:p>
            <a:pPr lvl="2"/>
            <a:r>
              <a:rPr lang="en-US" altLang="de-DE" sz="1050" dirty="0"/>
              <a:t>23.402 </a:t>
            </a:r>
            <a:r>
              <a:rPr lang="en-US" altLang="de-DE" sz="1050" dirty="0" err="1"/>
              <a:t>CR1306R1</a:t>
            </a:r>
            <a:r>
              <a:rPr lang="en-US" altLang="de-DE" sz="1050" dirty="0"/>
              <a:t>: Clarification on the precedence of user preferences in </a:t>
            </a:r>
            <a:r>
              <a:rPr lang="en-US" altLang="de-DE" sz="1050" dirty="0" err="1"/>
              <a:t>WLAN</a:t>
            </a:r>
            <a:r>
              <a:rPr lang="en-US" altLang="de-DE" sz="1050" dirty="0"/>
              <a:t> selection</a:t>
            </a:r>
            <a:endParaRPr lang="de-DE" altLang="de-DE" sz="1050" dirty="0"/>
          </a:p>
          <a:p>
            <a:pPr lvl="2"/>
            <a:r>
              <a:rPr lang="en-US" altLang="de-DE" sz="1050" dirty="0"/>
              <a:t>23.402 </a:t>
            </a:r>
            <a:r>
              <a:rPr lang="en-US" altLang="de-DE" sz="1050" dirty="0" err="1"/>
              <a:t>CR1303R1</a:t>
            </a:r>
            <a:r>
              <a:rPr lang="en-US" altLang="de-DE" sz="1050" dirty="0"/>
              <a:t>: Clarification on co-existence with RAN Rules</a:t>
            </a:r>
          </a:p>
          <a:p>
            <a:pPr lvl="2"/>
            <a:r>
              <a:rPr lang="en-US" altLang="de-DE" sz="1200" dirty="0"/>
              <a:t>23.401 </a:t>
            </a:r>
            <a:r>
              <a:rPr lang="en-US" altLang="de-DE" sz="1200" dirty="0" err="1"/>
              <a:t>CR2735R3</a:t>
            </a:r>
            <a:r>
              <a:rPr lang="en-US" altLang="de-DE" sz="1200" dirty="0"/>
              <a:t>: Update of '</a:t>
            </a:r>
            <a:r>
              <a:rPr lang="en-US" altLang="de-DE" sz="1200" dirty="0" err="1"/>
              <a:t>WLAN</a:t>
            </a:r>
            <a:r>
              <a:rPr lang="en-US" altLang="de-DE" sz="1200" dirty="0"/>
              <a:t> </a:t>
            </a:r>
            <a:r>
              <a:rPr lang="en-US" altLang="de-DE" sz="1200" dirty="0" err="1"/>
              <a:t>offloadability</a:t>
            </a:r>
            <a:r>
              <a:rPr lang="en-US" altLang="de-DE" sz="1200" dirty="0"/>
              <a:t>' indication via NAS</a:t>
            </a:r>
          </a:p>
          <a:p>
            <a:pPr lvl="2"/>
            <a:r>
              <a:rPr lang="en-US" altLang="de-DE" sz="1200" dirty="0"/>
              <a:t>23.060 </a:t>
            </a:r>
            <a:r>
              <a:rPr lang="en-US" altLang="de-DE" sz="1200" dirty="0" err="1"/>
              <a:t>CR1883R2</a:t>
            </a:r>
            <a:r>
              <a:rPr lang="en-US" altLang="de-DE" sz="1200" dirty="0"/>
              <a:t>: Limiting update of '</a:t>
            </a:r>
            <a:r>
              <a:rPr lang="en-US" altLang="de-DE" sz="1200" dirty="0" err="1"/>
              <a:t>WLAN</a:t>
            </a:r>
            <a:r>
              <a:rPr lang="en-US" altLang="de-DE" sz="1200" dirty="0"/>
              <a:t> </a:t>
            </a:r>
            <a:r>
              <a:rPr lang="en-US" altLang="de-DE" sz="1200" dirty="0" err="1"/>
              <a:t>offloadability</a:t>
            </a:r>
            <a:r>
              <a:rPr lang="en-US" altLang="de-DE" sz="1200" dirty="0"/>
              <a:t>' to session management procedures</a:t>
            </a:r>
          </a:p>
          <a:p>
            <a:pPr lvl="2"/>
            <a:r>
              <a:rPr lang="en-US" altLang="de-DE" sz="1200" dirty="0"/>
              <a:t>23.402 </a:t>
            </a:r>
            <a:r>
              <a:rPr lang="en-US" altLang="de-DE" sz="1200" dirty="0" err="1"/>
              <a:t>CR1302R2</a:t>
            </a:r>
            <a:r>
              <a:rPr lang="en-US" altLang="de-DE" sz="1200" dirty="0"/>
              <a:t>: Coexistence between </a:t>
            </a:r>
            <a:r>
              <a:rPr lang="en-US" altLang="de-DE" sz="1200" dirty="0" err="1"/>
              <a:t>ANDSF</a:t>
            </a:r>
            <a:r>
              <a:rPr lang="en-US" altLang="de-DE" sz="1200" dirty="0"/>
              <a:t> and RAN rules for Single-Radio </a:t>
            </a:r>
            <a:r>
              <a:rPr lang="en-US" altLang="de-DE" sz="1200" dirty="0" err="1"/>
              <a:t>UEs</a:t>
            </a:r>
            <a:endParaRPr lang="en-US" altLang="de-DE" sz="1200" dirty="0"/>
          </a:p>
          <a:p>
            <a:pPr lvl="2"/>
            <a:r>
              <a:rPr lang="en-US" altLang="de-DE" sz="1200" dirty="0"/>
              <a:t>23.402 </a:t>
            </a:r>
            <a:r>
              <a:rPr lang="en-US" altLang="de-DE" sz="1200" dirty="0" err="1"/>
              <a:t>CR1308R3</a:t>
            </a:r>
            <a:r>
              <a:rPr lang="en-US" altLang="de-DE" sz="1200" dirty="0"/>
              <a:t>: Usage of </a:t>
            </a:r>
            <a:r>
              <a:rPr lang="en-US" altLang="de-DE" sz="1200" dirty="0" err="1"/>
              <a:t>WLAN</a:t>
            </a:r>
            <a:r>
              <a:rPr lang="en-US" altLang="de-DE" sz="1200" dirty="0"/>
              <a:t> thresholds provided by the RAN for </a:t>
            </a:r>
            <a:r>
              <a:rPr lang="en-US" altLang="de-DE" sz="1200" dirty="0" err="1"/>
              <a:t>ANDSF</a:t>
            </a:r>
            <a:r>
              <a:rPr lang="en-US" altLang="de-DE" sz="1200" dirty="0"/>
              <a:t> traffic steering</a:t>
            </a:r>
          </a:p>
          <a:p>
            <a:pPr lvl="2"/>
            <a:r>
              <a:rPr lang="en-US" altLang="de-DE" sz="1200" dirty="0"/>
              <a:t>23.402 </a:t>
            </a:r>
            <a:r>
              <a:rPr lang="en-US" altLang="de-DE" sz="1200" dirty="0" err="1"/>
              <a:t>CR1305R3</a:t>
            </a:r>
            <a:r>
              <a:rPr lang="en-US" altLang="de-DE" sz="1200" dirty="0"/>
              <a:t>: Description of RAN-based solution without </a:t>
            </a:r>
            <a:r>
              <a:rPr lang="en-US" altLang="de-DE" sz="1200" dirty="0" err="1"/>
              <a:t>ANDSF</a:t>
            </a:r>
            <a:endParaRPr lang="en-US" altLang="de-DE" sz="1200" dirty="0"/>
          </a:p>
          <a:p>
            <a:pPr lvl="1">
              <a:defRPr/>
            </a:pPr>
            <a:r>
              <a:rPr lang="en-US" altLang="de-DE" sz="1600" dirty="0" smtClean="0">
                <a:cs typeface="Arial" charset="0"/>
              </a:rPr>
              <a:t>Completion </a:t>
            </a:r>
            <a:r>
              <a:rPr lang="en-US" altLang="de-DE" sz="1600" dirty="0">
                <a:cs typeface="Arial" charset="0"/>
              </a:rPr>
              <a:t>is set at </a:t>
            </a:r>
            <a:r>
              <a:rPr lang="en-US" altLang="de-DE" sz="1600" dirty="0" smtClean="0">
                <a:cs typeface="Arial" charset="0"/>
              </a:rPr>
              <a:t>100% after consideration of </a:t>
            </a:r>
            <a:r>
              <a:rPr lang="en-US" altLang="de-DE" sz="1600" dirty="0" err="1" smtClean="0">
                <a:cs typeface="Arial" charset="0"/>
              </a:rPr>
              <a:t>RAN2</a:t>
            </a:r>
            <a:r>
              <a:rPr lang="en-US" altLang="de-DE" sz="1600" dirty="0" smtClean="0">
                <a:cs typeface="Arial" charset="0"/>
              </a:rPr>
              <a:t> decisions and incoming </a:t>
            </a:r>
            <a:r>
              <a:rPr lang="en-US" altLang="de-DE" sz="1600" dirty="0" err="1" smtClean="0">
                <a:cs typeface="Arial" charset="0"/>
              </a:rPr>
              <a:t>LSs</a:t>
            </a:r>
            <a:r>
              <a:rPr lang="en-US" altLang="de-DE" sz="1600" dirty="0" smtClean="0">
                <a:cs typeface="Arial" charset="0"/>
              </a:rPr>
              <a:t>.</a:t>
            </a:r>
            <a:endParaRPr lang="en-US" altLang="de-DE" sz="1600" dirty="0">
              <a:cs typeface="Arial" charset="0"/>
            </a:endParaRPr>
          </a:p>
          <a:p>
            <a:pPr lvl="1">
              <a:defRPr/>
            </a:pPr>
            <a:r>
              <a:rPr lang="en-US" altLang="de-DE" sz="1600" dirty="0" smtClean="0">
                <a:cs typeface="Arial" charset="0"/>
              </a:rPr>
              <a:t>From an SA2 perspective, </a:t>
            </a:r>
            <a:r>
              <a:rPr lang="en-US" altLang="de-DE" sz="1600" dirty="0" smtClean="0">
                <a:solidFill>
                  <a:srgbClr val="7030A0"/>
                </a:solidFill>
                <a:cs typeface="Arial" charset="0"/>
              </a:rPr>
              <a:t>all open issues are </a:t>
            </a:r>
            <a:r>
              <a:rPr lang="en-US" altLang="de-DE" sz="1600" b="1" dirty="0" smtClean="0">
                <a:solidFill>
                  <a:srgbClr val="7030A0"/>
                </a:solidFill>
                <a:cs typeface="Arial" charset="0"/>
              </a:rPr>
              <a:t>resolved</a:t>
            </a:r>
            <a:r>
              <a:rPr lang="en-US" altLang="de-DE" sz="1600" dirty="0" smtClean="0">
                <a:cs typeface="Arial" charset="0"/>
              </a:rPr>
              <a:t>.</a:t>
            </a:r>
          </a:p>
          <a:p>
            <a:r>
              <a:rPr lang="en-US" altLang="de-DE" sz="1800" dirty="0" smtClean="0">
                <a:cs typeface="Arial" charset="0"/>
              </a:rPr>
              <a:t>Next Steps: </a:t>
            </a:r>
            <a:r>
              <a:rPr lang="en-US" altLang="de-DE" sz="1800" dirty="0" smtClean="0">
                <a:solidFill>
                  <a:srgbClr val="7030A0"/>
                </a:solidFill>
                <a:cs typeface="Arial" charset="0"/>
              </a:rPr>
              <a:t>Maintenance</a:t>
            </a:r>
            <a:r>
              <a:rPr lang="en-US" altLang="de-DE" sz="1600" dirty="0" smtClean="0">
                <a:cs typeface="Arial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de-DE" dirty="0"/>
              <a:t>2.2) </a:t>
            </a:r>
            <a:r>
              <a:rPr lang="en-US" altLang="de-DE" dirty="0" err="1"/>
              <a:t>Rel</a:t>
            </a:r>
            <a:r>
              <a:rPr lang="en-US" altLang="de-DE" dirty="0"/>
              <a:t>-12 Work Ongoing </a:t>
            </a:r>
            <a:r>
              <a:rPr lang="en-US" altLang="de-DE" dirty="0" smtClean="0"/>
              <a:t>(2/12)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 Following up on SA's LS on Maintenance of </a:t>
            </a:r>
            <a:r>
              <a:rPr lang="en-US" dirty="0"/>
              <a:t>“</a:t>
            </a:r>
            <a:r>
              <a:rPr lang="en-US" dirty="0" err="1"/>
              <a:t>3GPP</a:t>
            </a:r>
            <a:r>
              <a:rPr lang="en-US" dirty="0"/>
              <a:t> system to Wireless Local Area Network (</a:t>
            </a:r>
            <a:r>
              <a:rPr lang="en-US" dirty="0" err="1"/>
              <a:t>WLAN</a:t>
            </a:r>
            <a:r>
              <a:rPr lang="en-US" dirty="0"/>
              <a:t>) interworking”</a:t>
            </a:r>
            <a:r>
              <a:rPr lang="de-DE" dirty="0" smtClean="0"/>
              <a:t> (</a:t>
            </a:r>
            <a:r>
              <a:rPr lang="de-DE" b="1" dirty="0" smtClean="0"/>
              <a:t>SP-140397</a:t>
            </a:r>
            <a:r>
              <a:rPr lang="de-DE" dirty="0" smtClean="0"/>
              <a:t>)</a:t>
            </a:r>
          </a:p>
          <a:p>
            <a:pPr lvl="1"/>
            <a:r>
              <a:rPr lang="de-DE" dirty="0" smtClean="0"/>
              <a:t>SA2 </a:t>
            </a:r>
            <a:r>
              <a:rPr lang="de-DE" dirty="0"/>
              <a:t>approved </a:t>
            </a:r>
            <a:r>
              <a:rPr lang="de-DE" dirty="0" smtClean="0"/>
              <a:t>1 CR, </a:t>
            </a:r>
            <a:r>
              <a:rPr lang="de-DE" dirty="0"/>
              <a:t>WI Code: TEI12, Cat </a:t>
            </a:r>
            <a:r>
              <a:rPr lang="de-DE" dirty="0" smtClean="0"/>
              <a:t>C (See SP-140426)</a:t>
            </a:r>
          </a:p>
          <a:p>
            <a:pPr lvl="2"/>
            <a:r>
              <a:rPr lang="en-GB" dirty="0"/>
              <a:t>23.234 </a:t>
            </a:r>
            <a:r>
              <a:rPr lang="en-GB" dirty="0" err="1" smtClean="0"/>
              <a:t>CR0172R2</a:t>
            </a:r>
            <a:r>
              <a:rPr lang="en-GB" dirty="0" smtClean="0"/>
              <a:t>: </a:t>
            </a:r>
            <a:r>
              <a:rPr lang="en-GB" dirty="0"/>
              <a:t>I-</a:t>
            </a:r>
            <a:r>
              <a:rPr lang="en-GB" dirty="0" err="1"/>
              <a:t>WLAN</a:t>
            </a:r>
            <a:r>
              <a:rPr lang="en-GB" dirty="0"/>
              <a:t> </a:t>
            </a:r>
            <a:r>
              <a:rPr lang="en-GB" dirty="0" smtClean="0"/>
              <a:t>maintenance</a:t>
            </a:r>
          </a:p>
          <a:p>
            <a:pPr lvl="1"/>
            <a:r>
              <a:rPr lang="de-DE" dirty="0" smtClean="0"/>
              <a:t>Further alignment and action related to this matter is possible in future.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7777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Ongoing (3/12)</a:t>
            </a:r>
            <a:endParaRPr lang="de-DE" altLang="de-DE" dirty="0" smtClean="0"/>
          </a:p>
        </p:txBody>
      </p:sp>
      <p:sp>
        <p:nvSpPr>
          <p:cNvPr id="16387" name="Content Placeholder 3"/>
          <p:cNvSpPr>
            <a:spLocks noGrp="1"/>
          </p:cNvSpPr>
          <p:nvPr>
            <p:ph idx="1"/>
          </p:nvPr>
        </p:nvSpPr>
        <p:spPr>
          <a:xfrm>
            <a:off x="469900" y="1600200"/>
            <a:ext cx="8229600" cy="4711700"/>
          </a:xfrm>
        </p:spPr>
        <p:txBody>
          <a:bodyPr/>
          <a:lstStyle/>
          <a:p>
            <a:r>
              <a:rPr lang="de-DE" altLang="de-DE" dirty="0" smtClean="0">
                <a:cs typeface="Arial" charset="0"/>
              </a:rPr>
              <a:t> Rel-12 features are being maintained actively.</a:t>
            </a:r>
          </a:p>
          <a:p>
            <a:r>
              <a:rPr lang="de-DE" altLang="de-DE" sz="2000" dirty="0" smtClean="0">
                <a:latin typeface="Arial" charset="0"/>
                <a:cs typeface="Arial" charset="0"/>
              </a:rPr>
              <a:t>Only 1 feature reported less than 100% completion</a:t>
            </a:r>
          </a:p>
          <a:p>
            <a:pPr lvl="1"/>
            <a:r>
              <a:rPr lang="de-DE" altLang="de-DE" sz="1600" dirty="0" smtClean="0">
                <a:latin typeface="Arial" charset="0"/>
                <a:cs typeface="Arial" charset="0"/>
              </a:rPr>
              <a:t>GCSE_LTE. </a:t>
            </a:r>
            <a:r>
              <a:rPr lang="de-DE" altLang="de-DE" sz="16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Reported 95% at SA#64. This is now 100%. </a:t>
            </a:r>
          </a:p>
          <a:p>
            <a:r>
              <a:rPr lang="de-DE" altLang="de-DE" dirty="0" smtClean="0"/>
              <a:t>Overall status of work:</a:t>
            </a:r>
          </a:p>
          <a:p>
            <a:pPr lvl="1"/>
            <a:r>
              <a:rPr lang="de-DE" altLang="de-DE" sz="2000" dirty="0" smtClean="0"/>
              <a:t>All Rel-12 work is completed at this point. </a:t>
            </a:r>
          </a:p>
          <a:p>
            <a:pPr lvl="1"/>
            <a:r>
              <a:rPr lang="de-DE" altLang="de-DE" sz="2000" dirty="0" smtClean="0"/>
              <a:t>A significant amount of correction has already been completed: For the first time, at SA2#104, the majority of the agenda time in the meeting was spent on Rel-13 topics.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Ongoing (4/12)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44978104"/>
              </p:ext>
            </p:extLst>
          </p:nvPr>
        </p:nvGraphicFramePr>
        <p:xfrm>
          <a:off x="179388" y="1375200"/>
          <a:ext cx="8569325" cy="177800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6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2" marB="45732"/>
                </a:tc>
              </a:tr>
              <a:tr h="606744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GCSE_LTE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Communication System Enablers for 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</a:t>
                      </a: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</a:t>
                      </a:r>
                    </a:p>
                  </a:txBody>
                  <a:tcPr marL="118800" marR="118800" marT="90004" marB="9000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100%</a:t>
                      </a: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20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</a:tr>
              <a:tr h="57664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GCSE_LTE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Phase</a:t>
                      </a:r>
                    </a:p>
                  </a:txBody>
                  <a:tcPr marL="118800" marR="118800" marT="90004" marB="9000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95% =&gt; 100%</a:t>
                      </a: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8452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75000"/>
            <a:ext cx="8280400" cy="3275676"/>
          </a:xfrm>
        </p:spPr>
        <p:txBody>
          <a:bodyPr/>
          <a:lstStyle/>
          <a:p>
            <a:r>
              <a:rPr lang="de-DE" altLang="de-DE" sz="1800" dirty="0" smtClean="0"/>
              <a:t>Progress since SA#64</a:t>
            </a:r>
          </a:p>
          <a:p>
            <a:pPr lvl="1"/>
            <a:r>
              <a:rPr lang="de-DE" altLang="de-DE" sz="1600" dirty="0" smtClean="0"/>
              <a:t>Maintenance proceeded successfully [7,5 Time Units spent on GCSE_LTE Maintenance so far.]</a:t>
            </a:r>
          </a:p>
          <a:p>
            <a:pPr lvl="2"/>
            <a:r>
              <a:rPr lang="de-DE" altLang="de-DE" sz="1200" dirty="0" smtClean="0"/>
              <a:t>16 Cat F, D or Cat B (for alignment) CRs approved. (See SP-140259)</a:t>
            </a:r>
          </a:p>
          <a:p>
            <a:pPr lvl="1"/>
            <a:r>
              <a:rPr lang="de-DE" altLang="de-DE" sz="1600" dirty="0" smtClean="0"/>
              <a:t>Open issues (the remaining 5%) resolved:</a:t>
            </a:r>
          </a:p>
          <a:p>
            <a:pPr lvl="2"/>
            <a:r>
              <a:rPr lang="de-DE" altLang="de-DE" sz="1400" dirty="0" smtClean="0"/>
              <a:t>QCI agreed for handling of special bearer(s) for public safety, details decided. (See SP-140441)</a:t>
            </a:r>
          </a:p>
          <a:p>
            <a:pPr lvl="2"/>
            <a:r>
              <a:rPr lang="de-DE" altLang="de-DE" sz="1400" dirty="0" smtClean="0"/>
              <a:t>Further discussion of eMBMS broadcast areas with E-UTRAN Cell Granularity deferred to Rel-13.</a:t>
            </a:r>
          </a:p>
          <a:p>
            <a:r>
              <a:rPr lang="de-DE" altLang="de-DE" sz="1800" dirty="0" smtClean="0"/>
              <a:t>Any further work on support of 22.468 requirements will happen in the context of Rel-13 work items. </a:t>
            </a:r>
          </a:p>
          <a:p>
            <a:r>
              <a:rPr lang="de-DE" altLang="de-DE" sz="1800" dirty="0" smtClean="0"/>
              <a:t>Next steps with the Rel-12 feature</a:t>
            </a:r>
          </a:p>
          <a:p>
            <a:pPr lvl="1"/>
            <a:r>
              <a:rPr lang="de-DE" altLang="de-DE" sz="1600" dirty="0" smtClean="0">
                <a:solidFill>
                  <a:srgbClr val="7030A0"/>
                </a:solidFill>
              </a:rPr>
              <a:t>Maintenance of 23.468 and alignment with other specifications as needed.</a:t>
            </a:r>
            <a:endParaRPr lang="de-DE" altLang="de-DE" sz="18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/>
              <a:t> 1) General aspects (events since </a:t>
            </a:r>
            <a:r>
              <a:rPr lang="en-GB" sz="2400" dirty="0" err="1" smtClean="0"/>
              <a:t>SA#64</a:t>
            </a:r>
            <a:r>
              <a:rPr lang="en-GB" sz="2400" dirty="0" smtClean="0"/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/>
              <a:t>2.1) </a:t>
            </a:r>
            <a:r>
              <a:rPr lang="en-GB" sz="2000" dirty="0" err="1" smtClean="0"/>
              <a:t>Rel</a:t>
            </a:r>
            <a:r>
              <a:rPr lang="en-GB" sz="2000" dirty="0" smtClean="0"/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2.2) </a:t>
            </a:r>
            <a:r>
              <a:rPr lang="en-GB" sz="2000" dirty="0" err="1"/>
              <a:t>Rel</a:t>
            </a:r>
            <a:r>
              <a:rPr lang="en-GB" sz="2000" dirty="0"/>
              <a:t>-12 Work and Maintenance</a:t>
            </a:r>
            <a:endParaRPr lang="en-GB" sz="2000" dirty="0" smtClean="0"/>
          </a:p>
          <a:p>
            <a:pPr lvl="1" eaLnBrk="1" hangingPunct="1">
              <a:defRPr/>
            </a:pPr>
            <a:r>
              <a:rPr lang="en-GB" sz="2000" dirty="0" smtClean="0"/>
              <a:t>2.3) </a:t>
            </a:r>
            <a:r>
              <a:rPr lang="en-GB" sz="2000" dirty="0" err="1" smtClean="0"/>
              <a:t>Rel</a:t>
            </a:r>
            <a:r>
              <a:rPr lang="en-GB" sz="2000" dirty="0" smtClean="0"/>
              <a:t>-13 Work</a:t>
            </a:r>
          </a:p>
          <a:p>
            <a:pPr lvl="1" eaLnBrk="1" hangingPunct="1">
              <a:defRPr/>
            </a:pPr>
            <a:r>
              <a:rPr lang="en-GB" sz="2000" dirty="0" smtClean="0"/>
              <a:t>2.4) New and Updated </a:t>
            </a:r>
            <a:r>
              <a:rPr lang="en-GB" sz="2000" dirty="0" err="1" smtClean="0"/>
              <a:t>WIDs</a:t>
            </a:r>
            <a:r>
              <a:rPr lang="en-GB" sz="2000" dirty="0" smtClean="0"/>
              <a:t> and </a:t>
            </a:r>
            <a:r>
              <a:rPr lang="en-GB" sz="2000" dirty="0" err="1" smtClean="0"/>
              <a:t>SIDs</a:t>
            </a:r>
            <a:endParaRPr lang="en-GB" sz="2000" dirty="0" smtClean="0"/>
          </a:p>
          <a:p>
            <a:pPr lvl="1" eaLnBrk="1" hangingPunct="1">
              <a:defRPr/>
            </a:pPr>
            <a:r>
              <a:rPr lang="en-GB" sz="2000" dirty="0" smtClean="0"/>
              <a:t>2.5) </a:t>
            </a:r>
            <a:r>
              <a:rPr lang="en-GB" sz="2000" dirty="0" err="1" smtClean="0"/>
              <a:t>IETF</a:t>
            </a:r>
            <a:r>
              <a:rPr lang="en-GB" sz="2000" dirty="0" smtClean="0"/>
              <a:t> Dependency Update</a:t>
            </a:r>
          </a:p>
          <a:p>
            <a:pPr eaLnBrk="1" hangingPunct="1">
              <a:defRPr/>
            </a:pPr>
            <a:r>
              <a:rPr lang="en-GB" sz="2400" dirty="0" smtClean="0"/>
              <a:t> 3) Action Items</a:t>
            </a:r>
          </a:p>
          <a:p>
            <a:pPr eaLnBrk="1" hangingPunct="1">
              <a:defRPr/>
            </a:pPr>
            <a:r>
              <a:rPr lang="en-GB" sz="2400" dirty="0" smtClean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/>
              <a:t> 5) Collected Items requiring action from SA</a:t>
            </a:r>
          </a:p>
          <a:p>
            <a:pPr marL="0" indent="0" eaLnBrk="1" hangingPunct="1">
              <a:spcBef>
                <a:spcPts val="18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Explicit requests for </a:t>
            </a:r>
            <a:r>
              <a:rPr lang="en-GB" sz="2400" dirty="0" err="1" smtClean="0">
                <a:solidFill>
                  <a:srgbClr val="FF0000"/>
                </a:solidFill>
              </a:rPr>
              <a:t>TSG</a:t>
            </a:r>
            <a:r>
              <a:rPr lang="en-GB" sz="2400" dirty="0" smtClean="0">
                <a:solidFill>
                  <a:srgbClr val="FF0000"/>
                </a:solidFill>
              </a:rPr>
              <a:t> SA are highlighted in 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de-DE" altLang="de-DE" dirty="0" smtClean="0"/>
              <a:t>Rel-12 Maintenance (5/12)</a:t>
            </a:r>
            <a:br>
              <a:rPr lang="de-DE" altLang="de-DE" dirty="0" smtClean="0"/>
            </a:br>
            <a:r>
              <a:rPr lang="de-DE" altLang="de-DE" dirty="0" smtClean="0"/>
              <a:t>Completed SA 65 or before</a:t>
            </a:r>
            <a:endParaRPr lang="de-DE" altLang="de-DE" sz="3600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03225" y="1614488"/>
            <a:ext cx="8229600" cy="4527550"/>
          </a:xfrm>
        </p:spPr>
        <p:txBody>
          <a:bodyPr/>
          <a:lstStyle/>
          <a:p>
            <a:r>
              <a:rPr lang="de-DE" altLang="de-DE" smtClean="0"/>
              <a:t> Work Progress on Corrections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080065"/>
              </p:ext>
            </p:extLst>
          </p:nvPr>
        </p:nvGraphicFramePr>
        <p:xfrm>
          <a:off x="390283" y="2220999"/>
          <a:ext cx="8528860" cy="3383060"/>
        </p:xfrm>
        <a:graphic>
          <a:graphicData uri="http://schemas.openxmlformats.org/drawingml/2006/table">
            <a:tbl>
              <a:tblPr/>
              <a:tblGrid>
                <a:gridCol w="3632006"/>
                <a:gridCol w="672579"/>
                <a:gridCol w="612033"/>
                <a:gridCol w="745126"/>
                <a:gridCol w="647936"/>
                <a:gridCol w="712730"/>
                <a:gridCol w="599341"/>
                <a:gridCol w="907109"/>
              </a:tblGrid>
              <a:tr h="45714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59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60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61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63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65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8228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Approved (Maintenance of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Rel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-12 Work Items)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95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11886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Approved (TEI12: Maintenance of features added in previous releases)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</a:tr>
              <a:tr h="457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Noted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26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457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Postponed / Not Handled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</a:tr>
            </a:tbl>
          </a:graphicData>
        </a:graphic>
      </p:graphicFrame>
      <p:sp>
        <p:nvSpPr>
          <p:cNvPr id="23587" name="Rectangle 7"/>
          <p:cNvSpPr>
            <a:spLocks noChangeArrowheads="1"/>
          </p:cNvSpPr>
          <p:nvPr/>
        </p:nvSpPr>
        <p:spPr bwMode="auto">
          <a:xfrm>
            <a:off x="566738" y="5788363"/>
            <a:ext cx="7277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solidFill>
                  <a:srgbClr val="FF0000"/>
                </a:solidFill>
                <a:latin typeface="Arial" charset="0"/>
                <a:ea typeface="Gulim" pitchFamily="34" charset="-127"/>
              </a:rPr>
              <a:t>*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short cycle (only one SA2 meeting allowing corrections)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49382" y="6112784"/>
            <a:ext cx="43791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Note: Category A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are not counted.</a:t>
            </a:r>
            <a:endParaRPr lang="en-US" altLang="de-DE" sz="1800" i="1" dirty="0">
              <a:latin typeface="Arial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(6/12)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26391549"/>
              </p:ext>
            </p:extLst>
          </p:nvPr>
        </p:nvGraphicFramePr>
        <p:xfrm>
          <a:off x="217488" y="1092200"/>
          <a:ext cx="8609012" cy="5376384"/>
        </p:xfrm>
        <a:graphic>
          <a:graphicData uri="http://schemas.openxmlformats.org/drawingml/2006/table">
            <a:tbl>
              <a:tblPr/>
              <a:tblGrid>
                <a:gridCol w="1525587"/>
                <a:gridCol w="5408613"/>
                <a:gridCol w="638175"/>
                <a:gridCol w="1036637"/>
              </a:tblGrid>
              <a:tr h="59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477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MTCe-UEPCOP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UE</a:t>
                      </a: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Power Consumption Optimizations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2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MTCe-SDDTE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735" marB="4573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Small Data and Device Triggering Enhancements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excluding the exception discussed on slide 20 </a:t>
                      </a:r>
                      <a:endParaRPr kumimoji="0" lang="en-US" sz="15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735" marB="4573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19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WLAN_NS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Network Selection for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Terminals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792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P4C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-F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Policy and Charging Control for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supporting traffic from fixed terminals and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NSWO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traffic from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UEs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eSaMOG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S2a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Mobility Over Trusted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access to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</a:t>
                      </a:r>
                      <a:endParaRPr lang="en-US" sz="16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67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NETLOC_TWAN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Network-provided Location information for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Trusted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Access Network (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TWAN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case</a:t>
                      </a: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CNO_ULI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 Location Information reporting improvements</a:t>
                      </a: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ProSe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Services</a:t>
                      </a: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8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GCSE_LTE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</a:t>
                      </a:r>
                      <a:r>
                        <a:rPr lang="en-US" sz="16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Communication System Enablers for LTE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</a:t>
                      </a: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IMS_WebRTC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 Real Time Communication access to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</a:t>
                      </a:r>
                      <a:endParaRPr lang="en-US" sz="16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(7/12)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58109164"/>
              </p:ext>
            </p:extLst>
          </p:nvPr>
        </p:nvGraphicFramePr>
        <p:xfrm>
          <a:off x="179388" y="1125538"/>
          <a:ext cx="8609012" cy="5178427"/>
        </p:xfrm>
        <a:graphic>
          <a:graphicData uri="http://schemas.openxmlformats.org/drawingml/2006/table">
            <a:tbl>
              <a:tblPr/>
              <a:tblGrid>
                <a:gridCol w="1525587"/>
                <a:gridCol w="5408613"/>
                <a:gridCol w="638175"/>
                <a:gridCol w="1036637"/>
              </a:tblGrid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LIMONET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Stage 2 for LIPA Mobility and SIPTO at the Local Network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P4C-TI</a:t>
                      </a:r>
                    </a:p>
                  </a:txBody>
                  <a:tcPr marL="91435" marR="91435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Stage 2 for </a:t>
                      </a: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Support for BBF Accesses Interworking</a:t>
                      </a:r>
                    </a:p>
                  </a:txBody>
                  <a:tcPr marL="91435" marR="91435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BusTi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Business Trunking for IP-PBX in static mode of operation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ABC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Application Based Charging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UMONC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Usage Monitoring Control enhancement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SMSMI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Short Message Service (</a:t>
                      </a: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SMS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) submit and delivery without </a:t>
                      </a: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MSISDN</a:t>
                      </a: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in </a:t>
                      </a:r>
                      <a:r>
                        <a:rPr kumimoji="0" lang="en-US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IMS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OPIIS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Operator Policies for IP Interface Selection </a:t>
                      </a:r>
                      <a:endParaRPr kumimoji="0" lang="en-GB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WORM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Optimizing Offloading to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WLAN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in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RAT mobility</a:t>
                      </a:r>
                      <a:endParaRPr kumimoji="0" lang="en-GB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TEI12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/other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Various, including </a:t>
                      </a:r>
                      <a:r>
                        <a:rPr kumimoji="0" lang="en-GB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GOCMe</a:t>
                      </a: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, </a:t>
                      </a:r>
                      <a:r>
                        <a:rPr kumimoji="0" lang="en-GB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BBAI</a:t>
                      </a:r>
                      <a:endParaRPr kumimoji="0" lang="en-GB" sz="15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N/A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– Category F </a:t>
            </a:r>
            <a:r>
              <a:rPr lang="en-US" altLang="de-DE" dirty="0" err="1" smtClean="0"/>
              <a:t>CRs</a:t>
            </a:r>
            <a:r>
              <a:rPr lang="en-US" altLang="de-DE" dirty="0" smtClean="0"/>
              <a:t> only (8/12)</a:t>
            </a:r>
            <a:endParaRPr lang="de-DE" altLang="de-DE" dirty="0" smtClean="0"/>
          </a:p>
        </p:txBody>
      </p:sp>
      <p:sp>
        <p:nvSpPr>
          <p:cNvPr id="26627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400" dirty="0" smtClean="0"/>
              <a:t> eSaMOG (See SP-140422)</a:t>
            </a:r>
          </a:p>
          <a:p>
            <a:pPr lvl="1"/>
            <a:r>
              <a:rPr lang="en-US" altLang="de-DE" sz="1600" dirty="0"/>
              <a:t>23.402 </a:t>
            </a:r>
            <a:r>
              <a:rPr lang="en-US" altLang="de-DE" sz="1600" dirty="0" err="1"/>
              <a:t>CR1296R1</a:t>
            </a:r>
            <a:r>
              <a:rPr lang="en-US" altLang="de-DE" sz="1600" dirty="0"/>
              <a:t>: Correction of figures in section </a:t>
            </a:r>
            <a:r>
              <a:rPr lang="en-US" altLang="de-DE" sz="1600" dirty="0" smtClean="0"/>
              <a:t>16.10.1</a:t>
            </a:r>
          </a:p>
          <a:p>
            <a:r>
              <a:rPr lang="en-US" altLang="de-DE" dirty="0" smtClean="0"/>
              <a:t> </a:t>
            </a:r>
            <a:r>
              <a:rPr lang="en-US" altLang="de-DE" sz="2400" dirty="0" err="1" smtClean="0"/>
              <a:t>CNO_ULI</a:t>
            </a:r>
            <a:r>
              <a:rPr lang="en-US" altLang="de-DE" sz="2400" dirty="0" smtClean="0"/>
              <a:t> </a:t>
            </a:r>
            <a:r>
              <a:rPr lang="de-DE" altLang="de-DE" sz="2400" dirty="0" smtClean="0"/>
              <a:t>(See SP-140421)</a:t>
            </a:r>
            <a:endParaRPr lang="en-US" altLang="de-DE" sz="2400" dirty="0" smtClean="0"/>
          </a:p>
          <a:p>
            <a:pPr lvl="1"/>
            <a:r>
              <a:rPr lang="en-US" altLang="de-DE" sz="1600" dirty="0"/>
              <a:t>23.401 </a:t>
            </a:r>
            <a:r>
              <a:rPr lang="en-US" altLang="de-DE" sz="1600" dirty="0" err="1"/>
              <a:t>CR2727R2</a:t>
            </a:r>
            <a:r>
              <a:rPr lang="en-US" altLang="de-DE" sz="1600" dirty="0"/>
              <a:t>: Clarifications for PRA </a:t>
            </a:r>
            <a:r>
              <a:rPr lang="en-US" altLang="de-DE" sz="1600" dirty="0" smtClean="0"/>
              <a:t>reporting</a:t>
            </a:r>
          </a:p>
          <a:p>
            <a:pPr lvl="1"/>
            <a:r>
              <a:rPr lang="en-US" altLang="de-DE" sz="1600" dirty="0"/>
              <a:t>23.060 </a:t>
            </a:r>
            <a:r>
              <a:rPr lang="en-US" altLang="de-DE" sz="1600" dirty="0" err="1"/>
              <a:t>CR1878R2</a:t>
            </a:r>
            <a:r>
              <a:rPr lang="en-US" altLang="de-DE" sz="1600" dirty="0"/>
              <a:t>: Clarifications for PRA </a:t>
            </a:r>
            <a:r>
              <a:rPr lang="en-US" altLang="de-DE" sz="1600" dirty="0" smtClean="0"/>
              <a:t>reporting</a:t>
            </a:r>
          </a:p>
          <a:p>
            <a:pPr lvl="1"/>
            <a:r>
              <a:rPr lang="en-US" altLang="de-DE" sz="1600" dirty="0"/>
              <a:t>23.203 </a:t>
            </a:r>
            <a:r>
              <a:rPr lang="en-US" altLang="de-DE" sz="1600" dirty="0" err="1"/>
              <a:t>CR0906R2</a:t>
            </a:r>
            <a:r>
              <a:rPr lang="en-US" altLang="de-DE" sz="1600" dirty="0"/>
              <a:t>: Clarifications for PRA </a:t>
            </a:r>
            <a:r>
              <a:rPr lang="en-US" altLang="de-DE" sz="1600" dirty="0" smtClean="0"/>
              <a:t>reporting</a:t>
            </a:r>
          </a:p>
          <a:p>
            <a:pPr lvl="1"/>
            <a:r>
              <a:rPr lang="en-US" altLang="de-DE" sz="1600" dirty="0" smtClean="0"/>
              <a:t>23.203 </a:t>
            </a:r>
            <a:r>
              <a:rPr lang="en-US" altLang="de-DE" sz="1600" dirty="0" err="1" smtClean="0"/>
              <a:t>CR0907R2</a:t>
            </a:r>
            <a:r>
              <a:rPr lang="en-US" altLang="de-DE" sz="1600" dirty="0" smtClean="0"/>
              <a:t>: Clarifications for PRA reporting</a:t>
            </a:r>
          </a:p>
          <a:p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GCSE_LTE</a:t>
            </a:r>
            <a:r>
              <a:rPr lang="en-US" altLang="de-DE" sz="2400" dirty="0" smtClean="0"/>
              <a:t> (See </a:t>
            </a:r>
            <a:r>
              <a:rPr lang="en-US" altLang="de-DE" sz="2400" dirty="0" err="1" smtClean="0"/>
              <a:t>SP</a:t>
            </a:r>
            <a:r>
              <a:rPr lang="en-US" altLang="de-DE" sz="2400" dirty="0" smtClean="0"/>
              <a:t>-140420) </a:t>
            </a:r>
          </a:p>
          <a:p>
            <a:pPr lvl="1"/>
            <a:r>
              <a:rPr lang="en-US" altLang="de-DE" sz="1600" dirty="0"/>
              <a:t>23.468 </a:t>
            </a:r>
            <a:r>
              <a:rPr lang="en-US" altLang="de-DE" sz="1600" dirty="0" err="1"/>
              <a:t>CR0022R2</a:t>
            </a:r>
            <a:r>
              <a:rPr lang="en-US" altLang="de-DE" sz="1600" dirty="0"/>
              <a:t>: Clarifications to roaming models and </a:t>
            </a:r>
            <a:r>
              <a:rPr lang="en-US" altLang="de-DE" sz="1600" dirty="0" err="1"/>
              <a:t>MBMS</a:t>
            </a:r>
            <a:r>
              <a:rPr lang="en-US" altLang="de-DE" sz="1600" dirty="0"/>
              <a:t> Delivery media flow in the figures</a:t>
            </a:r>
            <a:endParaRPr lang="en-US" altLang="de-DE" sz="1600" dirty="0" smtClean="0"/>
          </a:p>
          <a:p>
            <a:pPr lvl="1"/>
            <a:r>
              <a:rPr lang="en-US" altLang="de-DE" sz="1600" dirty="0"/>
              <a:t>23.468 </a:t>
            </a:r>
            <a:r>
              <a:rPr lang="en-US" altLang="de-DE" sz="1600" dirty="0" err="1"/>
              <a:t>CR0044R1</a:t>
            </a:r>
            <a:r>
              <a:rPr lang="en-US" altLang="de-DE" sz="1600" dirty="0"/>
              <a:t>: Requirements for </a:t>
            </a:r>
            <a:r>
              <a:rPr lang="en-US" altLang="de-DE" sz="1600" dirty="0" err="1"/>
              <a:t>MB2</a:t>
            </a:r>
            <a:r>
              <a:rPr lang="en-US" altLang="de-DE" sz="1600" dirty="0"/>
              <a:t> and </a:t>
            </a:r>
            <a:r>
              <a:rPr lang="en-US" altLang="de-DE" sz="1600" dirty="0" err="1" smtClean="0"/>
              <a:t>GC1</a:t>
            </a:r>
            <a:endParaRPr lang="en-US" altLang="de-DE" sz="1600" dirty="0" smtClean="0"/>
          </a:p>
          <a:p>
            <a:pPr lvl="1"/>
            <a:r>
              <a:rPr lang="en-US" altLang="de-DE" sz="1600" dirty="0"/>
              <a:t>23.203 </a:t>
            </a:r>
            <a:r>
              <a:rPr lang="en-US" altLang="de-DE" sz="1600" dirty="0" err="1"/>
              <a:t>CR0901R4</a:t>
            </a:r>
            <a:r>
              <a:rPr lang="en-US" altLang="de-DE" sz="1600" dirty="0"/>
              <a:t>: </a:t>
            </a:r>
            <a:r>
              <a:rPr lang="en-US" altLang="de-DE" sz="1600" dirty="0" err="1"/>
              <a:t>QCI</a:t>
            </a:r>
            <a:r>
              <a:rPr lang="en-US" altLang="de-DE" sz="1600" dirty="0"/>
              <a:t> values for Public Safety Services</a:t>
            </a:r>
            <a:endParaRPr lang="en-US" altLang="de-DE" sz="1600" dirty="0" smtClean="0"/>
          </a:p>
          <a:p>
            <a:pPr lvl="1"/>
            <a:endParaRPr lang="en-US" altLang="de-DE" sz="2000" dirty="0" smtClean="0"/>
          </a:p>
          <a:p>
            <a:pPr lvl="1"/>
            <a:endParaRPr lang="en-US" altLang="de-DE" sz="800" dirty="0" smtClean="0"/>
          </a:p>
          <a:p>
            <a:pPr lvl="1"/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– Category F </a:t>
            </a:r>
            <a:r>
              <a:rPr lang="en-US" altLang="de-DE" dirty="0" err="1" smtClean="0"/>
              <a:t>CRs</a:t>
            </a:r>
            <a:r>
              <a:rPr lang="en-US" altLang="de-DE" dirty="0" smtClean="0"/>
              <a:t> only (9/12)</a:t>
            </a:r>
            <a:endParaRPr lang="de-DE" altLang="de-DE" dirty="0" smtClean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85200" cy="4762500"/>
          </a:xfrm>
        </p:spPr>
        <p:txBody>
          <a:bodyPr/>
          <a:lstStyle/>
          <a:p>
            <a:r>
              <a:rPr lang="de-DE" altLang="de-DE" sz="2400" dirty="0" smtClean="0"/>
              <a:t> </a:t>
            </a:r>
            <a:r>
              <a:rPr lang="en-US" altLang="de-DE" sz="2400" dirty="0" err="1"/>
              <a:t>IMS_WebRTC</a:t>
            </a:r>
            <a:r>
              <a:rPr lang="en-US" altLang="de-DE" sz="2400" dirty="0"/>
              <a:t> (See </a:t>
            </a:r>
            <a:r>
              <a:rPr lang="en-US" altLang="de-DE" sz="2400" dirty="0" err="1" smtClean="0"/>
              <a:t>SP</a:t>
            </a:r>
            <a:r>
              <a:rPr lang="en-US" altLang="de-DE" sz="2400" dirty="0" smtClean="0"/>
              <a:t>-140418)</a:t>
            </a:r>
            <a:endParaRPr lang="de-DE" altLang="de-DE" sz="2400" dirty="0" smtClean="0"/>
          </a:p>
          <a:p>
            <a:pPr lvl="1"/>
            <a:r>
              <a:rPr lang="de-DE" altLang="de-DE" sz="1600" dirty="0"/>
              <a:t>23.228 CR1090: Clarification on RTP multiplexing</a:t>
            </a:r>
            <a:endParaRPr lang="de-DE" altLang="de-DE" sz="1600" dirty="0" smtClean="0"/>
          </a:p>
          <a:p>
            <a:pPr lvl="1"/>
            <a:r>
              <a:rPr lang="en-US" altLang="de-DE" sz="1600" dirty="0"/>
              <a:t>23.228 </a:t>
            </a:r>
            <a:r>
              <a:rPr lang="en-US" altLang="de-DE" sz="1600" dirty="0" err="1"/>
              <a:t>CR1086R1</a:t>
            </a:r>
            <a:r>
              <a:rPr lang="en-US" altLang="de-DE" sz="1600" dirty="0"/>
              <a:t>: Editorial corrections for </a:t>
            </a:r>
            <a:r>
              <a:rPr lang="en-US" altLang="de-DE" sz="1600" dirty="0" err="1"/>
              <a:t>WebRTC</a:t>
            </a:r>
            <a:r>
              <a:rPr lang="en-US" altLang="de-DE" sz="1600" dirty="0"/>
              <a:t> in </a:t>
            </a:r>
            <a:r>
              <a:rPr lang="en-US" altLang="de-DE" sz="1600" dirty="0" err="1"/>
              <a:t>TS</a:t>
            </a:r>
            <a:r>
              <a:rPr lang="en-US" altLang="de-DE" sz="1600" dirty="0"/>
              <a:t> </a:t>
            </a:r>
            <a:r>
              <a:rPr lang="en-US" altLang="de-DE" sz="1600" dirty="0" smtClean="0"/>
              <a:t>23.228</a:t>
            </a:r>
          </a:p>
          <a:p>
            <a:pPr lvl="1"/>
            <a:r>
              <a:rPr lang="en-US" altLang="de-DE" sz="1600" dirty="0"/>
              <a:t>23.228 </a:t>
            </a:r>
            <a:r>
              <a:rPr lang="en-US" altLang="de-DE" sz="1600" dirty="0" err="1"/>
              <a:t>CR1087R2</a:t>
            </a:r>
            <a:r>
              <a:rPr lang="en-US" altLang="de-DE" sz="1600" dirty="0"/>
              <a:t>: </a:t>
            </a:r>
            <a:r>
              <a:rPr lang="en-US" altLang="de-DE" sz="1600" dirty="0" err="1"/>
              <a:t>WAF</a:t>
            </a:r>
            <a:r>
              <a:rPr lang="en-US" altLang="de-DE" sz="1600" dirty="0"/>
              <a:t> </a:t>
            </a:r>
            <a:r>
              <a:rPr lang="en-US" altLang="de-DE" sz="1600" dirty="0" smtClean="0"/>
              <a:t>function</a:t>
            </a:r>
          </a:p>
          <a:p>
            <a:pPr lvl="1"/>
            <a:r>
              <a:rPr lang="en-US" altLang="de-DE" sz="1600" dirty="0"/>
              <a:t>23.228 </a:t>
            </a:r>
            <a:r>
              <a:rPr lang="en-US" altLang="de-DE" sz="1600" dirty="0" err="1"/>
              <a:t>CR1091R1</a:t>
            </a:r>
            <a:r>
              <a:rPr lang="en-US" altLang="de-DE" sz="1600" dirty="0"/>
              <a:t>: ICE TCP for Voice and Video media </a:t>
            </a:r>
            <a:r>
              <a:rPr lang="en-US" altLang="de-DE" sz="1600" dirty="0" smtClean="0"/>
              <a:t>transport</a:t>
            </a:r>
          </a:p>
          <a:p>
            <a:pPr lvl="1"/>
            <a:r>
              <a:rPr lang="en-US" altLang="de-DE" sz="1600" dirty="0"/>
              <a:t>23.228 </a:t>
            </a:r>
            <a:r>
              <a:rPr lang="en-US" altLang="de-DE" sz="1600" dirty="0" err="1"/>
              <a:t>CR1088R2</a:t>
            </a:r>
            <a:r>
              <a:rPr lang="en-US" altLang="de-DE" sz="1600" dirty="0"/>
              <a:t>: General corrections after the split of </a:t>
            </a:r>
            <a:r>
              <a:rPr lang="en-US" altLang="de-DE" sz="1600" dirty="0" err="1"/>
              <a:t>WAF</a:t>
            </a:r>
            <a:r>
              <a:rPr lang="en-US" altLang="de-DE" sz="1600" dirty="0"/>
              <a:t> from </a:t>
            </a:r>
            <a:r>
              <a:rPr lang="en-US" altLang="de-DE" sz="1600" dirty="0" err="1"/>
              <a:t>WWSF</a:t>
            </a:r>
            <a:endParaRPr lang="en-US" altLang="de-DE" sz="1600" dirty="0" smtClean="0"/>
          </a:p>
          <a:p>
            <a:r>
              <a:rPr lang="de-DE" altLang="de-DE" sz="2400" dirty="0" smtClean="0"/>
              <a:t> GOCme </a:t>
            </a:r>
            <a:r>
              <a:rPr lang="en-US" altLang="de-DE" sz="2400" i="1" dirty="0" err="1"/>
              <a:t>GPRS</a:t>
            </a:r>
            <a:r>
              <a:rPr lang="en-US" altLang="de-DE" sz="2400" i="1" dirty="0"/>
              <a:t> </a:t>
            </a:r>
            <a:r>
              <a:rPr lang="en-US" altLang="de-DE" sz="2400" i="1" dirty="0" err="1"/>
              <a:t>Tunnelling</a:t>
            </a:r>
            <a:r>
              <a:rPr lang="en-US" altLang="de-DE" sz="2400" i="1" dirty="0"/>
              <a:t> Protocol for the Control plane (</a:t>
            </a:r>
            <a:r>
              <a:rPr lang="en-US" altLang="de-DE" sz="2400" i="1" dirty="0" err="1"/>
              <a:t>GTP</a:t>
            </a:r>
            <a:r>
              <a:rPr lang="en-US" altLang="de-DE" sz="2400" i="1" dirty="0"/>
              <a:t>-C) Overload Control Mechanisms </a:t>
            </a:r>
            <a:r>
              <a:rPr lang="de-DE" altLang="de-DE" sz="2400" dirty="0" smtClean="0"/>
              <a:t>(See SP-140427) – This is a CT4 feature, SA2 has aligned with it.</a:t>
            </a:r>
          </a:p>
          <a:p>
            <a:pPr lvl="1"/>
            <a:r>
              <a:rPr lang="en-US" altLang="de-DE" sz="1600" dirty="0"/>
              <a:t>23.401 </a:t>
            </a:r>
            <a:r>
              <a:rPr lang="en-US" altLang="de-DE" sz="1600" dirty="0" err="1"/>
              <a:t>CR2722R1</a:t>
            </a:r>
            <a:r>
              <a:rPr lang="en-US" altLang="de-DE" sz="1600" dirty="0"/>
              <a:t>: Changes and corrections related to </a:t>
            </a:r>
            <a:r>
              <a:rPr lang="en-US" altLang="de-DE" sz="1600" dirty="0" err="1"/>
              <a:t>GTP</a:t>
            </a:r>
            <a:r>
              <a:rPr lang="en-US" altLang="de-DE" sz="1600" dirty="0"/>
              <a:t>-C Load/Overload Control </a:t>
            </a:r>
            <a:r>
              <a:rPr lang="en-US" altLang="de-DE" sz="1600" dirty="0" smtClean="0"/>
              <a:t>feature</a:t>
            </a:r>
          </a:p>
          <a:p>
            <a:pPr lvl="1"/>
            <a:r>
              <a:rPr lang="en-US" altLang="de-DE" sz="1600" dirty="0"/>
              <a:t>23.402 </a:t>
            </a:r>
            <a:r>
              <a:rPr lang="en-US" altLang="de-DE" sz="1600" dirty="0" err="1"/>
              <a:t>CR1299R1</a:t>
            </a:r>
            <a:r>
              <a:rPr lang="en-US" altLang="de-DE" sz="1600" dirty="0"/>
              <a:t>: Changes and corrections related to </a:t>
            </a:r>
            <a:r>
              <a:rPr lang="en-US" altLang="de-DE" sz="1600" dirty="0" err="1"/>
              <a:t>GTP</a:t>
            </a:r>
            <a:r>
              <a:rPr lang="en-US" altLang="de-DE" sz="1600" dirty="0"/>
              <a:t>-C Load/Overload Control </a:t>
            </a:r>
            <a:r>
              <a:rPr lang="en-US" altLang="de-DE" sz="1600" dirty="0" smtClean="0"/>
              <a:t>feature</a:t>
            </a:r>
          </a:p>
          <a:p>
            <a:r>
              <a:rPr lang="de-DE" altLang="de-DE" sz="2400" dirty="0"/>
              <a:t> BBAI (see </a:t>
            </a:r>
            <a:r>
              <a:rPr lang="de-DE" altLang="de-DE" sz="2400" dirty="0" smtClean="0"/>
              <a:t>SP-140425) </a:t>
            </a:r>
            <a:r>
              <a:rPr lang="de-DE" altLang="de-DE" sz="2000" dirty="0"/>
              <a:t>– </a:t>
            </a:r>
            <a:r>
              <a:rPr lang="de-DE" altLang="de-DE" sz="2000" b="1" i="1" dirty="0"/>
              <a:t>this is a rel-11 feature, WICode should be TEI12, BBAI</a:t>
            </a:r>
            <a:endParaRPr lang="de-DE" altLang="de-DE" sz="2000" dirty="0"/>
          </a:p>
          <a:p>
            <a:pPr lvl="1"/>
            <a:r>
              <a:rPr lang="en-US" altLang="de-DE" sz="1600" dirty="0"/>
              <a:t>23.139 </a:t>
            </a:r>
            <a:r>
              <a:rPr lang="en-US" altLang="de-DE" sz="1600" dirty="0" err="1"/>
              <a:t>CR0045R1</a:t>
            </a:r>
            <a:r>
              <a:rPr lang="en-US" altLang="de-DE" sz="1600" dirty="0"/>
              <a:t>: Correction of the figure of </a:t>
            </a:r>
            <a:r>
              <a:rPr lang="en-US" altLang="de-DE" sz="1600" dirty="0" err="1"/>
              <a:t>DSCP</a:t>
            </a:r>
            <a:r>
              <a:rPr lang="en-US" altLang="de-DE" sz="1600" dirty="0"/>
              <a:t> </a:t>
            </a:r>
            <a:r>
              <a:rPr lang="en-US" altLang="de-DE" sz="1600" dirty="0" smtClean="0"/>
              <a:t>marking</a:t>
            </a:r>
            <a:endParaRPr lang="de-DE" altLang="de-DE" sz="1600" dirty="0" smtClean="0"/>
          </a:p>
          <a:p>
            <a:pPr marL="0" indent="0">
              <a:buNone/>
            </a:pPr>
            <a:endParaRPr lang="de-DE" alt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– Category F </a:t>
            </a:r>
            <a:r>
              <a:rPr lang="en-US" altLang="de-DE" dirty="0" err="1" smtClean="0"/>
              <a:t>CRs</a:t>
            </a:r>
            <a:r>
              <a:rPr lang="en-US" altLang="de-DE" dirty="0" smtClean="0"/>
              <a:t> only (10/12)</a:t>
            </a:r>
            <a:endParaRPr lang="de-DE" altLang="de-DE" dirty="0" smtClean="0"/>
          </a:p>
        </p:txBody>
      </p:sp>
      <p:sp>
        <p:nvSpPr>
          <p:cNvPr id="28675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400" dirty="0" smtClean="0"/>
              <a:t>UTRA_LTE_WLAN_interw-SA2 (see SP-140424)</a:t>
            </a:r>
          </a:p>
          <a:p>
            <a:pPr lvl="1"/>
            <a:r>
              <a:rPr lang="en-US" altLang="de-DE" sz="1600" dirty="0"/>
              <a:t>23.060 </a:t>
            </a:r>
            <a:r>
              <a:rPr lang="en-US" altLang="de-DE" sz="1600" dirty="0" err="1"/>
              <a:t>CR1880</a:t>
            </a:r>
            <a:r>
              <a:rPr lang="en-US" altLang="de-DE" sz="1600" dirty="0"/>
              <a:t>: Providing </a:t>
            </a:r>
            <a:r>
              <a:rPr lang="en-US" altLang="de-DE" sz="1600" dirty="0" err="1"/>
              <a:t>WLAN</a:t>
            </a:r>
            <a:r>
              <a:rPr lang="en-US" altLang="de-DE" sz="1600" dirty="0"/>
              <a:t> offloading indication in </a:t>
            </a:r>
            <a:r>
              <a:rPr lang="en-US" altLang="de-DE" sz="1600" dirty="0" err="1"/>
              <a:t>UTRAN</a:t>
            </a:r>
            <a:endParaRPr lang="de-DE" altLang="de-DE" sz="1600" dirty="0" smtClean="0"/>
          </a:p>
          <a:p>
            <a:pPr lvl="1"/>
            <a:r>
              <a:rPr lang="en-US" altLang="de-DE" sz="1600" dirty="0"/>
              <a:t>23.402 </a:t>
            </a:r>
            <a:r>
              <a:rPr lang="en-US" altLang="de-DE" sz="1600" dirty="0" err="1"/>
              <a:t>CR1306R1</a:t>
            </a:r>
            <a:r>
              <a:rPr lang="en-US" altLang="de-DE" sz="1600" dirty="0"/>
              <a:t>: Clarification on the precedence of user preferences in </a:t>
            </a:r>
            <a:r>
              <a:rPr lang="en-US" altLang="de-DE" sz="1600" dirty="0" err="1"/>
              <a:t>WLAN</a:t>
            </a:r>
            <a:r>
              <a:rPr lang="en-US" altLang="de-DE" sz="1600" dirty="0"/>
              <a:t> selection</a:t>
            </a:r>
            <a:endParaRPr lang="de-DE" altLang="de-DE" sz="1600" dirty="0" smtClean="0"/>
          </a:p>
          <a:p>
            <a:pPr lvl="1"/>
            <a:r>
              <a:rPr lang="en-US" altLang="de-DE" sz="1600" dirty="0"/>
              <a:t>23.402 </a:t>
            </a:r>
            <a:r>
              <a:rPr lang="en-US" altLang="de-DE" sz="1600" dirty="0" err="1"/>
              <a:t>CR1303R1</a:t>
            </a:r>
            <a:r>
              <a:rPr lang="en-US" altLang="de-DE" sz="1600" dirty="0"/>
              <a:t>: Clarification on co-existence with RAN </a:t>
            </a:r>
            <a:r>
              <a:rPr lang="en-US" altLang="de-DE" sz="1600" dirty="0" smtClean="0"/>
              <a:t>Rules</a:t>
            </a:r>
          </a:p>
          <a:p>
            <a:pPr lvl="1"/>
            <a:r>
              <a:rPr lang="en-US" altLang="de-DE" sz="1800" dirty="0"/>
              <a:t>23.401 </a:t>
            </a:r>
            <a:r>
              <a:rPr lang="en-US" altLang="de-DE" sz="1800" dirty="0" err="1"/>
              <a:t>CR2735R3</a:t>
            </a:r>
            <a:r>
              <a:rPr lang="en-US" altLang="de-DE" sz="1800" dirty="0"/>
              <a:t>: Update of '</a:t>
            </a:r>
            <a:r>
              <a:rPr lang="en-US" altLang="de-DE" sz="1800" dirty="0" err="1"/>
              <a:t>WLAN</a:t>
            </a:r>
            <a:r>
              <a:rPr lang="en-US" altLang="de-DE" sz="1800" dirty="0"/>
              <a:t> </a:t>
            </a:r>
            <a:r>
              <a:rPr lang="en-US" altLang="de-DE" sz="1800" dirty="0" err="1"/>
              <a:t>offloadability</a:t>
            </a:r>
            <a:r>
              <a:rPr lang="en-US" altLang="de-DE" sz="1800" dirty="0"/>
              <a:t>' indication via </a:t>
            </a:r>
            <a:r>
              <a:rPr lang="en-US" altLang="de-DE" sz="1800" dirty="0" smtClean="0"/>
              <a:t>NAS</a:t>
            </a:r>
          </a:p>
          <a:p>
            <a:pPr lvl="1"/>
            <a:r>
              <a:rPr lang="en-US" altLang="de-DE" sz="1800" dirty="0"/>
              <a:t>23.060 </a:t>
            </a:r>
            <a:r>
              <a:rPr lang="en-US" altLang="de-DE" sz="1800" dirty="0" err="1"/>
              <a:t>CR1883R2</a:t>
            </a:r>
            <a:r>
              <a:rPr lang="en-US" altLang="de-DE" sz="1800" dirty="0"/>
              <a:t>: Limiting update of '</a:t>
            </a:r>
            <a:r>
              <a:rPr lang="en-US" altLang="de-DE" sz="1800" dirty="0" err="1"/>
              <a:t>WLAN</a:t>
            </a:r>
            <a:r>
              <a:rPr lang="en-US" altLang="de-DE" sz="1800" dirty="0"/>
              <a:t> </a:t>
            </a:r>
            <a:r>
              <a:rPr lang="en-US" altLang="de-DE" sz="1800" dirty="0" err="1"/>
              <a:t>offloadability</a:t>
            </a:r>
            <a:r>
              <a:rPr lang="en-US" altLang="de-DE" sz="1800" dirty="0"/>
              <a:t>' to session management </a:t>
            </a:r>
            <a:r>
              <a:rPr lang="en-US" altLang="de-DE" sz="1800" dirty="0" smtClean="0"/>
              <a:t>procedures</a:t>
            </a:r>
          </a:p>
          <a:p>
            <a:pPr lvl="1"/>
            <a:r>
              <a:rPr lang="en-US" altLang="de-DE" sz="1800" dirty="0"/>
              <a:t>23.402 </a:t>
            </a:r>
            <a:r>
              <a:rPr lang="en-US" altLang="de-DE" sz="1800" dirty="0" err="1"/>
              <a:t>CR1302R2</a:t>
            </a:r>
            <a:r>
              <a:rPr lang="en-US" altLang="de-DE" sz="1800" dirty="0"/>
              <a:t>: Coexistence between </a:t>
            </a:r>
            <a:r>
              <a:rPr lang="en-US" altLang="de-DE" sz="1800" dirty="0" err="1"/>
              <a:t>ANDSF</a:t>
            </a:r>
            <a:r>
              <a:rPr lang="en-US" altLang="de-DE" sz="1800" dirty="0"/>
              <a:t> and RAN rules for Single-Radio </a:t>
            </a:r>
            <a:r>
              <a:rPr lang="en-US" altLang="de-DE" sz="1800" dirty="0" err="1" smtClean="0"/>
              <a:t>UEs</a:t>
            </a:r>
            <a:endParaRPr lang="en-US" altLang="de-DE" sz="1800" dirty="0" smtClean="0"/>
          </a:p>
          <a:p>
            <a:pPr lvl="1"/>
            <a:r>
              <a:rPr lang="en-US" altLang="de-DE" sz="1800" dirty="0"/>
              <a:t>23.402 </a:t>
            </a:r>
            <a:r>
              <a:rPr lang="en-US" altLang="de-DE" sz="1800" dirty="0" err="1"/>
              <a:t>CR1308R3</a:t>
            </a:r>
            <a:r>
              <a:rPr lang="en-US" altLang="de-DE" sz="1800" dirty="0"/>
              <a:t>: Usage of </a:t>
            </a:r>
            <a:r>
              <a:rPr lang="en-US" altLang="de-DE" sz="1800" dirty="0" err="1"/>
              <a:t>WLAN</a:t>
            </a:r>
            <a:r>
              <a:rPr lang="en-US" altLang="de-DE" sz="1800" dirty="0"/>
              <a:t> thresholds provided by the RAN for </a:t>
            </a:r>
            <a:r>
              <a:rPr lang="en-US" altLang="de-DE" sz="1800" dirty="0" err="1"/>
              <a:t>ANDSF</a:t>
            </a:r>
            <a:r>
              <a:rPr lang="en-US" altLang="de-DE" sz="1800" dirty="0"/>
              <a:t> traffic </a:t>
            </a:r>
            <a:r>
              <a:rPr lang="en-US" altLang="de-DE" sz="1800" dirty="0" smtClean="0"/>
              <a:t>steering</a:t>
            </a:r>
          </a:p>
          <a:p>
            <a:pPr lvl="1"/>
            <a:r>
              <a:rPr lang="en-US" altLang="de-DE" sz="1800" dirty="0"/>
              <a:t>23.402 </a:t>
            </a:r>
            <a:r>
              <a:rPr lang="en-US" altLang="de-DE" sz="1800" dirty="0" err="1"/>
              <a:t>CR1305R3</a:t>
            </a:r>
            <a:r>
              <a:rPr lang="en-US" altLang="de-DE" sz="1800" dirty="0"/>
              <a:t>: Description of RAN-based solution without </a:t>
            </a:r>
            <a:r>
              <a:rPr lang="en-US" altLang="de-DE" sz="1800" dirty="0" err="1" smtClean="0"/>
              <a:t>ANDSF</a:t>
            </a:r>
            <a:endParaRPr lang="en-US" altLang="de-DE" sz="1800" dirty="0" smtClean="0"/>
          </a:p>
          <a:p>
            <a:pPr lvl="1"/>
            <a:r>
              <a:rPr lang="en-US" altLang="de-DE" sz="1800" dirty="0" smtClean="0"/>
              <a:t>23.234 </a:t>
            </a:r>
            <a:r>
              <a:rPr lang="en-US" altLang="de-DE" sz="1800" dirty="0" err="1" smtClean="0"/>
              <a:t>CR0172R2</a:t>
            </a:r>
            <a:r>
              <a:rPr lang="en-US" altLang="de-DE" sz="1800" dirty="0" smtClean="0"/>
              <a:t>: I-</a:t>
            </a:r>
            <a:r>
              <a:rPr lang="en-US" altLang="de-DE" sz="1800" dirty="0" err="1" smtClean="0"/>
              <a:t>WLAN</a:t>
            </a:r>
            <a:r>
              <a:rPr lang="en-US" altLang="de-DE" sz="1800" dirty="0" smtClean="0"/>
              <a:t> maintenance</a:t>
            </a:r>
          </a:p>
          <a:p>
            <a:pPr lvl="1"/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– Category F </a:t>
            </a:r>
            <a:r>
              <a:rPr lang="en-US" altLang="de-DE" dirty="0" err="1" smtClean="0"/>
              <a:t>CRs</a:t>
            </a:r>
            <a:r>
              <a:rPr lang="en-US" altLang="de-DE" dirty="0" smtClean="0"/>
              <a:t> only (11/12)</a:t>
            </a:r>
            <a:endParaRPr lang="de-DE" altLang="de-DE" dirty="0" smtClean="0"/>
          </a:p>
        </p:txBody>
      </p:sp>
      <p:sp>
        <p:nvSpPr>
          <p:cNvPr id="29699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556171" cy="4742543"/>
          </a:xfrm>
        </p:spPr>
        <p:txBody>
          <a:bodyPr/>
          <a:lstStyle/>
          <a:p>
            <a:r>
              <a:rPr lang="de-DE" altLang="de-DE" sz="2400" dirty="0" smtClean="0"/>
              <a:t> TEI12, MBMS_EPS </a:t>
            </a:r>
            <a:r>
              <a:rPr lang="de-DE" altLang="de-DE" sz="2400" dirty="0"/>
              <a:t>(see </a:t>
            </a:r>
            <a:r>
              <a:rPr lang="de-DE" altLang="de-DE" sz="2400" dirty="0" smtClean="0"/>
              <a:t>SP-140425)</a:t>
            </a:r>
          </a:p>
          <a:p>
            <a:pPr lvl="1"/>
            <a:r>
              <a:rPr lang="en-US" altLang="ko-KR" sz="1600" dirty="0"/>
              <a:t>23.246 </a:t>
            </a:r>
            <a:r>
              <a:rPr lang="en-US" altLang="ko-KR" sz="1600" dirty="0" err="1"/>
              <a:t>CR0384R1</a:t>
            </a:r>
            <a:r>
              <a:rPr lang="en-US" altLang="ko-KR" sz="1600" dirty="0"/>
              <a:t>: </a:t>
            </a:r>
            <a:r>
              <a:rPr lang="en-GB" altLang="ko-KR" sz="1600" dirty="0"/>
              <a:t>Clarify the </a:t>
            </a:r>
            <a:r>
              <a:rPr lang="en-GB" altLang="ko-KR" sz="1600" dirty="0" err="1"/>
              <a:t>MBMS</a:t>
            </a:r>
            <a:r>
              <a:rPr lang="en-GB" altLang="ko-KR" sz="1600" dirty="0"/>
              <a:t> session update </a:t>
            </a:r>
            <a:r>
              <a:rPr lang="en-GB" altLang="ko-KR" sz="1600" dirty="0" smtClean="0"/>
              <a:t>procedure</a:t>
            </a:r>
            <a:endParaRPr lang="en-US" altLang="de-DE" sz="1600" dirty="0" smtClean="0"/>
          </a:p>
          <a:p>
            <a:r>
              <a:rPr lang="de-DE" altLang="de-DE" sz="2400" dirty="0" smtClean="0"/>
              <a:t> TEI12</a:t>
            </a:r>
            <a:r>
              <a:rPr lang="de-DE" altLang="de-DE" sz="2400" dirty="0"/>
              <a:t>, </a:t>
            </a:r>
            <a:r>
              <a:rPr lang="de-DE" altLang="de-DE" sz="2400" dirty="0" smtClean="0"/>
              <a:t>SAES-CSFB (</a:t>
            </a:r>
            <a:r>
              <a:rPr lang="de-DE" altLang="de-DE" sz="2400" dirty="0"/>
              <a:t>see </a:t>
            </a:r>
            <a:r>
              <a:rPr lang="de-DE" altLang="de-DE" sz="2400" dirty="0" smtClean="0"/>
              <a:t>SP-140425)</a:t>
            </a:r>
          </a:p>
          <a:p>
            <a:pPr lvl="1"/>
            <a:r>
              <a:rPr lang="en-US" altLang="de-DE" sz="1600" dirty="0"/>
              <a:t>23.272 </a:t>
            </a:r>
            <a:r>
              <a:rPr lang="en-US" altLang="de-DE" sz="1600" dirty="0" err="1"/>
              <a:t>CR0938</a:t>
            </a:r>
            <a:r>
              <a:rPr lang="en-US" altLang="de-DE" sz="1600" dirty="0"/>
              <a:t>: Correction to </a:t>
            </a:r>
            <a:r>
              <a:rPr lang="en-US" altLang="de-DE" sz="1600" dirty="0" err="1"/>
              <a:t>CSFB</a:t>
            </a:r>
            <a:r>
              <a:rPr lang="en-US" altLang="de-DE" sz="1600" dirty="0"/>
              <a:t> </a:t>
            </a:r>
            <a:r>
              <a:rPr lang="en-US" altLang="de-DE" sz="1600" dirty="0" smtClean="0"/>
              <a:t>messages</a:t>
            </a:r>
          </a:p>
          <a:p>
            <a:r>
              <a:rPr lang="en-US" altLang="de-DE" sz="2400" dirty="0"/>
              <a:t> </a:t>
            </a:r>
            <a:r>
              <a:rPr lang="en-US" altLang="de-DE" sz="2400" dirty="0" err="1" smtClean="0"/>
              <a:t>TEI12</a:t>
            </a:r>
            <a:r>
              <a:rPr lang="en-US" altLang="de-DE" sz="2400" dirty="0" smtClean="0"/>
              <a:t> (see </a:t>
            </a:r>
            <a:r>
              <a:rPr lang="en-US" altLang="de-DE" sz="2400" dirty="0" err="1" smtClean="0"/>
              <a:t>SP</a:t>
            </a:r>
            <a:r>
              <a:rPr lang="en-US" altLang="de-DE" sz="2400" dirty="0" smtClean="0"/>
              <a:t>-140426)</a:t>
            </a:r>
          </a:p>
          <a:p>
            <a:pPr lvl="1"/>
            <a:r>
              <a:rPr lang="en-US" altLang="de-DE" sz="1600" dirty="0"/>
              <a:t>23.402 </a:t>
            </a:r>
            <a:r>
              <a:rPr lang="en-US" altLang="de-DE" sz="1600" dirty="0" err="1"/>
              <a:t>CR1300R1</a:t>
            </a:r>
            <a:r>
              <a:rPr lang="en-US" altLang="de-DE" sz="1600" dirty="0"/>
              <a:t>: </a:t>
            </a:r>
            <a:r>
              <a:rPr lang="en-US" altLang="de-DE" sz="1600" dirty="0" err="1"/>
              <a:t>eHPRD</a:t>
            </a:r>
            <a:r>
              <a:rPr lang="en-US" altLang="de-DE" sz="1600" dirty="0"/>
              <a:t> to LTE </a:t>
            </a:r>
            <a:r>
              <a:rPr lang="en-US" altLang="de-DE" sz="1600" dirty="0" err="1"/>
              <a:t>Optimised</a:t>
            </a:r>
            <a:r>
              <a:rPr lang="en-US" altLang="de-DE" sz="1600" dirty="0"/>
              <a:t> Handover not </a:t>
            </a:r>
            <a:r>
              <a:rPr lang="en-US" altLang="de-DE" sz="1600" dirty="0" smtClean="0"/>
              <a:t>implemented</a:t>
            </a:r>
          </a:p>
          <a:p>
            <a:pPr lvl="1"/>
            <a:r>
              <a:rPr lang="de-DE" altLang="de-DE" sz="1600" dirty="0"/>
              <a:t>23.234 CR0172R2: I-WLAN maintenance</a:t>
            </a:r>
            <a:endParaRPr lang="de-DE" altLang="de-DE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019175"/>
          <a:ext cx="8839200" cy="5383218"/>
        </p:xfrm>
        <a:graphic>
          <a:graphicData uri="http://schemas.openxmlformats.org/drawingml/2006/table">
            <a:tbl>
              <a:tblPr/>
              <a:tblGrid>
                <a:gridCol w="1344085"/>
                <a:gridCol w="5344786"/>
                <a:gridCol w="514472"/>
                <a:gridCol w="754885"/>
                <a:gridCol w="880972"/>
              </a:tblGrid>
              <a:tr h="594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 (When the work was stopped)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Spent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Remaining Time Budget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708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MTCe_MONTE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Monitoring Enhancements  (SA 58)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20%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2.2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8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MTCe_GROUP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Group Based 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(SA 58)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25%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3.2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18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P4C-S2bc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3GPP UE connected to fixed broadband access networks via S2b and S2c reference points  (SA 58)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18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P4C-HeNB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EPC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routed traffic over fixed broadband access networks of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UEs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connected via H(e)NB in convergent scenarios (SA 58)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18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P4C-FL2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supporting traffic from fixed terminals in evolved fixed broadband access networks  (SA 58)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8200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P4C_TC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719" marB="4571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Policy and Charging Control for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3GPP UE connected to fixed broadband access networks via S2a reference point for EPC routed traffic in convergence scenario (SA 58)</a:t>
                      </a:r>
                    </a:p>
                  </a:txBody>
                  <a:tcPr marL="118792" marR="118792" marT="89989" marB="8998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30%</a:t>
                      </a:r>
                    </a:p>
                  </a:txBody>
                  <a:tcPr marL="91437" marR="91437" marT="45719" marB="4571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91437" marR="91437" marT="45719" marB="4571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719" marB="4571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40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FS_NBIFOM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Study on IP Flow Mobility support for S2a and S2b Interfaces (SA 58)</a:t>
                      </a:r>
                    </a:p>
                  </a:txBody>
                  <a:tcPr marL="118792" marR="118792" marT="89862" marB="8986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40%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930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FS_UMONC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Study on Usage Monitoring Control enhancement (SA 58)</a:t>
                      </a:r>
                    </a:p>
                  </a:txBody>
                  <a:tcPr marL="118792" marR="118792" marT="89862" marB="8986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70%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2.8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0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IMS_RegCon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Registration Control (SA 62)</a:t>
                      </a:r>
                    </a:p>
                  </a:txBody>
                  <a:tcPr marL="118792" marR="118792" marT="89862" marB="8986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66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UPCON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User Plane Congestion Management (SA 62)</a:t>
                      </a:r>
                    </a:p>
                  </a:txBody>
                  <a:tcPr marL="118792" marR="118792" marT="89862" marB="8986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60%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19.5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072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Stopped (12/12)</a:t>
            </a: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SA#64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2.3) </a:t>
            </a:r>
            <a:r>
              <a:rPr lang="en-GB" sz="2000" b="1" i="1" dirty="0" err="1" smtClean="0"/>
              <a:t>Rel</a:t>
            </a:r>
            <a:r>
              <a:rPr lang="en-GB" sz="2000" b="1" i="1" dirty="0" smtClean="0"/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9225932"/>
              </p:ext>
            </p:extLst>
          </p:nvPr>
        </p:nvGraphicFramePr>
        <p:xfrm>
          <a:off x="152400" y="950694"/>
          <a:ext cx="8839200" cy="5126290"/>
        </p:xfrm>
        <a:graphic>
          <a:graphicData uri="http://schemas.openxmlformats.org/drawingml/2006/table">
            <a:tbl>
              <a:tblPr/>
              <a:tblGrid>
                <a:gridCol w="1357745"/>
                <a:gridCol w="4862946"/>
                <a:gridCol w="982652"/>
                <a:gridCol w="754885"/>
                <a:gridCol w="880972"/>
              </a:tblGrid>
              <a:tr h="594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Spent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Remaining Time Budget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70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UPCON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User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Plane Congestion Management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TR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Phase)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Normative Phase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85=&gt;87%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0=&gt;60%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5,5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CSPS_Coord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Improvements to CS/PS coordination in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UTRAN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GERAN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Shared</a:t>
                      </a:r>
                      <a:b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Normative Phase</a:t>
                      </a:r>
                      <a:endParaRPr kumimoji="0" lang="en-GB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60=&gt;100%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MCPTT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Mission Critical Push</a:t>
                      </a: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</a:t>
                      </a:r>
                      <a:r>
                        <a:rPr lang="en-GB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Talk over LTE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4=&gt;2%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DRuMS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Resource Reuse for Multiple Media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Sessions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20=&gt;50%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DECOR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Dedicated Core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Networks (</a:t>
                      </a: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TR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Phase)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10=&gt;30%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NBIFOM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IP Flow Mobility support for 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S2a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and 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S2b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interfaces (</a:t>
                      </a: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TR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Phase)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5=&gt;20%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AESE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Architecture Enhancements for Service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Exposure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10=&gt;30%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MONTE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Monitoring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Enhancements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15=&gt;25%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GROUPE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Group based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Enhancements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10=&gt;20%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eCSFB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Enhanced </a:t>
                      </a: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CSFB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0=&gt;35%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eWebRTCi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Enhancements to 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WEBRTC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interoperability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0=&gt;9%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ProSe_Ext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b="1" dirty="0" smtClean="0">
                          <a:solidFill>
                            <a:schemeClr val="bg1"/>
                          </a:solidFill>
                        </a:rPr>
                        <a:t>Enhancements to Proximity-based Services - Extensions</a:t>
                      </a:r>
                      <a:endParaRPr kumimoji="0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0=&gt;10%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56720"/>
          </a:xfrm>
        </p:spPr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(1/18)</a:t>
            </a: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 smtClean="0"/>
              <a:t> 1) General aspects (events since </a:t>
            </a:r>
            <a:r>
              <a:rPr lang="en-GB" sz="2400" b="1" i="1" dirty="0" err="1" smtClean="0"/>
              <a:t>SA#64</a:t>
            </a:r>
            <a:r>
              <a:rPr lang="en-GB" sz="2400" b="1" i="1" dirty="0" smtClean="0"/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Exceptions,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93379071"/>
              </p:ext>
            </p:extLst>
          </p:nvPr>
        </p:nvGraphicFramePr>
        <p:xfrm>
          <a:off x="152400" y="950694"/>
          <a:ext cx="8839200" cy="2573586"/>
        </p:xfrm>
        <a:graphic>
          <a:graphicData uri="http://schemas.openxmlformats.org/drawingml/2006/table">
            <a:tbl>
              <a:tblPr/>
              <a:tblGrid>
                <a:gridCol w="1548809"/>
                <a:gridCol w="4784651"/>
                <a:gridCol w="869883"/>
                <a:gridCol w="754885"/>
                <a:gridCol w="880972"/>
              </a:tblGrid>
              <a:tr h="594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Spent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Remaining Time Budget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70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FS_UMONC_sas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Study on Usage Monitoring Enhancements for Service, Application and Subscriber Groups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70=&gt;80%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voE-UTRAN-PPD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Arial"/>
                        <a:buNone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voice over E-</a:t>
                      </a:r>
                      <a:r>
                        <a:rPr lang="en-GB" sz="1400" b="1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UTRAN</a:t>
                      </a: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 Paging Policy </a:t>
                      </a:r>
                      <a:r>
                        <a:rPr lang="en-GB" sz="14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Batang"/>
                        </a:rPr>
                        <a:t>Differentiation</a:t>
                      </a:r>
                      <a:endParaRPr lang="de-DE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0=&gt;25%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SETA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Improvement for PS-to-CS </a:t>
                      </a:r>
                      <a:r>
                        <a:rPr lang="en-US" sz="1400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SRVCC</a:t>
                      </a:r>
                      <a:r>
                        <a:rPr lang="en-US" sz="140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 in Conjunction with </a:t>
                      </a:r>
                      <a:r>
                        <a:rPr lang="en-US" sz="1400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ATCF</a:t>
                      </a:r>
                      <a:r>
                        <a:rPr lang="en-US" sz="140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/</a:t>
                      </a:r>
                      <a:r>
                        <a:rPr lang="en-US" sz="1400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ATGW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FS_HLCom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Study on Optimizations to Support High Latency Communications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5?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TEI13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Cat B/C Enhancements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56720"/>
          </a:xfrm>
        </p:spPr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(2/18)</a:t>
            </a: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262976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</a:t>
            </a:r>
            <a:r>
              <a:rPr lang="en-US" altLang="de-DE" dirty="0" smtClean="0"/>
              <a:t>(3/18)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 Managing the Work</a:t>
            </a:r>
          </a:p>
          <a:p>
            <a:pPr lvl="1"/>
            <a:r>
              <a:rPr lang="de-DE" dirty="0" smtClean="0"/>
              <a:t>Rel-13 work has now begun to take up more than half the meeting.</a:t>
            </a:r>
          </a:p>
          <a:p>
            <a:pPr lvl="1"/>
            <a:r>
              <a:rPr lang="de-DE" dirty="0" smtClean="0"/>
              <a:t>Time usage is being tracked and allocated as 'fairly' as possible, but this must be reviewed by SA. See SP-140416.</a:t>
            </a:r>
          </a:p>
          <a:p>
            <a:pPr lvl="2"/>
            <a:r>
              <a:rPr lang="de-DE" dirty="0" smtClean="0"/>
              <a:t>Time budget estimates for ongoing work is included in the slides that follow. As these are not approved by SA, they are marked with '?'</a:t>
            </a:r>
          </a:p>
          <a:p>
            <a:pPr lvl="2"/>
            <a:r>
              <a:rPr lang="de-DE" dirty="0" smtClean="0"/>
              <a:t>Time budget estimates are not given for normative conclusions for work items during their early phases, as this is pure extrapolation.</a:t>
            </a:r>
          </a:p>
          <a:p>
            <a:pPr lvl="1"/>
            <a:r>
              <a:rPr lang="de-DE" dirty="0" smtClean="0">
                <a:solidFill>
                  <a:srgbClr val="FF0000"/>
                </a:solidFill>
              </a:rPr>
              <a:t>Based on time budget estimates, the 3GPP track will not have sufficient time to conclude all work and study items by SA#68 (see SP-140416.) SA is asked to consider action.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49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(4/18)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4965275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UPCON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 Plane Congestion Management, </a:t>
                      </a:r>
                      <a:r>
                        <a:rPr lang="en-US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60 =&gt; 85%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24,5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2?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rgbClr val="7030A0"/>
                          </a:solidFill>
                        </a:rPr>
                        <a:t>UPCON</a:t>
                      </a:r>
                      <a:endParaRPr lang="en-US" sz="160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(Other Track)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0=</a:t>
                      </a:r>
                      <a:r>
                        <a:rPr lang="de-DE" sz="1400" b="1" dirty="0" smtClean="0">
                          <a:solidFill>
                            <a:srgbClr val="7030A0"/>
                          </a:solidFill>
                        </a:rPr>
                        <a:t>&gt;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60%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4?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04991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Conclusions achieved for a CN based solution (#6.1.1.5) led to normative CRs:</a:t>
            </a:r>
          </a:p>
          <a:p>
            <a:pPr lvl="2"/>
            <a:r>
              <a:rPr lang="en-GB" sz="1200" dirty="0"/>
              <a:t>23.002 </a:t>
            </a:r>
            <a:r>
              <a:rPr lang="en-GB" sz="1200" dirty="0" err="1"/>
              <a:t>CR0277</a:t>
            </a:r>
            <a:r>
              <a:rPr lang="en-GB" sz="1200" dirty="0"/>
              <a:t>: Introduction of </a:t>
            </a:r>
            <a:r>
              <a:rPr lang="en-GB" sz="1200" dirty="0" err="1"/>
              <a:t>RCAF</a:t>
            </a:r>
            <a:r>
              <a:rPr lang="en-GB" sz="1200" dirty="0"/>
              <a:t> and its interfaces into Network </a:t>
            </a:r>
            <a:r>
              <a:rPr lang="en-GB" sz="1200" dirty="0" smtClean="0"/>
              <a:t>Architecture</a:t>
            </a:r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CR0896</a:t>
            </a:r>
            <a:r>
              <a:rPr lang="en-GB" sz="1200" dirty="0"/>
              <a:t>: Addition of RAN user plane congestion handling feature into the specification</a:t>
            </a:r>
            <a:endParaRPr lang="en-GB" sz="1200" dirty="0" smtClean="0"/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CR0899</a:t>
            </a:r>
            <a:r>
              <a:rPr lang="en-GB" sz="1200" dirty="0"/>
              <a:t>: Aggregation of Np </a:t>
            </a:r>
            <a:r>
              <a:rPr lang="en-GB" sz="1200" dirty="0" smtClean="0"/>
              <a:t>messages</a:t>
            </a:r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CR0897</a:t>
            </a:r>
            <a:r>
              <a:rPr lang="en-GB" sz="1200" dirty="0"/>
              <a:t>: Np reporting </a:t>
            </a:r>
            <a:r>
              <a:rPr lang="en-GB" sz="1200" dirty="0" smtClean="0"/>
              <a:t>restrictions</a:t>
            </a:r>
          </a:p>
          <a:p>
            <a:pPr lvl="2"/>
            <a:r>
              <a:rPr lang="en-GB" sz="1200" dirty="0"/>
              <a:t>23.401 </a:t>
            </a:r>
            <a:r>
              <a:rPr lang="en-GB" sz="1200" dirty="0" err="1"/>
              <a:t>CR2733</a:t>
            </a:r>
            <a:r>
              <a:rPr lang="en-GB" sz="1200" dirty="0"/>
              <a:t>: Introduction of User plane congestion management </a:t>
            </a:r>
            <a:r>
              <a:rPr lang="en-GB" sz="1200" dirty="0" smtClean="0"/>
              <a:t>function</a:t>
            </a:r>
          </a:p>
          <a:p>
            <a:pPr lvl="2"/>
            <a:r>
              <a:rPr lang="en-GB" sz="1200" dirty="0"/>
              <a:t>23.060 </a:t>
            </a:r>
            <a:r>
              <a:rPr lang="en-GB" sz="1200" dirty="0" err="1"/>
              <a:t>CR1882</a:t>
            </a:r>
            <a:r>
              <a:rPr lang="en-GB" sz="1200" dirty="0"/>
              <a:t>: Introduction of User plane congestion management </a:t>
            </a:r>
            <a:r>
              <a:rPr lang="en-GB" sz="1200" dirty="0" smtClean="0"/>
              <a:t>function</a:t>
            </a:r>
          </a:p>
          <a:p>
            <a:pPr lvl="2"/>
            <a:r>
              <a:rPr lang="en-GB" sz="1200" dirty="0"/>
              <a:t>23.401 </a:t>
            </a:r>
            <a:r>
              <a:rPr lang="en-GB" sz="1200" dirty="0" err="1"/>
              <a:t>CR2728</a:t>
            </a:r>
            <a:r>
              <a:rPr lang="en-GB" sz="1200" dirty="0"/>
              <a:t>: Introducing RAN Congestion Awareness </a:t>
            </a:r>
            <a:r>
              <a:rPr lang="en-GB" sz="1200" dirty="0" smtClean="0"/>
              <a:t>Function</a:t>
            </a:r>
          </a:p>
          <a:p>
            <a:pPr lvl="2"/>
            <a:r>
              <a:rPr lang="en-GB" sz="1200" dirty="0"/>
              <a:t>23.060 </a:t>
            </a:r>
            <a:r>
              <a:rPr lang="en-GB" sz="1200" dirty="0" err="1"/>
              <a:t>CR1879</a:t>
            </a:r>
            <a:r>
              <a:rPr lang="en-GB" sz="1200" dirty="0"/>
              <a:t>: Introducing RAN Congestion Awareness Function</a:t>
            </a:r>
            <a:endParaRPr lang="de-DE" altLang="de-DE" sz="1200" dirty="0" smtClean="0"/>
          </a:p>
          <a:p>
            <a:pPr lvl="1"/>
            <a:r>
              <a:rPr lang="de-DE" altLang="de-DE" sz="1600" dirty="0" smtClean="0"/>
              <a:t>Ongoing study of the RAN-based FPI solution. TR sent to SA for information. LS sent to RAN with questions about the FPI solution.</a:t>
            </a:r>
          </a:p>
          <a:p>
            <a:pPr lvl="1"/>
            <a:r>
              <a:rPr lang="de-DE" altLang="de-DE" sz="1600" dirty="0" smtClean="0"/>
              <a:t>WID modified to include only building block 1.</a:t>
            </a:r>
          </a:p>
        </p:txBody>
      </p:sp>
    </p:spTree>
    <p:extLst>
      <p:ext uri="{BB962C8B-B14F-4D97-AF65-F5344CB8AC3E}">
        <p14:creationId xmlns:p14="http://schemas.microsoft.com/office/powerpoint/2010/main" val="53280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</a:t>
            </a:r>
            <a:r>
              <a:rPr lang="en-US" altLang="de-DE" dirty="0" smtClean="0"/>
              <a:t>(5/18)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400" dirty="0" smtClean="0"/>
              <a:t>UPCON continued, next </a:t>
            </a:r>
            <a:r>
              <a:rPr lang="de-DE" altLang="de-DE" sz="2400" dirty="0"/>
              <a:t>steps:</a:t>
            </a:r>
          </a:p>
          <a:p>
            <a:pPr lvl="1"/>
            <a:r>
              <a:rPr lang="de-DE" altLang="de-DE" sz="2000" dirty="0"/>
              <a:t>Continue TR phase work on RAN "FPI" </a:t>
            </a:r>
            <a:r>
              <a:rPr lang="de-DE" altLang="de-DE" sz="2000" dirty="0" smtClean="0"/>
              <a:t>solution. There is a dependency on RAN2 and RAN3 responses to the SA2 LS.</a:t>
            </a:r>
            <a:endParaRPr lang="de-DE" altLang="de-DE" sz="2000" dirty="0"/>
          </a:p>
          <a:p>
            <a:pPr lvl="1"/>
            <a:r>
              <a:rPr lang="de-DE" altLang="de-DE" sz="2000" dirty="0"/>
              <a:t>Continue normative work to complete specification of conclusions of the </a:t>
            </a:r>
            <a:r>
              <a:rPr lang="de-DE" altLang="de-DE" sz="2000" dirty="0" smtClean="0"/>
              <a:t>TR </a:t>
            </a:r>
            <a:r>
              <a:rPr lang="en-US" altLang="de-DE" sz="2000" dirty="0" smtClean="0"/>
              <a:t>for the </a:t>
            </a:r>
            <a:r>
              <a:rPr lang="en-US" altLang="de-DE" sz="2000" dirty="0"/>
              <a:t>CN off-path based solution</a:t>
            </a:r>
            <a:r>
              <a:rPr lang="de-DE" altLang="de-DE" sz="2000" dirty="0" smtClean="0"/>
              <a:t>.</a:t>
            </a:r>
            <a:endParaRPr lang="de-DE" altLang="de-DE" sz="2000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703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(6/18)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53216460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CSPS_Coord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Improvements to CS/PS coordination in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UTRAN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GERAN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Shared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60 =&gt;100%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CSPS_Coord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2?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Study aspects concluded.</a:t>
            </a:r>
          </a:p>
          <a:p>
            <a:pPr lvl="1"/>
            <a:r>
              <a:rPr lang="de-DE" altLang="de-DE" sz="1600" dirty="0" smtClean="0"/>
              <a:t>A merged solution agreed: 23.704 P-CR: Merged solution for CSPS coordination issues</a:t>
            </a:r>
          </a:p>
          <a:p>
            <a:pPr lvl="1"/>
            <a:r>
              <a:rPr lang="de-DE" altLang="de-DE" sz="1600" dirty="0" smtClean="0"/>
              <a:t>Conclusion agreed: 23.704 P-CR: Conclusion to TR 23.704</a:t>
            </a:r>
          </a:p>
          <a:p>
            <a:pPr lvl="1"/>
            <a:r>
              <a:rPr lang="de-DE" altLang="de-DE" sz="1600" dirty="0" smtClean="0"/>
              <a:t>Study is considered 'done' – further work will be continued in normative CRs.</a:t>
            </a:r>
          </a:p>
          <a:p>
            <a:r>
              <a:rPr lang="de-DE" altLang="de-DE" sz="2000" dirty="0" smtClean="0"/>
              <a:t>Next steps:</a:t>
            </a:r>
            <a:endParaRPr lang="de-DE" altLang="de-DE" sz="1600" dirty="0"/>
          </a:p>
          <a:p>
            <a:pPr lvl="1"/>
            <a:r>
              <a:rPr lang="de-DE" altLang="de-DE" sz="1600" dirty="0" smtClean="0"/>
              <a:t>Normative CRs for TR conclusions.</a:t>
            </a:r>
          </a:p>
        </p:txBody>
      </p:sp>
    </p:spTree>
    <p:extLst>
      <p:ext uri="{BB962C8B-B14F-4D97-AF65-F5344CB8AC3E}">
        <p14:creationId xmlns:p14="http://schemas.microsoft.com/office/powerpoint/2010/main" val="276611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(7/18)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55667061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MCPTT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Mission Critical Push to Talk,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4=&gt;2%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4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10?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MCPTT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599" y="3479414"/>
            <a:ext cx="8472873" cy="3018367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Principally discussion on LS  from SA on MCPTT work (SP-140396, reply in SP-140413.)</a:t>
            </a:r>
          </a:p>
          <a:p>
            <a:pPr lvl="2"/>
            <a:r>
              <a:rPr lang="de-DE" altLang="de-DE" sz="1200" dirty="0" smtClean="0">
                <a:solidFill>
                  <a:srgbClr val="FF0000"/>
                </a:solidFill>
              </a:rPr>
              <a:t>SA Action (see SP-140413) is needed to begin work MCPTT application aspects, essential to success of the work.</a:t>
            </a:r>
          </a:p>
          <a:p>
            <a:pPr lvl="1"/>
            <a:r>
              <a:rPr lang="de-DE" altLang="de-DE" sz="1600" dirty="0" smtClean="0"/>
              <a:t>Initial work on TR</a:t>
            </a:r>
          </a:p>
          <a:p>
            <a:pPr lvl="2"/>
            <a:r>
              <a:rPr lang="de-DE" altLang="de-DE" sz="1200" dirty="0" smtClean="0"/>
              <a:t>23.779 P-CR: </a:t>
            </a:r>
            <a:r>
              <a:rPr lang="en-GB" sz="1200" dirty="0"/>
              <a:t>Modification of Stage 2 </a:t>
            </a:r>
            <a:r>
              <a:rPr lang="en-GB" sz="1200" dirty="0" err="1"/>
              <a:t>MCPTT</a:t>
            </a:r>
            <a:r>
              <a:rPr lang="en-GB" sz="1200" dirty="0"/>
              <a:t> </a:t>
            </a:r>
            <a:r>
              <a:rPr lang="en-GB" sz="1200" dirty="0" err="1"/>
              <a:t>TR</a:t>
            </a:r>
            <a:r>
              <a:rPr lang="en-GB" sz="1200" dirty="0"/>
              <a:t> </a:t>
            </a:r>
            <a:r>
              <a:rPr lang="en-GB" sz="1200" dirty="0" smtClean="0"/>
              <a:t>Scope</a:t>
            </a:r>
          </a:p>
          <a:p>
            <a:pPr lvl="2"/>
            <a:r>
              <a:rPr lang="en-GB" altLang="de-DE" sz="1200" dirty="0" smtClean="0"/>
              <a:t>23.779 P-CR: </a:t>
            </a:r>
            <a:r>
              <a:rPr lang="en-GB" sz="1200" dirty="0"/>
              <a:t>Solution for Direct Mode Operation (</a:t>
            </a:r>
            <a:r>
              <a:rPr lang="en-GB" sz="1200" dirty="0" err="1"/>
              <a:t>DMO</a:t>
            </a:r>
            <a:r>
              <a:rPr lang="en-GB" sz="1200" dirty="0"/>
              <a:t>)</a:t>
            </a:r>
            <a:endParaRPr lang="de-DE" altLang="de-DE" sz="1200" dirty="0" smtClean="0"/>
          </a:p>
          <a:p>
            <a:pPr lvl="1"/>
            <a:r>
              <a:rPr lang="de-DE" altLang="de-DE" sz="1600" dirty="0" smtClean="0"/>
              <a:t>WID modified to include  references to the correct specifications, time scale and support.</a:t>
            </a:r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Concentrate on work on the TR.</a:t>
            </a:r>
            <a:endParaRPr lang="de-DE" altLang="de-DE" sz="1600" dirty="0"/>
          </a:p>
          <a:p>
            <a:pPr lvl="1"/>
            <a:r>
              <a:rPr lang="de-DE" altLang="de-DE" sz="1600" dirty="0" smtClean="0"/>
              <a:t>Work according to SA guidance on a work split on aspects of MCPTT, if any.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(8/18)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57817665"/>
              </p:ext>
            </p:extLst>
          </p:nvPr>
        </p:nvGraphicFramePr>
        <p:xfrm>
          <a:off x="179388" y="1376363"/>
          <a:ext cx="8569325" cy="120131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DRuMS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Resource </a:t>
                      </a:r>
                      <a:r>
                        <a:rPr kumimoji="0" lang="fr-F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Reuse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for Multiple Media Sessions </a:t>
                      </a:r>
                      <a:b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</a:b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Normative, (</a:t>
                      </a:r>
                      <a:r>
                        <a:rPr kumimoji="0" lang="fr-F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Other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fr-F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Track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20 =&gt; 50%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2,5?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Discucssion is ongoing on open issues.</a:t>
            </a:r>
          </a:p>
          <a:p>
            <a:pPr lvl="1"/>
            <a:r>
              <a:rPr lang="de-DE" altLang="de-DE" sz="1600" dirty="0" smtClean="0"/>
              <a:t>Additional agreements led to agreed CRs.</a:t>
            </a:r>
          </a:p>
          <a:p>
            <a:pPr lvl="2"/>
            <a:r>
              <a:rPr lang="en-GB" sz="1200" dirty="0"/>
              <a:t>23.228 </a:t>
            </a:r>
            <a:r>
              <a:rPr lang="en-GB" sz="1200" dirty="0" err="1"/>
              <a:t>CR1084R2</a:t>
            </a:r>
            <a:r>
              <a:rPr lang="en-GB" sz="1200" dirty="0"/>
              <a:t>: Sharing Resources For Sessions on </a:t>
            </a:r>
            <a:r>
              <a:rPr lang="en-GB" sz="1200" dirty="0" smtClean="0"/>
              <a:t>Hold</a:t>
            </a:r>
          </a:p>
          <a:p>
            <a:pPr lvl="2"/>
            <a:r>
              <a:rPr lang="en-GB" sz="1200" dirty="0"/>
              <a:t>23.203 </a:t>
            </a:r>
            <a:r>
              <a:rPr lang="en-GB" sz="1200" dirty="0" err="1"/>
              <a:t>CR0908R2</a:t>
            </a:r>
            <a:r>
              <a:rPr lang="en-GB" sz="1200" dirty="0"/>
              <a:t>: Clarification of resource sharing for different Rx sessions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Conclude open issues and agree CRs accordingly.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(9/18)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13621902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DECOR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Dedicated Core Networks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10 =&gt; 30%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4?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DECOR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Study continues, with agreed P-CRs:</a:t>
            </a:r>
          </a:p>
          <a:p>
            <a:pPr lvl="2"/>
            <a:r>
              <a:rPr lang="de-DE" altLang="de-DE" sz="1200" dirty="0" smtClean="0"/>
              <a:t>23.707 P-CR: </a:t>
            </a:r>
            <a:r>
              <a:rPr lang="en-GB" sz="1200" dirty="0"/>
              <a:t>Assumptions and Requirements for CN nodes pooling for </a:t>
            </a:r>
            <a:r>
              <a:rPr lang="en-GB" sz="1200" dirty="0" smtClean="0"/>
              <a:t>DECOR</a:t>
            </a:r>
          </a:p>
          <a:p>
            <a:pPr lvl="2"/>
            <a:r>
              <a:rPr lang="en-GB" altLang="de-DE" sz="1200" dirty="0" smtClean="0"/>
              <a:t>23.707 P-CR:  </a:t>
            </a:r>
            <a:r>
              <a:rPr lang="en-GB" sz="1200" dirty="0"/>
              <a:t>Interaction between </a:t>
            </a:r>
            <a:r>
              <a:rPr lang="en-GB" sz="1200" dirty="0" err="1"/>
              <a:t>LAPI</a:t>
            </a:r>
            <a:r>
              <a:rPr lang="en-GB" sz="1200" dirty="0"/>
              <a:t>-based CN Selection and </a:t>
            </a:r>
            <a:r>
              <a:rPr lang="en-GB" sz="1200" dirty="0" smtClean="0"/>
              <a:t>DECOR</a:t>
            </a:r>
          </a:p>
          <a:p>
            <a:pPr lvl="2"/>
            <a:r>
              <a:rPr lang="en-GB" sz="1200" dirty="0" smtClean="0"/>
              <a:t>23.707 P-CR: Scenario </a:t>
            </a:r>
            <a:r>
              <a:rPr lang="en-GB" sz="1200" dirty="0"/>
              <a:t>of Subscription Change of CN Type for </a:t>
            </a:r>
            <a:r>
              <a:rPr lang="en-GB" sz="1200" dirty="0" smtClean="0"/>
              <a:t>DECOR</a:t>
            </a:r>
          </a:p>
          <a:p>
            <a:pPr lvl="2"/>
            <a:r>
              <a:rPr lang="de-DE" altLang="de-DE" sz="1200" dirty="0" smtClean="0"/>
              <a:t>23.707 P-CR: </a:t>
            </a:r>
            <a:r>
              <a:rPr lang="en-GB" sz="1200" dirty="0"/>
              <a:t>P-CR on solution 1 : Redirection after update location </a:t>
            </a:r>
            <a:r>
              <a:rPr lang="en-GB" sz="1200" dirty="0" smtClean="0"/>
              <a:t>procedure</a:t>
            </a:r>
          </a:p>
          <a:p>
            <a:pPr lvl="2"/>
            <a:r>
              <a:rPr lang="en-GB" altLang="de-DE" sz="1200" dirty="0" smtClean="0"/>
              <a:t>23.707 P-CR: </a:t>
            </a:r>
            <a:r>
              <a:rPr lang="en-GB" sz="1200" dirty="0"/>
              <a:t>Approach for support of dedicated </a:t>
            </a:r>
            <a:r>
              <a:rPr lang="en-GB" sz="1200" dirty="0" err="1"/>
              <a:t>CNs</a:t>
            </a:r>
            <a:endParaRPr lang="en-GB" altLang="de-DE" sz="1200" dirty="0" smtClean="0"/>
          </a:p>
          <a:p>
            <a:pPr lvl="2"/>
            <a:r>
              <a:rPr lang="en-GB" altLang="de-DE" sz="1200" dirty="0"/>
              <a:t>23.707 P-CR</a:t>
            </a:r>
            <a:r>
              <a:rPr lang="en-GB" altLang="de-DE" sz="1200" dirty="0" smtClean="0"/>
              <a:t>: </a:t>
            </a:r>
            <a:r>
              <a:rPr lang="en-GB" sz="1200" dirty="0"/>
              <a:t>Re-routing before NAS security setup</a:t>
            </a:r>
            <a:endParaRPr lang="en-GB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Complete the TR solutions.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(10/18)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14148432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NBIFOM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IP Flow Mobility support for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S2a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and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S2b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interfaces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5=&gt; 20%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7?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NBIFOM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(Other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5424873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Work on solutions advanced:</a:t>
            </a:r>
          </a:p>
          <a:p>
            <a:pPr lvl="2"/>
            <a:r>
              <a:rPr lang="de-DE" altLang="de-DE" sz="1200" dirty="0" smtClean="0"/>
              <a:t>23.861 P-CR: </a:t>
            </a:r>
            <a:r>
              <a:rPr lang="en-GB" sz="1200" dirty="0"/>
              <a:t>IP Flow Mobility support for </a:t>
            </a:r>
            <a:r>
              <a:rPr lang="en-GB" sz="1200" dirty="0" err="1"/>
              <a:t>S2a</a:t>
            </a:r>
            <a:r>
              <a:rPr lang="en-GB" sz="1200" dirty="0"/>
              <a:t> and </a:t>
            </a:r>
            <a:r>
              <a:rPr lang="en-GB" sz="1200" dirty="0" smtClean="0"/>
              <a:t/>
            </a:r>
            <a:br>
              <a:rPr lang="en-GB" sz="1200" dirty="0" smtClean="0"/>
            </a:br>
            <a:r>
              <a:rPr lang="en-GB" sz="1200" dirty="0" err="1" smtClean="0"/>
              <a:t>S2b</a:t>
            </a:r>
            <a:r>
              <a:rPr lang="en-GB" sz="1200" dirty="0" smtClean="0"/>
              <a:t> </a:t>
            </a:r>
            <a:r>
              <a:rPr lang="en-GB" sz="1200" dirty="0"/>
              <a:t>interfaces </a:t>
            </a:r>
            <a:endParaRPr lang="en-GB" sz="1200" dirty="0" smtClean="0"/>
          </a:p>
          <a:p>
            <a:pPr lvl="2"/>
            <a:r>
              <a:rPr lang="de-DE" altLang="de-DE" sz="1200" dirty="0"/>
              <a:t>23.861 P-CR: </a:t>
            </a:r>
            <a:r>
              <a:rPr lang="en-GB" sz="1200" dirty="0" smtClean="0"/>
              <a:t>Basic </a:t>
            </a:r>
            <a:r>
              <a:rPr lang="en-GB" sz="1200" dirty="0"/>
              <a:t>Principles for </a:t>
            </a:r>
            <a:r>
              <a:rPr lang="en-GB" sz="1200" dirty="0" err="1"/>
              <a:t>NB_IFOM</a:t>
            </a:r>
            <a:r>
              <a:rPr lang="en-GB" sz="1200" dirty="0"/>
              <a:t> </a:t>
            </a:r>
            <a:r>
              <a:rPr lang="en-GB" sz="1200" dirty="0" smtClean="0"/>
              <a:t>solutions</a:t>
            </a:r>
          </a:p>
          <a:p>
            <a:pPr lvl="2"/>
            <a:r>
              <a:rPr lang="de-DE" altLang="de-DE" sz="1200" dirty="0"/>
              <a:t>23.861 P-CR: </a:t>
            </a:r>
            <a:r>
              <a:rPr lang="en-GB" sz="1200" dirty="0" smtClean="0"/>
              <a:t>Solution </a:t>
            </a:r>
            <a:r>
              <a:rPr lang="en-GB" sz="1200" dirty="0"/>
              <a:t>for </a:t>
            </a:r>
            <a:r>
              <a:rPr lang="en-GB" sz="1200" dirty="0" smtClean="0"/>
              <a:t>NB-</a:t>
            </a:r>
            <a:r>
              <a:rPr lang="en-GB" sz="1200" dirty="0" err="1" smtClean="0"/>
              <a:t>IFOM</a:t>
            </a:r>
            <a:endParaRPr lang="en-GB" sz="1200" dirty="0" smtClean="0"/>
          </a:p>
          <a:p>
            <a:pPr lvl="2"/>
            <a:r>
              <a:rPr lang="de-DE" altLang="de-DE" sz="1200" dirty="0"/>
              <a:t>23.861 P-CR: </a:t>
            </a:r>
            <a:r>
              <a:rPr lang="en-GB" sz="1200" dirty="0" smtClean="0"/>
              <a:t>A </a:t>
            </a:r>
            <a:r>
              <a:rPr lang="en-GB" sz="1200" dirty="0"/>
              <a:t>solution for </a:t>
            </a:r>
            <a:r>
              <a:rPr lang="en-GB" sz="1200" dirty="0" err="1"/>
              <a:t>PCC</a:t>
            </a:r>
            <a:r>
              <a:rPr lang="en-GB" sz="1200" dirty="0"/>
              <a:t> impacts of </a:t>
            </a:r>
            <a:r>
              <a:rPr lang="en-GB" sz="1200" dirty="0" smtClean="0"/>
              <a:t>NB-</a:t>
            </a:r>
            <a:r>
              <a:rPr lang="en-GB" sz="1200" dirty="0" err="1" smtClean="0"/>
              <a:t>IFOM</a:t>
            </a:r>
            <a:endParaRPr lang="en-GB" sz="1200" dirty="0" smtClean="0"/>
          </a:p>
          <a:p>
            <a:pPr lvl="1"/>
            <a:r>
              <a:rPr lang="en-GB" sz="1600" dirty="0" smtClean="0"/>
              <a:t>Several solutions were similar and might be merged.</a:t>
            </a:r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Add solutions and merge those that are similar.</a:t>
            </a:r>
            <a:endParaRPr lang="de-DE" altLang="de-DE" sz="1600" dirty="0"/>
          </a:p>
        </p:txBody>
      </p:sp>
      <p:sp>
        <p:nvSpPr>
          <p:cNvPr id="3" name="Rectangle 2"/>
          <p:cNvSpPr/>
          <p:nvPr/>
        </p:nvSpPr>
        <p:spPr>
          <a:xfrm>
            <a:off x="5556738" y="4353088"/>
            <a:ext cx="35872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•   23.861 </a:t>
            </a:r>
            <a:r>
              <a:rPr lang="en-US" dirty="0"/>
              <a:t>P-CR: </a:t>
            </a:r>
            <a:r>
              <a:rPr lang="en-US" dirty="0" err="1"/>
              <a:t>UE</a:t>
            </a:r>
            <a:r>
              <a:rPr lang="en-US" dirty="0"/>
              <a:t>-Initiated </a:t>
            </a:r>
            <a:r>
              <a:rPr lang="en-US" dirty="0" err="1"/>
              <a:t>S2a</a:t>
            </a:r>
            <a:r>
              <a:rPr lang="en-US" dirty="0"/>
              <a:t> </a:t>
            </a:r>
            <a:r>
              <a:rPr lang="en-US" dirty="0" err="1" smtClean="0"/>
              <a:t>NB_IFOM</a:t>
            </a: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•   23.861 </a:t>
            </a:r>
            <a:r>
              <a:rPr lang="en-US" dirty="0"/>
              <a:t>P-CR: NB-</a:t>
            </a:r>
            <a:r>
              <a:rPr lang="en-US" dirty="0" err="1"/>
              <a:t>IFOM</a:t>
            </a:r>
            <a:r>
              <a:rPr lang="en-US" dirty="0"/>
              <a:t> solution for </a:t>
            </a:r>
            <a:r>
              <a:rPr lang="en-US" dirty="0" err="1"/>
              <a:t>S2a</a:t>
            </a:r>
            <a:r>
              <a:rPr lang="en-US" dirty="0"/>
              <a:t> MCM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</a:t>
            </a:r>
            <a:r>
              <a:rPr lang="en-US" dirty="0" smtClean="0"/>
              <a:t>  23.861 </a:t>
            </a:r>
            <a:r>
              <a:rPr lang="en-US" dirty="0"/>
              <a:t>P-CR: Network-initiated </a:t>
            </a:r>
            <a:r>
              <a:rPr lang="en-US" dirty="0" err="1"/>
              <a:t>IFOM</a:t>
            </a:r>
            <a:r>
              <a:rPr lang="en-US" dirty="0"/>
              <a:t> using </a:t>
            </a:r>
            <a:r>
              <a:rPr lang="en-US" dirty="0" err="1"/>
              <a:t>S2a</a:t>
            </a:r>
            <a:r>
              <a:rPr lang="en-US" dirty="0"/>
              <a:t> and </a:t>
            </a:r>
            <a:r>
              <a:rPr lang="en-US" dirty="0" err="1"/>
              <a:t>GTP</a:t>
            </a: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</a:t>
            </a:r>
            <a:r>
              <a:rPr lang="en-US" dirty="0" smtClean="0"/>
              <a:t>  23.861 </a:t>
            </a:r>
            <a:r>
              <a:rPr lang="en-US" dirty="0"/>
              <a:t>P-CR: Network-initiated IP flow mobility for </a:t>
            </a:r>
            <a:r>
              <a:rPr lang="en-US" dirty="0" err="1"/>
              <a:t>S2a</a:t>
            </a: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• </a:t>
            </a:r>
            <a:r>
              <a:rPr lang="en-US" dirty="0" smtClean="0"/>
              <a:t>  23.861 </a:t>
            </a:r>
            <a:r>
              <a:rPr lang="en-US" dirty="0"/>
              <a:t>P-CR: Network initiated NB-</a:t>
            </a:r>
            <a:r>
              <a:rPr lang="en-US" dirty="0" err="1"/>
              <a:t>IFOM</a:t>
            </a:r>
            <a:r>
              <a:rPr lang="en-US" dirty="0"/>
              <a:t> for </a:t>
            </a:r>
            <a:r>
              <a:rPr lang="en-US" dirty="0" err="1"/>
              <a:t>S2a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(11/18)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97636563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AESE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Architecture Enhancements for Service Exposure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10 =&gt; 30%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1?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AESE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Progress depends on stage 1 requirements: if these emerge for SEES, the progress will be lower and time budget required to study will increase.</a:t>
            </a:r>
          </a:p>
          <a:p>
            <a:pPr lvl="1"/>
            <a:r>
              <a:rPr lang="de-DE" altLang="de-DE" sz="1600" dirty="0" smtClean="0"/>
              <a:t>P-CRs agreed:</a:t>
            </a:r>
          </a:p>
          <a:p>
            <a:pPr lvl="2"/>
            <a:r>
              <a:rPr lang="de-DE" altLang="de-DE" sz="1200" dirty="0" smtClean="0"/>
              <a:t>23.708 P-CR: </a:t>
            </a:r>
            <a:r>
              <a:rPr lang="en-GB" sz="1200" dirty="0" err="1"/>
              <a:t>AESE</a:t>
            </a:r>
            <a:r>
              <a:rPr lang="en-GB" sz="1200" dirty="0"/>
              <a:t> Solution update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23.708 P-CR</a:t>
            </a:r>
            <a:r>
              <a:rPr lang="de-DE" altLang="de-DE" sz="1200" dirty="0" smtClean="0"/>
              <a:t>: </a:t>
            </a:r>
            <a:r>
              <a:rPr lang="en-GB" sz="1200" dirty="0"/>
              <a:t>One Service Capability Exposure Framework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Continue TR study.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(1/8)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3200" dirty="0" smtClean="0">
                <a:latin typeface="+mn-ea"/>
                <a:cs typeface="Arial" charset="0"/>
              </a:rPr>
              <a:t>SA2 meetings held since SA#64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cs typeface="Arial" charset="0"/>
              </a:rPr>
              <a:t>SA2#104</a:t>
            </a:r>
            <a:r>
              <a:rPr lang="en-GB" altLang="ko-KR" dirty="0">
                <a:latin typeface="+mn-ea"/>
                <a:cs typeface="Arial" charset="0"/>
              </a:rPr>
              <a:t>: Jul 7-11, 2014, Dublin, </a:t>
            </a:r>
            <a:r>
              <a:rPr lang="en-GB" altLang="ko-KR" dirty="0" smtClean="0">
                <a:latin typeface="+mn-ea"/>
                <a:cs typeface="Arial" charset="0"/>
              </a:rPr>
              <a:t>Ireland</a:t>
            </a:r>
            <a:endParaRPr lang="de-DE" altLang="de-DE" dirty="0" smtClean="0">
              <a:latin typeface="+mn-ea"/>
              <a:ea typeface="+mn-ea"/>
              <a:cs typeface="Arial" charset="0"/>
            </a:endParaRPr>
          </a:p>
          <a:p>
            <a:pPr eaLnBrk="1" hangingPunct="1">
              <a:defRPr/>
            </a:pPr>
            <a:r>
              <a:rPr lang="en-GB" altLang="de-DE" sz="3200" dirty="0" smtClean="0">
                <a:latin typeface="+mn-ea"/>
                <a:cs typeface="Arial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SA2#105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Oct 13-17, 2014, Sapporo, Japan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SA2#106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Nov 17-21, 2014, San Francisco, USA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SA2#107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Jan 26-30, 2015, Sorrento, IT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SA2#108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Apr 13-17, 2015, TBD</a:t>
            </a:r>
          </a:p>
          <a:p>
            <a:pPr eaLnBrk="1" hangingPunct="1">
              <a:defRPr/>
            </a:pPr>
            <a:endParaRPr lang="en-GB" altLang="de-DE" sz="3200" dirty="0" smtClean="0">
              <a:latin typeface="Arial" charset="0"/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(12/18)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23372664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MONTE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Monitoring Enhancements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15 =&gt; 40%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4?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MONTE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All scenarios are now captured in the TR, as well as many solutions.</a:t>
            </a:r>
          </a:p>
          <a:p>
            <a:pPr lvl="1"/>
            <a:r>
              <a:rPr lang="de-DE" altLang="de-DE" sz="1600" dirty="0" smtClean="0"/>
              <a:t>Agreed P-CRs:</a:t>
            </a:r>
          </a:p>
          <a:p>
            <a:pPr lvl="2"/>
            <a:r>
              <a:rPr lang="de-DE" altLang="de-DE" sz="1200" dirty="0" smtClean="0"/>
              <a:t>23.789 P-CR:  </a:t>
            </a:r>
            <a:r>
              <a:rPr lang="en-US" altLang="de-DE" sz="1200" dirty="0"/>
              <a:t>Monitoring solutions using </a:t>
            </a:r>
            <a:r>
              <a:rPr lang="en-US" altLang="de-DE" sz="1200" dirty="0" err="1"/>
              <a:t>PCC</a:t>
            </a:r>
            <a:r>
              <a:rPr lang="en-US" altLang="de-DE" sz="1200" dirty="0"/>
              <a:t> and </a:t>
            </a:r>
            <a:r>
              <a:rPr lang="en-US" altLang="de-DE" sz="1200" dirty="0" err="1"/>
              <a:t>HSS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23.789 P-CR: Monitoring solution using Tsp/T5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Complete solutions and select one or more as a conclusion.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(13/18)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54264606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GROUPE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Group based Enhancements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10 =&gt; 20%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6?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GROUPE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Further work primarily on key issues and requirements. Also one solution agreed.</a:t>
            </a:r>
          </a:p>
          <a:p>
            <a:pPr lvl="2"/>
            <a:r>
              <a:rPr lang="de-DE" altLang="de-DE" sz="1200" dirty="0" smtClean="0"/>
              <a:t>23.769 P-CR: </a:t>
            </a:r>
            <a:r>
              <a:rPr lang="en-US" altLang="de-DE" sz="1200" dirty="0"/>
              <a:t>Key issue on Group-specific NAS Level Congestion </a:t>
            </a:r>
            <a:r>
              <a:rPr lang="en-US" altLang="de-DE" sz="1200" dirty="0" smtClean="0"/>
              <a:t>Control</a:t>
            </a:r>
          </a:p>
          <a:p>
            <a:pPr lvl="2"/>
            <a:r>
              <a:rPr lang="de-DE" altLang="de-DE" sz="1200" dirty="0"/>
              <a:t>23.769 P-CR</a:t>
            </a:r>
            <a:r>
              <a:rPr lang="de-DE" altLang="de-DE" sz="1200" dirty="0" smtClean="0"/>
              <a:t>: </a:t>
            </a:r>
            <a:r>
              <a:rPr lang="en-GB" sz="1200" dirty="0"/>
              <a:t>Key issue on Group based addressing and identifiers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23.769 P-CR</a:t>
            </a:r>
            <a:r>
              <a:rPr lang="de-DE" altLang="de-DE" sz="1200" dirty="0" smtClean="0"/>
              <a:t>: </a:t>
            </a:r>
            <a:r>
              <a:rPr lang="en-GB" sz="1200" dirty="0"/>
              <a:t>Group based policy control - Update of the key issue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23.769 P-CR</a:t>
            </a:r>
            <a:r>
              <a:rPr lang="de-DE" altLang="de-DE" sz="1200" dirty="0" smtClean="0"/>
              <a:t>: </a:t>
            </a:r>
            <a:r>
              <a:rPr lang="en-GB" sz="1200" dirty="0"/>
              <a:t>Architectural requirements for group based policy control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23.769 P-CR</a:t>
            </a:r>
            <a:r>
              <a:rPr lang="de-DE" altLang="de-DE" sz="1200" dirty="0" smtClean="0"/>
              <a:t>: </a:t>
            </a:r>
            <a:r>
              <a:rPr lang="en-GB" sz="1200" dirty="0"/>
              <a:t>Clarification of the geographic area in group based addressing requirements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23.769 P-CR</a:t>
            </a:r>
            <a:r>
              <a:rPr lang="de-DE" altLang="de-DE" sz="1200" dirty="0" smtClean="0"/>
              <a:t>: </a:t>
            </a:r>
            <a:r>
              <a:rPr lang="en-GB" sz="1200" dirty="0"/>
              <a:t>Solution for Group based messaging using cell broadcast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TR study principally on solutions.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(14/18)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68914198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eCSFB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Enhanced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CSFB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 =&gt; 35%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2?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eCSFB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354719"/>
            <a:ext cx="8280400" cy="2879819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Work got started at this meeting, P-CRs agreed:</a:t>
            </a:r>
          </a:p>
          <a:p>
            <a:pPr lvl="2"/>
            <a:r>
              <a:rPr lang="de-DE" altLang="de-DE" sz="1200" dirty="0" smtClean="0"/>
              <a:t>23.772 P-CR: TR Skeleton of eCSFB</a:t>
            </a:r>
          </a:p>
          <a:p>
            <a:pPr lvl="2"/>
            <a:r>
              <a:rPr lang="de-DE" altLang="de-DE" sz="1200" dirty="0" smtClean="0"/>
              <a:t>23.772 P-CR: </a:t>
            </a:r>
            <a:r>
              <a:rPr lang="en-GB" sz="1200" dirty="0"/>
              <a:t>Solution for </a:t>
            </a:r>
            <a:r>
              <a:rPr lang="en-GB" sz="1200" dirty="0" err="1"/>
              <a:t>SRVCC</a:t>
            </a:r>
            <a:r>
              <a:rPr lang="en-GB" sz="1200" dirty="0"/>
              <a:t> based </a:t>
            </a:r>
            <a:r>
              <a:rPr lang="en-GB" sz="1200" dirty="0" err="1"/>
              <a:t>CSFB</a:t>
            </a:r>
            <a:r>
              <a:rPr lang="en-GB" sz="1200" dirty="0"/>
              <a:t> enhancement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23.772 P-CR</a:t>
            </a:r>
            <a:r>
              <a:rPr lang="de-DE" altLang="de-DE" sz="1200" dirty="0" smtClean="0"/>
              <a:t>: </a:t>
            </a:r>
            <a:r>
              <a:rPr lang="en-GB" sz="1200" dirty="0" err="1"/>
              <a:t>SRVCC</a:t>
            </a:r>
            <a:r>
              <a:rPr lang="en-GB" sz="1200" dirty="0"/>
              <a:t> based </a:t>
            </a:r>
            <a:r>
              <a:rPr lang="en-GB" sz="1200" dirty="0" err="1"/>
              <a:t>eCSFB</a:t>
            </a:r>
            <a:r>
              <a:rPr lang="en-GB" sz="1200" dirty="0"/>
              <a:t> Solution with proper CS resource allocation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23.772 P-CR</a:t>
            </a:r>
            <a:r>
              <a:rPr lang="de-DE" altLang="de-DE" sz="1200" dirty="0" smtClean="0"/>
              <a:t>: </a:t>
            </a:r>
            <a:r>
              <a:rPr lang="en-GB" sz="1200" dirty="0"/>
              <a:t>Adding some usual </a:t>
            </a:r>
            <a:r>
              <a:rPr lang="en-GB" sz="1200" dirty="0" err="1"/>
              <a:t>CSFB</a:t>
            </a:r>
            <a:r>
              <a:rPr lang="en-GB" sz="1200" dirty="0"/>
              <a:t> optimizations into Annex in </a:t>
            </a:r>
            <a:r>
              <a:rPr lang="en-GB" sz="1200" dirty="0" err="1"/>
              <a:t>TR23.772</a:t>
            </a:r>
            <a:r>
              <a:rPr lang="en-GB" sz="1200" dirty="0"/>
              <a:t> - </a:t>
            </a:r>
            <a:r>
              <a:rPr lang="en-GB" sz="1200" dirty="0" err="1"/>
              <a:t>PCR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23.772 P-CR</a:t>
            </a:r>
            <a:r>
              <a:rPr lang="de-DE" altLang="de-DE" sz="1200" dirty="0" smtClean="0"/>
              <a:t>:</a:t>
            </a:r>
            <a:r>
              <a:rPr lang="en-GB" sz="1200" dirty="0"/>
              <a:t> </a:t>
            </a:r>
            <a:r>
              <a:rPr lang="en-GB" sz="1200" dirty="0" err="1"/>
              <a:t>UE</a:t>
            </a:r>
            <a:r>
              <a:rPr lang="en-GB" sz="1200" dirty="0"/>
              <a:t> radio capabilities consideration during </a:t>
            </a:r>
            <a:r>
              <a:rPr lang="en-GB" sz="1200" dirty="0" err="1"/>
              <a:t>PLMN</a:t>
            </a:r>
            <a:r>
              <a:rPr lang="en-GB" sz="1200" dirty="0"/>
              <a:t> and RAT selection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23.772 P-CR</a:t>
            </a:r>
            <a:r>
              <a:rPr lang="de-DE" altLang="de-DE" sz="1200" dirty="0" smtClean="0"/>
              <a:t>:</a:t>
            </a:r>
            <a:r>
              <a:rPr lang="en-GB" sz="1200" dirty="0"/>
              <a:t> </a:t>
            </a:r>
            <a:r>
              <a:rPr lang="en-GB" sz="1200" dirty="0" err="1"/>
              <a:t>eCSFB</a:t>
            </a:r>
            <a:r>
              <a:rPr lang="en-GB" sz="1200" dirty="0"/>
              <a:t> Solution: Optimised </a:t>
            </a:r>
            <a:r>
              <a:rPr lang="en-GB" sz="1200" dirty="0" err="1"/>
              <a:t>CSFB</a:t>
            </a:r>
            <a:r>
              <a:rPr lang="en-GB" sz="1200" dirty="0"/>
              <a:t> </a:t>
            </a:r>
            <a:r>
              <a:rPr lang="en-GB" sz="1200" dirty="0" smtClean="0"/>
              <a:t>Procedure</a:t>
            </a:r>
          </a:p>
          <a:p>
            <a:pPr lvl="2"/>
            <a:r>
              <a:rPr lang="de-DE" altLang="de-DE" sz="1200" dirty="0" smtClean="0"/>
              <a:t>23.772 P-CR: </a:t>
            </a:r>
            <a:r>
              <a:rPr lang="en-GB" sz="1200" dirty="0" err="1"/>
              <a:t>eCSFB</a:t>
            </a:r>
            <a:r>
              <a:rPr lang="en-GB" sz="1200" dirty="0"/>
              <a:t> Solution: Enabling target cell(s) system information provision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Continue study phase – adding solutions and possibly beginning evaluation to select a conclusion.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val="218687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(15/18)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59391167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eWebRTCi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Enhancements to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WEBRTC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interoperability 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 =&gt; 9%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7?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eWebRTCi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(Other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TR work has commenced. The following P-CRs were agreed:</a:t>
            </a:r>
          </a:p>
          <a:p>
            <a:pPr lvl="2"/>
            <a:r>
              <a:rPr lang="de-DE" altLang="de-DE" sz="1200" dirty="0" smtClean="0"/>
              <a:t>23.706 P-CR: </a:t>
            </a:r>
            <a:r>
              <a:rPr lang="en-GB" sz="1200" dirty="0"/>
              <a:t>Scope of the </a:t>
            </a:r>
            <a:r>
              <a:rPr lang="en-GB" sz="1200" dirty="0" err="1"/>
              <a:t>TR</a:t>
            </a:r>
            <a:r>
              <a:rPr lang="en-GB" sz="1200" dirty="0"/>
              <a:t> about Enhancements to </a:t>
            </a:r>
            <a:r>
              <a:rPr lang="en-GB" sz="1200" dirty="0" err="1"/>
              <a:t>WEBRTC</a:t>
            </a:r>
            <a:r>
              <a:rPr lang="en-GB" sz="1200" dirty="0"/>
              <a:t> interoperability (</a:t>
            </a:r>
            <a:r>
              <a:rPr lang="en-GB" sz="1200" dirty="0" err="1"/>
              <a:t>eWebRTCi</a:t>
            </a:r>
            <a:r>
              <a:rPr lang="en-GB" sz="1200" dirty="0" smtClean="0"/>
              <a:t>)</a:t>
            </a:r>
          </a:p>
          <a:p>
            <a:pPr lvl="2"/>
            <a:r>
              <a:rPr lang="de-DE" altLang="de-DE" sz="1200" dirty="0"/>
              <a:t>23.706 P-CR: </a:t>
            </a:r>
            <a:r>
              <a:rPr lang="en-GB" sz="1200" dirty="0"/>
              <a:t>Skeleton of </a:t>
            </a:r>
            <a:r>
              <a:rPr lang="en-GB" sz="1200" dirty="0" err="1"/>
              <a:t>TR</a:t>
            </a:r>
            <a:r>
              <a:rPr lang="en-GB" sz="1200" dirty="0"/>
              <a:t> about Enhancements to </a:t>
            </a:r>
            <a:r>
              <a:rPr lang="en-GB" sz="1200" dirty="0" err="1"/>
              <a:t>WEBRTC</a:t>
            </a:r>
            <a:r>
              <a:rPr lang="en-GB" sz="1200" dirty="0"/>
              <a:t> interoperability (</a:t>
            </a:r>
            <a:r>
              <a:rPr lang="en-GB" sz="1200" dirty="0" err="1"/>
              <a:t>eWebRTCi</a:t>
            </a:r>
            <a:r>
              <a:rPr lang="en-GB" sz="1200" dirty="0"/>
              <a:t>)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23.706 P-CR: </a:t>
            </a:r>
            <a:r>
              <a:rPr lang="en-GB" sz="1200" dirty="0"/>
              <a:t>Adding requirement for supporting 'a class of user'</a:t>
            </a:r>
            <a:endParaRPr lang="de-DE" altLang="de-DE" sz="1200" dirty="0"/>
          </a:p>
          <a:p>
            <a:pPr lvl="2"/>
            <a:r>
              <a:rPr lang="de-DE" altLang="de-DE" sz="1200" dirty="0"/>
              <a:t>23.706 P-CR: </a:t>
            </a:r>
            <a:r>
              <a:rPr lang="en-GB" sz="1200" dirty="0"/>
              <a:t>Principles of a solution on </a:t>
            </a:r>
            <a:r>
              <a:rPr lang="en-GB" sz="1200" dirty="0" err="1"/>
              <a:t>WebRTC</a:t>
            </a:r>
            <a:r>
              <a:rPr lang="en-GB" sz="1200" dirty="0"/>
              <a:t> support of </a:t>
            </a:r>
            <a:r>
              <a:rPr lang="en-GB" sz="1200" dirty="0" err="1"/>
              <a:t>IMS</a:t>
            </a:r>
            <a:r>
              <a:rPr lang="en-GB" sz="1200" dirty="0"/>
              <a:t> Subscriptions corresponding to a class of </a:t>
            </a:r>
            <a:r>
              <a:rPr lang="en-GB" sz="1200" dirty="0" smtClean="0"/>
              <a:t>users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Continue study phase.</a:t>
            </a:r>
            <a:endParaRPr lang="de-DE" altLang="de-DE" sz="1600" dirty="0"/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(16/18)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71734077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eProSe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-Ext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Enhancements to Proximity-based Services </a:t>
                      </a:r>
                      <a:r>
                        <a:rPr lang="en-US" altLang="ko-KR" sz="1400" smtClean="0"/>
                        <a:t>- Extensions</a:t>
                      </a:r>
                      <a:endParaRPr kumimoji="0" lang="ko-KR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 =&gt; 10%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15?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eProSe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-Ext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Study phase has begun. Few agreed P-CRs since the TR structure captures </a:t>
            </a:r>
            <a:r>
              <a:rPr lang="de-DE" altLang="de-DE" sz="1600" i="1" dirty="0" smtClean="0"/>
              <a:t>agreements</a:t>
            </a:r>
            <a:r>
              <a:rPr lang="de-DE" altLang="de-DE" sz="1600" dirty="0" smtClean="0"/>
              <a:t> and </a:t>
            </a:r>
            <a:r>
              <a:rPr lang="de-DE" altLang="de-DE" sz="1600" i="1" dirty="0" smtClean="0"/>
              <a:t>open issues </a:t>
            </a:r>
            <a:r>
              <a:rPr lang="de-DE" altLang="de-DE" sz="1600" dirty="0" smtClean="0"/>
              <a:t>instead of </a:t>
            </a:r>
            <a:r>
              <a:rPr lang="de-DE" altLang="de-DE" sz="1600" i="1" dirty="0" smtClean="0"/>
              <a:t>distinct</a:t>
            </a:r>
            <a:r>
              <a:rPr lang="de-DE" altLang="de-DE" sz="1600" dirty="0" smtClean="0"/>
              <a:t> </a:t>
            </a:r>
            <a:r>
              <a:rPr lang="de-DE" altLang="de-DE" sz="1600" i="1" dirty="0" smtClean="0"/>
              <a:t>proposed solutions</a:t>
            </a:r>
            <a:r>
              <a:rPr lang="de-DE" altLang="de-DE" sz="1600" dirty="0" smtClean="0"/>
              <a:t>. Agreed P-CRs:</a:t>
            </a:r>
          </a:p>
          <a:p>
            <a:pPr lvl="2"/>
            <a:r>
              <a:rPr lang="de-DE" altLang="de-DE" sz="1200" dirty="0" smtClean="0"/>
              <a:t>23.713 P-CR: </a:t>
            </a:r>
            <a:r>
              <a:rPr lang="en-GB" sz="1200" dirty="0"/>
              <a:t>Study on extended architecture support for Proximity-based </a:t>
            </a:r>
            <a:r>
              <a:rPr lang="en-GB" sz="1200" dirty="0" smtClean="0"/>
              <a:t>services (SKELETON)</a:t>
            </a:r>
          </a:p>
          <a:p>
            <a:pPr lvl="2"/>
            <a:r>
              <a:rPr lang="de-DE" altLang="de-DE" sz="1200" dirty="0"/>
              <a:t>23.713 P-CR</a:t>
            </a:r>
            <a:r>
              <a:rPr lang="de-DE" altLang="de-DE" sz="1200" dirty="0" smtClean="0"/>
              <a:t>:</a:t>
            </a:r>
            <a:r>
              <a:rPr lang="en-GB" sz="1200" dirty="0"/>
              <a:t> Scope for </a:t>
            </a:r>
            <a:r>
              <a:rPr lang="en-GB" sz="1200" dirty="0" err="1"/>
              <a:t>TR</a:t>
            </a:r>
            <a:r>
              <a:rPr lang="en-GB" sz="1200" dirty="0"/>
              <a:t> 23.713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23.713 P-CR</a:t>
            </a:r>
            <a:r>
              <a:rPr lang="de-DE" altLang="de-DE" sz="1200" dirty="0" smtClean="0"/>
              <a:t>:</a:t>
            </a:r>
            <a:r>
              <a:rPr lang="en-GB" sz="1200" dirty="0"/>
              <a:t> General Principles for </a:t>
            </a:r>
            <a:r>
              <a:rPr lang="en-GB" sz="1200" dirty="0" err="1"/>
              <a:t>ProSe</a:t>
            </a:r>
            <a:r>
              <a:rPr lang="en-GB" sz="1200" dirty="0"/>
              <a:t> Restricted Discovery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23.713 P-CR</a:t>
            </a:r>
            <a:r>
              <a:rPr lang="de-DE" altLang="de-DE" sz="1200" dirty="0" smtClean="0"/>
              <a:t>:</a:t>
            </a:r>
            <a:r>
              <a:rPr lang="en-GB" sz="1200" dirty="0"/>
              <a:t> </a:t>
            </a:r>
            <a:r>
              <a:rPr lang="en-GB" sz="1200" dirty="0" err="1"/>
              <a:t>eMBMS</a:t>
            </a:r>
            <a:r>
              <a:rPr lang="en-GB" sz="1200" dirty="0"/>
              <a:t> Broadcast relay support in </a:t>
            </a:r>
            <a:r>
              <a:rPr lang="en-GB" sz="1200" dirty="0" err="1"/>
              <a:t>ProSe</a:t>
            </a:r>
            <a:r>
              <a:rPr lang="en-GB" sz="1200" dirty="0"/>
              <a:t> </a:t>
            </a:r>
            <a:r>
              <a:rPr lang="en-GB" sz="1200" dirty="0" err="1"/>
              <a:t>UE</a:t>
            </a:r>
            <a:r>
              <a:rPr lang="en-GB" sz="1200" dirty="0"/>
              <a:t>-to-Network </a:t>
            </a:r>
            <a:r>
              <a:rPr lang="en-GB" sz="1200" dirty="0" smtClean="0"/>
              <a:t>relays</a:t>
            </a:r>
          </a:p>
          <a:p>
            <a:pPr lvl="2"/>
            <a:r>
              <a:rPr lang="de-DE" altLang="de-DE" sz="1200" dirty="0"/>
              <a:t>23.713 P-CR:</a:t>
            </a:r>
            <a:r>
              <a:rPr lang="en-GB" sz="1200" dirty="0"/>
              <a:t> </a:t>
            </a:r>
            <a:r>
              <a:rPr lang="en-GB" sz="1200" dirty="0" smtClean="0"/>
              <a:t>Considerations </a:t>
            </a:r>
            <a:r>
              <a:rPr lang="en-GB" sz="1200" dirty="0"/>
              <a:t>about </a:t>
            </a:r>
            <a:r>
              <a:rPr lang="en-GB" sz="1200" dirty="0" err="1"/>
              <a:t>ProSe</a:t>
            </a:r>
            <a:r>
              <a:rPr lang="en-GB" sz="1200" dirty="0"/>
              <a:t> </a:t>
            </a:r>
            <a:r>
              <a:rPr lang="en-GB" sz="1200" dirty="0" err="1"/>
              <a:t>UE-UE</a:t>
            </a:r>
            <a:r>
              <a:rPr lang="en-GB" sz="1200" dirty="0"/>
              <a:t> Relays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Continue study phase.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(17/18)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11210998"/>
              </p:ext>
            </p:extLst>
          </p:nvPr>
        </p:nvGraphicFramePr>
        <p:xfrm>
          <a:off x="179388" y="1376363"/>
          <a:ext cx="8569325" cy="120131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FS_UMONC_sas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Study on Usage Monitoring Enhancements for Service, Application and Subscriber Groups (Other Track)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70 =&gt; 80%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2?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TR phase 1 solution and agreed conclusion were achieved. Please see agreed P-CRs:</a:t>
            </a:r>
          </a:p>
          <a:p>
            <a:pPr lvl="2"/>
            <a:r>
              <a:rPr lang="de-DE" altLang="de-DE" sz="1200" dirty="0" smtClean="0"/>
              <a:t>23.858 P –CR: </a:t>
            </a:r>
            <a:r>
              <a:rPr lang="en-GB" sz="1200" dirty="0"/>
              <a:t>Evaluation for key issue 1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23.858 P –CR</a:t>
            </a:r>
            <a:r>
              <a:rPr lang="de-DE" altLang="de-DE" sz="1200" dirty="0" smtClean="0"/>
              <a:t>:</a:t>
            </a:r>
            <a:r>
              <a:rPr lang="en-GB" sz="1200" dirty="0"/>
              <a:t> Proposed corrections to Alternative Solution 2 for Key </a:t>
            </a:r>
            <a:r>
              <a:rPr lang="en-GB" sz="1200" dirty="0" err="1"/>
              <a:t>Issue#3</a:t>
            </a:r>
            <a:endParaRPr lang="de-DE" altLang="de-DE" sz="1200" dirty="0" smtClean="0"/>
          </a:p>
          <a:p>
            <a:pPr lvl="2"/>
            <a:r>
              <a:rPr lang="de-DE" altLang="de-DE" sz="1200" dirty="0"/>
              <a:t>23.858 P –CR</a:t>
            </a:r>
            <a:r>
              <a:rPr lang="de-DE" altLang="de-DE" sz="1200" dirty="0" smtClean="0"/>
              <a:t>: </a:t>
            </a:r>
            <a:r>
              <a:rPr lang="en-GB" sz="1200" dirty="0"/>
              <a:t>Conclusion Key issue 3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Phase 2 of the study remains open.</a:t>
            </a:r>
            <a:endParaRPr lang="de-DE" altLang="de-DE" sz="1600" dirty="0"/>
          </a:p>
          <a:p>
            <a:pPr lvl="1"/>
            <a:r>
              <a:rPr lang="de-DE" altLang="de-DE" sz="1600" dirty="0" smtClean="0"/>
              <a:t>A normative WID is expected (at a future SA2 meeting) to provide a feature for the agreed conclusion.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(18/18)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6022524"/>
              </p:ext>
            </p:extLst>
          </p:nvPr>
        </p:nvGraphicFramePr>
        <p:xfrm>
          <a:off x="179388" y="1376363"/>
          <a:ext cx="8569325" cy="120131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voE_UTRAN_PPD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voice over E-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UTRAN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Paging Policy Differentiation  Normative,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Track)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 =&gt; 25%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3?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SA#64</a:t>
            </a:r>
          </a:p>
          <a:p>
            <a:pPr lvl="1"/>
            <a:r>
              <a:rPr lang="de-DE" altLang="de-DE" sz="1600" dirty="0" smtClean="0"/>
              <a:t>Discussion is ongoing on open issues.</a:t>
            </a:r>
          </a:p>
          <a:p>
            <a:pPr lvl="1"/>
            <a:r>
              <a:rPr lang="en-GB" sz="1600" dirty="0" smtClean="0"/>
              <a:t>Agreed CR:</a:t>
            </a:r>
          </a:p>
          <a:p>
            <a:pPr lvl="2"/>
            <a:r>
              <a:rPr lang="en-GB" sz="1200" dirty="0" smtClean="0"/>
              <a:t>23.228 </a:t>
            </a:r>
            <a:r>
              <a:rPr lang="en-GB" sz="1200" dirty="0" err="1"/>
              <a:t>CR1073R3</a:t>
            </a:r>
            <a:r>
              <a:rPr lang="en-GB" sz="1200" dirty="0"/>
              <a:t>: Paging Policy Differentiation over LTE for </a:t>
            </a:r>
            <a:r>
              <a:rPr lang="en-GB" sz="1200" dirty="0" err="1"/>
              <a:t>IMS</a:t>
            </a:r>
            <a:r>
              <a:rPr lang="en-GB" sz="1200" dirty="0"/>
              <a:t> Voice over LTE</a:t>
            </a:r>
            <a:endParaRPr lang="de-DE" altLang="de-DE" sz="1200" dirty="0" smtClean="0"/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Continue work and agree CRs where there is a consensus.</a:t>
            </a:r>
          </a:p>
        </p:txBody>
      </p:sp>
    </p:spTree>
    <p:extLst>
      <p:ext uri="{BB962C8B-B14F-4D97-AF65-F5344CB8AC3E}">
        <p14:creationId xmlns:p14="http://schemas.microsoft.com/office/powerpoint/2010/main" val="113521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SA#64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2.4) New and Updated </a:t>
            </a:r>
            <a:r>
              <a:rPr lang="en-GB" sz="2000" b="1" i="1" dirty="0" err="1" smtClean="0"/>
              <a:t>WIDs</a:t>
            </a:r>
            <a:r>
              <a:rPr lang="en-GB" sz="2000" b="1" i="1" dirty="0" smtClean="0"/>
              <a:t> and </a:t>
            </a:r>
            <a:r>
              <a:rPr lang="en-GB" sz="2000" b="1" i="1" dirty="0" err="1" smtClean="0"/>
              <a:t>SIDs</a:t>
            </a:r>
            <a:endParaRPr lang="en-GB" sz="2000" b="1" i="1" dirty="0" smtClean="0"/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dirty="0" smtClean="0"/>
              <a:t>2.4) New and Updated </a:t>
            </a:r>
            <a:r>
              <a:rPr lang="en-GB" altLang="de-DE" dirty="0" err="1" smtClean="0"/>
              <a:t>WIDs</a:t>
            </a:r>
            <a:r>
              <a:rPr lang="en-GB" altLang="de-DE" dirty="0" smtClean="0"/>
              <a:t> and </a:t>
            </a:r>
            <a:r>
              <a:rPr lang="en-GB" altLang="de-DE" dirty="0" err="1" smtClean="0"/>
              <a:t>SIDs</a:t>
            </a:r>
            <a:endParaRPr lang="de-DE" altLang="de-DE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1360488"/>
            <a:ext cx="8813800" cy="4674552"/>
          </a:xfrm>
        </p:spPr>
        <p:txBody>
          <a:bodyPr/>
          <a:lstStyle/>
          <a:p>
            <a:pPr eaLnBrk="1" hangingPunct="1"/>
            <a:r>
              <a:rPr lang="en-US" altLang="de-DE" sz="1800" dirty="0" smtClean="0"/>
              <a:t>New </a:t>
            </a:r>
            <a:r>
              <a:rPr lang="en-US" altLang="de-DE" sz="1800" dirty="0" err="1" smtClean="0"/>
              <a:t>WID</a:t>
            </a:r>
            <a:r>
              <a:rPr lang="en-US" altLang="de-DE" sz="1800" dirty="0" smtClean="0"/>
              <a:t> '</a:t>
            </a:r>
            <a:r>
              <a:rPr lang="en-US" altLang="de-DE" sz="1800" b="1" dirty="0" smtClean="0"/>
              <a:t>Optimizations </a:t>
            </a:r>
            <a:r>
              <a:rPr lang="en-US" altLang="de-DE" sz="1800" b="1" dirty="0"/>
              <a:t>to Support High Latency Communications'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FS_HLCom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[SP-140437]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/>
              <a:t>New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fr-FR" sz="1800" b="1" dirty="0" err="1"/>
              <a:t>SRVCC</a:t>
            </a:r>
            <a:r>
              <a:rPr lang="fr-FR" sz="1800" b="1" dirty="0"/>
              <a:t> </a:t>
            </a:r>
            <a:r>
              <a:rPr lang="fr-FR" sz="1800" b="1" dirty="0" err="1"/>
              <a:t>Enhancements</a:t>
            </a:r>
            <a:r>
              <a:rPr lang="fr-FR" sz="1800" b="1" dirty="0"/>
              <a:t> for </a:t>
            </a:r>
            <a:r>
              <a:rPr lang="fr-FR" sz="1800" b="1" dirty="0" err="1"/>
              <a:t>Transcoding</a:t>
            </a:r>
            <a:r>
              <a:rPr lang="fr-FR" sz="1800" b="1" dirty="0"/>
              <a:t> </a:t>
            </a:r>
            <a:r>
              <a:rPr lang="fr-FR" sz="1800" b="1" dirty="0" err="1"/>
              <a:t>Avoidance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(SETA) </a:t>
            </a:r>
            <a:r>
              <a:rPr lang="de-DE" altLang="de-DE" sz="1800" dirty="0" smtClean="0"/>
              <a:t>[SP-140436]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 smtClean="0"/>
              <a:t>Updated </a:t>
            </a:r>
            <a:r>
              <a:rPr lang="en-US" altLang="de-DE" sz="1800" dirty="0" err="1" smtClean="0"/>
              <a:t>WID</a:t>
            </a:r>
            <a:r>
              <a:rPr lang="en-US" altLang="de-DE" sz="1800" dirty="0" smtClean="0"/>
              <a:t> </a:t>
            </a:r>
            <a:r>
              <a:rPr lang="en-US" altLang="de-DE" sz="1800" b="1" dirty="0" smtClean="0"/>
              <a:t>'</a:t>
            </a:r>
            <a:r>
              <a:rPr lang="de-DE" sz="1800" b="1" dirty="0"/>
              <a:t>User Plane Congestion management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UPCON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[SP-140434]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 smtClean="0"/>
              <a:t>Updated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de-DE" sz="1800" b="1" dirty="0"/>
              <a:t>Mission Critical Push to Talk over LTE</a:t>
            </a:r>
            <a:r>
              <a:rPr lang="en-US" altLang="de-DE" sz="1800" b="1" dirty="0"/>
              <a:t>' </a:t>
            </a:r>
            <a:r>
              <a:rPr lang="en-US" altLang="de-DE" sz="1800" dirty="0"/>
              <a:t>(</a:t>
            </a:r>
            <a:r>
              <a:rPr lang="en-US" altLang="de-DE" sz="1800" dirty="0" err="1"/>
              <a:t>MCPTT</a:t>
            </a:r>
            <a:r>
              <a:rPr lang="en-US" altLang="de-DE" sz="1800" dirty="0"/>
              <a:t>) </a:t>
            </a:r>
            <a:r>
              <a:rPr lang="de-DE" altLang="de-DE" sz="1800" dirty="0" smtClean="0"/>
              <a:t>[SP-140435]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 smtClean="0"/>
              <a:t>Updated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en-US" sz="1800" b="1" dirty="0"/>
              <a:t>Group Communication System Enablers for LTE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GCSE_LTE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[SP-140433]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marL="0" indent="0" eaLnBrk="1" hangingPunct="1">
              <a:buNone/>
            </a:pPr>
            <a:endParaRPr lang="de-DE" altLang="de-DE" sz="1800" dirty="0" smtClean="0"/>
          </a:p>
        </p:txBody>
      </p:sp>
      <p:sp>
        <p:nvSpPr>
          <p:cNvPr id="34889" name="TextBox 2"/>
          <p:cNvSpPr txBox="1">
            <a:spLocks noChangeArrowheads="1"/>
          </p:cNvSpPr>
          <p:nvPr/>
        </p:nvSpPr>
        <p:spPr bwMode="auto">
          <a:xfrm>
            <a:off x="6126163" y="6472238"/>
            <a:ext cx="16843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000" b="1" i="1">
                <a:latin typeface="Arial" charset="0"/>
              </a:rPr>
              <a:t>CHAIRMAN'S ESTIMATE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SA#64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 smtClean="0"/>
              <a:t>2.5) </a:t>
            </a:r>
            <a:r>
              <a:rPr lang="en-GB" sz="2000" b="1" i="1" dirty="0" err="1" smtClean="0"/>
              <a:t>IETF</a:t>
            </a:r>
            <a:r>
              <a:rPr lang="en-GB" sz="2000" b="1" i="1" dirty="0" smtClean="0"/>
              <a:t> and External </a:t>
            </a:r>
            <a:r>
              <a:rPr lang="en-GB" sz="2000" b="1" i="1" dirty="0" err="1" smtClean="0"/>
              <a:t>SDO</a:t>
            </a:r>
            <a:r>
              <a:rPr lang="en-GB" sz="2000" b="1" i="1" dirty="0" smtClean="0"/>
              <a:t> Normative Reference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(2/8)</a:t>
            </a: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32338"/>
          </a:xfrm>
        </p:spPr>
        <p:txBody>
          <a:bodyPr/>
          <a:lstStyle/>
          <a:p>
            <a:pPr eaLnBrk="1" hangingPunct="1"/>
            <a:r>
              <a:rPr lang="en-GB" altLang="ko-KR" sz="2400" dirty="0" smtClean="0">
                <a:ea typeface="Gulim" pitchFamily="34" charset="-127"/>
                <a:cs typeface="Arial" charset="0"/>
              </a:rPr>
              <a:t>SA2 </a:t>
            </a:r>
            <a:r>
              <a:rPr lang="en-GB" altLang="ko-KR" sz="2400" dirty="0" err="1" smtClean="0">
                <a:ea typeface="Gulim" pitchFamily="34" charset="-127"/>
                <a:cs typeface="Arial" charset="0"/>
              </a:rPr>
              <a:t>WG</a:t>
            </a:r>
            <a:r>
              <a:rPr lang="en-GB" altLang="ko-KR" sz="2400" dirty="0" smtClean="0">
                <a:ea typeface="Gulim" pitchFamily="34" charset="-127"/>
                <a:cs typeface="Arial" charset="0"/>
              </a:rPr>
              <a:t> Officials</a:t>
            </a: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Chairman: Erik Guttman (Samsung)</a:t>
            </a: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Vice Chairmen: </a:t>
            </a:r>
            <a:r>
              <a:rPr lang="en-GB" altLang="ko-KR" sz="1800" dirty="0" err="1" smtClean="0">
                <a:latin typeface="Arial" charset="0"/>
                <a:ea typeface="Gulim" pitchFamily="34" charset="-127"/>
                <a:cs typeface="Arial" charset="0"/>
              </a:rPr>
              <a:t>Ivano</a:t>
            </a:r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GB" altLang="ko-KR" sz="1800" dirty="0" err="1" smtClean="0">
                <a:latin typeface="Arial" charset="0"/>
                <a:ea typeface="Gulim" pitchFamily="34" charset="-127"/>
                <a:cs typeface="Arial" charset="0"/>
              </a:rPr>
              <a:t>Guardini</a:t>
            </a:r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 (Telecom Italia), Frank </a:t>
            </a:r>
            <a:r>
              <a:rPr lang="en-GB" altLang="ko-KR" sz="1800" dirty="0" err="1" smtClean="0">
                <a:latin typeface="Arial" charset="0"/>
                <a:ea typeface="Gulim" pitchFamily="34" charset="-127"/>
                <a:cs typeface="Arial" charset="0"/>
              </a:rPr>
              <a:t>Mademann</a:t>
            </a:r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 (Huawei).</a:t>
            </a:r>
            <a:endParaRPr lang="en-GB" altLang="ko-KR" sz="1400" b="1" dirty="0" smtClean="0">
              <a:solidFill>
                <a:srgbClr val="7030A0"/>
              </a:solidFill>
              <a:latin typeface="Arial" charset="0"/>
              <a:ea typeface="Gulim" pitchFamily="34" charset="-127"/>
              <a:cs typeface="Arial" charset="0"/>
            </a:endParaRP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Secretary: Maurice Pope (MCC)</a:t>
            </a:r>
          </a:p>
          <a:p>
            <a:pPr eaLnBrk="1" hangingPunct="1"/>
            <a:r>
              <a:rPr lang="en-GB" altLang="ko-KR" sz="2000" dirty="0" smtClean="0"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GB" altLang="ko-KR" sz="2400" dirty="0" smtClean="0">
                <a:ea typeface="Gulim" pitchFamily="34" charset="-127"/>
                <a:cs typeface="Arial" charset="0"/>
              </a:rPr>
              <a:t>Parallel sessions held in the last plenary cycle</a:t>
            </a:r>
            <a:endParaRPr lang="en-US" altLang="de-DE" sz="1600" dirty="0" smtClean="0">
              <a:cs typeface="Arial" charset="0"/>
            </a:endParaRPr>
          </a:p>
          <a:p>
            <a:pPr lvl="1" eaLnBrk="1" hangingPunct="1"/>
            <a:r>
              <a:rPr lang="en-US" altLang="ko-KR" sz="1600" dirty="0" smtClean="0">
                <a:latin typeface="Arial" charset="0"/>
                <a:ea typeface="Gulim" pitchFamily="34" charset="-127"/>
              </a:rPr>
              <a:t>Parallel Sessions chaired by Vice Chairmen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Ivano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Guardini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(Telecom Italia) and Frank 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Mademann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(Huawei).</a:t>
            </a:r>
          </a:p>
          <a:p>
            <a:pPr lvl="1" eaLnBrk="1" hangingPunct="1"/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Thanks very much to Maurice, drafting session 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chairmen (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Alla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Goldner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, Allot Communications, Hans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Rönneke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, 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Ericsson, Randy Bloomfield, US Department of Commerce)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and parallel session chairmen 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(the vice chairmen)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for their outstanding support!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2.5) IETF </a:t>
            </a:r>
            <a:r>
              <a:rPr lang="en-GB" altLang="de-DE" smtClean="0"/>
              <a:t>and External SDO Normative Reference Update (1/2)</a:t>
            </a:r>
            <a:endParaRPr lang="de-DE" altLang="de-DE" smtClean="0"/>
          </a:p>
        </p:txBody>
      </p:sp>
      <p:sp>
        <p:nvSpPr>
          <p:cNvPr id="3686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 Nothing to report from SA2 to </a:t>
            </a:r>
            <a:r>
              <a:rPr lang="en-US" dirty="0" err="1" smtClean="0"/>
              <a:t>SA#65</a:t>
            </a:r>
            <a:r>
              <a:rPr lang="en-US" dirty="0" smtClean="0"/>
              <a:t>.</a:t>
            </a:r>
            <a:endParaRPr lang="en-US" b="1" dirty="0" smtClean="0"/>
          </a:p>
          <a:p>
            <a:pPr marL="914400" lvl="2" indent="0" eaLnBrk="1" hangingPunct="1">
              <a:buFont typeface="Arial" charset="0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endParaRPr lang="en-GB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SA#64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3) Action Items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02125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There were the following action items assigned for SA2 at SA 61:</a:t>
            </a:r>
          </a:p>
          <a:p>
            <a:pPr lvl="1"/>
            <a:r>
              <a:rPr lang="en-US" altLang="de-DE" b="1" dirty="0" smtClean="0"/>
              <a:t>AP 61/2: SA WG2 were asked to check the use of specific versions for external references in their </a:t>
            </a:r>
            <a:r>
              <a:rPr lang="en-US" altLang="de-DE" b="1" dirty="0" err="1" smtClean="0"/>
              <a:t>TSs</a:t>
            </a:r>
            <a:r>
              <a:rPr lang="en-US" altLang="de-DE" b="1" dirty="0" smtClean="0"/>
              <a:t> and </a:t>
            </a:r>
            <a:r>
              <a:rPr lang="en-US" altLang="de-DE" b="1" dirty="0" err="1" smtClean="0"/>
              <a:t>TRs</a:t>
            </a:r>
            <a:r>
              <a:rPr lang="en-US" altLang="de-DE" b="1" dirty="0" smtClean="0"/>
              <a:t> (in particular, </a:t>
            </a:r>
            <a:r>
              <a:rPr lang="en-US" altLang="de-DE" b="1" dirty="0" err="1" smtClean="0"/>
              <a:t>TR</a:t>
            </a:r>
            <a:r>
              <a:rPr lang="en-US" altLang="de-DE" b="1" dirty="0" smtClean="0"/>
              <a:t> 23.896). [</a:t>
            </a:r>
            <a:r>
              <a:rPr lang="en-US" altLang="de-DE" b="1" dirty="0" smtClean="0">
                <a:solidFill>
                  <a:srgbClr val="7030A0"/>
                </a:solidFill>
              </a:rPr>
              <a:t>Not done / In progress</a:t>
            </a:r>
            <a:r>
              <a:rPr lang="en-US" altLang="de-DE" b="1" dirty="0" smtClean="0"/>
              <a:t>]</a:t>
            </a:r>
          </a:p>
          <a:p>
            <a:pPr lvl="2"/>
            <a:r>
              <a:rPr lang="en-US" altLang="de-DE" b="1" dirty="0" smtClean="0">
                <a:solidFill>
                  <a:srgbClr val="7030A0"/>
                </a:solidFill>
              </a:rPr>
              <a:t>SA2 has begun to work on this task. It will require coordination with CT </a:t>
            </a:r>
            <a:r>
              <a:rPr lang="en-US" altLang="de-DE" b="1" dirty="0" err="1" smtClean="0">
                <a:solidFill>
                  <a:srgbClr val="7030A0"/>
                </a:solidFill>
              </a:rPr>
              <a:t>WGs</a:t>
            </a:r>
            <a:r>
              <a:rPr lang="en-US" altLang="de-DE" b="1" dirty="0" smtClean="0">
                <a:solidFill>
                  <a:srgbClr val="7030A0"/>
                </a:solidFill>
              </a:rPr>
              <a:t>. SA2 will send an </a:t>
            </a:r>
            <a:r>
              <a:rPr lang="en-US" altLang="de-DE" b="1" dirty="0" err="1" smtClean="0">
                <a:solidFill>
                  <a:srgbClr val="7030A0"/>
                </a:solidFill>
              </a:rPr>
              <a:t>LS</a:t>
            </a:r>
            <a:r>
              <a:rPr lang="en-US" altLang="de-DE" b="1" dirty="0" smtClean="0">
                <a:solidFill>
                  <a:srgbClr val="7030A0"/>
                </a:solidFill>
              </a:rPr>
              <a:t> to initiate work on this before </a:t>
            </a:r>
            <a:r>
              <a:rPr lang="en-US" altLang="de-DE" b="1" dirty="0" err="1" smtClean="0">
                <a:solidFill>
                  <a:srgbClr val="7030A0"/>
                </a:solidFill>
              </a:rPr>
              <a:t>SA#66</a:t>
            </a:r>
            <a:r>
              <a:rPr lang="en-US" altLang="de-DE" b="1" dirty="0" smtClean="0">
                <a:solidFill>
                  <a:srgbClr val="7030A0"/>
                </a:solidFill>
              </a:rPr>
              <a:t>. SA will be on the CC list.</a:t>
            </a:r>
            <a:endParaRPr lang="en-US" altLang="de-DE" dirty="0" smtClean="0">
              <a:solidFill>
                <a:srgbClr val="7030A0"/>
              </a:solidFill>
            </a:endParaRPr>
          </a:p>
          <a:p>
            <a:pPr lvl="1" eaLnBrk="1" hangingPunct="1"/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SA#64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4) Documents for Information and Approval</a:t>
            </a:r>
            <a:endParaRPr lang="en-GB" altLang="de-DE" b="1" i="1" smtClean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de-DE" sz="2400" dirty="0" smtClean="0"/>
              <a:t>For </a:t>
            </a:r>
            <a:r>
              <a:rPr lang="de-DE" altLang="de-DE" sz="2400" dirty="0" smtClean="0">
                <a:solidFill>
                  <a:srgbClr val="FF3300"/>
                </a:solidFill>
              </a:rPr>
              <a:t>Information </a:t>
            </a:r>
          </a:p>
          <a:p>
            <a:pPr lvl="1" eaLnBrk="1" hangingPunct="1"/>
            <a:r>
              <a:rPr lang="de-DE" altLang="de-DE" sz="1800" dirty="0" smtClean="0"/>
              <a:t>User Plane Congestion Management TR 23.705 "</a:t>
            </a:r>
            <a:r>
              <a:rPr lang="en-US" altLang="de-DE" sz="1800" b="1" dirty="0"/>
              <a:t>Study on system enhancements for user plane congestion management </a:t>
            </a:r>
            <a:r>
              <a:rPr lang="de-DE" altLang="de-DE" sz="1800" dirty="0" smtClean="0"/>
              <a:t>" [SP-140432]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SA#64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5) Collected Items requiring action from SA</a:t>
            </a:r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5) Collected Items requiring action </a:t>
            </a:r>
            <a:br>
              <a:rPr lang="en-GB" altLang="de-DE" smtClean="0"/>
            </a:br>
            <a:r>
              <a:rPr lang="en-GB" altLang="de-DE" smtClean="0"/>
              <a:t>from SA</a:t>
            </a:r>
            <a:endParaRPr lang="de-DE" altLang="de-DE" smtClean="0"/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 eaLnBrk="1" hangingPunct="1">
              <a:buBlip>
                <a:blip r:embed="rId2"/>
              </a:buBlip>
            </a:pPr>
            <a:r>
              <a:rPr lang="de-DE" altLang="de-DE" sz="2400" dirty="0" smtClean="0">
                <a:solidFill>
                  <a:srgbClr val="FF0000"/>
                </a:solidFill>
              </a:rPr>
              <a:t>[Slide 31] </a:t>
            </a:r>
            <a:r>
              <a:rPr lang="de-DE" sz="2400" dirty="0">
                <a:solidFill>
                  <a:srgbClr val="FF0000"/>
                </a:solidFill>
              </a:rPr>
              <a:t>Based on time budget estimates, the 3GPP track will not have sufficient time to conclude all work and study items by SA#68 (see SP-140416.) SA is asked to consider action</a:t>
            </a:r>
            <a:r>
              <a:rPr lang="de-DE" sz="2400" dirty="0" smtClean="0">
                <a:solidFill>
                  <a:srgbClr val="FF0000"/>
                </a:solidFill>
              </a:rPr>
              <a:t>.</a:t>
            </a:r>
            <a:r>
              <a:rPr lang="de-DE" altLang="de-DE" sz="2400" dirty="0" smtClean="0">
                <a:solidFill>
                  <a:srgbClr val="FF0000"/>
                </a:solidFill>
              </a:rPr>
              <a:t> </a:t>
            </a:r>
          </a:p>
          <a:p>
            <a:pPr marL="342900" lvl="2" indent="-342900" eaLnBrk="1" hangingPunct="1">
              <a:buBlip>
                <a:blip r:embed="rId2"/>
              </a:buBlip>
            </a:pPr>
            <a:r>
              <a:rPr lang="de-DE" altLang="de-DE" sz="2400" dirty="0" smtClean="0">
                <a:solidFill>
                  <a:srgbClr val="FF0000"/>
                </a:solidFill>
              </a:rPr>
              <a:t>[Slide 35] SA </a:t>
            </a:r>
            <a:r>
              <a:rPr lang="de-DE" altLang="de-DE" sz="2400" dirty="0">
                <a:solidFill>
                  <a:srgbClr val="FF0000"/>
                </a:solidFill>
              </a:rPr>
              <a:t>Action (see </a:t>
            </a:r>
            <a:r>
              <a:rPr lang="de-DE" altLang="de-DE" sz="2400" dirty="0" smtClean="0">
                <a:solidFill>
                  <a:srgbClr val="FF0000"/>
                </a:solidFill>
              </a:rPr>
              <a:t>SP-140413) </a:t>
            </a:r>
            <a:r>
              <a:rPr lang="de-DE" altLang="de-DE" sz="2400" dirty="0">
                <a:solidFill>
                  <a:srgbClr val="FF0000"/>
                </a:solidFill>
              </a:rPr>
              <a:t>is needed to begin work MCPTT </a:t>
            </a:r>
            <a:r>
              <a:rPr lang="de-DE" altLang="de-DE" sz="2400" dirty="0" smtClean="0">
                <a:solidFill>
                  <a:srgbClr val="FF0000"/>
                </a:solidFill>
              </a:rPr>
              <a:t>application </a:t>
            </a:r>
            <a:r>
              <a:rPr lang="de-DE" altLang="de-DE" sz="2400" dirty="0">
                <a:solidFill>
                  <a:srgbClr val="FF0000"/>
                </a:solidFill>
              </a:rPr>
              <a:t>aspects, essential to success of the work.</a:t>
            </a:r>
          </a:p>
          <a:p>
            <a:pPr eaLnBrk="1" hangingPunct="1"/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/>
          </a:p>
          <a:p>
            <a:pPr algn="ctr" eaLnBrk="1" hangingPunct="1">
              <a:buFontTx/>
              <a:buNone/>
            </a:pPr>
            <a:r>
              <a:rPr lang="en-US" altLang="de-DE" sz="4400"/>
              <a:t>Thank You!</a:t>
            </a: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459788" y="5876925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CD38379-7F5C-4A97-A936-90683C6EBB48}" type="slidenum">
              <a:rPr lang="en-US" altLang="de-DE" sz="1100" smtClean="0">
                <a:solidFill>
                  <a:schemeClr val="bg1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58</a:t>
            </a:fld>
            <a:endParaRPr lang="en-US" altLang="de-DE" sz="11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6083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altLang="ko-KR" smtClean="0">
                <a:ea typeface="Gulim" pitchFamily="34" charset="-127"/>
              </a:rPr>
              <a:t>Abbreviations (1/2)</a:t>
            </a:r>
          </a:p>
        </p:txBody>
      </p:sp>
      <p:sp>
        <p:nvSpPr>
          <p:cNvPr id="46084" name="Rectangle 3"/>
          <p:cNvSpPr>
            <a:spLocks noGrp="1"/>
          </p:cNvSpPr>
          <p:nvPr>
            <p:ph type="body" sz="half" idx="1"/>
          </p:nvPr>
        </p:nvSpPr>
        <p:spPr>
          <a:xfrm>
            <a:off x="250825" y="1484313"/>
            <a:ext cx="4105275" cy="48244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ADC		Application Detection and Control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AMBR		Aggregate Maximum Bitrate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ANDSF	</a:t>
            </a:r>
            <a:r>
              <a:rPr lang="en-US" altLang="de-DE" sz="1000" smtClean="0">
                <a:cs typeface="Times New Roman" pitchFamily="18" charset="0"/>
              </a:rPr>
              <a:t>Access Network Discovery and Selection Function</a:t>
            </a:r>
            <a:endParaRPr lang="en-GB" altLang="de-DE" sz="1000" smtClean="0"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APN		Access Point Name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ARP		Allocation / Retention Priority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BBF		BroadBand Forum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CSFB		CS Fallback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CSG		Closed Subscriber Group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DDN		Downlink Data Notification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ECN		Explicit Congestion Notification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eMPS		Enhanced Multimedia Priority Services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EPC		Evolved Packet Core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EPS		Evolved Packet Switched System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GTP		GPRS Tunneling Protocol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GTT		Global Text Telephony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HLR		Home Location Register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HSS		Home Subscriber Service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ICS		IMS Centralized Services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IFOM		IP Flow Mobility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ISC		IMS Session Continuity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IUT		Inter-UE Transfer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IP-CAN	IP Connectivity Access Network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ISR		Idle mode Signaling Reduction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LIPA		Local IP Access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MTC		Machine Type Communication</a:t>
            </a:r>
          </a:p>
        </p:txBody>
      </p:sp>
      <p:sp>
        <p:nvSpPr>
          <p:cNvPr id="46085" name="Rectangle 6"/>
          <p:cNvSpPr>
            <a:spLocks/>
          </p:cNvSpPr>
          <p:nvPr/>
        </p:nvSpPr>
        <p:spPr bwMode="auto">
          <a:xfrm>
            <a:off x="5111750" y="1484313"/>
            <a:ext cx="39973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MBR		Maximum Bitrate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MO-LR	Mobile Originated Location Request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MT-LR		Mobile Terminated Location Request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NIMTC	Network Improvements for Machine-Type 	Communications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NMO		Network Mode of Operation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OCS		Online Charging System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OMR		Optimal Media Routing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PCC		Policy Control and Charging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PCO		Protocol Configuration Option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PCRF		Policy and Charging Rules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PMIP		Proxy Mobile IP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RAB		Radio Access Bearer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RAT		Radio Access Technology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QCI		QoS Class Identifier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SAE		System Architecture Evolution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SIPTO		Selected IP Traffic Offload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SPR		Subscriber Profile Repository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SRB		Single Radio-Bearer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SR-VCC	Single Radio VCC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T-ADS		Terminating Access Domain Selection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TAU		Tracking Area Update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TDF		Traffic Detection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TEID		Tunnel End Point Identifier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TFT		Traffic Flow Template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TOF		Traffic Offload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VCC		Voice Call Continuity</a:t>
            </a:r>
          </a:p>
        </p:txBody>
      </p:sp>
    </p:spTree>
  </p:cSld>
  <p:clrMapOvr>
    <a:masterClrMapping/>
  </p:clrMapOvr>
  <p:transition advTm="161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Abbreviations (2/2)</a:t>
            </a:r>
          </a:p>
        </p:txBody>
      </p:sp>
      <p:sp>
        <p:nvSpPr>
          <p:cNvPr id="47107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de-DE" altLang="de-DE" smtClean="0"/>
          </a:p>
        </p:txBody>
      </p:sp>
      <p:sp>
        <p:nvSpPr>
          <p:cNvPr id="47108" name="Rectangle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GCSE_LTE	Group Communication System Enablers for LTE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ProSe		Proximity-based Services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MuSe		Multipoint Service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PtP		Point to Point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PtM		Point to Multipoint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(3/8)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 SA2 Leadership remains unchanged since SA#61</a:t>
            </a:r>
          </a:p>
          <a:p>
            <a:pPr lvl="1" eaLnBrk="1" hangingPunct="1"/>
            <a:r>
              <a:rPr lang="de-DE" altLang="de-DE" dirty="0" smtClean="0">
                <a:latin typeface="Arial" charset="0"/>
                <a:cs typeface="Arial" charset="0"/>
              </a:rPr>
              <a:t>Chairman: Erik Guttman (Samsung).</a:t>
            </a:r>
          </a:p>
          <a:p>
            <a:pPr lvl="1" eaLnBrk="1" hangingPunct="1"/>
            <a:r>
              <a:rPr lang="de-DE" altLang="de-DE" dirty="0" smtClean="0">
                <a:latin typeface="Arial" charset="0"/>
                <a:cs typeface="Arial" charset="0"/>
              </a:rPr>
              <a:t>Vice Chairmen: Ivano Guardini (Telecom Italia), Frank Mademann (Huawei).</a:t>
            </a:r>
          </a:p>
          <a:p>
            <a:pPr lvl="1" eaLnBrk="1" hangingPunct="1"/>
            <a:endParaRPr lang="de-DE" altLang="de-DE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de-DE" altLang="de-DE" dirty="0" smtClean="0"/>
              <a:t> </a:t>
            </a:r>
            <a:r>
              <a:rPr lang="de-DE" altLang="de-DE" i="1" dirty="0" smtClean="0">
                <a:solidFill>
                  <a:srgbClr val="7030A0"/>
                </a:solidFill>
              </a:rPr>
              <a:t>Frank Mademann was elected for a second term (as WG Vice Chairman) at SA2#104 in Dublin, Ireland  (07-11 July, 2014.)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(4/8)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395413"/>
            <a:ext cx="8229600" cy="46958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ko-KR" sz="2400" u="sng" dirty="0" smtClean="0">
                <a:latin typeface="Arial" charset="0"/>
                <a:ea typeface="Gulim" pitchFamily="34" charset="-127"/>
              </a:rPr>
              <a:t>Statistics</a:t>
            </a:r>
            <a:r>
              <a:rPr lang="en-US" altLang="de-DE" sz="2400" u="sng" dirty="0" smtClean="0">
                <a:latin typeface="Arial" charset="0"/>
              </a:rPr>
              <a:t> at SA2 #104 </a:t>
            </a:r>
            <a:r>
              <a:rPr lang="en-US" altLang="de-DE" sz="1900" u="sng" dirty="0" smtClean="0">
                <a:latin typeface="Arial" charset="0"/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GB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142 delegates attended SA2 #104</a:t>
            </a:r>
            <a:endParaRPr lang="en-GB" altLang="ko-KR" sz="2000" u="sng" dirty="0" smtClean="0">
              <a:latin typeface="Arial" charset="0"/>
              <a:ea typeface="Gulim" pitchFamily="34" charset="-127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ko-KR" sz="1600" dirty="0" smtClean="0">
                <a:latin typeface="Arial" charset="0"/>
                <a:ea typeface="Gulim" pitchFamily="34" charset="-127"/>
                <a:cs typeface="Arial" charset="0"/>
              </a:rPr>
              <a:t>Around 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  <a:cs typeface="Arial" charset="0"/>
              </a:rPr>
              <a:t>612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handled (including revisions), including</a:t>
            </a:r>
          </a:p>
          <a:p>
            <a:pPr lvl="2" eaLnBrk="1" hangingPunct="1">
              <a:lnSpc>
                <a:spcPct val="80000"/>
              </a:lnSpc>
            </a:pP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231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 (including revisions)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ko-KR" sz="1400" dirty="0" smtClean="0"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45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Incoming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LSs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, of which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2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were postponed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ko-KR" sz="1400" dirty="0" smtClean="0"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16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Outgoing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LSs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 Approved</a:t>
            </a:r>
          </a:p>
          <a:p>
            <a:pPr lvl="1" eaLnBrk="1" hangingPunct="1">
              <a:lnSpc>
                <a:spcPct val="80000"/>
              </a:lnSpc>
            </a:pP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72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postponed / not handled</a:t>
            </a:r>
          </a:p>
          <a:p>
            <a:pPr eaLnBrk="1" hangingPunct="1">
              <a:lnSpc>
                <a:spcPct val="80000"/>
              </a:lnSpc>
            </a:pPr>
            <a:r>
              <a:rPr lang="en-US" altLang="ko-KR" sz="2000" dirty="0" smtClean="0">
                <a:latin typeface="Arial" charset="0"/>
                <a:ea typeface="Gulim" pitchFamily="34" charset="-127"/>
              </a:rPr>
              <a:t> Total </a:t>
            </a:r>
            <a:r>
              <a:rPr lang="en-US" altLang="ko-KR" sz="2000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ko-KR" sz="2000" dirty="0" smtClean="0">
                <a:latin typeface="Arial" charset="0"/>
                <a:ea typeface="Gulim" pitchFamily="34" charset="-127"/>
              </a:rPr>
              <a:t> agreed: </a:t>
            </a:r>
            <a:r>
              <a:rPr lang="de-DE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54</a:t>
            </a:r>
            <a:endParaRPr lang="en-US" altLang="ko-KR" sz="2000" b="1" dirty="0" smtClean="0">
              <a:latin typeface="Arial" charset="0"/>
              <a:ea typeface="Gulim" pitchFamily="34" charset="-127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ko-KR" sz="2000" b="1" dirty="0" smtClean="0">
              <a:latin typeface="Arial" charset="0"/>
              <a:ea typeface="Gulim" pitchFamily="34" charset="-127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00063" y="6091238"/>
            <a:ext cx="8068234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ko-KR" sz="2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1011 </a:t>
            </a:r>
            <a:r>
              <a:rPr lang="en-GB" altLang="ko-KR" sz="2200" dirty="0">
                <a:latin typeface="Arial" charset="0"/>
                <a:ea typeface="Gulim" pitchFamily="34" charset="-127"/>
                <a:cs typeface="Arial" charset="0"/>
              </a:rPr>
              <a:t>people registered on the SA2</a:t>
            </a:r>
            <a:r>
              <a:rPr lang="en-US" altLang="de-DE" sz="2200" dirty="0"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GB" altLang="ko-KR" sz="2200" dirty="0">
                <a:latin typeface="Arial" charset="0"/>
                <a:ea typeface="Gulim" pitchFamily="34" charset="-127"/>
                <a:cs typeface="Arial" charset="0"/>
              </a:rPr>
              <a:t>e-mail reflector</a:t>
            </a:r>
            <a:r>
              <a:rPr lang="en-US" altLang="de-DE" sz="2200" dirty="0">
                <a:latin typeface="Arial" charset="0"/>
                <a:ea typeface="Gulim" pitchFamily="34" charset="-127"/>
                <a:cs typeface="Arial" charset="0"/>
              </a:rPr>
              <a:t> on </a:t>
            </a:r>
            <a:r>
              <a:rPr lang="en-US" altLang="de-DE" sz="2200" dirty="0" smtClean="0">
                <a:latin typeface="Arial" charset="0"/>
                <a:ea typeface="Gulim" pitchFamily="34" charset="-127"/>
                <a:cs typeface="Arial" charset="0"/>
              </a:rPr>
              <a:t>21.07.14</a:t>
            </a:r>
            <a:endParaRPr lang="en-US" altLang="de-DE" sz="2200" dirty="0">
              <a:latin typeface="Arial" charset="0"/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1) General Aspects </a:t>
            </a:r>
            <a:r>
              <a:rPr lang="de-DE" altLang="de-DE" dirty="0" smtClean="0"/>
              <a:t>(5/8)</a:t>
            </a:r>
            <a:endParaRPr lang="de-DE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113340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4088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Content Placeholder 3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554534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kern="0" dirty="0" smtClean="0"/>
              <a:t>1) General Aspects (6/8)</a:t>
            </a:r>
            <a:br>
              <a:rPr lang="de-DE" altLang="de-DE" kern="0" dirty="0" smtClean="0"/>
            </a:br>
            <a:r>
              <a:rPr lang="de-DE" altLang="de-DE" kern="0" dirty="0" smtClean="0"/>
              <a:t>Maintenance vs. Non-Maintenance</a:t>
            </a:r>
            <a:endParaRPr lang="de-DE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de-DE" altLang="de-DE"/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 rot="162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Number of Sessions</a:t>
            </a:r>
          </a:p>
        </p:txBody>
      </p:sp>
      <p:cxnSp>
        <p:nvCxnSpPr>
          <p:cNvPr id="26" name="Straight Connector 11"/>
          <p:cNvCxnSpPr>
            <a:cxnSpLocks noChangeShapeType="1"/>
          </p:cNvCxnSpPr>
          <p:nvPr/>
        </p:nvCxnSpPr>
        <p:spPr bwMode="auto">
          <a:xfrm>
            <a:off x="956930" y="6110288"/>
            <a:ext cx="1190847" cy="0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14"/>
          <p:cNvCxnSpPr>
            <a:cxnSpLocks noChangeShapeType="1"/>
          </p:cNvCxnSpPr>
          <p:nvPr/>
        </p:nvCxnSpPr>
        <p:spPr bwMode="auto">
          <a:xfrm flipV="1">
            <a:off x="2356284" y="6116640"/>
            <a:ext cx="1159802" cy="1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16"/>
          <p:cNvCxnSpPr>
            <a:cxnSpLocks noChangeShapeType="1"/>
          </p:cNvCxnSpPr>
          <p:nvPr/>
        </p:nvCxnSpPr>
        <p:spPr bwMode="auto">
          <a:xfrm>
            <a:off x="5528930" y="6107925"/>
            <a:ext cx="1960754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Box 26"/>
          <p:cNvSpPr txBox="1">
            <a:spLocks noChangeArrowheads="1"/>
          </p:cNvSpPr>
          <p:nvPr/>
        </p:nvSpPr>
        <p:spPr bwMode="auto">
          <a:xfrm>
            <a:off x="2532004" y="6107925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30" name="TextBox 27"/>
          <p:cNvSpPr txBox="1">
            <a:spLocks noChangeArrowheads="1"/>
          </p:cNvSpPr>
          <p:nvPr/>
        </p:nvSpPr>
        <p:spPr bwMode="auto">
          <a:xfrm>
            <a:off x="6236437" y="6094930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31" name="Straight Connector 31"/>
          <p:cNvCxnSpPr>
            <a:cxnSpLocks noChangeShapeType="1"/>
          </p:cNvCxnSpPr>
          <p:nvPr/>
        </p:nvCxnSpPr>
        <p:spPr bwMode="auto">
          <a:xfrm flipV="1">
            <a:off x="3712029" y="6107925"/>
            <a:ext cx="1668299" cy="8716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33"/>
          <p:cNvSpPr txBox="1">
            <a:spLocks noChangeArrowheads="1"/>
          </p:cNvSpPr>
          <p:nvPr/>
        </p:nvSpPr>
        <p:spPr bwMode="auto">
          <a:xfrm>
            <a:off x="4119082" y="6111673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33" name="TextBox 25"/>
          <p:cNvSpPr txBox="1">
            <a:spLocks noChangeArrowheads="1"/>
          </p:cNvSpPr>
          <p:nvPr/>
        </p:nvSpPr>
        <p:spPr bwMode="auto">
          <a:xfrm>
            <a:off x="1193167" y="6113463"/>
            <a:ext cx="750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34" name="TextBox 27"/>
          <p:cNvSpPr txBox="1">
            <a:spLocks noChangeArrowheads="1"/>
          </p:cNvSpPr>
          <p:nvPr/>
        </p:nvSpPr>
        <p:spPr bwMode="auto">
          <a:xfrm>
            <a:off x="7834584" y="6094513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5" name="Straight Connector 16"/>
          <p:cNvCxnSpPr>
            <a:cxnSpLocks noChangeShapeType="1"/>
          </p:cNvCxnSpPr>
          <p:nvPr/>
        </p:nvCxnSpPr>
        <p:spPr bwMode="auto">
          <a:xfrm>
            <a:off x="7647341" y="6106855"/>
            <a:ext cx="1161300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Box 27"/>
          <p:cNvSpPr txBox="1">
            <a:spLocks noChangeArrowheads="1"/>
          </p:cNvSpPr>
          <p:nvPr/>
        </p:nvSpPr>
        <p:spPr bwMode="auto">
          <a:xfrm>
            <a:off x="7148784" y="2552514"/>
            <a:ext cx="13715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 smtClean="0">
                <a:solidFill>
                  <a:srgbClr val="FF0000"/>
                </a:solidFill>
              </a:rPr>
              <a:t>Rel-12 </a:t>
            </a:r>
            <a:r>
              <a:rPr lang="de-DE" altLang="de-DE" sz="1800" b="1" dirty="0">
                <a:solidFill>
                  <a:srgbClr val="FF0000"/>
                </a:solidFill>
              </a:rPr>
              <a:t/>
            </a:r>
            <a:br>
              <a:rPr lang="de-DE" altLang="de-DE" sz="1800" b="1" dirty="0">
                <a:solidFill>
                  <a:srgbClr val="FF0000"/>
                </a:solidFill>
              </a:rPr>
            </a:br>
            <a:r>
              <a:rPr lang="de-DE" altLang="de-DE" sz="1800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10" name="Oval 9"/>
          <p:cNvSpPr/>
          <p:nvPr/>
        </p:nvSpPr>
        <p:spPr bwMode="auto">
          <a:xfrm rot="2231121">
            <a:off x="6882316" y="3491738"/>
            <a:ext cx="2104756" cy="845553"/>
          </a:xfrm>
          <a:prstGeom prst="ellipse">
            <a:avLst/>
          </a:prstGeom>
          <a:solidFill>
            <a:srgbClr val="ECF96F">
              <a:alpha val="16863"/>
            </a:srgb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 rot="2231121">
            <a:off x="4971662" y="4426398"/>
            <a:ext cx="2104756" cy="592767"/>
          </a:xfrm>
          <a:prstGeom prst="ellipse">
            <a:avLst/>
          </a:prstGeom>
          <a:solidFill>
            <a:srgbClr val="ECF96F">
              <a:alpha val="16863"/>
            </a:srgbClr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 rot="1860734">
            <a:off x="3600063" y="4651855"/>
            <a:ext cx="2104756" cy="592767"/>
          </a:xfrm>
          <a:prstGeom prst="ellipse">
            <a:avLst/>
          </a:prstGeom>
          <a:solidFill>
            <a:srgbClr val="ECF96F">
              <a:alpha val="16863"/>
            </a:srgbClr>
          </a:solidFill>
          <a:ln w="38100" cap="flat" cmpd="sng" algn="ctr">
            <a:solidFill>
              <a:srgbClr val="66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TextBox 27"/>
          <p:cNvSpPr txBox="1">
            <a:spLocks noChangeArrowheads="1"/>
          </p:cNvSpPr>
          <p:nvPr/>
        </p:nvSpPr>
        <p:spPr bwMode="auto">
          <a:xfrm>
            <a:off x="5191786" y="3268183"/>
            <a:ext cx="13715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 smtClean="0">
                <a:solidFill>
                  <a:srgbClr val="00B050"/>
                </a:solidFill>
              </a:rPr>
              <a:t>Rel-11 </a:t>
            </a:r>
            <a:r>
              <a:rPr lang="de-DE" altLang="de-DE" sz="1800" b="1" dirty="0">
                <a:solidFill>
                  <a:srgbClr val="00B050"/>
                </a:solidFill>
              </a:rPr>
              <a:t/>
            </a:r>
            <a:br>
              <a:rPr lang="de-DE" altLang="de-DE" sz="1800" b="1" dirty="0">
                <a:solidFill>
                  <a:srgbClr val="00B050"/>
                </a:solidFill>
              </a:rPr>
            </a:br>
            <a:r>
              <a:rPr lang="de-DE" altLang="de-DE" sz="1800" b="1" dirty="0">
                <a:solidFill>
                  <a:srgbClr val="00B050"/>
                </a:solidFill>
              </a:rPr>
              <a:t>correction</a:t>
            </a:r>
          </a:p>
        </p:txBody>
      </p:sp>
      <p:sp>
        <p:nvSpPr>
          <p:cNvPr id="44" name="TextBox 27"/>
          <p:cNvSpPr txBox="1">
            <a:spLocks noChangeArrowheads="1"/>
          </p:cNvSpPr>
          <p:nvPr/>
        </p:nvSpPr>
        <p:spPr bwMode="auto">
          <a:xfrm>
            <a:off x="3662026" y="3263840"/>
            <a:ext cx="13715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 smtClean="0">
                <a:solidFill>
                  <a:srgbClr val="663300"/>
                </a:solidFill>
              </a:rPr>
              <a:t>Rel-10 </a:t>
            </a:r>
            <a:r>
              <a:rPr lang="de-DE" altLang="de-DE" sz="1800" b="1" dirty="0">
                <a:solidFill>
                  <a:srgbClr val="663300"/>
                </a:solidFill>
              </a:rPr>
              <a:t/>
            </a:r>
            <a:br>
              <a:rPr lang="de-DE" altLang="de-DE" sz="1800" b="1" dirty="0">
                <a:solidFill>
                  <a:srgbClr val="663300"/>
                </a:solidFill>
              </a:rPr>
            </a:br>
            <a:r>
              <a:rPr lang="de-DE" altLang="de-DE" sz="1800" b="1" dirty="0">
                <a:solidFill>
                  <a:srgbClr val="663300"/>
                </a:solidFill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80337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4982</Words>
  <Application>Microsoft Office PowerPoint</Application>
  <PresentationFormat>On-screen Show (4:3)</PresentationFormat>
  <Paragraphs>1085</Paragraphs>
  <Slides>59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3gpp</vt:lpstr>
      <vt:lpstr>  </vt:lpstr>
      <vt:lpstr>Contents</vt:lpstr>
      <vt:lpstr>Contents</vt:lpstr>
      <vt:lpstr>1) General Aspects (1/8)</vt:lpstr>
      <vt:lpstr>1) General Aspects (2/8)</vt:lpstr>
      <vt:lpstr>1) General Aspects (3/8)</vt:lpstr>
      <vt:lpstr>1) General Aspects (4/8)</vt:lpstr>
      <vt:lpstr>1) General Aspects (5/8)</vt:lpstr>
      <vt:lpstr>1) General Aspects (6/8) Maintenance vs. Non-Maintenance</vt:lpstr>
      <vt:lpstr>1) General Aspects (7/8) Document Handling / Meeting</vt:lpstr>
      <vt:lpstr>1) General Aspects (8/8) SA2 Agreed CRs by Release / Meeting</vt:lpstr>
      <vt:lpstr>Contents</vt:lpstr>
      <vt:lpstr>2.1) Rel-11 and before Maintenance (1/2)</vt:lpstr>
      <vt:lpstr>2.1) Rel-11 and before Maintenance (2/2)</vt:lpstr>
      <vt:lpstr>Contents</vt:lpstr>
      <vt:lpstr>2.2) Rel-12 Work Ongoing (1/12)</vt:lpstr>
      <vt:lpstr>2.2) Rel-12 Work Ongoing (2/12)</vt:lpstr>
      <vt:lpstr>2.2) Rel-12 Work Ongoing (3/12)</vt:lpstr>
      <vt:lpstr>2.2) Rel-12 Work Ongoing (4/12)</vt:lpstr>
      <vt:lpstr>2.2) Rel-12 Maintenance (5/12) Completed SA 65 or before</vt:lpstr>
      <vt:lpstr>2.2) Rel-12 Work Maintenance (6/12)</vt:lpstr>
      <vt:lpstr>2.2) Rel-12 Work Maintenance (7/12)</vt:lpstr>
      <vt:lpstr>2.2) Rel-12 Work Maintenance – Category F CRs only (8/12)</vt:lpstr>
      <vt:lpstr>2.2) Rel-12 Work Maintenance – Category F CRs only (9/12)</vt:lpstr>
      <vt:lpstr>2.2) Rel-12 Work Maintenance – Category F CRs only (10/12)</vt:lpstr>
      <vt:lpstr>2.2) Rel-12 Work Maintenance – Category F CRs only (11/12)</vt:lpstr>
      <vt:lpstr>2.2) Rel-12 Work Stopped (12/12)</vt:lpstr>
      <vt:lpstr>Contents</vt:lpstr>
      <vt:lpstr>2.3) Rel-13 Work (1/18)</vt:lpstr>
      <vt:lpstr>2.3) Rel-13 Work (2/18)</vt:lpstr>
      <vt:lpstr>2.3) Rel-13 Work (3/18)</vt:lpstr>
      <vt:lpstr>2.3) Rel-13 Work Ongoing (4/18)</vt:lpstr>
      <vt:lpstr>2.3) Rel-13 Work Ongoing (5/18)</vt:lpstr>
      <vt:lpstr>2.3) Rel-13 Work Ongoing (6/18)</vt:lpstr>
      <vt:lpstr>2.3) Rel-13 Work Ongoing (7/18)</vt:lpstr>
      <vt:lpstr>2.3) Rel-13 Work Ongoing (8/18)</vt:lpstr>
      <vt:lpstr>2.3) Rel-13 Work Ongoing (9/18)</vt:lpstr>
      <vt:lpstr>2.3) Rel-13 Work Ongoing (10/18)</vt:lpstr>
      <vt:lpstr>2.3) Rel-13 Work Ongoing (11/18)</vt:lpstr>
      <vt:lpstr>2.3) Rel-13 Work Ongoing (12/18)</vt:lpstr>
      <vt:lpstr>2.3) Rel-13 Work Ongoing (13/18)</vt:lpstr>
      <vt:lpstr>2.3) Rel-13 Work Ongoing (14/18)</vt:lpstr>
      <vt:lpstr>2.3) Rel-13 Work Ongoing (15/18)</vt:lpstr>
      <vt:lpstr>2.3) Rel-13 Work Ongoing (16/18)</vt:lpstr>
      <vt:lpstr>2.3) Rel-13 Work Ongoing (17/18)</vt:lpstr>
      <vt:lpstr>2.3) Rel-13 Work Ongoing (18/18)</vt:lpstr>
      <vt:lpstr>Contents</vt:lpstr>
      <vt:lpstr>2.4) New and Updated WIDs and SIDs</vt:lpstr>
      <vt:lpstr>Contents</vt:lpstr>
      <vt:lpstr>2.5) IETF and External SDO Normative Reference Update (1/2)</vt:lpstr>
      <vt:lpstr>Contents</vt:lpstr>
      <vt:lpstr>3) Action Items</vt:lpstr>
      <vt:lpstr>Contents</vt:lpstr>
      <vt:lpstr>4) Documents for Information and Approval</vt:lpstr>
      <vt:lpstr>Contents</vt:lpstr>
      <vt:lpstr>5) Collected Items requiring action  from SA</vt:lpstr>
      <vt:lpstr>PowerPoint Presentation</vt:lpstr>
      <vt:lpstr>Abbreviations (1/2)</vt:lpstr>
      <vt:lpstr>Abbreviations (2/2)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SA2 chairman</dc:creator>
  <dc:description>©3GPP 2009. All rights reserved</dc:description>
  <cp:lastModifiedBy>AGENDAv0</cp:lastModifiedBy>
  <cp:revision>379</cp:revision>
  <dcterms:created xsi:type="dcterms:W3CDTF">2013-07-29T09:19:59Z</dcterms:created>
  <dcterms:modified xsi:type="dcterms:W3CDTF">2014-08-29T05:12:39Z</dcterms:modified>
</cp:coreProperties>
</file>