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0"/>
  </p:notesMasterIdLst>
  <p:handoutMasterIdLst>
    <p:handoutMasterId r:id="rId41"/>
  </p:handoutMasterIdLst>
  <p:sldIdLst>
    <p:sldId id="743" r:id="rId2"/>
    <p:sldId id="707" r:id="rId3"/>
    <p:sldId id="708" r:id="rId4"/>
    <p:sldId id="709" r:id="rId5"/>
    <p:sldId id="710" r:id="rId6"/>
    <p:sldId id="711" r:id="rId7"/>
    <p:sldId id="761" r:id="rId8"/>
    <p:sldId id="712" r:id="rId9"/>
    <p:sldId id="752" r:id="rId10"/>
    <p:sldId id="713" r:id="rId11"/>
    <p:sldId id="714" r:id="rId12"/>
    <p:sldId id="716" r:id="rId13"/>
    <p:sldId id="775" r:id="rId14"/>
    <p:sldId id="776" r:id="rId15"/>
    <p:sldId id="774" r:id="rId16"/>
    <p:sldId id="769" r:id="rId17"/>
    <p:sldId id="755" r:id="rId18"/>
    <p:sldId id="756" r:id="rId19"/>
    <p:sldId id="757" r:id="rId20"/>
    <p:sldId id="763" r:id="rId21"/>
    <p:sldId id="768" r:id="rId22"/>
    <p:sldId id="779" r:id="rId23"/>
    <p:sldId id="778" r:id="rId24"/>
    <p:sldId id="734" r:id="rId25"/>
    <p:sldId id="735" r:id="rId26"/>
    <p:sldId id="777" r:id="rId27"/>
    <p:sldId id="739" r:id="rId28"/>
    <p:sldId id="758" r:id="rId29"/>
    <p:sldId id="764" r:id="rId30"/>
    <p:sldId id="765" r:id="rId31"/>
    <p:sldId id="766" r:id="rId32"/>
    <p:sldId id="770" r:id="rId33"/>
    <p:sldId id="771" r:id="rId34"/>
    <p:sldId id="772" r:id="rId35"/>
    <p:sldId id="780" r:id="rId36"/>
    <p:sldId id="781" r:id="rId37"/>
    <p:sldId id="740" r:id="rId38"/>
    <p:sldId id="614" r:id="rId39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99CC00"/>
    <a:srgbClr val="E6FF9F"/>
    <a:srgbClr val="CCFF33"/>
    <a:srgbClr val="CCFF99"/>
    <a:srgbClr val="00CC00"/>
    <a:srgbClr val="72AF2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2/25/2014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2/25/2014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A88019D-3ED1-4CCA-8948-E303F1B45F3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359D36-9496-449B-A26D-9E5021FB14F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17F243-1BDA-492A-A122-2A877D6F338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5B5AF1-4C9B-40E3-B012-859A07CA1B3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5B5AF1-4C9B-40E3-B012-859A07CA1B3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21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B14EAE-7F3F-4EDD-BBA0-5834559C18C4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76D7F9-4CC6-49AC-BDB4-71609E981A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24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25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26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27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B14EAE-7F3F-4EDD-BBA0-5834559C18C4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2A9AFB-D701-4615-9952-EE67AA51357A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BB62408-CC56-484F-9E82-1BE3076A554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65EF53-6DBC-460D-BF56-CE2E0295721D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B96ED51-1387-42B2-B497-E03469C9991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9F7314D-F799-4F34-AD52-FD5D77903F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54F0A8C-8008-4756-B9F3-60C9B03FC38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C7E199-F1C6-413A-A2F9-DB0FCB6139E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925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56478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385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SP-140063, </a:t>
            </a:r>
            <a:r>
              <a:rPr lang="en-GB" spc="300" dirty="0">
                <a:latin typeface="Arial" pitchFamily="34" charset="0"/>
                <a:cs typeface="Arial" pitchFamily="34" charset="0"/>
              </a:rPr>
              <a:t>TSG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SA#63, 5-7 March 2014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2014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5_Taipei/docs/S1-140136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sa/WG1_Serv/TSGS1_65_Taipei/docs/S1-140330.zip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5_Taipei/docs/S1-140036.zip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57/Docs/SP-120518.zip" TargetMode="External"/><Relationship Id="rId3" Type="http://schemas.openxmlformats.org/officeDocument/2006/relationships/hyperlink" Target="http://www.3gpp.org/ftp/tsg_sa/TSG_SA/TSGS_62/Docs/SP-130591.zip" TargetMode="External"/><Relationship Id="rId7" Type="http://schemas.openxmlformats.org/officeDocument/2006/relationships/hyperlink" Target="http://www.3gpp.org/ftp/tsg_sa/TSG_SA/TSGS_58/Docs/SP-120863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59/Docs/SP-130103.zip" TargetMode="External"/><Relationship Id="rId11" Type="http://schemas.openxmlformats.org/officeDocument/2006/relationships/hyperlink" Target="http://www.3gpp.org/ftp/tsg_sa/TSG_SA/TSGS_54/docs/SP-110805.zip" TargetMode="External"/><Relationship Id="rId5" Type="http://schemas.openxmlformats.org/officeDocument/2006/relationships/hyperlink" Target="http://www.3gpp.org/ftp/tsg_sa/TSG_SA/TSGS_60/Docs/SP-130193.zip" TargetMode="External"/><Relationship Id="rId10" Type="http://schemas.openxmlformats.org/officeDocument/2006/relationships/hyperlink" Target="http://www.3gpp.org/ftp/tsg_sa/TSG_SA/TSGS_55/Docs/SP-120100.zip" TargetMode="External"/><Relationship Id="rId4" Type="http://schemas.openxmlformats.org/officeDocument/2006/relationships/hyperlink" Target="http://www.3gpp.org/ftp/tsg_sa/TSG_SA/TSGS_61/Docs/SP-130409.zip" TargetMode="External"/><Relationship Id="rId9" Type="http://schemas.openxmlformats.org/officeDocument/2006/relationships/hyperlink" Target="http://www.3gpp.org/ftp/tsg_sa/TSG_SA/TSGS_56/Docs/SP-12028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sz="6000" dirty="0"/>
              <a:t>SA1 Report to TSG </a:t>
            </a:r>
            <a:r>
              <a:rPr lang="en-GB" sz="6000" dirty="0" smtClean="0"/>
              <a:t>SA#63</a:t>
            </a:r>
            <a:r>
              <a:rPr lang="en-GB" sz="6000" dirty="0"/>
              <a:t/>
            </a:r>
            <a:br>
              <a:rPr lang="en-GB" sz="6000" dirty="0"/>
            </a:br>
            <a:r>
              <a:rPr lang="en-GB" sz="6000" dirty="0" smtClean="0"/>
              <a:t>SP-140063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Mona Mustapha</a:t>
            </a: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SA1 Chairman, Vodafone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 eaLnBrk="1"/>
            <a:r>
              <a:rPr lang="en-GB" dirty="0" smtClean="0">
                <a:latin typeface="Arial" charset="0"/>
              </a:rPr>
              <a:t>Alain Sultan</a:t>
            </a:r>
          </a:p>
          <a:p>
            <a:pPr eaLnBrk="1"/>
            <a:r>
              <a:rPr lang="en-GB" sz="2000" dirty="0" smtClean="0">
                <a:latin typeface="Arial" charset="0"/>
              </a:rPr>
              <a:t>SA1 Secretary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Alignment with Stage 2/3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Rel-12 and earlier corrections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Alignment with Stage 2/3 for Rel-12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2071884"/>
              </p:ext>
            </p:extLst>
          </p:nvPr>
        </p:nvGraphicFramePr>
        <p:xfrm>
          <a:off x="261938" y="1612900"/>
          <a:ext cx="8659813" cy="235385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TEI12: Agenda item 12.51. Agreed CRs: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420674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SP-140064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S1-140057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Requirement for SSAC in CONNECTED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0200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SSAC: Alignment with RAN2 in R2-134080/RP-131988</a:t>
                      </a:r>
                    </a:p>
                  </a:txBody>
                  <a:tcPr marL="137160" marR="137160" marT="137160" marB="13716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</a:tr>
              <a:tr h="40930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S1-140224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ECT - Assured Transfer description in </a:t>
                      </a:r>
                      <a:r>
                        <a:rPr lang="en-GB" sz="14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MMTel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22.173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0092r1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 anchor="ctr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Assured Transfer: Alignment with CT1 specification TS 24.629</a:t>
                      </a:r>
                    </a:p>
                  </a:txBody>
                  <a:tcPr marL="137160" marR="137160" marT="137160" marB="13716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New Rel-12 requirements</a:t>
            </a:r>
          </a:p>
        </p:txBody>
      </p:sp>
    </p:spTree>
    <p:extLst>
      <p:ext uri="{BB962C8B-B14F-4D97-AF65-F5344CB8AC3E}">
        <p14:creationId xmlns:p14="http://schemas.microsoft.com/office/powerpoint/2010/main" val="3532608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MMTEL voice/video and SMS “prioritisation”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915550"/>
              </p:ext>
            </p:extLst>
          </p:nvPr>
        </p:nvGraphicFramePr>
        <p:xfrm>
          <a:off x="261938" y="1612900"/>
          <a:ext cx="8659813" cy="362193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TEI12: Agenda item 12.51. Agreed CRs: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2662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SP-140065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S1-140329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Prioritization of MMTEL for ACB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0198r5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</a:tr>
              <a:tr h="15865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S1-140154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Prioritization of MO-SMS for ACB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718" marB="45718"/>
                </a:tc>
              </a:tr>
              <a:tr h="975634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u="sng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For E-UTRAN, allows operator to</a:t>
                      </a:r>
                      <a:r>
                        <a:rPr lang="en-GB" sz="1600" b="0" u="non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control whether or not ACB applies for the following types of access attempts: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GB" sz="1600" b="0" u="non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MMTEL voice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GB" sz="1600" b="0" u="non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MMTEL video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GB" sz="1600" b="0" u="non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SMS: SMS over SGs, SMS over IMS (SMS over IP), and SMS over S102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RAN2 in </a:t>
                      </a:r>
                      <a:r>
                        <a:rPr lang="en-GB" sz="16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  <a:hlinkClick r:id="rId3"/>
                        </a:rPr>
                        <a:t>S1-140136</a:t>
                      </a: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/ R2-134601 “Prioritization of MMTEL-voice”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Reply LS sent to RAN2 in </a:t>
                      </a:r>
                      <a:r>
                        <a:rPr lang="en-GB" sz="16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  <a:hlinkClick r:id="rId4"/>
                        </a:rPr>
                        <a:t>S1-140330</a:t>
                      </a:r>
                      <a:endParaRPr lang="en-GB" sz="1600" b="0" u="none" kern="120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45732" marB="45732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1570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Rel-12 “leftover” requirements –</a:t>
            </a:r>
            <a:br>
              <a:rPr lang="en-GB" dirty="0" smtClean="0"/>
            </a:br>
            <a:r>
              <a:rPr lang="en-GB" dirty="0" smtClean="0"/>
              <a:t>consideration for Rel-13</a:t>
            </a:r>
          </a:p>
        </p:txBody>
      </p:sp>
    </p:spTree>
    <p:extLst>
      <p:ext uri="{BB962C8B-B14F-4D97-AF65-F5344CB8AC3E}">
        <p14:creationId xmlns:p14="http://schemas.microsoft.com/office/powerpoint/2010/main" val="22806205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Rel-12 “leftover” requirements considered for Rel-13</a:t>
            </a:r>
            <a:endParaRPr lang="it-IT" dirty="0" smtClean="0"/>
          </a:p>
        </p:txBody>
      </p:sp>
      <p:sp>
        <p:nvSpPr>
          <p:cNvPr id="133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sp>
        <p:nvSpPr>
          <p:cNvPr id="133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7488272"/>
              </p:ext>
            </p:extLst>
          </p:nvPr>
        </p:nvGraphicFramePr>
        <p:xfrm>
          <a:off x="287338" y="1480596"/>
          <a:ext cx="8639176" cy="207076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59622"/>
                <a:gridCol w="1259880"/>
                <a:gridCol w="809923"/>
                <a:gridCol w="809923"/>
                <a:gridCol w="1799828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Requirements Maintenance for Machine-Type Communications (MTC)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SRMMTC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MTC objectives to be moved to Rel-13</a:t>
                      </a:r>
                    </a:p>
                  </a:txBody>
                  <a:tcPr marL="45724" marR="45724" marT="45554" marB="45554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Enhancements to </a:t>
                      </a:r>
                      <a:r>
                        <a:rPr lang="en-GB" sz="1400" b="1" i="1" kern="1200" noProof="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WebRTC</a:t>
                      </a: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interoperability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eWebRTCi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IMS_WebRTC</a:t>
                      </a: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objectives to be moved to Rel-13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See slide 22</a:t>
                      </a:r>
                    </a:p>
                  </a:txBody>
                  <a:tcPr marL="45724" marR="45724" marT="45554" marB="45554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70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Summary:</a:t>
            </a:r>
            <a:br>
              <a:rPr lang="en-GB" smtClean="0"/>
            </a:br>
            <a:r>
              <a:rPr lang="en-GB" smtClean="0"/>
              <a:t>Stage 1 Rel-13 Work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Overview: Stage 1 Rel-13 Work Items</a:t>
            </a:r>
            <a:endParaRPr lang="it-IT" smtClean="0"/>
          </a:p>
        </p:txBody>
      </p:sp>
      <p:sp>
        <p:nvSpPr>
          <p:cNvPr id="184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sp>
        <p:nvSpPr>
          <p:cNvPr id="184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4791922"/>
              </p:ext>
            </p:extLst>
          </p:nvPr>
        </p:nvGraphicFramePr>
        <p:xfrm>
          <a:off x="287338" y="1271588"/>
          <a:ext cx="8639176" cy="299866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59622"/>
                <a:gridCol w="1259880"/>
                <a:gridCol w="809923"/>
                <a:gridCol w="809923"/>
                <a:gridCol w="1799828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550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RAN Sharing Enhancements</a:t>
                      </a:r>
                    </a:p>
                  </a:txBody>
                  <a:tcPr marL="45722" marR="45722"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RSE</a:t>
                      </a:r>
                    </a:p>
                  </a:txBody>
                  <a:tcPr marL="45722" marR="45722"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22" marR="45722" marT="45657" marB="4565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22" marR="45722" marT="45657" marB="4565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12/13</a:t>
                      </a:r>
                    </a:p>
                  </a:txBody>
                  <a:tcPr marL="45722" marR="45722" marT="45657" marB="45657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Exposure and Enablement Support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SEES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Mission Critical Push To Talk over LTE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MCPTT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8%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Enhancements to WEBRTC interoperability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err="1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eWebRTCi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Isolated E-UTRAN Operation for Public Safety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IOPS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</a:txBody>
                  <a:tcPr marL="45716" marR="45716" marT="45723" marB="45723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Rel-13: RSE</a:t>
            </a:r>
          </a:p>
        </p:txBody>
      </p:sp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graphicFrame>
        <p:nvGraphicFramePr>
          <p:cNvPr id="8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273314"/>
              </p:ext>
            </p:extLst>
          </p:nvPr>
        </p:nvGraphicFramePr>
        <p:xfrm>
          <a:off x="241300" y="2260658"/>
          <a:ext cx="8661399" cy="83609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13.2. Agreed CR: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SP-140066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S1-140230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RSE load balancing under EPC congestion situations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0471r1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marT="45692" marB="45692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2737843"/>
              </p:ext>
            </p:extLst>
          </p:nvPr>
        </p:nvGraphicFramePr>
        <p:xfrm>
          <a:off x="241300" y="1309688"/>
          <a:ext cx="8667750" cy="9509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231671"/>
                <a:gridCol w="3436079"/>
              </a:tblGrid>
              <a:tr h="3497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6" marR="45736" marT="45649" marB="4564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6" marR="45736" marT="45649" marB="45649" anchor="ctr" horzOverflow="overflow"/>
                </a:tc>
              </a:tr>
              <a:tr h="601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RAN Sharing Enhancements</a:t>
                      </a:r>
                    </a:p>
                  </a:txBody>
                  <a:tcPr marL="45736" marR="45736" marT="45652" marB="45652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Completed 12/13</a:t>
                      </a:r>
                      <a:endParaRPr kumimoji="0" lang="en-GB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6" marR="45736" marT="45649" marB="4564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 and statistics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Rel-13: SEES</a:t>
            </a: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9224842"/>
              </p:ext>
            </p:extLst>
          </p:nvPr>
        </p:nvGraphicFramePr>
        <p:xfrm>
          <a:off x="242888" y="2182518"/>
          <a:ext cx="8659812" cy="359231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2"/>
              </a:tblGrid>
              <a:tr h="2479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13.1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62" marB="45562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2421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22.853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SP-140067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S1-140308 (TR); S1-140336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Study phase (TR 22.853) progress: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use cases and associated potential requirements related to supporting: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3rd party application servers, e.g. MTC Servers, to provide information about predictable UE (or group of UEs) communication pattern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M2M data broadcast/multicast to a group of MTC devices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QoS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and prioritisation for individual M2M sessions to/from individual devices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scheduling of suitable M2M traffic to a different time, e.g. in case of high network load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information about OMA and GSMA APIs</a:t>
                      </a:r>
                    </a:p>
                  </a:txBody>
                  <a:tcPr marL="45720" marR="45720" marT="45618" marB="45618" anchor="ctr"/>
                </a:tc>
              </a:tr>
            </a:tbl>
          </a:graphicData>
        </a:graphic>
      </p:graphicFrame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6794845"/>
              </p:ext>
            </p:extLst>
          </p:nvPr>
        </p:nvGraphicFramePr>
        <p:xfrm>
          <a:off x="241300" y="1350963"/>
          <a:ext cx="8655050" cy="8307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80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488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Service Exposure and Enablement Support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15%</a:t>
                      </a: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 progress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MCPTT</a:t>
            </a: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05819"/>
              </p:ext>
            </p:extLst>
          </p:nvPr>
        </p:nvGraphicFramePr>
        <p:xfrm>
          <a:off x="242888" y="2176629"/>
          <a:ext cx="8659812" cy="373249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2"/>
              </a:tblGrid>
              <a:tr h="209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13.4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62" marB="45562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3384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LS received from TIA TR-8.8 in </a:t>
                      </a:r>
                      <a:r>
                        <a:rPr lang="en-GB" sz="16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  <a:hlinkClick r:id="rId3"/>
                        </a:rPr>
                        <a:t>S1-140036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with their PTT requirements – to be considered in following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TS 22.179: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skeleton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a number of requirements for the following: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floor control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audio performance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general PTT Group calls and PTT Private Calls and their interactions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talker identification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late call entry</a:t>
                      </a:r>
                    </a:p>
                  </a:txBody>
                  <a:tcPr marL="45720" marR="45720" marT="45618" marB="45618" anchor="ctr"/>
                </a:tc>
              </a:tr>
            </a:tbl>
          </a:graphicData>
        </a:graphic>
      </p:graphicFrame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849498"/>
              </p:ext>
            </p:extLst>
          </p:nvPr>
        </p:nvGraphicFramePr>
        <p:xfrm>
          <a:off x="241300" y="1350963"/>
          <a:ext cx="8655050" cy="8307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125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488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Push To Talk over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8%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 progress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313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</a:t>
            </a:r>
            <a:r>
              <a:rPr lang="en-GB" dirty="0" err="1"/>
              <a:t>eWebRTCi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3229479"/>
              </p:ext>
            </p:extLst>
          </p:nvPr>
        </p:nvGraphicFramePr>
        <p:xfrm>
          <a:off x="241300" y="1362075"/>
          <a:ext cx="8655050" cy="80627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WebRTC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interoperability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8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535484"/>
              </p:ext>
            </p:extLst>
          </p:nvPr>
        </p:nvGraphicFramePr>
        <p:xfrm>
          <a:off x="241300" y="2162811"/>
          <a:ext cx="8661399" cy="374386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397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  <a:defRPr/>
                      </a:pPr>
                      <a:endParaRPr kumimoji="0" lang="en-GB" sz="2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27080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(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SP-140068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S1-140290)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Objectives: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Minimise need for protocol conversion when supporting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media capabilities, such as:</a:t>
                      </a:r>
                    </a:p>
                    <a:p>
                      <a:pPr marL="1200150" marR="0" lvl="2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native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data protocols (e.g. DTLS, SCTP) end to end</a:t>
                      </a:r>
                    </a:p>
                    <a:p>
                      <a:pPr marL="1200150" marR="0" lvl="2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end-to-end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video and audio security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Consider “leftover” Rel-12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IMS_WebRTC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requirements for Rel-13:</a:t>
                      </a:r>
                    </a:p>
                    <a:p>
                      <a:pPr marL="1200150" marR="0" lvl="2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third-party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access where 3rd party allocates IMS identities corresponding to class of users supported by the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environment (e.g. enterprise associates) rather than a single end user</a:t>
                      </a:r>
                    </a:p>
                    <a:p>
                      <a:pPr marL="1200150" marR="0" lvl="2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third-party realisation of communication services (e.g. enterprise)</a:t>
                      </a:r>
                    </a:p>
                  </a:txBody>
                  <a:tcPr marL="45728" marR="45728" marT="45644" marB="45644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719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IOPS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5434021"/>
              </p:ext>
            </p:extLst>
          </p:nvPr>
        </p:nvGraphicFramePr>
        <p:xfrm>
          <a:off x="241300" y="2163850"/>
          <a:ext cx="8659813" cy="381714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1613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15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6" marB="4562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725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(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SP-140069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S1-140334)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This work follows on from FS_IOPS, see slide 28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For public safety “nomadic”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eNBs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or public safety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eNBs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without normal EPC connectivity, objectives: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Initiation of isolated operation, including managing lost backhaul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Operation aspects, including communication among public safety users within an Isolated E-UTRAN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Backhaul restoration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Security aspects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 limited number of services to be available to public safety users in an isolated E-UTRAN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SA3 needs to review security aspects, see FS_IOPS TR 22.897 (slide 28)</a:t>
                      </a:r>
                    </a:p>
                  </a:txBody>
                  <a:tcPr marL="45720" marR="45720" marT="45672" marB="45672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2818233"/>
              </p:ext>
            </p:extLst>
          </p:nvPr>
        </p:nvGraphicFramePr>
        <p:xfrm>
          <a:off x="241300" y="1362075"/>
          <a:ext cx="8655050" cy="80627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Isolated E-UTRAN Operation for Public Safety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</a:p>
                  </a:txBody>
                  <a:tcPr marL="45735" marR="45735" marT="45643" marB="45643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302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Study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(1)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2955890"/>
              </p:ext>
            </p:extLst>
          </p:nvPr>
        </p:nvGraphicFramePr>
        <p:xfrm>
          <a:off x="287338" y="1271588"/>
          <a:ext cx="8639176" cy="368465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59622"/>
                <a:gridCol w="1259880"/>
                <a:gridCol w="809923"/>
                <a:gridCol w="809923"/>
                <a:gridCol w="1799828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552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Application specific Congestion control for Data Communication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FS_ACDC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09/12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552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Isolated E-UTRAN Operation for Public Safety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FS_IOPS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06/13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Need for multiple APNs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FS_MAPN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20%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Co-ordinated P-GW change for SIPTO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FS_CSIPTO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15%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for infrastructure based data communication between devices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FS_eICBD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10%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2397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Flexible Mobile Service Steering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FS_FMSS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(2)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8158398"/>
              </p:ext>
            </p:extLst>
          </p:nvPr>
        </p:nvGraphicFramePr>
        <p:xfrm>
          <a:off x="287338" y="1271588"/>
          <a:ext cx="8639176" cy="2452271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17109"/>
                <a:gridCol w="1302393"/>
                <a:gridCol w="809923"/>
                <a:gridCol w="809923"/>
                <a:gridCol w="1799828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Enhanced Calling Information Presentation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FS_ECIP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Multimedia Broadcast Supplement for PWS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FS_MBSP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Approved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RAN Sharing Enhancements on GERAN and UTRAN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FS_GUSH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-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study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Service aspects for dealing with User Control over spoofed calls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FS_UC_SPOOF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-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study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1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FS_ACDC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0447206"/>
              </p:ext>
            </p:extLst>
          </p:nvPr>
        </p:nvGraphicFramePr>
        <p:xfrm>
          <a:off x="241300" y="2294480"/>
          <a:ext cx="8659813" cy="411710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14.16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37" marB="45637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3171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22.806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SP-140070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S1-140273 (TR); S1-140206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Although no additional security requirements were identified, authentication of applications assigned to different categories may need to be considered by SA3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22.806: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the following aspects: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overview of existing access mechanisms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roaming, network sharing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interaction/relation with existing access control mechanisms EAB/PMOC and RAN2 work 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“Smart Congestion Mitigation in E-UTRAN” TR 36.848</a:t>
                      </a:r>
                      <a:endParaRPr kumimoji="0" lang="en-GB" sz="160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consideration on charging/security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conclusion</a:t>
                      </a:r>
                    </a:p>
                  </a:txBody>
                  <a:tcPr marL="45720" marR="45720" marT="45683" marB="45683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8960374"/>
              </p:ext>
            </p:extLst>
          </p:nvPr>
        </p:nvGraphicFramePr>
        <p:xfrm>
          <a:off x="241300" y="135133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6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600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Application specific Congestion control for Data Communication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SA#64 (06/2014)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SA#57 09/12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FS_IOPS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8925722"/>
              </p:ext>
            </p:extLst>
          </p:nvPr>
        </p:nvGraphicFramePr>
        <p:xfrm>
          <a:off x="241300" y="2307543"/>
          <a:ext cx="8659813" cy="336362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294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14.5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6" marB="45626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7252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22.897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SP-140071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S1-140262 (TR); S1-140320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SA3 needs to review security aspects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Normative work agreed (see slide 23)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22.897: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Cleaned up, organised and labelled potential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Changed terminology from “Mobile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eNB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” to “Nomadic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eNB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”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definitions – “user” (i.e. public safety users only) and “limited backhaul capability”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conclusion and recommendations</a:t>
                      </a:r>
                    </a:p>
                  </a:txBody>
                  <a:tcPr marL="45720" marR="45720" marT="45672" marB="45672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5588784"/>
              </p:ext>
            </p:extLst>
          </p:nvPr>
        </p:nvGraphicFramePr>
        <p:xfrm>
          <a:off x="241300" y="1362076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Isolated E-UTRAN Operation for Public Safety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SA#64 (06/2014)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SA#60 06/13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FS_MAPN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6636551"/>
              </p:ext>
            </p:extLst>
          </p:nvPr>
        </p:nvGraphicFramePr>
        <p:xfrm>
          <a:off x="241300" y="2307543"/>
          <a:ext cx="8659813" cy="230768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030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14.6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2" marB="45622" anchor="ctr" horzOverflow="overflow"/>
                </a:tc>
              </a:tr>
              <a:tr h="2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9613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22.802: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the following: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solution based on Device Management for Automotive, In-vehicle UE and “Provision of an International M2M Service for a Business Customer” use cases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solution based on UICC for “Provision of an International M2M Service for a Business Customer” use case</a:t>
                      </a:r>
                    </a:p>
                  </a:txBody>
                  <a:tcPr marL="45720" marR="45720" marT="45668" marB="45668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19926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Need for multiple APNs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SA#63 (03/2014)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SA#65 (09/2014)</a:t>
                      </a:r>
                      <a:endParaRPr lang="en-GB" sz="1400" b="1" kern="1200" baseline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SA#61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SA1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Mona Mustapha (Vodafone)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Vice Chairmen: </a:t>
            </a:r>
          </a:p>
          <a:p>
            <a:pPr lvl="1">
              <a:defRPr/>
            </a:pPr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 lvl="1">
              <a:defRPr/>
            </a:pPr>
            <a:r>
              <a:rPr lang="en-GB" dirty="0" smtClean="0"/>
              <a:t>Mark </a:t>
            </a:r>
            <a:r>
              <a:rPr lang="en-GB" dirty="0" err="1" smtClean="0"/>
              <a:t>Younge</a:t>
            </a:r>
            <a:r>
              <a:rPr lang="en-GB" dirty="0" smtClean="0"/>
              <a:t> (T-Mobile US)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Alain Sultan (MCC)</a:t>
            </a:r>
          </a:p>
          <a:p>
            <a:pPr>
              <a:spcBef>
                <a:spcPts val="0"/>
              </a:spcBef>
              <a:defRPr/>
            </a:pPr>
            <a:endParaRPr lang="en-GB" dirty="0"/>
          </a:p>
          <a:p>
            <a:pPr>
              <a:spcBef>
                <a:spcPts val="0"/>
              </a:spcBef>
              <a:defRPr/>
            </a:pPr>
            <a:endParaRPr lang="en-GB" dirty="0" smtClean="0"/>
          </a:p>
          <a:p>
            <a:pPr>
              <a:spcBef>
                <a:spcPts val="0"/>
              </a:spcBef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Re-elected for second term November 2013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FS_CSIPTO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849570"/>
              </p:ext>
            </p:extLst>
          </p:nvPr>
        </p:nvGraphicFramePr>
        <p:xfrm>
          <a:off x="241300" y="2310872"/>
          <a:ext cx="8659813" cy="274732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17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14.7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17" marB="45617" anchor="ctr" horzOverflow="overflow"/>
                </a:tc>
              </a:tr>
              <a:tr h="32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397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22.828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SP-140072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S1-140323 (TR); S1-140322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22.828: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Defined Optimal and Suboptimal PDN Connection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Addressed CSIPTO impact on APN-AMBR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Clarified requirements in On-Demand &amp; Always-On Dual PDN Connection use cases</a:t>
                      </a:r>
                    </a:p>
                  </a:txBody>
                  <a:tcPr marL="45720" marR="45720" marT="45663" marB="45663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096665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Co-ordinated P-GW change for SIPTO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baseline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  <a:sym typeface="Wingdings" pitchFamily="2" charset="2"/>
                      </a:endParaRPr>
                    </a:p>
                    <a:p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SA#64 (06/2014)</a:t>
                      </a:r>
                      <a:endParaRPr lang="en-GB" sz="1400" b="1" kern="1200" baseline="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65%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SA#61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FS_eICBD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025367"/>
              </p:ext>
            </p:extLst>
          </p:nvPr>
        </p:nvGraphicFramePr>
        <p:xfrm>
          <a:off x="241300" y="2440733"/>
          <a:ext cx="8659813" cy="291759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576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14.8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571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22.807: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overview of path optimisation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requirements for the set up of IP connectivity using: 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Globally routable IP addresses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Automated IP connectivity establishment for UEs with private IP addresses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MNO-assisted IP connectivity establishment to another UE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use case and requirements on support for existing service discovery frameworks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use case on the need for user permissions to access remote devices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4293487"/>
              </p:ext>
            </p:extLst>
          </p:nvPr>
        </p:nvGraphicFramePr>
        <p:xfrm>
          <a:off x="241300" y="1362075"/>
          <a:ext cx="8655050" cy="108378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59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724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for infrastructure based data communication between devices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SA#61 09/13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FS_FMSS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3090251"/>
              </p:ext>
            </p:extLst>
          </p:nvPr>
        </p:nvGraphicFramePr>
        <p:xfrm>
          <a:off x="241300" y="2307543"/>
          <a:ext cx="8659813" cy="237712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19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14.9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29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skeleton and scope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use cases and potential requirements to allow steering based on: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application characteristics, e.g. application type, protocol, URL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3GPP network status, e.g. 3GPP network load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user subscription information, e.g. “gold” subscription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3789176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Flexible Mobile Service Steering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30%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SA#62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FS_ECIP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5112733"/>
              </p:ext>
            </p:extLst>
          </p:nvPr>
        </p:nvGraphicFramePr>
        <p:xfrm>
          <a:off x="241300" y="2307545"/>
          <a:ext cx="8659813" cy="183699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9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14.11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490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22.810: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skeleton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use cases and potential requirements on enhanced presentation of calling/called party side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4585750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Enhanced Calling Information Presentation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SA#64 (06/2014)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SA#62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FS_MBSP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912740"/>
              </p:ext>
            </p:extLst>
          </p:nvPr>
        </p:nvGraphicFramePr>
        <p:xfrm>
          <a:off x="241300" y="2307543"/>
          <a:ext cx="8659813" cy="291759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11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14.10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571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22.815: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skeleton, scope and introduction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Added the following use cases: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Geotargetted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Warning: where users are notified of the location of a specific incident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Streaming Media: where users are provided with streaming media about a specific incident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Download Media: where users are provided with download media about a specific incident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1726091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Multimedia Broadcast Supplement for PWS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40%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Approved SA#62 12/13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FS_GUSH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5903530"/>
              </p:ext>
            </p:extLst>
          </p:nvPr>
        </p:nvGraphicFramePr>
        <p:xfrm>
          <a:off x="241300" y="2307543"/>
          <a:ext cx="8659813" cy="265281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85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25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306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study presented to this plenary (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SP-140073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S1-140339)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 is to study enhanced sharing of RAN resources for GERAN and UTRAN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Extend requirements already produced for Rel-13 RAN sharing enhancements on E-UTRAN (RSE) to cover GERAN and UTRAN where appropriate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Update existing TR 22.852 (RAN sharing enhancements) to consider how the different RATs will work together in a secure sharing environment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299838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RAN Sharing Enhancements on GERAN and UTRAN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study</a:t>
                      </a: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680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FS_UC_SPOOF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759292"/>
              </p:ext>
            </p:extLst>
          </p:nvPr>
        </p:nvGraphicFramePr>
        <p:xfrm>
          <a:off x="241300" y="2307542"/>
          <a:ext cx="8659813" cy="385035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41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16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30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3172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study presented to this plenary </a:t>
                      </a:r>
                      <a:r>
                        <a:rPr kumimoji="0" lang="en-GB" sz="1600" b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en-GB" sz="1600" b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SP-140074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S1-140128)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Related to existing study in SA3 on Security on spoofed call detection and prevention (FS_SPOOF)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 is to study handling of voice calls where caller information is identified as being unauthenticated or the caller is not authorised to use the supplied caller information, including: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reporting of spoofed voice calls to the user (e.g. an identifiable ringtone when a spoofed call is detected)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support for further operator or law enforcement handling of reported spoofed voice calls (e.g. to aid in fraud and law enforcement investigations)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user reporting of spoofed voice calls when network based detection does not detect a spoofed voice call. (e.g. for handling false negative network detection)</a:t>
                      </a: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7607900"/>
              </p:ext>
            </p:extLst>
          </p:nvPr>
        </p:nvGraphicFramePr>
        <p:xfrm>
          <a:off x="241300" y="1362075"/>
          <a:ext cx="8655050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03/2014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12/2013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Stage 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Service aspects for dealing with User Control over spoofed calls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study</a:t>
                      </a:r>
                    </a:p>
                  </a:txBody>
                  <a:tcPr marL="45727" marR="45727" marT="45609" marB="45609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680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Action Items from SA:</a:t>
            </a:r>
            <a:br>
              <a:rPr lang="en-GB" smtClean="0"/>
            </a:br>
            <a:r>
              <a:rPr lang="en-GB" smtClean="0"/>
              <a:t>None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latin typeface="Arial" pitchFamily="34" charset="0"/>
                <a:cs typeface="+mn-cs"/>
              </a:rPr>
              <a:t>www.3gpp.org</a:t>
            </a:r>
          </a:p>
        </p:txBody>
      </p:sp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200">
                <a:latin typeface="Calibri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30726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GB" sz="4400">
                <a:solidFill>
                  <a:srgbClr val="FF0000"/>
                </a:solidFill>
                <a:latin typeface="Calibri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Meetings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SA1#65: 20 – 24 January 2014, Taipei, Taiwan</a:t>
            </a:r>
          </a:p>
          <a:p>
            <a:pPr lvl="1"/>
            <a:r>
              <a:rPr lang="en-GB" dirty="0" smtClean="0"/>
              <a:t>Hosted by </a:t>
            </a:r>
            <a:r>
              <a:rPr lang="en-US" dirty="0" smtClean="0"/>
              <a:t>ITRI, Chunghwa Telecom, </a:t>
            </a:r>
            <a:r>
              <a:rPr lang="en-US" dirty="0" err="1" smtClean="0"/>
              <a:t>Arcadyan</a:t>
            </a:r>
            <a:r>
              <a:rPr lang="en-US" dirty="0" smtClean="0"/>
              <a:t>, </a:t>
            </a:r>
            <a:r>
              <a:rPr lang="en-US" dirty="0" err="1" smtClean="0"/>
              <a:t>MediaTek</a:t>
            </a:r>
            <a:r>
              <a:rPr lang="en-US" dirty="0" smtClean="0"/>
              <a:t>, and Institute for Information Industry</a:t>
            </a:r>
            <a:endParaRPr lang="en-GB" dirty="0" smtClean="0"/>
          </a:p>
          <a:p>
            <a:r>
              <a:rPr lang="en-GB" dirty="0" smtClean="0"/>
              <a:t>Drafting sessions held / session chairs:</a:t>
            </a:r>
          </a:p>
          <a:p>
            <a:pPr lvl="1"/>
            <a:r>
              <a:rPr lang="en-GB" dirty="0" smtClean="0"/>
              <a:t>FS_ACDC:	Mona Mustapha (Vodafone)</a:t>
            </a:r>
          </a:p>
          <a:p>
            <a:pPr lvl="1"/>
            <a:r>
              <a:rPr lang="en-GB" dirty="0" err="1" smtClean="0"/>
              <a:t>FS_eICBD</a:t>
            </a:r>
            <a:r>
              <a:rPr lang="en-GB" dirty="0" smtClean="0"/>
              <a:t>:	Mark </a:t>
            </a:r>
            <a:r>
              <a:rPr lang="en-GB" dirty="0" err="1" smtClean="0"/>
              <a:t>Younge</a:t>
            </a:r>
            <a:r>
              <a:rPr lang="en-GB" dirty="0" smtClean="0"/>
              <a:t> (T-Mobile US)</a:t>
            </a:r>
          </a:p>
          <a:p>
            <a:pPr lvl="1"/>
            <a:r>
              <a:rPr lang="en-GB" dirty="0" smtClean="0"/>
              <a:t>SEES:		</a:t>
            </a:r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</a:p>
          <a:p>
            <a:pPr lvl="1"/>
            <a:r>
              <a:rPr lang="en-GB" dirty="0" smtClean="0"/>
              <a:t>MCPTT:		Mark </a:t>
            </a:r>
            <a:r>
              <a:rPr lang="en-GB" dirty="0" err="1"/>
              <a:t>Younge</a:t>
            </a:r>
            <a:r>
              <a:rPr lang="en-GB" dirty="0"/>
              <a:t> (T-Mobile US)</a:t>
            </a:r>
          </a:p>
          <a:p>
            <a:pPr lvl="1"/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Statistics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828253"/>
              </p:ext>
            </p:extLst>
          </p:nvPr>
        </p:nvGraphicFramePr>
        <p:xfrm>
          <a:off x="522288" y="1128713"/>
          <a:ext cx="8202926" cy="493713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30183"/>
                <a:gridCol w="1065835"/>
                <a:gridCol w="1065835"/>
                <a:gridCol w="1065830"/>
                <a:gridCol w="973760"/>
                <a:gridCol w="973760"/>
                <a:gridCol w="927723"/>
              </a:tblGrid>
              <a:tr h="352652">
                <a:tc>
                  <a:txBody>
                    <a:bodyPr/>
                    <a:lstStyle/>
                    <a:p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2012*</a:t>
                      </a:r>
                      <a:endParaRPr lang="en-GB" sz="1700" b="1" kern="1200" baseline="300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</a:t>
                      </a: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</a:t>
                      </a:r>
                      <a:r>
                        <a:rPr lang="en-GB" sz="17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13*</a:t>
                      </a:r>
                      <a:endParaRPr lang="en-GB" sz="17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Q2 2013*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Q3 2013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2013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Q1</a:t>
                      </a:r>
                      <a:r>
                        <a:rPr lang="en-GB" sz="1400" b="1" i="1" kern="1200" baseline="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20</a:t>
                      </a:r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Attended delegates</a:t>
                      </a: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116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94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Docs at meeting end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494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467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310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ocs at meeting start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218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231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149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Incoming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Outgoing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CRs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alignment CR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Study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 Work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Revised WID/SID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Information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Approval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Meeting time</a:t>
                      </a:r>
                      <a:r>
                        <a:rPr lang="en-GB" sz="17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(hours)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57.5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57.5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32.5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288" y="6056313"/>
            <a:ext cx="82565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docs &amp; time of more than one meeting. Delegate count is for meeting with highest attendance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Documents per quarter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7275" y="5938838"/>
            <a:ext cx="3684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docs of more than one meeting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52" y="1137424"/>
            <a:ext cx="8278512" cy="488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time usage [hours]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363" y="6051550"/>
            <a:ext cx="6629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Note: Work Items with usage of 1 hour or less not shown</a:t>
            </a:r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24" y="1303276"/>
            <a:ext cx="8646350" cy="474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Calendar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0485557"/>
              </p:ext>
            </p:extLst>
          </p:nvPr>
        </p:nvGraphicFramePr>
        <p:xfrm>
          <a:off x="457200" y="1600200"/>
          <a:ext cx="7794626" cy="296544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30233"/>
                <a:gridCol w="2071844"/>
                <a:gridCol w="3492549"/>
              </a:tblGrid>
              <a:tr h="370681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Date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SA1#66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12 – 16 May 2014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Sapporo, Japan 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SA1#67</a:t>
                      </a:r>
                      <a:endParaRPr lang="en-GB" sz="18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18 – 22 Aug 2014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Sophia </a:t>
                      </a:r>
                      <a:r>
                        <a:rPr lang="en-GB" sz="18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Antipolis</a:t>
                      </a: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, France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SA1#68</a:t>
                      </a:r>
                      <a:endParaRPr lang="en-GB" sz="18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17 – 21 Nov 2014</a:t>
                      </a:r>
                      <a:endParaRPr lang="en-GB" sz="18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San Francisco, CA, USA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SA1#69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02 – 06 Feb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SA1#70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 – 17 Apr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North America (TBD)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SA1#71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17 – 21 Aug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Europe (TBD)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SA1#72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 – 20 Nov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North America (TBD)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Previous SA1 reports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1041045"/>
              </p:ext>
            </p:extLst>
          </p:nvPr>
        </p:nvGraphicFramePr>
        <p:xfrm>
          <a:off x="457200" y="1600200"/>
          <a:ext cx="7794626" cy="375721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230233"/>
                <a:gridCol w="2071844"/>
                <a:gridCol w="3492549"/>
              </a:tblGrid>
              <a:tr h="370152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Tdoc</a:t>
                      </a: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number/hyperlink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SA#62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Busan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SP-130591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SA#61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Porto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SP-130409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SA#60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Aruba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SP-130193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SA#59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Vienna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SP-130103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SA#58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Barcelona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SP-120863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SA#57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Chicago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SP-120518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SA#56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Ljubljana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SP-120283</a:t>
                      </a:r>
                      <a:endParaRPr lang="en-GB" sz="18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</a:tr>
              <a:tr h="406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SA#55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Xiamen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SP-120100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</a:tr>
              <a:tr h="406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SA#54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Berlin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SP-110805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2553</Words>
  <Application>Microsoft Office PowerPoint</Application>
  <PresentationFormat>On-screen Show (4:3)</PresentationFormat>
  <Paragraphs>698</Paragraphs>
  <Slides>38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    SA1 Report to TSG SA#63 SP-140063</vt:lpstr>
      <vt:lpstr>General information and statistics</vt:lpstr>
      <vt:lpstr>SA1 Officials</vt:lpstr>
      <vt:lpstr>Meetings</vt:lpstr>
      <vt:lpstr>Statistics</vt:lpstr>
      <vt:lpstr>Documents per quarter</vt:lpstr>
      <vt:lpstr>Meeting time usage [hours]</vt:lpstr>
      <vt:lpstr>Meeting Calendar</vt:lpstr>
      <vt:lpstr>Previous SA1 reports</vt:lpstr>
      <vt:lpstr>Work Summary</vt:lpstr>
      <vt:lpstr>Work Summary: Alignment with Stage 2/3 and Rel-12 and earlier corrections</vt:lpstr>
      <vt:lpstr>Alignment with Stage 2/3 for Rel-12</vt:lpstr>
      <vt:lpstr>Work Summary: New Rel-12 requirements</vt:lpstr>
      <vt:lpstr>MMTEL voice/video and SMS “prioritisation”</vt:lpstr>
      <vt:lpstr>Work Summary: Rel-12 “leftover” requirements – consideration for Rel-13</vt:lpstr>
      <vt:lpstr>Overview: Rel-12 “leftover” requirements considered for Rel-13</vt:lpstr>
      <vt:lpstr>Work Summary: Stage 1 Rel-13 Work Items</vt:lpstr>
      <vt:lpstr>Overview: Stage 1 Rel-13 Work Items</vt:lpstr>
      <vt:lpstr>Rel-13: RSE</vt:lpstr>
      <vt:lpstr>Rel-13: SEES</vt:lpstr>
      <vt:lpstr>Rel-13: MCPTT</vt:lpstr>
      <vt:lpstr>Rel-13: eWebRTCi</vt:lpstr>
      <vt:lpstr>Rel-13: IOPS</vt:lpstr>
      <vt:lpstr>Work Summary: Study Items</vt:lpstr>
      <vt:lpstr>Overview: Study Items (1)</vt:lpstr>
      <vt:lpstr>Overview: Study Items (2)</vt:lpstr>
      <vt:lpstr>FS_ACDC</vt:lpstr>
      <vt:lpstr>FS_IOPS</vt:lpstr>
      <vt:lpstr>FS_MAPN</vt:lpstr>
      <vt:lpstr>FS_CSIPTO</vt:lpstr>
      <vt:lpstr>FS_eICBD</vt:lpstr>
      <vt:lpstr>FS_FMSS</vt:lpstr>
      <vt:lpstr>FS_ECIP</vt:lpstr>
      <vt:lpstr>FS_MBSP</vt:lpstr>
      <vt:lpstr>FS_GUSH</vt:lpstr>
      <vt:lpstr>FS_UC_SPOOF</vt:lpstr>
      <vt:lpstr>Action Items from SA: None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Report to TSG SA#60 SP-130xxx</dc:title>
  <dc:creator>Mustapha, Mona, Vodafone Group</dc:creator>
  <cp:lastModifiedBy>Mona</cp:lastModifiedBy>
  <cp:revision>1558</cp:revision>
  <dcterms:created xsi:type="dcterms:W3CDTF">2008-08-30T09:32:10Z</dcterms:created>
  <dcterms:modified xsi:type="dcterms:W3CDTF">2014-02-25T09:53:24Z</dcterms:modified>
</cp:coreProperties>
</file>