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4"/>
  </p:notesMasterIdLst>
  <p:handoutMasterIdLst>
    <p:handoutMasterId r:id="rId5"/>
  </p:handoutMasterIdLst>
  <p:sldIdLst>
    <p:sldId id="303" r:id="rId2"/>
    <p:sldId id="616" r:id="rId3"/>
  </p:sldIdLst>
  <p:sldSz cx="9144000" cy="6858000" type="screen4x3"/>
  <p:notesSz cx="6797675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91" autoAdjust="0"/>
    <p:restoredTop sz="94625" autoAdjust="0"/>
  </p:normalViewPr>
  <p:slideViewPr>
    <p:cSldViewPr snapToGrid="0">
      <p:cViewPr>
        <p:scale>
          <a:sx n="66" d="100"/>
          <a:sy n="66" d="100"/>
        </p:scale>
        <p:origin x="-954" y="-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D7BE626B-74EF-44F2-BA31-DABB70397FC7}" type="datetime1">
              <a:rPr lang="en-US"/>
              <a:pPr>
                <a:defRPr/>
              </a:pPr>
              <a:t>11/9/2012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495BA0D-76B4-4E21-9E74-A51BD6A40C6F}" type="slidenum">
              <a:rPr lang="en-GB"/>
              <a:pPr>
                <a:defRPr/>
              </a:pPr>
              <a:t>‹N›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591064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06C29F31-FAC3-461B-924B-D7A14B644AEE}" type="datetime1">
              <a:rPr lang="en-US"/>
              <a:pPr>
                <a:defRPr/>
              </a:pPr>
              <a:t>11/9/2012</a:t>
            </a:fld>
            <a:endParaRPr lang="en-US" dirty="0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FAA50B4B-218E-4ED6-86BE-F0FC6B224706}" type="slidenum">
              <a:rPr lang="en-GB"/>
              <a:pPr>
                <a:defRPr/>
              </a:pPr>
              <a:t>‹N›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64439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13FA682-7E41-4FD7-8462-93FF9CE01567}" type="slidenum">
              <a:rPr lang="en-GB" smtClean="0">
                <a:cs typeface="Arial" pitchFamily="34" charset="0"/>
              </a:rPr>
              <a:pPr/>
              <a:t>1</a:t>
            </a:fld>
            <a:endParaRPr lang="en-GB" smtClean="0">
              <a:cs typeface="Arial" pitchFamily="34" charset="0"/>
            </a:endParaRPr>
          </a:p>
        </p:txBody>
      </p:sp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3GPP_TM_RD.jpg"/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99247" y="1889760"/>
            <a:ext cx="7037294" cy="40992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6457f717-5cc7-4642-bf79-5757fa040748" descr="88743BF8-158D-4A4E-81D4-0D9E5719ACAA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6238" y="169863"/>
            <a:ext cx="1531937" cy="112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3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8837" cy="323850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GB" dirty="0">
              <a:latin typeface="Arial" charset="0"/>
              <a:cs typeface="+mn-cs"/>
            </a:endParaRPr>
          </a:p>
        </p:txBody>
      </p: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2084388" y="228600"/>
            <a:ext cx="523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 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pic>
        <p:nvPicPr>
          <p:cNvPr id="1031" name="Picture 6" descr="3GPP_TM_RD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6" descr="3GPP_TM_RD.jpg"/>
          <p:cNvPicPr>
            <a:picLocks noChangeAspect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 userDrawn="1"/>
        </p:nvSpPr>
        <p:spPr>
          <a:xfrm>
            <a:off x="255588" y="1179513"/>
            <a:ext cx="1770062" cy="200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GB" sz="700" dirty="0">
                <a:solidFill>
                  <a:srgbClr val="FFC000"/>
                </a:solidFill>
                <a:latin typeface="Arial Black" pitchFamily="34" charset="0"/>
                <a:cs typeface="+mn-cs"/>
              </a:rPr>
              <a:t>THE Mobile Broadband Standard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537882" y="6385857"/>
            <a:ext cx="4186518" cy="310776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r>
              <a:rPr lang="en-GB" sz="1000" b="1" smtClean="0">
                <a:solidFill>
                  <a:schemeClr val="tx1"/>
                </a:solidFill>
              </a:rPr>
              <a:t> </a:t>
            </a:r>
            <a:r>
              <a:rPr lang="en-GB" sz="1200" b="1" smtClean="0">
                <a:solidFill>
                  <a:schemeClr val="tx1"/>
                </a:solidFill>
              </a:rPr>
              <a:t>SP-120683  - </a:t>
            </a:r>
            <a:r>
              <a:rPr lang="en-GB" sz="1000" b="1" smtClean="0">
                <a:solidFill>
                  <a:schemeClr val="tx1"/>
                </a:solidFill>
              </a:rPr>
              <a:t>Rel12 Prioritization Workshop, December 2012</a:t>
            </a:r>
            <a:endParaRPr lang="en-GB" sz="1000" b="1">
              <a:solidFill>
                <a:schemeClr val="tx1"/>
              </a:solidFill>
            </a:endParaRPr>
          </a:p>
        </p:txBody>
      </p:sp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977" y="6448926"/>
            <a:ext cx="531112" cy="229779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fld id="{AC98F887-4211-4BC6-B358-AFE848F37DAB}" type="slidenum">
              <a:rPr lang="en-GB" sz="1100" b="1" baseline="0" smtClean="0">
                <a:solidFill>
                  <a:schemeClr val="tx1"/>
                </a:solidFill>
                <a:cs typeface="+mn-cs"/>
              </a:rPr>
              <a:pPr algn="ctr" eaLnBrk="0" hangingPunct="0">
                <a:defRPr/>
              </a:pPr>
              <a:t>‹N›</a:t>
            </a:fld>
            <a:endParaRPr lang="en-GB" sz="1100" b="1" baseline="0" dirty="0">
              <a:solidFill>
                <a:schemeClr val="tx1"/>
              </a:solidFill>
              <a:cs typeface="+mn-cs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4086129" y="3305890"/>
            <a:ext cx="97174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© 3GPP 2012</a:t>
            </a:r>
            <a:endParaRPr lang="en-GB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5601164" y="6416643"/>
            <a:ext cx="97174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© 3GPP 2012</a:t>
            </a:r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58639" y="1614378"/>
            <a:ext cx="8122503" cy="1470025"/>
          </a:xfrm>
        </p:spPr>
        <p:txBody>
          <a:bodyPr>
            <a:normAutofit/>
          </a:bodyPr>
          <a:lstStyle/>
          <a:p>
            <a:r>
              <a:rPr lang="it-IT"/>
              <a:t>3GPP Rel12 Prioritization:</a:t>
            </a:r>
            <a:br>
              <a:rPr lang="it-IT"/>
            </a:br>
            <a:r>
              <a:rPr lang="it-IT"/>
              <a:t>Public Safety &amp; Mission Critical </a:t>
            </a:r>
            <a:r>
              <a:rPr lang="it-IT" smtClean="0"/>
              <a:t>communications</a:t>
            </a:r>
            <a:endParaRPr lang="en-GB" sz="2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195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mtClean="0"/>
              <a:t>Orange, Telecom </a:t>
            </a:r>
            <a:r>
              <a:rPr lang="en-US"/>
              <a:t>Italia , </a:t>
            </a:r>
            <a:r>
              <a:rPr lang="en-US" smtClean="0"/>
              <a:t>Telefonica</a:t>
            </a:r>
            <a:endParaRPr lang="en-US"/>
          </a:p>
          <a:p>
            <a:pPr marL="0" indent="0" algn="ctr">
              <a:lnSpc>
                <a:spcPct val="80000"/>
              </a:lnSpc>
              <a:buFontTx/>
              <a:buNone/>
            </a:pPr>
            <a:endParaRPr lang="en-US" sz="1400" dirty="0" smtClean="0">
              <a:latin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1400">
                <a:latin typeface="Arial" pitchFamily="34" charset="0"/>
              </a:rPr>
              <a:t>3GPP SA#58 Release 12 Workshop</a:t>
            </a:r>
          </a:p>
          <a:p>
            <a:pPr>
              <a:lnSpc>
                <a:spcPct val="80000"/>
              </a:lnSpc>
            </a:pPr>
            <a:endParaRPr lang="en-US" sz="1400">
              <a:latin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1400">
                <a:latin typeface="Arial" pitchFamily="34" charset="0"/>
              </a:rPr>
              <a:t>10th December 2012</a:t>
            </a:r>
          </a:p>
        </p:txBody>
      </p:sp>
      <p:sp>
        <p:nvSpPr>
          <p:cNvPr id="8196" name="Rectangle 6"/>
          <p:cNvSpPr>
            <a:spLocks noChangeArrowheads="1"/>
          </p:cNvSpPr>
          <p:nvPr/>
        </p:nvSpPr>
        <p:spPr bwMode="auto">
          <a:xfrm>
            <a:off x="0" y="0"/>
            <a:ext cx="2252663" cy="1404938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olo 1"/>
          <p:cNvSpPr>
            <a:spLocks noGrp="1"/>
          </p:cNvSpPr>
          <p:nvPr>
            <p:ph type="title"/>
          </p:nvPr>
        </p:nvSpPr>
        <p:spPr>
          <a:xfrm>
            <a:off x="1962150" y="266700"/>
            <a:ext cx="5232400" cy="1143000"/>
          </a:xfrm>
        </p:spPr>
        <p:txBody>
          <a:bodyPr/>
          <a:lstStyle/>
          <a:p>
            <a:pPr eaLnBrk="1" hangingPunct="1"/>
            <a:r>
              <a:rPr lang="it-IT" sz="3200" smtClean="0"/>
              <a:t>New Services </a:t>
            </a:r>
            <a:br>
              <a:rPr lang="it-IT" sz="3200" smtClean="0"/>
            </a:br>
            <a:r>
              <a:rPr lang="it-IT" sz="3200" smtClean="0"/>
              <a:t>and Business Opportunities</a:t>
            </a:r>
            <a:r>
              <a:rPr lang="it-IT" sz="4000" smtClean="0"/>
              <a:t> </a:t>
            </a:r>
          </a:p>
        </p:txBody>
      </p:sp>
      <p:sp>
        <p:nvSpPr>
          <p:cNvPr id="4099" name="Segnaposto contenuto 2"/>
          <p:cNvSpPr>
            <a:spLocks noGrp="1"/>
          </p:cNvSpPr>
          <p:nvPr>
            <p:ph idx="1"/>
          </p:nvPr>
        </p:nvSpPr>
        <p:spPr>
          <a:xfrm>
            <a:off x="463550" y="1752600"/>
            <a:ext cx="8229600" cy="2405063"/>
          </a:xfrm>
        </p:spPr>
        <p:txBody>
          <a:bodyPr/>
          <a:lstStyle/>
          <a:p>
            <a:pPr>
              <a:defRPr/>
            </a:pPr>
            <a:r>
              <a:rPr lang="en-US" sz="2000" smtClean="0"/>
              <a:t>Many national and international Public Safety organisations have endorsed or are considering LTE as the next generation technology either to augment their existing systems, or to provide a future migration path</a:t>
            </a:r>
            <a:endParaRPr lang="it-IT" sz="2000" smtClean="0"/>
          </a:p>
          <a:p>
            <a:pPr>
              <a:defRPr/>
            </a:pPr>
            <a:r>
              <a:rPr lang="it-IT" sz="2000" smtClean="0"/>
              <a:t>New revenue streams from TETRA replacement for LTE</a:t>
            </a:r>
          </a:p>
          <a:p>
            <a:pPr lvl="1">
              <a:defRPr/>
            </a:pPr>
            <a:r>
              <a:rPr lang="en-US" sz="1800" smtClean="0"/>
              <a:t>Not just Public Safety:  Transportation, Utilities, Government, …</a:t>
            </a:r>
          </a:p>
          <a:p>
            <a:pPr marL="342900" lvl="1" indent="-342900">
              <a:buBlip>
                <a:blip r:embed="rId2"/>
              </a:buBlip>
              <a:defRPr/>
            </a:pPr>
            <a:r>
              <a:rPr lang="it-IT" sz="2000" smtClean="0">
                <a:ea typeface="+mn-ea"/>
                <a:cs typeface="+mn-cs"/>
              </a:rPr>
              <a:t>A </a:t>
            </a:r>
            <a:r>
              <a:rPr lang="it-IT" sz="2000">
                <a:ea typeface="+mn-ea"/>
                <a:cs typeface="+mn-cs"/>
              </a:rPr>
              <a:t>complete Public Safety &amp; Mission Critical requires a 3GPP-wide coordinated effort (Radio &amp; System)</a:t>
            </a:r>
          </a:p>
          <a:p>
            <a:pPr marL="742950" lvl="2" indent="-342900">
              <a:lnSpc>
                <a:spcPct val="90000"/>
              </a:lnSpc>
              <a:buBlip>
                <a:blip r:embed="rId2"/>
              </a:buBlip>
              <a:defRPr/>
            </a:pPr>
            <a:r>
              <a:rPr lang="en-US" sz="1600">
                <a:ea typeface="+mn-ea"/>
                <a:cs typeface="+mn-cs"/>
              </a:rPr>
              <a:t>A specific umbrella WID for P.S. is </a:t>
            </a:r>
            <a:r>
              <a:rPr lang="en-US" sz="1600" smtClean="0">
                <a:ea typeface="+mn-ea"/>
                <a:cs typeface="+mn-cs"/>
              </a:rPr>
              <a:t>needed for Rel12</a:t>
            </a:r>
            <a:endParaRPr lang="en-US" sz="1600">
              <a:ea typeface="+mn-ea"/>
              <a:cs typeface="+mn-cs"/>
            </a:endParaRPr>
          </a:p>
          <a:p>
            <a:pPr lvl="1" eaLnBrk="1" hangingPunct="1">
              <a:lnSpc>
                <a:spcPct val="80000"/>
              </a:lnSpc>
              <a:buFontTx/>
              <a:buChar char="-"/>
              <a:defRPr/>
            </a:pPr>
            <a:endParaRPr lang="en-US" sz="1200" smtClean="0"/>
          </a:p>
        </p:txBody>
      </p:sp>
      <p:sp>
        <p:nvSpPr>
          <p:cNvPr id="9" name="Rettangolo 8"/>
          <p:cNvSpPr/>
          <p:nvPr/>
        </p:nvSpPr>
        <p:spPr>
          <a:xfrm>
            <a:off x="482600" y="5178648"/>
            <a:ext cx="8191500" cy="56673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it-IT" sz="2000">
                <a:solidFill>
                  <a:schemeClr val="tx1"/>
                </a:solidFill>
              </a:rPr>
              <a:t>Priority: umbrella WID on Public Safety&amp; related B.Blocks (ProSe WID, GCSE_LTE, possibly others)</a:t>
            </a:r>
          </a:p>
        </p:txBody>
      </p:sp>
      <p:sp>
        <p:nvSpPr>
          <p:cNvPr id="4101" name="CasellaDiTesto 9"/>
          <p:cNvSpPr txBox="1">
            <a:spLocks noChangeArrowheads="1"/>
          </p:cNvSpPr>
          <p:nvPr/>
        </p:nvSpPr>
        <p:spPr bwMode="auto">
          <a:xfrm rot="-717046">
            <a:off x="22974" y="4938950"/>
            <a:ext cx="1280527" cy="307777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 sz="1400" b="1">
                <a:solidFill>
                  <a:schemeClr val="bg1"/>
                </a:solidFill>
              </a:rPr>
              <a:t>NEW WIDs!!</a:t>
            </a:r>
          </a:p>
        </p:txBody>
      </p:sp>
    </p:spTree>
    <p:extLst>
      <p:ext uri="{BB962C8B-B14F-4D97-AF65-F5344CB8AC3E}">
        <p14:creationId xmlns:p14="http://schemas.microsoft.com/office/powerpoint/2010/main" val="4076467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23855</TotalTime>
  <Words>123</Words>
  <Application>Microsoft Office PowerPoint</Application>
  <PresentationFormat>Presentazione su schermo (4:3)</PresentationFormat>
  <Paragraphs>15</Paragraphs>
  <Slides>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</vt:i4>
      </vt:variant>
    </vt:vector>
  </HeadingPairs>
  <TitlesOfParts>
    <vt:vector size="3" baseType="lpstr">
      <vt:lpstr>Office Theme</vt:lpstr>
      <vt:lpstr>3GPP Rel12 Prioritization: Public Safety &amp; Mission Critical communications</vt:lpstr>
      <vt:lpstr>New Services  and Business Opportunities 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Galante Maria Pia</cp:lastModifiedBy>
  <cp:revision>655</cp:revision>
  <dcterms:created xsi:type="dcterms:W3CDTF">2008-08-30T09:32:10Z</dcterms:created>
  <dcterms:modified xsi:type="dcterms:W3CDTF">2012-11-09T15:38:09Z</dcterms:modified>
</cp:coreProperties>
</file>