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2147480960" r:id="rId3"/>
    <p:sldId id="2147480961" r:id="rId4"/>
    <p:sldId id="866" r:id="rId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3300"/>
    <a:srgbClr val="62A14D"/>
    <a:srgbClr val="E9EDF4"/>
    <a:srgbClr val="000000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536"/>
    <p:restoredTop sz="96480"/>
  </p:normalViewPr>
  <p:slideViewPr>
    <p:cSldViewPr snapToGrid="0">
      <p:cViewPr varScale="1">
        <p:scale>
          <a:sx n="123" d="100"/>
          <a:sy n="123" d="100"/>
        </p:scale>
        <p:origin x="848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12/13/24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12/13/24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#106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– 13 Dec 2024, Madrid, Spain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2727" y="324483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SP-241989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SP-241989</a:t>
            </a:r>
            <a:r>
              <a:rPr lang="en-GB" altLang="de-DE" sz="1200" dirty="0">
                <a:solidFill>
                  <a:schemeClr val="bg1"/>
                </a:solidFill>
              </a:rPr>
              <a:t>: TSG SA#106, </a:t>
            </a:r>
            <a:r>
              <a:rPr lang="en-US" altLang="de-DE" sz="1200" dirty="0">
                <a:solidFill>
                  <a:schemeClr val="bg1"/>
                </a:solidFill>
              </a:rPr>
              <a:t>10 – 13 Dec 2024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puneet.jain@intel.com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hyperlink" Target="http://www.3gpp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4376424"/>
            <a:ext cx="6400800" cy="163320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GB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Jain, TSG SA Chair</a:t>
            </a:r>
          </a:p>
          <a:p>
            <a:pPr marL="0" indent="0" algn="ctr" eaLnBrk="1" hangingPunct="1">
              <a:buNone/>
            </a:pPr>
            <a:r>
              <a:rPr lang="en-GB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Mona Mustapha, TSG SA Vice Chair 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895600" y="1899507"/>
            <a:ext cx="6578343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Rel-20 5G-Advanced topics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28257A-573F-9AD7-06A9-B9B98907F7DE}"/>
              </a:ext>
            </a:extLst>
          </p:cNvPr>
          <p:cNvSpPr txBox="1">
            <a:spLocks/>
          </p:cNvSpPr>
          <p:nvPr/>
        </p:nvSpPr>
        <p:spPr bwMode="auto">
          <a:xfrm>
            <a:off x="1281650" y="267764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/>
              <a:t>SA2 Rel-20 5G-A candidate topics</a:t>
            </a:r>
            <a:endParaRPr lang="en-US" sz="3600" kern="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2045A185-54E2-45B9-9EB6-8CCE38155EBD}"/>
              </a:ext>
            </a:extLst>
          </p:cNvPr>
          <p:cNvSpPr txBox="1">
            <a:spLocks/>
          </p:cNvSpPr>
          <p:nvPr/>
        </p:nvSpPr>
        <p:spPr bwMode="auto">
          <a:xfrm>
            <a:off x="938955" y="5226815"/>
            <a:ext cx="8900370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800" b="1" dirty="0">
                <a:solidFill>
                  <a:srgbClr val="0000FF"/>
                </a:solidFill>
              </a:rPr>
              <a:t>See SP-241972 for the consolidated list.</a:t>
            </a:r>
          </a:p>
          <a:p>
            <a:r>
              <a:rPr lang="en-US" sz="1800" b="1" dirty="0">
                <a:solidFill>
                  <a:srgbClr val="0000FF"/>
                </a:solidFill>
              </a:rPr>
              <a:t> </a:t>
            </a:r>
          </a:p>
          <a:p>
            <a:r>
              <a:rPr lang="en-US" sz="1800" b="1" dirty="0">
                <a:solidFill>
                  <a:srgbClr val="0000FF"/>
                </a:solidFill>
              </a:rPr>
              <a:t>NOTE: A Topic may result in one or more SIDs.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6FD20C6E-857C-3E75-91E4-8564E6ACCA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2004852"/>
              </p:ext>
            </p:extLst>
          </p:nvPr>
        </p:nvGraphicFramePr>
        <p:xfrm>
          <a:off x="1048731" y="1449792"/>
          <a:ext cx="9851156" cy="3325008"/>
        </p:xfrm>
        <a:graphic>
          <a:graphicData uri="http://schemas.openxmlformats.org/drawingml/2006/table">
            <a:tbl>
              <a:tblPr firstRow="1" firstCol="1" bandRow="1"/>
              <a:tblGrid>
                <a:gridCol w="689043">
                  <a:extLst>
                    <a:ext uri="{9D8B030D-6E8A-4147-A177-3AD203B41FA5}">
                      <a16:colId xmlns:a16="http://schemas.microsoft.com/office/drawing/2014/main" val="916565847"/>
                    </a:ext>
                  </a:extLst>
                </a:gridCol>
                <a:gridCol w="4663026">
                  <a:extLst>
                    <a:ext uri="{9D8B030D-6E8A-4147-A177-3AD203B41FA5}">
                      <a16:colId xmlns:a16="http://schemas.microsoft.com/office/drawing/2014/main" val="4024250307"/>
                    </a:ext>
                  </a:extLst>
                </a:gridCol>
                <a:gridCol w="4499087">
                  <a:extLst>
                    <a:ext uri="{9D8B030D-6E8A-4147-A177-3AD203B41FA5}">
                      <a16:colId xmlns:a16="http://schemas.microsoft.com/office/drawing/2014/main" val="2364213400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S.No.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Core Topics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Miscellaneous Topics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53369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Integration of satellite components in the 5G architecture Phase 4 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XR and Media Services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02571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AI/ML Enhancements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Indirect Network Sharing Phase 2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2102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Ambient IoT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User Identities and Authentication Architecture - Phase 2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51361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Integrated Sensing and Communication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Enhancements for ePDG based access to 5GC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61503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Energy Efficiency Enhancements 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Mission Critical Services, Multimedia Priority Services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48477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Industrial network enhancements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43692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SMS to emergency centre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07889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8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NG_RTC continuation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229406"/>
                  </a:ext>
                </a:extLst>
              </a:tr>
            </a:tbl>
          </a:graphicData>
        </a:graphic>
      </p:graphicFrame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07242D34-2561-DD8B-B31E-1362616EB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34051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28257A-573F-9AD7-06A9-B9B98907F7DE}"/>
              </a:ext>
            </a:extLst>
          </p:cNvPr>
          <p:cNvSpPr txBox="1">
            <a:spLocks/>
          </p:cNvSpPr>
          <p:nvPr/>
        </p:nvSpPr>
        <p:spPr bwMode="auto">
          <a:xfrm>
            <a:off x="1506683" y="134759"/>
            <a:ext cx="8832787" cy="884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dirty="0"/>
              <a:t>Guidance to SA2 on Rel-20 5GA work planning</a:t>
            </a:r>
            <a:endParaRPr lang="en-US" sz="3600" kern="0" dirty="0"/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07242D34-2561-DD8B-B31E-1362616EB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BE718E9-EBA1-226B-EB07-83B26B796981}"/>
              </a:ext>
            </a:extLst>
          </p:cNvPr>
          <p:cNvSpPr txBox="1">
            <a:spLocks/>
          </p:cNvSpPr>
          <p:nvPr/>
        </p:nvSpPr>
        <p:spPr>
          <a:xfrm>
            <a:off x="789708" y="1154407"/>
            <a:ext cx="10629901" cy="518404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457189" indent="-457189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32" indent="-28574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2971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160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349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537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726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914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103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SA2 should target a maximum number of </a:t>
            </a: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Rel-20 5GA SIDs</a:t>
            </a:r>
          </a:p>
          <a:p>
            <a:pPr marL="457188" lvl="1" indent="0">
              <a:spcBef>
                <a:spcPts val="0"/>
              </a:spcBef>
              <a:buNone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NOTE: This limit may be revisited at SA#107 after SA2 reaches an agreement on the 5GA and 6G TU split.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SA2 shall allocate the TU budget for TEI20 at a level no less than the TEI19 budget in Rel-19.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SA2 should prioritize following “core” topics for Q1 2025 and should aim to submit SIDs at SA#107 for approval (as per normal consensus). Remaining topics may also be discussed if time permits. If SA2 cannot come to an agreement on these items for SA#107 then they can come for approval at SA#108.</a:t>
            </a:r>
          </a:p>
          <a:p>
            <a:pPr marL="685788" lvl="2" indent="-2286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2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Integration of satellite components in the 5G architecture Phase 4 </a:t>
            </a:r>
          </a:p>
          <a:p>
            <a:pPr marL="685788" lvl="2" indent="-2286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2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AI/ML enhancements</a:t>
            </a:r>
          </a:p>
          <a:p>
            <a:pPr marL="685788" lvl="2" indent="-2286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2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Integrated Sensing and Communication</a:t>
            </a:r>
          </a:p>
          <a:p>
            <a:pPr marL="685788" lvl="2" indent="-2286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2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Energy Efficiency Enhancements </a:t>
            </a:r>
          </a:p>
          <a:p>
            <a:pPr marL="457188" lvl="2" indent="0" eaLnBrk="1" fontAlgn="ctr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NOTE: A topic may result in one or more SIDs.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The “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Brief Description and Key Objectives”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in SP-241972 should serve as a starting point for the moderated discussion on the candidate topics (as shown in slide#2) and objectives of the candidate topics can be updated during the process.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Any miscellaneous topics that could not be handled in Q1 2025 will be a candidate for moderated discussion during Q2 2025.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Any new normative stage-1 requirements from SA1 approved by SA are not precluded from Rel-20 5GA scope. This needs to be discussed at TSG#107/TSG#108.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The final decision on the complete set of SIDs for Rel-20 5GA (and the work tasks and TU budget of each SID) will be taken in SA#108.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For topic SMS to emergency centre, no SA2 moderated discussion expected in Q1 2025.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For topic User Identities and Authentication, whether moderated discussion can take place in Q2 2025 will be determined in TSG#107.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Checkpoint in TSG#108 to check SA3 status on Rel-20 UIA and discussion on related SA2 aspects for Rel-20 UIA</a:t>
            </a:r>
          </a:p>
        </p:txBody>
      </p:sp>
    </p:spTree>
    <p:extLst>
      <p:ext uri="{BB962C8B-B14F-4D97-AF65-F5344CB8AC3E}">
        <p14:creationId xmlns:p14="http://schemas.microsoft.com/office/powerpoint/2010/main" val="267136540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1463" y="2928941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603" name="TextBox 3">
            <a:extLst>
              <a:ext uri="{FF2B5EF4-FFF2-40B4-BE49-F238E27FC236}">
                <a16:creationId xmlns:a16="http://schemas.microsoft.com/office/drawing/2014/main" id="{C81CFAF6-584D-40E6-B75F-1F3A4ABF4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9476" y="4514849"/>
            <a:ext cx="14478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 u="sng" dirty="0" err="1">
                <a:latin typeface="Arial" panose="020B0604020202020204" pitchFamily="34" charset="0"/>
              </a:rPr>
              <a:t>Puneet</a:t>
            </a:r>
            <a:r>
              <a:rPr lang="en-US" altLang="en-US" sz="1000" b="1" u="sng" dirty="0">
                <a:latin typeface="Arial" panose="020B0604020202020204" pitchFamily="34" charset="0"/>
              </a:rPr>
              <a:t> Jain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Chair of 3GPP 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3"/>
              </a:rPr>
              <a:t>puneet.jain@intel.com</a:t>
            </a:r>
            <a:endParaRPr lang="en-US" altLang="en-US" sz="1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4"/>
              </a:rPr>
              <a:t>www.3gpp.org</a:t>
            </a:r>
            <a:endParaRPr lang="en-US" altLang="en-US" sz="1000" dirty="0">
              <a:latin typeface="Arial" panose="020B0604020202020204" pitchFamily="34" charset="0"/>
            </a:endParaRPr>
          </a:p>
        </p:txBody>
      </p:sp>
      <p:pic>
        <p:nvPicPr>
          <p:cNvPr id="25604" name="Picture 8" descr="webpage.jpg">
            <a:extLst>
              <a:ext uri="{FF2B5EF4-FFF2-40B4-BE49-F238E27FC236}">
                <a16:creationId xmlns:a16="http://schemas.microsoft.com/office/drawing/2014/main" id="{DD34EB73-2A95-4CEC-9870-5F6C19292B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6567" y="2444751"/>
            <a:ext cx="2408237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2991</TotalTime>
  <Words>500</Words>
  <Application>Microsoft Macintosh PowerPoint</Application>
  <PresentationFormat>Widescreen</PresentationFormat>
  <Paragraphs>54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v6</cp:lastModifiedBy>
  <cp:revision>133</cp:revision>
  <dcterms:created xsi:type="dcterms:W3CDTF">2008-08-30T09:32:10Z</dcterms:created>
  <dcterms:modified xsi:type="dcterms:W3CDTF">2024-12-13T11:28:17Z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