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8"/>
  </p:notesMasterIdLst>
  <p:sldIdLst>
    <p:sldId id="434" r:id="rId3"/>
    <p:sldId id="435" r:id="rId4"/>
    <p:sldId id="1090" r:id="rId5"/>
    <p:sldId id="448" r:id="rId6"/>
    <p:sldId id="1095" r:id="rId7"/>
    <p:sldId id="2112" r:id="rId8"/>
    <p:sldId id="2110" r:id="rId9"/>
    <p:sldId id="2097" r:id="rId10"/>
    <p:sldId id="2103" r:id="rId11"/>
    <p:sldId id="2109" r:id="rId12"/>
    <p:sldId id="2106" r:id="rId13"/>
    <p:sldId id="2113" r:id="rId14"/>
    <p:sldId id="1093" r:id="rId15"/>
    <p:sldId id="1094" r:id="rId16"/>
    <p:sldId id="1089" r:id="rId1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663300"/>
    <a:srgbClr val="0066FF"/>
    <a:srgbClr val="92D050"/>
    <a:srgbClr val="C5C5C5"/>
    <a:srgbClr val="FA7100"/>
    <a:srgbClr val="FFA7A7"/>
    <a:srgbClr val="53FFA1"/>
    <a:srgbClr val="FF5B5B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71455E29-FDA7-44BB-A965-8C0D3F185284}"/>
    <pc:docChg chg="modSld">
      <pc:chgData name="Wanshi Chen" userId="3a7dbef4-3474-47c6-9897-007f5734efb0" providerId="ADAL" clId="{71455E29-FDA7-44BB-A965-8C0D3F185284}" dt="2024-06-20T01:19:32.113" v="18" actId="6549"/>
      <pc:docMkLst>
        <pc:docMk/>
      </pc:docMkLst>
      <pc:sldChg chg="modSp mod">
        <pc:chgData name="Wanshi Chen" userId="3a7dbef4-3474-47c6-9897-007f5734efb0" providerId="ADAL" clId="{71455E29-FDA7-44BB-A965-8C0D3F185284}" dt="2024-06-20T01:17:45.984" v="13" actId="13926"/>
        <pc:sldMkLst>
          <pc:docMk/>
          <pc:sldMk cId="399343419" sldId="434"/>
        </pc:sldMkLst>
        <pc:spChg chg="mod">
          <ac:chgData name="Wanshi Chen" userId="3a7dbef4-3474-47c6-9897-007f5734efb0" providerId="ADAL" clId="{71455E29-FDA7-44BB-A965-8C0D3F185284}" dt="2024-06-20T01:17:37.356" v="2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71455E29-FDA7-44BB-A965-8C0D3F185284}" dt="2024-06-20T01:17:45.984" v="13" actId="13926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71455E29-FDA7-44BB-A965-8C0D3F185284}" dt="2024-06-20T01:19:32.113" v="18" actId="6549"/>
        <pc:sldMkLst>
          <pc:docMk/>
          <pc:sldMk cId="1586269898" sldId="448"/>
        </pc:sldMkLst>
        <pc:spChg chg="mod">
          <ac:chgData name="Wanshi Chen" userId="3a7dbef4-3474-47c6-9897-007f5734efb0" providerId="ADAL" clId="{71455E29-FDA7-44BB-A965-8C0D3F185284}" dt="2024-06-20T01:19:32.113" v="18" actId="6549"/>
          <ac:spMkLst>
            <pc:docMk/>
            <pc:sldMk cId="1586269898" sldId="448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3E3B9FCD-67E6-4D77-AE2D-8AB196D833F4}"/>
    <pc:docChg chg="modSld">
      <pc:chgData name="Wanshi Chen" userId="3a7dbef4-3474-47c6-9897-007f5734efb0" providerId="ADAL" clId="{3E3B9FCD-67E6-4D77-AE2D-8AB196D833F4}" dt="2024-03-21T13:17:53.497" v="31" actId="20577"/>
      <pc:docMkLst>
        <pc:docMk/>
      </pc:docMkLst>
      <pc:sldChg chg="modSp mod">
        <pc:chgData name="Wanshi Chen" userId="3a7dbef4-3474-47c6-9897-007f5734efb0" providerId="ADAL" clId="{3E3B9FCD-67E6-4D77-AE2D-8AB196D833F4}" dt="2024-03-21T13:17:53.497" v="31" actId="20577"/>
        <pc:sldMkLst>
          <pc:docMk/>
          <pc:sldMk cId="3357754546" sldId="2103"/>
        </pc:sldMkLst>
        <pc:spChg chg="mod">
          <ac:chgData name="Wanshi Chen" userId="3a7dbef4-3474-47c6-9897-007f5734efb0" providerId="ADAL" clId="{3E3B9FCD-67E6-4D77-AE2D-8AB196D833F4}" dt="2024-03-21T13:17:53.497" v="31" actId="20577"/>
          <ac:spMkLst>
            <pc:docMk/>
            <pc:sldMk cId="3357754546" sldId="210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3E3B9FCD-67E6-4D77-AE2D-8AB196D833F4}" dt="2024-03-21T13:16:58.421" v="25" actId="20577"/>
        <pc:sldMkLst>
          <pc:docMk/>
          <pc:sldMk cId="1425555496" sldId="2106"/>
        </pc:sldMkLst>
        <pc:spChg chg="mod">
          <ac:chgData name="Wanshi Chen" userId="3a7dbef4-3474-47c6-9897-007f5734efb0" providerId="ADAL" clId="{3E3B9FCD-67E6-4D77-AE2D-8AB196D833F4}" dt="2024-03-21T13:16:58.421" v="25" actId="20577"/>
          <ac:spMkLst>
            <pc:docMk/>
            <pc:sldMk cId="1425555496" sldId="2106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4/Docs/RP-241690.zip" TargetMode="External"/><Relationship Id="rId3" Type="http://schemas.openxmlformats.org/officeDocument/2006/relationships/hyperlink" Target="http://www.3gpp.org/ftp/tsg_ran/TSG_RAN/TSGR_101/Docs/RP-232745.zip" TargetMode="External"/><Relationship Id="rId7" Type="http://schemas.openxmlformats.org/officeDocument/2006/relationships/hyperlink" Target="http://www.3gpp.org/ftp/tsg_ran/TSG_RAN/TSGR_104/Docs/RP-241603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4/Docs/RP-241610.zip" TargetMode="External"/><Relationship Id="rId5" Type="http://schemas.openxmlformats.org/officeDocument/2006/relationships/hyperlink" Target="http://www.3gpp.org/ftp/tsg_ran/TSG_RAN/TSGR_103/Docs/RP-241669.zip" TargetMode="External"/><Relationship Id="rId4" Type="http://schemas.openxmlformats.org/officeDocument/2006/relationships/hyperlink" Target="http://www.3gpp.org/ftp/tsg_ran/TSG_RAN/TSGR_104/Docs/RP-241609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4/Docs/RP-241651.zip" TargetMode="External"/><Relationship Id="rId3" Type="http://schemas.openxmlformats.org/officeDocument/2006/relationships/hyperlink" Target="http://www.3gpp.org/ftp/tsg_ran/TSG_RAN/TSGR_104/Docs/RP-241668.zip" TargetMode="External"/><Relationship Id="rId7" Type="http://schemas.openxmlformats.org/officeDocument/2006/relationships/hyperlink" Target="http://www.3gpp.org/ftp/tsg_ran/TSG_RAN/TSGR_104/Docs/RP-241615.zip" TargetMode="External"/><Relationship Id="rId2" Type="http://schemas.openxmlformats.org/officeDocument/2006/relationships/hyperlink" Target="http://www.3gpp.org/ftp/tsg_ran/TSG_RAN/TSGR_104/Docs/RP-24089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4/Docs/RP-241633.zip" TargetMode="External"/><Relationship Id="rId5" Type="http://schemas.openxmlformats.org/officeDocument/2006/relationships/hyperlink" Target="http://www.3gpp.org/ftp/tsg_ran/TSG_RAN/TSGR_104/Docs/RP-241688.zip" TargetMode="External"/><Relationship Id="rId4" Type="http://schemas.openxmlformats.org/officeDocument/2006/relationships/hyperlink" Target="http://www.3gpp.org/ftp/tsg_ran/TSG_RAN/TSGR_104/Docs/RP-241658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4/Docs/RP-240899.zip" TargetMode="External"/><Relationship Id="rId3" Type="http://schemas.openxmlformats.org/officeDocument/2006/relationships/hyperlink" Target="http://www.3gpp.org/ftp/tsg_ran/TSG_RAN/TSGR_104/Docs/RP-241650.zip" TargetMode="External"/><Relationship Id="rId7" Type="http://schemas.openxmlformats.org/officeDocument/2006/relationships/hyperlink" Target="http://www.3gpp.org/ftp/tsg_ran/TSG_RAN/TSGR_104/Docs/RP-241687.zip" TargetMode="External"/><Relationship Id="rId2" Type="http://schemas.openxmlformats.org/officeDocument/2006/relationships/hyperlink" Target="http://www.3gpp.org/ftp/tsg_ran/TSG_RAN/TSGR_104/Docs/RP-24161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4/Docs/RP-241656.zip" TargetMode="External"/><Relationship Id="rId5" Type="http://schemas.openxmlformats.org/officeDocument/2006/relationships/hyperlink" Target="http://www.3gpp.org/ftp/tsg_ran/TSG_RAN/TSGR_104/Docs/RP-241667.zip" TargetMode="External"/><Relationship Id="rId4" Type="http://schemas.openxmlformats.org/officeDocument/2006/relationships/hyperlink" Target="http://www.3gpp.org/ftp/tsg_ran/TSG_RAN/TSGR_104/Docs/RP-241659.zip" TargetMode="External"/><Relationship Id="rId9" Type="http://schemas.openxmlformats.org/officeDocument/2006/relationships/hyperlink" Target="http://www.3gpp.org/ftp/tsg_ran/TSG_RAN/TSGR_104/Docs/RP-240905.zi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7" Type="http://schemas.openxmlformats.org/officeDocument/2006/relationships/hyperlink" Target="http://www.3gpp.org/ftp/tsg_ran/TSG_RAN/TSGR_104/Docs/RP-240904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4/Docs/RP-240903.zip" TargetMode="External"/><Relationship Id="rId5" Type="http://schemas.openxmlformats.org/officeDocument/2006/relationships/hyperlink" Target="http://www.3gpp.org/ftp/tsg_ran/TSG_RAN/TSGR_104/Docs/RP-240890.zip" TargetMode="External"/><Relationship Id="rId4" Type="http://schemas.openxmlformats.org/officeDocument/2006/relationships/hyperlink" Target="http://www.3gpp.org/ftp/tsg_ran/TSG_RAN/TSGR_104/Docs/RP-240875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4/Docs/RP-241618.zip" TargetMode="External"/><Relationship Id="rId2" Type="http://schemas.openxmlformats.org/officeDocument/2006/relationships/hyperlink" Target="http://www.3gpp.org/ftp/tsg_ran/TSG_RAN/TSGR_104/Docs/RP-240873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4/Docs/RP-241686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1647.zip" TargetMode="External"/><Relationship Id="rId5" Type="http://schemas.openxmlformats.org/officeDocument/2006/relationships/hyperlink" Target="http://www.3gpp.org/ftp/tsg_ran/TSG_RAN/TSGR_103/Docs/RP-240790.zip" TargetMode="External"/><Relationship Id="rId4" Type="http://schemas.openxmlformats.org/officeDocument/2006/relationships/hyperlink" Target="http://www.3gpp.org/ftp/tsg_ran/TSG_RAN/TSGR_102/Docs/RP-233985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4/Docs/RP-241673.zip" TargetMode="External"/><Relationship Id="rId13" Type="http://schemas.openxmlformats.org/officeDocument/2006/relationships/hyperlink" Target="http://www.3gpp.org/ftp/tsg_ran/TSG_RAN/TSGR_104/Docs/RP-241679.zip" TargetMode="External"/><Relationship Id="rId18" Type="http://schemas.openxmlformats.org/officeDocument/2006/relationships/hyperlink" Target="http://www.3gpp.org/ftp/tsg_ran/TSG_RAN/TSGR_104/Docs/RP-241648.zip" TargetMode="External"/><Relationship Id="rId26" Type="http://schemas.openxmlformats.org/officeDocument/2006/relationships/hyperlink" Target="http://www.3gpp.org/ftp/tsg_ran/TSG_RAN/TSGR_104/Docs/RP-241676.zip" TargetMode="External"/><Relationship Id="rId3" Type="http://schemas.openxmlformats.org/officeDocument/2006/relationships/hyperlink" Target="http://www.3gpp.org/ftp/tsg_ran/TSG_RAN/TSGR_101/Docs/RP-232745.zip" TargetMode="External"/><Relationship Id="rId21" Type="http://schemas.openxmlformats.org/officeDocument/2006/relationships/hyperlink" Target="http://www.3gpp.org/ftp/tsg_ran/TSG_RAN/TSGR_104/Docs/RP-241661.zip" TargetMode="External"/><Relationship Id="rId7" Type="http://schemas.openxmlformats.org/officeDocument/2006/relationships/hyperlink" Target="http://www.3gpp.org/ftp/tsg_ran/TSG_RAN/TSGR_104/Docs/RP-241632.zip" TargetMode="External"/><Relationship Id="rId12" Type="http://schemas.openxmlformats.org/officeDocument/2006/relationships/hyperlink" Target="http://www.3gpp.org/ftp/tsg_ran/TSG_RAN/TSGR_104/Docs/RP-241678.zip" TargetMode="External"/><Relationship Id="rId17" Type="http://schemas.openxmlformats.org/officeDocument/2006/relationships/hyperlink" Target="http://www.3gpp.org/ftp/tsg_ran/TSG_RAN/TSGR_104/Docs/RP-241684.zip" TargetMode="External"/><Relationship Id="rId25" Type="http://schemas.openxmlformats.org/officeDocument/2006/relationships/hyperlink" Target="http://www.3gpp.org/ftp/tsg_ran/TSG_RAN/TSGR_104/Docs/RP-241665.zip" TargetMode="External"/><Relationship Id="rId2" Type="http://schemas.openxmlformats.org/officeDocument/2006/relationships/hyperlink" Target="http://www.3gpp.org/ftp/tsg_ran/TSG_RAN/TSGR_101/Docs/RP-231540.zip" TargetMode="External"/><Relationship Id="rId16" Type="http://schemas.openxmlformats.org/officeDocument/2006/relationships/hyperlink" Target="http://www.3gpp.org/ftp/tsg_ran/TSG_RAN/TSGR_104/Docs/RP-241682.zip" TargetMode="External"/><Relationship Id="rId20" Type="http://schemas.openxmlformats.org/officeDocument/2006/relationships/hyperlink" Target="http://www.3gpp.org/ftp/tsg_ran/TSG_RAN/TSGR_104/Docs/RP-241663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4/Docs/RP-241631.zip" TargetMode="External"/><Relationship Id="rId11" Type="http://schemas.openxmlformats.org/officeDocument/2006/relationships/hyperlink" Target="http://www.3gpp.org/ftp/tsg_ran/TSG_RAN/TSGR_101/Docs/RP-241678.zip" TargetMode="External"/><Relationship Id="rId24" Type="http://schemas.openxmlformats.org/officeDocument/2006/relationships/hyperlink" Target="http://www.3gpp.org/ftp/tsg_ran/TSG_RAN/TSGR_104/Docs/RP-241660.zip" TargetMode="External"/><Relationship Id="rId5" Type="http://schemas.openxmlformats.org/officeDocument/2006/relationships/hyperlink" Target="http://www.3gpp.org/ftp/tsg_ran/TSG_RAN/TSGR_104/Docs/RP-241675.zip" TargetMode="External"/><Relationship Id="rId15" Type="http://schemas.openxmlformats.org/officeDocument/2006/relationships/hyperlink" Target="http://www.3gpp.org/ftp/tsg_ran/TSG_RAN/TSGR_104/Docs/RP-241672.zip" TargetMode="External"/><Relationship Id="rId23" Type="http://schemas.openxmlformats.org/officeDocument/2006/relationships/hyperlink" Target="http://www.3gpp.org/ftp/tsg_ran/TSG_RAN/TSGR_104/Docs/RP-241689.zip" TargetMode="External"/><Relationship Id="rId28" Type="http://schemas.openxmlformats.org/officeDocument/2006/relationships/hyperlink" Target="http://www.3gpp.org/ftp/tsg_ran/TSG_RAN/TSGR_104/Docs/RP-241681.zip" TargetMode="External"/><Relationship Id="rId10" Type="http://schemas.openxmlformats.org/officeDocument/2006/relationships/hyperlink" Target="http://www.3gpp.org/ftp/tsg_ran/TSG_RAN/TSGR_104/Docs/RP-241680.zip" TargetMode="External"/><Relationship Id="rId19" Type="http://schemas.openxmlformats.org/officeDocument/2006/relationships/hyperlink" Target="http://www.3gpp.org/ftp/tsg_ran/TSG_RAN/TSGR_104/Docs/RP-241664.zip" TargetMode="External"/><Relationship Id="rId4" Type="http://schemas.openxmlformats.org/officeDocument/2006/relationships/hyperlink" Target="http://www.3gpp.org/ftp/tsg_ran/TSG_RAN/TSGR_104/Docs/RP-240894.zip" TargetMode="External"/><Relationship Id="rId9" Type="http://schemas.openxmlformats.org/officeDocument/2006/relationships/hyperlink" Target="http://www.3gpp.org/ftp/tsg_ran/TSG_RAN/TSGR_104/Docs/RP-241674.zip" TargetMode="External"/><Relationship Id="rId14" Type="http://schemas.openxmlformats.org/officeDocument/2006/relationships/hyperlink" Target="http://www.3gpp.org/ftp/tsg_ran/TSG_RAN/TSGR_104/Docs/RP-241677.zip" TargetMode="External"/><Relationship Id="rId22" Type="http://schemas.openxmlformats.org/officeDocument/2006/relationships/hyperlink" Target="http://www.3gpp.org/ftp/tsg_ran/TSG_RAN/TSGR_104/Docs/RP-241662.zip" TargetMode="External"/><Relationship Id="rId27" Type="http://schemas.openxmlformats.org/officeDocument/2006/relationships/hyperlink" Target="http://www.3gpp.org/ftp/tsg_ran/TSG_RAN/TSGR_104/Docs/RP-24164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RAN#104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SP-241018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</a:t>
            </a:r>
            <a:r>
              <a:rPr lang="en-US" b="1" dirty="0">
                <a:latin typeface="Arial" panose="020B0604020202020204" pitchFamily="34" charset="0"/>
              </a:rPr>
              <a:t>4.8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Additionally Approved Rel-19 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615" y="1013883"/>
            <a:ext cx="13175178" cy="4830233"/>
          </a:xfrm>
        </p:spPr>
        <p:txBody>
          <a:bodyPr/>
          <a:lstStyle/>
          <a:p>
            <a:r>
              <a:rPr lang="en-US" sz="2800" dirty="0"/>
              <a:t>Three new Rel-19 projects were approved in RAN#104, based on the previously endorsed way forwards:</a:t>
            </a:r>
          </a:p>
          <a:p>
            <a:pPr lvl="1"/>
            <a:r>
              <a:rPr lang="en-US" sz="2400" dirty="0"/>
              <a:t>New WID on NR </a:t>
            </a:r>
            <a:r>
              <a:rPr lang="en-US" sz="2400" dirty="0" err="1"/>
              <a:t>sidelink</a:t>
            </a:r>
            <a:r>
              <a:rPr lang="en-US" sz="2400" dirty="0"/>
              <a:t> multi-hop relay approved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241609</a:t>
            </a:r>
            <a:endParaRPr lang="en-US" sz="2400" dirty="0"/>
          </a:p>
          <a:p>
            <a:pPr lvl="1"/>
            <a:r>
              <a:rPr lang="en-US" sz="2400" dirty="0"/>
              <a:t>New SID: Study on Fragmented Carriers in FR1 approved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5"/>
              </a:rPr>
              <a:t>241669</a:t>
            </a:r>
            <a:endParaRPr lang="en-US" sz="2400" dirty="0"/>
          </a:p>
          <a:p>
            <a:pPr lvl="1"/>
            <a:r>
              <a:rPr lang="en-US" sz="2400" dirty="0"/>
              <a:t>New SID: Study on spatial channel model for demodulation performance requirements approved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6"/>
              </a:rPr>
              <a:t>241610</a:t>
            </a:r>
            <a:endParaRPr lang="en-US" sz="2400" dirty="0"/>
          </a:p>
          <a:p>
            <a:r>
              <a:rPr lang="en-US" sz="2931" dirty="0"/>
              <a:t>Introduction of Ku Band for NR NTN</a:t>
            </a:r>
          </a:p>
          <a:p>
            <a:pPr lvl="1"/>
            <a:r>
              <a:rPr lang="en-US" sz="2400" dirty="0"/>
              <a:t>Moderators’ summary </a:t>
            </a:r>
            <a:r>
              <a:rPr lang="en-US" sz="2400"/>
              <a:t>was captured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7"/>
              </a:rPr>
              <a:t>241603</a:t>
            </a:r>
            <a:endParaRPr lang="en-US" sz="2400" dirty="0"/>
          </a:p>
          <a:p>
            <a:pPr lvl="1"/>
            <a:r>
              <a:rPr lang="en-US" sz="2400" dirty="0"/>
              <a:t>New WID was approved in </a:t>
            </a:r>
            <a:r>
              <a:rPr lang="en-US" sz="2400" dirty="0">
                <a:hlinkClick r:id="rId8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8"/>
              </a:rPr>
              <a:t>241690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871151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Other Projects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870169"/>
            <a:ext cx="13869762" cy="4830233"/>
          </a:xfrm>
        </p:spPr>
        <p:txBody>
          <a:bodyPr/>
          <a:lstStyle/>
          <a:p>
            <a:r>
              <a:rPr lang="en-US" sz="2400" dirty="0"/>
              <a:t>In response to SA2 LSs on NTZ (No-Transmit Zone) in </a:t>
            </a:r>
            <a:r>
              <a:rPr lang="en-US" sz="2400" dirty="0">
                <a:hlinkClick r:id="rId2"/>
              </a:rPr>
              <a:t>RP-240891</a:t>
            </a:r>
            <a:r>
              <a:rPr lang="en-US" sz="2400" dirty="0"/>
              <a:t>, RAN approved the reply LS in </a:t>
            </a:r>
            <a:r>
              <a:rPr lang="en-US" sz="2400" dirty="0">
                <a:hlinkClick r:id="rId3"/>
              </a:rPr>
              <a:t>RP-241668</a:t>
            </a:r>
            <a:r>
              <a:rPr lang="en-US" sz="2400" dirty="0"/>
              <a:t> (part of it copied below) (discussion summary in </a:t>
            </a:r>
            <a:r>
              <a:rPr lang="en-US" sz="2400" dirty="0">
                <a:hlinkClick r:id="rId4"/>
              </a:rPr>
              <a:t>RP-241658</a:t>
            </a:r>
            <a:r>
              <a:rPr lang="en-US" sz="2400" dirty="0"/>
              <a:t>)</a:t>
            </a:r>
          </a:p>
          <a:p>
            <a:pPr lvl="1"/>
            <a:r>
              <a:rPr lang="en-US" sz="1400" i="1" dirty="0"/>
              <a:t>The RAN network should not be involved in the process of informing the UE on Non Transmit Zone(s)</a:t>
            </a:r>
          </a:p>
          <a:p>
            <a:pPr lvl="1"/>
            <a:r>
              <a:rPr lang="en-US" sz="1400" i="1" dirty="0"/>
              <a:t>The RAN network should not be involved in the process of enforcing UE behavior when it is located within the NTZ(s).   </a:t>
            </a:r>
          </a:p>
          <a:p>
            <a:pPr lvl="1"/>
            <a:r>
              <a:rPr lang="en-US" sz="1400" i="1" dirty="0"/>
              <a:t>The UE is responsible of following any applicable the NTZ(s) regulations.   </a:t>
            </a:r>
          </a:p>
          <a:p>
            <a:pPr lvl="1"/>
            <a:r>
              <a:rPr lang="en-US" sz="1400" i="1" dirty="0"/>
              <a:t>The RAN network should not receive the NTZ(s) information.</a:t>
            </a:r>
          </a:p>
          <a:p>
            <a:pPr lvl="1"/>
            <a:r>
              <a:rPr lang="en-US" sz="1400" i="1" dirty="0"/>
              <a:t>Any solution that breaks the above principles should be excluded from SA2 discussions.</a:t>
            </a:r>
            <a:r>
              <a:rPr lang="en-US" sz="1200" i="1" dirty="0"/>
              <a:t> </a:t>
            </a:r>
            <a:endParaRPr lang="en-US" sz="1600" dirty="0"/>
          </a:p>
          <a:p>
            <a:r>
              <a:rPr lang="en-US" sz="2400" dirty="0"/>
              <a:t>Moderator's summary on Rel-19 Ambient IoT was captured in </a:t>
            </a:r>
            <a:r>
              <a:rPr lang="en-US" sz="2400" dirty="0">
                <a:hlinkClick r:id="rId5"/>
              </a:rPr>
              <a:t>RP-241688</a:t>
            </a:r>
            <a:r>
              <a:rPr lang="en-US" sz="2400" dirty="0"/>
              <a:t> (with a set of endorsed proposals)</a:t>
            </a:r>
          </a:p>
          <a:p>
            <a:r>
              <a:rPr lang="en-US" sz="2400" dirty="0"/>
              <a:t>Moderator's summary on REL-19 MIMO was captured in </a:t>
            </a:r>
            <a:r>
              <a:rPr lang="en-US" sz="2400" dirty="0">
                <a:hlinkClick r:id="rId6"/>
              </a:rPr>
              <a:t>RP-241633</a:t>
            </a:r>
            <a:r>
              <a:rPr lang="en-US" sz="2400" dirty="0"/>
              <a:t> (with a set of endorsed proposals)</a:t>
            </a:r>
          </a:p>
          <a:p>
            <a:r>
              <a:rPr lang="en-US" sz="2400" dirty="0"/>
              <a:t>Moderator's summary on AI/ML logistical issues was captured in </a:t>
            </a:r>
            <a:r>
              <a:rPr lang="en-US" sz="2400" dirty="0">
                <a:hlinkClick r:id="rId7"/>
              </a:rPr>
              <a:t>RP-241615</a:t>
            </a:r>
            <a:r>
              <a:rPr lang="en-US" sz="2400" dirty="0"/>
              <a:t> (no endorsement, RAN4 to continue discussion using emails) </a:t>
            </a:r>
          </a:p>
          <a:p>
            <a:r>
              <a:rPr lang="en-US" sz="2400" dirty="0"/>
              <a:t>Moderator's summary on REL-19 XR was captured in </a:t>
            </a:r>
            <a:r>
              <a:rPr lang="en-US" sz="2400" dirty="0">
                <a:hlinkClick r:id="rId8"/>
              </a:rPr>
              <a:t>RP-241651</a:t>
            </a:r>
            <a:r>
              <a:rPr lang="en-US" sz="2400" dirty="0"/>
              <a:t> (with the way forward endorsed)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2555549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Other Projects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870169"/>
            <a:ext cx="13175178" cy="4830233"/>
          </a:xfrm>
        </p:spPr>
        <p:txBody>
          <a:bodyPr/>
          <a:lstStyle/>
          <a:p>
            <a:r>
              <a:rPr lang="en-US" sz="2400" dirty="0"/>
              <a:t>Revised WID: Evolution of NR duplex operation: Sub-band full duplex (SBFD) was approved in </a:t>
            </a:r>
            <a:r>
              <a:rPr lang="en-US" sz="2400" dirty="0">
                <a:hlinkClick r:id="rId2"/>
              </a:rPr>
              <a:t>RP-241614</a:t>
            </a:r>
            <a:endParaRPr lang="en-US" sz="2400" dirty="0"/>
          </a:p>
          <a:p>
            <a:r>
              <a:rPr lang="en-US" sz="2400" dirty="0"/>
              <a:t>Revised WID: Enhancements of network energy savings for NR was approved in </a:t>
            </a:r>
            <a:r>
              <a:rPr lang="en-US" sz="2400" dirty="0">
                <a:hlinkClick r:id="rId3"/>
              </a:rPr>
              <a:t>RP-241650</a:t>
            </a:r>
            <a:endParaRPr lang="en-US" sz="2400" dirty="0"/>
          </a:p>
          <a:p>
            <a:r>
              <a:rPr lang="en-US" sz="2400" dirty="0"/>
              <a:t>Rel-19 NR NTN: moderator’s summary can be found in </a:t>
            </a:r>
            <a:r>
              <a:rPr lang="en-US" sz="2400" dirty="0">
                <a:hlinkClick r:id="rId4"/>
              </a:rPr>
              <a:t>RP-241659</a:t>
            </a:r>
            <a:r>
              <a:rPr lang="en-US" sz="2400" dirty="0"/>
              <a:t> (with a set of endorsed proposals), with the corresponding revised WID approved in </a:t>
            </a:r>
            <a:r>
              <a:rPr lang="en-US" sz="2000" dirty="0"/>
              <a:t> </a:t>
            </a:r>
            <a:r>
              <a:rPr lang="en-US" sz="2400" dirty="0">
                <a:hlinkClick r:id="rId5"/>
              </a:rPr>
              <a:t>RP-241667</a:t>
            </a:r>
            <a:r>
              <a:rPr lang="en-US" sz="2400" dirty="0"/>
              <a:t> </a:t>
            </a:r>
            <a:endParaRPr lang="en-US" sz="2800" dirty="0"/>
          </a:p>
          <a:p>
            <a:r>
              <a:rPr lang="en-US" sz="2400" dirty="0"/>
              <a:t>Revised WID: UE RF enhancements for NR FR1/FR2 and EN-DC, Phase 4 was approved in </a:t>
            </a:r>
            <a:r>
              <a:rPr lang="en-US" sz="2400" dirty="0">
                <a:hlinkClick r:id="rId6"/>
              </a:rPr>
              <a:t>RP-241656</a:t>
            </a:r>
            <a:endParaRPr lang="en-US" sz="2400" dirty="0"/>
          </a:p>
          <a:p>
            <a:r>
              <a:rPr lang="en-US" sz="2400" dirty="0"/>
              <a:t>Moderator's summary for offline discussion on CA Power Class Support was endorsed in </a:t>
            </a:r>
            <a:r>
              <a:rPr lang="en-US" sz="2400" dirty="0">
                <a:hlinkClick r:id="rId7"/>
              </a:rPr>
              <a:t>RP-241687</a:t>
            </a:r>
            <a:endParaRPr lang="en-US" sz="2400" dirty="0"/>
          </a:p>
          <a:p>
            <a:r>
              <a:rPr lang="en-US" sz="2400" dirty="0"/>
              <a:t>In light of the LS from CT on including MCPTT, </a:t>
            </a:r>
            <a:r>
              <a:rPr lang="en-US" sz="2400" dirty="0" err="1"/>
              <a:t>MCVideo</a:t>
            </a:r>
            <a:r>
              <a:rPr lang="en-US" sz="2400" dirty="0"/>
              <a:t> and </a:t>
            </a:r>
            <a:r>
              <a:rPr lang="en-US" sz="2400" dirty="0" err="1"/>
              <a:t>MCData</a:t>
            </a:r>
            <a:r>
              <a:rPr lang="en-US" sz="2400" dirty="0"/>
              <a:t> Server Conformance Testing in 3GPP Conformance Test Specifications in </a:t>
            </a:r>
            <a:r>
              <a:rPr lang="en-US" sz="2400" dirty="0">
                <a:hlinkClick r:id="rId8"/>
              </a:rPr>
              <a:t>RP-240899</a:t>
            </a:r>
            <a:r>
              <a:rPr lang="en-US" sz="2400" dirty="0"/>
              <a:t>, RAN tasks RAN5 to bring a proposal to RAN #105 to update the RAN5 </a:t>
            </a:r>
            <a:r>
              <a:rPr lang="en-US" sz="2400" dirty="0" err="1"/>
              <a:t>ToR</a:t>
            </a:r>
            <a:r>
              <a:rPr lang="en-US" sz="2400" dirty="0"/>
              <a:t> to cover also MCS server testing</a:t>
            </a:r>
          </a:p>
          <a:p>
            <a:r>
              <a:rPr lang="en-US" sz="2400" dirty="0"/>
              <a:t>MCC investigated REL-independent spec handling in </a:t>
            </a:r>
            <a:r>
              <a:rPr lang="en-US" sz="2400" dirty="0">
                <a:hlinkClick r:id="rId9"/>
              </a:rPr>
              <a:t>RP-240905</a:t>
            </a:r>
            <a:r>
              <a:rPr lang="en-US" sz="2400" dirty="0"/>
              <a:t>: additional discussion is expected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8355430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800" dirty="0"/>
              <a:t>SR for ITU AH can be found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4"/>
              </a:rPr>
              <a:t>240875</a:t>
            </a:r>
            <a:endParaRPr lang="en-US" sz="2800" dirty="0"/>
          </a:p>
          <a:p>
            <a:r>
              <a:rPr lang="en-US" sz="2800" dirty="0"/>
              <a:t>RAN4 progress on 4400 to 4800MHz is reflected in the RAN4 LS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5"/>
              </a:rPr>
              <a:t>240890</a:t>
            </a:r>
            <a:endParaRPr lang="en-US" sz="2800" dirty="0"/>
          </a:p>
          <a:p>
            <a:pPr lvl="1"/>
            <a:r>
              <a:rPr lang="en-US" sz="2400" dirty="0"/>
              <a:t>LS on Parameters for 4400 to 4800 MHz of terrestrial component of IMT for sharing and compatibility studies in preparation for WRC-27 </a:t>
            </a:r>
          </a:p>
          <a:p>
            <a:r>
              <a:rPr lang="en-US" sz="2800" dirty="0"/>
              <a:t>The following LSs were agreed and</a:t>
            </a:r>
            <a:r>
              <a:rPr lang="en-US" sz="1800" dirty="0"/>
              <a:t> </a:t>
            </a:r>
            <a:r>
              <a:rPr lang="en-US" sz="2800" dirty="0"/>
              <a:t>forwarded to SA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6"/>
              </a:rPr>
              <a:t>240903</a:t>
            </a:r>
            <a:r>
              <a:rPr lang="en-US" sz="2400" dirty="0"/>
              <a:t>: DRAFT reply LTI to ITU-R WP5D/TEMP/895Rev1 = RP-231519 on the schedule for updating Recommendation ITU-R M.2012 to revision 7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7"/>
              </a:rPr>
              <a:t>240904</a:t>
            </a:r>
            <a:r>
              <a:rPr lang="en-US" sz="2400" dirty="0"/>
              <a:t>: DRAFT reply LTI to ITU-R WP5D_TEMP_917rev1 = RP-231520 on the schedule for updating Recommendation ITU-R M.2150 to revision 3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for 6G Workshop and 5G-Advanced in Rel-20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6" y="2536847"/>
            <a:ext cx="11880132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RAN#104 approved the MCC TF 160 report in </a:t>
            </a:r>
            <a:r>
              <a:rPr lang="en-US" sz="2400" dirty="0">
                <a:hlinkClick r:id="rId2"/>
              </a:rPr>
              <a:t>RP-240873</a:t>
            </a:r>
            <a:endParaRPr lang="en-US" sz="2400" dirty="0"/>
          </a:p>
          <a:p>
            <a:r>
              <a:rPr lang="en-US" sz="2400" dirty="0"/>
              <a:t>RAN#104 endorsed the following TEI related proposals in </a:t>
            </a:r>
            <a:r>
              <a:rPr lang="en-US" sz="2400" dirty="0">
                <a:hlinkClick r:id="rId3"/>
              </a:rPr>
              <a:t>RP-241618</a:t>
            </a:r>
            <a:r>
              <a:rPr lang="en-US" sz="2400" dirty="0"/>
              <a:t>, with an LS sent to SA/CT in  </a:t>
            </a:r>
            <a:r>
              <a:rPr lang="en-US" sz="2400" dirty="0">
                <a:hlinkClick r:id="rId4"/>
              </a:rPr>
              <a:t>RP-241686</a:t>
            </a:r>
            <a:endParaRPr lang="en-US" sz="2400" dirty="0"/>
          </a:p>
          <a:p>
            <a:pPr lvl="1"/>
            <a:r>
              <a:rPr lang="en-US" sz="1869" dirty="0"/>
              <a:t>TSG RAN asks TSG CT (WGs) and TSG SA (WGs) to use an appropriate SA (WGs) or CT (WGs) WI code other than "</a:t>
            </a:r>
            <a:r>
              <a:rPr lang="en-US" sz="1869" dirty="0" err="1"/>
              <a:t>TEIxx</a:t>
            </a:r>
            <a:r>
              <a:rPr lang="en-US" sz="1869" dirty="0"/>
              <a:t>" when asking RAN (WGs) to undertake any necessary work required</a:t>
            </a:r>
          </a:p>
          <a:p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Planning for </a:t>
            </a:r>
            <a:br>
              <a:rPr lang="en-US" dirty="0"/>
            </a:br>
            <a:r>
              <a:rPr lang="en-US" dirty="0"/>
              <a:t>6G Workshop and 5G-Advanced in Rel-20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D89F3-1F3C-9660-E5CE-1C5461A1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27D0E-683F-F122-D323-85C3C123B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6G/5G-A Planning Update (RAN Perspective)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E1F38-8B56-CAA2-6CC9-94E1BE2B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13877912" cy="4830233"/>
          </a:xfrm>
        </p:spPr>
        <p:txBody>
          <a:bodyPr/>
          <a:lstStyle/>
          <a:p>
            <a:r>
              <a:rPr lang="en-US" sz="2000" i="1" dirty="0"/>
              <a:t>Note: TSG#102 endorsed 6G timeline high-level considerations can be found in </a:t>
            </a:r>
            <a:r>
              <a:rPr lang="en-US" sz="2000" i="1" dirty="0">
                <a:hlinkClick r:id="rId2"/>
              </a:rPr>
              <a:t>RP</a:t>
            </a:r>
            <a:r>
              <a:rPr lang="en-US" sz="2000" i="1" dirty="0">
                <a:hlinkClick r:id="rId3"/>
              </a:rPr>
              <a:t>-</a:t>
            </a:r>
            <a:r>
              <a:rPr lang="en-US" sz="2000" i="1" dirty="0">
                <a:hlinkClick r:id="rId4"/>
              </a:rPr>
              <a:t>233985</a:t>
            </a:r>
            <a:r>
              <a:rPr lang="en-US" sz="2000" i="1" dirty="0"/>
              <a:t> </a:t>
            </a:r>
          </a:p>
          <a:p>
            <a:r>
              <a:rPr lang="en-US" sz="2000" i="1" dirty="0"/>
              <a:t>Note: TSG#103 endorsed 6G timeline additional details can be found in </a:t>
            </a:r>
            <a:r>
              <a:rPr lang="en-US" sz="2000" i="1" dirty="0">
                <a:hlinkClick r:id="rId5"/>
              </a:rPr>
              <a:t>RP-240790</a:t>
            </a:r>
            <a:endParaRPr lang="en-US" sz="2000" i="1" dirty="0"/>
          </a:p>
          <a:p>
            <a:r>
              <a:rPr lang="en-US" sz="2400" dirty="0"/>
              <a:t>RAN#104 discussed 6G workshop management and 5G-Advanced in Rel-20, with the proposals endorsed in</a:t>
            </a:r>
            <a:r>
              <a:rPr lang="en-US" sz="2400" dirty="0">
                <a:hlinkClick r:id="rId6"/>
              </a:rPr>
              <a:t> RP-241647</a:t>
            </a:r>
            <a:r>
              <a:rPr lang="en-US" sz="2400" dirty="0"/>
              <a:t> </a:t>
            </a:r>
          </a:p>
          <a:p>
            <a:pPr lvl="1"/>
            <a:r>
              <a:rPr lang="en-US" sz="1869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6G workshop</a:t>
            </a:r>
          </a:p>
          <a:p>
            <a:pPr lvl="2"/>
            <a:r>
              <a:rPr lang="en-US" sz="1600" dirty="0"/>
              <a:t>Session Management</a:t>
            </a:r>
          </a:p>
          <a:p>
            <a:pPr lvl="3"/>
            <a:r>
              <a:rPr lang="en-US" sz="1800" dirty="0"/>
              <a:t>Parallel RAN/SA sessions starting from Monday afternoon to Tuesday early afternoon</a:t>
            </a:r>
          </a:p>
          <a:p>
            <a:pPr lvl="4"/>
            <a:r>
              <a:rPr lang="en-US" sz="1050" dirty="0"/>
              <a:t>Monday: 1400 – 1800; Tuesday: 0900 – 1530</a:t>
            </a:r>
          </a:p>
          <a:p>
            <a:pPr lvl="3"/>
            <a:r>
              <a:rPr lang="en-US" sz="1800" dirty="0"/>
              <a:t>Joint RAN/SA/CT session</a:t>
            </a:r>
          </a:p>
          <a:p>
            <a:pPr lvl="4"/>
            <a:r>
              <a:rPr lang="en-US" sz="1050" dirty="0"/>
              <a:t>Monday morning: 0900 – 1230; Tuesday 1600 – 1800: summary of the workshop</a:t>
            </a:r>
          </a:p>
          <a:p>
            <a:pPr lvl="2"/>
            <a:r>
              <a:rPr lang="en-US" sz="1600" dirty="0"/>
              <a:t>Contributions and Agenda: Details </a:t>
            </a:r>
            <a:r>
              <a:rPr lang="en-US" sz="1600" dirty="0">
                <a:solidFill>
                  <a:srgbClr val="FF0000"/>
                </a:solidFill>
              </a:rPr>
              <a:t>TBD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US" sz="1869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5G-Advanced in Rel-20</a:t>
            </a:r>
          </a:p>
          <a:p>
            <a:pPr lvl="2"/>
            <a:r>
              <a:rPr lang="en-US" sz="1400" b="1" dirty="0"/>
              <a:t>Dedicated agenda and discussion </a:t>
            </a:r>
            <a:r>
              <a:rPr lang="en-US" sz="1400" dirty="0"/>
              <a:t>for </a:t>
            </a:r>
            <a:r>
              <a:rPr lang="en-US" sz="1400" b="1" dirty="0"/>
              <a:t>5G-Advanced in Rel-20 </a:t>
            </a:r>
            <a:r>
              <a:rPr lang="en-US" sz="1400" dirty="0"/>
              <a:t>will be arranged </a:t>
            </a:r>
            <a:r>
              <a:rPr lang="en-US" sz="1400" b="1" dirty="0"/>
              <a:t>in December 2024 as part of RAN#106 (</a:t>
            </a:r>
            <a:r>
              <a:rPr lang="en-US" sz="1400" dirty="0"/>
              <a:t>still a</a:t>
            </a:r>
            <a:r>
              <a:rPr lang="en-US" sz="1400" b="1" dirty="0"/>
              <a:t> 4-day RAN plenary </a:t>
            </a:r>
            <a:r>
              <a:rPr lang="en-US" sz="1400" dirty="0"/>
              <a:t>meeting</a:t>
            </a:r>
            <a:r>
              <a:rPr lang="en-US" sz="1400" b="1" dirty="0"/>
              <a:t>)</a:t>
            </a:r>
          </a:p>
          <a:p>
            <a:pPr lvl="3"/>
            <a:r>
              <a:rPr lang="en-US" sz="1600" dirty="0"/>
              <a:t>Targeting a 1-day “workshop” for 5G-Advanced within RAN#106. Details TBD.</a:t>
            </a:r>
          </a:p>
          <a:p>
            <a:pPr lvl="3"/>
            <a:r>
              <a:rPr lang="en-US" sz="1600" dirty="0"/>
              <a:t>Presentations will be arranged, along with a possible high-level summary</a:t>
            </a:r>
          </a:p>
          <a:p>
            <a:pPr lvl="2"/>
            <a:r>
              <a:rPr lang="en-US" sz="1400" b="1" dirty="0"/>
              <a:t>Detailed time split </a:t>
            </a:r>
            <a:r>
              <a:rPr lang="en-US" sz="1400" dirty="0"/>
              <a:t>between </a:t>
            </a:r>
            <a:r>
              <a:rPr lang="en-US" sz="1400" b="1" dirty="0"/>
              <a:t>5G-Advanced and 6G study </a:t>
            </a:r>
            <a:r>
              <a:rPr lang="en-US" sz="1400" dirty="0"/>
              <a:t>within each WG in </a:t>
            </a:r>
            <a:r>
              <a:rPr lang="en-US" sz="1400" b="1" dirty="0"/>
              <a:t>Rel-20</a:t>
            </a:r>
            <a:r>
              <a:rPr lang="en-US" sz="1400" dirty="0"/>
              <a:t> </a:t>
            </a:r>
            <a:r>
              <a:rPr lang="en-US" sz="1400" b="1" dirty="0"/>
              <a:t>will be discussed after December 2024 </a:t>
            </a:r>
          </a:p>
          <a:p>
            <a:pPr lvl="2"/>
            <a:endParaRPr lang="en-US" sz="12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83083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7E380-27A7-D5D7-5E2A-69D7634F6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D719A-4FC5-B831-C18C-F0B8E6711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20457429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739" y="601137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&amp; Earlier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4155" y="2810935"/>
            <a:ext cx="13877912" cy="736597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Release 18 ASN.1 freeze was officially declared in RAN#104</a:t>
            </a:r>
          </a:p>
          <a:p>
            <a:pPr marL="0" indent="0" algn="ctr">
              <a:buNone/>
            </a:pPr>
            <a:r>
              <a:rPr lang="en-US" sz="2800" dirty="0"/>
              <a:t>(as planned)</a:t>
            </a:r>
          </a:p>
          <a:p>
            <a:pPr marL="609566" lvl="1" indent="0" algn="ctr">
              <a:buNone/>
            </a:pPr>
            <a:endParaRPr lang="en-US" sz="2800" b="1" dirty="0"/>
          </a:p>
          <a:p>
            <a:pPr marL="609566" lvl="1" indent="0" algn="ctr">
              <a:buNone/>
            </a:pPr>
            <a:endParaRPr lang="en-US" sz="2800" dirty="0"/>
          </a:p>
          <a:p>
            <a:pPr marL="1219133" lvl="2" indent="0" algn="ctr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sz="4000" dirty="0"/>
              <a:t>RAN Projects Update: RAN4-led R19 Spectrum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487" y="1185339"/>
            <a:ext cx="13327579" cy="4830233"/>
          </a:xfrm>
        </p:spPr>
        <p:txBody>
          <a:bodyPr/>
          <a:lstStyle/>
          <a:p>
            <a:r>
              <a:rPr lang="en-US" sz="2400" dirty="0"/>
              <a:t>RAN4 Chair’s summary for RAN4 basket items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240894</a:t>
            </a:r>
            <a:r>
              <a:rPr lang="en-US" sz="2400" dirty="0"/>
              <a:t> was endorsed in principle and used as the basis for further discussion</a:t>
            </a:r>
          </a:p>
          <a:p>
            <a:r>
              <a:rPr lang="en-US" sz="2400" dirty="0"/>
              <a:t>Moderators’ summaries are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5"/>
              </a:rPr>
              <a:t>241675</a:t>
            </a:r>
            <a:r>
              <a:rPr lang="en-US" sz="2400" dirty="0"/>
              <a:t>,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6"/>
              </a:rPr>
              <a:t>-</a:t>
            </a:r>
            <a:r>
              <a:rPr lang="en-US" sz="2400" dirty="0">
                <a:hlinkClick r:id="rId4"/>
              </a:rPr>
              <a:t>241631</a:t>
            </a:r>
            <a:r>
              <a:rPr lang="en-US" sz="2400" dirty="0"/>
              <a:t>,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7"/>
              </a:rPr>
              <a:t>241632</a:t>
            </a:r>
            <a:endParaRPr lang="en-US" sz="2400" dirty="0"/>
          </a:p>
          <a:p>
            <a:r>
              <a:rPr lang="en-US" sz="2400" dirty="0"/>
              <a:t>List of approved RAN4-led Spectrum WIDs</a:t>
            </a:r>
          </a:p>
          <a:p>
            <a:pPr lvl="1"/>
            <a:endParaRPr lang="en-US" sz="1600" dirty="0"/>
          </a:p>
          <a:p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B89C2-2D3E-FDFB-4617-C3999B2B8C31}"/>
              </a:ext>
            </a:extLst>
          </p:cNvPr>
          <p:cNvSpPr txBox="1"/>
          <p:nvPr/>
        </p:nvSpPr>
        <p:spPr>
          <a:xfrm>
            <a:off x="530" y="2968584"/>
            <a:ext cx="749723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3"/>
              </a:rPr>
              <a:t>-</a:t>
            </a:r>
            <a:r>
              <a:rPr lang="en-US" sz="1200" dirty="0">
                <a:hlinkClick r:id="rId8"/>
              </a:rPr>
              <a:t>241673</a:t>
            </a:r>
            <a:r>
              <a:rPr lang="en-US" sz="1200" dirty="0"/>
              <a:t>: New WID: Rel-19 Dual connectivity (DC) of x LTE band(s), y NR band(s) (x&lt;6, y&lt;6, </a:t>
            </a:r>
            <a:r>
              <a:rPr lang="en-US" sz="1200" dirty="0" err="1"/>
              <a:t>x+y</a:t>
            </a:r>
            <a:r>
              <a:rPr lang="en-US" sz="1200" dirty="0"/>
              <a:t>&lt;=6) and single or two NR Supplementary Uplink (SUL) bands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3"/>
              </a:rPr>
              <a:t>-</a:t>
            </a:r>
            <a:r>
              <a:rPr lang="en-US" sz="1200" dirty="0">
                <a:hlinkClick r:id="rId9"/>
              </a:rPr>
              <a:t>241674</a:t>
            </a:r>
            <a:r>
              <a:rPr lang="en-US" sz="1200" dirty="0"/>
              <a:t>: New WID: Rel-19 NR Carrier Aggregation (CA)/Dual Connectivity (DC) for x bands DL with y bands UL (x&lt;7, y&lt;3) and Supplementary Uplink (SUL) band combinations/CA band combinations with a single SUL or two SUL cells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3"/>
              </a:rPr>
              <a:t>-</a:t>
            </a:r>
            <a:r>
              <a:rPr lang="en-US" sz="1200" dirty="0">
                <a:hlinkClick r:id="rId10"/>
              </a:rPr>
              <a:t>241680</a:t>
            </a:r>
            <a:r>
              <a:rPr lang="en-US" sz="1200" dirty="0"/>
              <a:t>: New WID: Rel-19 High power UE (power class 1.5 and 2) for NR FR1 TDD/FDD single band, and high power UE operation (power class 1) for fixed-wireless/vehicle-mounted use cases in a single NR band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12"/>
              </a:rPr>
              <a:t>241678: </a:t>
            </a:r>
            <a:r>
              <a:rPr lang="en-US" sz="1200" dirty="0"/>
              <a:t>New WID: Rel-19 High power UE (power class 1.5 or 2) for Dual Connectivity (DC) combinations of LTE band(s) and NR band(s)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13"/>
              </a:rPr>
              <a:t>241679</a:t>
            </a:r>
            <a:r>
              <a:rPr lang="en-US" sz="1200" dirty="0"/>
              <a:t>: New WID: Rel-19 High power UE (power class 1.5 or 2) for NR intra-band Carrier Aggregation (CA) or NR inter-band CA/Dual connectivity (DC) band combinations with/without NR SUL (supplementary uplink)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14"/>
              </a:rPr>
              <a:t>241677</a:t>
            </a:r>
            <a:r>
              <a:rPr lang="en-US" sz="1200" dirty="0"/>
              <a:t>: New WID: Additional NR bands for NR features in Rel-19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15"/>
              </a:rPr>
              <a:t>241672</a:t>
            </a:r>
            <a:r>
              <a:rPr lang="en-US" sz="1200" dirty="0"/>
              <a:t>: New WID on Rel-19 downlink interruption for NR and EN-DC band combinations at dynamic Tx Switching in Uplink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16"/>
              </a:rPr>
              <a:t>241682</a:t>
            </a:r>
            <a:r>
              <a:rPr lang="en-US" sz="1200" dirty="0"/>
              <a:t>: New WI: Simultaneous Rx/Tx band combinations for NR CA/DC, NR SUL and LTE/NR DC in Rel-19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17"/>
              </a:rPr>
              <a:t>241684</a:t>
            </a:r>
            <a:r>
              <a:rPr lang="en-US" sz="1200" dirty="0"/>
              <a:t>: New Basket WID on adding channel bandwidth support to existing NR bands</a:t>
            </a:r>
          </a:p>
          <a:p>
            <a:pPr lvl="1"/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805C10-2846-689D-76C4-BE6CADD1FF8D}"/>
              </a:ext>
            </a:extLst>
          </p:cNvPr>
          <p:cNvSpPr txBox="1"/>
          <p:nvPr/>
        </p:nvSpPr>
        <p:spPr>
          <a:xfrm>
            <a:off x="6985530" y="2968584"/>
            <a:ext cx="749723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3"/>
              </a:rPr>
              <a:t>-</a:t>
            </a:r>
            <a:r>
              <a:rPr lang="en-US" sz="1200" dirty="0">
                <a:hlinkClick r:id="rId18"/>
              </a:rPr>
              <a:t>241648</a:t>
            </a:r>
            <a:r>
              <a:rPr lang="en-US" sz="1200" dirty="0"/>
              <a:t>: Introduction of the 1.4 GHz Band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3"/>
              </a:rPr>
              <a:t>-</a:t>
            </a:r>
            <a:r>
              <a:rPr lang="en-US" sz="1200" dirty="0">
                <a:hlinkClick r:id="rId19"/>
              </a:rPr>
              <a:t>241664</a:t>
            </a:r>
            <a:r>
              <a:rPr lang="en-US" sz="1200" dirty="0"/>
              <a:t>: New WID on introduction of NR band n68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20"/>
              </a:rPr>
              <a:t>-</a:t>
            </a:r>
            <a:r>
              <a:rPr lang="en-US" sz="1200" dirty="0">
                <a:hlinkClick r:id="rId10"/>
              </a:rPr>
              <a:t>241663</a:t>
            </a:r>
            <a:r>
              <a:rPr lang="en-US" sz="1200" dirty="0"/>
              <a:t>: New WID on introduction of NR bands n87 and n88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1"/>
              </a:rPr>
              <a:t>241661: </a:t>
            </a:r>
            <a:r>
              <a:rPr lang="en-US" sz="1200" dirty="0"/>
              <a:t>New WID on Introduction of NR-NTN S-band (MSS band 2000-2020 MHz UL and 2180-2200 MHz DL)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2"/>
              </a:rPr>
              <a:t>241662</a:t>
            </a:r>
            <a:r>
              <a:rPr lang="en-US" sz="1200" dirty="0"/>
              <a:t>: New WID on Introduction of IoT-NTN S-band (MSS band 2000-2020 MHz UL and 2180-2200 MHz DL)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3"/>
              </a:rPr>
              <a:t>241689</a:t>
            </a:r>
            <a:r>
              <a:rPr lang="en-US" sz="1200" dirty="0"/>
              <a:t>: New WID proposal: Introduction of new NR NTN bands to support the Extended L-band (UL 1668-1675MHz, DL 1518-1525MHz) and the combined MSS L-band and Extended L-band ranges (DL 1518-1559 MHz, UL 1626.5-1660 MHz and 1668-1675 MHz)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4"/>
              </a:rPr>
              <a:t>241660</a:t>
            </a:r>
            <a:r>
              <a:rPr lang="en-US" sz="1200" dirty="0"/>
              <a:t>: New WID: Introduction of Power Class 2 and UE 40MHz Channel Bandwidth in NR band n28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5"/>
              </a:rPr>
              <a:t>241665</a:t>
            </a:r>
            <a:r>
              <a:rPr lang="en-US" sz="1200" dirty="0"/>
              <a:t>: New WID on NR power class 2 </a:t>
            </a:r>
            <a:r>
              <a:rPr lang="en-US" sz="1200" dirty="0" err="1"/>
              <a:t>RedCap</a:t>
            </a:r>
            <a:r>
              <a:rPr lang="en-US" sz="1200" dirty="0"/>
              <a:t> (Reduced Capability) UE in FR1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6"/>
              </a:rPr>
              <a:t>241676</a:t>
            </a:r>
            <a:r>
              <a:rPr lang="en-US" sz="1200" dirty="0"/>
              <a:t>: New WID: Rel-19 LTE-Advanced Carrier Aggregation for x bands (2&lt;=x&lt;= 6) DL with y bands (y=1, 2) UL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7"/>
              </a:rPr>
              <a:t>241649</a:t>
            </a:r>
            <a:r>
              <a:rPr lang="en-US" sz="1200" dirty="0"/>
              <a:t>: New WID: Introduction of LTE FDD band in 1800 – 1830 MHz for Canada</a:t>
            </a:r>
          </a:p>
          <a:p>
            <a:pPr lvl="1"/>
            <a:r>
              <a:rPr lang="en-US" sz="1200" dirty="0">
                <a:hlinkClick r:id="rId2"/>
              </a:rPr>
              <a:t>RP</a:t>
            </a:r>
            <a:r>
              <a:rPr lang="en-US" sz="1200" dirty="0">
                <a:hlinkClick r:id="rId11"/>
              </a:rPr>
              <a:t>-</a:t>
            </a:r>
            <a:r>
              <a:rPr lang="en-US" sz="1200" dirty="0">
                <a:hlinkClick r:id="rId28"/>
              </a:rPr>
              <a:t>241681</a:t>
            </a:r>
            <a:r>
              <a:rPr lang="en-US" sz="1200" dirty="0"/>
              <a:t>: New WID: Rel-19 High power UE (power class 2) and high power operation (power class 1) for fixed-wireless/vehicle-mounted use cases in a single LTE band</a:t>
            </a:r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43016</TotalTime>
  <Words>1471</Words>
  <Application>Microsoft Office PowerPoint</Application>
  <PresentationFormat>Custom</PresentationFormat>
  <Paragraphs>97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RAN#104 Highlights</vt:lpstr>
      <vt:lpstr>Outline</vt:lpstr>
      <vt:lpstr>Administrative aspects</vt:lpstr>
      <vt:lpstr>Administrative Aspects</vt:lpstr>
      <vt:lpstr>Planning for  6G Workshop and 5G-Advanced in Rel-20</vt:lpstr>
      <vt:lpstr>6G/5G-A Planning Update (RAN Perspective)</vt:lpstr>
      <vt:lpstr>TSG-RAN Projects Update</vt:lpstr>
      <vt:lpstr>RAN Projects Update: Rel-18 &amp; Earlier</vt:lpstr>
      <vt:lpstr>RAN Projects Update: RAN4-led R19 Spectrum Items</vt:lpstr>
      <vt:lpstr>Additionally Approved Rel-19 Projects</vt:lpstr>
      <vt:lpstr>Other Projects 1/2</vt:lpstr>
      <vt:lpstr>Other Projects 2/2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719</cp:revision>
  <dcterms:created xsi:type="dcterms:W3CDTF">2018-05-24T11:49:12Z</dcterms:created>
  <dcterms:modified xsi:type="dcterms:W3CDTF">2024-06-20T14:50:56Z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