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6"/>
  </p:notesMasterIdLst>
  <p:handoutMasterIdLst>
    <p:handoutMasterId r:id="rId57"/>
  </p:handoutMasterIdLst>
  <p:sldIdLst>
    <p:sldId id="341" r:id="rId5"/>
    <p:sldId id="490" r:id="rId6"/>
    <p:sldId id="525" r:id="rId7"/>
    <p:sldId id="564" r:id="rId8"/>
    <p:sldId id="420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515" r:id="rId21"/>
    <p:sldId id="567" r:id="rId22"/>
    <p:sldId id="498" r:id="rId23"/>
    <p:sldId id="466" r:id="rId24"/>
    <p:sldId id="365" r:id="rId25"/>
    <p:sldId id="563" r:id="rId26"/>
    <p:sldId id="469" r:id="rId27"/>
    <p:sldId id="560" r:id="rId28"/>
    <p:sldId id="569" r:id="rId29"/>
    <p:sldId id="500" r:id="rId30"/>
    <p:sldId id="541" r:id="rId31"/>
    <p:sldId id="406" r:id="rId32"/>
    <p:sldId id="509" r:id="rId33"/>
    <p:sldId id="568" r:id="rId34"/>
    <p:sldId id="553" r:id="rId35"/>
    <p:sldId id="565" r:id="rId36"/>
    <p:sldId id="566" r:id="rId37"/>
    <p:sldId id="474" r:id="rId38"/>
    <p:sldId id="430" r:id="rId39"/>
    <p:sldId id="501" r:id="rId40"/>
    <p:sldId id="544" r:id="rId41"/>
    <p:sldId id="416" r:id="rId42"/>
    <p:sldId id="414" r:id="rId43"/>
    <p:sldId id="412" r:id="rId44"/>
    <p:sldId id="503" r:id="rId45"/>
    <p:sldId id="546" r:id="rId46"/>
    <p:sldId id="556" r:id="rId47"/>
    <p:sldId id="557" r:id="rId48"/>
    <p:sldId id="517" r:id="rId49"/>
    <p:sldId id="547" r:id="rId50"/>
    <p:sldId id="537" r:id="rId51"/>
    <p:sldId id="549" r:id="rId52"/>
    <p:sldId id="550" r:id="rId53"/>
    <p:sldId id="551" r:id="rId54"/>
    <p:sldId id="464" r:id="rId5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55" d="100"/>
          <a:sy n="55" d="100"/>
        </p:scale>
        <p:origin x="27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2589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3388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525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Shanghai, P.R.China.; 18 – 21 June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SP-240936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9_Chicago/Docs/C4-235577.zip" TargetMode="External"/><Relationship Id="rId2" Type="http://schemas.openxmlformats.org/officeDocument/2006/relationships/hyperlink" Target="https://www.3gpp.org/ftp/TSG_SA/WG3_Security/TSGS3_115_Athens/Docs/S3-240220.zip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022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4_Shanghai/Docs/CP-241075.zip" TargetMode="External"/><Relationship Id="rId3" Type="http://schemas.openxmlformats.org/officeDocument/2006/relationships/hyperlink" Target="https://www.3gpp.org/ftp/tsg_ct/tsg_ct/TSGC_104_Shanghai/Docs/CP-241021.zip" TargetMode="External"/><Relationship Id="rId7" Type="http://schemas.openxmlformats.org/officeDocument/2006/relationships/hyperlink" Target="https://www.3gpp.org/ftp/tsg_ct/tsg_ct/TSGC_104_Shanghai/Docs/CP-24107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4_Shanghai/Docs/CP-241072.zip" TargetMode="External"/><Relationship Id="rId5" Type="http://schemas.openxmlformats.org/officeDocument/2006/relationships/hyperlink" Target="https://www.3gpp.org/ftp/tsg_ct/tsg_ct/TSGC_104_Shanghai/Docs/CP-241023.zip" TargetMode="External"/><Relationship Id="rId4" Type="http://schemas.openxmlformats.org/officeDocument/2006/relationships/hyperlink" Target="https://www.3gpp.org/ftp/tsg_ct/tsg_ct/TSGC_104_Shanghai/Docs/CP-241022.zip" TargetMode="External"/><Relationship Id="rId9" Type="http://schemas.openxmlformats.org/officeDocument/2006/relationships/hyperlink" Target="https://www.3gpp.org/ftp/tsg_ct/tsg_ct/TSGC_104_Shanghai/Docs/CP-241280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281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4_Shanghai/Docs/CP-241288.zip" TargetMode="External"/><Relationship Id="rId5" Type="http://schemas.openxmlformats.org/officeDocument/2006/relationships/hyperlink" Target="https://www.3gpp.org/ftp/tsg_ct/tsg_ct/TSGC_104_Shanghai/Docs/CP-241285.zip" TargetMode="External"/><Relationship Id="rId4" Type="http://schemas.openxmlformats.org/officeDocument/2006/relationships/hyperlink" Target="https://www.3gpp.org/ftp/tsg_ct/tsg_ct/TSGC_104_Shanghai/Docs/CP-241283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027.zip" TargetMode="External"/><Relationship Id="rId2" Type="http://schemas.openxmlformats.org/officeDocument/2006/relationships/hyperlink" Target="https://www.3gpp.org/ftp/tsg_ct/tsg_ct/TSGC_104_Shanghai/Docs/CP-24102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4_Shanghai/Docs/CP-241076.zip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23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145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7.png"/><Relationship Id="rId4" Type="http://schemas.openxmlformats.org/officeDocument/2006/relationships/hyperlink" Target="mailto:li.zhijun3@zte.com.c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SA#104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309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1522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15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3</a:t>
            </a:r>
          </a:p>
          <a:p>
            <a:r>
              <a:rPr lang="en-US" dirty="0"/>
              <a:t>Noted or Approved TS/TR</a:t>
            </a:r>
          </a:p>
          <a:p>
            <a:pPr lvl="1"/>
            <a:r>
              <a:rPr lang="en-US" altLang="fr-FR" dirty="0"/>
              <a:t>1 TS approved, 1 TR noted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278 registered</a:t>
            </a:r>
          </a:p>
          <a:p>
            <a:pPr lvl="2"/>
            <a:r>
              <a:rPr lang="en-US" altLang="fr-FR" dirty="0"/>
              <a:t>220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454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589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434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45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 (2)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</a:t>
            </a:r>
            <a:r>
              <a:rPr lang="en-US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(0)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 (25)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84 (74)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1340 (1926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new WID approved (testing)</a:t>
            </a: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for information</a:t>
            </a:r>
          </a:p>
          <a:p>
            <a:pPr lvl="1"/>
            <a:r>
              <a:rPr lang="en-US" dirty="0">
                <a:latin typeface="Arial "/>
              </a:rPr>
              <a:t>1 for approval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9171488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14</a:t>
            </a:r>
          </a:p>
          <a:p>
            <a:r>
              <a:rPr lang="en-US" dirty="0">
                <a:latin typeface="Arial "/>
              </a:rPr>
              <a:t>New </a:t>
            </a:r>
            <a:r>
              <a:rPr lang="en-US">
                <a:latin typeface="Arial "/>
              </a:rPr>
              <a:t>Specification number </a:t>
            </a:r>
            <a:r>
              <a:rPr lang="en-US" dirty="0">
                <a:latin typeface="Arial "/>
              </a:rPr>
              <a:t>allocated</a:t>
            </a:r>
          </a:p>
          <a:p>
            <a:pPr lvl="1"/>
            <a:r>
              <a:rPr lang="en-US" dirty="0">
                <a:latin typeface="Arial "/>
              </a:rPr>
              <a:t>1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37200"/>
            <a:ext cx="10515600" cy="708569"/>
          </a:xfrm>
        </p:spPr>
        <p:txBody>
          <a:bodyPr/>
          <a:lstStyle/>
          <a:p>
            <a:r>
              <a:rPr lang="en-DE" dirty="0"/>
              <a:t> </a:t>
            </a:r>
            <a:r>
              <a:rPr lang="en-GB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24" name="Rectangle 8223">
            <a:extLst>
              <a:ext uri="{FF2B5EF4-FFF2-40B4-BE49-F238E27FC236}">
                <a16:creationId xmlns:a16="http://schemas.microsoft.com/office/drawing/2014/main" id="{EAE48C4B-3A90-42C3-BA00-6092B4771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654296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en-GB" altLang="en-US" sz="5400" dirty="0"/>
              <a:t>Information to TSG SA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E205F5-1090-82B1-4353-E3D962346D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2" r="2" b="11176"/>
          <a:stretch/>
        </p:blipFill>
        <p:spPr>
          <a:xfrm>
            <a:off x="-36865" y="2590800"/>
            <a:ext cx="4041316" cy="4193753"/>
          </a:xfrm>
          <a:custGeom>
            <a:avLst/>
            <a:gdLst/>
            <a:ahLst/>
            <a:cxnLst/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</p:pic>
      <p:sp>
        <p:nvSpPr>
          <p:cNvPr id="8226" name="sketch line">
            <a:extLst>
              <a:ext uri="{FF2B5EF4-FFF2-40B4-BE49-F238E27FC236}">
                <a16:creationId xmlns:a16="http://schemas.microsoft.com/office/drawing/2014/main" id="{F919E280-CA27-4214-97E6-294E0C3BC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246318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1" descr="image001">
            <a:extLst>
              <a:ext uri="{FF2B5EF4-FFF2-40B4-BE49-F238E27FC236}">
                <a16:creationId xmlns:a16="http://schemas.microsoft.com/office/drawing/2014/main" id="{901CBF4F-D747-92B3-E286-0081A95FEB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4" r="-2" b="15022"/>
          <a:stretch/>
        </p:blipFill>
        <p:spPr bwMode="auto">
          <a:xfrm>
            <a:off x="-36865" y="0"/>
            <a:ext cx="4051081" cy="2590800"/>
          </a:xfrm>
          <a:custGeom>
            <a:avLst/>
            <a:gdLst/>
            <a:ahLst/>
            <a:cxnLst/>
            <a:rect l="l" t="t" r="r" b="b"/>
            <a:pathLst>
              <a:path w="4051081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cubicBezTo>
                  <a:pt x="4042100" y="1477465"/>
                  <a:pt x="4059584" y="1566941"/>
                  <a:pt x="4046914" y="1661622"/>
                </a:cubicBezTo>
                <a:cubicBezTo>
                  <a:pt x="4039566" y="1720003"/>
                  <a:pt x="4037919" y="177965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>
            <a:normAutofit/>
          </a:bodyPr>
          <a:lstStyle/>
          <a:p>
            <a:r>
              <a:rPr lang="en-GB" altLang="en-US" sz="2200" dirty="0"/>
              <a:t>CT elected a successor of Atle Monrad who stepped down as a CT vice chair after he was elected as a SA6 Chair.</a:t>
            </a:r>
          </a:p>
          <a:p>
            <a:pPr lvl="1"/>
            <a:r>
              <a:rPr lang="en-GB" altLang="en-US" sz="2200" dirty="0"/>
              <a:t>Mr Hiroshi Ishikawa, NTT DOCOMO (TTA) was appointed by acclamation as a new CT Vice Chair</a:t>
            </a:r>
          </a:p>
          <a:p>
            <a:r>
              <a:rPr lang="en-GB" altLang="en-US" sz="2200" dirty="0"/>
              <a:t>CT community wants to thank Atle for all the great work he has done for CT as a CT Chair, CT Vice Chair and CT1 WG Chair.</a:t>
            </a:r>
            <a:endParaRPr lang="en-DE" altLang="en-US" sz="2200" dirty="0"/>
          </a:p>
          <a:p>
            <a:pPr marL="0" indent="0">
              <a:buNone/>
            </a:pPr>
            <a:endParaRPr lang="en-US" altLang="en-US" sz="2200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DE"/>
              <a:t> </a:t>
            </a:r>
            <a:r>
              <a:rPr lang="en-GB"/>
              <a:t>C</a:t>
            </a:r>
            <a:r>
              <a:rPr lang="en-US"/>
              <a:t>T </a:t>
            </a:r>
            <a:r>
              <a:rPr lang="en-DE"/>
              <a:t>h</a:t>
            </a:r>
            <a:r>
              <a:rPr lang="en-GB"/>
              <a:t>a</a:t>
            </a:r>
            <a:r>
              <a:rPr lang="en-DE"/>
              <a:t>s </a:t>
            </a:r>
            <a:r>
              <a:rPr lang="en-US"/>
              <a:t>complet</a:t>
            </a:r>
            <a:r>
              <a:rPr lang="en-DE"/>
              <a:t>e</a:t>
            </a:r>
            <a:r>
              <a:rPr lang="en-GB"/>
              <a:t>d</a:t>
            </a:r>
            <a:r>
              <a:rPr lang="en-US"/>
              <a:t> the work on Roaming5G and IVAS_Codec</a:t>
            </a:r>
            <a:endParaRPr lang="en-DE"/>
          </a:p>
          <a:p>
            <a:pPr marL="531813" indent="-531813">
              <a:tabLst>
                <a:tab pos="531813" algn="l"/>
              </a:tabLst>
            </a:pPr>
            <a:endParaRPr lang="en-DE" altLang="en-US"/>
          </a:p>
          <a:p>
            <a:pPr marL="531813" indent="-531813">
              <a:tabLst>
                <a:tab pos="531813" algn="l"/>
              </a:tabLst>
            </a:pPr>
            <a:r>
              <a:rPr lang="en-GB"/>
              <a:t>C</a:t>
            </a:r>
            <a:r>
              <a:rPr lang="en-DE"/>
              <a:t>T </a:t>
            </a:r>
            <a:r>
              <a:rPr lang="en-GB"/>
              <a:t>h</a:t>
            </a:r>
            <a:r>
              <a:rPr lang="en-DE"/>
              <a:t>a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c</a:t>
            </a:r>
            <a:r>
              <a:rPr lang="en-DE"/>
              <a:t>o</a:t>
            </a:r>
            <a:r>
              <a:rPr lang="en-GB"/>
              <a:t>m</a:t>
            </a:r>
            <a:r>
              <a:rPr lang="en-DE"/>
              <a:t>p</a:t>
            </a:r>
            <a:r>
              <a:rPr lang="en-GB"/>
              <a:t>l</a:t>
            </a:r>
            <a:r>
              <a:rPr lang="en-DE"/>
              <a:t>e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age</a:t>
            </a:r>
            <a:r>
              <a:rPr lang="en-DE"/>
              <a:t>3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 </a:t>
            </a:r>
            <a:r>
              <a:rPr lang="en-GB"/>
              <a:t>o</a:t>
            </a:r>
            <a:r>
              <a:rPr lang="en-DE"/>
              <a:t>n </a:t>
            </a:r>
            <a:r>
              <a:rPr lang="en-GB"/>
              <a:t>R</a:t>
            </a:r>
            <a:r>
              <a:rPr lang="en-DE"/>
              <a:t>e</a:t>
            </a:r>
            <a:r>
              <a:rPr lang="en-GB"/>
              <a:t>l</a:t>
            </a:r>
            <a:r>
              <a:rPr lang="en-DE"/>
              <a:t>e</a:t>
            </a:r>
            <a:r>
              <a:rPr lang="en-GB"/>
              <a:t>a</a:t>
            </a:r>
            <a:r>
              <a:rPr lang="en-DE"/>
              <a:t>s</a:t>
            </a:r>
            <a:r>
              <a:rPr lang="en-GB"/>
              <a:t>e</a:t>
            </a:r>
            <a:r>
              <a:rPr lang="en-DE"/>
              <a:t> 18 </a:t>
            </a:r>
            <a:r>
              <a:rPr lang="en-GB"/>
              <a:t>n</a:t>
            </a:r>
            <a:r>
              <a:rPr lang="en-DE"/>
              <a:t>o </a:t>
            </a:r>
            <a:r>
              <a:rPr lang="en-GB"/>
              <a:t>b</a:t>
            </a:r>
            <a:r>
              <a:rPr lang="en-DE"/>
              <a:t>l</a:t>
            </a:r>
            <a:r>
              <a:rPr lang="en-GB"/>
              <a:t>o</a:t>
            </a:r>
            <a:r>
              <a:rPr lang="en-DE"/>
              <a:t>c</a:t>
            </a:r>
            <a:r>
              <a:rPr lang="en-GB"/>
              <a:t>k</a:t>
            </a:r>
            <a:r>
              <a:rPr lang="en-DE"/>
              <a:t>i</a:t>
            </a:r>
            <a:r>
              <a:rPr lang="en-GB"/>
              <a:t>n</a:t>
            </a:r>
            <a:r>
              <a:rPr lang="en-DE"/>
              <a:t>g </a:t>
            </a:r>
            <a:r>
              <a:rPr lang="en-GB"/>
              <a:t>p</a:t>
            </a:r>
            <a:r>
              <a:rPr lang="en-DE"/>
              <a:t>o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t</a:t>
            </a:r>
            <a:r>
              <a:rPr lang="en-DE"/>
              <a:t>s 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d</a:t>
            </a:r>
            <a:r>
              <a:rPr lang="en-GB"/>
              <a:t>e</a:t>
            </a:r>
            <a:r>
              <a:rPr lang="en-DE"/>
              <a:t>n</a:t>
            </a:r>
            <a:r>
              <a:rPr lang="en-GB"/>
              <a:t>ti</a:t>
            </a:r>
            <a:r>
              <a:rPr lang="en-DE"/>
              <a:t>f</a:t>
            </a:r>
            <a:r>
              <a:rPr lang="en-GB"/>
              <a:t>i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o </a:t>
            </a:r>
            <a:r>
              <a:rPr lang="en-GB"/>
              <a:t>d</a:t>
            </a:r>
            <a:r>
              <a:rPr lang="en-DE"/>
              <a:t>e</a:t>
            </a:r>
            <a:r>
              <a:rPr lang="en-GB"/>
              <a:t>c</a:t>
            </a:r>
            <a:r>
              <a:rPr lang="en-DE"/>
              <a:t>l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C</a:t>
            </a:r>
            <a:r>
              <a:rPr lang="en-DE"/>
              <a:t>o</a:t>
            </a:r>
            <a:r>
              <a:rPr lang="en-GB"/>
              <a:t>d</a:t>
            </a:r>
            <a:r>
              <a:rPr lang="en-DE"/>
              <a:t>e </a:t>
            </a:r>
            <a:r>
              <a:rPr lang="en-GB"/>
              <a:t>F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eze </a:t>
            </a:r>
            <a:r>
              <a:rPr lang="en-GB"/>
              <a:t>i</a:t>
            </a:r>
            <a:r>
              <a:rPr lang="en-DE"/>
              <a:t>n CT area</a:t>
            </a:r>
            <a:r>
              <a:rPr lang="en-GB"/>
              <a:t>.</a:t>
            </a:r>
          </a:p>
          <a:p>
            <a:pPr marL="531813" indent="-531813">
              <a:tabLst>
                <a:tab pos="531813" algn="l"/>
              </a:tabLst>
            </a:pPr>
            <a:endParaRPr lang="en-DE"/>
          </a:p>
          <a:p>
            <a:pPr marL="531813" indent="-531813">
              <a:tabLst>
                <a:tab pos="531813" algn="l"/>
              </a:tabLst>
            </a:pPr>
            <a:r>
              <a:rPr lang="en-US"/>
              <a:t>ADAES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C</a:t>
            </a:r>
            <a:r>
              <a:rPr lang="en-DE"/>
              <a:t>T3 </a:t>
            </a:r>
            <a:r>
              <a:rPr lang="en-GB"/>
              <a:t>s</a:t>
            </a:r>
            <a:r>
              <a:rPr lang="en-DE"/>
              <a:t>m</a:t>
            </a:r>
            <a:r>
              <a:rPr lang="en-GB"/>
              <a:t>a</a:t>
            </a:r>
            <a:r>
              <a:rPr lang="en-DE"/>
              <a:t>l</a:t>
            </a:r>
            <a:r>
              <a:rPr lang="en-GB"/>
              <a:t>l</a:t>
            </a:r>
            <a:r>
              <a:rPr lang="en-DE"/>
              <a:t> </a:t>
            </a:r>
            <a:r>
              <a:rPr lang="en-GB"/>
              <a:t>ou</a:t>
            </a:r>
            <a:r>
              <a:rPr lang="en-DE"/>
              <a:t>t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i</a:t>
            </a:r>
            <a:r>
              <a:rPr lang="en-GB"/>
              <a:t>n</a:t>
            </a:r>
            <a:r>
              <a:rPr lang="en-DE"/>
              <a:t>g </a:t>
            </a:r>
            <a:r>
              <a:rPr lang="en-GB"/>
              <a:t>i</a:t>
            </a:r>
            <a:r>
              <a:rPr lang="en-DE"/>
              <a:t>s</a:t>
            </a:r>
            <a:r>
              <a:rPr lang="en-GB"/>
              <a:t>s</a:t>
            </a:r>
            <a:r>
              <a:rPr lang="en-DE"/>
              <a:t>u</a:t>
            </a:r>
            <a:r>
              <a:rPr lang="en-GB"/>
              <a:t>e</a:t>
            </a:r>
            <a:r>
              <a:rPr lang="en-DE"/>
              <a:t>s </a:t>
            </a:r>
            <a:r>
              <a:rPr lang="en-GB"/>
              <a:t>w</a:t>
            </a:r>
            <a:r>
              <a:rPr lang="en-DE"/>
              <a:t>h</a:t>
            </a:r>
            <a:r>
              <a:rPr lang="en-GB"/>
              <a:t>i</a:t>
            </a:r>
            <a:r>
              <a:rPr lang="en-DE"/>
              <a:t>c</a:t>
            </a:r>
            <a:r>
              <a:rPr lang="en-GB"/>
              <a:t>h</a:t>
            </a:r>
            <a:r>
              <a:rPr lang="en-DE"/>
              <a:t> </a:t>
            </a:r>
            <a:r>
              <a:rPr lang="en-GB"/>
              <a:t>c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 </a:t>
            </a:r>
            <a:r>
              <a:rPr lang="en-GB"/>
              <a:t>b</a:t>
            </a:r>
            <a:r>
              <a:rPr lang="en-DE"/>
              <a:t>e </a:t>
            </a:r>
            <a:r>
              <a:rPr lang="en-GB"/>
              <a:t>s</a:t>
            </a:r>
            <a:r>
              <a:rPr lang="en-DE"/>
              <a:t>o</a:t>
            </a:r>
            <a:r>
              <a:rPr lang="en-GB"/>
              <a:t>l</a:t>
            </a:r>
            <a:r>
              <a:rPr lang="en-DE"/>
              <a:t>v</a:t>
            </a:r>
            <a:r>
              <a:rPr lang="en-GB"/>
              <a:t>e</a:t>
            </a:r>
            <a:r>
              <a:rPr lang="en-DE"/>
              <a:t>d </a:t>
            </a:r>
            <a:r>
              <a:rPr lang="en-GB"/>
              <a:t>b</a:t>
            </a:r>
            <a:r>
              <a:rPr lang="en-DE"/>
              <a:t>y categor</a:t>
            </a:r>
            <a:r>
              <a:rPr lang="en-GB"/>
              <a:t>y</a:t>
            </a:r>
            <a:r>
              <a:rPr lang="en-DE"/>
              <a:t> F CRs . CT3 will  solve these issue which are captured by editor</a:t>
            </a:r>
            <a:r>
              <a:rPr lang="en-GB"/>
              <a:t>’</a:t>
            </a:r>
            <a:r>
              <a:rPr lang="en-DE"/>
              <a:t>s notes in their August Meeting</a:t>
            </a:r>
            <a:endParaRPr lang="en-GB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pPr marL="685800" indent="-512763"/>
            <a:r>
              <a:rPr lang="en-GB"/>
              <a:t>On 5G ProSe CT has conditionally approved CR’s see LS in </a:t>
            </a:r>
            <a:r>
              <a:rPr lang="en-US"/>
              <a:t>CP-241242/</a:t>
            </a:r>
            <a:r>
              <a:rPr lang="en-GB"/>
              <a:t>SP-240555, the CRs are in CP-241261, CP-241262 these CRs depend on a company contribution submitted directly to SA. (SP-240939, SP-240940)</a:t>
            </a:r>
            <a:endParaRPr lang="en-DE"/>
          </a:p>
          <a:p>
            <a:pPr marL="685800" indent="-512763"/>
            <a:endParaRPr lang="en-DE"/>
          </a:p>
          <a:p>
            <a:pPr marL="685800" indent="-512763"/>
            <a:r>
              <a:rPr lang="en-US"/>
              <a:t>At CT1#148, CT1 </a:t>
            </a:r>
            <a:r>
              <a:rPr lang="en-DE"/>
              <a:t>h</a:t>
            </a:r>
            <a:r>
              <a:rPr lang="en-GB"/>
              <a:t>a</a:t>
            </a:r>
            <a:r>
              <a:rPr lang="en-DE"/>
              <a:t>s </a:t>
            </a:r>
            <a:r>
              <a:rPr lang="en-US"/>
              <a:t>sent LS </a:t>
            </a:r>
            <a:r>
              <a:rPr lang="en-GB"/>
              <a:t>CP-241241</a:t>
            </a:r>
            <a:r>
              <a:rPr lang="en-DE"/>
              <a:t>/</a:t>
            </a:r>
            <a:r>
              <a:rPr lang="en-GB"/>
              <a:t>SP-240538</a:t>
            </a:r>
            <a:r>
              <a:rPr lang="en-US"/>
              <a:t> to SA (Cc: CT, SA2, CT4)  proposing that CT1 take the lead on the Rel-19 stage 2 &amp; 3 work on MINT (Minimization of Service Interruption) Phase 2 to fulfill the service requirement agreed by SA1 under their MINT_Ph2 WI</a:t>
            </a:r>
            <a:r>
              <a:rPr lang="en-DE"/>
              <a:t> (</a:t>
            </a:r>
            <a:r>
              <a:rPr lang="en-US"/>
              <a:t>This would be similar to what was done for MINT in Rel-18</a:t>
            </a:r>
            <a:r>
              <a:rPr lang="en-DE"/>
              <a:t>)</a:t>
            </a:r>
            <a:endParaRPr lang="en-US"/>
          </a:p>
          <a:p>
            <a:pPr marL="1168400" lvl="1" indent="-544513"/>
            <a:r>
              <a:rPr lang="en-US"/>
              <a:t> S</a:t>
            </a:r>
            <a:r>
              <a:rPr lang="en-DE"/>
              <a:t>A 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u</a:t>
            </a:r>
            <a:r>
              <a:rPr lang="en-GB"/>
              <a:t>l</a:t>
            </a:r>
            <a:r>
              <a:rPr lang="en-DE"/>
              <a:t>d inform CT1 if S</a:t>
            </a:r>
            <a:r>
              <a:rPr lang="en-GB"/>
              <a:t>A</a:t>
            </a:r>
            <a:r>
              <a:rPr lang="en-DE"/>
              <a:t> is ok with the proposal, </a:t>
            </a:r>
            <a:r>
              <a:rPr lang="en-GB"/>
              <a:t>s</a:t>
            </a:r>
            <a:r>
              <a:rPr lang="en-DE"/>
              <a:t>o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a</a:t>
            </a:r>
            <a:r>
              <a:rPr lang="en-DE"/>
              <a:t>t </a:t>
            </a:r>
            <a:r>
              <a:rPr lang="en-GB"/>
              <a:t>C</a:t>
            </a:r>
            <a:r>
              <a:rPr lang="en-DE"/>
              <a:t>T1 </a:t>
            </a:r>
            <a:r>
              <a:rPr lang="en-GB"/>
              <a:t>c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t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t</a:t>
            </a:r>
            <a:r>
              <a:rPr lang="en-DE"/>
              <a:t>heir </a:t>
            </a:r>
            <a:r>
              <a:rPr lang="en-GB"/>
              <a:t>A</a:t>
            </a:r>
            <a:r>
              <a:rPr lang="en-DE"/>
              <a:t>u</a:t>
            </a:r>
            <a:r>
              <a:rPr lang="en-GB"/>
              <a:t>g</a:t>
            </a:r>
            <a:r>
              <a:rPr lang="en-DE"/>
              <a:t>u</a:t>
            </a:r>
            <a:r>
              <a:rPr lang="en-GB"/>
              <a:t>s</a:t>
            </a:r>
            <a:r>
              <a:rPr lang="en-DE"/>
              <a:t>t </a:t>
            </a:r>
            <a:r>
              <a:rPr lang="en-GB"/>
              <a:t>m</a:t>
            </a:r>
            <a:r>
              <a:rPr lang="en-DE"/>
              <a:t>e</a:t>
            </a:r>
            <a:r>
              <a:rPr lang="en-GB"/>
              <a:t>e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.</a:t>
            </a:r>
            <a:endParaRPr lang="en-US"/>
          </a:p>
          <a:p>
            <a:pPr marL="531813" indent="-531813" fontAlgn="auto" hangingPunct="1"/>
            <a:endParaRPr lang="en-GB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6550511"/>
          </a:xfrm>
        </p:spPr>
        <p:txBody>
          <a:bodyPr>
            <a:normAutofit/>
          </a:bodyPr>
          <a:lstStyle/>
          <a:p>
            <a:endParaRPr lang="en-US"/>
          </a:p>
          <a:p>
            <a:pPr marL="531813" indent="-531813" fontAlgn="auto" hangingPunct="1"/>
            <a:r>
              <a:rPr lang="en-US"/>
              <a:t>At CT4#119 meeting there was one LS (see </a:t>
            </a:r>
            <a:r>
              <a:rPr lang="en-US" u="sng">
                <a:hlinkClick r:id="rId2"/>
              </a:rPr>
              <a:t>S3-240220</a:t>
            </a:r>
            <a:r>
              <a:rPr lang="en-US"/>
              <a:t> / </a:t>
            </a:r>
            <a:r>
              <a:rPr lang="en-US" u="sng">
                <a:hlinkClick r:id="rId3"/>
              </a:rPr>
              <a:t>C4-235577</a:t>
            </a:r>
            <a:r>
              <a:rPr lang="en-US"/>
              <a:t>) approved and sent to SA3. The LS (under work item “HN_Auth”) aimed to get clarification from SA3 on home network triggered re-authentication. Up to now, CT4 has not yet received a reply from SA3. </a:t>
            </a:r>
            <a:br>
              <a:rPr lang="en-US"/>
            </a:br>
            <a:r>
              <a:rPr lang="en-US"/>
              <a:t>SA shall kindly remind SA3 to provide their feedback to CT4.</a:t>
            </a:r>
          </a:p>
          <a:p>
            <a:pPr marL="531813" indent="-531813" fontAlgn="auto" hangingPunct="1"/>
            <a:endParaRPr lang="en-GB"/>
          </a:p>
          <a:p>
            <a:pPr marL="531813" indent="-531813" fontAlgn="auto" hangingPunct="1"/>
            <a:endParaRPr lang="en-DE"/>
          </a:p>
          <a:p>
            <a:pPr marL="531813" indent="-531813"/>
            <a:endParaRPr lang="en-GB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398287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Kimmo Kymalainen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-06/2024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58" y="4824640"/>
            <a:ext cx="1149001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659217"/>
              </p:ext>
            </p:extLst>
          </p:nvPr>
        </p:nvGraphicFramePr>
        <p:xfrm>
          <a:off x="224631" y="1808222"/>
          <a:ext cx="11742738" cy="98916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CP-241022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891431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Rel-19 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932364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CP-241021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Release 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CP-241022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CP-241023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CP-241072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Providing per-subscriber VLAN instructions from UDM and DN-AAA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CP-241074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enabling Edge Applications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CP-241075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Rel-19 Enhancements of 3GPP Northbound and Application Layer Interfaces and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CP-241280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Stage-3 5GS NAS protocol development 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Rel-19 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39079"/>
              </p:ext>
            </p:extLst>
          </p:nvPr>
        </p:nvGraphicFramePr>
        <p:xfrm>
          <a:off x="224631" y="1808222"/>
          <a:ext cx="11742738" cy="329989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CP-241281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Application Layer Support for Uncrewed Aerial Systems (UAS),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CP-241283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MCProtoc19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CP-241284</a:t>
                      </a:r>
                    </a:p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7255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CP-241285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CP-241288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Mission Critical Location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12546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Rel-19 3/3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046862"/>
              </p:ext>
            </p:extLst>
          </p:nvPr>
        </p:nvGraphicFramePr>
        <p:xfrm>
          <a:off x="224631" y="1808222"/>
          <a:ext cx="11742738" cy="27374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CP-241295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Minimize the Number of Policy Associations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CP-241297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Enhancing Parameter Provisioning with static UE IP address and UP security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CP-241298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controlling RAT utilization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CP-241306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for AI Data Collection from UPF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753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833024"/>
              </p:ext>
            </p:extLst>
          </p:nvPr>
        </p:nvGraphicFramePr>
        <p:xfrm>
          <a:off x="224631" y="1920897"/>
          <a:ext cx="11742738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CP-241026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impacts of EVS Codec Extension for Immersive Voice and Audio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CP-241027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Edge Computing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CP-241076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46797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CP-241230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29.866 v1.0.0 on Study on IMS Disaster Prevention and Restoration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27382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CP-241145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24.543 V2.0.0 on Data delivery management - Service Enabler Architecture Layer for Verticals (SEAL); Protocol Specification;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59630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29.889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  <a:endParaRPr lang="en-GB" sz="1600" b="0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after -06/2024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r>
              <a:rPr lang="fr-FR" altLang="en-US" sz="1800" dirty="0">
                <a:solidFill>
                  <a:srgbClr val="0070C0"/>
                </a:solidFill>
              </a:rPr>
              <a:t>(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19226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468FC9-0556-73D6-D5B4-03C47103A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223755"/>
              </p:ext>
            </p:extLst>
          </p:nvPr>
        </p:nvGraphicFramePr>
        <p:xfrm>
          <a:off x="745921" y="1825625"/>
          <a:ext cx="10066364" cy="4801738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367195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412759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Removal of MCS GW UE initial configuration document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 (void), 7.3.1 (removal), 7.3.1.1 (removal), 7.3.1.2 (removal), 7.3.2 (removal), 7.3.2.1 (removal), 7.3.2.2 (removal), 7.3.2.3 (removal), 7.3.2.4 (removal), 7.3.2.5 (removal), 7.3.2.6 (removal), 7.3.2.7 (removal), 7.3.2.8 (removal), 7.3.2.9 (removal), 7.3.2.10 (removal), 7.3.2.11 (removal), 7.3.2.12 (removal), B.1.11 (void)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MCPTT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5.6.1, 5.6.2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5.6.1, 5.6.2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MCData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5.5.1, 5.5.2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IDr payload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C1-243357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SAES18-non3GPP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33.402 CR 0150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34FB35-9912-17B2-61B3-76460502C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012658"/>
              </p:ext>
            </p:extLst>
          </p:nvPr>
        </p:nvGraphicFramePr>
        <p:xfrm>
          <a:off x="745921" y="1825625"/>
          <a:ext cx="10066364" cy="427292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WLAN EN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Peraton Labs, CISA ECD, T-Mobile USA, AT&amp;T, Verizon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MPS_WLAN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6.4.2.1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31.102 CR 1033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WLAN EN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Peraton Labs, CISA ECD, T-Mobile USA, AT&amp;T, Verizon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MPS_WLAN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7.3A.2.2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TS31.102 CR 1033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 ATSSS rules to ATSSS response with the length of two octets PCO parameter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6.1.6.3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29.274... CR 2108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the TNGF 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Samsung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9.11.3.94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4951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UUAA-SM for PDN connection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Lenovo, LG Electronics, Ericsson, Nokia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TEI17, ID_UAS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6.3.13.2, 6.5.1.2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23.256 CR 0121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UUAA-SM for PDN connection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Lenovo, LG Electronics, Ericsson, Nokia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TEI17, ID_UAS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6.3.13.2, 6.5.1.2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23.256 CR 0120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5578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when the only allowed S-NSSAI expires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ZTE, Huawei, HiSilicon, Apple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5394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90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76096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26945B-3EC5-0D75-361B-E3F326AF7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432535"/>
              </p:ext>
            </p:extLst>
          </p:nvPr>
        </p:nvGraphicFramePr>
        <p:xfrm>
          <a:off x="745921" y="1825625"/>
          <a:ext cx="10066364" cy="4471816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supporting steering modes for the MA PDU session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3.2, 6.4.1.2, 6.4.2.2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5322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AMF behavior during the deregistration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5.5.2.3.1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5258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concurrent layer-2 U2U relay communication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7.2.2.2, 7.2.3.2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Resolution of ENs on UE selection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Xiaomi, Nokia, 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6.4.1, 6.4.2.1.1, 6.4.2.2, 6.5.1, 6.6.2.1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23.586 CR 0132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Sidelink positioning privacy check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Xiaomi, InterDigital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7.4.1, 7.4.x (new), 7.4.x.1 (new), 7.4.x.2 (new), 7.4.x.3 (new), 7.4.x.4 (new), 10.4.x (new), 10.4.x.1 (new), 10.4.y (new), 10.4.y.1 (new), 10.4.z (new), 10.4.z.1 (new), 11.4.1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33.533 CR 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Notification for privacy check on UE for RangingSl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5.2.1.1.1, 5.2.1.1.2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CR#0118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5578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EDN based service continuity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Lenovo, China Mobile Com.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NSCALE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3.2, 7.1 (new), 7.4(new)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29.435 CR 0018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90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95398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B0E39-1643-F23A-0707-E22547D96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679116-D61D-418A-53EA-DC697509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D4D670-5A52-38BB-E83B-A53DB0400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04106"/>
              </p:ext>
            </p:extLst>
          </p:nvPr>
        </p:nvGraphicFramePr>
        <p:xfrm>
          <a:off x="745921" y="1825625"/>
          <a:ext cx="10066364" cy="2993119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EDN based service continuity APIs definition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Lenovo, China Mobile Com.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NSCALE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 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29.435 CR 0018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clean-up on credential provision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PINAPP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23.542 CR 0054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Interaction with CH supplementary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C1-243846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NG_RTC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3.2, 10.x(new), 10.x.1(new), 10.x.2(new), 10.x.2.1(new), 10.x.2.2(new), 10.x.3(new)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26.114 CR 0569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 UP connection binding to the 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CATT, Xiaomi, vivo, Ericsson, Huawei, HiSilicon, Nokia, OPPO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4.2.3, 4.3, 6.2.1.1.1, 6.2.1.1.2, 6.2.1.1.3, 6.2.1.1.4, 6.2.1.1.5, 6.2.1.1.6, 6.2.1.1.7, 7.1, 7.3.1, 7.3.X(new), 10.2.X(new),10.2.Y(new), 10.2.Z (new), 11.1.3, 11.3.XX (new), 12.2, 12.3, Annex X(new)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23.273 CR 0521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75875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82395003-FF5B-B211-3078-6AE63B381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246727"/>
              </p:ext>
            </p:extLst>
          </p:nvPr>
        </p:nvGraphicFramePr>
        <p:xfrm>
          <a:off x="263611" y="1771136"/>
          <a:ext cx="11117898" cy="305397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C3-242492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Policy decisions based on spending limits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4772, TS 23.502 CR 4773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8517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C3-242576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5G VN group communication indication Datatype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29.503 CR 1234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C3-243052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29.292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26.114 CR #0561, TS 26.253 CR #0002,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2443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C3-243094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RedCap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UEs indication in the MBS Session.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26.502 CR 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2171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C3-243283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Completion of HR-SBO procedures in the AF requests for influence of traffic routing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57293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C3-243284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Nnef_UEId service for HR-SBO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9320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23.334 CR 0185, TS 26.114 CR 0561, TS 26.253 CR 0002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503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23.334 CR 0185, TS 26.114 CR 0561, TS 26.253 CR 0002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38769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procedures of E2E data volume transfer time analytics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1084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3032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C3-243530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ECS Address Configuration Information for roaming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077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B950197F-5961-44D2-2D4E-382389CBA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311845"/>
              </p:ext>
            </p:extLst>
          </p:nvPr>
        </p:nvGraphicFramePr>
        <p:xfrm>
          <a:off x="263611" y="1771136"/>
          <a:ext cx="11117898" cy="305397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C3-242492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Policy decisions based on spending limits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4772, TS 23.502 CR 4773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8517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C3-242576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5G VN group communication indication Datatype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29.503 CR 1234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C3-243052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29.292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26.114 CR #0561, TS 26.253 CR #0002,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2443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C3-243094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RedCap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UEs indication in the MBS Session.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26.502 CR 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2171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C3-243283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Completion of HR-SBO procedures in the AF requests for influence of traffic routing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57293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C3-243284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the Nnef_UEId service for HR-SBO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9320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23.334 CR 0185, TS 26.114 CR 0561, TS 26.253 CR 0002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503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IVAS codec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1079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23.334 CR 0185, TS 26.114 CR 0561, TS 26.253 CR 0002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38769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C3-243482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procedures of E2E data volume transfer time analytics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1084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3032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C3-243530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ECS Address Configuration Information for roaming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4771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077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663001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081956-D08B-A233-5913-E98A483DF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266216"/>
              </p:ext>
            </p:extLst>
          </p:nvPr>
        </p:nvGraphicFramePr>
        <p:xfrm>
          <a:off x="542537" y="2079132"/>
          <a:ext cx="10967779" cy="4092193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C4-242460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IEs in Create Session Request/Response during the restoration of a PDN connection after a PGW-C/SMF change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0396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29.274-2110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IEs in Create Session Request/Response during the restoration of a PDN connection after a PGW-C/SMF change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0397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29.274-2104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17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C4-242288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support for IVAS codec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23.334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26.253-0002</a:t>
                      </a:r>
                      <a:b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26.114-0561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Report the media HOLD to DCSF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24.186-0011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support for IVAS codec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0663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26.253-0002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26.114-0561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29.292-0163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support for IVAS codec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26.253-0002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26.114-0561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29.162-0161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Activation of DL data size reporting for support of MT-SDT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23.501-5388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23.502-4799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Provisioning of ATSSS parameters via APCO IE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2108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24.302-0781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24.193-0152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b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QoS change upon Inter-PLMN mobililty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23.401-3740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support for IVAS codec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26.253-0002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26.114-0561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29.163-1079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5DADA2-E616-1CE5-3813-1840B126B9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838895"/>
              </p:ext>
            </p:extLst>
          </p:nvPr>
        </p:nvGraphicFramePr>
        <p:xfrm>
          <a:off x="542537" y="2079132"/>
          <a:ext cx="10967779" cy="3593714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C4-242106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support for IVAS codec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29.334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0155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26.253-0002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26.114-0561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23.334-0185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C4-242148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DNS Security Information of </a:t>
                      </a:r>
                      <a:r>
                        <a:rPr lang="en-GB" sz="10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vEASDF</a:t>
                      </a: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/Local DNS Server/Resolver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23.502-4777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17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C4-241407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5G VN group communication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29.522-1269.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C4-242204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Group Identifier Translation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1263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UE RangingSL Positioning privacy profile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C4-241445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feature AccessAndMobilityPolicyDataModify for Policy 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Adding feature PfdDetermination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URI reference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C4-242490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UE RangingSL Positioning privacy profile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29.505-0507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C4-242476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Feature support TrafficInfluSubExt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16538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8DC9CC-ABDE-50FE-CF8A-7276C166F8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560756"/>
              </p:ext>
            </p:extLst>
          </p:nvPr>
        </p:nvGraphicFramePr>
        <p:xfrm>
          <a:off x="542537" y="2079132"/>
          <a:ext cx="10967779" cy="345629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C4-242489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UE RangingSL Positioning privacy profile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0507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29.503-1257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C4-242549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Specifying access token request and claims for NWDAF containing MTLF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33.501-1976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17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ECS Address Configuration Information (EACI) application data subset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DNS security protocols supported by (V-)EASDF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23.501-5361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C4-242433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with naming conventions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29.122-0847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C4-241137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Restoration of TSS monitoring upon an NG-RAN failure with or w/o restart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the eRedCap UEs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23.501-5254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with naming conventions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29.122-0847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Security of EAS discovery procedure via (V-)EASDF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23.548-0221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C4-242332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Corrections to the Nupf_EventExposure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23.502-4703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11798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(IV)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0EE020-979D-1404-1B93-88B418085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013814"/>
              </p:ext>
            </p:extLst>
          </p:nvPr>
        </p:nvGraphicFramePr>
        <p:xfrm>
          <a:off x="542537" y="2079132"/>
          <a:ext cx="10967779" cy="341108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C4-242153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UE ID corrections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C4-242383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LCS user plane connection binding to the UE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23.273-0521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17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C4-242435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with naming conventions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29.122-0847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C4-241428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on discovery-authorize URI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29.586-0003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C4-241429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on monitor-authorize URI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29.586-0003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 err="1"/>
              <a:t>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2F3C2E-30D5-7BA8-0B39-3CA40F89F4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542" y="1973651"/>
            <a:ext cx="1523632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537804" y="201431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Thanh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</TotalTime>
  <Words>3777</Words>
  <Application>Microsoft Office PowerPoint</Application>
  <PresentationFormat>Widescreen</PresentationFormat>
  <Paragraphs>1061</Paragraphs>
  <Slides>51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ＭＳ Ｐゴシック</vt:lpstr>
      <vt:lpstr>宋体</vt:lpstr>
      <vt:lpstr>等线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SA#104 </vt:lpstr>
      <vt:lpstr>CT Officials</vt:lpstr>
      <vt:lpstr>TSG CT Officials until -06/2024</vt:lpstr>
      <vt:lpstr>TSG CT Officials after -06/2024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SA</vt:lpstr>
      <vt:lpstr>Information to TSG SA</vt:lpstr>
      <vt:lpstr>Information to TSG SA</vt:lpstr>
      <vt:lpstr>For Action to SA</vt:lpstr>
      <vt:lpstr>Action to TSG SA</vt:lpstr>
      <vt:lpstr>Action to TSG SA</vt:lpstr>
      <vt:lpstr>Acknowledgement</vt:lpstr>
      <vt:lpstr>Acknowledgement</vt:lpstr>
      <vt:lpstr>Annex</vt:lpstr>
      <vt:lpstr>New approved  Study/Work Items</vt:lpstr>
      <vt:lpstr>New Study/Work Items Rel-18</vt:lpstr>
      <vt:lpstr>New Study/Work Items Rel-19 1/3</vt:lpstr>
      <vt:lpstr>New Study/Work Items Rel-19 2/3</vt:lpstr>
      <vt:lpstr>New Study/Work Items Rel-19 3/3</vt:lpstr>
      <vt:lpstr>Revised approved Work Items Rel-18 1/2</vt:lpstr>
      <vt:lpstr>TR/TS sent to plenary</vt:lpstr>
      <vt:lpstr>New Rel-18 TR/TS for Information</vt:lpstr>
      <vt:lpstr>New Rel-18 TR/TS for Approval 1/1</vt:lpstr>
      <vt:lpstr>New Specification numbers</vt:lpstr>
      <vt:lpstr>New allocated Specification numbers 1/1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CT3: CRs for conditional approval(I) </vt:lpstr>
      <vt:lpstr>CT3: CRs for conditional approval(II) </vt:lpstr>
      <vt:lpstr>CT4: CRs for conditional approval (I) </vt:lpstr>
      <vt:lpstr>CT4: CRs for conditional approval (II) </vt:lpstr>
      <vt:lpstr>CT4: CRs for conditional approval (III) </vt:lpstr>
      <vt:lpstr>CT4: CRs for conditional approval (IV)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898</cp:revision>
  <dcterms:created xsi:type="dcterms:W3CDTF">2010-02-05T13:52:04Z</dcterms:created>
  <dcterms:modified xsi:type="dcterms:W3CDTF">2024-06-20T05:43:43Z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