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455" r:id="rId7"/>
    <p:sldId id="457" r:id="rId8"/>
    <p:sldId id="456" r:id="rId9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1E9657"/>
    <a:srgbClr val="663300"/>
    <a:srgbClr val="FA7100"/>
    <a:srgbClr val="92D050"/>
    <a:srgbClr val="C5C5C5"/>
    <a:srgbClr val="C800BE"/>
    <a:srgbClr val="FFA7A7"/>
    <a:srgbClr val="53F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23" d="100"/>
          <a:sy n="123" d="100"/>
        </p:scale>
        <p:origin x="666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72" y="104503"/>
            <a:ext cx="1290799" cy="98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2" name="AutoShape 14">
            <a:extLst>
              <a:ext uri="{FF2B5EF4-FFF2-40B4-BE49-F238E27FC236}">
                <a16:creationId xmlns:a16="http://schemas.microsoft.com/office/drawing/2014/main" id="{B4C51CF9-B6AC-8CE7-1947-AB1096B5E11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47703" y="6436544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908206-5676-15EF-A8E5-20BC135F49E9}"/>
              </a:ext>
            </a:extLst>
          </p:cNvPr>
          <p:cNvSpPr txBox="1"/>
          <p:nvPr userDrawn="1"/>
        </p:nvSpPr>
        <p:spPr>
          <a:xfrm>
            <a:off x="595315" y="652544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SP-230924</a:t>
            </a:r>
            <a:r>
              <a:rPr lang="en-GB" altLang="de-DE" sz="1200" dirty="0">
                <a:solidFill>
                  <a:schemeClr val="bg1"/>
                </a:solidFill>
              </a:rPr>
              <a:t>: TSG SA#104, Shanghai, China, </a:t>
            </a:r>
            <a:r>
              <a:rPr lang="en-US" altLang="de-DE" sz="1200" dirty="0">
                <a:solidFill>
                  <a:schemeClr val="bg1"/>
                </a:solidFill>
              </a:rPr>
              <a:t>18 – 21 June 2024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FF0F84-3493-E1FC-C1EB-310316523608}"/>
              </a:ext>
            </a:extLst>
          </p:cNvPr>
          <p:cNvSpPr/>
          <p:nvPr userDrawn="1"/>
        </p:nvSpPr>
        <p:spPr bwMode="auto">
          <a:xfrm>
            <a:off x="10957198" y="6374630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/>
          </a:p>
          <a:p>
            <a:pPr>
              <a:defRPr/>
            </a:pPr>
            <a:endParaRPr lang="en-GB" altLang="en-US" sz="1000"/>
          </a:p>
        </p:txBody>
      </p:sp>
      <p:sp>
        <p:nvSpPr>
          <p:cNvPr id="6" name="Rectangle 16">
            <a:extLst>
              <a:ext uri="{FF2B5EF4-FFF2-40B4-BE49-F238E27FC236}">
                <a16:creationId xmlns:a16="http://schemas.microsoft.com/office/drawing/2014/main" id="{E9F40EC1-D9D8-44D1-0D44-5A024B17A54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579848" y="6469847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7" name="Picture 10" descr="3GPP_TM_RD.jpg">
            <a:extLst>
              <a:ext uri="{FF2B5EF4-FFF2-40B4-BE49-F238E27FC236}">
                <a16:creationId xmlns:a16="http://schemas.microsoft.com/office/drawing/2014/main" id="{95003C86-9965-7F41-9886-E9548AE5E19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4070" y="26603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3gpp.org/ftp/PCG/PCG_52/Docs/PCG52_22.zip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4734" y="2567409"/>
            <a:ext cx="10363201" cy="1195193"/>
          </a:xfrm>
        </p:spPr>
        <p:txBody>
          <a:bodyPr/>
          <a:lstStyle/>
          <a:p>
            <a:r>
              <a:rPr lang="en-US" sz="3902" dirty="0"/>
              <a:t>Guidance on Sub Working Group (SWG)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56924" y="3996649"/>
            <a:ext cx="8394556" cy="1424938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Chairs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3B80EF-453E-44A1-A570-F84B9499B06E}"/>
              </a:ext>
            </a:extLst>
          </p:cNvPr>
          <p:cNvSpPr txBox="1"/>
          <p:nvPr/>
        </p:nvSpPr>
        <p:spPr>
          <a:xfrm>
            <a:off x="8945016" y="1723617"/>
            <a:ext cx="997389" cy="5425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b="1" dirty="0">
                <a:solidFill>
                  <a:srgbClr val="0000FF"/>
                </a:solidFill>
              </a:rPr>
              <a:t>SP-240924</a:t>
            </a:r>
          </a:p>
          <a:p>
            <a:r>
              <a:rPr lang="en-US" sz="1463" b="1" dirty="0">
                <a:solidFill>
                  <a:srgbClr val="0000FF"/>
                </a:solidFill>
              </a:rPr>
              <a:t>AI 3.4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68325" indent="-568325"/>
            <a:r>
              <a:rPr lang="en-US" sz="2400" dirty="0"/>
              <a:t>PCG#52 discussed the issues related to Sub-Working Group (SWG)</a:t>
            </a:r>
          </a:p>
          <a:p>
            <a:pPr marL="798513" lvl="1" indent="-365125"/>
            <a:r>
              <a:rPr lang="en-US" sz="2000" dirty="0"/>
              <a:t>See </a:t>
            </a:r>
            <a:r>
              <a:rPr lang="en-US" sz="2000" dirty="0">
                <a:hlinkClick r:id="rId2"/>
              </a:rPr>
              <a:t>PCG52_22</a:t>
            </a:r>
            <a:r>
              <a:rPr lang="en-US" sz="2000" dirty="0"/>
              <a:t> for details</a:t>
            </a:r>
          </a:p>
          <a:p>
            <a:pPr marL="798513" lvl="1" indent="-365125"/>
            <a:endParaRPr lang="en-US" sz="2000" dirty="0"/>
          </a:p>
          <a:p>
            <a:pPr marL="568325" marR="0" indent="-5683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/>
              <a:t>The following way forward was approved: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PCG52/06</a:t>
            </a:r>
            <a:r>
              <a:rPr lang="en-US" sz="2000" dirty="0"/>
              <a:t>: The Working Procedures group is tasked to update the Working Procedures to: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Ensure that SWG comply with the anti-trust rules</a:t>
            </a:r>
          </a:p>
          <a:p>
            <a:pPr marL="1232144" lvl="2" indent="-365125"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1800" dirty="0"/>
              <a:t>Update Article 36 to include the vice-chair.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PCG52/07: </a:t>
            </a:r>
            <a:r>
              <a:rPr lang="en-US" sz="2000" dirty="0"/>
              <a:t>MCC to update the Antitrust policy reminder to include SWG. 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000" b="1" dirty="0">
                <a:solidFill>
                  <a:srgbClr val="FF0000"/>
                </a:solidFill>
              </a:rPr>
              <a:t>Action PCG52/08: </a:t>
            </a:r>
            <a:r>
              <a:rPr lang="en-US" sz="2000" dirty="0"/>
              <a:t>TSG leadership to guide WG leadership on consideration for the creation of SWG vs. the use of breakout sessions with the convenor.</a:t>
            </a:r>
          </a:p>
          <a:p>
            <a:pPr marL="798513" marR="0" lvl="1" indent="-365125">
              <a:tabLst>
                <a:tab pos="900430" algn="l"/>
                <a:tab pos="2970530" algn="l"/>
                <a:tab pos="3780790" algn="l"/>
                <a:tab pos="4500880" algn="l"/>
                <a:tab pos="457200" algn="l"/>
                <a:tab pos="900430" algn="l"/>
                <a:tab pos="2970530" algn="l"/>
                <a:tab pos="3780790" algn="l"/>
                <a:tab pos="4500880" algn="l"/>
              </a:tabLst>
            </a:pPr>
            <a:endParaRPr lang="en-US" sz="2000" dirty="0"/>
          </a:p>
          <a:p>
            <a:pPr marL="568325" lvl="1" indent="-568325">
              <a:buBlip>
                <a:blip r:embed="rId3"/>
              </a:buBlip>
              <a:tabLst>
                <a:tab pos="900430" algn="l"/>
                <a:tab pos="2970530" algn="l"/>
                <a:tab pos="3780790" algn="l"/>
                <a:tab pos="4500880" algn="l"/>
              </a:tabLst>
            </a:pPr>
            <a:r>
              <a:rPr lang="en-US" sz="2400" dirty="0">
                <a:ea typeface="+mn-ea"/>
                <a:cs typeface="+mn-cs"/>
              </a:rPr>
              <a:t>This presentation provides TSG guidance on SWG as per PCG </a:t>
            </a:r>
            <a:r>
              <a:rPr lang="en-US" sz="2400" b="1" dirty="0">
                <a:solidFill>
                  <a:srgbClr val="FF0000"/>
                </a:solidFill>
                <a:ea typeface="+mn-ea"/>
                <a:cs typeface="+mn-cs"/>
              </a:rPr>
              <a:t>Action PCG52/08</a:t>
            </a:r>
            <a:r>
              <a:rPr lang="en-US" sz="2400" dirty="0"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8724559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SWG vs. Breakout Session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6FD2A8-8F37-CA95-8BE6-3CC8F6353B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681602"/>
              </p:ext>
            </p:extLst>
          </p:nvPr>
        </p:nvGraphicFramePr>
        <p:xfrm>
          <a:off x="381740" y="1216815"/>
          <a:ext cx="11008311" cy="482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6882">
                  <a:extLst>
                    <a:ext uri="{9D8B030D-6E8A-4147-A177-3AD203B41FA5}">
                      <a16:colId xmlns:a16="http://schemas.microsoft.com/office/drawing/2014/main" val="2664405284"/>
                    </a:ext>
                  </a:extLst>
                </a:gridCol>
                <a:gridCol w="4518924">
                  <a:extLst>
                    <a:ext uri="{9D8B030D-6E8A-4147-A177-3AD203B41FA5}">
                      <a16:colId xmlns:a16="http://schemas.microsoft.com/office/drawing/2014/main" val="3403583863"/>
                    </a:ext>
                  </a:extLst>
                </a:gridCol>
                <a:gridCol w="4172505">
                  <a:extLst>
                    <a:ext uri="{9D8B030D-6E8A-4147-A177-3AD203B41FA5}">
                      <a16:colId xmlns:a16="http://schemas.microsoft.com/office/drawing/2014/main" val="1142048188"/>
                    </a:ext>
                  </a:extLst>
                </a:gridCol>
              </a:tblGrid>
              <a:tr h="41950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Comparison Areas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SWG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Breakout Session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6430425"/>
                  </a:ext>
                </a:extLst>
              </a:tr>
              <a:tr h="331968">
                <a:tc>
                  <a:txBody>
                    <a:bodyPr/>
                    <a:lstStyle/>
                    <a:p>
                      <a:r>
                        <a:rPr lang="en-US" sz="1200" b="1" dirty="0"/>
                        <a:t>Nature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Formal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Informal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6395952"/>
                  </a:ext>
                </a:extLst>
              </a:tr>
              <a:tr h="311048">
                <a:tc>
                  <a:txBody>
                    <a:bodyPr/>
                    <a:lstStyle/>
                    <a:p>
                      <a:r>
                        <a:rPr lang="en-US" sz="1200" b="1" dirty="0"/>
                        <a:t>Lifetime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On a permanent, or semi-permanent basis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On WG agenda need basis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10019"/>
                  </a:ext>
                </a:extLst>
              </a:tr>
              <a:tr h="491542">
                <a:tc>
                  <a:txBody>
                    <a:bodyPr/>
                    <a:lstStyle/>
                    <a:p>
                      <a:r>
                        <a:rPr lang="en-US" sz="1200" b="1" dirty="0"/>
                        <a:t>Terms of Reference (</a:t>
                      </a:r>
                      <a:r>
                        <a:rPr lang="en-US" sz="1200" b="1" dirty="0" err="1"/>
                        <a:t>ToR</a:t>
                      </a:r>
                      <a:r>
                        <a:rPr lang="en-US" sz="1200" b="1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SWG </a:t>
                      </a:r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is required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ToR</a:t>
                      </a:r>
                      <a:r>
                        <a:rPr lang="en-US" sz="1200" dirty="0"/>
                        <a:t> not required. Scope based on meeting planning/agenda by the WG Chair.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581630"/>
                  </a:ext>
                </a:extLst>
              </a:tr>
              <a:tr h="571628">
                <a:tc>
                  <a:txBody>
                    <a:bodyPr/>
                    <a:lstStyle/>
                    <a:p>
                      <a:r>
                        <a:rPr lang="en-US" sz="1200" b="1" dirty="0"/>
                        <a:t>Leadership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Chair (and optionally a Vice Chair)</a:t>
                      </a:r>
                    </a:p>
                    <a:p>
                      <a:r>
                        <a:rPr lang="en-US" sz="1200" dirty="0"/>
                        <a:t>Typically, someone other than the WG Chair or WG Vice-Chairs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Convenor </a:t>
                      </a:r>
                    </a:p>
                    <a:p>
                      <a:r>
                        <a:rPr lang="en-US" sz="1200" dirty="0"/>
                        <a:t>Could be one of the WG Chair, Vice-Chair, Rapporteur, or anyone else.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7049170"/>
                  </a:ext>
                </a:extLst>
              </a:tr>
              <a:tr h="281549"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Leadership Appointment </a:t>
                      </a:r>
                    </a:p>
                    <a:p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WG.</a:t>
                      </a:r>
                    </a:p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Appointed by WG Chair by consensus.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943027"/>
                  </a:ext>
                </a:extLst>
              </a:tr>
              <a:tr h="375642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location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same or different from the WG meeting 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location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453464"/>
                  </a:ext>
                </a:extLst>
              </a:tr>
              <a:tr h="375642">
                <a:tc>
                  <a:txBody>
                    <a:bodyPr/>
                    <a:lstStyle/>
                    <a:p>
                      <a:r>
                        <a:rPr lang="en-US" sz="1200" b="1" dirty="0"/>
                        <a:t>Meeting dates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Can be the same or different from the WG meeting dates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Always same as WG meeting dates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7798541"/>
                  </a:ext>
                </a:extLst>
              </a:tr>
              <a:tr h="450348">
                <a:tc>
                  <a:txBody>
                    <a:bodyPr/>
                    <a:lstStyle/>
                    <a:p>
                      <a:r>
                        <a:rPr lang="en-US" sz="1200" b="1" dirty="0"/>
                        <a:t>Anti-trust/IPR reminder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formal Anti-trust/IPR reminder readout is needed at the start of each SWG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Covered as part of WG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9494"/>
                  </a:ext>
                </a:extLst>
              </a:tr>
              <a:tr h="509331">
                <a:tc>
                  <a:txBody>
                    <a:bodyPr/>
                    <a:lstStyle/>
                    <a:p>
                      <a:r>
                        <a:rPr lang="en-US" sz="1200" b="1" dirty="0"/>
                        <a:t>Document Disposition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 TD disposition at SWG level (e.g., Agreed/Noted/postponed, etc.) decided by the SWG.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Confirmed or modified at WG level.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Final TD disposition at WG level (e.g., Agreed/Noted/Postponed, etc.) decided by the WG.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4572188"/>
                  </a:ext>
                </a:extLst>
              </a:tr>
              <a:tr h="450348">
                <a:tc>
                  <a:txBody>
                    <a:bodyPr/>
                    <a:lstStyle/>
                    <a:p>
                      <a:r>
                        <a:rPr lang="en-US" sz="1200" b="1" dirty="0"/>
                        <a:t>Report to TSG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 SWG report to TSG is required. Can be included as part of WG report to TSG.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WG needs to report its work to the TSG including any relevant updates from breakout sessions.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84992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43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88C4-3616-5D16-4FF2-973C37225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TSG guidance on SWG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5CCE8-A50F-4C23-8FDD-879D9FB96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454152"/>
            <a:ext cx="11184467" cy="4653685"/>
          </a:xfrm>
        </p:spPr>
        <p:txBody>
          <a:bodyPr/>
          <a:lstStyle/>
          <a:p>
            <a:pPr marL="568325" indent="-568325"/>
            <a:r>
              <a:rPr lang="en-US" sz="2400" dirty="0"/>
              <a:t>The Working Group (WG) should make a careful decision regarding the creation of a new Sub-Working Group (SWG), considering the administrative overhead involved. </a:t>
            </a:r>
          </a:p>
          <a:p>
            <a:pPr marL="914400" lvl="1" indent="-346075"/>
            <a:r>
              <a:rPr lang="en-US" sz="2000" dirty="0"/>
              <a:t>The WG should consider the comparison on slide #3 when making this decision.</a:t>
            </a:r>
          </a:p>
          <a:p>
            <a:pPr marL="914400" lvl="1" indent="-346075"/>
            <a:r>
              <a:rPr lang="en-US" sz="2000" dirty="0"/>
              <a:t>An SWG should not be established merely for obtaining SWG Chair or Vice-Chair roles. </a:t>
            </a:r>
          </a:p>
          <a:p>
            <a:pPr marL="798513" lvl="1" indent="-365125"/>
            <a:endParaRPr lang="en-US" sz="2000" dirty="0"/>
          </a:p>
          <a:p>
            <a:pPr marL="568325" indent="-568325"/>
            <a:r>
              <a:rPr lang="en-US" sz="2400" b="1" dirty="0"/>
              <a:t>Action</a:t>
            </a:r>
            <a:r>
              <a:rPr lang="en-US" sz="2400" dirty="0"/>
              <a:t>: SA3, SA4, and SA5 WG should assess whether their current SWG should continue in its current form, or whether the work should be performed in the WG using relevant  breakout session(s). </a:t>
            </a:r>
          </a:p>
          <a:p>
            <a:pPr marL="914400" lvl="1" indent="-346075"/>
            <a:r>
              <a:rPr lang="en-US" sz="2000" dirty="0"/>
              <a:t>The WG agreed proposal should be submitted to TSG#105 for approval.</a:t>
            </a:r>
          </a:p>
          <a:p>
            <a:pPr marL="568325" lvl="1" indent="0">
              <a:buNone/>
            </a:pPr>
            <a:r>
              <a:rPr lang="en-US" sz="2000" dirty="0">
                <a:solidFill>
                  <a:srgbClr val="FF0000"/>
                </a:solidFill>
              </a:rPr>
              <a:t>NOTE: No action for TSG RAN/CT. </a:t>
            </a:r>
          </a:p>
          <a:p>
            <a:pPr marL="798513" lvl="1" indent="-365125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5395700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28B41B4-59F2-41CD-9393-3870078F4CFA}">
  <ds:schemaRefs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terms/"/>
    <ds:schemaRef ds:uri="http://purl.org/dc/dcmitype/"/>
    <ds:schemaRef ds:uri="http://schemas.openxmlformats.org/package/2006/metadata/core-properties"/>
    <ds:schemaRef ds:uri="http://www.w3.org/XML/1998/namespace"/>
    <ds:schemaRef ds:uri="ba37140e-f4c5-4a6c-a9b4-20a691ce6c8a"/>
    <ds:schemaRef ds:uri="cc9c437c-ae0c-4066-8d90-a0f7de786127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72102</TotalTime>
  <Words>513</Words>
  <Application>Microsoft Office PowerPoint</Application>
  <PresentationFormat>Widescreen</PresentationFormat>
  <Paragraphs>60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Guidance on Sub Working Group (SWG)</vt:lpstr>
      <vt:lpstr>Background</vt:lpstr>
      <vt:lpstr>SWG vs. Breakout Session</vt:lpstr>
      <vt:lpstr>TSG guidance on SWG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748</cp:revision>
  <dcterms:created xsi:type="dcterms:W3CDTF">2018-05-24T11:49:12Z</dcterms:created>
  <dcterms:modified xsi:type="dcterms:W3CDTF">2024-06-14T00:01:08Z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  <property fmtid="{D5CDD505-2E9C-101B-9397-08002B2CF9AE}" pid="9" name="_2015_ms_pID_725343">
    <vt:lpwstr>(3)w6nR1ms3cCKtw04bBSRPVovrugIKHjFGGD0rDQIh6dRJoK/j5ZyV9NsYwuSP/o+9b+vXzwR6
QPuVdCmcuvhwzokV+PC9GMBbjLAoFXNBnO6o7dbB9h2LBarjsXXfIDDV+6iI4YSWdyGdbXKA
HHQbs4wI+VuaTAX1iVbrVwrD7Y/1RF+ExXlRJTbE8ceWRCTj9cnkUDYZrn0v88nCPo5VaK7S
90QGosHMuyjvLYnVtN</vt:lpwstr>
  </property>
  <property fmtid="{D5CDD505-2E9C-101B-9397-08002B2CF9AE}" pid="10" name="_2015_ms_pID_7253431">
    <vt:lpwstr>fMOQqDDj5uYb/WslOZxzfKrC9xsPWjz8NvX4wESh5+JHLTC5onuiJf
7/FD+V84tfDC8jWu7xCgV7PDjQ24KaRt/x9qSMLPxf2vPpfbco4oHha9Q7r2KWwFNZpRdwn8
Do+SrE89lrlbu8g3oxIGgL59TAs6mLr97gDCitV3r/YnlSudiDEMz7lfhCbXxziutGcRKjtN
TDzWf7y9T3+s9aUiAqDMjZgdCrho6ffi8dwG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1709274339</vt:lpwstr>
  </property>
  <property fmtid="{D5CDD505-2E9C-101B-9397-08002B2CF9AE}" pid="15" name="_2015_ms_pID_7253432">
    <vt:lpwstr>DA==</vt:lpwstr>
  </property>
</Properties>
</file>