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43" r:id="rId6"/>
    <p:sldId id="342" r:id="rId7"/>
    <p:sldId id="344" r:id="rId8"/>
    <p:sldId id="345" r:id="rId9"/>
    <p:sldId id="347"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ogle - Pavan Nuggehalli" initials="PN" lastIdx="4" clrIdx="0">
    <p:extLst>
      <p:ext uri="{19B8F6BF-5375-455C-9EA6-DF929625EA0E}">
        <p15:presenceInfo xmlns:p15="http://schemas.microsoft.com/office/powerpoint/2012/main" userId="Google - Pavan Nuggehall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FFCA00"/>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51" autoAdjust="0"/>
    <p:restoredTop sz="96327" autoAdjust="0"/>
  </p:normalViewPr>
  <p:slideViewPr>
    <p:cSldViewPr snapToGrid="0">
      <p:cViewPr varScale="1">
        <p:scale>
          <a:sx n="97" d="100"/>
          <a:sy n="97" d="100"/>
        </p:scale>
        <p:origin x="1016"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06-11T11:49:18.524" idx="3">
    <p:pos x="6831" y="1418"/>
    <p:text>Suggest merging these two points: somethingk like IMS data channel and third-party apps</p:text>
    <p:extLst>
      <p:ext uri="{C676402C-5697-4E1C-873F-D02D1690AC5C}">
        <p15:threadingInfo xmlns:p15="http://schemas.microsoft.com/office/powerpoint/2012/main" timeZoneBias="4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460037" y="349214"/>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#104</a:t>
            </a:r>
          </a:p>
          <a:p>
            <a:pPr eaLnBrk="1" hangingPunct="1">
              <a:defRPr/>
            </a:pPr>
            <a:r>
              <a:rPr lang="en-US" altLang="en-US" sz="1200" b="1" dirty="0">
                <a:latin typeface="Arial "/>
              </a:rPr>
              <a:t>Shanghai, PR. China, 16-21 June 2024</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11120" cy="2951714"/>
          </a:xfrm>
        </p:spPr>
        <p:txBody>
          <a:bodyPr/>
          <a:lstStyle/>
          <a:p>
            <a:pPr algn="ctr" eaLnBrk="1" hangingPunct="1"/>
            <a:r>
              <a:rPr lang="en-GB" altLang="en-US" dirty="0"/>
              <a:t>Views/concerns on "User Interaction in IMS" SID</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769585" y="5619163"/>
            <a:ext cx="5306460" cy="632551"/>
          </a:xfrm>
        </p:spPr>
        <p:txBody>
          <a:bodyPr/>
          <a:lstStyle/>
          <a:p>
            <a:pPr marL="0" indent="0" eaLnBrk="1" hangingPunct="1">
              <a:buFontTx/>
              <a:buNone/>
            </a:pPr>
            <a:r>
              <a:rPr lang="en-GB" altLang="en-US" dirty="0"/>
              <a:t>Apple, Google, Oppo, vivo, Xiaomi</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9EFEC-150A-9E8A-7C63-590FAFB1F042}"/>
              </a:ext>
            </a:extLst>
          </p:cNvPr>
          <p:cNvSpPr>
            <a:spLocks noGrp="1"/>
          </p:cNvSpPr>
          <p:nvPr>
            <p:ph type="title"/>
          </p:nvPr>
        </p:nvSpPr>
        <p:spPr/>
        <p:txBody>
          <a:bodyPr/>
          <a:lstStyle/>
          <a:p>
            <a:r>
              <a:rPr lang="en-GB" dirty="0"/>
              <a:t>Proposed study objectives for Rel-20 5GA</a:t>
            </a:r>
          </a:p>
        </p:txBody>
      </p:sp>
      <p:sp>
        <p:nvSpPr>
          <p:cNvPr id="3" name="Content Placeholder 2">
            <a:extLst>
              <a:ext uri="{FF2B5EF4-FFF2-40B4-BE49-F238E27FC236}">
                <a16:creationId xmlns:a16="http://schemas.microsoft.com/office/drawing/2014/main" id="{5909A2E5-30C8-7595-A759-711876411B20}"/>
              </a:ext>
            </a:extLst>
          </p:cNvPr>
          <p:cNvSpPr>
            <a:spLocks noGrp="1"/>
          </p:cNvSpPr>
          <p:nvPr>
            <p:ph idx="1"/>
          </p:nvPr>
        </p:nvSpPr>
        <p:spPr/>
        <p:txBody>
          <a:bodyPr/>
          <a:lstStyle/>
          <a:p>
            <a:r>
              <a:rPr lang="en-GB" sz="1800" dirty="0"/>
              <a:t>to enable direct user interaction for IMS-based services … allowing operators to control the interaction opportunities, access to actual user feedback and react accordingly</a:t>
            </a:r>
          </a:p>
          <a:p>
            <a:endParaRPr lang="en-GB" sz="1800" dirty="0"/>
          </a:p>
        </p:txBody>
      </p:sp>
      <p:pic>
        <p:nvPicPr>
          <p:cNvPr id="4" name="Picture 3">
            <a:extLst>
              <a:ext uri="{FF2B5EF4-FFF2-40B4-BE49-F238E27FC236}">
                <a16:creationId xmlns:a16="http://schemas.microsoft.com/office/drawing/2014/main" id="{2CDEFBBC-1F41-B695-2E23-AE16F7B6C0B9}"/>
              </a:ext>
            </a:extLst>
          </p:cNvPr>
          <p:cNvPicPr>
            <a:picLocks noChangeAspect="1"/>
          </p:cNvPicPr>
          <p:nvPr/>
        </p:nvPicPr>
        <p:blipFill>
          <a:blip r:embed="rId2"/>
          <a:stretch>
            <a:fillRect/>
          </a:stretch>
        </p:blipFill>
        <p:spPr>
          <a:xfrm>
            <a:off x="2694214" y="2446017"/>
            <a:ext cx="6803571" cy="4352004"/>
          </a:xfrm>
          <a:prstGeom prst="rect">
            <a:avLst/>
          </a:prstGeom>
        </p:spPr>
      </p:pic>
    </p:spTree>
    <p:extLst>
      <p:ext uri="{BB962C8B-B14F-4D97-AF65-F5344CB8AC3E}">
        <p14:creationId xmlns:p14="http://schemas.microsoft.com/office/powerpoint/2010/main" val="3797488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DAF9A4-B67A-9677-2592-CF99D976A343}"/>
              </a:ext>
            </a:extLst>
          </p:cNvPr>
          <p:cNvSpPr>
            <a:spLocks noGrp="1"/>
          </p:cNvSpPr>
          <p:nvPr>
            <p:ph type="title"/>
          </p:nvPr>
        </p:nvSpPr>
        <p:spPr/>
        <p:txBody>
          <a:bodyPr/>
          <a:lstStyle/>
          <a:p>
            <a:r>
              <a:rPr lang="en-GB" dirty="0"/>
              <a:t>Observations</a:t>
            </a:r>
          </a:p>
        </p:txBody>
      </p:sp>
      <p:sp>
        <p:nvSpPr>
          <p:cNvPr id="4" name="Content Placeholder 3">
            <a:extLst>
              <a:ext uri="{FF2B5EF4-FFF2-40B4-BE49-F238E27FC236}">
                <a16:creationId xmlns:a16="http://schemas.microsoft.com/office/drawing/2014/main" id="{66CA843B-0C07-647B-5CBE-62ECB4C7AE5B}"/>
              </a:ext>
            </a:extLst>
          </p:cNvPr>
          <p:cNvSpPr>
            <a:spLocks noGrp="1"/>
          </p:cNvSpPr>
          <p:nvPr>
            <p:ph idx="1"/>
          </p:nvPr>
        </p:nvSpPr>
        <p:spPr/>
        <p:txBody>
          <a:bodyPr/>
          <a:lstStyle/>
          <a:p>
            <a:r>
              <a:rPr lang="en-GB" dirty="0"/>
              <a:t>The need for the use cases to be supported </a:t>
            </a:r>
            <a:r>
              <a:rPr lang="en-GB" i="1" dirty="0"/>
              <a:t>by 3GPP </a:t>
            </a:r>
            <a:r>
              <a:rPr lang="en-GB" dirty="0"/>
              <a:t>is unclear</a:t>
            </a:r>
          </a:p>
          <a:p>
            <a:pPr lvl="1"/>
            <a:r>
              <a:rPr lang="en-GB" dirty="0"/>
              <a:t>The functionalities proposed can be enabled by other means e.g. via 3GPP defined IMS data channel or by third party apps, so this proposal would create duplication of services</a:t>
            </a:r>
          </a:p>
          <a:p>
            <a:pPr lvl="1"/>
            <a:r>
              <a:rPr lang="en-GB" dirty="0"/>
              <a:t>Proposed functionality enables possibility of </a:t>
            </a:r>
            <a:r>
              <a:rPr lang="en-GB" i="1" dirty="0"/>
              <a:t>unsolicited </a:t>
            </a:r>
            <a:r>
              <a:rPr lang="en-GB" dirty="0"/>
              <a:t>interaction with the user, e.g. pushing of ads during an IMS video session by third parties</a:t>
            </a:r>
          </a:p>
          <a:p>
            <a:r>
              <a:rPr lang="en-GB" dirty="0"/>
              <a:t>The resultant security / user privacy threats are critical</a:t>
            </a:r>
          </a:p>
        </p:txBody>
      </p:sp>
    </p:spTree>
    <p:extLst>
      <p:ext uri="{BB962C8B-B14F-4D97-AF65-F5344CB8AC3E}">
        <p14:creationId xmlns:p14="http://schemas.microsoft.com/office/powerpoint/2010/main" val="1270696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9CCD0-0BBD-82DE-D84C-18A0DF595684}"/>
              </a:ext>
            </a:extLst>
          </p:cNvPr>
          <p:cNvSpPr>
            <a:spLocks noGrp="1"/>
          </p:cNvSpPr>
          <p:nvPr>
            <p:ph type="title"/>
          </p:nvPr>
        </p:nvSpPr>
        <p:spPr/>
        <p:txBody>
          <a:bodyPr/>
          <a:lstStyle/>
          <a:p>
            <a:r>
              <a:rPr lang="en-GB" dirty="0"/>
              <a:t>* Observations – Use case for spam reporting</a:t>
            </a:r>
          </a:p>
        </p:txBody>
      </p:sp>
      <p:sp>
        <p:nvSpPr>
          <p:cNvPr id="3" name="Content Placeholder 2">
            <a:extLst>
              <a:ext uri="{FF2B5EF4-FFF2-40B4-BE49-F238E27FC236}">
                <a16:creationId xmlns:a16="http://schemas.microsoft.com/office/drawing/2014/main" id="{DC5E0258-C703-A991-EDE4-0CD7A7FBD6C5}"/>
              </a:ext>
            </a:extLst>
          </p:cNvPr>
          <p:cNvSpPr>
            <a:spLocks noGrp="1"/>
          </p:cNvSpPr>
          <p:nvPr>
            <p:ph idx="1"/>
          </p:nvPr>
        </p:nvSpPr>
        <p:spPr/>
        <p:txBody>
          <a:bodyPr/>
          <a:lstStyle/>
          <a:p>
            <a:r>
              <a:rPr lang="en-GB" sz="2400" dirty="0"/>
              <a:t>Mechanisms exist today to support spam reporting, for example:</a:t>
            </a:r>
          </a:p>
          <a:p>
            <a:pPr lvl="1"/>
            <a:r>
              <a:rPr lang="en-GB" sz="2000" dirty="0"/>
              <a:t>GSMA has standardised spam reporting in RCC.07</a:t>
            </a:r>
            <a:endParaRPr lang="en-GB" sz="2000" dirty="0">
              <a:highlight>
                <a:srgbClr val="FFFF00"/>
              </a:highlight>
            </a:endParaRPr>
          </a:p>
          <a:p>
            <a:pPr lvl="1"/>
            <a:r>
              <a:rPr lang="en-GB" sz="2000" dirty="0"/>
              <a:t>Handsets can identify and block some incoming spam calls today</a:t>
            </a:r>
          </a:p>
          <a:p>
            <a:pPr lvl="1"/>
            <a:r>
              <a:rPr lang="en-GB" sz="2000" dirty="0"/>
              <a:t>User has mechanisms to report/block spam calls, e.g. via handsets or operator apps</a:t>
            </a:r>
          </a:p>
          <a:p>
            <a:pPr lvl="1"/>
            <a:r>
              <a:rPr lang="en-GB" sz="2000" dirty="0"/>
              <a:t>Operators’ network has a wealth of information on potential sources of spam, e.g. users that make frequent calls to different numbers at all hours of the day. Operators can use such information to help block spam. 3GPP support is not required</a:t>
            </a:r>
          </a:p>
          <a:p>
            <a:r>
              <a:rPr lang="en-GB" sz="2400" dirty="0"/>
              <a:t>Why wait for another solution in Rel-20 that will take a couple of years to be deployed?</a:t>
            </a:r>
          </a:p>
        </p:txBody>
      </p:sp>
    </p:spTree>
    <p:extLst>
      <p:ext uri="{BB962C8B-B14F-4D97-AF65-F5344CB8AC3E}">
        <p14:creationId xmlns:p14="http://schemas.microsoft.com/office/powerpoint/2010/main" val="2103206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5A4AA-47A0-3317-8A19-856C370A5F59}"/>
              </a:ext>
            </a:extLst>
          </p:cNvPr>
          <p:cNvSpPr>
            <a:spLocks noGrp="1"/>
          </p:cNvSpPr>
          <p:nvPr>
            <p:ph type="title"/>
          </p:nvPr>
        </p:nvSpPr>
        <p:spPr/>
        <p:txBody>
          <a:bodyPr/>
          <a:lstStyle/>
          <a:p>
            <a:r>
              <a:rPr lang="en-GB" sz="4000" dirty="0"/>
              <a:t>*Observations – Use Case for call quality feedback</a:t>
            </a:r>
          </a:p>
        </p:txBody>
      </p:sp>
      <p:sp>
        <p:nvSpPr>
          <p:cNvPr id="3" name="Content Placeholder 2">
            <a:extLst>
              <a:ext uri="{FF2B5EF4-FFF2-40B4-BE49-F238E27FC236}">
                <a16:creationId xmlns:a16="http://schemas.microsoft.com/office/drawing/2014/main" id="{0A8F54B6-D6F8-0A19-261F-FDBCF0BF8915}"/>
              </a:ext>
            </a:extLst>
          </p:cNvPr>
          <p:cNvSpPr>
            <a:spLocks noGrp="1"/>
          </p:cNvSpPr>
          <p:nvPr>
            <p:ph idx="1"/>
          </p:nvPr>
        </p:nvSpPr>
        <p:spPr/>
        <p:txBody>
          <a:bodyPr/>
          <a:lstStyle/>
          <a:p>
            <a:r>
              <a:rPr lang="en-GB" dirty="0"/>
              <a:t>Operators’ networks hold a huge amount of information on the RF conditions and </a:t>
            </a:r>
            <a:r>
              <a:rPr lang="en-GB" dirty="0" err="1"/>
              <a:t>QoE</a:t>
            </a:r>
            <a:r>
              <a:rPr lang="en-GB" dirty="0"/>
              <a:t> (e.g. through UE measurement reporting, MDT/SON)</a:t>
            </a:r>
          </a:p>
          <a:p>
            <a:r>
              <a:rPr lang="en-GB" dirty="0"/>
              <a:t>Such objective reports have more meaningful results that can be used to improve call quality (e.g. due to gaps in coverage, network overload conditions)</a:t>
            </a:r>
          </a:p>
          <a:p>
            <a:r>
              <a:rPr lang="en-GB" dirty="0"/>
              <a:t>It is not clear how users’ subjective feedback on call quality can be used</a:t>
            </a:r>
          </a:p>
        </p:txBody>
      </p:sp>
    </p:spTree>
    <p:extLst>
      <p:ext uri="{BB962C8B-B14F-4D97-AF65-F5344CB8AC3E}">
        <p14:creationId xmlns:p14="http://schemas.microsoft.com/office/powerpoint/2010/main" val="1016989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3309F-9694-4FE0-0355-5B85837AE96E}"/>
              </a:ext>
            </a:extLst>
          </p:cNvPr>
          <p:cNvSpPr>
            <a:spLocks noGrp="1"/>
          </p:cNvSpPr>
          <p:nvPr>
            <p:ph type="title"/>
          </p:nvPr>
        </p:nvSpPr>
        <p:spPr/>
        <p:txBody>
          <a:bodyPr/>
          <a:lstStyle/>
          <a:p>
            <a:r>
              <a:rPr lang="en-GB" sz="4000" dirty="0"/>
              <a:t>*Observations - User Privacy threats</a:t>
            </a:r>
            <a:endParaRPr lang="en-US" sz="4000" dirty="0"/>
          </a:p>
        </p:txBody>
      </p:sp>
      <p:sp>
        <p:nvSpPr>
          <p:cNvPr id="3" name="Content Placeholder 2">
            <a:extLst>
              <a:ext uri="{FF2B5EF4-FFF2-40B4-BE49-F238E27FC236}">
                <a16:creationId xmlns:a16="http://schemas.microsoft.com/office/drawing/2014/main" id="{20A343EC-F84D-2A0A-ED5F-6A10925AD29B}"/>
              </a:ext>
            </a:extLst>
          </p:cNvPr>
          <p:cNvSpPr>
            <a:spLocks noGrp="1"/>
          </p:cNvSpPr>
          <p:nvPr>
            <p:ph idx="1"/>
          </p:nvPr>
        </p:nvSpPr>
        <p:spPr/>
        <p:txBody>
          <a:bodyPr/>
          <a:lstStyle/>
          <a:p>
            <a:r>
              <a:rPr lang="en-US" sz="2400" dirty="0"/>
              <a:t>User privacy related requirements exist for many services in TS 22.261</a:t>
            </a:r>
          </a:p>
          <a:p>
            <a:pPr lvl="1"/>
            <a:r>
              <a:rPr lang="en-US" sz="2000" dirty="0"/>
              <a:t>However, User Privacy issues of many 3GPP features have been treated as implementation based on UE subscriptions as indicated in TS 33.501</a:t>
            </a:r>
          </a:p>
          <a:p>
            <a:r>
              <a:rPr lang="en-US" sz="2400" dirty="0"/>
              <a:t>Note that:</a:t>
            </a:r>
          </a:p>
          <a:p>
            <a:pPr lvl="1"/>
            <a:r>
              <a:rPr lang="en-US" sz="2000" dirty="0"/>
              <a:t>Subscribers often grant user consent without much consideration</a:t>
            </a:r>
          </a:p>
          <a:p>
            <a:pPr lvl="1"/>
            <a:r>
              <a:rPr lang="en-US" sz="2000" dirty="0"/>
              <a:t>Subscriber awareness of user consent aspects in UE subscription is also debatable</a:t>
            </a:r>
          </a:p>
          <a:p>
            <a:r>
              <a:rPr lang="en-US" sz="2400" dirty="0"/>
              <a:t>Significant enhancements for protecting user privacy in late releases of 5GS has been deemed impossible</a:t>
            </a:r>
          </a:p>
          <a:p>
            <a:r>
              <a:rPr lang="en-US" sz="2400" dirty="0"/>
              <a:t>3GPP should avoid pursuing any SIDs that would induce user privacy threats in the late 5GS release</a:t>
            </a:r>
          </a:p>
        </p:txBody>
      </p:sp>
    </p:spTree>
    <p:extLst>
      <p:ext uri="{BB962C8B-B14F-4D97-AF65-F5344CB8AC3E}">
        <p14:creationId xmlns:p14="http://schemas.microsoft.com/office/powerpoint/2010/main" val="347689510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dcmitype/"/>
    <ds:schemaRef ds:uri="http://schemas.microsoft.com/office/2006/documentManagement/types"/>
    <ds:schemaRef ds:uri="http://schemas.microsoft.com/office/2006/metadata/properties"/>
    <ds:schemaRef ds:uri="http://schemas.microsoft.com/office/infopath/2007/PartnerControls"/>
    <ds:schemaRef ds:uri="280d8efa-eff2-4910-88d2-79ca146720c4"/>
    <ds:schemaRef ds:uri="http://purl.org/dc/elements/1.1/"/>
    <ds:schemaRef ds:uri="http://purl.org/dc/terms/"/>
    <ds:schemaRef ds:uri="http://www.w3.org/XML/1998/namespace"/>
    <ds:schemaRef ds:uri="http://schemas.openxmlformats.org/package/2006/metadata/core-properties"/>
    <ds:schemaRef ds:uri="679a257e-872f-4c98-9e8a-0a9c104f72cd"/>
  </ds:schemaRefs>
</ds:datastoreItem>
</file>

<file path=docProps/app.xml><?xml version="1.0" encoding="utf-8"?>
<Properties xmlns="http://schemas.openxmlformats.org/officeDocument/2006/extended-properties" xmlns:vt="http://schemas.openxmlformats.org/officeDocument/2006/docPropsVTypes">
  <Template>Office Theme</Template>
  <TotalTime>41521</TotalTime>
  <Words>434</Words>
  <Application>Microsoft Macintosh PowerPoint</Application>
  <PresentationFormat>Widescreen</PresentationFormat>
  <Paragraphs>28</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Views/concerns on "User Interaction in IMS" SID</vt:lpstr>
      <vt:lpstr>Proposed study objectives for Rel-20 5GA</vt:lpstr>
      <vt:lpstr>Observations</vt:lpstr>
      <vt:lpstr>* Observations – Use case for spam reporting</vt:lpstr>
      <vt:lpstr>*Observations – Use Case for call quality feedback</vt:lpstr>
      <vt:lpstr>*Observations - User Privacy threats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Krisztian Kiss, Apple</cp:lastModifiedBy>
  <cp:revision>1027</cp:revision>
  <dcterms:created xsi:type="dcterms:W3CDTF">2010-02-05T13:52:04Z</dcterms:created>
  <dcterms:modified xsi:type="dcterms:W3CDTF">2024-06-13T15:55:38Z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