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63"/>
  </p:notesMasterIdLst>
  <p:handoutMasterIdLst>
    <p:handoutMasterId r:id="rId64"/>
  </p:handoutMasterIdLst>
  <p:sldIdLst>
    <p:sldId id="303" r:id="rId2"/>
    <p:sldId id="708" r:id="rId3"/>
    <p:sldId id="709" r:id="rId4"/>
    <p:sldId id="710" r:id="rId5"/>
    <p:sldId id="711" r:id="rId6"/>
    <p:sldId id="1003" r:id="rId7"/>
    <p:sldId id="1004" r:id="rId8"/>
    <p:sldId id="1005" r:id="rId9"/>
    <p:sldId id="1006" r:id="rId10"/>
    <p:sldId id="953" r:id="rId11"/>
    <p:sldId id="719" r:id="rId12"/>
    <p:sldId id="954" r:id="rId13"/>
    <p:sldId id="863" r:id="rId14"/>
    <p:sldId id="942" r:id="rId15"/>
    <p:sldId id="955" r:id="rId16"/>
    <p:sldId id="888" r:id="rId17"/>
    <p:sldId id="956" r:id="rId18"/>
    <p:sldId id="769" r:id="rId19"/>
    <p:sldId id="957" r:id="rId20"/>
    <p:sldId id="936" r:id="rId21"/>
    <p:sldId id="991" r:id="rId22"/>
    <p:sldId id="992" r:id="rId23"/>
    <p:sldId id="993" r:id="rId24"/>
    <p:sldId id="990" r:id="rId25"/>
    <p:sldId id="958" r:id="rId26"/>
    <p:sldId id="963" r:id="rId27"/>
    <p:sldId id="964" r:id="rId28"/>
    <p:sldId id="965" r:id="rId29"/>
    <p:sldId id="966" r:id="rId30"/>
    <p:sldId id="967" r:id="rId31"/>
    <p:sldId id="974" r:id="rId32"/>
    <p:sldId id="975" r:id="rId33"/>
    <p:sldId id="976" r:id="rId34"/>
    <p:sldId id="977" r:id="rId35"/>
    <p:sldId id="978" r:id="rId36"/>
    <p:sldId id="979" r:id="rId37"/>
    <p:sldId id="980" r:id="rId38"/>
    <p:sldId id="981" r:id="rId39"/>
    <p:sldId id="982" r:id="rId40"/>
    <p:sldId id="983" r:id="rId41"/>
    <p:sldId id="994" r:id="rId42"/>
    <p:sldId id="996" r:id="rId43"/>
    <p:sldId id="995" r:id="rId44"/>
    <p:sldId id="997" r:id="rId45"/>
    <p:sldId id="998" r:id="rId46"/>
    <p:sldId id="999" r:id="rId47"/>
    <p:sldId id="1000" r:id="rId48"/>
    <p:sldId id="960" r:id="rId49"/>
    <p:sldId id="743" r:id="rId50"/>
    <p:sldId id="959" r:id="rId51"/>
    <p:sldId id="984" r:id="rId52"/>
    <p:sldId id="812" r:id="rId53"/>
    <p:sldId id="961" r:id="rId54"/>
    <p:sldId id="810" r:id="rId55"/>
    <p:sldId id="1001" r:id="rId56"/>
    <p:sldId id="1002" r:id="rId57"/>
    <p:sldId id="922" r:id="rId58"/>
    <p:sldId id="947" r:id="rId59"/>
    <p:sldId id="962" r:id="rId60"/>
    <p:sldId id="748" r:id="rId61"/>
    <p:sldId id="866" r:id="rId62"/>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6-10-2219_Puneet Jain" initials="PKJ" lastIdx="1" clrIdx="0">
    <p:extLst>
      <p:ext uri="{19B8F6BF-5375-455C-9EA6-DF929625EA0E}">
        <p15:presenceInfo xmlns:p15="http://schemas.microsoft.com/office/powerpoint/2012/main" userId="06-10-2219_Puneet Ja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2A14D"/>
    <a:srgbClr val="FF3300"/>
    <a:srgbClr val="E9EDF4"/>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0" autoAdjust="0"/>
    <p:restoredTop sz="94660"/>
  </p:normalViewPr>
  <p:slideViewPr>
    <p:cSldViewPr snapToGrid="0">
      <p:cViewPr varScale="1">
        <p:scale>
          <a:sx n="90" d="100"/>
          <a:sy n="90" d="100"/>
        </p:scale>
        <p:origin x="84" y="78"/>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66" d="100"/>
          <a:sy n="66" d="100"/>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charts/_rels/chart1.xml.rels><?xml version="1.0" encoding="UTF-8" standalone="yes"?>
<Relationships xmlns="http://schemas.openxmlformats.org/package/2006/relationships"><Relationship Id="rId1" Type="http://schemas.openxmlformats.org/officeDocument/2006/relationships/oleObject" Target="file:///C:\Meetings\SAWG2\STATS\SA2_STATS_DATA_SP-104.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Meetings\SAWG2\STATS\SA2_STATS_DATA_SP-104.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Meetings\SAWG2\STATS\SA2_STATS_DATA_SP-104.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SA WG2 meeting attendance</a:t>
            </a:r>
          </a:p>
        </c:rich>
      </c:tx>
      <c:layout>
        <c:manualLayout>
          <c:xMode val="edge"/>
          <c:yMode val="edge"/>
          <c:x val="0.29199999999999998"/>
          <c:y val="2.5974025974025976E-2"/>
        </c:manualLayout>
      </c:layout>
      <c:overlay val="0"/>
    </c:title>
    <c:autoTitleDeleted val="0"/>
    <c:plotArea>
      <c:layout/>
      <c:lineChart>
        <c:grouping val="standard"/>
        <c:varyColors val="0"/>
        <c:ser>
          <c:idx val="0"/>
          <c:order val="0"/>
          <c:marker>
            <c:symbol val="none"/>
          </c:marker>
          <c:trendline>
            <c:name>5</c:name>
            <c:spPr>
              <a:ln w="28575">
                <a:solidFill>
                  <a:srgbClr val="FF0000"/>
                </a:solidFill>
              </a:ln>
            </c:spPr>
            <c:trendlineType val="poly"/>
            <c:order val="3"/>
            <c:dispRSqr val="0"/>
            <c:dispEq val="0"/>
          </c:trendline>
          <c:cat>
            <c:strRef>
              <c:f>Attendance!$D$2:$CI$2</c:f>
              <c:strCache>
                <c:ptCount val="84"/>
                <c:pt idx="0">
                  <c:v>90</c:v>
                </c:pt>
                <c:pt idx="1">
                  <c:v>91</c:v>
                </c:pt>
                <c:pt idx="2">
                  <c:v>92</c:v>
                </c:pt>
                <c:pt idx="3">
                  <c:v>93</c:v>
                </c:pt>
                <c:pt idx="4">
                  <c:v>94</c:v>
                </c:pt>
                <c:pt idx="5">
                  <c:v>95</c:v>
                </c:pt>
                <c:pt idx="6">
                  <c:v>96</c:v>
                </c:pt>
                <c:pt idx="7">
                  <c:v>97</c:v>
                </c:pt>
                <c:pt idx="8">
                  <c:v>98</c:v>
                </c:pt>
                <c:pt idx="9">
                  <c:v>99</c:v>
                </c:pt>
                <c:pt idx="10">
                  <c:v>REL-12 FREEZE:  100 </c:v>
                </c:pt>
                <c:pt idx="11">
                  <c:v>101</c:v>
                </c:pt>
                <c:pt idx="12">
                  <c:v>102</c:v>
                </c:pt>
                <c:pt idx="13">
                  <c:v>103</c:v>
                </c:pt>
                <c:pt idx="14">
                  <c:v>104</c:v>
                </c:pt>
                <c:pt idx="15">
                  <c:v>105</c:v>
                </c:pt>
                <c:pt idx="16">
                  <c:v>106</c:v>
                </c:pt>
                <c:pt idx="17">
                  <c:v>107+E</c:v>
                </c:pt>
                <c:pt idx="18">
                  <c:v>108</c:v>
                </c:pt>
                <c:pt idx="19">
                  <c:v>REL-13 FREEZE:  109</c:v>
                </c:pt>
                <c:pt idx="20">
                  <c:v>110</c:v>
                </c:pt>
                <c:pt idx="21">
                  <c:v>111</c:v>
                </c:pt>
                <c:pt idx="22">
                  <c:v>112</c:v>
                </c:pt>
                <c:pt idx="23">
                  <c:v>113</c:v>
                </c:pt>
                <c:pt idx="24">
                  <c:v>113AH</c:v>
                </c:pt>
                <c:pt idx="25">
                  <c:v>114</c:v>
                </c:pt>
                <c:pt idx="26">
                  <c:v>115</c:v>
                </c:pt>
                <c:pt idx="27">
                  <c:v>116</c:v>
                </c:pt>
                <c:pt idx="28">
                  <c:v>REL-14 FREEZE:  116-bis</c:v>
                </c:pt>
                <c:pt idx="29">
                  <c:v>117</c:v>
                </c:pt>
                <c:pt idx="30">
                  <c:v>118</c:v>
                </c:pt>
                <c:pt idx="31">
                  <c:v>118bis</c:v>
                </c:pt>
                <c:pt idx="32">
                  <c:v>119</c:v>
                </c:pt>
                <c:pt idx="33">
                  <c:v>120</c:v>
                </c:pt>
                <c:pt idx="34">
                  <c:v>121</c:v>
                </c:pt>
                <c:pt idx="35">
                  <c:v>122</c:v>
                </c:pt>
                <c:pt idx="36">
                  <c:v>122bis</c:v>
                </c:pt>
                <c:pt idx="37">
                  <c:v>123</c:v>
                </c:pt>
                <c:pt idx="38">
                  <c:v>REL-15 FREEZE:  124</c:v>
                </c:pt>
                <c:pt idx="39">
                  <c:v>125</c:v>
                </c:pt>
                <c:pt idx="40">
                  <c:v>126</c:v>
                </c:pt>
                <c:pt idx="41">
                  <c:v>127</c:v>
                </c:pt>
                <c:pt idx="42">
                  <c:v>127bis</c:v>
                </c:pt>
                <c:pt idx="43">
                  <c:v>128</c:v>
                </c:pt>
                <c:pt idx="44">
                  <c:v>128bis</c:v>
                </c:pt>
                <c:pt idx="45">
                  <c:v>129</c:v>
                </c:pt>
                <c:pt idx="46">
                  <c:v>129bis</c:v>
                </c:pt>
                <c:pt idx="47">
                  <c:v>130</c:v>
                </c:pt>
                <c:pt idx="48">
                  <c:v>131</c:v>
                </c:pt>
                <c:pt idx="49">
                  <c:v>132</c:v>
                </c:pt>
                <c:pt idx="50">
                  <c:v>REL-16 FREEZE:  133 </c:v>
                </c:pt>
                <c:pt idx="51">
                  <c:v>134</c:v>
                </c:pt>
                <c:pt idx="52">
                  <c:v>135</c:v>
                </c:pt>
                <c:pt idx="53">
                  <c:v>136</c:v>
                </c:pt>
                <c:pt idx="54">
                  <c:v>136AH</c:v>
                </c:pt>
                <c:pt idx="55">
                  <c:v>137-e</c:v>
                </c:pt>
                <c:pt idx="56">
                  <c:v>138-e</c:v>
                </c:pt>
                <c:pt idx="57">
                  <c:v>139-e</c:v>
                </c:pt>
                <c:pt idx="58">
                  <c:v>140-e</c:v>
                </c:pt>
                <c:pt idx="59">
                  <c:v>141-e</c:v>
                </c:pt>
                <c:pt idx="60">
                  <c:v>142-e</c:v>
                </c:pt>
                <c:pt idx="61">
                  <c:v>143-e</c:v>
                </c:pt>
                <c:pt idx="62">
                  <c:v>144-e</c:v>
                </c:pt>
                <c:pt idx="63">
                  <c:v>REL-17 FREEZE:  145-e</c:v>
                </c:pt>
                <c:pt idx="64">
                  <c:v>146-e</c:v>
                </c:pt>
                <c:pt idx="65">
                  <c:v>147-e</c:v>
                </c:pt>
                <c:pt idx="66">
                  <c:v>148-e</c:v>
                </c:pt>
                <c:pt idx="67">
                  <c:v>149-e</c:v>
                </c:pt>
                <c:pt idx="68">
                  <c:v>150-e</c:v>
                </c:pt>
                <c:pt idx="69">
                  <c:v>151-e</c:v>
                </c:pt>
                <c:pt idx="70">
                  <c:v>152-e</c:v>
                </c:pt>
                <c:pt idx="71">
                  <c:v>153-e</c:v>
                </c:pt>
                <c:pt idx="72">
                  <c:v>154</c:v>
                </c:pt>
                <c:pt idx="73">
                  <c:v>154AH-e</c:v>
                </c:pt>
                <c:pt idx="74">
                  <c:v>155</c:v>
                </c:pt>
                <c:pt idx="75">
                  <c:v>156-e</c:v>
                </c:pt>
                <c:pt idx="76">
                  <c:v>REL-18 FREEZE:  157</c:v>
                </c:pt>
                <c:pt idx="77">
                  <c:v>158</c:v>
                </c:pt>
                <c:pt idx="78">
                  <c:v>159</c:v>
                </c:pt>
                <c:pt idx="79">
                  <c:v>160</c:v>
                </c:pt>
                <c:pt idx="80">
                  <c:v>160AH-e</c:v>
                </c:pt>
                <c:pt idx="81">
                  <c:v>161</c:v>
                </c:pt>
                <c:pt idx="82">
                  <c:v>162</c:v>
                </c:pt>
                <c:pt idx="83">
                  <c:v>163</c:v>
                </c:pt>
              </c:strCache>
            </c:strRef>
          </c:cat>
          <c:val>
            <c:numRef>
              <c:f>Attendance!$D$3:$CI$3</c:f>
              <c:numCache>
                <c:formatCode>General</c:formatCode>
                <c:ptCount val="84"/>
                <c:pt idx="0">
                  <c:v>133</c:v>
                </c:pt>
                <c:pt idx="1">
                  <c:v>162</c:v>
                </c:pt>
                <c:pt idx="2">
                  <c:v>135</c:v>
                </c:pt>
                <c:pt idx="3">
                  <c:v>142</c:v>
                </c:pt>
                <c:pt idx="4">
                  <c:v>139</c:v>
                </c:pt>
                <c:pt idx="5">
                  <c:v>173</c:v>
                </c:pt>
                <c:pt idx="6">
                  <c:v>181</c:v>
                </c:pt>
                <c:pt idx="7">
                  <c:v>165</c:v>
                </c:pt>
                <c:pt idx="8">
                  <c:v>158</c:v>
                </c:pt>
                <c:pt idx="9">
                  <c:v>153</c:v>
                </c:pt>
                <c:pt idx="10">
                  <c:v>189</c:v>
                </c:pt>
                <c:pt idx="11">
                  <c:v>146</c:v>
                </c:pt>
                <c:pt idx="12">
                  <c:v>133</c:v>
                </c:pt>
                <c:pt idx="13">
                  <c:v>145</c:v>
                </c:pt>
                <c:pt idx="14">
                  <c:v>142</c:v>
                </c:pt>
                <c:pt idx="15">
                  <c:v>144</c:v>
                </c:pt>
                <c:pt idx="16">
                  <c:v>195</c:v>
                </c:pt>
                <c:pt idx="17">
                  <c:v>159</c:v>
                </c:pt>
                <c:pt idx="18">
                  <c:v>175</c:v>
                </c:pt>
                <c:pt idx="19">
                  <c:v>182</c:v>
                </c:pt>
                <c:pt idx="20">
                  <c:v>113</c:v>
                </c:pt>
                <c:pt idx="21">
                  <c:v>137</c:v>
                </c:pt>
                <c:pt idx="22">
                  <c:v>200</c:v>
                </c:pt>
                <c:pt idx="23">
                  <c:v>137</c:v>
                </c:pt>
                <c:pt idx="24">
                  <c:v>107</c:v>
                </c:pt>
                <c:pt idx="25">
                  <c:v>157</c:v>
                </c:pt>
                <c:pt idx="26">
                  <c:v>168</c:v>
                </c:pt>
                <c:pt idx="27">
                  <c:v>169</c:v>
                </c:pt>
                <c:pt idx="28">
                  <c:v>143</c:v>
                </c:pt>
                <c:pt idx="29">
                  <c:v>157</c:v>
                </c:pt>
                <c:pt idx="30">
                  <c:v>233</c:v>
                </c:pt>
                <c:pt idx="31">
                  <c:v>182</c:v>
                </c:pt>
                <c:pt idx="32">
                  <c:v>175</c:v>
                </c:pt>
                <c:pt idx="33">
                  <c:v>191</c:v>
                </c:pt>
                <c:pt idx="34">
                  <c:v>188</c:v>
                </c:pt>
                <c:pt idx="35">
                  <c:v>156</c:v>
                </c:pt>
                <c:pt idx="36">
                  <c:v>154</c:v>
                </c:pt>
                <c:pt idx="37">
                  <c:v>156</c:v>
                </c:pt>
                <c:pt idx="38">
                  <c:v>222</c:v>
                </c:pt>
                <c:pt idx="39">
                  <c:v>196</c:v>
                </c:pt>
                <c:pt idx="40">
                  <c:v>174</c:v>
                </c:pt>
                <c:pt idx="41">
                  <c:v>149</c:v>
                </c:pt>
                <c:pt idx="42">
                  <c:v>140</c:v>
                </c:pt>
                <c:pt idx="43">
                  <c:v>152</c:v>
                </c:pt>
                <c:pt idx="44">
                  <c:v>149</c:v>
                </c:pt>
                <c:pt idx="45">
                  <c:v>165</c:v>
                </c:pt>
                <c:pt idx="46">
                  <c:v>191</c:v>
                </c:pt>
                <c:pt idx="47">
                  <c:v>153</c:v>
                </c:pt>
                <c:pt idx="48">
                  <c:v>178</c:v>
                </c:pt>
                <c:pt idx="49">
                  <c:v>279</c:v>
                </c:pt>
                <c:pt idx="50">
                  <c:v>280</c:v>
                </c:pt>
                <c:pt idx="51">
                  <c:v>229</c:v>
                </c:pt>
                <c:pt idx="52">
                  <c:v>189</c:v>
                </c:pt>
                <c:pt idx="53">
                  <c:v>241</c:v>
                </c:pt>
                <c:pt idx="54">
                  <c:v>180</c:v>
                </c:pt>
                <c:pt idx="55">
                  <c:v>124</c:v>
                </c:pt>
                <c:pt idx="56">
                  <c:v>228</c:v>
                </c:pt>
                <c:pt idx="57">
                  <c:v>326</c:v>
                </c:pt>
                <c:pt idx="58">
                  <c:v>341</c:v>
                </c:pt>
                <c:pt idx="59">
                  <c:v>327</c:v>
                </c:pt>
                <c:pt idx="60">
                  <c:v>312</c:v>
                </c:pt>
                <c:pt idx="61">
                  <c:v>349</c:v>
                </c:pt>
                <c:pt idx="62">
                  <c:v>336</c:v>
                </c:pt>
                <c:pt idx="63">
                  <c:v>366</c:v>
                </c:pt>
                <c:pt idx="64">
                  <c:v>404</c:v>
                </c:pt>
                <c:pt idx="65">
                  <c:v>379</c:v>
                </c:pt>
                <c:pt idx="66">
                  <c:v>395</c:v>
                </c:pt>
                <c:pt idx="67">
                  <c:v>449</c:v>
                </c:pt>
                <c:pt idx="68">
                  <c:v>358</c:v>
                </c:pt>
                <c:pt idx="69">
                  <c:v>407</c:v>
                </c:pt>
                <c:pt idx="70">
                  <c:v>421</c:v>
                </c:pt>
                <c:pt idx="71">
                  <c:v>431</c:v>
                </c:pt>
                <c:pt idx="72">
                  <c:v>432</c:v>
                </c:pt>
                <c:pt idx="73">
                  <c:v>311</c:v>
                </c:pt>
                <c:pt idx="74">
                  <c:v>284</c:v>
                </c:pt>
                <c:pt idx="75">
                  <c:v>425</c:v>
                </c:pt>
                <c:pt idx="76">
                  <c:v>315</c:v>
                </c:pt>
                <c:pt idx="77">
                  <c:v>292</c:v>
                </c:pt>
                <c:pt idx="78">
                  <c:v>296</c:v>
                </c:pt>
                <c:pt idx="79">
                  <c:v>322</c:v>
                </c:pt>
                <c:pt idx="80">
                  <c:v>261</c:v>
                </c:pt>
                <c:pt idx="81">
                  <c:v>323</c:v>
                </c:pt>
                <c:pt idx="82">
                  <c:v>308</c:v>
                </c:pt>
                <c:pt idx="83">
                  <c:v>288</c:v>
                </c:pt>
              </c:numCache>
            </c:numRef>
          </c:val>
          <c:smooth val="0"/>
          <c:extLst xmlns:c16r2="http://schemas.microsoft.com/office/drawing/2015/06/chart">
            <c:ext xmlns:c16="http://schemas.microsoft.com/office/drawing/2014/chart" uri="{C3380CC4-5D6E-409C-BE32-E72D297353CC}">
              <c16:uniqueId val="{00000001-1B79-4475-9B74-88AF64DED79C}"/>
            </c:ext>
          </c:extLst>
        </c:ser>
        <c:dLbls>
          <c:showLegendKey val="0"/>
          <c:showVal val="0"/>
          <c:showCatName val="0"/>
          <c:showSerName val="0"/>
          <c:showPercent val="0"/>
          <c:showBubbleSize val="0"/>
        </c:dLbls>
        <c:smooth val="0"/>
        <c:axId val="615262800"/>
        <c:axId val="615262408"/>
      </c:lineChart>
      <c:catAx>
        <c:axId val="615262800"/>
        <c:scaling>
          <c:orientation val="minMax"/>
        </c:scaling>
        <c:delete val="0"/>
        <c:axPos val="b"/>
        <c:numFmt formatCode="General" sourceLinked="1"/>
        <c:majorTickMark val="out"/>
        <c:minorTickMark val="none"/>
        <c:tickLblPos val="nextTo"/>
        <c:spPr>
          <a:ln/>
        </c:spPr>
        <c:crossAx val="615262408"/>
        <c:crosses val="autoZero"/>
        <c:auto val="1"/>
        <c:lblAlgn val="ctr"/>
        <c:lblOffset val="100"/>
        <c:tickLblSkip val="1"/>
        <c:tickMarkSkip val="1"/>
        <c:noMultiLvlLbl val="0"/>
      </c:catAx>
      <c:valAx>
        <c:axId val="615262408"/>
        <c:scaling>
          <c:orientation val="minMax"/>
        </c:scaling>
        <c:delete val="0"/>
        <c:axPos val="l"/>
        <c:majorGridlines/>
        <c:numFmt formatCode="General" sourceLinked="1"/>
        <c:majorTickMark val="out"/>
        <c:minorTickMark val="none"/>
        <c:tickLblPos val="nextTo"/>
        <c:crossAx val="615262800"/>
        <c:crosses val="autoZero"/>
        <c:crossBetween val="midCat"/>
      </c:valAx>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5268768009503399E-2"/>
          <c:y val="1.4707759912680954E-2"/>
          <c:w val="0.97440901538683811"/>
          <c:h val="0.95210574583348628"/>
        </c:manualLayout>
      </c:layout>
      <c:barChart>
        <c:barDir val="col"/>
        <c:grouping val="stacked"/>
        <c:varyColors val="0"/>
        <c:ser>
          <c:idx val="0"/>
          <c:order val="0"/>
          <c:tx>
            <c:strRef>
              <c:f>'Results SA2#67_on'!$A$2</c:f>
              <c:strCache>
                <c:ptCount val="1"/>
                <c:pt idx="0">
                  <c:v>#approved/endorsed/merged (total)</c:v>
                </c:pt>
              </c:strCache>
            </c:strRef>
          </c:tx>
          <c:spPr>
            <a:solidFill>
              <a:srgbClr val="00B050"/>
            </a:solidFill>
          </c:spPr>
          <c:invertIfNegative val="0"/>
          <c:cat>
            <c:strRef>
              <c:f>'Results SA2#67_on'!$AC$1:$DI$1</c:f>
              <c:strCache>
                <c:ptCount val="85"/>
                <c:pt idx="0">
                  <c:v>92</c:v>
                </c:pt>
                <c:pt idx="1">
                  <c:v>93</c:v>
                </c:pt>
                <c:pt idx="2">
                  <c:v>94</c:v>
                </c:pt>
                <c:pt idx="3">
                  <c:v>95</c:v>
                </c:pt>
                <c:pt idx="4">
                  <c:v>96</c:v>
                </c:pt>
                <c:pt idx="5">
                  <c:v>97</c:v>
                </c:pt>
                <c:pt idx="6">
                  <c:v>98</c:v>
                </c:pt>
                <c:pt idx="7">
                  <c:v>99</c:v>
                </c:pt>
                <c:pt idx="8">
                  <c:v>REL-12 FREEZE:  100 </c:v>
                </c:pt>
                <c:pt idx="9">
                  <c:v>101</c:v>
                </c:pt>
                <c:pt idx="10">
                  <c:v>101b</c:v>
                </c:pt>
                <c:pt idx="11">
                  <c:v>102</c:v>
                </c:pt>
                <c:pt idx="12">
                  <c:v>103</c:v>
                </c:pt>
                <c:pt idx="13">
                  <c:v>104</c:v>
                </c:pt>
                <c:pt idx="14">
                  <c:v>105</c:v>
                </c:pt>
                <c:pt idx="15">
                  <c:v>106</c:v>
                </c:pt>
                <c:pt idx="16">
                  <c:v>107+E</c:v>
                </c:pt>
                <c:pt idx="17">
                  <c:v>108</c:v>
                </c:pt>
                <c:pt idx="18">
                  <c:v>REL-13 FREEZE:  109</c:v>
                </c:pt>
                <c:pt idx="19">
                  <c:v>110</c:v>
                </c:pt>
                <c:pt idx="20">
                  <c:v>110AH</c:v>
                </c:pt>
                <c:pt idx="21">
                  <c:v>111</c:v>
                </c:pt>
                <c:pt idx="22">
                  <c:v>112</c:v>
                </c:pt>
                <c:pt idx="23">
                  <c:v>113</c:v>
                </c:pt>
                <c:pt idx="24">
                  <c:v>113AH</c:v>
                </c:pt>
                <c:pt idx="25">
                  <c:v>114</c:v>
                </c:pt>
                <c:pt idx="26">
                  <c:v>115</c:v>
                </c:pt>
                <c:pt idx="27">
                  <c:v>116</c:v>
                </c:pt>
                <c:pt idx="28">
                  <c:v>REL-14 FREEZE:  116-bis</c:v>
                </c:pt>
                <c:pt idx="29">
                  <c:v>117</c:v>
                </c:pt>
                <c:pt idx="30">
                  <c:v>118</c:v>
                </c:pt>
                <c:pt idx="31">
                  <c:v>118bis</c:v>
                </c:pt>
                <c:pt idx="32">
                  <c:v>119</c:v>
                </c:pt>
                <c:pt idx="33">
                  <c:v>120</c:v>
                </c:pt>
                <c:pt idx="34">
                  <c:v>121</c:v>
                </c:pt>
                <c:pt idx="35">
                  <c:v>122</c:v>
                </c:pt>
                <c:pt idx="36">
                  <c:v>122bis</c:v>
                </c:pt>
                <c:pt idx="37">
                  <c:v>122e</c:v>
                </c:pt>
                <c:pt idx="38">
                  <c:v>123</c:v>
                </c:pt>
                <c:pt idx="39">
                  <c:v>REL-15 FREEZE:  124</c:v>
                </c:pt>
                <c:pt idx="40">
                  <c:v>125</c:v>
                </c:pt>
                <c:pt idx="41">
                  <c:v>126</c:v>
                </c:pt>
                <c:pt idx="42">
                  <c:v>127</c:v>
                </c:pt>
                <c:pt idx="43">
                  <c:v>127bis</c:v>
                </c:pt>
                <c:pt idx="44">
                  <c:v>128</c:v>
                </c:pt>
                <c:pt idx="45">
                  <c:v>128bis</c:v>
                </c:pt>
                <c:pt idx="46">
                  <c:v>129</c:v>
                </c:pt>
                <c:pt idx="47">
                  <c:v>129bis</c:v>
                </c:pt>
                <c:pt idx="48">
                  <c:v>130</c:v>
                </c:pt>
                <c:pt idx="49">
                  <c:v>131</c:v>
                </c:pt>
                <c:pt idx="50">
                  <c:v>132</c:v>
                </c:pt>
                <c:pt idx="51">
                  <c:v>REL-16 FREEZE:  133 </c:v>
                </c:pt>
                <c:pt idx="52">
                  <c:v>134</c:v>
                </c:pt>
                <c:pt idx="53">
                  <c:v>135</c:v>
                </c:pt>
                <c:pt idx="54">
                  <c:v>136</c:v>
                </c:pt>
                <c:pt idx="55">
                  <c:v>136AH</c:v>
                </c:pt>
                <c:pt idx="56">
                  <c:v>137-e</c:v>
                </c:pt>
                <c:pt idx="57">
                  <c:v>138-e</c:v>
                </c:pt>
                <c:pt idx="58">
                  <c:v>139-e</c:v>
                </c:pt>
                <c:pt idx="59">
                  <c:v>140-e</c:v>
                </c:pt>
                <c:pt idx="60">
                  <c:v>141-e</c:v>
                </c:pt>
                <c:pt idx="61">
                  <c:v>142-e</c:v>
                </c:pt>
                <c:pt idx="62">
                  <c:v>143-e</c:v>
                </c:pt>
                <c:pt idx="63">
                  <c:v>144-e</c:v>
                </c:pt>
                <c:pt idx="64">
                  <c:v>REL-17 FREEZE:  145-e</c:v>
                </c:pt>
                <c:pt idx="65">
                  <c:v>146-e</c:v>
                </c:pt>
                <c:pt idx="66">
                  <c:v>147-e</c:v>
                </c:pt>
                <c:pt idx="67">
                  <c:v>148-e</c:v>
                </c:pt>
                <c:pt idx="68">
                  <c:v>149-e</c:v>
                </c:pt>
                <c:pt idx="69">
                  <c:v>150-e</c:v>
                </c:pt>
                <c:pt idx="70">
                  <c:v>151-e</c:v>
                </c:pt>
                <c:pt idx="71">
                  <c:v>152-e</c:v>
                </c:pt>
                <c:pt idx="72">
                  <c:v>153-e</c:v>
                </c:pt>
                <c:pt idx="73">
                  <c:v>154</c:v>
                </c:pt>
                <c:pt idx="74">
                  <c:v>154AH-e</c:v>
                </c:pt>
                <c:pt idx="75">
                  <c:v>155</c:v>
                </c:pt>
                <c:pt idx="76">
                  <c:v>156-e</c:v>
                </c:pt>
                <c:pt idx="77">
                  <c:v>REL-18 FREEZE:  157</c:v>
                </c:pt>
                <c:pt idx="78">
                  <c:v>158</c:v>
                </c:pt>
                <c:pt idx="79">
                  <c:v>159</c:v>
                </c:pt>
                <c:pt idx="80">
                  <c:v>160</c:v>
                </c:pt>
                <c:pt idx="81">
                  <c:v>160AH-e</c:v>
                </c:pt>
                <c:pt idx="82">
                  <c:v>161</c:v>
                </c:pt>
                <c:pt idx="83">
                  <c:v>162</c:v>
                </c:pt>
                <c:pt idx="84">
                  <c:v>163</c:v>
                </c:pt>
              </c:strCache>
            </c:strRef>
          </c:cat>
          <c:val>
            <c:numRef>
              <c:f>'Results SA2#67_on'!$AC$2:$DI$2</c:f>
              <c:numCache>
                <c:formatCode>0</c:formatCode>
                <c:ptCount val="85"/>
                <c:pt idx="0">
                  <c:v>108</c:v>
                </c:pt>
                <c:pt idx="1">
                  <c:v>117</c:v>
                </c:pt>
                <c:pt idx="2">
                  <c:v>115</c:v>
                </c:pt>
                <c:pt idx="3">
                  <c:v>134</c:v>
                </c:pt>
                <c:pt idx="4" formatCode="General">
                  <c:v>147</c:v>
                </c:pt>
                <c:pt idx="5" formatCode="General">
                  <c:v>170</c:v>
                </c:pt>
                <c:pt idx="6">
                  <c:v>168</c:v>
                </c:pt>
                <c:pt idx="7">
                  <c:v>165</c:v>
                </c:pt>
                <c:pt idx="8">
                  <c:v>134</c:v>
                </c:pt>
                <c:pt idx="9">
                  <c:v>123</c:v>
                </c:pt>
                <c:pt idx="10">
                  <c:v>56</c:v>
                </c:pt>
                <c:pt idx="11">
                  <c:v>145</c:v>
                </c:pt>
                <c:pt idx="12">
                  <c:v>150</c:v>
                </c:pt>
                <c:pt idx="13">
                  <c:v>130</c:v>
                </c:pt>
                <c:pt idx="14">
                  <c:v>212</c:v>
                </c:pt>
                <c:pt idx="15">
                  <c:v>198</c:v>
                </c:pt>
                <c:pt idx="16">
                  <c:v>162</c:v>
                </c:pt>
                <c:pt idx="17">
                  <c:v>162</c:v>
                </c:pt>
                <c:pt idx="18">
                  <c:v>168</c:v>
                </c:pt>
                <c:pt idx="19">
                  <c:v>161</c:v>
                </c:pt>
                <c:pt idx="20">
                  <c:v>61</c:v>
                </c:pt>
                <c:pt idx="21">
                  <c:v>151</c:v>
                </c:pt>
                <c:pt idx="22">
                  <c:v>175</c:v>
                </c:pt>
                <c:pt idx="23">
                  <c:v>180</c:v>
                </c:pt>
                <c:pt idx="24">
                  <c:v>87</c:v>
                </c:pt>
                <c:pt idx="25">
                  <c:v>86</c:v>
                </c:pt>
                <c:pt idx="26">
                  <c:v>224</c:v>
                </c:pt>
                <c:pt idx="27">
                  <c:v>278</c:v>
                </c:pt>
                <c:pt idx="28">
                  <c:v>317</c:v>
                </c:pt>
                <c:pt idx="29">
                  <c:v>158</c:v>
                </c:pt>
                <c:pt idx="30">
                  <c:v>210</c:v>
                </c:pt>
                <c:pt idx="31" formatCode="General">
                  <c:v>151</c:v>
                </c:pt>
                <c:pt idx="32" formatCode="General">
                  <c:v>224</c:v>
                </c:pt>
                <c:pt idx="33" formatCode="General">
                  <c:v>269</c:v>
                </c:pt>
                <c:pt idx="34" formatCode="General">
                  <c:v>264</c:v>
                </c:pt>
                <c:pt idx="35" formatCode="General">
                  <c:v>311</c:v>
                </c:pt>
                <c:pt idx="36" formatCode="General">
                  <c:v>368</c:v>
                </c:pt>
                <c:pt idx="37" formatCode="General">
                  <c:v>67</c:v>
                </c:pt>
                <c:pt idx="38" formatCode="General">
                  <c:v>414</c:v>
                </c:pt>
                <c:pt idx="39" formatCode="General">
                  <c:v>467</c:v>
                </c:pt>
                <c:pt idx="40" formatCode="General">
                  <c:v>399</c:v>
                </c:pt>
                <c:pt idx="41" formatCode="General">
                  <c:v>516</c:v>
                </c:pt>
                <c:pt idx="42" formatCode="General">
                  <c:v>483</c:v>
                </c:pt>
                <c:pt idx="43" formatCode="General">
                  <c:v>434</c:v>
                </c:pt>
                <c:pt idx="44" formatCode="General">
                  <c:v>364</c:v>
                </c:pt>
                <c:pt idx="45" formatCode="General">
                  <c:v>423</c:v>
                </c:pt>
                <c:pt idx="46" formatCode="General">
                  <c:v>427</c:v>
                </c:pt>
                <c:pt idx="47" formatCode="General">
                  <c:v>503</c:v>
                </c:pt>
                <c:pt idx="48" formatCode="General">
                  <c:v>407</c:v>
                </c:pt>
                <c:pt idx="49" formatCode="General">
                  <c:v>432</c:v>
                </c:pt>
                <c:pt idx="50" formatCode="General">
                  <c:v>417</c:v>
                </c:pt>
                <c:pt idx="51" formatCode="General">
                  <c:v>561</c:v>
                </c:pt>
                <c:pt idx="52" formatCode="General">
                  <c:v>446</c:v>
                </c:pt>
                <c:pt idx="53" formatCode="General">
                  <c:v>508</c:v>
                </c:pt>
                <c:pt idx="54" formatCode="General">
                  <c:v>480</c:v>
                </c:pt>
                <c:pt idx="55" formatCode="General">
                  <c:v>406</c:v>
                </c:pt>
                <c:pt idx="56" formatCode="General">
                  <c:v>237</c:v>
                </c:pt>
                <c:pt idx="57" formatCode="General">
                  <c:v>318</c:v>
                </c:pt>
                <c:pt idx="58" formatCode="General">
                  <c:v>529</c:v>
                </c:pt>
                <c:pt idx="59" formatCode="General">
                  <c:v>730</c:v>
                </c:pt>
                <c:pt idx="60" formatCode="General">
                  <c:v>679</c:v>
                </c:pt>
                <c:pt idx="61" formatCode="General">
                  <c:v>494</c:v>
                </c:pt>
                <c:pt idx="62" formatCode="General">
                  <c:v>591</c:v>
                </c:pt>
                <c:pt idx="63" formatCode="General">
                  <c:v>409</c:v>
                </c:pt>
                <c:pt idx="64" formatCode="General">
                  <c:v>598</c:v>
                </c:pt>
                <c:pt idx="65" formatCode="General">
                  <c:v>760</c:v>
                </c:pt>
                <c:pt idx="66" formatCode="General">
                  <c:v>322</c:v>
                </c:pt>
                <c:pt idx="67" formatCode="General">
                  <c:v>368</c:v>
                </c:pt>
                <c:pt idx="68" formatCode="General">
                  <c:v>805</c:v>
                </c:pt>
                <c:pt idx="69" formatCode="General">
                  <c:v>657</c:v>
                </c:pt>
                <c:pt idx="70" formatCode="General">
                  <c:v>753</c:v>
                </c:pt>
                <c:pt idx="71" formatCode="General">
                  <c:v>877</c:v>
                </c:pt>
                <c:pt idx="72" formatCode="General">
                  <c:v>711</c:v>
                </c:pt>
                <c:pt idx="73" formatCode="General">
                  <c:v>413</c:v>
                </c:pt>
                <c:pt idx="74" formatCode="General">
                  <c:v>561</c:v>
                </c:pt>
                <c:pt idx="75" formatCode="General">
                  <c:v>474</c:v>
                </c:pt>
                <c:pt idx="76" formatCode="General">
                  <c:v>528</c:v>
                </c:pt>
                <c:pt idx="77" formatCode="General">
                  <c:v>502</c:v>
                </c:pt>
                <c:pt idx="78" formatCode="General">
                  <c:v>387</c:v>
                </c:pt>
                <c:pt idx="79" formatCode="General">
                  <c:v>381</c:v>
                </c:pt>
                <c:pt idx="80" formatCode="General">
                  <c:v>415</c:v>
                </c:pt>
                <c:pt idx="81" formatCode="General">
                  <c:v>569</c:v>
                </c:pt>
                <c:pt idx="82" formatCode="General">
                  <c:v>435</c:v>
                </c:pt>
                <c:pt idx="83" formatCode="General">
                  <c:v>414</c:v>
                </c:pt>
                <c:pt idx="84" formatCode="General">
                  <c:v>229</c:v>
                </c:pt>
              </c:numCache>
            </c:numRef>
          </c:val>
          <c:extLst xmlns:c16r2="http://schemas.microsoft.com/office/drawing/2015/06/chart">
            <c:ext xmlns:c16="http://schemas.microsoft.com/office/drawing/2014/chart" uri="{C3380CC4-5D6E-409C-BE32-E72D297353CC}">
              <c16:uniqueId val="{00000000-1E02-4593-95F0-DE4E8388D8AD}"/>
            </c:ext>
          </c:extLst>
        </c:ser>
        <c:ser>
          <c:idx val="1"/>
          <c:order val="1"/>
          <c:tx>
            <c:strRef>
              <c:f>'Results SA2#67_on'!$A$3</c:f>
              <c:strCache>
                <c:ptCount val="1"/>
                <c:pt idx="0">
                  <c:v>#not handled, postponed</c:v>
                </c:pt>
              </c:strCache>
            </c:strRef>
          </c:tx>
          <c:spPr>
            <a:solidFill>
              <a:srgbClr val="FFFF00"/>
            </a:solidFill>
            <a:ln>
              <a:solidFill>
                <a:srgbClr val="FFFF00"/>
              </a:solidFill>
            </a:ln>
          </c:spPr>
          <c:invertIfNegative val="0"/>
          <c:cat>
            <c:strRef>
              <c:f>'Results SA2#67_on'!$AC$1:$DI$1</c:f>
              <c:strCache>
                <c:ptCount val="85"/>
                <c:pt idx="0">
                  <c:v>92</c:v>
                </c:pt>
                <c:pt idx="1">
                  <c:v>93</c:v>
                </c:pt>
                <c:pt idx="2">
                  <c:v>94</c:v>
                </c:pt>
                <c:pt idx="3">
                  <c:v>95</c:v>
                </c:pt>
                <c:pt idx="4">
                  <c:v>96</c:v>
                </c:pt>
                <c:pt idx="5">
                  <c:v>97</c:v>
                </c:pt>
                <c:pt idx="6">
                  <c:v>98</c:v>
                </c:pt>
                <c:pt idx="7">
                  <c:v>99</c:v>
                </c:pt>
                <c:pt idx="8">
                  <c:v>REL-12 FREEZE:  100 </c:v>
                </c:pt>
                <c:pt idx="9">
                  <c:v>101</c:v>
                </c:pt>
                <c:pt idx="10">
                  <c:v>101b</c:v>
                </c:pt>
                <c:pt idx="11">
                  <c:v>102</c:v>
                </c:pt>
                <c:pt idx="12">
                  <c:v>103</c:v>
                </c:pt>
                <c:pt idx="13">
                  <c:v>104</c:v>
                </c:pt>
                <c:pt idx="14">
                  <c:v>105</c:v>
                </c:pt>
                <c:pt idx="15">
                  <c:v>106</c:v>
                </c:pt>
                <c:pt idx="16">
                  <c:v>107+E</c:v>
                </c:pt>
                <c:pt idx="17">
                  <c:v>108</c:v>
                </c:pt>
                <c:pt idx="18">
                  <c:v>REL-13 FREEZE:  109</c:v>
                </c:pt>
                <c:pt idx="19">
                  <c:v>110</c:v>
                </c:pt>
                <c:pt idx="20">
                  <c:v>110AH</c:v>
                </c:pt>
                <c:pt idx="21">
                  <c:v>111</c:v>
                </c:pt>
                <c:pt idx="22">
                  <c:v>112</c:v>
                </c:pt>
                <c:pt idx="23">
                  <c:v>113</c:v>
                </c:pt>
                <c:pt idx="24">
                  <c:v>113AH</c:v>
                </c:pt>
                <c:pt idx="25">
                  <c:v>114</c:v>
                </c:pt>
                <c:pt idx="26">
                  <c:v>115</c:v>
                </c:pt>
                <c:pt idx="27">
                  <c:v>116</c:v>
                </c:pt>
                <c:pt idx="28">
                  <c:v>REL-14 FREEZE:  116-bis</c:v>
                </c:pt>
                <c:pt idx="29">
                  <c:v>117</c:v>
                </c:pt>
                <c:pt idx="30">
                  <c:v>118</c:v>
                </c:pt>
                <c:pt idx="31">
                  <c:v>118bis</c:v>
                </c:pt>
                <c:pt idx="32">
                  <c:v>119</c:v>
                </c:pt>
                <c:pt idx="33">
                  <c:v>120</c:v>
                </c:pt>
                <c:pt idx="34">
                  <c:v>121</c:v>
                </c:pt>
                <c:pt idx="35">
                  <c:v>122</c:v>
                </c:pt>
                <c:pt idx="36">
                  <c:v>122bis</c:v>
                </c:pt>
                <c:pt idx="37">
                  <c:v>122e</c:v>
                </c:pt>
                <c:pt idx="38">
                  <c:v>123</c:v>
                </c:pt>
                <c:pt idx="39">
                  <c:v>REL-15 FREEZE:  124</c:v>
                </c:pt>
                <c:pt idx="40">
                  <c:v>125</c:v>
                </c:pt>
                <c:pt idx="41">
                  <c:v>126</c:v>
                </c:pt>
                <c:pt idx="42">
                  <c:v>127</c:v>
                </c:pt>
                <c:pt idx="43">
                  <c:v>127bis</c:v>
                </c:pt>
                <c:pt idx="44">
                  <c:v>128</c:v>
                </c:pt>
                <c:pt idx="45">
                  <c:v>128bis</c:v>
                </c:pt>
                <c:pt idx="46">
                  <c:v>129</c:v>
                </c:pt>
                <c:pt idx="47">
                  <c:v>129bis</c:v>
                </c:pt>
                <c:pt idx="48">
                  <c:v>130</c:v>
                </c:pt>
                <c:pt idx="49">
                  <c:v>131</c:v>
                </c:pt>
                <c:pt idx="50">
                  <c:v>132</c:v>
                </c:pt>
                <c:pt idx="51">
                  <c:v>REL-16 FREEZE:  133 </c:v>
                </c:pt>
                <c:pt idx="52">
                  <c:v>134</c:v>
                </c:pt>
                <c:pt idx="53">
                  <c:v>135</c:v>
                </c:pt>
                <c:pt idx="54">
                  <c:v>136</c:v>
                </c:pt>
                <c:pt idx="55">
                  <c:v>136AH</c:v>
                </c:pt>
                <c:pt idx="56">
                  <c:v>137-e</c:v>
                </c:pt>
                <c:pt idx="57">
                  <c:v>138-e</c:v>
                </c:pt>
                <c:pt idx="58">
                  <c:v>139-e</c:v>
                </c:pt>
                <c:pt idx="59">
                  <c:v>140-e</c:v>
                </c:pt>
                <c:pt idx="60">
                  <c:v>141-e</c:v>
                </c:pt>
                <c:pt idx="61">
                  <c:v>142-e</c:v>
                </c:pt>
                <c:pt idx="62">
                  <c:v>143-e</c:v>
                </c:pt>
                <c:pt idx="63">
                  <c:v>144-e</c:v>
                </c:pt>
                <c:pt idx="64">
                  <c:v>REL-17 FREEZE:  145-e</c:v>
                </c:pt>
                <c:pt idx="65">
                  <c:v>146-e</c:v>
                </c:pt>
                <c:pt idx="66">
                  <c:v>147-e</c:v>
                </c:pt>
                <c:pt idx="67">
                  <c:v>148-e</c:v>
                </c:pt>
                <c:pt idx="68">
                  <c:v>149-e</c:v>
                </c:pt>
                <c:pt idx="69">
                  <c:v>150-e</c:v>
                </c:pt>
                <c:pt idx="70">
                  <c:v>151-e</c:v>
                </c:pt>
                <c:pt idx="71">
                  <c:v>152-e</c:v>
                </c:pt>
                <c:pt idx="72">
                  <c:v>153-e</c:v>
                </c:pt>
                <c:pt idx="73">
                  <c:v>154</c:v>
                </c:pt>
                <c:pt idx="74">
                  <c:v>154AH-e</c:v>
                </c:pt>
                <c:pt idx="75">
                  <c:v>155</c:v>
                </c:pt>
                <c:pt idx="76">
                  <c:v>156-e</c:v>
                </c:pt>
                <c:pt idx="77">
                  <c:v>REL-18 FREEZE:  157</c:v>
                </c:pt>
                <c:pt idx="78">
                  <c:v>158</c:v>
                </c:pt>
                <c:pt idx="79">
                  <c:v>159</c:v>
                </c:pt>
                <c:pt idx="80">
                  <c:v>160</c:v>
                </c:pt>
                <c:pt idx="81">
                  <c:v>160AH-e</c:v>
                </c:pt>
                <c:pt idx="82">
                  <c:v>161</c:v>
                </c:pt>
                <c:pt idx="83">
                  <c:v>162</c:v>
                </c:pt>
                <c:pt idx="84">
                  <c:v>163</c:v>
                </c:pt>
              </c:strCache>
            </c:strRef>
          </c:cat>
          <c:val>
            <c:numRef>
              <c:f>'Results SA2#67_on'!$AC$3:$DI$3</c:f>
              <c:numCache>
                <c:formatCode>0</c:formatCode>
                <c:ptCount val="85"/>
                <c:pt idx="0">
                  <c:v>77</c:v>
                </c:pt>
                <c:pt idx="1">
                  <c:v>149</c:v>
                </c:pt>
                <c:pt idx="2">
                  <c:v>91</c:v>
                </c:pt>
                <c:pt idx="3">
                  <c:v>138</c:v>
                </c:pt>
                <c:pt idx="4">
                  <c:v>144</c:v>
                </c:pt>
                <c:pt idx="5">
                  <c:v>124</c:v>
                </c:pt>
                <c:pt idx="6">
                  <c:v>101</c:v>
                </c:pt>
                <c:pt idx="7">
                  <c:v>131</c:v>
                </c:pt>
                <c:pt idx="8">
                  <c:v>117</c:v>
                </c:pt>
                <c:pt idx="9">
                  <c:v>23</c:v>
                </c:pt>
                <c:pt idx="10">
                  <c:v>3</c:v>
                </c:pt>
                <c:pt idx="11">
                  <c:v>49</c:v>
                </c:pt>
                <c:pt idx="12">
                  <c:v>63</c:v>
                </c:pt>
                <c:pt idx="13">
                  <c:v>72</c:v>
                </c:pt>
                <c:pt idx="14">
                  <c:v>70</c:v>
                </c:pt>
                <c:pt idx="15">
                  <c:v>66</c:v>
                </c:pt>
                <c:pt idx="16">
                  <c:v>73</c:v>
                </c:pt>
                <c:pt idx="17">
                  <c:v>74</c:v>
                </c:pt>
                <c:pt idx="18">
                  <c:v>65</c:v>
                </c:pt>
                <c:pt idx="19">
                  <c:v>27</c:v>
                </c:pt>
                <c:pt idx="20">
                  <c:v>34</c:v>
                </c:pt>
                <c:pt idx="21">
                  <c:v>145</c:v>
                </c:pt>
                <c:pt idx="22">
                  <c:v>112</c:v>
                </c:pt>
                <c:pt idx="23">
                  <c:v>120</c:v>
                </c:pt>
                <c:pt idx="24">
                  <c:v>35</c:v>
                </c:pt>
                <c:pt idx="25">
                  <c:v>120</c:v>
                </c:pt>
                <c:pt idx="26">
                  <c:v>90</c:v>
                </c:pt>
                <c:pt idx="27">
                  <c:v>53</c:v>
                </c:pt>
                <c:pt idx="28">
                  <c:v>52</c:v>
                </c:pt>
                <c:pt idx="29">
                  <c:v>166</c:v>
                </c:pt>
                <c:pt idx="30">
                  <c:v>108</c:v>
                </c:pt>
                <c:pt idx="31" formatCode="General">
                  <c:v>122</c:v>
                </c:pt>
                <c:pt idx="32" formatCode="General">
                  <c:v>178</c:v>
                </c:pt>
                <c:pt idx="33" formatCode="General">
                  <c:v>254</c:v>
                </c:pt>
                <c:pt idx="34" formatCode="General">
                  <c:v>254</c:v>
                </c:pt>
                <c:pt idx="35" formatCode="General">
                  <c:v>188</c:v>
                </c:pt>
                <c:pt idx="36" formatCode="General">
                  <c:v>200</c:v>
                </c:pt>
                <c:pt idx="37" formatCode="General">
                  <c:v>2</c:v>
                </c:pt>
                <c:pt idx="38" formatCode="General">
                  <c:v>148</c:v>
                </c:pt>
                <c:pt idx="39" formatCode="General">
                  <c:v>85</c:v>
                </c:pt>
                <c:pt idx="40" formatCode="General">
                  <c:v>176</c:v>
                </c:pt>
                <c:pt idx="41" formatCode="General">
                  <c:v>154</c:v>
                </c:pt>
                <c:pt idx="42" formatCode="General">
                  <c:v>186</c:v>
                </c:pt>
                <c:pt idx="43" formatCode="General">
                  <c:v>189</c:v>
                </c:pt>
                <c:pt idx="44" formatCode="General">
                  <c:v>170</c:v>
                </c:pt>
                <c:pt idx="45" formatCode="General">
                  <c:v>185</c:v>
                </c:pt>
                <c:pt idx="46" formatCode="General">
                  <c:v>188</c:v>
                </c:pt>
                <c:pt idx="47" formatCode="General">
                  <c:v>160</c:v>
                </c:pt>
                <c:pt idx="48" formatCode="General">
                  <c:v>133</c:v>
                </c:pt>
                <c:pt idx="49" formatCode="General">
                  <c:v>193</c:v>
                </c:pt>
                <c:pt idx="50" formatCode="General">
                  <c:v>274</c:v>
                </c:pt>
                <c:pt idx="51" formatCode="General">
                  <c:v>154</c:v>
                </c:pt>
                <c:pt idx="52" formatCode="General">
                  <c:v>265</c:v>
                </c:pt>
                <c:pt idx="53" formatCode="General">
                  <c:v>473</c:v>
                </c:pt>
                <c:pt idx="54" formatCode="General">
                  <c:v>351</c:v>
                </c:pt>
                <c:pt idx="55" formatCode="General">
                  <c:v>249</c:v>
                </c:pt>
                <c:pt idx="56" formatCode="General">
                  <c:v>71</c:v>
                </c:pt>
                <c:pt idx="57" formatCode="General">
                  <c:v>33</c:v>
                </c:pt>
                <c:pt idx="58" formatCode="General">
                  <c:v>43</c:v>
                </c:pt>
                <c:pt idx="59" formatCode="General">
                  <c:v>94</c:v>
                </c:pt>
                <c:pt idx="60" formatCode="General">
                  <c:v>66</c:v>
                </c:pt>
                <c:pt idx="61" formatCode="General">
                  <c:v>65</c:v>
                </c:pt>
                <c:pt idx="62" formatCode="General">
                  <c:v>119</c:v>
                </c:pt>
                <c:pt idx="63" formatCode="General">
                  <c:v>98</c:v>
                </c:pt>
                <c:pt idx="64" formatCode="General">
                  <c:v>105</c:v>
                </c:pt>
                <c:pt idx="65" formatCode="General">
                  <c:v>83</c:v>
                </c:pt>
                <c:pt idx="66" formatCode="General">
                  <c:v>102</c:v>
                </c:pt>
                <c:pt idx="67" formatCode="General">
                  <c:v>82</c:v>
                </c:pt>
                <c:pt idx="68" formatCode="General">
                  <c:v>175</c:v>
                </c:pt>
                <c:pt idx="69" formatCode="General">
                  <c:v>189</c:v>
                </c:pt>
                <c:pt idx="70" formatCode="General">
                  <c:v>148</c:v>
                </c:pt>
                <c:pt idx="71" formatCode="General">
                  <c:v>311</c:v>
                </c:pt>
                <c:pt idx="72" formatCode="General">
                  <c:v>189</c:v>
                </c:pt>
                <c:pt idx="73" formatCode="General">
                  <c:v>53</c:v>
                </c:pt>
                <c:pt idx="74" formatCode="General">
                  <c:v>409</c:v>
                </c:pt>
                <c:pt idx="75" formatCode="General">
                  <c:v>375</c:v>
                </c:pt>
                <c:pt idx="76" formatCode="General">
                  <c:v>486</c:v>
                </c:pt>
                <c:pt idx="77" formatCode="General">
                  <c:v>441</c:v>
                </c:pt>
                <c:pt idx="78" formatCode="General">
                  <c:v>528</c:v>
                </c:pt>
                <c:pt idx="79" formatCode="General">
                  <c:v>592</c:v>
                </c:pt>
                <c:pt idx="80" formatCode="General">
                  <c:v>724</c:v>
                </c:pt>
                <c:pt idx="81" formatCode="General">
                  <c:v>442</c:v>
                </c:pt>
                <c:pt idx="82" formatCode="General">
                  <c:v>542</c:v>
                </c:pt>
                <c:pt idx="83" formatCode="General">
                  <c:v>583</c:v>
                </c:pt>
                <c:pt idx="84" formatCode="General">
                  <c:v>685</c:v>
                </c:pt>
              </c:numCache>
            </c:numRef>
          </c:val>
          <c:extLst xmlns:c16r2="http://schemas.microsoft.com/office/drawing/2015/06/chart">
            <c:ext xmlns:c16="http://schemas.microsoft.com/office/drawing/2014/chart" uri="{C3380CC4-5D6E-409C-BE32-E72D297353CC}">
              <c16:uniqueId val="{00000001-1E02-4593-95F0-DE4E8388D8AD}"/>
            </c:ext>
          </c:extLst>
        </c:ser>
        <c:ser>
          <c:idx val="2"/>
          <c:order val="2"/>
          <c:tx>
            <c:strRef>
              <c:f>'Results SA2#67_on'!$A$4</c:f>
              <c:strCache>
                <c:ptCount val="1"/>
                <c:pt idx="0">
                  <c:v>#noted</c:v>
                </c:pt>
              </c:strCache>
            </c:strRef>
          </c:tx>
          <c:spPr>
            <a:solidFill>
              <a:srgbClr val="FF0000"/>
            </a:solidFill>
            <a:ln>
              <a:solidFill>
                <a:srgbClr val="FF0000"/>
              </a:solidFill>
            </a:ln>
          </c:spPr>
          <c:invertIfNegative val="0"/>
          <c:cat>
            <c:strRef>
              <c:f>'Results SA2#67_on'!$AC$1:$DI$1</c:f>
              <c:strCache>
                <c:ptCount val="85"/>
                <c:pt idx="0">
                  <c:v>92</c:v>
                </c:pt>
                <c:pt idx="1">
                  <c:v>93</c:v>
                </c:pt>
                <c:pt idx="2">
                  <c:v>94</c:v>
                </c:pt>
                <c:pt idx="3">
                  <c:v>95</c:v>
                </c:pt>
                <c:pt idx="4">
                  <c:v>96</c:v>
                </c:pt>
                <c:pt idx="5">
                  <c:v>97</c:v>
                </c:pt>
                <c:pt idx="6">
                  <c:v>98</c:v>
                </c:pt>
                <c:pt idx="7">
                  <c:v>99</c:v>
                </c:pt>
                <c:pt idx="8">
                  <c:v>REL-12 FREEZE:  100 </c:v>
                </c:pt>
                <c:pt idx="9">
                  <c:v>101</c:v>
                </c:pt>
                <c:pt idx="10">
                  <c:v>101b</c:v>
                </c:pt>
                <c:pt idx="11">
                  <c:v>102</c:v>
                </c:pt>
                <c:pt idx="12">
                  <c:v>103</c:v>
                </c:pt>
                <c:pt idx="13">
                  <c:v>104</c:v>
                </c:pt>
                <c:pt idx="14">
                  <c:v>105</c:v>
                </c:pt>
                <c:pt idx="15">
                  <c:v>106</c:v>
                </c:pt>
                <c:pt idx="16">
                  <c:v>107+E</c:v>
                </c:pt>
                <c:pt idx="17">
                  <c:v>108</c:v>
                </c:pt>
                <c:pt idx="18">
                  <c:v>REL-13 FREEZE:  109</c:v>
                </c:pt>
                <c:pt idx="19">
                  <c:v>110</c:v>
                </c:pt>
                <c:pt idx="20">
                  <c:v>110AH</c:v>
                </c:pt>
                <c:pt idx="21">
                  <c:v>111</c:v>
                </c:pt>
                <c:pt idx="22">
                  <c:v>112</c:v>
                </c:pt>
                <c:pt idx="23">
                  <c:v>113</c:v>
                </c:pt>
                <c:pt idx="24">
                  <c:v>113AH</c:v>
                </c:pt>
                <c:pt idx="25">
                  <c:v>114</c:v>
                </c:pt>
                <c:pt idx="26">
                  <c:v>115</c:v>
                </c:pt>
                <c:pt idx="27">
                  <c:v>116</c:v>
                </c:pt>
                <c:pt idx="28">
                  <c:v>REL-14 FREEZE:  116-bis</c:v>
                </c:pt>
                <c:pt idx="29">
                  <c:v>117</c:v>
                </c:pt>
                <c:pt idx="30">
                  <c:v>118</c:v>
                </c:pt>
                <c:pt idx="31">
                  <c:v>118bis</c:v>
                </c:pt>
                <c:pt idx="32">
                  <c:v>119</c:v>
                </c:pt>
                <c:pt idx="33">
                  <c:v>120</c:v>
                </c:pt>
                <c:pt idx="34">
                  <c:v>121</c:v>
                </c:pt>
                <c:pt idx="35">
                  <c:v>122</c:v>
                </c:pt>
                <c:pt idx="36">
                  <c:v>122bis</c:v>
                </c:pt>
                <c:pt idx="37">
                  <c:v>122e</c:v>
                </c:pt>
                <c:pt idx="38">
                  <c:v>123</c:v>
                </c:pt>
                <c:pt idx="39">
                  <c:v>REL-15 FREEZE:  124</c:v>
                </c:pt>
                <c:pt idx="40">
                  <c:v>125</c:v>
                </c:pt>
                <c:pt idx="41">
                  <c:v>126</c:v>
                </c:pt>
                <c:pt idx="42">
                  <c:v>127</c:v>
                </c:pt>
                <c:pt idx="43">
                  <c:v>127bis</c:v>
                </c:pt>
                <c:pt idx="44">
                  <c:v>128</c:v>
                </c:pt>
                <c:pt idx="45">
                  <c:v>128bis</c:v>
                </c:pt>
                <c:pt idx="46">
                  <c:v>129</c:v>
                </c:pt>
                <c:pt idx="47">
                  <c:v>129bis</c:v>
                </c:pt>
                <c:pt idx="48">
                  <c:v>130</c:v>
                </c:pt>
                <c:pt idx="49">
                  <c:v>131</c:v>
                </c:pt>
                <c:pt idx="50">
                  <c:v>132</c:v>
                </c:pt>
                <c:pt idx="51">
                  <c:v>REL-16 FREEZE:  133 </c:v>
                </c:pt>
                <c:pt idx="52">
                  <c:v>134</c:v>
                </c:pt>
                <c:pt idx="53">
                  <c:v>135</c:v>
                </c:pt>
                <c:pt idx="54">
                  <c:v>136</c:v>
                </c:pt>
                <c:pt idx="55">
                  <c:v>136AH</c:v>
                </c:pt>
                <c:pt idx="56">
                  <c:v>137-e</c:v>
                </c:pt>
                <c:pt idx="57">
                  <c:v>138-e</c:v>
                </c:pt>
                <c:pt idx="58">
                  <c:v>139-e</c:v>
                </c:pt>
                <c:pt idx="59">
                  <c:v>140-e</c:v>
                </c:pt>
                <c:pt idx="60">
                  <c:v>141-e</c:v>
                </c:pt>
                <c:pt idx="61">
                  <c:v>142-e</c:v>
                </c:pt>
                <c:pt idx="62">
                  <c:v>143-e</c:v>
                </c:pt>
                <c:pt idx="63">
                  <c:v>144-e</c:v>
                </c:pt>
                <c:pt idx="64">
                  <c:v>REL-17 FREEZE:  145-e</c:v>
                </c:pt>
                <c:pt idx="65">
                  <c:v>146-e</c:v>
                </c:pt>
                <c:pt idx="66">
                  <c:v>147-e</c:v>
                </c:pt>
                <c:pt idx="67">
                  <c:v>148-e</c:v>
                </c:pt>
                <c:pt idx="68">
                  <c:v>149-e</c:v>
                </c:pt>
                <c:pt idx="69">
                  <c:v>150-e</c:v>
                </c:pt>
                <c:pt idx="70">
                  <c:v>151-e</c:v>
                </c:pt>
                <c:pt idx="71">
                  <c:v>152-e</c:v>
                </c:pt>
                <c:pt idx="72">
                  <c:v>153-e</c:v>
                </c:pt>
                <c:pt idx="73">
                  <c:v>154</c:v>
                </c:pt>
                <c:pt idx="74">
                  <c:v>154AH-e</c:v>
                </c:pt>
                <c:pt idx="75">
                  <c:v>155</c:v>
                </c:pt>
                <c:pt idx="76">
                  <c:v>156-e</c:v>
                </c:pt>
                <c:pt idx="77">
                  <c:v>REL-18 FREEZE:  157</c:v>
                </c:pt>
                <c:pt idx="78">
                  <c:v>158</c:v>
                </c:pt>
                <c:pt idx="79">
                  <c:v>159</c:v>
                </c:pt>
                <c:pt idx="80">
                  <c:v>160</c:v>
                </c:pt>
                <c:pt idx="81">
                  <c:v>160AH-e</c:v>
                </c:pt>
                <c:pt idx="82">
                  <c:v>161</c:v>
                </c:pt>
                <c:pt idx="83">
                  <c:v>162</c:v>
                </c:pt>
                <c:pt idx="84">
                  <c:v>163</c:v>
                </c:pt>
              </c:strCache>
            </c:strRef>
          </c:cat>
          <c:val>
            <c:numRef>
              <c:f>'Results SA2#67_on'!$AC$4:$DI$4</c:f>
              <c:numCache>
                <c:formatCode>0</c:formatCode>
                <c:ptCount val="85"/>
                <c:pt idx="0">
                  <c:v>120</c:v>
                </c:pt>
                <c:pt idx="1">
                  <c:v>139</c:v>
                </c:pt>
                <c:pt idx="2">
                  <c:v>155</c:v>
                </c:pt>
                <c:pt idx="3">
                  <c:v>131</c:v>
                </c:pt>
                <c:pt idx="4">
                  <c:v>123</c:v>
                </c:pt>
                <c:pt idx="5">
                  <c:v>121</c:v>
                </c:pt>
                <c:pt idx="6">
                  <c:v>110</c:v>
                </c:pt>
                <c:pt idx="7">
                  <c:v>165</c:v>
                </c:pt>
                <c:pt idx="8">
                  <c:v>172</c:v>
                </c:pt>
                <c:pt idx="9">
                  <c:v>141</c:v>
                </c:pt>
                <c:pt idx="10">
                  <c:v>62</c:v>
                </c:pt>
                <c:pt idx="11">
                  <c:v>95</c:v>
                </c:pt>
                <c:pt idx="12">
                  <c:v>137</c:v>
                </c:pt>
                <c:pt idx="13">
                  <c:v>143</c:v>
                </c:pt>
                <c:pt idx="14">
                  <c:v>143</c:v>
                </c:pt>
                <c:pt idx="15">
                  <c:v>143</c:v>
                </c:pt>
                <c:pt idx="16">
                  <c:v>141</c:v>
                </c:pt>
                <c:pt idx="17">
                  <c:v>120</c:v>
                </c:pt>
                <c:pt idx="18">
                  <c:v>77</c:v>
                </c:pt>
                <c:pt idx="19">
                  <c:v>65</c:v>
                </c:pt>
                <c:pt idx="20">
                  <c:v>38</c:v>
                </c:pt>
                <c:pt idx="21">
                  <c:v>103</c:v>
                </c:pt>
                <c:pt idx="22">
                  <c:v>78</c:v>
                </c:pt>
                <c:pt idx="23">
                  <c:v>124</c:v>
                </c:pt>
                <c:pt idx="24">
                  <c:v>43</c:v>
                </c:pt>
                <c:pt idx="25">
                  <c:v>112</c:v>
                </c:pt>
                <c:pt idx="26">
                  <c:v>137</c:v>
                </c:pt>
                <c:pt idx="27">
                  <c:v>119</c:v>
                </c:pt>
                <c:pt idx="28">
                  <c:v>131</c:v>
                </c:pt>
                <c:pt idx="29">
                  <c:v>70</c:v>
                </c:pt>
                <c:pt idx="30">
                  <c:v>97</c:v>
                </c:pt>
                <c:pt idx="31" formatCode="General">
                  <c:v>95</c:v>
                </c:pt>
                <c:pt idx="32" formatCode="General">
                  <c:v>101</c:v>
                </c:pt>
                <c:pt idx="33" formatCode="General">
                  <c:v>138</c:v>
                </c:pt>
                <c:pt idx="34" formatCode="General">
                  <c:v>142</c:v>
                </c:pt>
                <c:pt idx="35" formatCode="General">
                  <c:v>119</c:v>
                </c:pt>
                <c:pt idx="36" formatCode="General">
                  <c:v>109</c:v>
                </c:pt>
                <c:pt idx="37" formatCode="General">
                  <c:v>7</c:v>
                </c:pt>
                <c:pt idx="38" formatCode="General">
                  <c:v>163</c:v>
                </c:pt>
                <c:pt idx="39" formatCode="General">
                  <c:v>137</c:v>
                </c:pt>
                <c:pt idx="40" formatCode="General">
                  <c:v>142</c:v>
                </c:pt>
                <c:pt idx="41" formatCode="General">
                  <c:v>137</c:v>
                </c:pt>
                <c:pt idx="42" formatCode="General">
                  <c:v>132</c:v>
                </c:pt>
                <c:pt idx="43" formatCode="General">
                  <c:v>183</c:v>
                </c:pt>
                <c:pt idx="44" formatCode="General">
                  <c:v>113</c:v>
                </c:pt>
                <c:pt idx="45" formatCode="General">
                  <c:v>90</c:v>
                </c:pt>
                <c:pt idx="46" formatCode="General">
                  <c:v>132</c:v>
                </c:pt>
                <c:pt idx="47" formatCode="General">
                  <c:v>158</c:v>
                </c:pt>
                <c:pt idx="48" formatCode="General">
                  <c:v>124</c:v>
                </c:pt>
                <c:pt idx="49" formatCode="General">
                  <c:v>138</c:v>
                </c:pt>
                <c:pt idx="50" formatCode="General">
                  <c:v>216</c:v>
                </c:pt>
                <c:pt idx="51" formatCode="General">
                  <c:v>198</c:v>
                </c:pt>
                <c:pt idx="52" formatCode="General">
                  <c:v>181</c:v>
                </c:pt>
                <c:pt idx="53" formatCode="General">
                  <c:v>177</c:v>
                </c:pt>
                <c:pt idx="54" formatCode="General">
                  <c:v>187</c:v>
                </c:pt>
                <c:pt idx="55" formatCode="General">
                  <c:v>169</c:v>
                </c:pt>
                <c:pt idx="56" formatCode="General">
                  <c:v>202</c:v>
                </c:pt>
                <c:pt idx="57" formatCode="General">
                  <c:v>196</c:v>
                </c:pt>
                <c:pt idx="58" formatCode="General">
                  <c:v>202</c:v>
                </c:pt>
                <c:pt idx="59" formatCode="General">
                  <c:v>255</c:v>
                </c:pt>
                <c:pt idx="60" formatCode="General">
                  <c:v>217</c:v>
                </c:pt>
                <c:pt idx="61" formatCode="General">
                  <c:v>213</c:v>
                </c:pt>
                <c:pt idx="62" formatCode="General">
                  <c:v>290</c:v>
                </c:pt>
                <c:pt idx="63" formatCode="General">
                  <c:v>235</c:v>
                </c:pt>
                <c:pt idx="64" formatCode="General">
                  <c:v>334</c:v>
                </c:pt>
                <c:pt idx="65" formatCode="General">
                  <c:v>398</c:v>
                </c:pt>
                <c:pt idx="66" formatCode="General">
                  <c:v>197</c:v>
                </c:pt>
                <c:pt idx="67" formatCode="General">
                  <c:v>295</c:v>
                </c:pt>
                <c:pt idx="68" formatCode="General">
                  <c:v>253</c:v>
                </c:pt>
                <c:pt idx="69" formatCode="General">
                  <c:v>180</c:v>
                </c:pt>
                <c:pt idx="70" formatCode="General">
                  <c:v>181</c:v>
                </c:pt>
                <c:pt idx="71" formatCode="General">
                  <c:v>370</c:v>
                </c:pt>
                <c:pt idx="72" formatCode="General">
                  <c:v>178</c:v>
                </c:pt>
                <c:pt idx="73" formatCode="General">
                  <c:v>111</c:v>
                </c:pt>
                <c:pt idx="74" formatCode="General">
                  <c:v>226</c:v>
                </c:pt>
                <c:pt idx="75" formatCode="General">
                  <c:v>106</c:v>
                </c:pt>
                <c:pt idx="76" formatCode="General">
                  <c:v>313</c:v>
                </c:pt>
                <c:pt idx="77" formatCode="General">
                  <c:v>145</c:v>
                </c:pt>
                <c:pt idx="78" formatCode="General">
                  <c:v>180</c:v>
                </c:pt>
                <c:pt idx="79" formatCode="General">
                  <c:v>163</c:v>
                </c:pt>
                <c:pt idx="80" formatCode="General">
                  <c:v>117</c:v>
                </c:pt>
                <c:pt idx="81" formatCode="General">
                  <c:v>267</c:v>
                </c:pt>
                <c:pt idx="82" formatCode="General">
                  <c:v>130</c:v>
                </c:pt>
                <c:pt idx="83" formatCode="General">
                  <c:v>109</c:v>
                </c:pt>
                <c:pt idx="84" formatCode="General">
                  <c:v>119</c:v>
                </c:pt>
              </c:numCache>
            </c:numRef>
          </c:val>
          <c:extLst xmlns:c16r2="http://schemas.microsoft.com/office/drawing/2015/06/chart">
            <c:ext xmlns:c16="http://schemas.microsoft.com/office/drawing/2014/chart" uri="{C3380CC4-5D6E-409C-BE32-E72D297353CC}">
              <c16:uniqueId val="{00000002-1E02-4593-95F0-DE4E8388D8AD}"/>
            </c:ext>
          </c:extLst>
        </c:ser>
        <c:dLbls>
          <c:showLegendKey val="0"/>
          <c:showVal val="0"/>
          <c:showCatName val="0"/>
          <c:showSerName val="0"/>
          <c:showPercent val="0"/>
          <c:showBubbleSize val="0"/>
        </c:dLbls>
        <c:gapWidth val="150"/>
        <c:overlap val="100"/>
        <c:axId val="615261232"/>
        <c:axId val="615265936"/>
      </c:barChart>
      <c:catAx>
        <c:axId val="615261232"/>
        <c:scaling>
          <c:orientation val="minMax"/>
        </c:scaling>
        <c:delete val="0"/>
        <c:axPos val="b"/>
        <c:numFmt formatCode="General" sourceLinked="1"/>
        <c:majorTickMark val="out"/>
        <c:minorTickMark val="none"/>
        <c:tickLblPos val="nextTo"/>
        <c:txPr>
          <a:bodyPr rot="-5400000" vert="horz"/>
          <a:lstStyle/>
          <a:p>
            <a:pPr>
              <a:defRPr sz="1000" b="0" i="0" u="none" strike="noStrike" baseline="0">
                <a:solidFill>
                  <a:srgbClr val="000000"/>
                </a:solidFill>
                <a:latin typeface="Calibri"/>
                <a:ea typeface="Calibri"/>
                <a:cs typeface="Calibri"/>
              </a:defRPr>
            </a:pPr>
            <a:endParaRPr lang="en-US"/>
          </a:p>
        </c:txPr>
        <c:crossAx val="615265936"/>
        <c:crosses val="autoZero"/>
        <c:auto val="1"/>
        <c:lblAlgn val="ctr"/>
        <c:lblOffset val="100"/>
        <c:tickLblSkip val="1"/>
        <c:noMultiLvlLbl val="0"/>
      </c:catAx>
      <c:valAx>
        <c:axId val="615265936"/>
        <c:scaling>
          <c:orientation val="minMax"/>
        </c:scaling>
        <c:delete val="0"/>
        <c:axPos val="l"/>
        <c:majorGridlines/>
        <c:numFmt formatCode="0"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615261232"/>
        <c:crosses val="autoZero"/>
        <c:crossBetween val="between"/>
      </c:valAx>
    </c:plotArea>
    <c:legend>
      <c:legendPos val="r"/>
      <c:layout>
        <c:manualLayout>
          <c:xMode val="edge"/>
          <c:yMode val="edge"/>
          <c:x val="0.27976592723996641"/>
          <c:y val="9.5204606273530876E-2"/>
          <c:w val="0.34071900948619471"/>
          <c:h val="0.29472507717357249"/>
        </c:manualLayout>
      </c:layout>
      <c:overlay val="0"/>
      <c:txPr>
        <a:bodyPr/>
        <a:lstStyle/>
        <a:p>
          <a:pPr>
            <a:defRPr sz="1320" b="0" i="0" u="none" strike="noStrike" baseline="0">
              <a:solidFill>
                <a:srgbClr val="000000"/>
              </a:solidFill>
              <a:latin typeface="Calibri"/>
              <a:ea typeface="Calibri"/>
              <a:cs typeface="Calibri"/>
            </a:defRPr>
          </a:pPr>
          <a:endParaRPr lang="en-US"/>
        </a:p>
      </c:txPr>
    </c:legend>
    <c:plotVisOnly val="1"/>
    <c:dispBlanksAs val="gap"/>
    <c:showDLblsOverMax val="0"/>
  </c:chart>
  <c:txPr>
    <a:bodyPr/>
    <a:lstStyle/>
    <a:p>
      <a:pPr>
        <a:defRPr sz="24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5.7263713453324143E-2"/>
          <c:y val="3.4878270958719787E-2"/>
          <c:w val="0.96805249343832023"/>
          <c:h val="0.78352824094257656"/>
        </c:manualLayout>
      </c:layout>
      <c:bar3DChart>
        <c:barDir val="col"/>
        <c:grouping val="stacked"/>
        <c:varyColors val="0"/>
        <c:ser>
          <c:idx val="0"/>
          <c:order val="0"/>
          <c:tx>
            <c:strRef>
              <c:f>'Rel-15_Rel-19 CRs'!$A$4</c:f>
              <c:strCache>
                <c:ptCount val="1"/>
                <c:pt idx="0">
                  <c:v>Rel-15 PCR/draftCR</c:v>
                </c:pt>
              </c:strCache>
            </c:strRef>
          </c:tx>
          <c:invertIfNegative val="0"/>
          <c:cat>
            <c:strRef>
              <c:f>'Rel-15_Rel-19 CRs'!$B$1:$BF$1</c:f>
              <c:strCache>
                <c:ptCount val="57"/>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strCache>
            </c:strRef>
          </c:cat>
          <c:val>
            <c:numRef>
              <c:f>'Rel-15_Rel-19 CRs'!$B$4:$BF$4</c:f>
              <c:numCache>
                <c:formatCode>General</c:formatCode>
                <c:ptCount val="57"/>
                <c:pt idx="3">
                  <c:v>63</c:v>
                </c:pt>
                <c:pt idx="4">
                  <c:v>126</c:v>
                </c:pt>
                <c:pt idx="5">
                  <c:v>117</c:v>
                </c:pt>
                <c:pt idx="6">
                  <c:v>121</c:v>
                </c:pt>
                <c:pt idx="7">
                  <c:v>171</c:v>
                </c:pt>
                <c:pt idx="8">
                  <c:v>214</c:v>
                </c:pt>
                <c:pt idx="9">
                  <c:v>62</c:v>
                </c:pt>
                <c:pt idx="10">
                  <c:v>287</c:v>
                </c:pt>
                <c:pt idx="11">
                  <c:v>328</c:v>
                </c:pt>
                <c:pt idx="12">
                  <c:v>182</c:v>
                </c:pt>
                <c:pt idx="13">
                  <c:v>4</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numCache>
            </c:numRef>
          </c:val>
          <c:extLst xmlns:c16r2="http://schemas.microsoft.com/office/drawing/2015/06/chart">
            <c:ext xmlns:c16="http://schemas.microsoft.com/office/drawing/2014/chart" uri="{C3380CC4-5D6E-409C-BE32-E72D297353CC}">
              <c16:uniqueId val="{00000000-8440-43F2-BE2C-69485D6AEF92}"/>
            </c:ext>
          </c:extLst>
        </c:ser>
        <c:ser>
          <c:idx val="1"/>
          <c:order val="1"/>
          <c:tx>
            <c:strRef>
              <c:f>'Rel-15_Rel-19 CRs'!$A$5</c:f>
              <c:strCache>
                <c:ptCount val="1"/>
                <c:pt idx="0">
                  <c:v>Rel-15 CR</c:v>
                </c:pt>
              </c:strCache>
            </c:strRef>
          </c:tx>
          <c:spPr>
            <a:solidFill>
              <a:schemeClr val="accent2">
                <a:lumMod val="50000"/>
              </a:schemeClr>
            </a:solidFill>
          </c:spPr>
          <c:invertIfNegative val="0"/>
          <c:cat>
            <c:strRef>
              <c:f>'Rel-15_Rel-19 CRs'!$B$1:$BF$1</c:f>
              <c:strCache>
                <c:ptCount val="57"/>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strCache>
            </c:strRef>
          </c:cat>
          <c:val>
            <c:numRef>
              <c:f>'Rel-15_Rel-19 CRs'!$B$5:$BF$5</c:f>
              <c:numCache>
                <c:formatCode>General</c:formatCode>
                <c:ptCount val="57"/>
                <c:pt idx="7">
                  <c:v>19</c:v>
                </c:pt>
                <c:pt idx="8">
                  <c:v>19</c:v>
                </c:pt>
                <c:pt idx="10">
                  <c:v>27</c:v>
                </c:pt>
                <c:pt idx="11">
                  <c:v>27</c:v>
                </c:pt>
                <c:pt idx="12">
                  <c:v>12</c:v>
                </c:pt>
                <c:pt idx="13">
                  <c:v>351</c:v>
                </c:pt>
                <c:pt idx="14">
                  <c:v>201</c:v>
                </c:pt>
                <c:pt idx="15">
                  <c:v>213</c:v>
                </c:pt>
                <c:pt idx="16">
                  <c:v>119</c:v>
                </c:pt>
                <c:pt idx="17">
                  <c:v>159</c:v>
                </c:pt>
                <c:pt idx="18">
                  <c:v>100</c:v>
                </c:pt>
                <c:pt idx="19">
                  <c:v>102</c:v>
                </c:pt>
                <c:pt idx="20">
                  <c:v>78</c:v>
                </c:pt>
                <c:pt idx="21">
                  <c:v>74</c:v>
                </c:pt>
                <c:pt idx="22">
                  <c:v>50</c:v>
                </c:pt>
                <c:pt idx="23">
                  <c:v>40</c:v>
                </c:pt>
                <c:pt idx="24">
                  <c:v>17</c:v>
                </c:pt>
                <c:pt idx="25">
                  <c:v>6</c:v>
                </c:pt>
                <c:pt idx="26">
                  <c:v>10</c:v>
                </c:pt>
                <c:pt idx="27">
                  <c:v>3</c:v>
                </c:pt>
                <c:pt idx="28">
                  <c:v>4</c:v>
                </c:pt>
                <c:pt idx="29">
                  <c:v>6</c:v>
                </c:pt>
                <c:pt idx="30">
                  <c:v>2</c:v>
                </c:pt>
                <c:pt idx="31">
                  <c:v>5</c:v>
                </c:pt>
                <c:pt idx="32">
                  <c:v>6</c:v>
                </c:pt>
                <c:pt idx="33">
                  <c:v>0</c:v>
                </c:pt>
                <c:pt idx="34">
                  <c:v>3</c:v>
                </c:pt>
                <c:pt idx="35">
                  <c:v>2</c:v>
                </c:pt>
                <c:pt idx="36">
                  <c:v>1</c:v>
                </c:pt>
                <c:pt idx="37">
                  <c:v>2</c:v>
                </c:pt>
                <c:pt idx="38">
                  <c:v>0</c:v>
                </c:pt>
                <c:pt idx="39">
                  <c:v>0</c:v>
                </c:pt>
                <c:pt idx="40">
                  <c:v>1</c:v>
                </c:pt>
                <c:pt idx="41">
                  <c:v>0</c:v>
                </c:pt>
                <c:pt idx="42">
                  <c:v>1</c:v>
                </c:pt>
                <c:pt idx="43">
                  <c:v>1</c:v>
                </c:pt>
                <c:pt idx="44">
                  <c:v>0</c:v>
                </c:pt>
                <c:pt idx="45">
                  <c:v>0</c:v>
                </c:pt>
                <c:pt idx="46">
                  <c:v>0</c:v>
                </c:pt>
                <c:pt idx="47">
                  <c:v>0</c:v>
                </c:pt>
                <c:pt idx="48">
                  <c:v>0</c:v>
                </c:pt>
                <c:pt idx="49">
                  <c:v>0</c:v>
                </c:pt>
                <c:pt idx="50">
                  <c:v>1</c:v>
                </c:pt>
                <c:pt idx="51">
                  <c:v>0</c:v>
                </c:pt>
                <c:pt idx="52">
                  <c:v>0</c:v>
                </c:pt>
                <c:pt idx="53">
                  <c:v>0</c:v>
                </c:pt>
                <c:pt idx="54">
                  <c:v>0</c:v>
                </c:pt>
                <c:pt idx="55">
                  <c:v>0</c:v>
                </c:pt>
                <c:pt idx="56">
                  <c:v>0</c:v>
                </c:pt>
              </c:numCache>
            </c:numRef>
          </c:val>
          <c:extLst xmlns:c16r2="http://schemas.microsoft.com/office/drawing/2015/06/chart">
            <c:ext xmlns:c16="http://schemas.microsoft.com/office/drawing/2014/chart" uri="{C3380CC4-5D6E-409C-BE32-E72D297353CC}">
              <c16:uniqueId val="{00000001-8440-43F2-BE2C-69485D6AEF92}"/>
            </c:ext>
          </c:extLst>
        </c:ser>
        <c:ser>
          <c:idx val="2"/>
          <c:order val="2"/>
          <c:tx>
            <c:strRef>
              <c:f>'Rel-15_Rel-19 CRs'!$A$6</c:f>
              <c:strCache>
                <c:ptCount val="1"/>
                <c:pt idx="0">
                  <c:v>Rel-16 PCR/draftCR</c:v>
                </c:pt>
              </c:strCache>
            </c:strRef>
          </c:tx>
          <c:spPr>
            <a:solidFill>
              <a:srgbClr val="00B050"/>
            </a:solidFill>
          </c:spPr>
          <c:invertIfNegative val="0"/>
          <c:cat>
            <c:strRef>
              <c:f>'Rel-15_Rel-19 CRs'!$B$1:$BF$1</c:f>
              <c:strCache>
                <c:ptCount val="57"/>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strCache>
            </c:strRef>
          </c:cat>
          <c:val>
            <c:numRef>
              <c:f>'Rel-15_Rel-19 CRs'!$B$6:$BF$6</c:f>
              <c:numCache>
                <c:formatCode>General</c:formatCode>
                <c:ptCount val="57"/>
                <c:pt idx="12">
                  <c:v>43</c:v>
                </c:pt>
                <c:pt idx="13">
                  <c:v>80</c:v>
                </c:pt>
                <c:pt idx="14">
                  <c:v>170</c:v>
                </c:pt>
                <c:pt idx="15">
                  <c:v>147</c:v>
                </c:pt>
                <c:pt idx="16">
                  <c:v>181</c:v>
                </c:pt>
                <c:pt idx="17">
                  <c:v>171</c:v>
                </c:pt>
                <c:pt idx="18">
                  <c:v>207</c:v>
                </c:pt>
                <c:pt idx="19">
                  <c:v>250</c:v>
                </c:pt>
                <c:pt idx="20">
                  <c:v>88</c:v>
                </c:pt>
                <c:pt idx="21">
                  <c:v>87</c:v>
                </c:pt>
                <c:pt idx="22">
                  <c:v>71</c:v>
                </c:pt>
                <c:pt idx="23">
                  <c:v>103</c:v>
                </c:pt>
                <c:pt idx="24">
                  <c:v>26</c:v>
                </c:pt>
                <c:pt idx="25">
                  <c:v>39</c:v>
                </c:pt>
                <c:pt idx="26">
                  <c:v>30</c:v>
                </c:pt>
                <c:pt idx="27">
                  <c:v>21</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numCache>
            </c:numRef>
          </c:val>
          <c:extLst xmlns:c16r2="http://schemas.microsoft.com/office/drawing/2015/06/chart">
            <c:ext xmlns:c16="http://schemas.microsoft.com/office/drawing/2014/chart" uri="{C3380CC4-5D6E-409C-BE32-E72D297353CC}">
              <c16:uniqueId val="{00000002-8440-43F2-BE2C-69485D6AEF92}"/>
            </c:ext>
          </c:extLst>
        </c:ser>
        <c:ser>
          <c:idx val="3"/>
          <c:order val="3"/>
          <c:tx>
            <c:strRef>
              <c:f>'Rel-15_Rel-19 CRs'!$A$7</c:f>
              <c:strCache>
                <c:ptCount val="1"/>
                <c:pt idx="0">
                  <c:v>Rel-16 CR</c:v>
                </c:pt>
              </c:strCache>
            </c:strRef>
          </c:tx>
          <c:spPr>
            <a:solidFill>
              <a:srgbClr val="FF0000"/>
            </a:solidFill>
          </c:spPr>
          <c:invertIfNegative val="0"/>
          <c:cat>
            <c:strRef>
              <c:f>'Rel-15_Rel-19 CRs'!$B$1:$BF$1</c:f>
              <c:strCache>
                <c:ptCount val="57"/>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strCache>
            </c:strRef>
          </c:cat>
          <c:val>
            <c:numRef>
              <c:f>'Rel-15_Rel-19 CRs'!$B$7:$BF$7</c:f>
              <c:numCache>
                <c:formatCode>General</c:formatCode>
                <c:ptCount val="57"/>
                <c:pt idx="17">
                  <c:v>2</c:v>
                </c:pt>
                <c:pt idx="19">
                  <c:v>3</c:v>
                </c:pt>
                <c:pt idx="20">
                  <c:v>66</c:v>
                </c:pt>
                <c:pt idx="21">
                  <c:v>133</c:v>
                </c:pt>
                <c:pt idx="22">
                  <c:v>117</c:v>
                </c:pt>
                <c:pt idx="23">
                  <c:v>233</c:v>
                </c:pt>
                <c:pt idx="24">
                  <c:v>279</c:v>
                </c:pt>
                <c:pt idx="25">
                  <c:v>205</c:v>
                </c:pt>
                <c:pt idx="26">
                  <c:v>260</c:v>
                </c:pt>
                <c:pt idx="27">
                  <c:v>174</c:v>
                </c:pt>
                <c:pt idx="28">
                  <c:v>197</c:v>
                </c:pt>
                <c:pt idx="29">
                  <c:v>248</c:v>
                </c:pt>
                <c:pt idx="30">
                  <c:v>31</c:v>
                </c:pt>
                <c:pt idx="31">
                  <c:v>123</c:v>
                </c:pt>
                <c:pt idx="32">
                  <c:v>79</c:v>
                </c:pt>
                <c:pt idx="33">
                  <c:v>9</c:v>
                </c:pt>
                <c:pt idx="34">
                  <c:v>74</c:v>
                </c:pt>
                <c:pt idx="35">
                  <c:v>8</c:v>
                </c:pt>
                <c:pt idx="36">
                  <c:v>29</c:v>
                </c:pt>
                <c:pt idx="37">
                  <c:v>38</c:v>
                </c:pt>
                <c:pt idx="38">
                  <c:v>0</c:v>
                </c:pt>
                <c:pt idx="39">
                  <c:v>31</c:v>
                </c:pt>
                <c:pt idx="40">
                  <c:v>17</c:v>
                </c:pt>
                <c:pt idx="41">
                  <c:v>1</c:v>
                </c:pt>
                <c:pt idx="42">
                  <c:v>13</c:v>
                </c:pt>
                <c:pt idx="43">
                  <c:v>8</c:v>
                </c:pt>
                <c:pt idx="44">
                  <c:v>2</c:v>
                </c:pt>
                <c:pt idx="45">
                  <c:v>1</c:v>
                </c:pt>
                <c:pt idx="46">
                  <c:v>3</c:v>
                </c:pt>
                <c:pt idx="47">
                  <c:v>1</c:v>
                </c:pt>
                <c:pt idx="48">
                  <c:v>2</c:v>
                </c:pt>
                <c:pt idx="49">
                  <c:v>2</c:v>
                </c:pt>
                <c:pt idx="50">
                  <c:v>3</c:v>
                </c:pt>
                <c:pt idx="51">
                  <c:v>1</c:v>
                </c:pt>
                <c:pt idx="52">
                  <c:v>2</c:v>
                </c:pt>
                <c:pt idx="53">
                  <c:v>0</c:v>
                </c:pt>
                <c:pt idx="54">
                  <c:v>3</c:v>
                </c:pt>
                <c:pt idx="55">
                  <c:v>1</c:v>
                </c:pt>
                <c:pt idx="56">
                  <c:v>0</c:v>
                </c:pt>
              </c:numCache>
            </c:numRef>
          </c:val>
          <c:extLst xmlns:c16r2="http://schemas.microsoft.com/office/drawing/2015/06/chart">
            <c:ext xmlns:c16="http://schemas.microsoft.com/office/drawing/2014/chart" uri="{C3380CC4-5D6E-409C-BE32-E72D297353CC}">
              <c16:uniqueId val="{00000003-8440-43F2-BE2C-69485D6AEF92}"/>
            </c:ext>
          </c:extLst>
        </c:ser>
        <c:ser>
          <c:idx val="4"/>
          <c:order val="4"/>
          <c:tx>
            <c:strRef>
              <c:f>'Rel-15_Rel-19 CRs'!$A$8</c:f>
              <c:strCache>
                <c:ptCount val="1"/>
                <c:pt idx="0">
                  <c:v>Rel-17 PCR/draftCR</c:v>
                </c:pt>
              </c:strCache>
            </c:strRef>
          </c:tx>
          <c:spPr>
            <a:solidFill>
              <a:srgbClr val="FFC000"/>
            </a:solidFill>
          </c:spPr>
          <c:invertIfNegative val="0"/>
          <c:cat>
            <c:strRef>
              <c:f>'Rel-15_Rel-19 CRs'!$B$1:$BF$1</c:f>
              <c:strCache>
                <c:ptCount val="57"/>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strCache>
            </c:strRef>
          </c:cat>
          <c:val>
            <c:numRef>
              <c:f>'Rel-15_Rel-19 CRs'!$B$8:$BF$8</c:f>
              <c:numCache>
                <c:formatCode>General</c:formatCode>
                <c:ptCount val="57"/>
                <c:pt idx="25">
                  <c:v>48</c:v>
                </c:pt>
                <c:pt idx="26">
                  <c:v>55</c:v>
                </c:pt>
                <c:pt idx="27">
                  <c:v>91</c:v>
                </c:pt>
                <c:pt idx="28">
                  <c:v>0</c:v>
                </c:pt>
                <c:pt idx="29">
                  <c:v>0</c:v>
                </c:pt>
                <c:pt idx="30">
                  <c:v>348</c:v>
                </c:pt>
                <c:pt idx="31">
                  <c:v>407</c:v>
                </c:pt>
                <c:pt idx="32">
                  <c:v>356</c:v>
                </c:pt>
                <c:pt idx="33">
                  <c:v>276</c:v>
                </c:pt>
                <c:pt idx="34">
                  <c:v>158</c:v>
                </c:pt>
                <c:pt idx="35">
                  <c:v>113</c:v>
                </c:pt>
                <c:pt idx="36">
                  <c:v>146</c:v>
                </c:pt>
                <c:pt idx="37">
                  <c:v>144</c:v>
                </c:pt>
                <c:pt idx="38">
                  <c:v>0</c:v>
                </c:pt>
                <c:pt idx="39">
                  <c:v>0</c:v>
                </c:pt>
                <c:pt idx="40">
                  <c:v>0</c:v>
                </c:pt>
                <c:pt idx="41">
                  <c:v>1</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numCache>
            </c:numRef>
          </c:val>
          <c:extLst xmlns:c16r2="http://schemas.microsoft.com/office/drawing/2015/06/chart">
            <c:ext xmlns:c16="http://schemas.microsoft.com/office/drawing/2014/chart" uri="{C3380CC4-5D6E-409C-BE32-E72D297353CC}">
              <c16:uniqueId val="{00000004-8440-43F2-BE2C-69485D6AEF92}"/>
            </c:ext>
          </c:extLst>
        </c:ser>
        <c:ser>
          <c:idx val="5"/>
          <c:order val="5"/>
          <c:tx>
            <c:strRef>
              <c:f>'Rel-15_Rel-19 CRs'!$A$9</c:f>
              <c:strCache>
                <c:ptCount val="1"/>
                <c:pt idx="0">
                  <c:v>Rel-17 CR</c:v>
                </c:pt>
              </c:strCache>
            </c:strRef>
          </c:tx>
          <c:spPr>
            <a:solidFill>
              <a:srgbClr val="00B0F0"/>
            </a:solidFill>
          </c:spPr>
          <c:invertIfNegative val="0"/>
          <c:cat>
            <c:strRef>
              <c:f>'Rel-15_Rel-19 CRs'!$B$1:$BF$1</c:f>
              <c:strCache>
                <c:ptCount val="57"/>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strCache>
            </c:strRef>
          </c:cat>
          <c:val>
            <c:numRef>
              <c:f>'Rel-15_Rel-19 CRs'!$B$9:$BF$9</c:f>
              <c:numCache>
                <c:formatCode>General</c:formatCode>
                <c:ptCount val="57"/>
                <c:pt idx="30">
                  <c:v>12</c:v>
                </c:pt>
                <c:pt idx="31">
                  <c:v>0</c:v>
                </c:pt>
                <c:pt idx="32">
                  <c:v>0</c:v>
                </c:pt>
                <c:pt idx="33">
                  <c:v>0</c:v>
                </c:pt>
                <c:pt idx="34">
                  <c:v>209</c:v>
                </c:pt>
                <c:pt idx="35">
                  <c:v>135</c:v>
                </c:pt>
                <c:pt idx="36">
                  <c:v>262</c:v>
                </c:pt>
                <c:pt idx="37">
                  <c:v>314</c:v>
                </c:pt>
                <c:pt idx="38">
                  <c:v>189</c:v>
                </c:pt>
                <c:pt idx="39">
                  <c:v>236</c:v>
                </c:pt>
                <c:pt idx="40">
                  <c:v>202</c:v>
                </c:pt>
                <c:pt idx="41">
                  <c:v>107</c:v>
                </c:pt>
                <c:pt idx="42">
                  <c:v>57</c:v>
                </c:pt>
                <c:pt idx="43">
                  <c:v>77</c:v>
                </c:pt>
                <c:pt idx="44">
                  <c:v>45</c:v>
                </c:pt>
                <c:pt idx="45">
                  <c:v>12</c:v>
                </c:pt>
                <c:pt idx="46">
                  <c:v>36</c:v>
                </c:pt>
                <c:pt idx="47">
                  <c:v>4</c:v>
                </c:pt>
                <c:pt idx="48">
                  <c:v>26</c:v>
                </c:pt>
                <c:pt idx="49">
                  <c:v>4</c:v>
                </c:pt>
                <c:pt idx="50">
                  <c:v>24</c:v>
                </c:pt>
                <c:pt idx="51">
                  <c:v>13</c:v>
                </c:pt>
                <c:pt idx="52">
                  <c:v>8</c:v>
                </c:pt>
                <c:pt idx="53">
                  <c:v>4</c:v>
                </c:pt>
                <c:pt idx="54">
                  <c:v>13</c:v>
                </c:pt>
                <c:pt idx="55">
                  <c:v>6</c:v>
                </c:pt>
                <c:pt idx="56">
                  <c:v>0</c:v>
                </c:pt>
              </c:numCache>
            </c:numRef>
          </c:val>
          <c:extLst xmlns:c16r2="http://schemas.microsoft.com/office/drawing/2015/06/chart">
            <c:ext xmlns:c16="http://schemas.microsoft.com/office/drawing/2014/chart" uri="{C3380CC4-5D6E-409C-BE32-E72D297353CC}">
              <c16:uniqueId val="{00000005-8440-43F2-BE2C-69485D6AEF92}"/>
            </c:ext>
          </c:extLst>
        </c:ser>
        <c:ser>
          <c:idx val="8"/>
          <c:order val="6"/>
          <c:tx>
            <c:strRef>
              <c:f>'Rel-15_Rel-19 CRs'!$A$10</c:f>
              <c:strCache>
                <c:ptCount val="1"/>
                <c:pt idx="0">
                  <c:v>Rel-18 PCR/draftCR</c:v>
                </c:pt>
              </c:strCache>
            </c:strRef>
          </c:tx>
          <c:invertIfNegative val="0"/>
          <c:cat>
            <c:strRef>
              <c:f>'Rel-15_Rel-19 CRs'!$B$1:$BF$1</c:f>
              <c:strCache>
                <c:ptCount val="57"/>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strCache>
            </c:strRef>
          </c:cat>
          <c:val>
            <c:numRef>
              <c:f>'Rel-15_Rel-19 CRs'!$B$10:$BF$10</c:f>
              <c:numCache>
                <c:formatCode>General</c:formatCode>
                <c:ptCount val="57"/>
                <c:pt idx="40">
                  <c:v>245</c:v>
                </c:pt>
                <c:pt idx="41">
                  <c:v>440</c:v>
                </c:pt>
                <c:pt idx="42">
                  <c:v>599</c:v>
                </c:pt>
                <c:pt idx="43">
                  <c:v>535</c:v>
                </c:pt>
                <c:pt idx="44">
                  <c:v>306</c:v>
                </c:pt>
                <c:pt idx="45">
                  <c:v>69</c:v>
                </c:pt>
                <c:pt idx="46">
                  <c:v>57</c:v>
                </c:pt>
                <c:pt idx="47">
                  <c:v>17</c:v>
                </c:pt>
                <c:pt idx="48">
                  <c:v>27</c:v>
                </c:pt>
                <c:pt idx="49">
                  <c:v>16</c:v>
                </c:pt>
                <c:pt idx="50">
                  <c:v>0</c:v>
                </c:pt>
                <c:pt idx="51">
                  <c:v>0</c:v>
                </c:pt>
                <c:pt idx="52">
                  <c:v>0</c:v>
                </c:pt>
                <c:pt idx="53">
                  <c:v>0</c:v>
                </c:pt>
                <c:pt idx="54">
                  <c:v>0</c:v>
                </c:pt>
                <c:pt idx="55">
                  <c:v>0</c:v>
                </c:pt>
                <c:pt idx="56">
                  <c:v>0</c:v>
                </c:pt>
              </c:numCache>
            </c:numRef>
          </c:val>
          <c:extLst xmlns:c16r2="http://schemas.microsoft.com/office/drawing/2015/06/chart">
            <c:ext xmlns:c16="http://schemas.microsoft.com/office/drawing/2014/chart" uri="{C3380CC4-5D6E-409C-BE32-E72D297353CC}">
              <c16:uniqueId val="{00000006-8440-43F2-BE2C-69485D6AEF92}"/>
            </c:ext>
          </c:extLst>
        </c:ser>
        <c:ser>
          <c:idx val="6"/>
          <c:order val="7"/>
          <c:tx>
            <c:strRef>
              <c:f>'Rel-15_Rel-19 CRs'!$A$11</c:f>
              <c:strCache>
                <c:ptCount val="1"/>
                <c:pt idx="0">
                  <c:v>Rel-18 CR</c:v>
                </c:pt>
              </c:strCache>
            </c:strRef>
          </c:tx>
          <c:spPr>
            <a:solidFill>
              <a:schemeClr val="tx2"/>
            </a:solidFill>
          </c:spPr>
          <c:invertIfNegative val="0"/>
          <c:cat>
            <c:strRef>
              <c:f>'Rel-15_Rel-19 CRs'!$B$1:$BF$1</c:f>
              <c:strCache>
                <c:ptCount val="57"/>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strCache>
            </c:strRef>
          </c:cat>
          <c:val>
            <c:numRef>
              <c:f>'Rel-15_Rel-19 CRs'!$B$11:$BF$11</c:f>
              <c:numCache>
                <c:formatCode>General</c:formatCode>
                <c:ptCount val="57"/>
                <c:pt idx="40">
                  <c:v>0</c:v>
                </c:pt>
                <c:pt idx="41">
                  <c:v>0</c:v>
                </c:pt>
                <c:pt idx="42">
                  <c:v>0</c:v>
                </c:pt>
                <c:pt idx="43">
                  <c:v>0</c:v>
                </c:pt>
                <c:pt idx="44">
                  <c:v>25</c:v>
                </c:pt>
                <c:pt idx="45">
                  <c:v>83</c:v>
                </c:pt>
                <c:pt idx="46">
                  <c:v>240</c:v>
                </c:pt>
                <c:pt idx="47">
                  <c:v>215</c:v>
                </c:pt>
                <c:pt idx="48">
                  <c:v>290</c:v>
                </c:pt>
                <c:pt idx="49">
                  <c:v>272</c:v>
                </c:pt>
                <c:pt idx="50">
                  <c:v>226</c:v>
                </c:pt>
                <c:pt idx="51">
                  <c:v>184</c:v>
                </c:pt>
                <c:pt idx="52">
                  <c:v>198</c:v>
                </c:pt>
                <c:pt idx="53">
                  <c:v>208</c:v>
                </c:pt>
                <c:pt idx="54">
                  <c:v>118</c:v>
                </c:pt>
                <c:pt idx="55">
                  <c:v>75</c:v>
                </c:pt>
                <c:pt idx="56">
                  <c:v>21</c:v>
                </c:pt>
              </c:numCache>
            </c:numRef>
          </c:val>
          <c:extLst xmlns:c16r2="http://schemas.microsoft.com/office/drawing/2015/06/chart">
            <c:ext xmlns:c16="http://schemas.microsoft.com/office/drawing/2014/chart" uri="{C3380CC4-5D6E-409C-BE32-E72D297353CC}">
              <c16:uniqueId val="{00000007-8440-43F2-BE2C-69485D6AEF92}"/>
            </c:ext>
          </c:extLst>
        </c:ser>
        <c:ser>
          <c:idx val="7"/>
          <c:order val="8"/>
          <c:tx>
            <c:strRef>
              <c:f>'Rel-15_Rel-19 CRs'!$A$12</c:f>
              <c:strCache>
                <c:ptCount val="1"/>
                <c:pt idx="0">
                  <c:v>Rel-19 PCR/draftCR</c:v>
                </c:pt>
              </c:strCache>
            </c:strRef>
          </c:tx>
          <c:invertIfNegative val="0"/>
          <c:cat>
            <c:strRef>
              <c:f>'Rel-15_Rel-19 CRs'!$B$1:$BF$1</c:f>
              <c:strCache>
                <c:ptCount val="57"/>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strCache>
            </c:strRef>
          </c:cat>
          <c:val>
            <c:numRef>
              <c:f>'Rel-15_Rel-19 CRs'!$B$12:$BF$12</c:f>
              <c:numCache>
                <c:formatCode>General</c:formatCode>
                <c:ptCount val="57"/>
                <c:pt idx="7">
                  <c:v>85</c:v>
                </c:pt>
                <c:pt idx="8">
                  <c:v>126</c:v>
                </c:pt>
                <c:pt idx="9">
                  <c:v>35</c:v>
                </c:pt>
                <c:pt idx="10">
                  <c:v>126</c:v>
                </c:pt>
                <c:pt idx="11">
                  <c:v>119</c:v>
                </c:pt>
                <c:pt idx="18">
                  <c:v>36</c:v>
                </c:pt>
                <c:pt idx="19">
                  <c:v>31</c:v>
                </c:pt>
                <c:pt idx="20">
                  <c:v>27</c:v>
                </c:pt>
                <c:pt idx="21">
                  <c:v>37</c:v>
                </c:pt>
                <c:pt idx="50">
                  <c:v>0</c:v>
                </c:pt>
                <c:pt idx="51">
                  <c:v>26</c:v>
                </c:pt>
                <c:pt idx="52">
                  <c:v>29</c:v>
                </c:pt>
                <c:pt idx="53">
                  <c:v>168</c:v>
                </c:pt>
                <c:pt idx="54">
                  <c:v>175</c:v>
                </c:pt>
                <c:pt idx="55">
                  <c:v>228</c:v>
                </c:pt>
                <c:pt idx="56">
                  <c:v>85</c:v>
                </c:pt>
              </c:numCache>
            </c:numRef>
          </c:val>
          <c:extLst xmlns:c16r2="http://schemas.microsoft.com/office/drawing/2015/06/chart">
            <c:ext xmlns:c16="http://schemas.microsoft.com/office/drawing/2014/chart" uri="{C3380CC4-5D6E-409C-BE32-E72D297353CC}">
              <c16:uniqueId val="{00000008-8440-43F2-BE2C-69485D6AEF92}"/>
            </c:ext>
          </c:extLst>
        </c:ser>
        <c:ser>
          <c:idx val="9"/>
          <c:order val="9"/>
          <c:tx>
            <c:strRef>
              <c:f>'Rel-15_Rel-19 CRs'!$A$13</c:f>
              <c:strCache>
                <c:ptCount val="1"/>
                <c:pt idx="0">
                  <c:v>Rel-19 CR</c:v>
                </c:pt>
              </c:strCache>
            </c:strRef>
          </c:tx>
          <c:invertIfNegative val="0"/>
          <c:cat>
            <c:strRef>
              <c:f>'Rel-15_Rel-19 CRs'!$B$1:$BF$1</c:f>
              <c:strCache>
                <c:ptCount val="57"/>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strCache>
            </c:strRef>
          </c:cat>
          <c:val>
            <c:numRef>
              <c:f>'Rel-15_Rel-19 CRs'!$B$13:$BF$13</c:f>
              <c:numCache>
                <c:formatCode>General</c:formatCode>
                <c:ptCount val="57"/>
                <c:pt idx="7">
                  <c:v>67</c:v>
                </c:pt>
                <c:pt idx="8">
                  <c:v>69</c:v>
                </c:pt>
                <c:pt idx="9">
                  <c:v>23</c:v>
                </c:pt>
                <c:pt idx="10">
                  <c:v>111</c:v>
                </c:pt>
                <c:pt idx="11">
                  <c:v>156</c:v>
                </c:pt>
                <c:pt idx="18">
                  <c:v>44</c:v>
                </c:pt>
                <c:pt idx="19">
                  <c:v>50</c:v>
                </c:pt>
                <c:pt idx="20">
                  <c:v>39</c:v>
                </c:pt>
                <c:pt idx="21">
                  <c:v>36</c:v>
                </c:pt>
                <c:pt idx="50">
                  <c:v>0</c:v>
                </c:pt>
                <c:pt idx="51">
                  <c:v>0</c:v>
                </c:pt>
                <c:pt idx="52">
                  <c:v>0</c:v>
                </c:pt>
                <c:pt idx="53">
                  <c:v>0</c:v>
                </c:pt>
                <c:pt idx="54">
                  <c:v>0</c:v>
                </c:pt>
                <c:pt idx="55">
                  <c:v>6</c:v>
                </c:pt>
                <c:pt idx="56">
                  <c:v>15</c:v>
                </c:pt>
              </c:numCache>
            </c:numRef>
          </c:val>
          <c:extLst xmlns:c16r2="http://schemas.microsoft.com/office/drawing/2015/06/chart">
            <c:ext xmlns:c16="http://schemas.microsoft.com/office/drawing/2014/chart" uri="{C3380CC4-5D6E-409C-BE32-E72D297353CC}">
              <c16:uniqueId val="{00000009-8440-43F2-BE2C-69485D6AEF92}"/>
            </c:ext>
          </c:extLst>
        </c:ser>
        <c:dLbls>
          <c:showLegendKey val="0"/>
          <c:showVal val="0"/>
          <c:showCatName val="0"/>
          <c:showSerName val="0"/>
          <c:showPercent val="0"/>
          <c:showBubbleSize val="0"/>
        </c:dLbls>
        <c:gapWidth val="75"/>
        <c:gapDepth val="75"/>
        <c:shape val="box"/>
        <c:axId val="615261624"/>
        <c:axId val="615266328"/>
        <c:axId val="0"/>
      </c:bar3DChart>
      <c:catAx>
        <c:axId val="615261624"/>
        <c:scaling>
          <c:orientation val="minMax"/>
        </c:scaling>
        <c:delete val="0"/>
        <c:axPos val="b"/>
        <c:numFmt formatCode="General" sourceLinked="0"/>
        <c:majorTickMark val="none"/>
        <c:minorTickMark val="none"/>
        <c:tickLblPos val="nextTo"/>
        <c:txPr>
          <a:bodyPr/>
          <a:lstStyle/>
          <a:p>
            <a:pPr>
              <a:defRPr sz="900"/>
            </a:pPr>
            <a:endParaRPr lang="en-US"/>
          </a:p>
        </c:txPr>
        <c:crossAx val="615266328"/>
        <c:crosses val="autoZero"/>
        <c:auto val="0"/>
        <c:lblAlgn val="ctr"/>
        <c:lblOffset val="100"/>
        <c:tickLblSkip val="1"/>
        <c:noMultiLvlLbl val="0"/>
      </c:catAx>
      <c:valAx>
        <c:axId val="615266328"/>
        <c:scaling>
          <c:orientation val="minMax"/>
        </c:scaling>
        <c:delete val="0"/>
        <c:axPos val="l"/>
        <c:majorGridlines/>
        <c:minorGridlines/>
        <c:numFmt formatCode="General" sourceLinked="1"/>
        <c:majorTickMark val="out"/>
        <c:minorTickMark val="none"/>
        <c:tickLblPos val="nextTo"/>
        <c:txPr>
          <a:bodyPr/>
          <a:lstStyle/>
          <a:p>
            <a:pPr>
              <a:defRPr sz="900"/>
            </a:pPr>
            <a:endParaRPr lang="en-US"/>
          </a:p>
        </c:txPr>
        <c:crossAx val="615261624"/>
        <c:crosses val="autoZero"/>
        <c:crossBetween val="between"/>
      </c:valAx>
    </c:plotArea>
    <c:legend>
      <c:legendPos val="r"/>
      <c:layout>
        <c:manualLayout>
          <c:xMode val="edge"/>
          <c:yMode val="edge"/>
          <c:x val="6.6031092267312727E-2"/>
          <c:y val="0.10934083874997352"/>
          <c:w val="0.13280510358649347"/>
          <c:h val="0.43678534748373843"/>
        </c:manualLayout>
      </c:layout>
      <c:overlay val="0"/>
    </c:legend>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07-Jun-24</a:t>
            </a:fld>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07-Jun-24</a:t>
            </a:fld>
            <a:endParaRPr lang="en-US"/>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58</a:t>
            </a:fld>
            <a:endParaRPr lang="en-GB" altLang="en-US"/>
          </a:p>
        </p:txBody>
      </p:sp>
    </p:spTree>
    <p:extLst>
      <p:ext uri="{BB962C8B-B14F-4D97-AF65-F5344CB8AC3E}">
        <p14:creationId xmlns:p14="http://schemas.microsoft.com/office/powerpoint/2010/main" val="9132267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51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97F3E72B-AC6E-41A0-AAB5-625C4A3D5719}" type="slidenum">
              <a:rPr lang="en-GB" altLang="de-DE" sz="1200">
                <a:latin typeface="Times New Roman" panose="02020603050405020304" pitchFamily="18" charset="0"/>
              </a:rPr>
              <a:pPr eaLnBrk="1" hangingPunct="1"/>
              <a:t>6</a:t>
            </a:fld>
            <a:endParaRPr lang="en-GB" altLang="de-DE" sz="1200">
              <a:latin typeface="Times New Roman" panose="02020603050405020304" pitchFamily="18" charset="0"/>
            </a:endParaRPr>
          </a:p>
        </p:txBody>
      </p:sp>
    </p:spTree>
    <p:extLst>
      <p:ext uri="{BB962C8B-B14F-4D97-AF65-F5344CB8AC3E}">
        <p14:creationId xmlns:p14="http://schemas.microsoft.com/office/powerpoint/2010/main" val="13524360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13</a:t>
            </a:fld>
            <a:endParaRPr lang="en-GB" altLang="en-US"/>
          </a:p>
        </p:txBody>
      </p:sp>
    </p:spTree>
    <p:extLst>
      <p:ext uri="{BB962C8B-B14F-4D97-AF65-F5344CB8AC3E}">
        <p14:creationId xmlns:p14="http://schemas.microsoft.com/office/powerpoint/2010/main" val="349335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14</a:t>
            </a:fld>
            <a:endParaRPr lang="en-GB" altLang="en-US"/>
          </a:p>
        </p:txBody>
      </p:sp>
    </p:spTree>
    <p:extLst>
      <p:ext uri="{BB962C8B-B14F-4D97-AF65-F5344CB8AC3E}">
        <p14:creationId xmlns:p14="http://schemas.microsoft.com/office/powerpoint/2010/main" val="14745547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18</a:t>
            </a:fld>
            <a:endParaRPr lang="en-GB" altLang="en-US"/>
          </a:p>
        </p:txBody>
      </p:sp>
    </p:spTree>
    <p:extLst>
      <p:ext uri="{BB962C8B-B14F-4D97-AF65-F5344CB8AC3E}">
        <p14:creationId xmlns:p14="http://schemas.microsoft.com/office/powerpoint/2010/main" val="30952301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54</a:t>
            </a:fld>
            <a:endParaRPr lang="en-GB" altLang="en-US"/>
          </a:p>
        </p:txBody>
      </p:sp>
    </p:spTree>
    <p:extLst>
      <p:ext uri="{BB962C8B-B14F-4D97-AF65-F5344CB8AC3E}">
        <p14:creationId xmlns:p14="http://schemas.microsoft.com/office/powerpoint/2010/main" val="39777172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55</a:t>
            </a:fld>
            <a:endParaRPr lang="en-GB" altLang="en-US"/>
          </a:p>
        </p:txBody>
      </p:sp>
    </p:spTree>
    <p:extLst>
      <p:ext uri="{BB962C8B-B14F-4D97-AF65-F5344CB8AC3E}">
        <p14:creationId xmlns:p14="http://schemas.microsoft.com/office/powerpoint/2010/main" val="36247244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56</a:t>
            </a:fld>
            <a:endParaRPr lang="en-GB" altLang="en-US"/>
          </a:p>
        </p:txBody>
      </p:sp>
    </p:spTree>
    <p:extLst>
      <p:ext uri="{BB962C8B-B14F-4D97-AF65-F5344CB8AC3E}">
        <p14:creationId xmlns:p14="http://schemas.microsoft.com/office/powerpoint/2010/main" val="2366605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57</a:t>
            </a:fld>
            <a:endParaRPr lang="en-GB" altLang="en-US"/>
          </a:p>
        </p:txBody>
      </p:sp>
    </p:spTree>
    <p:extLst>
      <p:ext uri="{BB962C8B-B14F-4D97-AF65-F5344CB8AC3E}">
        <p14:creationId xmlns:p14="http://schemas.microsoft.com/office/powerpoint/2010/main" val="33293094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Meeting #</a:t>
            </a:r>
            <a:r>
              <a:rPr lang="de-DE" sz="1200" b="1" kern="1200" dirty="0" smtClean="0">
                <a:solidFill>
                  <a:schemeClr val="tx1"/>
                </a:solidFill>
                <a:latin typeface="Arial "/>
                <a:ea typeface="+mn-ea"/>
                <a:cs typeface="Arial" panose="020B0604020202020204" pitchFamily="34" charset="0"/>
              </a:rPr>
              <a:t>104</a:t>
            </a:r>
            <a:endParaRPr lang="de-DE" sz="1200" b="1" kern="1200" dirty="0">
              <a:solidFill>
                <a:schemeClr val="tx1"/>
              </a:solidFill>
              <a:latin typeface="Arial "/>
              <a:ea typeface="+mn-ea"/>
              <a:cs typeface="Arial" panose="020B0604020202020204" pitchFamily="34" charset="0"/>
            </a:endParaRPr>
          </a:p>
          <a:p>
            <a:r>
              <a:rPr lang="de-DE" sz="1200" b="1" kern="1200" dirty="0" smtClean="0">
                <a:solidFill>
                  <a:schemeClr val="tx1"/>
                </a:solidFill>
                <a:latin typeface="Arial "/>
                <a:ea typeface="+mn-ea"/>
                <a:cs typeface="Arial" panose="020B0604020202020204" pitchFamily="34" charset="0"/>
              </a:rPr>
              <a:t>18 </a:t>
            </a:r>
            <a:r>
              <a:rPr lang="de-DE" sz="1200" b="1" kern="1200" dirty="0">
                <a:solidFill>
                  <a:schemeClr val="tx1"/>
                </a:solidFill>
                <a:latin typeface="Arial "/>
                <a:ea typeface="+mn-ea"/>
                <a:cs typeface="Arial" panose="020B0604020202020204" pitchFamily="34" charset="0"/>
              </a:rPr>
              <a:t>– </a:t>
            </a:r>
            <a:r>
              <a:rPr lang="de-DE" sz="1200" b="1" kern="1200" dirty="0" smtClean="0">
                <a:solidFill>
                  <a:schemeClr val="tx1"/>
                </a:solidFill>
                <a:latin typeface="Arial "/>
                <a:ea typeface="+mn-ea"/>
                <a:cs typeface="Arial" panose="020B0604020202020204" pitchFamily="34" charset="0"/>
              </a:rPr>
              <a:t>21 June 2024, Shanghai, China</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604543" y="324480"/>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smtClean="0">
                <a:effectLst/>
              </a:rPr>
              <a:t>SP-240914</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029777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a:t>Fifth level</a:t>
            </a:r>
            <a:endParaRPr lang="en-GB" altLang="en-US"/>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smtClean="0">
                <a:solidFill>
                  <a:schemeClr val="bg1"/>
                </a:solidFill>
              </a:rPr>
              <a:t>SP-240914: </a:t>
            </a:r>
            <a:r>
              <a:rPr lang="en-GB" altLang="de-DE" sz="1200" dirty="0">
                <a:solidFill>
                  <a:schemeClr val="bg1"/>
                </a:solidFill>
              </a:rPr>
              <a:t>TSG </a:t>
            </a:r>
            <a:r>
              <a:rPr lang="en-GB" altLang="de-DE" sz="1200" dirty="0" smtClean="0">
                <a:solidFill>
                  <a:schemeClr val="bg1"/>
                </a:solidFill>
              </a:rPr>
              <a:t>SA#104, </a:t>
            </a:r>
            <a:r>
              <a:rPr lang="en-US" altLang="de-DE" sz="1200" dirty="0" smtClean="0">
                <a:solidFill>
                  <a:schemeClr val="bg1"/>
                </a:solidFill>
              </a:rPr>
              <a:t>18</a:t>
            </a:r>
            <a:r>
              <a:rPr lang="en-US" altLang="de-DE" sz="1200" baseline="0" dirty="0" smtClean="0">
                <a:solidFill>
                  <a:schemeClr val="bg1"/>
                </a:solidFill>
              </a:rPr>
              <a:t> - 21</a:t>
            </a:r>
            <a:r>
              <a:rPr lang="en-US" altLang="de-DE" sz="1200" dirty="0" smtClean="0">
                <a:solidFill>
                  <a:schemeClr val="bg1"/>
                </a:solidFill>
              </a:rPr>
              <a:t> June 2024</a:t>
            </a:r>
            <a:endParaRPr lang="en-GB" altLang="de-DE" sz="1200" dirty="0">
              <a:solidFill>
                <a:schemeClr val="bg1"/>
              </a:solidFill>
            </a:endParaRPr>
          </a:p>
          <a:p>
            <a:pPr>
              <a:defRPr/>
            </a:pPr>
            <a:endParaRPr lang="en-GB"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a:t>
            </a:r>
            <a:r>
              <a:rPr lang="en-GB" altLang="en-US" sz="800" dirty="0" smtClean="0"/>
              <a:t>2024</a:t>
            </a:r>
            <a:endParaRPr lang="en-GB" altLang="en-US" sz="800" dirty="0"/>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6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hyperlink" Target="http://www.3gpp.org/" TargetMode="External"/><Relationship Id="rId4" Type="http://schemas.openxmlformats.org/officeDocument/2006/relationships/hyperlink" Target="mailto:a.bennett@Samsung.com" TargetMode="Externa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1371600" y="3712307"/>
            <a:ext cx="6400800" cy="2297317"/>
          </a:xfrm>
        </p:spPr>
        <p:txBody>
          <a:bodyPr/>
          <a:lstStyle/>
          <a:p>
            <a:pPr marL="0" indent="0" algn="ctr" eaLnBrk="1" hangingPunct="1">
              <a:buFontTx/>
              <a:buNone/>
            </a:pPr>
            <a:r>
              <a:rPr lang="fr-FR" altLang="de-DE" sz="2000" dirty="0" smtClean="0">
                <a:effectLst>
                  <a:outerShdw blurRad="38100" dist="38100" dir="2700000" algn="tl">
                    <a:srgbClr val="000000">
                      <a:alpha val="43137"/>
                    </a:srgbClr>
                  </a:outerShdw>
                </a:effectLst>
              </a:rPr>
              <a:t>Andrew </a:t>
            </a:r>
            <a:r>
              <a:rPr lang="fr-FR" altLang="de-DE" sz="2000" dirty="0">
                <a:effectLst>
                  <a:outerShdw blurRad="38100" dist="38100" dir="2700000" algn="tl">
                    <a:srgbClr val="000000">
                      <a:alpha val="43137"/>
                    </a:srgbClr>
                  </a:outerShdw>
                </a:effectLst>
              </a:rPr>
              <a:t>Bennett </a:t>
            </a:r>
            <a:r>
              <a:rPr lang="fr-FR" altLang="de-DE" sz="2000" dirty="0" smtClean="0">
                <a:effectLst>
                  <a:outerShdw blurRad="38100" dist="38100" dir="2700000" algn="tl">
                    <a:srgbClr val="000000">
                      <a:alpha val="43137"/>
                    </a:srgbClr>
                  </a:outerShdw>
                </a:effectLst>
              </a:rPr>
              <a:t>(SA2 </a:t>
            </a:r>
            <a:r>
              <a:rPr lang="fr-FR" altLang="de-DE" sz="2000" dirty="0">
                <a:effectLst>
                  <a:outerShdw blurRad="38100" dist="38100" dir="2700000" algn="tl">
                    <a:srgbClr val="000000">
                      <a:alpha val="43137"/>
                    </a:srgbClr>
                  </a:outerShdw>
                </a:effectLst>
              </a:rPr>
              <a:t>Chair, Samsung)</a:t>
            </a:r>
          </a:p>
          <a:p>
            <a:pPr marL="0" indent="0" algn="ctr" eaLnBrk="1" hangingPunct="1">
              <a:buFontTx/>
              <a:buNone/>
            </a:pPr>
            <a:r>
              <a:rPr lang="fr-FR" altLang="de-DE" sz="2000" dirty="0">
                <a:effectLst>
                  <a:outerShdw blurRad="38100" dist="38100" dir="2700000" algn="tl">
                    <a:srgbClr val="000000">
                      <a:alpha val="43137"/>
                    </a:srgbClr>
                  </a:outerShdw>
                </a:effectLst>
              </a:rPr>
              <a:t>Maurice Pope (SA2 Support, MCC)</a:t>
            </a:r>
            <a:endParaRPr lang="de-DE" altLang="de-DE" sz="2000" dirty="0">
              <a:effectLst>
                <a:outerShdw blurRad="38100" dist="38100" dir="2700000" algn="tl">
                  <a:srgbClr val="000000">
                    <a:alpha val="43137"/>
                  </a:srgbClr>
                </a:outerShdw>
              </a:effectLst>
            </a:endParaRPr>
          </a:p>
        </p:txBody>
      </p:sp>
      <p:sp>
        <p:nvSpPr>
          <p:cNvPr id="7" name="Text Box 63"/>
          <p:cNvSpPr txBox="1">
            <a:spLocks noChangeArrowheads="1"/>
          </p:cNvSpPr>
          <p:nvPr/>
        </p:nvSpPr>
        <p:spPr bwMode="auto">
          <a:xfrm>
            <a:off x="1560727" y="1575654"/>
            <a:ext cx="6022546" cy="2000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5200" b="1" dirty="0">
                <a:solidFill>
                  <a:srgbClr val="FF3300"/>
                </a:solidFill>
                <a:effectLst>
                  <a:outerShdw blurRad="38100" dist="38100" dir="2700000" algn="tl">
                    <a:srgbClr val="C0C0C0"/>
                  </a:outerShdw>
                </a:effectLst>
                <a:latin typeface="Calibri" pitchFamily="34" charset="0"/>
              </a:rPr>
              <a:t>SA2 Status Report to </a:t>
            </a:r>
          </a:p>
          <a:p>
            <a:pPr algn="ctr">
              <a:defRPr/>
            </a:pPr>
            <a:r>
              <a:rPr lang="en-GB" sz="5200" b="1" dirty="0">
                <a:solidFill>
                  <a:srgbClr val="FF3300"/>
                </a:solidFill>
                <a:effectLst>
                  <a:outerShdw blurRad="38100" dist="38100" dir="2700000" algn="tl">
                    <a:srgbClr val="C0C0C0"/>
                  </a:outerShdw>
                </a:effectLst>
                <a:latin typeface="Calibri" pitchFamily="34" charset="0"/>
              </a:rPr>
              <a:t>TSG </a:t>
            </a:r>
            <a:r>
              <a:rPr lang="en-GB" sz="5200" b="1" dirty="0" smtClean="0">
                <a:solidFill>
                  <a:srgbClr val="FF3300"/>
                </a:solidFill>
                <a:effectLst>
                  <a:outerShdw blurRad="38100" dist="38100" dir="2700000" algn="tl">
                    <a:srgbClr val="C0C0C0"/>
                  </a:outerShdw>
                </a:effectLst>
                <a:latin typeface="Calibri" pitchFamily="34" charset="0"/>
              </a:rPr>
              <a:t>SA#104</a:t>
            </a:r>
            <a:r>
              <a:rPr lang="en-GB" sz="3200" dirty="0">
                <a:solidFill>
                  <a:srgbClr val="FF3300"/>
                </a:solidFill>
                <a:effectLst>
                  <a:outerShdw blurRad="38100" dist="38100" dir="2700000" algn="tl">
                    <a:srgbClr val="C0C0C0"/>
                  </a:outerShdw>
                </a:effectLst>
                <a:latin typeface="Calibri" pitchFamily="34" charset="0"/>
              </a:rPr>
              <a:t/>
            </a:r>
            <a:br>
              <a:rPr lang="en-GB" sz="3200" dirty="0">
                <a:solidFill>
                  <a:srgbClr val="FF3300"/>
                </a:solidFill>
                <a:effectLst>
                  <a:outerShdw blurRad="38100" dist="38100" dir="2700000" algn="tl">
                    <a:srgbClr val="C0C0C0"/>
                  </a:outerShdw>
                </a:effectLst>
                <a:latin typeface="Calibri" pitchFamily="34" charset="0"/>
              </a:rPr>
            </a:br>
            <a:endParaRPr lang="en-US" sz="2000" dirty="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b="1" i="1" dirty="0"/>
              <a:t> </a:t>
            </a:r>
            <a:r>
              <a:rPr lang="en-GB" sz="2000" dirty="0">
                <a:solidFill>
                  <a:schemeClr val="bg1">
                    <a:lumMod val="65000"/>
                  </a:schemeClr>
                </a:solidFill>
              </a:rPr>
              <a:t>1) General aspects (events since </a:t>
            </a:r>
            <a:r>
              <a:rPr lang="en-GB" sz="2000" dirty="0" smtClean="0">
                <a:solidFill>
                  <a:schemeClr val="bg1">
                    <a:lumMod val="65000"/>
                  </a:schemeClr>
                </a:solidFill>
              </a:rPr>
              <a:t>SA#103, </a:t>
            </a:r>
            <a:r>
              <a:rPr lang="en-GB" sz="2000" dirty="0">
                <a:solidFill>
                  <a:schemeClr val="bg1">
                    <a:lumMod val="65000"/>
                  </a:schemeClr>
                </a:solidFill>
              </a:rPr>
              <a:t>statistics, next meetings)</a:t>
            </a:r>
          </a:p>
          <a:p>
            <a:pPr eaLnBrk="1" hangingPunct="1">
              <a:defRPr/>
            </a:pPr>
            <a:r>
              <a:rPr lang="en-GB" sz="2000" dirty="0">
                <a:solidFill>
                  <a:schemeClr val="bg1">
                    <a:lumMod val="65000"/>
                  </a:schemeClr>
                </a:solidFill>
              </a:rPr>
              <a:t> </a:t>
            </a:r>
            <a:r>
              <a:rPr lang="en-GB" sz="2000" b="1" dirty="0"/>
              <a:t>2) SA Work Report</a:t>
            </a:r>
          </a:p>
          <a:p>
            <a:pPr lvl="1" eaLnBrk="1" hangingPunct="1">
              <a:defRPr/>
            </a:pPr>
            <a:r>
              <a:rPr lang="en-GB" sz="1800" b="1" dirty="0"/>
              <a:t>2.1) Rel-14 and before Maintenance</a:t>
            </a:r>
          </a:p>
          <a:p>
            <a:pPr lvl="1" eaLnBrk="1" hangingPunct="1">
              <a:defRPr/>
            </a:pPr>
            <a:r>
              <a:rPr lang="en-GB" sz="1800" dirty="0">
                <a:solidFill>
                  <a:schemeClr val="bg1">
                    <a:lumMod val="65000"/>
                  </a:schemeClr>
                </a:solidFill>
              </a:rPr>
              <a:t>2.2) </a:t>
            </a:r>
            <a:r>
              <a:rPr lang="en-US" sz="1800" dirty="0">
                <a:solidFill>
                  <a:schemeClr val="bg1">
                    <a:lumMod val="65000"/>
                  </a:schemeClr>
                </a:solidFill>
              </a:rPr>
              <a:t>Rel-15 Work and Maintenance </a:t>
            </a:r>
          </a:p>
          <a:p>
            <a:pPr lvl="1" eaLnBrk="1" hangingPunct="1">
              <a:defRPr/>
            </a:pPr>
            <a:r>
              <a:rPr lang="en-US" sz="1800" dirty="0">
                <a:solidFill>
                  <a:schemeClr val="bg1">
                    <a:lumMod val="65000"/>
                  </a:schemeClr>
                </a:solidFill>
              </a:rPr>
              <a:t>2.3) Rel-16 Work and Maintenance</a:t>
            </a:r>
          </a:p>
          <a:p>
            <a:pPr lvl="1" eaLnBrk="1" hangingPunct="1">
              <a:defRPr/>
            </a:pPr>
            <a:r>
              <a:rPr lang="en-GB" sz="1800" dirty="0">
                <a:solidFill>
                  <a:schemeClr val="bg1">
                    <a:lumMod val="65000"/>
                  </a:schemeClr>
                </a:solidFill>
              </a:rPr>
              <a:t>2.4) Rel-17 Work and Maintenance</a:t>
            </a:r>
          </a:p>
          <a:p>
            <a:pPr lvl="1" eaLnBrk="1" hangingPunct="1">
              <a:defRPr/>
            </a:pPr>
            <a:r>
              <a:rPr lang="en-GB" sz="1800" dirty="0">
                <a:solidFill>
                  <a:schemeClr val="bg1">
                    <a:lumMod val="65000"/>
                  </a:schemeClr>
                </a:solidFill>
              </a:rPr>
              <a:t>2.5) Rel-18 Work and </a:t>
            </a:r>
            <a:r>
              <a:rPr lang="en-GB" sz="1800" dirty="0" smtClean="0">
                <a:solidFill>
                  <a:schemeClr val="bg1">
                    <a:lumMod val="65000"/>
                  </a:schemeClr>
                </a:solidFill>
              </a:rPr>
              <a:t>Maintenance</a:t>
            </a:r>
          </a:p>
          <a:p>
            <a:pPr lvl="1" eaLnBrk="1" hangingPunct="1">
              <a:defRPr/>
            </a:pPr>
            <a:r>
              <a:rPr lang="en-GB" sz="1800" dirty="0" smtClean="0">
                <a:solidFill>
                  <a:schemeClr val="bg1">
                    <a:lumMod val="65000"/>
                  </a:schemeClr>
                </a:solidFill>
              </a:rPr>
              <a:t>2.6) Rel-19 Work and Maintenance</a:t>
            </a:r>
            <a:endParaRPr lang="en-GB" sz="1800" dirty="0">
              <a:solidFill>
                <a:schemeClr val="bg1">
                  <a:lumMod val="65000"/>
                </a:schemeClr>
              </a:solidFill>
            </a:endParaRPr>
          </a:p>
          <a:p>
            <a:pPr lvl="1" eaLnBrk="1" hangingPunct="1">
              <a:defRPr/>
            </a:pPr>
            <a:r>
              <a:rPr lang="en-GB" sz="1800" dirty="0" smtClean="0">
                <a:solidFill>
                  <a:schemeClr val="bg1">
                    <a:lumMod val="65000"/>
                  </a:schemeClr>
                </a:solidFill>
              </a:rPr>
              <a:t>2.7) </a:t>
            </a:r>
            <a:r>
              <a:rPr lang="en-GB" sz="1800" dirty="0">
                <a:solidFill>
                  <a:schemeClr val="bg1">
                    <a:lumMod val="65000"/>
                  </a:schemeClr>
                </a:solidFill>
              </a:rPr>
              <a:t>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9220"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extLst>
      <p:ext uri="{BB962C8B-B14F-4D97-AF65-F5344CB8AC3E}">
        <p14:creationId xmlns:p14="http://schemas.microsoft.com/office/powerpoint/2010/main" val="36985452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de-DE" altLang="de-DE" b="1" dirty="0"/>
              <a:t>2.1) Rel-14 and before </a:t>
            </a:r>
            <a:r>
              <a:rPr lang="de-DE" altLang="de-DE" b="1" dirty="0" smtClean="0"/>
              <a:t>Maintenance </a:t>
            </a:r>
            <a:r>
              <a:rPr lang="de-DE" altLang="de-DE" b="1" dirty="0"/>
              <a:t>(1/1)</a:t>
            </a:r>
          </a:p>
        </p:txBody>
      </p:sp>
      <p:sp>
        <p:nvSpPr>
          <p:cNvPr id="20483" name="Content Placeholder 2"/>
          <p:cNvSpPr>
            <a:spLocks noGrp="1"/>
          </p:cNvSpPr>
          <p:nvPr>
            <p:ph idx="1"/>
          </p:nvPr>
        </p:nvSpPr>
        <p:spPr>
          <a:xfrm>
            <a:off x="457201" y="2001838"/>
            <a:ext cx="7476066" cy="3425825"/>
          </a:xfrm>
        </p:spPr>
        <p:txBody>
          <a:bodyPr/>
          <a:lstStyle/>
          <a:p>
            <a:pPr eaLnBrk="1" hangingPunct="1"/>
            <a:r>
              <a:rPr lang="de-DE" altLang="de-DE"/>
              <a:t> Work Progress on Corrections </a:t>
            </a:r>
            <a:r>
              <a:rPr lang="de-DE" altLang="de-DE" sz="2000"/>
              <a:t>(</a:t>
            </a:r>
            <a:r>
              <a:rPr lang="en-US" altLang="de-DE" sz="2000"/>
              <a:t>Category A CRs are not counted)</a:t>
            </a:r>
            <a:endParaRPr lang="de-DE" altLang="de-DE" sz="2000"/>
          </a:p>
          <a:p>
            <a:pPr lvl="1" eaLnBrk="1" hangingPunct="1"/>
            <a:endParaRPr lang="de-DE" altLang="de-DE" sz="2000"/>
          </a:p>
          <a:p>
            <a:pPr lvl="1" eaLnBrk="1" hangingPunct="1"/>
            <a:r>
              <a:rPr lang="de-DE" altLang="de-DE" sz="2000"/>
              <a:t>R12:           none</a:t>
            </a:r>
          </a:p>
          <a:p>
            <a:pPr lvl="1" eaLnBrk="1" hangingPunct="1"/>
            <a:r>
              <a:rPr lang="en-GB" altLang="de-DE" sz="2000"/>
              <a:t>R13: 	none</a:t>
            </a:r>
          </a:p>
          <a:p>
            <a:pPr lvl="1" eaLnBrk="1" hangingPunct="1"/>
            <a:r>
              <a:rPr lang="de-DE" altLang="de-DE" sz="2000"/>
              <a:t>R14:  	</a:t>
            </a:r>
            <a:r>
              <a:rPr lang="en-US" altLang="de-DE" sz="2000"/>
              <a:t>none</a:t>
            </a:r>
            <a:endParaRPr lang="en-GB" sz="20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b="1" i="1" dirty="0"/>
              <a:t> </a:t>
            </a:r>
            <a:r>
              <a:rPr lang="en-GB" sz="2000" dirty="0">
                <a:solidFill>
                  <a:schemeClr val="bg1">
                    <a:lumMod val="65000"/>
                  </a:schemeClr>
                </a:solidFill>
              </a:rPr>
              <a:t>1) General aspects (events since </a:t>
            </a:r>
            <a:r>
              <a:rPr lang="en-GB" sz="2000" dirty="0" smtClean="0">
                <a:solidFill>
                  <a:schemeClr val="bg1">
                    <a:lumMod val="65000"/>
                  </a:schemeClr>
                </a:solidFill>
              </a:rPr>
              <a:t>SA#103, </a:t>
            </a:r>
            <a:r>
              <a:rPr lang="en-GB" sz="2000" dirty="0">
                <a:solidFill>
                  <a:schemeClr val="bg1">
                    <a:lumMod val="65000"/>
                  </a:schemeClr>
                </a:solidFill>
              </a:rPr>
              <a:t>statistics, next meetings)</a:t>
            </a:r>
          </a:p>
          <a:p>
            <a:pPr eaLnBrk="1" hangingPunct="1">
              <a:defRPr/>
            </a:pPr>
            <a:r>
              <a:rPr lang="en-GB" sz="2000" dirty="0">
                <a:solidFill>
                  <a:schemeClr val="bg1">
                    <a:lumMod val="65000"/>
                  </a:schemeClr>
                </a:solidFill>
              </a:rPr>
              <a:t> </a:t>
            </a:r>
            <a:r>
              <a:rPr lang="en-GB" sz="2000" b="1" dirty="0"/>
              <a:t>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b="1" dirty="0"/>
              <a:t>2.2) </a:t>
            </a:r>
            <a:r>
              <a:rPr lang="en-US" sz="1800" b="1" dirty="0"/>
              <a:t>Rel-15 Work and Maintenance</a:t>
            </a:r>
            <a:r>
              <a:rPr lang="en-US" sz="1800" b="1" dirty="0">
                <a:solidFill>
                  <a:schemeClr val="bg1">
                    <a:lumMod val="65000"/>
                  </a:schemeClr>
                </a:solidFill>
              </a:rPr>
              <a:t> </a:t>
            </a:r>
          </a:p>
          <a:p>
            <a:pPr lvl="1" eaLnBrk="1" hangingPunct="1">
              <a:defRPr/>
            </a:pPr>
            <a:r>
              <a:rPr lang="en-US" sz="1800" dirty="0">
                <a:solidFill>
                  <a:schemeClr val="bg1">
                    <a:lumMod val="65000"/>
                  </a:schemeClr>
                </a:solidFill>
              </a:rPr>
              <a:t>2.3) Rel-16 Work and Maintenance</a:t>
            </a:r>
          </a:p>
          <a:p>
            <a:pPr lvl="1" eaLnBrk="1" hangingPunct="1">
              <a:defRPr/>
            </a:pPr>
            <a:r>
              <a:rPr lang="en-GB" sz="1800" dirty="0">
                <a:solidFill>
                  <a:schemeClr val="bg1">
                    <a:lumMod val="65000"/>
                  </a:schemeClr>
                </a:solidFill>
              </a:rPr>
              <a:t>2.4) Rel-17 Work and Maintenance</a:t>
            </a:r>
          </a:p>
          <a:p>
            <a:pPr lvl="1" eaLnBrk="1" hangingPunct="1">
              <a:defRPr/>
            </a:pPr>
            <a:r>
              <a:rPr lang="en-GB" sz="1800" dirty="0">
                <a:solidFill>
                  <a:schemeClr val="bg1">
                    <a:lumMod val="65000"/>
                  </a:schemeClr>
                </a:solidFill>
              </a:rPr>
              <a:t>2.5) Rel-18 Work and </a:t>
            </a:r>
            <a:r>
              <a:rPr lang="en-GB" sz="1800" dirty="0" smtClean="0">
                <a:solidFill>
                  <a:schemeClr val="bg1">
                    <a:lumMod val="65000"/>
                  </a:schemeClr>
                </a:solidFill>
              </a:rPr>
              <a:t>Maintenance</a:t>
            </a:r>
          </a:p>
          <a:p>
            <a:pPr lvl="1" eaLnBrk="1" hangingPunct="1">
              <a:defRPr/>
            </a:pPr>
            <a:r>
              <a:rPr lang="en-GB" sz="1800" dirty="0" smtClean="0">
                <a:solidFill>
                  <a:schemeClr val="bg1">
                    <a:lumMod val="65000"/>
                  </a:schemeClr>
                </a:solidFill>
              </a:rPr>
              <a:t>2.6) Rel-19 Work and Maintenance</a:t>
            </a:r>
            <a:endParaRPr lang="en-GB" sz="1800" dirty="0">
              <a:solidFill>
                <a:schemeClr val="bg1">
                  <a:lumMod val="65000"/>
                </a:schemeClr>
              </a:solidFill>
            </a:endParaRPr>
          </a:p>
          <a:p>
            <a:pPr lvl="1" eaLnBrk="1" hangingPunct="1">
              <a:defRPr/>
            </a:pPr>
            <a:r>
              <a:rPr lang="en-GB" sz="1800" dirty="0" smtClean="0">
                <a:solidFill>
                  <a:schemeClr val="bg1">
                    <a:lumMod val="65000"/>
                  </a:schemeClr>
                </a:solidFill>
              </a:rPr>
              <a:t>2.7) </a:t>
            </a:r>
            <a:r>
              <a:rPr lang="en-GB" sz="1800" dirty="0">
                <a:solidFill>
                  <a:schemeClr val="bg1">
                    <a:lumMod val="65000"/>
                  </a:schemeClr>
                </a:solidFill>
              </a:rPr>
              <a:t>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9220"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extLst>
      <p:ext uri="{BB962C8B-B14F-4D97-AF65-F5344CB8AC3E}">
        <p14:creationId xmlns:p14="http://schemas.microsoft.com/office/powerpoint/2010/main" val="37231308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5"/>
          <p:cNvSpPr>
            <a:spLocks noGrp="1"/>
          </p:cNvSpPr>
          <p:nvPr>
            <p:ph type="title"/>
          </p:nvPr>
        </p:nvSpPr>
        <p:spPr>
          <a:xfrm>
            <a:off x="147205" y="176305"/>
            <a:ext cx="6827838" cy="815109"/>
          </a:xfrm>
        </p:spPr>
        <p:txBody>
          <a:bodyPr/>
          <a:lstStyle/>
          <a:p>
            <a:r>
              <a:rPr lang="en-US" altLang="de-DE" sz="2800" b="1"/>
              <a:t>2.2) Rel-15 Work and Maintenance (1/2)</a:t>
            </a:r>
            <a:endParaRPr lang="de-DE" altLang="de-DE" sz="2800" b="1"/>
          </a:p>
        </p:txBody>
      </p:sp>
      <p:sp>
        <p:nvSpPr>
          <p:cNvPr id="8" name="Content Placeholder 2">
            <a:extLst>
              <a:ext uri="{FF2B5EF4-FFF2-40B4-BE49-F238E27FC236}">
                <a16:creationId xmlns:a16="http://schemas.microsoft.com/office/drawing/2014/main" xmlns="" id="{7C9605F4-7AD6-4B72-BA61-4ABC17FCEEC4}"/>
              </a:ext>
            </a:extLst>
          </p:cNvPr>
          <p:cNvSpPr>
            <a:spLocks noGrp="1"/>
          </p:cNvSpPr>
          <p:nvPr>
            <p:ph idx="1"/>
          </p:nvPr>
        </p:nvSpPr>
        <p:spPr>
          <a:xfrm>
            <a:off x="574896" y="1359042"/>
            <a:ext cx="7476066" cy="3425825"/>
          </a:xfrm>
        </p:spPr>
        <p:txBody>
          <a:bodyPr/>
          <a:lstStyle/>
          <a:p>
            <a:pPr eaLnBrk="1" hangingPunct="1"/>
            <a:r>
              <a:rPr lang="de-DE" altLang="de-DE" sz="2400" dirty="0" smtClean="0"/>
              <a:t>Progress since SA#103 - excluding </a:t>
            </a:r>
            <a:r>
              <a:rPr lang="de-DE" altLang="de-DE" sz="2400" dirty="0"/>
              <a:t>5GS_Ph1 </a:t>
            </a:r>
            <a:endParaRPr lang="de-DE" altLang="de-DE" sz="2400" dirty="0" smtClean="0"/>
          </a:p>
          <a:p>
            <a:pPr eaLnBrk="1" hangingPunct="1"/>
            <a:r>
              <a:rPr lang="de-DE" altLang="de-DE" sz="1800" dirty="0" smtClean="0"/>
              <a:t>(</a:t>
            </a:r>
            <a:r>
              <a:rPr lang="en-US" altLang="de-DE" sz="1800" dirty="0"/>
              <a:t>Category A CRs are </a:t>
            </a:r>
            <a:r>
              <a:rPr lang="en-US" altLang="de-DE" sz="1800" dirty="0" smtClean="0"/>
              <a:t>not </a:t>
            </a:r>
            <a:r>
              <a:rPr lang="en-US" altLang="de-DE" sz="1800" dirty="0"/>
              <a:t>counted</a:t>
            </a:r>
            <a:r>
              <a:rPr lang="en-US" altLang="de-DE" sz="1800" dirty="0" smtClean="0"/>
              <a:t>)</a:t>
            </a:r>
            <a:endParaRPr lang="de-DE" altLang="de-DE" sz="2000" dirty="0"/>
          </a:p>
          <a:p>
            <a:pPr lvl="1" eaLnBrk="1" hangingPunct="1"/>
            <a:r>
              <a:rPr lang="de-DE" altLang="de-DE" sz="1800" dirty="0" smtClean="0"/>
              <a:t>Rel-15</a:t>
            </a:r>
            <a:r>
              <a:rPr lang="de-DE" altLang="de-DE" sz="1800" dirty="0"/>
              <a:t>:          </a:t>
            </a:r>
            <a:r>
              <a:rPr lang="en-US" altLang="de-DE" sz="1800" dirty="0" smtClean="0"/>
              <a:t>None</a:t>
            </a: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5"/>
          <p:cNvSpPr>
            <a:spLocks noGrp="1"/>
          </p:cNvSpPr>
          <p:nvPr>
            <p:ph type="title"/>
          </p:nvPr>
        </p:nvSpPr>
        <p:spPr>
          <a:xfrm>
            <a:off x="147205" y="176305"/>
            <a:ext cx="6827838" cy="815109"/>
          </a:xfrm>
        </p:spPr>
        <p:txBody>
          <a:bodyPr/>
          <a:lstStyle/>
          <a:p>
            <a:r>
              <a:rPr lang="en-US" altLang="de-DE" sz="2800" b="1"/>
              <a:t>2.2) Rel-15 Work and Maintenance (1/2)</a:t>
            </a:r>
            <a:endParaRPr lang="de-DE" altLang="de-DE" sz="2800" b="1"/>
          </a:p>
        </p:txBody>
      </p:sp>
      <p:sp>
        <p:nvSpPr>
          <p:cNvPr id="8" name="Content Placeholder 2">
            <a:extLst>
              <a:ext uri="{FF2B5EF4-FFF2-40B4-BE49-F238E27FC236}">
                <a16:creationId xmlns:a16="http://schemas.microsoft.com/office/drawing/2014/main" xmlns="" id="{7C9605F4-7AD6-4B72-BA61-4ABC17FCEEC4}"/>
              </a:ext>
            </a:extLst>
          </p:cNvPr>
          <p:cNvSpPr>
            <a:spLocks noGrp="1"/>
          </p:cNvSpPr>
          <p:nvPr>
            <p:ph idx="1"/>
          </p:nvPr>
        </p:nvSpPr>
        <p:spPr>
          <a:xfrm>
            <a:off x="583950" y="1340936"/>
            <a:ext cx="7476066" cy="3425825"/>
          </a:xfrm>
        </p:spPr>
        <p:txBody>
          <a:bodyPr/>
          <a:lstStyle/>
          <a:p>
            <a:pPr eaLnBrk="1" hangingPunct="1"/>
            <a:r>
              <a:rPr lang="de-DE" altLang="de-DE" sz="2400" dirty="0" smtClean="0"/>
              <a:t>Progress since SA#103 - 5GS_Ph1 </a:t>
            </a:r>
          </a:p>
          <a:p>
            <a:pPr eaLnBrk="1" hangingPunct="1"/>
            <a:r>
              <a:rPr lang="de-DE" altLang="de-DE" sz="1800" dirty="0" smtClean="0"/>
              <a:t>(</a:t>
            </a:r>
            <a:r>
              <a:rPr lang="en-US" altLang="de-DE" sz="1800" dirty="0"/>
              <a:t>Category A CRs are not counted</a:t>
            </a:r>
            <a:r>
              <a:rPr lang="en-US" altLang="de-DE" sz="1800" dirty="0" smtClean="0"/>
              <a:t>)</a:t>
            </a:r>
          </a:p>
          <a:p>
            <a:pPr lvl="1" eaLnBrk="1" hangingPunct="1"/>
            <a:r>
              <a:rPr lang="en-US" altLang="de-DE" sz="1600" dirty="0" smtClean="0"/>
              <a:t>Rel-18 </a:t>
            </a:r>
            <a:r>
              <a:rPr lang="en-US" altLang="de-DE" sz="1600" dirty="0"/>
              <a:t>(</a:t>
            </a:r>
            <a:r>
              <a:rPr lang="en-US" altLang="de-DE" sz="1600" dirty="0" smtClean="0"/>
              <a:t>TEI18): </a:t>
            </a:r>
            <a:r>
              <a:rPr lang="en-US" altLang="de-DE" sz="1600" dirty="0"/>
              <a:t>2</a:t>
            </a:r>
            <a:r>
              <a:rPr lang="en-US" altLang="de-DE" sz="1600" dirty="0" smtClean="0"/>
              <a:t> CRs </a:t>
            </a:r>
            <a:r>
              <a:rPr lang="en-US" altLang="de-DE" sz="1600" dirty="0"/>
              <a:t>to TS </a:t>
            </a:r>
            <a:r>
              <a:rPr lang="en-US" altLang="de-DE" sz="1600" dirty="0" smtClean="0"/>
              <a:t>23.501 were </a:t>
            </a:r>
            <a:r>
              <a:rPr lang="en-US" altLang="de-DE" sz="1600" dirty="0"/>
              <a:t>agreed, 1 CR to TS </a:t>
            </a:r>
            <a:r>
              <a:rPr lang="en-US" altLang="de-DE" sz="1600" dirty="0" smtClean="0"/>
              <a:t>23.503 </a:t>
            </a:r>
            <a:r>
              <a:rPr lang="en-US" altLang="de-DE" sz="1600" dirty="0"/>
              <a:t>was </a:t>
            </a:r>
            <a:r>
              <a:rPr lang="en-US" altLang="de-DE" sz="1600" dirty="0" smtClean="0"/>
              <a:t>agreed</a:t>
            </a:r>
            <a:endParaRPr lang="en-US" altLang="de-DE" sz="1600" dirty="0"/>
          </a:p>
        </p:txBody>
      </p:sp>
    </p:spTree>
    <p:extLst>
      <p:ext uri="{BB962C8B-B14F-4D97-AF65-F5344CB8AC3E}">
        <p14:creationId xmlns:p14="http://schemas.microsoft.com/office/powerpoint/2010/main" val="715275331"/>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b="1" i="1" dirty="0"/>
              <a:t> </a:t>
            </a:r>
            <a:r>
              <a:rPr lang="en-GB" sz="2000" dirty="0">
                <a:solidFill>
                  <a:schemeClr val="bg1">
                    <a:lumMod val="65000"/>
                  </a:schemeClr>
                </a:solidFill>
              </a:rPr>
              <a:t>1) General aspects (events since </a:t>
            </a:r>
            <a:r>
              <a:rPr lang="en-GB" sz="2000" dirty="0" smtClean="0">
                <a:solidFill>
                  <a:schemeClr val="bg1">
                    <a:lumMod val="65000"/>
                  </a:schemeClr>
                </a:solidFill>
              </a:rPr>
              <a:t>SA#103, </a:t>
            </a:r>
            <a:r>
              <a:rPr lang="en-GB" sz="2000" dirty="0">
                <a:solidFill>
                  <a:schemeClr val="bg1">
                    <a:lumMod val="65000"/>
                  </a:schemeClr>
                </a:solidFill>
              </a:rPr>
              <a:t>statistics, next meetings)</a:t>
            </a:r>
          </a:p>
          <a:p>
            <a:pPr eaLnBrk="1" hangingPunct="1">
              <a:defRPr/>
            </a:pPr>
            <a:r>
              <a:rPr lang="en-GB" sz="2000" dirty="0">
                <a:solidFill>
                  <a:schemeClr val="bg1">
                    <a:lumMod val="65000"/>
                  </a:schemeClr>
                </a:solidFill>
              </a:rPr>
              <a:t> </a:t>
            </a:r>
            <a:r>
              <a:rPr lang="en-GB" sz="2000" b="1" dirty="0"/>
              <a:t>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a:t>
            </a:r>
            <a:r>
              <a:rPr lang="en-US" sz="1800" dirty="0">
                <a:solidFill>
                  <a:schemeClr val="bg1">
                    <a:lumMod val="65000"/>
                  </a:schemeClr>
                </a:solidFill>
              </a:rPr>
              <a:t>Rel-15 Work and Maintenance </a:t>
            </a:r>
          </a:p>
          <a:p>
            <a:pPr lvl="1" eaLnBrk="1" hangingPunct="1">
              <a:defRPr/>
            </a:pPr>
            <a:r>
              <a:rPr lang="en-US" sz="1800" b="1" dirty="0"/>
              <a:t>2.3) Rel-16 Work and Maintenance</a:t>
            </a:r>
          </a:p>
          <a:p>
            <a:pPr lvl="1" eaLnBrk="1" hangingPunct="1">
              <a:defRPr/>
            </a:pPr>
            <a:r>
              <a:rPr lang="en-GB" sz="1800" dirty="0">
                <a:solidFill>
                  <a:schemeClr val="bg1">
                    <a:lumMod val="65000"/>
                  </a:schemeClr>
                </a:solidFill>
              </a:rPr>
              <a:t>2.4) Rel-17 Work and Maintenance</a:t>
            </a:r>
          </a:p>
          <a:p>
            <a:pPr lvl="1" eaLnBrk="1" hangingPunct="1">
              <a:defRPr/>
            </a:pPr>
            <a:r>
              <a:rPr lang="en-GB" sz="1800" dirty="0">
                <a:solidFill>
                  <a:schemeClr val="bg1">
                    <a:lumMod val="65000"/>
                  </a:schemeClr>
                </a:solidFill>
              </a:rPr>
              <a:t>2.5) Rel-18 Work and </a:t>
            </a:r>
            <a:r>
              <a:rPr lang="en-GB" sz="1800" dirty="0" smtClean="0">
                <a:solidFill>
                  <a:schemeClr val="bg1">
                    <a:lumMod val="65000"/>
                  </a:schemeClr>
                </a:solidFill>
              </a:rPr>
              <a:t>Maintenance</a:t>
            </a:r>
          </a:p>
          <a:p>
            <a:pPr lvl="1" eaLnBrk="1" hangingPunct="1">
              <a:defRPr/>
            </a:pPr>
            <a:r>
              <a:rPr lang="en-GB" sz="1800" dirty="0" smtClean="0">
                <a:solidFill>
                  <a:schemeClr val="bg1">
                    <a:lumMod val="65000"/>
                  </a:schemeClr>
                </a:solidFill>
              </a:rPr>
              <a:t>2.6) Rel-19 Work and Maintenance</a:t>
            </a:r>
            <a:endParaRPr lang="en-GB" sz="1800" dirty="0">
              <a:solidFill>
                <a:schemeClr val="bg1">
                  <a:lumMod val="65000"/>
                </a:schemeClr>
              </a:solidFill>
            </a:endParaRPr>
          </a:p>
          <a:p>
            <a:pPr lvl="1" eaLnBrk="1" hangingPunct="1">
              <a:defRPr/>
            </a:pPr>
            <a:r>
              <a:rPr lang="en-GB" sz="1800" dirty="0" smtClean="0">
                <a:solidFill>
                  <a:schemeClr val="bg1">
                    <a:lumMod val="65000"/>
                  </a:schemeClr>
                </a:solidFill>
              </a:rPr>
              <a:t>2.7) </a:t>
            </a:r>
            <a:r>
              <a:rPr lang="en-GB" sz="1800" dirty="0">
                <a:solidFill>
                  <a:schemeClr val="bg1">
                    <a:lumMod val="65000"/>
                  </a:schemeClr>
                </a:solidFill>
              </a:rPr>
              <a:t>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9220"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extLst>
      <p:ext uri="{BB962C8B-B14F-4D97-AF65-F5344CB8AC3E}">
        <p14:creationId xmlns:p14="http://schemas.microsoft.com/office/powerpoint/2010/main" val="20818210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de-DE" altLang="de-DE" b="1"/>
              <a:t>2.3) </a:t>
            </a:r>
            <a:r>
              <a:rPr lang="en-US" altLang="de-DE" sz="3200" b="1"/>
              <a:t>Rel-16 Work and Maintenance</a:t>
            </a:r>
            <a:endParaRPr lang="de-DE" altLang="de-DE" b="1"/>
          </a:p>
        </p:txBody>
      </p:sp>
      <p:sp>
        <p:nvSpPr>
          <p:cNvPr id="20483" name="Content Placeholder 2"/>
          <p:cNvSpPr>
            <a:spLocks noGrp="1"/>
          </p:cNvSpPr>
          <p:nvPr>
            <p:ph idx="1"/>
          </p:nvPr>
        </p:nvSpPr>
        <p:spPr>
          <a:xfrm>
            <a:off x="481263" y="1580733"/>
            <a:ext cx="8864755" cy="4558810"/>
          </a:xfrm>
        </p:spPr>
        <p:txBody>
          <a:bodyPr/>
          <a:lstStyle/>
          <a:p>
            <a:pPr eaLnBrk="1" hangingPunct="1"/>
            <a:r>
              <a:rPr lang="de-DE" altLang="de-DE" dirty="0" smtClean="0"/>
              <a:t> </a:t>
            </a:r>
            <a:r>
              <a:rPr lang="de-DE" altLang="de-DE" sz="2400" dirty="0" smtClean="0"/>
              <a:t>Progress </a:t>
            </a:r>
            <a:r>
              <a:rPr lang="de-DE" altLang="de-DE" sz="2400" dirty="0"/>
              <a:t>on Corrections </a:t>
            </a:r>
            <a:r>
              <a:rPr lang="de-DE" altLang="de-DE" sz="1800" dirty="0"/>
              <a:t>(</a:t>
            </a:r>
            <a:r>
              <a:rPr lang="en-US" altLang="de-DE" sz="1800" dirty="0"/>
              <a:t>Category A CRs are not counted)</a:t>
            </a:r>
            <a:endParaRPr lang="de-DE" altLang="de-DE" sz="1800" dirty="0"/>
          </a:p>
          <a:p>
            <a:pPr lvl="1" eaLnBrk="1" hangingPunct="1"/>
            <a:r>
              <a:rPr lang="en-GB" sz="1800" dirty="0" err="1"/>
              <a:t>Vertical_LAN</a:t>
            </a:r>
            <a:r>
              <a:rPr lang="en-GB" sz="1800" dirty="0"/>
              <a:t> </a:t>
            </a:r>
            <a:r>
              <a:rPr lang="en-GB" sz="1800" dirty="0" smtClean="0"/>
              <a:t>: </a:t>
            </a:r>
            <a:r>
              <a:rPr lang="en-GB" sz="1800" dirty="0" smtClean="0"/>
              <a:t>1 CR to TS </a:t>
            </a:r>
            <a:r>
              <a:rPr lang="en-GB" sz="1800" dirty="0" smtClean="0"/>
              <a:t>23.501 </a:t>
            </a:r>
            <a:r>
              <a:rPr lang="en-GB" sz="1800" dirty="0" smtClean="0"/>
              <a:t>was agreed</a:t>
            </a:r>
          </a:p>
        </p:txBody>
      </p:sp>
    </p:spTree>
    <p:extLst>
      <p:ext uri="{BB962C8B-B14F-4D97-AF65-F5344CB8AC3E}">
        <p14:creationId xmlns:p14="http://schemas.microsoft.com/office/powerpoint/2010/main" val="25528446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b="1" i="1" dirty="0"/>
              <a:t> </a:t>
            </a:r>
            <a:r>
              <a:rPr lang="en-GB" sz="2000" dirty="0">
                <a:solidFill>
                  <a:schemeClr val="bg1">
                    <a:lumMod val="65000"/>
                  </a:schemeClr>
                </a:solidFill>
              </a:rPr>
              <a:t>1) General aspects (events since </a:t>
            </a:r>
            <a:r>
              <a:rPr lang="en-GB" sz="2000" dirty="0" smtClean="0">
                <a:solidFill>
                  <a:schemeClr val="bg1">
                    <a:lumMod val="65000"/>
                  </a:schemeClr>
                </a:solidFill>
              </a:rPr>
              <a:t>SA#103, </a:t>
            </a:r>
            <a:r>
              <a:rPr lang="en-GB" sz="2000" dirty="0">
                <a:solidFill>
                  <a:schemeClr val="bg1">
                    <a:lumMod val="65000"/>
                  </a:schemeClr>
                </a:solidFill>
              </a:rPr>
              <a:t>statistics, next meetings)</a:t>
            </a:r>
          </a:p>
          <a:p>
            <a:pPr eaLnBrk="1" hangingPunct="1">
              <a:defRPr/>
            </a:pPr>
            <a:r>
              <a:rPr lang="en-GB" sz="2000" dirty="0">
                <a:solidFill>
                  <a:schemeClr val="bg1">
                    <a:lumMod val="65000"/>
                  </a:schemeClr>
                </a:solidFill>
              </a:rPr>
              <a:t> </a:t>
            </a:r>
            <a:r>
              <a:rPr lang="en-GB" sz="2000" b="1" dirty="0"/>
              <a:t>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a:t>
            </a:r>
            <a:r>
              <a:rPr lang="en-US" sz="1800" dirty="0">
                <a:solidFill>
                  <a:schemeClr val="bg1">
                    <a:lumMod val="65000"/>
                  </a:schemeClr>
                </a:solidFill>
              </a:rPr>
              <a:t>Rel-15 Work and Maintenance </a:t>
            </a:r>
          </a:p>
          <a:p>
            <a:pPr lvl="1" eaLnBrk="1" hangingPunct="1">
              <a:defRPr/>
            </a:pPr>
            <a:r>
              <a:rPr lang="en-US" sz="1800" dirty="0">
                <a:solidFill>
                  <a:schemeClr val="bg1">
                    <a:lumMod val="65000"/>
                  </a:schemeClr>
                </a:solidFill>
              </a:rPr>
              <a:t>2.3) Rel-16 Work and Maintenance</a:t>
            </a:r>
          </a:p>
          <a:p>
            <a:pPr lvl="1" eaLnBrk="1" hangingPunct="1">
              <a:defRPr/>
            </a:pPr>
            <a:r>
              <a:rPr lang="en-GB" sz="1800" b="1" dirty="0"/>
              <a:t>2.4) Rel-17 Work and Maintenance</a:t>
            </a:r>
          </a:p>
          <a:p>
            <a:pPr lvl="1" eaLnBrk="1" hangingPunct="1">
              <a:defRPr/>
            </a:pPr>
            <a:r>
              <a:rPr lang="en-GB" sz="1800" dirty="0">
                <a:solidFill>
                  <a:schemeClr val="bg1">
                    <a:lumMod val="65000"/>
                  </a:schemeClr>
                </a:solidFill>
              </a:rPr>
              <a:t>2.5) Rel-18 Work and </a:t>
            </a:r>
            <a:r>
              <a:rPr lang="en-GB" sz="1800" dirty="0" smtClean="0">
                <a:solidFill>
                  <a:schemeClr val="bg1">
                    <a:lumMod val="65000"/>
                  </a:schemeClr>
                </a:solidFill>
              </a:rPr>
              <a:t>Maintenance</a:t>
            </a:r>
          </a:p>
          <a:p>
            <a:pPr lvl="1" eaLnBrk="1" hangingPunct="1">
              <a:defRPr/>
            </a:pPr>
            <a:r>
              <a:rPr lang="en-GB" sz="1800" dirty="0" smtClean="0">
                <a:solidFill>
                  <a:schemeClr val="bg1">
                    <a:lumMod val="65000"/>
                  </a:schemeClr>
                </a:solidFill>
              </a:rPr>
              <a:t>2.6) Rel-19 Work and Maintenance</a:t>
            </a:r>
            <a:endParaRPr lang="en-GB" sz="1800" dirty="0">
              <a:solidFill>
                <a:schemeClr val="bg1">
                  <a:lumMod val="65000"/>
                </a:schemeClr>
              </a:solidFill>
            </a:endParaRPr>
          </a:p>
          <a:p>
            <a:pPr lvl="1" eaLnBrk="1" hangingPunct="1">
              <a:defRPr/>
            </a:pPr>
            <a:r>
              <a:rPr lang="en-GB" sz="1800" dirty="0" smtClean="0">
                <a:solidFill>
                  <a:schemeClr val="bg1">
                    <a:lumMod val="65000"/>
                  </a:schemeClr>
                </a:solidFill>
              </a:rPr>
              <a:t>2.7) </a:t>
            </a:r>
            <a:r>
              <a:rPr lang="en-GB" sz="1800" dirty="0">
                <a:solidFill>
                  <a:schemeClr val="bg1">
                    <a:lumMod val="65000"/>
                  </a:schemeClr>
                </a:solidFill>
              </a:rPr>
              <a:t>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9220"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extLst>
      <p:ext uri="{BB962C8B-B14F-4D97-AF65-F5344CB8AC3E}">
        <p14:creationId xmlns:p14="http://schemas.microsoft.com/office/powerpoint/2010/main" val="39000677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79388" y="83891"/>
            <a:ext cx="7112000" cy="1143000"/>
          </a:xfrm>
        </p:spPr>
        <p:txBody>
          <a:bodyPr/>
          <a:lstStyle/>
          <a:p>
            <a:r>
              <a:rPr lang="en-GB" altLang="en-US" b="1" dirty="0"/>
              <a:t>2.4) Rel-17 </a:t>
            </a:r>
            <a:r>
              <a:rPr lang="en-GB" altLang="en-US" b="1" dirty="0" smtClean="0"/>
              <a:t>Work Summary</a:t>
            </a:r>
            <a:endParaRPr lang="en-GB" altLang="en-US" b="1" dirty="0"/>
          </a:p>
        </p:txBody>
      </p:sp>
      <p:graphicFrame>
        <p:nvGraphicFramePr>
          <p:cNvPr id="2" name="Table 1"/>
          <p:cNvGraphicFramePr>
            <a:graphicFrameLocks noGrp="1"/>
          </p:cNvGraphicFramePr>
          <p:nvPr>
            <p:extLst>
              <p:ext uri="{D42A27DB-BD31-4B8C-83A1-F6EECF244321}">
                <p14:modId xmlns:p14="http://schemas.microsoft.com/office/powerpoint/2010/main" val="1388443610"/>
              </p:ext>
            </p:extLst>
          </p:nvPr>
        </p:nvGraphicFramePr>
        <p:xfrm>
          <a:off x="519289" y="1238181"/>
          <a:ext cx="8276981" cy="4800600"/>
        </p:xfrm>
        <a:graphic>
          <a:graphicData uri="http://schemas.openxmlformats.org/drawingml/2006/table">
            <a:tbl>
              <a:tblPr>
                <a:tableStyleId>{5C22544A-7EE6-4342-B048-85BDC9FD1C3A}</a:tableStyleId>
              </a:tblPr>
              <a:tblGrid>
                <a:gridCol w="1230016"/>
                <a:gridCol w="3280042"/>
                <a:gridCol w="666258"/>
                <a:gridCol w="3100665"/>
              </a:tblGrid>
              <a:tr h="0">
                <a:tc>
                  <a:txBody>
                    <a:bodyPr/>
                    <a:lstStyle/>
                    <a:p>
                      <a:pPr algn="l" fontAlgn="t"/>
                      <a:r>
                        <a:rPr lang="en-US" sz="900" b="1" u="none" strike="noStrike" dirty="0" smtClean="0">
                          <a:solidFill>
                            <a:schemeClr val="bg1"/>
                          </a:solidFill>
                          <a:effectLst/>
                          <a:latin typeface="Arial" panose="020B0604020202020204" pitchFamily="34" charset="0"/>
                          <a:cs typeface="Arial" panose="020B0604020202020204" pitchFamily="34" charset="0"/>
                        </a:rPr>
                        <a:t>Acronym</a:t>
                      </a:r>
                      <a:endParaRPr lang="en-US" sz="900" b="1" i="0" u="none" strike="noStrike" dirty="0">
                        <a:solidFill>
                          <a:schemeClr val="bg1"/>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l" fontAlgn="t"/>
                      <a:r>
                        <a:rPr lang="en-US" sz="900" b="1" u="none" strike="noStrike">
                          <a:solidFill>
                            <a:schemeClr val="bg1"/>
                          </a:solidFill>
                          <a:effectLst/>
                          <a:latin typeface="Arial" panose="020B0604020202020204" pitchFamily="34" charset="0"/>
                          <a:cs typeface="Arial" panose="020B0604020202020204" pitchFamily="34" charset="0"/>
                        </a:rPr>
                        <a:t>Work Item Title</a:t>
                      </a:r>
                      <a:endParaRPr lang="en-US" sz="900" b="1" i="0" u="none" strike="noStrike">
                        <a:solidFill>
                          <a:schemeClr val="bg1"/>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l" fontAlgn="t"/>
                      <a:r>
                        <a:rPr lang="en-US" sz="900" b="1" u="none" strike="noStrike">
                          <a:solidFill>
                            <a:schemeClr val="bg1"/>
                          </a:solidFill>
                          <a:effectLst/>
                          <a:latin typeface="Arial" panose="020B0604020202020204" pitchFamily="34" charset="0"/>
                          <a:cs typeface="Arial" panose="020B0604020202020204" pitchFamily="34" charset="0"/>
                        </a:rPr>
                        <a:t>WID#</a:t>
                      </a:r>
                      <a:endParaRPr lang="en-US" sz="900" b="1" i="0" u="none" strike="noStrike">
                        <a:solidFill>
                          <a:schemeClr val="bg1"/>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l" fontAlgn="t"/>
                      <a:r>
                        <a:rPr lang="en-US" sz="900" b="1" u="none" strike="noStrike" dirty="0">
                          <a:solidFill>
                            <a:schemeClr val="bg1"/>
                          </a:solidFill>
                          <a:effectLst/>
                          <a:latin typeface="Arial" panose="020B0604020202020204" pitchFamily="34" charset="0"/>
                          <a:cs typeface="Arial" panose="020B0604020202020204" pitchFamily="34" charset="0"/>
                        </a:rPr>
                        <a:t>Progress since last TSG SA meeting</a:t>
                      </a:r>
                      <a:endParaRPr lang="en-US" sz="900" b="1" i="0" u="none" strike="noStrike" dirty="0">
                        <a:solidFill>
                          <a:schemeClr val="bg1"/>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r>
              <a:tr h="0">
                <a:tc>
                  <a:txBody>
                    <a:bodyPr/>
                    <a:lstStyle/>
                    <a:p>
                      <a:pPr algn="l" fontAlgn="t"/>
                      <a:r>
                        <a:rPr lang="en-US" sz="900" u="none" strike="noStrike" dirty="0">
                          <a:effectLst/>
                          <a:latin typeface="Arial" panose="020B0604020202020204" pitchFamily="34" charset="0"/>
                          <a:cs typeface="Arial" panose="020B0604020202020204" pitchFamily="34" charset="0"/>
                        </a:rPr>
                        <a:t>5GSAT_ARCH</a:t>
                      </a:r>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a:effectLst/>
                          <a:latin typeface="Arial" panose="020B0604020202020204" pitchFamily="34" charset="0"/>
                          <a:cs typeface="Arial" panose="020B0604020202020204" pitchFamily="34" charset="0"/>
                        </a:rPr>
                        <a:t>Architecture aspects for using satellite access in 5G</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a:effectLst/>
                          <a:latin typeface="Arial" panose="020B0604020202020204" pitchFamily="34" charset="0"/>
                          <a:cs typeface="Arial" panose="020B0604020202020204" pitchFamily="34" charset="0"/>
                        </a:rPr>
                        <a:t>SP-200445</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l" fontAlgn="t"/>
                      <a:r>
                        <a:rPr lang="en-US" sz="900" u="none" strike="noStrike" dirty="0">
                          <a:effectLst/>
                          <a:latin typeface="Arial" panose="020B0604020202020204" pitchFamily="34" charset="0"/>
                          <a:cs typeface="Arial" panose="020B0604020202020204" pitchFamily="34" charset="0"/>
                        </a:rPr>
                        <a:t>eEdge_5GC</a:t>
                      </a:r>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a:effectLst/>
                          <a:latin typeface="Arial" panose="020B0604020202020204" pitchFamily="34" charset="0"/>
                          <a:cs typeface="Arial" panose="020B0604020202020204" pitchFamily="34" charset="0"/>
                        </a:rPr>
                        <a:t>Enhancement of support for Edge Computing in 5G Core network</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a:effectLst/>
                          <a:latin typeface="Arial" panose="020B0604020202020204" pitchFamily="34" charset="0"/>
                          <a:cs typeface="Arial" panose="020B0604020202020204" pitchFamily="34" charset="0"/>
                        </a:rPr>
                        <a:t>SP-201107</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b="0" i="0" u="none" strike="noStrike" dirty="0" smtClean="0">
                          <a:solidFill>
                            <a:srgbClr val="000000"/>
                          </a:solidFill>
                          <a:effectLst/>
                          <a:latin typeface="Arial" panose="020B0604020202020204" pitchFamily="34" charset="0"/>
                          <a:cs typeface="Arial" panose="020B0604020202020204" pitchFamily="34" charset="0"/>
                        </a:rPr>
                        <a:t>1 CR to 23.501, 1 CR to 23.548</a:t>
                      </a:r>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l" fontAlgn="t"/>
                      <a:r>
                        <a:rPr lang="en-US" sz="900" u="none" strike="noStrike" dirty="0" err="1">
                          <a:effectLst/>
                          <a:latin typeface="Arial" panose="020B0604020202020204" pitchFamily="34" charset="0"/>
                          <a:cs typeface="Arial" panose="020B0604020202020204" pitchFamily="34" charset="0"/>
                        </a:rPr>
                        <a:t>IIoT</a:t>
                      </a:r>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dirty="0">
                          <a:effectLst/>
                          <a:latin typeface="Arial" panose="020B0604020202020204" pitchFamily="34" charset="0"/>
                          <a:cs typeface="Arial" panose="020B0604020202020204" pitchFamily="34" charset="0"/>
                        </a:rPr>
                        <a:t>Study on enhanced support of Industrial Internet of Things</a:t>
                      </a:r>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a:effectLst/>
                          <a:latin typeface="Arial" panose="020B0604020202020204" pitchFamily="34" charset="0"/>
                          <a:cs typeface="Arial" panose="020B0604020202020204" pitchFamily="34" charset="0"/>
                        </a:rPr>
                        <a:t>SP-200973</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l" fontAlgn="t"/>
                      <a:r>
                        <a:rPr lang="en-US" sz="900" u="none" strike="noStrike">
                          <a:effectLst/>
                          <a:latin typeface="Arial" panose="020B0604020202020204" pitchFamily="34" charset="0"/>
                          <a:cs typeface="Arial" panose="020B0604020202020204" pitchFamily="34" charset="0"/>
                        </a:rPr>
                        <a:t>5G_ProSe</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dirty="0">
                          <a:effectLst/>
                          <a:latin typeface="Arial" panose="020B0604020202020204" pitchFamily="34" charset="0"/>
                          <a:cs typeface="Arial" panose="020B0604020202020204" pitchFamily="34" charset="0"/>
                        </a:rPr>
                        <a:t>Proximity based Services in 5GS (5G_ProSe)</a:t>
                      </a:r>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a:effectLst/>
                          <a:latin typeface="Arial" panose="020B0604020202020204" pitchFamily="34" charset="0"/>
                          <a:cs typeface="Arial" panose="020B0604020202020204" pitchFamily="34" charset="0"/>
                        </a:rPr>
                        <a:t>SP-201132</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l" fontAlgn="t"/>
                      <a:r>
                        <a:rPr lang="en-US" sz="900" u="none" strike="noStrike">
                          <a:effectLst/>
                          <a:latin typeface="Arial" panose="020B0604020202020204" pitchFamily="34" charset="0"/>
                          <a:cs typeface="Arial" panose="020B0604020202020204" pitchFamily="34" charset="0"/>
                        </a:rPr>
                        <a:t>MUSIM</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da-DK" sz="900" u="none" strike="noStrike" dirty="0">
                          <a:effectLst/>
                          <a:latin typeface="Arial" panose="020B0604020202020204" pitchFamily="34" charset="0"/>
                          <a:cs typeface="Arial" panose="020B0604020202020204" pitchFamily="34" charset="0"/>
                        </a:rPr>
                        <a:t>System enablers for Multi-USIM devices</a:t>
                      </a:r>
                      <a:endParaRPr lang="da-DK"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a:effectLst/>
                          <a:latin typeface="Arial" panose="020B0604020202020204" pitchFamily="34" charset="0"/>
                          <a:cs typeface="Arial" panose="020B0604020202020204" pitchFamily="34" charset="0"/>
                        </a:rPr>
                        <a:t>SP-200978</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l" fontAlgn="t"/>
                      <a:r>
                        <a:rPr lang="en-US" sz="900" u="none" strike="noStrike">
                          <a:effectLst/>
                          <a:latin typeface="Arial" panose="020B0604020202020204" pitchFamily="34" charset="0"/>
                          <a:cs typeface="Arial" panose="020B0604020202020204" pitchFamily="34" charset="0"/>
                        </a:rPr>
                        <a:t>5MBS</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dirty="0">
                          <a:effectLst/>
                          <a:latin typeface="Arial" panose="020B0604020202020204" pitchFamily="34" charset="0"/>
                          <a:cs typeface="Arial" panose="020B0604020202020204" pitchFamily="34" charset="0"/>
                        </a:rPr>
                        <a:t>Architectural enhancements for 5G multicast-broadcast services (5MBS)</a:t>
                      </a:r>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a:effectLst/>
                          <a:latin typeface="Arial" panose="020B0604020202020204" pitchFamily="34" charset="0"/>
                          <a:cs typeface="Arial" panose="020B0604020202020204" pitchFamily="34" charset="0"/>
                        </a:rPr>
                        <a:t>SP-201106</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l" fontAlgn="t"/>
                      <a:r>
                        <a:rPr lang="en-US" sz="900" u="none" strike="noStrike">
                          <a:effectLst/>
                          <a:latin typeface="Arial" panose="020B0604020202020204" pitchFamily="34" charset="0"/>
                          <a:cs typeface="Arial" panose="020B0604020202020204" pitchFamily="34" charset="0"/>
                        </a:rPr>
                        <a:t>eNS_Ph2</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dirty="0">
                          <a:effectLst/>
                          <a:latin typeface="Arial" panose="020B0604020202020204" pitchFamily="34" charset="0"/>
                          <a:cs typeface="Arial" panose="020B0604020202020204" pitchFamily="34" charset="0"/>
                        </a:rPr>
                        <a:t>Enhancement of Network Slicing Phase 2</a:t>
                      </a:r>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a:effectLst/>
                          <a:latin typeface="Arial" panose="020B0604020202020204" pitchFamily="34" charset="0"/>
                          <a:cs typeface="Arial" panose="020B0604020202020204" pitchFamily="34" charset="0"/>
                        </a:rPr>
                        <a:t>SP-200976</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l" fontAlgn="t"/>
                      <a:r>
                        <a:rPr lang="en-US" sz="900" u="none" strike="noStrike">
                          <a:effectLst/>
                          <a:latin typeface="Arial" panose="020B0604020202020204" pitchFamily="34" charset="0"/>
                          <a:cs typeface="Arial" panose="020B0604020202020204" pitchFamily="34" charset="0"/>
                        </a:rPr>
                        <a:t>eNA_Ph2 </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dirty="0">
                          <a:effectLst/>
                          <a:latin typeface="Arial" panose="020B0604020202020204" pitchFamily="34" charset="0"/>
                          <a:cs typeface="Arial" panose="020B0604020202020204" pitchFamily="34" charset="0"/>
                        </a:rPr>
                        <a:t>WID on Enablers for Network Automation for 5G - phase 2</a:t>
                      </a:r>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a:effectLst/>
                          <a:latin typeface="Arial" panose="020B0604020202020204" pitchFamily="34" charset="0"/>
                          <a:cs typeface="Arial" panose="020B0604020202020204" pitchFamily="34" charset="0"/>
                        </a:rPr>
                        <a:t>SP-201133</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b="0" i="0" u="none" strike="noStrike" dirty="0" smtClean="0">
                          <a:solidFill>
                            <a:srgbClr val="000000"/>
                          </a:solidFill>
                          <a:effectLst/>
                          <a:latin typeface="Arial" panose="020B0604020202020204" pitchFamily="34" charset="0"/>
                          <a:cs typeface="Arial" panose="020B0604020202020204" pitchFamily="34" charset="0"/>
                        </a:rPr>
                        <a:t>2 CRs to 23.288</a:t>
                      </a:r>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l" fontAlgn="t"/>
                      <a:r>
                        <a:rPr lang="en-US" sz="900" u="none" strike="noStrike">
                          <a:effectLst/>
                          <a:latin typeface="Arial" panose="020B0604020202020204" pitchFamily="34" charset="0"/>
                          <a:cs typeface="Arial" panose="020B0604020202020204" pitchFamily="34" charset="0"/>
                        </a:rPr>
                        <a:t>eNPN</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dirty="0">
                          <a:effectLst/>
                          <a:latin typeface="Arial" panose="020B0604020202020204" pitchFamily="34" charset="0"/>
                          <a:cs typeface="Arial" panose="020B0604020202020204" pitchFamily="34" charset="0"/>
                        </a:rPr>
                        <a:t>Enhanced support of Non-Public Networks</a:t>
                      </a:r>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a:effectLst/>
                          <a:latin typeface="Arial" panose="020B0604020202020204" pitchFamily="34" charset="0"/>
                          <a:cs typeface="Arial" panose="020B0604020202020204" pitchFamily="34" charset="0"/>
                        </a:rPr>
                        <a:t>SP-200980</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l" fontAlgn="t"/>
                      <a:r>
                        <a:rPr lang="en-US" sz="900" u="none" strike="noStrike">
                          <a:effectLst/>
                          <a:latin typeface="Arial" panose="020B0604020202020204" pitchFamily="34" charset="0"/>
                          <a:cs typeface="Arial" panose="020B0604020202020204" pitchFamily="34" charset="0"/>
                        </a:rPr>
                        <a:t>ID_UAS</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dirty="0">
                          <a:effectLst/>
                          <a:latin typeface="Arial" panose="020B0604020202020204" pitchFamily="34" charset="0"/>
                          <a:cs typeface="Arial" panose="020B0604020202020204" pitchFamily="34" charset="0"/>
                        </a:rPr>
                        <a:t>Support of Unmanned Aerial Systems Connectivity, Identification, and Tracking</a:t>
                      </a:r>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dirty="0">
                          <a:effectLst/>
                          <a:latin typeface="Arial" panose="020B0604020202020204" pitchFamily="34" charset="0"/>
                          <a:cs typeface="Arial" panose="020B0604020202020204" pitchFamily="34" charset="0"/>
                        </a:rPr>
                        <a:t>SP-200979</a:t>
                      </a:r>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b="0" i="0" u="none" strike="noStrike" dirty="0" smtClean="0">
                          <a:solidFill>
                            <a:srgbClr val="000000"/>
                          </a:solidFill>
                          <a:effectLst/>
                          <a:latin typeface="Arial" panose="020B0604020202020204" pitchFamily="34" charset="0"/>
                          <a:cs typeface="Arial" panose="020B0604020202020204" pitchFamily="34" charset="0"/>
                        </a:rPr>
                        <a:t>1 CR to 23.256</a:t>
                      </a:r>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l" fontAlgn="t"/>
                      <a:r>
                        <a:rPr lang="en-US" sz="900" u="none" strike="noStrike">
                          <a:effectLst/>
                          <a:latin typeface="Arial" panose="020B0604020202020204" pitchFamily="34" charset="0"/>
                          <a:cs typeface="Arial" panose="020B0604020202020204" pitchFamily="34" charset="0"/>
                        </a:rPr>
                        <a:t>eV2XARC_Ph2</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dirty="0">
                          <a:effectLst/>
                          <a:latin typeface="Arial" panose="020B0604020202020204" pitchFamily="34" charset="0"/>
                          <a:cs typeface="Arial" panose="020B0604020202020204" pitchFamily="34" charset="0"/>
                        </a:rPr>
                        <a:t>Architecture enhancements for 3GPP support of advanced V2X services – Phase 2</a:t>
                      </a:r>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dirty="0">
                          <a:effectLst/>
                          <a:latin typeface="Arial" panose="020B0604020202020204" pitchFamily="34" charset="0"/>
                          <a:cs typeface="Arial" panose="020B0604020202020204" pitchFamily="34" charset="0"/>
                        </a:rPr>
                        <a:t>SP-210090</a:t>
                      </a:r>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l" fontAlgn="t"/>
                      <a:r>
                        <a:rPr lang="en-US" sz="900" u="none" strike="noStrike">
                          <a:effectLst/>
                          <a:latin typeface="Arial" panose="020B0604020202020204" pitchFamily="34" charset="0"/>
                          <a:cs typeface="Arial" panose="020B0604020202020204" pitchFamily="34" charset="0"/>
                        </a:rPr>
                        <a:t>ATSSS_Ph2</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dirty="0">
                          <a:effectLst/>
                          <a:latin typeface="Arial" panose="020B0604020202020204" pitchFamily="34" charset="0"/>
                          <a:cs typeface="Arial" panose="020B0604020202020204" pitchFamily="34" charset="0"/>
                        </a:rPr>
                        <a:t>Access Traffic Steering, Switch and Splitting support in the 5G system architecture Phase 2 </a:t>
                      </a:r>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dirty="0">
                          <a:effectLst/>
                          <a:latin typeface="Arial" panose="020B0604020202020204" pitchFamily="34" charset="0"/>
                          <a:cs typeface="Arial" panose="020B0604020202020204" pitchFamily="34" charset="0"/>
                        </a:rPr>
                        <a:t>SP-200977</a:t>
                      </a:r>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l" fontAlgn="t"/>
                      <a:r>
                        <a:rPr lang="en-US" sz="900" u="none" strike="noStrike">
                          <a:effectLst/>
                          <a:latin typeface="Arial" panose="020B0604020202020204" pitchFamily="34" charset="0"/>
                          <a:cs typeface="Arial" panose="020B0604020202020204" pitchFamily="34" charset="0"/>
                        </a:rPr>
                        <a:t>5G_AIS</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dirty="0">
                          <a:effectLst/>
                          <a:latin typeface="Arial" panose="020B0604020202020204" pitchFamily="34" charset="0"/>
                          <a:cs typeface="Arial" panose="020B0604020202020204" pitchFamily="34" charset="0"/>
                        </a:rPr>
                        <a:t>5G System Enhancement for Advanced Interactive Services</a:t>
                      </a:r>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dirty="0">
                          <a:effectLst/>
                          <a:latin typeface="Arial" panose="020B0604020202020204" pitchFamily="34" charset="0"/>
                          <a:cs typeface="Arial" panose="020B0604020202020204" pitchFamily="34" charset="0"/>
                        </a:rPr>
                        <a:t>SP-190564</a:t>
                      </a:r>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l" fontAlgn="t"/>
                      <a:r>
                        <a:rPr lang="en-US" sz="900" u="none" strike="noStrike">
                          <a:effectLst/>
                          <a:latin typeface="Arial" panose="020B0604020202020204" pitchFamily="34" charset="0"/>
                          <a:cs typeface="Arial" panose="020B0604020202020204" pitchFamily="34" charset="0"/>
                        </a:rPr>
                        <a:t>5G_eLCS _Ph2</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a:effectLst/>
                          <a:latin typeface="Arial" panose="020B0604020202020204" pitchFamily="34" charset="0"/>
                          <a:cs typeface="Arial" panose="020B0604020202020204" pitchFamily="34" charset="0"/>
                        </a:rPr>
                        <a:t>Enhancement to the 5GC LoCation Services-Phase 2</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dirty="0">
                          <a:effectLst/>
                          <a:latin typeface="Arial" panose="020B0604020202020204" pitchFamily="34" charset="0"/>
                          <a:cs typeface="Arial" panose="020B0604020202020204" pitchFamily="34" charset="0"/>
                        </a:rPr>
                        <a:t>SP-200082</a:t>
                      </a:r>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l" fontAlgn="t"/>
                      <a:r>
                        <a:rPr lang="en-US" sz="900" u="none" strike="noStrike">
                          <a:effectLst/>
                          <a:latin typeface="Arial" panose="020B0604020202020204" pitchFamily="34" charset="0"/>
                          <a:cs typeface="Arial" panose="020B0604020202020204" pitchFamily="34" charset="0"/>
                        </a:rPr>
                        <a:t>MPS2</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a:effectLst/>
                          <a:latin typeface="Arial" panose="020B0604020202020204" pitchFamily="34" charset="0"/>
                          <a:cs typeface="Arial" panose="020B0604020202020204" pitchFamily="34" charset="0"/>
                        </a:rPr>
                        <a:t>Multimedia Priority Service (MPS) Phase 2 </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dirty="0">
                          <a:effectLst/>
                          <a:latin typeface="Arial" panose="020B0604020202020204" pitchFamily="34" charset="0"/>
                          <a:cs typeface="Arial" panose="020B0604020202020204" pitchFamily="34" charset="0"/>
                        </a:rPr>
                        <a:t>SP-200519</a:t>
                      </a:r>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l" fontAlgn="t"/>
                      <a:r>
                        <a:rPr lang="en-US" sz="900" u="none" strike="noStrike">
                          <a:effectLst/>
                          <a:latin typeface="Arial" panose="020B0604020202020204" pitchFamily="34" charset="0"/>
                          <a:cs typeface="Arial" panose="020B0604020202020204" pitchFamily="34" charset="0"/>
                        </a:rPr>
                        <a:t>MINT</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a:effectLst/>
                          <a:latin typeface="Arial" panose="020B0604020202020204" pitchFamily="34" charset="0"/>
                          <a:cs typeface="Arial" panose="020B0604020202020204" pitchFamily="34" charset="0"/>
                        </a:rPr>
                        <a:t>Minimization of Service Interruption</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dirty="0">
                          <a:effectLst/>
                          <a:latin typeface="Arial" panose="020B0604020202020204" pitchFamily="34" charset="0"/>
                          <a:cs typeface="Arial" panose="020B0604020202020204" pitchFamily="34" charset="0"/>
                        </a:rPr>
                        <a:t>SP-210582</a:t>
                      </a:r>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l" fontAlgn="t"/>
                      <a:r>
                        <a:rPr lang="en-US" sz="900" u="none" strike="noStrike">
                          <a:effectLst/>
                          <a:latin typeface="Arial" panose="020B0604020202020204" pitchFamily="34" charset="0"/>
                          <a:cs typeface="Arial" panose="020B0604020202020204" pitchFamily="34" charset="0"/>
                        </a:rPr>
                        <a:t>ARCH_NR_REDCAP</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a:effectLst/>
                          <a:latin typeface="Arial" panose="020B0604020202020204" pitchFamily="34" charset="0"/>
                          <a:cs typeface="Arial" panose="020B0604020202020204" pitchFamily="34" charset="0"/>
                        </a:rPr>
                        <a:t>Architecture Enhancement for NR Reduced Capability Devices</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a:effectLst/>
                          <a:latin typeface="Arial" panose="020B0604020202020204" pitchFamily="34" charset="0"/>
                          <a:cs typeface="Arial" panose="020B0604020202020204" pitchFamily="34" charset="0"/>
                        </a:rPr>
                        <a:t>SP-211100</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l" fontAlgn="t"/>
                      <a:r>
                        <a:rPr lang="en-US" sz="900" u="none" strike="noStrike">
                          <a:effectLst/>
                          <a:latin typeface="Arial" panose="020B0604020202020204" pitchFamily="34" charset="0"/>
                          <a:cs typeface="Arial" panose="020B0604020202020204" pitchFamily="34" charset="0"/>
                        </a:rPr>
                        <a:t>IoT_SAT_ARCH_EPS</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a:effectLst/>
                          <a:latin typeface="Arial" panose="020B0604020202020204" pitchFamily="34" charset="0"/>
                          <a:cs typeface="Arial" panose="020B0604020202020204" pitchFamily="34" charset="0"/>
                        </a:rPr>
                        <a:t>Architecture support for NB-IoT/eMTC Non-Terrestrial Networks in EPS</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a:effectLst/>
                          <a:latin typeface="Arial" panose="020B0604020202020204" pitchFamily="34" charset="0"/>
                          <a:cs typeface="Arial" panose="020B0604020202020204" pitchFamily="34" charset="0"/>
                        </a:rPr>
                        <a:t>SP-211306</a:t>
                      </a:r>
                      <a:endParaRPr lang="en-US" sz="900" b="0" i="0" u="none" strike="noStrike">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i="0" u="none" strike="noStrike" dirty="0" smtClean="0">
                          <a:solidFill>
                            <a:srgbClr val="000000"/>
                          </a:solidFill>
                          <a:effectLst/>
                          <a:latin typeface="Arial" panose="020B0604020202020204" pitchFamily="34" charset="0"/>
                          <a:cs typeface="Arial" panose="020B0604020202020204" pitchFamily="34" charset="0"/>
                        </a:rPr>
                        <a:t>1 CR to 23.401</a:t>
                      </a:r>
                      <a:endParaRPr lang="en-US" sz="900" b="0" i="0" u="none" strike="noStrike" dirty="0" smtClean="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a:txBody>
                    <a:bodyPr/>
                    <a:lstStyle/>
                    <a:p>
                      <a:pPr algn="l" fontAlgn="t"/>
                      <a:r>
                        <a:rPr lang="en-US" sz="900" u="none" strike="noStrike" dirty="0" err="1" smtClean="0">
                          <a:effectLst/>
                          <a:latin typeface="Arial" panose="020B0604020202020204" pitchFamily="34" charset="0"/>
                          <a:cs typeface="Arial" panose="020B0604020202020204" pitchFamily="34" charset="0"/>
                        </a:rPr>
                        <a:t>NR_QoE_enh</a:t>
                      </a:r>
                      <a:r>
                        <a:rPr lang="en-US" sz="900" u="none" strike="noStrike" dirty="0" smtClean="0">
                          <a:effectLst/>
                          <a:latin typeface="Arial" panose="020B0604020202020204" pitchFamily="34" charset="0"/>
                          <a:cs typeface="Arial" panose="020B0604020202020204" pitchFamily="34" charset="0"/>
                        </a:rPr>
                        <a:t>-Core</a:t>
                      </a:r>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b="0" i="0" u="none" strike="noStrike" dirty="0" smtClean="0">
                          <a:solidFill>
                            <a:srgbClr val="000000"/>
                          </a:solidFill>
                          <a:effectLst/>
                          <a:latin typeface="Arial" panose="020B0604020202020204" pitchFamily="34" charset="0"/>
                          <a:cs typeface="Arial" panose="020B0604020202020204" pitchFamily="34" charset="0"/>
                        </a:rPr>
                        <a:t>[RAN3] Core part: Enhancement on NR </a:t>
                      </a:r>
                      <a:r>
                        <a:rPr lang="en-US" sz="900" b="0" i="0" u="none" strike="noStrike" dirty="0" err="1" smtClean="0">
                          <a:solidFill>
                            <a:srgbClr val="000000"/>
                          </a:solidFill>
                          <a:effectLst/>
                          <a:latin typeface="Arial" panose="020B0604020202020204" pitchFamily="34" charset="0"/>
                          <a:cs typeface="Arial" panose="020B0604020202020204" pitchFamily="34" charset="0"/>
                        </a:rPr>
                        <a:t>QoE</a:t>
                      </a:r>
                      <a:r>
                        <a:rPr lang="en-US" sz="900" b="0" i="0" u="none" strike="noStrike" dirty="0" smtClean="0">
                          <a:solidFill>
                            <a:srgbClr val="000000"/>
                          </a:solidFill>
                          <a:effectLst/>
                          <a:latin typeface="Arial" panose="020B0604020202020204" pitchFamily="34" charset="0"/>
                          <a:cs typeface="Arial" panose="020B0604020202020204" pitchFamily="34" charset="0"/>
                        </a:rPr>
                        <a:t> management and optimizations for diverse services</a:t>
                      </a:r>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900" u="none" strike="noStrike" dirty="0">
                          <a:effectLst/>
                          <a:latin typeface="Arial" panose="020B0604020202020204" pitchFamily="34" charset="0"/>
                          <a:cs typeface="Arial" panose="020B0604020202020204" pitchFamily="34" charset="0"/>
                        </a:rPr>
                        <a:t> </a:t>
                      </a:r>
                      <a:r>
                        <a:rPr lang="en-US" sz="900" u="none" strike="noStrike" dirty="0" smtClean="0">
                          <a:effectLst/>
                          <a:latin typeface="Arial" panose="020B0604020202020204" pitchFamily="34" charset="0"/>
                          <a:cs typeface="Arial" panose="020B0604020202020204" pitchFamily="34" charset="0"/>
                        </a:rPr>
                        <a:t>RP-223488</a:t>
                      </a:r>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endParaRPr lang="en-US" sz="900" b="0" i="0" u="none" strike="noStrike" dirty="0">
                        <a:solidFill>
                          <a:srgbClr val="000000"/>
                        </a:solidFill>
                        <a:effectLst/>
                        <a:latin typeface="Arial" panose="020B0604020202020204" pitchFamily="34" charset="0"/>
                        <a:cs typeface="Arial" panose="020B0604020202020204" pitchFamily="34" charset="0"/>
                      </a:endParaRPr>
                    </a:p>
                  </a:txBody>
                  <a:tcPr marL="27432" marR="27432" marT="27432" marB="2743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391134285"/>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b="1" i="1" dirty="0"/>
              <a:t> </a:t>
            </a:r>
            <a:r>
              <a:rPr lang="en-GB" sz="2000" dirty="0">
                <a:solidFill>
                  <a:schemeClr val="bg1">
                    <a:lumMod val="65000"/>
                  </a:schemeClr>
                </a:solidFill>
              </a:rPr>
              <a:t>1) General aspects (events since </a:t>
            </a:r>
            <a:r>
              <a:rPr lang="en-GB" sz="2000" dirty="0" smtClean="0">
                <a:solidFill>
                  <a:schemeClr val="bg1">
                    <a:lumMod val="65000"/>
                  </a:schemeClr>
                </a:solidFill>
              </a:rPr>
              <a:t>SA#103, </a:t>
            </a:r>
            <a:r>
              <a:rPr lang="en-GB" sz="2000" dirty="0">
                <a:solidFill>
                  <a:schemeClr val="bg1">
                    <a:lumMod val="65000"/>
                  </a:schemeClr>
                </a:solidFill>
              </a:rPr>
              <a:t>statistics, next meetings)</a:t>
            </a:r>
          </a:p>
          <a:p>
            <a:pPr eaLnBrk="1" hangingPunct="1">
              <a:defRPr/>
            </a:pPr>
            <a:r>
              <a:rPr lang="en-GB" sz="2000" dirty="0">
                <a:solidFill>
                  <a:schemeClr val="bg1">
                    <a:lumMod val="65000"/>
                  </a:schemeClr>
                </a:solidFill>
              </a:rPr>
              <a:t> </a:t>
            </a:r>
            <a:r>
              <a:rPr lang="en-GB" sz="2000" b="1" dirty="0"/>
              <a:t>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a:t>
            </a:r>
            <a:r>
              <a:rPr lang="en-US" sz="1800" dirty="0">
                <a:solidFill>
                  <a:schemeClr val="bg1">
                    <a:lumMod val="65000"/>
                  </a:schemeClr>
                </a:solidFill>
              </a:rPr>
              <a:t>Rel-15 Work and Maintenance </a:t>
            </a:r>
          </a:p>
          <a:p>
            <a:pPr lvl="1" eaLnBrk="1" hangingPunct="1">
              <a:defRPr/>
            </a:pPr>
            <a:r>
              <a:rPr lang="en-US" sz="1800" dirty="0">
                <a:solidFill>
                  <a:schemeClr val="bg1">
                    <a:lumMod val="65000"/>
                  </a:schemeClr>
                </a:solidFill>
              </a:rPr>
              <a:t>2.3) Rel-16 Work and Maintenance</a:t>
            </a:r>
          </a:p>
          <a:p>
            <a:pPr lvl="1" eaLnBrk="1" hangingPunct="1">
              <a:defRPr/>
            </a:pPr>
            <a:r>
              <a:rPr lang="en-GB" sz="1800" dirty="0">
                <a:solidFill>
                  <a:schemeClr val="bg1">
                    <a:lumMod val="65000"/>
                  </a:schemeClr>
                </a:solidFill>
              </a:rPr>
              <a:t>2.4) Rel-17 Work and Maintenance</a:t>
            </a:r>
          </a:p>
          <a:p>
            <a:pPr lvl="1" eaLnBrk="1" hangingPunct="1">
              <a:defRPr/>
            </a:pPr>
            <a:r>
              <a:rPr lang="en-GB" sz="1800" b="1" dirty="0"/>
              <a:t>2.5) Rel-18 Work and </a:t>
            </a:r>
            <a:r>
              <a:rPr lang="en-GB" sz="1800" b="1" dirty="0" smtClean="0"/>
              <a:t>Maintenance</a:t>
            </a:r>
          </a:p>
          <a:p>
            <a:pPr lvl="1" eaLnBrk="1" hangingPunct="1">
              <a:defRPr/>
            </a:pPr>
            <a:r>
              <a:rPr lang="en-GB" sz="1800" dirty="0" smtClean="0">
                <a:solidFill>
                  <a:schemeClr val="bg1">
                    <a:lumMod val="65000"/>
                  </a:schemeClr>
                </a:solidFill>
              </a:rPr>
              <a:t>2.6) Rel-19 Work and Maintenance</a:t>
            </a:r>
            <a:endParaRPr lang="en-GB" sz="1800" dirty="0">
              <a:solidFill>
                <a:schemeClr val="bg1">
                  <a:lumMod val="65000"/>
                </a:schemeClr>
              </a:solidFill>
            </a:endParaRPr>
          </a:p>
          <a:p>
            <a:pPr lvl="1" eaLnBrk="1" hangingPunct="1">
              <a:defRPr/>
            </a:pPr>
            <a:r>
              <a:rPr lang="en-GB" sz="1800" dirty="0" smtClean="0">
                <a:solidFill>
                  <a:schemeClr val="bg1">
                    <a:lumMod val="65000"/>
                  </a:schemeClr>
                </a:solidFill>
              </a:rPr>
              <a:t>2.7) </a:t>
            </a:r>
            <a:r>
              <a:rPr lang="en-GB" sz="1800" dirty="0">
                <a:solidFill>
                  <a:schemeClr val="bg1">
                    <a:lumMod val="65000"/>
                  </a:schemeClr>
                </a:solidFill>
              </a:rPr>
              <a:t>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9220"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extLst>
      <p:ext uri="{BB962C8B-B14F-4D97-AF65-F5344CB8AC3E}">
        <p14:creationId xmlns:p14="http://schemas.microsoft.com/office/powerpoint/2010/main" val="9477325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1"/>
            <a:ext cx="8229600" cy="4826976"/>
          </a:xfrm>
        </p:spPr>
        <p:txBody>
          <a:bodyPr/>
          <a:lstStyle/>
          <a:p>
            <a:pPr eaLnBrk="1" hangingPunct="1">
              <a:defRPr/>
            </a:pPr>
            <a:r>
              <a:rPr lang="en-GB" sz="2000" dirty="0"/>
              <a:t> 1) General aspects (events since </a:t>
            </a:r>
            <a:r>
              <a:rPr lang="en-GB" sz="2000" dirty="0" smtClean="0"/>
              <a:t>SA#103, </a:t>
            </a:r>
            <a:r>
              <a:rPr lang="en-GB" sz="2000" dirty="0"/>
              <a:t>statistics, next meetings)</a:t>
            </a:r>
          </a:p>
          <a:p>
            <a:pPr eaLnBrk="1" hangingPunct="1">
              <a:defRPr/>
            </a:pPr>
            <a:r>
              <a:rPr lang="en-GB" sz="2000" dirty="0"/>
              <a:t> 2) SA Work Report</a:t>
            </a:r>
          </a:p>
          <a:p>
            <a:pPr lvl="1" eaLnBrk="1" hangingPunct="1">
              <a:defRPr/>
            </a:pPr>
            <a:r>
              <a:rPr lang="en-GB" sz="1800" dirty="0"/>
              <a:t>2.1) Rel-14 and before Maintenance</a:t>
            </a:r>
          </a:p>
          <a:p>
            <a:pPr lvl="1" eaLnBrk="1" hangingPunct="1">
              <a:defRPr/>
            </a:pPr>
            <a:r>
              <a:rPr lang="en-GB" sz="1800" dirty="0"/>
              <a:t>2.2) Rel-15 Work and Maintenance </a:t>
            </a:r>
          </a:p>
          <a:p>
            <a:pPr lvl="1" eaLnBrk="1" hangingPunct="1">
              <a:defRPr/>
            </a:pPr>
            <a:r>
              <a:rPr lang="en-GB" sz="1800" dirty="0"/>
              <a:t>2.3) Rel-16 Work and Maintenance</a:t>
            </a:r>
          </a:p>
          <a:p>
            <a:pPr lvl="1" eaLnBrk="1" hangingPunct="1">
              <a:defRPr/>
            </a:pPr>
            <a:r>
              <a:rPr lang="en-GB" sz="1800" dirty="0"/>
              <a:t>2.4) Rel-17 Work and Maintenance</a:t>
            </a:r>
          </a:p>
          <a:p>
            <a:pPr lvl="1" eaLnBrk="1" hangingPunct="1">
              <a:defRPr/>
            </a:pPr>
            <a:r>
              <a:rPr lang="en-GB" sz="1800" dirty="0" smtClean="0"/>
              <a:t>2.5</a:t>
            </a:r>
            <a:r>
              <a:rPr lang="en-GB" sz="1800" dirty="0"/>
              <a:t>) Rel-18 Work and </a:t>
            </a:r>
            <a:r>
              <a:rPr lang="en-GB" sz="1800" dirty="0" smtClean="0"/>
              <a:t>Maintenance</a:t>
            </a:r>
          </a:p>
          <a:p>
            <a:pPr lvl="1" eaLnBrk="1" hangingPunct="1">
              <a:defRPr/>
            </a:pPr>
            <a:r>
              <a:rPr lang="en-GB" sz="1800" dirty="0"/>
              <a:t>2.5) </a:t>
            </a:r>
            <a:r>
              <a:rPr lang="en-GB" sz="1800" dirty="0" smtClean="0"/>
              <a:t>Rel-19 </a:t>
            </a:r>
            <a:r>
              <a:rPr lang="en-GB" sz="1800" dirty="0"/>
              <a:t>Work and </a:t>
            </a:r>
            <a:r>
              <a:rPr lang="en-GB" sz="1800" dirty="0" smtClean="0"/>
              <a:t>Maintenance</a:t>
            </a:r>
            <a:endParaRPr lang="en-GB" sz="1800" dirty="0"/>
          </a:p>
          <a:p>
            <a:pPr lvl="1" eaLnBrk="1" hangingPunct="1">
              <a:defRPr/>
            </a:pPr>
            <a:r>
              <a:rPr lang="en-GB" sz="1800" dirty="0" smtClean="0"/>
              <a:t>2.7) </a:t>
            </a:r>
            <a:r>
              <a:rPr lang="en-GB" sz="1800" dirty="0"/>
              <a:t>IETF Dependency Update</a:t>
            </a:r>
          </a:p>
          <a:p>
            <a:pPr eaLnBrk="1" hangingPunct="1">
              <a:defRPr/>
            </a:pPr>
            <a:r>
              <a:rPr lang="en-GB" sz="2000" dirty="0"/>
              <a:t> 3) SA2 Work Planning</a:t>
            </a:r>
          </a:p>
          <a:p>
            <a:pPr eaLnBrk="1" hangingPunct="1">
              <a:defRPr/>
            </a:pPr>
            <a:r>
              <a:rPr lang="en-GB" sz="2000" dirty="0"/>
              <a:t> 4) Documents for Information and Approval</a:t>
            </a:r>
          </a:p>
          <a:p>
            <a:pPr eaLnBrk="1" hangingPunct="1">
              <a:defRPr/>
            </a:pPr>
            <a:r>
              <a:rPr lang="en-GB" sz="2000" dirty="0"/>
              <a:t> 5) Collected Items requiring action from SA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a:t>
            </a:r>
            <a:r>
              <a:rPr lang="en-GB" altLang="en-US" b="1" dirty="0" smtClean="0"/>
              <a:t>(</a:t>
            </a:r>
            <a:r>
              <a:rPr lang="en-GB" altLang="en-US" b="1" dirty="0"/>
              <a:t>1</a:t>
            </a:r>
            <a:r>
              <a:rPr lang="en-GB" altLang="en-US" b="1" dirty="0" smtClean="0"/>
              <a:t>/5)</a:t>
            </a:r>
            <a:endParaRPr lang="de-DE" altLang="de-DE" b="1" dirty="0"/>
          </a:p>
        </p:txBody>
      </p:sp>
      <p:graphicFrame>
        <p:nvGraphicFramePr>
          <p:cNvPr id="7" name="Content Placeholder 8">
            <a:extLst>
              <a:ext uri="{FF2B5EF4-FFF2-40B4-BE49-F238E27FC236}">
                <a16:creationId xmlns:a16="http://schemas.microsoft.com/office/drawing/2014/main" xmlns="" id="{6F37D82D-D609-47C6-97E0-9B185936DA9D}"/>
              </a:ext>
            </a:extLst>
          </p:cNvPr>
          <p:cNvGraphicFramePr>
            <a:graphicFrameLocks/>
          </p:cNvGraphicFramePr>
          <p:nvPr>
            <p:extLst>
              <p:ext uri="{D42A27DB-BD31-4B8C-83A1-F6EECF244321}">
                <p14:modId xmlns:p14="http://schemas.microsoft.com/office/powerpoint/2010/main" val="4078577657"/>
              </p:ext>
            </p:extLst>
          </p:nvPr>
        </p:nvGraphicFramePr>
        <p:xfrm>
          <a:off x="369621" y="1404171"/>
          <a:ext cx="8404754" cy="4602376"/>
        </p:xfrm>
        <a:graphic>
          <a:graphicData uri="http://schemas.openxmlformats.org/drawingml/2006/table">
            <a:tbl>
              <a:tblPr firstRow="1" bandRow="1">
                <a:tableStyleId>{8FD4443E-F989-4FC4-A0C8-D5A2AF1F390B}</a:tableStyleId>
              </a:tblPr>
              <a:tblGrid>
                <a:gridCol w="1509298">
                  <a:extLst>
                    <a:ext uri="{9D8B030D-6E8A-4147-A177-3AD203B41FA5}">
                      <a16:colId xmlns:a16="http://schemas.microsoft.com/office/drawing/2014/main" xmlns="" val="20000"/>
                    </a:ext>
                  </a:extLst>
                </a:gridCol>
                <a:gridCol w="2617979">
                  <a:extLst>
                    <a:ext uri="{9D8B030D-6E8A-4147-A177-3AD203B41FA5}">
                      <a16:colId xmlns:a16="http://schemas.microsoft.com/office/drawing/2014/main" xmlns="" val="20001"/>
                    </a:ext>
                  </a:extLst>
                </a:gridCol>
                <a:gridCol w="855687">
                  <a:extLst>
                    <a:ext uri="{9D8B030D-6E8A-4147-A177-3AD203B41FA5}">
                      <a16:colId xmlns:a16="http://schemas.microsoft.com/office/drawing/2014/main" xmlns="" val="20004"/>
                    </a:ext>
                  </a:extLst>
                </a:gridCol>
                <a:gridCol w="3421790">
                  <a:extLst>
                    <a:ext uri="{9D8B030D-6E8A-4147-A177-3AD203B41FA5}">
                      <a16:colId xmlns:a16="http://schemas.microsoft.com/office/drawing/2014/main" xmlns="" val="1556240109"/>
                    </a:ext>
                  </a:extLst>
                </a:gridCol>
              </a:tblGrid>
              <a:tr h="449907">
                <a:tc>
                  <a:txBody>
                    <a:bodyPr/>
                    <a:lstStyle/>
                    <a:p>
                      <a:pPr algn="ctr"/>
                      <a:r>
                        <a:rPr lang="en-US" sz="1200" dirty="0" smtClean="0"/>
                        <a:t>Acronym</a:t>
                      </a:r>
                      <a:endParaRPr lang="en-US" sz="1200"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Remarks</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70386">
                <a:tc>
                  <a:txBody>
                    <a:bodyPr/>
                    <a:lstStyle/>
                    <a:p>
                      <a:r>
                        <a:rPr lang="en-US" sz="1200" b="0" kern="1200" dirty="0">
                          <a:solidFill>
                            <a:schemeClr val="lt1"/>
                          </a:solidFill>
                          <a:effectLst/>
                          <a:latin typeface="+mn-lt"/>
                          <a:ea typeface="+mn-ea"/>
                          <a:cs typeface="+mn-cs"/>
                        </a:rPr>
                        <a:t>5GSATB</a:t>
                      </a:r>
                      <a:endParaRPr kumimoji="0" lang="en-US" sz="1200" b="0"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kern="1200" dirty="0">
                          <a:solidFill>
                            <a:schemeClr val="lt1"/>
                          </a:solidFill>
                          <a:effectLst/>
                          <a:latin typeface="+mn-lt"/>
                          <a:ea typeface="+mn-ea"/>
                          <a:cs typeface="+mn-cs"/>
                        </a:rPr>
                        <a:t>5G System with Satellite Backhaul</a:t>
                      </a:r>
                      <a:endParaRPr lang="de-DE" sz="1200" b="0"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200" b="0" kern="1200" dirty="0" smtClean="0">
                          <a:solidFill>
                            <a:schemeClr val="lt1"/>
                          </a:solidFill>
                          <a:effectLst/>
                          <a:latin typeface="+mn-lt"/>
                          <a:ea typeface="+mn-ea"/>
                          <a:cs typeface="+mn-cs"/>
                        </a:rPr>
                        <a:t>SP-230111</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2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1200" b="0" i="0" u="none" strike="noStrike" kern="1200" cap="none" spc="0" normalizeH="0" baseline="0" dirty="0">
                        <a:ln>
                          <a:noFill/>
                        </a:ln>
                        <a:solidFill>
                          <a:schemeClr val="bg1"/>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470386">
                <a:tc>
                  <a:txBody>
                    <a:bodyPr/>
                    <a:lstStyle/>
                    <a:p>
                      <a:r>
                        <a:rPr lang="en-GB" altLang="zh-CN" sz="1200" b="0" i="0" u="none" strike="noStrike" kern="1200" dirty="0">
                          <a:solidFill>
                            <a:schemeClr val="bg1"/>
                          </a:solidFill>
                          <a:effectLst/>
                          <a:latin typeface="+mn-lt"/>
                          <a:ea typeface="+mn-ea"/>
                          <a:cs typeface="+mn-cs"/>
                        </a:rPr>
                        <a:t>5GSAT_Ph2</a:t>
                      </a:r>
                      <a:endParaRPr lang="en-US" sz="1200" b="0" i="0" u="none" strike="noStrike" kern="1200" dirty="0">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200" b="0" i="0" u="none" strike="noStrike" kern="1200" dirty="0">
                          <a:solidFill>
                            <a:schemeClr val="bg1"/>
                          </a:solidFill>
                          <a:effectLst/>
                          <a:latin typeface="+mn-lt"/>
                          <a:ea typeface="+mn-ea"/>
                          <a:cs typeface="+mn-cs"/>
                        </a:rPr>
                        <a:t>Satellite</a:t>
                      </a:r>
                      <a:r>
                        <a:rPr lang="en-GB" altLang="zh-CN" sz="1200" b="0" i="0" u="none" strike="noStrike" kern="1200" baseline="0" dirty="0">
                          <a:solidFill>
                            <a:schemeClr val="bg1"/>
                          </a:solidFill>
                          <a:effectLst/>
                          <a:latin typeface="+mn-lt"/>
                          <a:ea typeface="+mn-ea"/>
                          <a:cs typeface="+mn-cs"/>
                        </a:rPr>
                        <a:t> access, Phase2</a:t>
                      </a:r>
                      <a:endParaRPr lang="de-DE" sz="1200" b="0"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0" kern="1200" noProof="0" dirty="0" smtClean="0">
                          <a:solidFill>
                            <a:schemeClr val="lt1"/>
                          </a:solidFill>
                          <a:effectLst/>
                          <a:latin typeface="+mn-lt"/>
                          <a:ea typeface="+mn-ea"/>
                          <a:cs typeface="+mn-cs"/>
                        </a:rPr>
                        <a:t>SP-230109</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200" b="0" i="0" u="none" strike="noStrike" kern="1200" cap="none" spc="0" normalizeH="0" baseline="0" dirty="0" smtClean="0">
                          <a:ln>
                            <a:noFill/>
                          </a:ln>
                          <a:solidFill>
                            <a:schemeClr val="bg1"/>
                          </a:solidFill>
                          <a:effectLst/>
                          <a:uLnTx/>
                          <a:uFillTx/>
                          <a:latin typeface="+mn-lt"/>
                          <a:ea typeface="+mn-ea"/>
                          <a:cs typeface="+mn-cs"/>
                        </a:rPr>
                        <a:t>2 CRs to 23.501, 1 CR to 23.501, 3 CRs to 23.401</a:t>
                      </a:r>
                      <a:endParaRPr kumimoji="0" lang="en-US" sz="1200" b="0" i="0" u="none" strike="noStrike" kern="1200" cap="none" spc="0" normalizeH="0" baseline="0" dirty="0">
                        <a:ln>
                          <a:noFill/>
                        </a:ln>
                        <a:solidFill>
                          <a:schemeClr val="bg1"/>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3537240751"/>
                  </a:ext>
                </a:extLst>
              </a:tr>
              <a:tr h="470386">
                <a:tc>
                  <a:txBody>
                    <a:bodyPr/>
                    <a:lstStyle/>
                    <a:p>
                      <a:r>
                        <a:rPr lang="en-GB" altLang="zh-CN" sz="1200" b="0" i="0" u="none" strike="noStrike" kern="1200" dirty="0">
                          <a:solidFill>
                            <a:schemeClr val="bg1"/>
                          </a:solidFill>
                          <a:effectLst/>
                          <a:latin typeface="+mn-lt"/>
                          <a:ea typeface="+mn-ea"/>
                          <a:cs typeface="+mn-cs"/>
                        </a:rPr>
                        <a:t>PIN</a:t>
                      </a:r>
                      <a:endParaRPr lang="en-US" sz="1200" b="0" i="0" u="none" strike="noStrike" kern="1200" dirty="0">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0" i="0" u="none" strike="noStrike" kern="1200" dirty="0">
                          <a:solidFill>
                            <a:schemeClr val="bg1"/>
                          </a:solidFill>
                          <a:effectLst/>
                          <a:latin typeface="+mn-lt"/>
                          <a:ea typeface="+mn-ea"/>
                          <a:cs typeface="+mn-cs"/>
                        </a:rPr>
                        <a:t>Personal </a:t>
                      </a:r>
                      <a:r>
                        <a:rPr lang="en-US" altLang="zh-CN" sz="1200" b="0" i="0" u="none" strike="noStrike" kern="1200" dirty="0" err="1">
                          <a:solidFill>
                            <a:schemeClr val="bg1"/>
                          </a:solidFill>
                          <a:effectLst/>
                          <a:latin typeface="+mn-lt"/>
                          <a:ea typeface="+mn-ea"/>
                          <a:cs typeface="+mn-cs"/>
                        </a:rPr>
                        <a:t>IoT</a:t>
                      </a:r>
                      <a:r>
                        <a:rPr lang="en-US" altLang="zh-CN" sz="1200" b="0" i="0" u="none" strike="noStrike" kern="1200" dirty="0">
                          <a:solidFill>
                            <a:schemeClr val="bg1"/>
                          </a:solidFill>
                          <a:effectLst/>
                          <a:latin typeface="+mn-lt"/>
                          <a:ea typeface="+mn-ea"/>
                          <a:cs typeface="+mn-cs"/>
                        </a:rPr>
                        <a:t> Networks</a:t>
                      </a:r>
                      <a:endParaRPr lang="de-DE" sz="1200" b="0"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0" kern="1200" noProof="0" dirty="0" smtClean="0">
                          <a:solidFill>
                            <a:schemeClr val="lt1"/>
                          </a:solidFill>
                          <a:effectLst/>
                          <a:latin typeface="+mn-lt"/>
                          <a:ea typeface="+mn-ea"/>
                          <a:cs typeface="+mn-cs"/>
                        </a:rPr>
                        <a:t>SP-221343</a:t>
                      </a:r>
                      <a:endParaRPr lang="en-US" sz="1200" b="0" kern="1200" dirty="0" smtClean="0">
                        <a:solidFill>
                          <a:schemeClr val="lt1"/>
                        </a:solidFill>
                        <a:effectLst/>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2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1200" b="0" i="0" u="none" strike="noStrike" kern="1200" cap="none" spc="0" normalizeH="0" baseline="0" dirty="0">
                        <a:ln>
                          <a:noFill/>
                        </a:ln>
                        <a:solidFill>
                          <a:schemeClr val="bg1"/>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208048387"/>
                  </a:ext>
                </a:extLst>
              </a:tr>
              <a:tr h="557959">
                <a:tc>
                  <a:txBody>
                    <a:bodyPr/>
                    <a:lstStyle/>
                    <a:p>
                      <a:r>
                        <a:rPr lang="en-GB" altLang="zh-CN" sz="1200" b="0" i="0" u="none" strike="noStrike" kern="1200" dirty="0">
                          <a:solidFill>
                            <a:schemeClr val="bg1"/>
                          </a:solidFill>
                          <a:effectLst/>
                          <a:latin typeface="+mn-lt"/>
                          <a:ea typeface="+mn-ea"/>
                          <a:cs typeface="+mn-cs"/>
                        </a:rPr>
                        <a:t>UAS_Ph2</a:t>
                      </a:r>
                      <a:endParaRPr lang="en-US" sz="1200" b="0" i="0" u="none" strike="noStrike" kern="1200" dirty="0">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kern="1200" dirty="0">
                          <a:solidFill>
                            <a:schemeClr val="lt1"/>
                          </a:solidFill>
                          <a:effectLst/>
                          <a:latin typeface="+mn-lt"/>
                          <a:ea typeface="+mn-ea"/>
                          <a:cs typeface="+mn-cs"/>
                        </a:rPr>
                        <a:t>Phase 2 of UAS, UAV and UAM</a:t>
                      </a:r>
                      <a:endParaRPr lang="de-DE" sz="1200" b="0"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0" kern="1200" noProof="0" dirty="0" smtClean="0">
                          <a:solidFill>
                            <a:schemeClr val="lt1"/>
                          </a:solidFill>
                          <a:effectLst/>
                          <a:latin typeface="+mn-lt"/>
                          <a:ea typeface="+mn-ea"/>
                          <a:cs typeface="+mn-cs"/>
                        </a:rPr>
                        <a:t>SP-230091</a:t>
                      </a:r>
                      <a:endParaRPr lang="en-US" sz="1200" b="0" kern="1200" dirty="0" smtClean="0">
                        <a:solidFill>
                          <a:schemeClr val="lt1"/>
                        </a:solidFill>
                        <a:effectLst/>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kern="0" dirty="0" smtClean="0">
                          <a:solidFill>
                            <a:schemeClr val="bg1"/>
                          </a:solidFill>
                          <a:latin typeface="+mn-lt"/>
                        </a:rPr>
                        <a:t>No CRs</a:t>
                      </a:r>
                      <a:endParaRPr lang="en-US" altLang="zh-CN" sz="1200" b="0" kern="0" dirty="0" smtClean="0">
                        <a:solidFill>
                          <a:schemeClr val="bg1"/>
                        </a:solidFill>
                        <a:latin typeface="+mn-lt"/>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676883106"/>
                  </a:ext>
                </a:extLst>
              </a:tr>
              <a:tr h="482678">
                <a:tc>
                  <a:txBody>
                    <a:bodyPr/>
                    <a:lstStyle/>
                    <a:p>
                      <a:r>
                        <a:rPr lang="en-GB" altLang="zh-CN" sz="1200" b="0" i="0" u="none" strike="noStrike" kern="1200" dirty="0" err="1">
                          <a:solidFill>
                            <a:schemeClr val="bg1"/>
                          </a:solidFill>
                          <a:effectLst/>
                          <a:latin typeface="+mn-lt"/>
                          <a:ea typeface="+mn-ea"/>
                          <a:cs typeface="+mn-cs"/>
                        </a:rPr>
                        <a:t>Ranging_SL</a:t>
                      </a:r>
                      <a:endParaRPr lang="en-US" sz="1200" b="0" i="0" u="none" strike="noStrike" kern="1200" dirty="0">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200" b="0" i="0" u="none" strike="noStrike" kern="1200" dirty="0">
                          <a:solidFill>
                            <a:schemeClr val="bg1"/>
                          </a:solidFill>
                          <a:effectLst/>
                          <a:latin typeface="+mn-lt"/>
                          <a:ea typeface="+mn-ea"/>
                          <a:cs typeface="+mn-cs"/>
                        </a:rPr>
                        <a:t>Ranging based services and </a:t>
                      </a:r>
                      <a:r>
                        <a:rPr lang="en-GB" altLang="zh-CN" sz="1200" b="0" i="0" u="none" strike="noStrike" kern="1200" dirty="0" err="1">
                          <a:solidFill>
                            <a:schemeClr val="bg1"/>
                          </a:solidFill>
                          <a:effectLst/>
                          <a:latin typeface="+mn-lt"/>
                          <a:ea typeface="+mn-ea"/>
                          <a:cs typeface="+mn-cs"/>
                        </a:rPr>
                        <a:t>sidelink</a:t>
                      </a:r>
                      <a:r>
                        <a:rPr lang="en-GB" altLang="zh-CN" sz="1200" b="0" i="0" u="none" strike="noStrike" kern="1200" dirty="0">
                          <a:solidFill>
                            <a:schemeClr val="bg1"/>
                          </a:solidFill>
                          <a:effectLst/>
                          <a:latin typeface="+mn-lt"/>
                          <a:ea typeface="+mn-ea"/>
                          <a:cs typeface="+mn-cs"/>
                        </a:rPr>
                        <a:t> positioning</a:t>
                      </a:r>
                      <a:endParaRPr lang="de-DE" sz="1200" b="0"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lt1"/>
                          </a:solidFill>
                          <a:effectLst/>
                          <a:latin typeface="+mn-lt"/>
                          <a:ea typeface="+mn-ea"/>
                          <a:cs typeface="+mn-cs"/>
                        </a:rPr>
                        <a:t>SP-230106</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200" b="0" i="0" u="none" strike="noStrike" kern="1200" cap="none" spc="0" normalizeH="0" baseline="0" dirty="0" smtClean="0">
                          <a:ln>
                            <a:noFill/>
                          </a:ln>
                          <a:solidFill>
                            <a:schemeClr val="bg1"/>
                          </a:solidFill>
                          <a:effectLst/>
                          <a:uLnTx/>
                          <a:uFillTx/>
                          <a:latin typeface="+mn-lt"/>
                          <a:ea typeface="+mn-ea"/>
                          <a:cs typeface="+mn-cs"/>
                        </a:rPr>
                        <a:t>2 CRs to 23.502, 2 CRs to 23.273, 6 CRs to 23.586</a:t>
                      </a:r>
                      <a:endParaRPr kumimoji="0" lang="en-US" sz="1200" b="0" i="0" u="none" strike="noStrike" kern="1200" cap="none" spc="0" normalizeH="0" baseline="0" dirty="0">
                        <a:ln>
                          <a:noFill/>
                        </a:ln>
                        <a:solidFill>
                          <a:schemeClr val="bg1"/>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2430535587"/>
                  </a:ext>
                </a:extLst>
              </a:tr>
              <a:tr h="470386">
                <a:tc>
                  <a:txBody>
                    <a:bodyPr/>
                    <a:lstStyle/>
                    <a:p>
                      <a:r>
                        <a:rPr kumimoji="0" lang="en-US" sz="1200" b="0" i="0" u="none" strike="noStrike" kern="1200" cap="none" normalizeH="0" baseline="0" dirty="0">
                          <a:ln>
                            <a:noFill/>
                          </a:ln>
                          <a:solidFill>
                            <a:schemeClr val="lt1"/>
                          </a:solidFill>
                          <a:effectLst/>
                          <a:latin typeface="+mn-lt"/>
                          <a:ea typeface="+mn-ea"/>
                          <a:cs typeface="+mn-cs"/>
                        </a:rPr>
                        <a:t>5G_eLCS _Ph3</a:t>
                      </a:r>
                      <a:endParaRPr kumimoji="0" lang="en-US" sz="1200" b="0"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0" kern="1200" dirty="0">
                          <a:solidFill>
                            <a:schemeClr val="lt1"/>
                          </a:solidFill>
                          <a:effectLst/>
                          <a:latin typeface="+mn-lt"/>
                          <a:ea typeface="+mn-ea"/>
                          <a:cs typeface="+mn-cs"/>
                        </a:rPr>
                        <a:t>Enhancement to the 5GC </a:t>
                      </a:r>
                      <a:r>
                        <a:rPr lang="en-US" sz="1200" b="0" kern="1200" dirty="0" err="1">
                          <a:solidFill>
                            <a:schemeClr val="lt1"/>
                          </a:solidFill>
                          <a:effectLst/>
                          <a:latin typeface="+mn-lt"/>
                          <a:ea typeface="+mn-ea"/>
                          <a:cs typeface="+mn-cs"/>
                        </a:rPr>
                        <a:t>LoCation</a:t>
                      </a:r>
                      <a:r>
                        <a:rPr lang="en-US" sz="1200" b="0" kern="1200" dirty="0">
                          <a:solidFill>
                            <a:schemeClr val="lt1"/>
                          </a:solidFill>
                          <a:effectLst/>
                          <a:latin typeface="+mn-lt"/>
                          <a:ea typeface="+mn-ea"/>
                          <a:cs typeface="+mn-cs"/>
                        </a:rPr>
                        <a:t> Services-Phase 3</a:t>
                      </a:r>
                      <a:endParaRPr lang="en-US" sz="1200" b="0" i="0" u="none" strike="noStrike" dirty="0">
                        <a:solidFill>
                          <a:schemeClr val="bg1"/>
                        </a:solidFill>
                        <a:effectLst/>
                        <a:latin typeface="+mn-lt"/>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0" kern="1200" noProof="0" dirty="0" smtClean="0">
                          <a:solidFill>
                            <a:schemeClr val="lt1"/>
                          </a:solidFill>
                          <a:effectLst/>
                          <a:latin typeface="+mn-lt"/>
                          <a:ea typeface="+mn-ea"/>
                          <a:cs typeface="+mn-cs"/>
                        </a:rPr>
                        <a:t>SP-230093</a:t>
                      </a:r>
                    </a:p>
                    <a:p>
                      <a:pPr algn="ctr"/>
                      <a:endParaRPr lang="en-US" sz="1200" b="0" kern="1200" dirty="0">
                        <a:solidFill>
                          <a:schemeClr val="lt1"/>
                        </a:solidFill>
                        <a:effectLst/>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200" b="0" i="0" u="none" strike="noStrike" kern="1200" cap="none" spc="0" normalizeH="0" baseline="0" dirty="0" smtClean="0">
                          <a:ln>
                            <a:noFill/>
                          </a:ln>
                          <a:solidFill>
                            <a:schemeClr val="bg1"/>
                          </a:solidFill>
                          <a:effectLst/>
                          <a:uLnTx/>
                          <a:uFillTx/>
                          <a:latin typeface="+mn-lt"/>
                          <a:ea typeface="+mn-ea"/>
                          <a:cs typeface="+mn-cs"/>
                        </a:rPr>
                        <a:t>2 CRs to 23.273</a:t>
                      </a:r>
                      <a:endParaRPr kumimoji="0" lang="en-US" sz="1200" b="0" i="0" u="none" strike="noStrike" kern="1200" cap="none" spc="0" normalizeH="0" baseline="0" dirty="0">
                        <a:ln>
                          <a:noFill/>
                        </a:ln>
                        <a:solidFill>
                          <a:schemeClr val="bg1"/>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3766171638"/>
                  </a:ext>
                </a:extLst>
              </a:tr>
              <a:tr h="470386">
                <a:tc>
                  <a:txBody>
                    <a:bodyPr/>
                    <a:lstStyle/>
                    <a:p>
                      <a:r>
                        <a:rPr lang="en-GB" altLang="zh-CN" sz="1200" b="0" i="0" u="none" strike="noStrike" kern="1200" dirty="0">
                          <a:solidFill>
                            <a:schemeClr val="bg1"/>
                          </a:solidFill>
                          <a:effectLst/>
                          <a:latin typeface="+mn-lt"/>
                          <a:ea typeface="+mn-ea"/>
                          <a:cs typeface="+mn-cs"/>
                        </a:rPr>
                        <a:t>5G_ProSe_Ph2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0" i="0" u="none" strike="noStrike" kern="1200" dirty="0">
                          <a:solidFill>
                            <a:schemeClr val="bg1"/>
                          </a:solidFill>
                          <a:effectLst/>
                          <a:latin typeface="+mn-lt"/>
                          <a:ea typeface="+mn-ea"/>
                          <a:cs typeface="+mn-cs"/>
                        </a:rPr>
                        <a:t>Proximity-based Services in 5GS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zh-CN" sz="1200" b="0" kern="1200" noProof="0" dirty="0" smtClean="0">
                          <a:solidFill>
                            <a:schemeClr val="lt1"/>
                          </a:solidFill>
                          <a:effectLst/>
                          <a:latin typeface="+mn-lt"/>
                          <a:ea typeface="+mn-ea"/>
                          <a:cs typeface="+mn-cs"/>
                        </a:rPr>
                        <a:t>SP-230097</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altLang="zh-CN" sz="1200" b="0" kern="1200" noProof="0" dirty="0">
                        <a:solidFill>
                          <a:schemeClr val="lt1"/>
                        </a:solidFill>
                        <a:effectLst/>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200" b="0" i="0" u="none" strike="noStrike" kern="1200" cap="none" spc="0" normalizeH="0" baseline="0" dirty="0" smtClean="0">
                          <a:ln>
                            <a:noFill/>
                          </a:ln>
                          <a:solidFill>
                            <a:schemeClr val="bg1"/>
                          </a:solidFill>
                          <a:effectLst/>
                          <a:uLnTx/>
                          <a:uFillTx/>
                          <a:latin typeface="+mn-lt"/>
                          <a:ea typeface="+mn-ea"/>
                          <a:cs typeface="+mn-cs"/>
                        </a:rPr>
                        <a:t>2 CRs to 23.304</a:t>
                      </a:r>
                      <a:endParaRPr kumimoji="0" lang="en-US" sz="1200" b="0" i="0" u="none" strike="noStrike" kern="1200" cap="none" spc="0" normalizeH="0" baseline="0" dirty="0">
                        <a:ln>
                          <a:noFill/>
                        </a:ln>
                        <a:solidFill>
                          <a:schemeClr val="bg1"/>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7"/>
                  </a:ext>
                </a:extLst>
              </a:tr>
              <a:tr h="470386">
                <a:tc>
                  <a:txBody>
                    <a:bodyPr/>
                    <a:lstStyle/>
                    <a:p>
                      <a:r>
                        <a:rPr lang="en-US" sz="1200" b="0" kern="1200" dirty="0">
                          <a:solidFill>
                            <a:schemeClr val="lt1"/>
                          </a:solidFill>
                          <a:effectLst/>
                          <a:latin typeface="+mn-lt"/>
                          <a:ea typeface="+mn-ea"/>
                          <a:cs typeface="+mn-cs"/>
                        </a:rPr>
                        <a:t>GMEC</a:t>
                      </a:r>
                      <a:endParaRPr kumimoji="0" lang="en-US" sz="1200" b="0"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bg1"/>
                          </a:solidFill>
                          <a:effectLst/>
                          <a:latin typeface="+mn-lt"/>
                        </a:rPr>
                        <a:t>Generic group management, exposure and communication enhancements</a:t>
                      </a:r>
                      <a:endParaRPr lang="de-DE" sz="1200" b="0"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0" kern="1200" noProof="0" dirty="0" smtClean="0">
                          <a:solidFill>
                            <a:schemeClr val="lt1"/>
                          </a:solidFill>
                          <a:effectLst/>
                          <a:latin typeface="+mn-lt"/>
                          <a:ea typeface="+mn-ea"/>
                          <a:cs typeface="+mn-cs"/>
                        </a:rPr>
                        <a:t>SP-230101</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altLang="zh-CN" sz="1200" b="0" kern="1200" noProof="0" dirty="0">
                        <a:solidFill>
                          <a:schemeClr val="lt1"/>
                        </a:solidFill>
                        <a:effectLst/>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dirty="0" smtClean="0">
                          <a:solidFill>
                            <a:schemeClr val="bg1"/>
                          </a:solidFill>
                          <a:latin typeface="+mn-lt"/>
                        </a:rPr>
                        <a:t>1 CR to 23.501, 1 CR to 23.502</a:t>
                      </a:r>
                      <a:endParaRPr lang="en-US" altLang="zh-CN" sz="1200" b="0" dirty="0" smtClean="0">
                        <a:solidFill>
                          <a:schemeClr val="bg1"/>
                        </a:solidFill>
                        <a:latin typeface="+mn-lt"/>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208486582"/>
                  </a:ext>
                </a:extLst>
              </a:tr>
            </a:tbl>
          </a:graphicData>
        </a:graphic>
      </p:graphicFrame>
    </p:spTree>
    <p:extLst>
      <p:ext uri="{BB962C8B-B14F-4D97-AF65-F5344CB8AC3E}">
        <p14:creationId xmlns:p14="http://schemas.microsoft.com/office/powerpoint/2010/main" val="5251746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a:t>
            </a:r>
            <a:r>
              <a:rPr lang="en-GB" altLang="en-US" b="1" dirty="0" smtClean="0"/>
              <a:t>2/5)</a:t>
            </a:r>
            <a:endParaRPr lang="de-DE" altLang="de-DE" b="1" dirty="0"/>
          </a:p>
        </p:txBody>
      </p:sp>
      <p:graphicFrame>
        <p:nvGraphicFramePr>
          <p:cNvPr id="7" name="Content Placeholder 8">
            <a:extLst>
              <a:ext uri="{FF2B5EF4-FFF2-40B4-BE49-F238E27FC236}">
                <a16:creationId xmlns:a16="http://schemas.microsoft.com/office/drawing/2014/main" xmlns="" id="{6F37D82D-D609-47C6-97E0-9B185936DA9D}"/>
              </a:ext>
            </a:extLst>
          </p:cNvPr>
          <p:cNvGraphicFramePr>
            <a:graphicFrameLocks/>
          </p:cNvGraphicFramePr>
          <p:nvPr>
            <p:extLst>
              <p:ext uri="{D42A27DB-BD31-4B8C-83A1-F6EECF244321}">
                <p14:modId xmlns:p14="http://schemas.microsoft.com/office/powerpoint/2010/main" val="3943835447"/>
              </p:ext>
            </p:extLst>
          </p:nvPr>
        </p:nvGraphicFramePr>
        <p:xfrm>
          <a:off x="369621" y="1404171"/>
          <a:ext cx="8404754" cy="4564312"/>
        </p:xfrm>
        <a:graphic>
          <a:graphicData uri="http://schemas.openxmlformats.org/drawingml/2006/table">
            <a:tbl>
              <a:tblPr firstRow="1" bandRow="1">
                <a:tableStyleId>{8FD4443E-F989-4FC4-A0C8-D5A2AF1F390B}</a:tableStyleId>
              </a:tblPr>
              <a:tblGrid>
                <a:gridCol w="1509298">
                  <a:extLst>
                    <a:ext uri="{9D8B030D-6E8A-4147-A177-3AD203B41FA5}">
                      <a16:colId xmlns:a16="http://schemas.microsoft.com/office/drawing/2014/main" xmlns="" val="20000"/>
                    </a:ext>
                  </a:extLst>
                </a:gridCol>
                <a:gridCol w="2617979">
                  <a:extLst>
                    <a:ext uri="{9D8B030D-6E8A-4147-A177-3AD203B41FA5}">
                      <a16:colId xmlns:a16="http://schemas.microsoft.com/office/drawing/2014/main" xmlns="" val="20001"/>
                    </a:ext>
                  </a:extLst>
                </a:gridCol>
                <a:gridCol w="855687">
                  <a:extLst>
                    <a:ext uri="{9D8B030D-6E8A-4147-A177-3AD203B41FA5}">
                      <a16:colId xmlns:a16="http://schemas.microsoft.com/office/drawing/2014/main" xmlns="" val="20004"/>
                    </a:ext>
                  </a:extLst>
                </a:gridCol>
                <a:gridCol w="3421790">
                  <a:extLst>
                    <a:ext uri="{9D8B030D-6E8A-4147-A177-3AD203B41FA5}">
                      <a16:colId xmlns:a16="http://schemas.microsoft.com/office/drawing/2014/main" xmlns="" val="1556240109"/>
                    </a:ext>
                  </a:extLst>
                </a:gridCol>
              </a:tblGrid>
              <a:tr h="449907">
                <a:tc>
                  <a:txBody>
                    <a:bodyPr/>
                    <a:lstStyle/>
                    <a:p>
                      <a:pPr algn="ctr"/>
                      <a:r>
                        <a:rPr lang="en-US" sz="1200" dirty="0" smtClean="0"/>
                        <a:t>Acronym</a:t>
                      </a:r>
                      <a:endParaRPr lang="en-US" sz="1200"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Remarks</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70386">
                <a:tc>
                  <a:txBody>
                    <a:bodyPr/>
                    <a:lstStyle/>
                    <a:p>
                      <a:pPr>
                        <a:lnSpc>
                          <a:spcPts val="1400"/>
                        </a:lnSpc>
                      </a:pPr>
                      <a:r>
                        <a:rPr kumimoji="0" lang="en-US" sz="1200" b="0" i="0" u="none" strike="noStrike" kern="1200" cap="none" normalizeH="0" baseline="0" dirty="0" err="1">
                          <a:ln>
                            <a:noFill/>
                          </a:ln>
                          <a:solidFill>
                            <a:schemeClr val="bg1"/>
                          </a:solidFill>
                          <a:effectLst/>
                          <a:latin typeface="+mn-lt"/>
                          <a:ea typeface="+mn-ea"/>
                          <a:cs typeface="+mn-cs"/>
                        </a:rPr>
                        <a:t>AIMLsys</a:t>
                      </a:r>
                      <a:endParaRPr kumimoji="0" lang="en-US" sz="1200" b="0"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ts val="1400"/>
                        </a:lnSpc>
                        <a:spcBef>
                          <a:spcPts val="0"/>
                        </a:spcBef>
                        <a:spcAft>
                          <a:spcPts val="0"/>
                        </a:spcAft>
                        <a:buClrTx/>
                        <a:buSzTx/>
                        <a:buFontTx/>
                        <a:buNone/>
                        <a:tabLst/>
                        <a:defRPr/>
                      </a:pPr>
                      <a:r>
                        <a:rPr lang="en-GB" sz="1200" b="0" kern="1200" dirty="0">
                          <a:solidFill>
                            <a:schemeClr val="lt1"/>
                          </a:solidFill>
                          <a:effectLst/>
                          <a:latin typeface="+mn-lt"/>
                          <a:ea typeface="+mn-ea"/>
                          <a:cs typeface="+mn-cs"/>
                        </a:rPr>
                        <a:t>System Support for AI/ML-based Services</a:t>
                      </a:r>
                      <a:endParaRPr lang="de-DE" sz="1200" b="0" kern="1200" dirty="0">
                        <a:solidFill>
                          <a:schemeClr val="lt1"/>
                        </a:solidFill>
                        <a:effectLst/>
                        <a:latin typeface="+mj-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smtClean="0">
                          <a:ln>
                            <a:noFill/>
                          </a:ln>
                          <a:solidFill>
                            <a:prstClr val="white"/>
                          </a:solidFill>
                          <a:effectLst/>
                          <a:uLnTx/>
                          <a:uFillTx/>
                          <a:latin typeface="+mn-lt"/>
                          <a:ea typeface="+mn-ea"/>
                          <a:cs typeface="+mn-cs"/>
                        </a:rPr>
                        <a:t>SP-230095</a:t>
                      </a:r>
                      <a:endParaRPr kumimoji="0" lang="en-US" sz="1200" b="0" i="0" u="none" strike="noStrike" kern="1200" cap="none" spc="0" normalizeH="0" baseline="0" dirty="0">
                        <a:ln>
                          <a:noFill/>
                        </a:ln>
                        <a:solidFill>
                          <a:prstClr val="white"/>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200" b="0" i="0" u="none" strike="noStrike" kern="1200" cap="none" spc="0" normalizeH="0" baseline="0" dirty="0" smtClean="0">
                          <a:ln>
                            <a:noFill/>
                          </a:ln>
                          <a:solidFill>
                            <a:schemeClr val="bg1"/>
                          </a:solidFill>
                          <a:effectLst/>
                          <a:uLnTx/>
                          <a:uFillTx/>
                          <a:latin typeface="+mn-lt"/>
                          <a:ea typeface="+mn-ea"/>
                          <a:cs typeface="+mn-cs"/>
                        </a:rPr>
                        <a:t>2 CRs to 23.502, 1 CR to 23.288</a:t>
                      </a:r>
                      <a:endParaRPr kumimoji="0" lang="en-US" sz="1200" b="0" i="0" u="none" strike="noStrike" kern="1200" cap="none" spc="0" normalizeH="0" baseline="0" dirty="0">
                        <a:ln>
                          <a:noFill/>
                        </a:ln>
                        <a:solidFill>
                          <a:schemeClr val="bg1"/>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470386">
                <a:tc>
                  <a:txBody>
                    <a:bodyPr/>
                    <a:lstStyle/>
                    <a:p>
                      <a:r>
                        <a:rPr lang="en-GB" altLang="en-US" sz="1200" b="0" dirty="0"/>
                        <a:t>5MBS_Ph2</a:t>
                      </a:r>
                      <a:endParaRPr kumimoji="0" lang="en-US" sz="1200" b="0"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kern="1200" dirty="0">
                          <a:solidFill>
                            <a:schemeClr val="lt1"/>
                          </a:solidFill>
                          <a:effectLst/>
                          <a:latin typeface="+mn-lt"/>
                          <a:ea typeface="+mn-ea"/>
                          <a:cs typeface="+mn-cs"/>
                        </a:rPr>
                        <a:t>Architectural enhancements for 5G multicast-broadcast services Phase 2 </a:t>
                      </a:r>
                      <a:endParaRPr lang="de-DE" sz="1200" b="0"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smtClean="0">
                          <a:ln>
                            <a:noFill/>
                          </a:ln>
                          <a:solidFill>
                            <a:schemeClr val="bg1"/>
                          </a:solidFill>
                          <a:effectLst/>
                          <a:uLnTx/>
                          <a:uFillTx/>
                          <a:latin typeface="+mn-lt"/>
                          <a:ea typeface="+mn-ea"/>
                          <a:cs typeface="+mn-cs"/>
                        </a:rPr>
                        <a:t>SP-230099</a:t>
                      </a:r>
                      <a:endParaRPr kumimoji="0" lang="en-GB" altLang="zh-CN" sz="1200" b="0" i="0" u="none" strike="noStrike" kern="1200" cap="none" spc="0" normalizeH="0" baseline="0" noProof="0" dirty="0">
                        <a:ln>
                          <a:noFill/>
                        </a:ln>
                        <a:solidFill>
                          <a:schemeClr val="bg1"/>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200" b="0" i="0" u="none" strike="noStrike" kern="1200" cap="none" spc="0" normalizeH="0" baseline="0" dirty="0" smtClean="0">
                          <a:ln>
                            <a:noFill/>
                          </a:ln>
                          <a:solidFill>
                            <a:schemeClr val="bg1"/>
                          </a:solidFill>
                          <a:effectLst/>
                          <a:uLnTx/>
                          <a:uFillTx/>
                          <a:latin typeface="+mn-lt"/>
                          <a:ea typeface="+mn-ea"/>
                          <a:cs typeface="+mn-cs"/>
                        </a:rPr>
                        <a:t>6 CRs to 23.247</a:t>
                      </a:r>
                      <a:endParaRPr kumimoji="0" lang="en-US" sz="1200" b="0" i="0" u="none" strike="noStrike" kern="1200" cap="none" spc="0" normalizeH="0" baseline="0" dirty="0">
                        <a:ln>
                          <a:noFill/>
                        </a:ln>
                        <a:solidFill>
                          <a:schemeClr val="bg1"/>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3537240751"/>
                  </a:ext>
                </a:extLst>
              </a:tr>
              <a:tr h="470386">
                <a:tc>
                  <a:txBody>
                    <a:bodyPr/>
                    <a:lstStyle/>
                    <a:p>
                      <a:r>
                        <a:rPr kumimoji="0" lang="en-US" sz="1200" b="0" i="0" u="none" strike="noStrike" kern="1200" cap="none" normalizeH="0" baseline="0" dirty="0">
                          <a:ln>
                            <a:noFill/>
                          </a:ln>
                          <a:solidFill>
                            <a:schemeClr val="bg1"/>
                          </a:solidFill>
                          <a:effectLst/>
                          <a:latin typeface="+mn-lt"/>
                          <a:ea typeface="+mn-ea"/>
                          <a:cs typeface="+mn-cs"/>
                        </a:rPr>
                        <a:t>eNS_Ph3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0" i="0" u="none" strike="noStrike" dirty="0">
                          <a:solidFill>
                            <a:schemeClr val="bg1"/>
                          </a:solidFill>
                          <a:effectLst/>
                          <a:latin typeface="Calibri" panose="020F0502020204030204" pitchFamily="34" charset="0"/>
                        </a:rPr>
                        <a:t>Network Slicing Phase3</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de-DE" sz="1200" b="0" kern="1200" dirty="0" smtClean="0">
                          <a:solidFill>
                            <a:schemeClr val="bg1"/>
                          </a:solidFill>
                          <a:latin typeface="+mn-lt"/>
                          <a:ea typeface="+mn-ea"/>
                          <a:cs typeface="+mn-cs"/>
                        </a:rPr>
                        <a:t>SP-230104</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200" b="0" i="0" u="none" strike="noStrike" kern="1200" cap="none" spc="0" normalizeH="0" baseline="0" dirty="0" smtClean="0">
                          <a:ln>
                            <a:noFill/>
                          </a:ln>
                          <a:solidFill>
                            <a:schemeClr val="bg1"/>
                          </a:solidFill>
                          <a:effectLst/>
                          <a:uLnTx/>
                          <a:uFillTx/>
                          <a:latin typeface="+mn-lt"/>
                          <a:ea typeface="+mn-ea"/>
                          <a:cs typeface="+mn-cs"/>
                        </a:rPr>
                        <a:t>5 CRs to 23.501, 2 CRs to 23.503</a:t>
                      </a:r>
                      <a:endParaRPr kumimoji="0" lang="en-US" sz="1200" b="0" i="0" u="none" strike="noStrike" kern="1200" cap="none" spc="0" normalizeH="0" baseline="0" dirty="0">
                        <a:ln>
                          <a:noFill/>
                        </a:ln>
                        <a:solidFill>
                          <a:schemeClr val="bg1"/>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208048387"/>
                  </a:ext>
                </a:extLst>
              </a:tr>
              <a:tr h="557959">
                <a:tc>
                  <a:txBody>
                    <a:bodyPr/>
                    <a:lstStyle/>
                    <a:p>
                      <a:r>
                        <a:rPr lang="en-GB" altLang="zh-CN" sz="1200" b="0" i="0" u="none" strike="noStrike" kern="1200" dirty="0">
                          <a:solidFill>
                            <a:schemeClr val="bg1"/>
                          </a:solidFill>
                          <a:effectLst/>
                          <a:latin typeface="Calibri" panose="020F0502020204030204" pitchFamily="34" charset="0"/>
                          <a:ea typeface="+mn-ea"/>
                          <a:cs typeface="+mn-cs"/>
                        </a:rPr>
                        <a:t>XRM</a:t>
                      </a:r>
                      <a:endParaRPr lang="en-US" sz="1200" b="0" i="0" u="none" strike="noStrike" kern="1200" dirty="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0" i="0" u="none" strike="noStrike" kern="1200" dirty="0">
                          <a:solidFill>
                            <a:schemeClr val="bg1"/>
                          </a:solidFill>
                          <a:effectLst/>
                          <a:latin typeface="Calibri" panose="020F0502020204030204" pitchFamily="34" charset="0"/>
                          <a:ea typeface="+mn-ea"/>
                          <a:cs typeface="+mn-cs"/>
                        </a:rPr>
                        <a:t>XR (Extended Reality) and media services</a:t>
                      </a:r>
                      <a:endParaRPr lang="de-DE" altLang="zh-CN" sz="1200" b="0" i="0" u="none" strike="noStrike" kern="1200" dirty="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smtClean="0">
                          <a:ln>
                            <a:noFill/>
                          </a:ln>
                          <a:solidFill>
                            <a:prstClr val="white"/>
                          </a:solidFill>
                          <a:effectLst/>
                          <a:uLnTx/>
                          <a:uFillTx/>
                          <a:latin typeface="+mn-lt"/>
                          <a:ea typeface="+mn-ea"/>
                          <a:cs typeface="+mn-cs"/>
                        </a:rPr>
                        <a:t>SP-230092</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kern="0" dirty="0" smtClean="0">
                          <a:solidFill>
                            <a:schemeClr val="bg1"/>
                          </a:solidFill>
                        </a:rPr>
                        <a:t>1 CR to 23.501</a:t>
                      </a:r>
                      <a:endParaRPr lang="en-US" altLang="zh-CN" sz="1200" b="0" kern="0" dirty="0" smtClean="0">
                        <a:solidFill>
                          <a:schemeClr val="bg1"/>
                        </a:solidFill>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676883106"/>
                  </a:ext>
                </a:extLst>
              </a:tr>
              <a:tr h="482678">
                <a:tc>
                  <a:txBody>
                    <a:bodyPr/>
                    <a:lstStyle/>
                    <a:p>
                      <a:r>
                        <a:rPr kumimoji="0" lang="en-US" sz="1200" b="0" i="0" u="none" strike="noStrike" kern="1200" cap="none" normalizeH="0" baseline="0" dirty="0">
                          <a:ln>
                            <a:noFill/>
                          </a:ln>
                          <a:solidFill>
                            <a:schemeClr val="bg1"/>
                          </a:solidFill>
                          <a:effectLst/>
                          <a:latin typeface="+mn-lt"/>
                          <a:ea typeface="+mn-ea"/>
                          <a:cs typeface="+mn-cs"/>
                        </a:rPr>
                        <a:t>NR_REDCAP_Ph2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0" i="0" u="none" strike="noStrike" kern="1200" dirty="0">
                          <a:solidFill>
                            <a:schemeClr val="bg1"/>
                          </a:solidFill>
                          <a:effectLst/>
                          <a:latin typeface="Calibri" panose="020F0502020204030204" pitchFamily="34" charset="0"/>
                          <a:ea typeface="+mn-ea"/>
                          <a:cs typeface="+mn-cs"/>
                        </a:rPr>
                        <a:t>5GS support of NR </a:t>
                      </a:r>
                      <a:r>
                        <a:rPr lang="en-GB" sz="1200" b="0" i="0" u="none" strike="noStrike" kern="1200" dirty="0" err="1">
                          <a:solidFill>
                            <a:schemeClr val="bg1"/>
                          </a:solidFill>
                          <a:effectLst/>
                          <a:latin typeface="Calibri" panose="020F0502020204030204" pitchFamily="34" charset="0"/>
                          <a:ea typeface="+mn-ea"/>
                          <a:cs typeface="+mn-cs"/>
                        </a:rPr>
                        <a:t>RedCap</a:t>
                      </a:r>
                      <a:r>
                        <a:rPr lang="en-GB" sz="1200" b="0" i="0" u="none" strike="noStrike" kern="1200" dirty="0">
                          <a:solidFill>
                            <a:schemeClr val="bg1"/>
                          </a:solidFill>
                          <a:effectLst/>
                          <a:latin typeface="Calibri" panose="020F0502020204030204" pitchFamily="34" charset="0"/>
                          <a:ea typeface="+mn-ea"/>
                          <a:cs typeface="+mn-cs"/>
                        </a:rPr>
                        <a:t> UE with long </a:t>
                      </a:r>
                      <a:r>
                        <a:rPr lang="en-GB" sz="1200" b="0" i="0" u="none" strike="noStrike" kern="1200" dirty="0" err="1">
                          <a:solidFill>
                            <a:schemeClr val="bg1"/>
                          </a:solidFill>
                          <a:effectLst/>
                          <a:latin typeface="Calibri" panose="020F0502020204030204" pitchFamily="34" charset="0"/>
                          <a:ea typeface="+mn-ea"/>
                          <a:cs typeface="+mn-cs"/>
                        </a:rPr>
                        <a:t>eDRX</a:t>
                      </a:r>
                      <a:r>
                        <a:rPr lang="en-GB" sz="1200" b="0" i="0" u="none" strike="noStrike" kern="1200" dirty="0">
                          <a:solidFill>
                            <a:schemeClr val="bg1"/>
                          </a:solidFill>
                          <a:effectLst/>
                          <a:latin typeface="Calibri" panose="020F0502020204030204" pitchFamily="34" charset="0"/>
                          <a:ea typeface="+mn-ea"/>
                          <a:cs typeface="+mn-cs"/>
                        </a:rPr>
                        <a:t> for RRC_INACTIVE State</a:t>
                      </a:r>
                      <a:endParaRPr lang="de-DE" sz="1200" b="0" i="0" u="none" strike="noStrike" kern="1200" dirty="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smtClean="0">
                          <a:ln>
                            <a:noFill/>
                          </a:ln>
                          <a:solidFill>
                            <a:prstClr val="white"/>
                          </a:solidFill>
                          <a:effectLst/>
                          <a:uLnTx/>
                          <a:uFillTx/>
                          <a:latin typeface="+mn-lt"/>
                          <a:ea typeface="+mn-ea"/>
                          <a:cs typeface="+mn-cs"/>
                        </a:rPr>
                        <a:t>SP-230171</a:t>
                      </a:r>
                      <a:endParaRPr lang="en-US" sz="1200" b="0" i="0" dirty="0" smtClean="0">
                        <a:solidFill>
                          <a:srgbClr val="7030A0"/>
                        </a:solidFill>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200" b="0" i="0" u="none" strike="noStrike" kern="1200" cap="none" spc="0" normalizeH="0" baseline="0" dirty="0" smtClean="0">
                          <a:ln>
                            <a:noFill/>
                          </a:ln>
                          <a:solidFill>
                            <a:schemeClr val="bg1"/>
                          </a:solidFill>
                          <a:effectLst/>
                          <a:uLnTx/>
                          <a:uFillTx/>
                          <a:latin typeface="+mn-lt"/>
                          <a:ea typeface="+mn-ea"/>
                          <a:cs typeface="+mn-cs"/>
                        </a:rPr>
                        <a:t>3 CRs to 23.501, 2 CRs to 23.502</a:t>
                      </a:r>
                      <a:endParaRPr kumimoji="0" lang="en-US" sz="1200" b="0" i="0" u="none" strike="noStrike" kern="1200" cap="none" spc="0" normalizeH="0" baseline="0" dirty="0">
                        <a:ln>
                          <a:noFill/>
                        </a:ln>
                        <a:solidFill>
                          <a:schemeClr val="bg1"/>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2430535587"/>
                  </a:ext>
                </a:extLst>
              </a:tr>
              <a:tr h="470386">
                <a:tc>
                  <a:txBody>
                    <a:bodyPr/>
                    <a:lstStyle/>
                    <a:p>
                      <a:r>
                        <a:rPr lang="en-US" sz="1200" b="0" kern="1200" dirty="0">
                          <a:solidFill>
                            <a:schemeClr val="lt1"/>
                          </a:solidFill>
                          <a:effectLst/>
                          <a:latin typeface="+mn-lt"/>
                          <a:ea typeface="+mn-ea"/>
                          <a:cs typeface="+mn-cs"/>
                        </a:rPr>
                        <a:t>NG_RTC</a:t>
                      </a:r>
                      <a:endParaRPr kumimoji="0" lang="en-US" sz="1200" b="0"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0" i="0" u="none" strike="noStrike" dirty="0">
                          <a:solidFill>
                            <a:schemeClr val="bg1"/>
                          </a:solidFill>
                          <a:effectLst/>
                          <a:latin typeface="Calibri" panose="020F0502020204030204" pitchFamily="34" charset="0"/>
                        </a:rPr>
                        <a:t>System architecture for next generation real time communication services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US" sz="1200" b="0" i="0" u="none" strike="noStrike" kern="1200" cap="none" spc="0" normalizeH="0" baseline="0" dirty="0" smtClean="0">
                          <a:ln>
                            <a:noFill/>
                          </a:ln>
                          <a:solidFill>
                            <a:prstClr val="white"/>
                          </a:solidFill>
                          <a:effectLst/>
                          <a:uLnTx/>
                          <a:uFillTx/>
                          <a:latin typeface="+mn-lt"/>
                          <a:ea typeface="+mn-ea"/>
                          <a:cs typeface="+mn-cs"/>
                        </a:rPr>
                        <a:t>SP-230098</a:t>
                      </a:r>
                      <a:endParaRPr lang="en-US" sz="1200" b="0" kern="1200" dirty="0">
                        <a:solidFill>
                          <a:schemeClr val="lt1"/>
                        </a:solidFill>
                        <a:effectLst/>
                        <a:latin typeface="+mj-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200" b="0" i="0" u="none" strike="noStrike" kern="1200" cap="none" spc="0" normalizeH="0" baseline="0" dirty="0" smtClean="0">
                          <a:ln>
                            <a:noFill/>
                          </a:ln>
                          <a:solidFill>
                            <a:schemeClr val="bg1"/>
                          </a:solidFill>
                          <a:effectLst/>
                          <a:uLnTx/>
                          <a:uFillTx/>
                          <a:latin typeface="+mn-lt"/>
                          <a:ea typeface="+mn-ea"/>
                          <a:cs typeface="+mn-cs"/>
                        </a:rPr>
                        <a:t>5 CRs to 23.228, 1 CR to 23.502</a:t>
                      </a:r>
                      <a:endParaRPr kumimoji="0" lang="en-US" sz="1200" b="0" i="0" u="none" strike="noStrike" kern="1200" cap="none" spc="0" normalizeH="0" baseline="0" dirty="0">
                        <a:ln>
                          <a:noFill/>
                        </a:ln>
                        <a:solidFill>
                          <a:schemeClr val="bg1"/>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3766171638"/>
                  </a:ext>
                </a:extLst>
              </a:tr>
              <a:tr h="470386">
                <a:tc>
                  <a:txBody>
                    <a:bodyPr/>
                    <a:lstStyle/>
                    <a:p>
                      <a:r>
                        <a:rPr lang="en-GB" sz="1200" b="0" kern="1200" dirty="0">
                          <a:solidFill>
                            <a:schemeClr val="lt1"/>
                          </a:solidFill>
                          <a:effectLst/>
                          <a:latin typeface="+mn-lt"/>
                          <a:ea typeface="+mn-ea"/>
                          <a:cs typeface="+mn-cs"/>
                        </a:rPr>
                        <a:t>ATSSS_Ph3</a:t>
                      </a:r>
                      <a:endParaRPr kumimoji="0" lang="en-US" sz="1200" b="0"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kern="1200" dirty="0">
                          <a:solidFill>
                            <a:schemeClr val="lt1"/>
                          </a:solidFill>
                          <a:effectLst/>
                          <a:latin typeface="+mn-lt"/>
                          <a:ea typeface="+mn-ea"/>
                          <a:cs typeface="+mn-cs"/>
                        </a:rPr>
                        <a:t>Access Traffic Steering, Switching and Splitting support in the 5G system architecture; Phase 3</a:t>
                      </a:r>
                      <a:endParaRPr lang="de-DE" sz="1200" b="0"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0" kern="1200" dirty="0" smtClean="0">
                          <a:solidFill>
                            <a:schemeClr val="lt1"/>
                          </a:solidFill>
                          <a:effectLst/>
                          <a:latin typeface="+mn-lt"/>
                          <a:ea typeface="+mn-ea"/>
                          <a:cs typeface="+mn-cs"/>
                        </a:rPr>
                        <a:t>SP-221334</a:t>
                      </a:r>
                      <a:endParaRPr lang="en-US" sz="1200" b="0" i="0" dirty="0" smtClean="0">
                        <a:solidFill>
                          <a:schemeClr val="bg1"/>
                        </a:solidFill>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2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1200" b="0" i="0" u="none" strike="noStrike" kern="1200" cap="none" spc="0" normalizeH="0" baseline="0" dirty="0">
                        <a:ln>
                          <a:noFill/>
                        </a:ln>
                        <a:solidFill>
                          <a:schemeClr val="bg1"/>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37568967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a:t>
            </a:r>
            <a:r>
              <a:rPr lang="en-GB" altLang="en-US" b="1" dirty="0" smtClean="0"/>
              <a:t>(</a:t>
            </a:r>
            <a:r>
              <a:rPr lang="en-GB" altLang="en-US" b="1" dirty="0" smtClean="0"/>
              <a:t>3</a:t>
            </a:r>
            <a:r>
              <a:rPr lang="en-GB" altLang="en-US" b="1" dirty="0" smtClean="0"/>
              <a:t>/5)</a:t>
            </a:r>
            <a:endParaRPr lang="de-DE" altLang="de-DE" b="1" dirty="0"/>
          </a:p>
        </p:txBody>
      </p:sp>
      <p:graphicFrame>
        <p:nvGraphicFramePr>
          <p:cNvPr id="7" name="Content Placeholder 8">
            <a:extLst>
              <a:ext uri="{FF2B5EF4-FFF2-40B4-BE49-F238E27FC236}">
                <a16:creationId xmlns:a16="http://schemas.microsoft.com/office/drawing/2014/main" xmlns="" id="{6F37D82D-D609-47C6-97E0-9B185936DA9D}"/>
              </a:ext>
            </a:extLst>
          </p:cNvPr>
          <p:cNvGraphicFramePr>
            <a:graphicFrameLocks/>
          </p:cNvGraphicFramePr>
          <p:nvPr>
            <p:extLst>
              <p:ext uri="{D42A27DB-BD31-4B8C-83A1-F6EECF244321}">
                <p14:modId xmlns:p14="http://schemas.microsoft.com/office/powerpoint/2010/main" val="2969925020"/>
              </p:ext>
            </p:extLst>
          </p:nvPr>
        </p:nvGraphicFramePr>
        <p:xfrm>
          <a:off x="369621" y="1404171"/>
          <a:ext cx="8404754" cy="4614668"/>
        </p:xfrm>
        <a:graphic>
          <a:graphicData uri="http://schemas.openxmlformats.org/drawingml/2006/table">
            <a:tbl>
              <a:tblPr firstRow="1" bandRow="1">
                <a:tableStyleId>{8FD4443E-F989-4FC4-A0C8-D5A2AF1F390B}</a:tableStyleId>
              </a:tblPr>
              <a:tblGrid>
                <a:gridCol w="1509298">
                  <a:extLst>
                    <a:ext uri="{9D8B030D-6E8A-4147-A177-3AD203B41FA5}">
                      <a16:colId xmlns:a16="http://schemas.microsoft.com/office/drawing/2014/main" xmlns="" val="20000"/>
                    </a:ext>
                  </a:extLst>
                </a:gridCol>
                <a:gridCol w="2617979">
                  <a:extLst>
                    <a:ext uri="{9D8B030D-6E8A-4147-A177-3AD203B41FA5}">
                      <a16:colId xmlns:a16="http://schemas.microsoft.com/office/drawing/2014/main" xmlns="" val="20001"/>
                    </a:ext>
                  </a:extLst>
                </a:gridCol>
                <a:gridCol w="855687">
                  <a:extLst>
                    <a:ext uri="{9D8B030D-6E8A-4147-A177-3AD203B41FA5}">
                      <a16:colId xmlns:a16="http://schemas.microsoft.com/office/drawing/2014/main" xmlns="" val="20004"/>
                    </a:ext>
                  </a:extLst>
                </a:gridCol>
                <a:gridCol w="3421790">
                  <a:extLst>
                    <a:ext uri="{9D8B030D-6E8A-4147-A177-3AD203B41FA5}">
                      <a16:colId xmlns:a16="http://schemas.microsoft.com/office/drawing/2014/main" xmlns="" val="1556240109"/>
                    </a:ext>
                  </a:extLst>
                </a:gridCol>
              </a:tblGrid>
              <a:tr h="449907">
                <a:tc>
                  <a:txBody>
                    <a:bodyPr/>
                    <a:lstStyle/>
                    <a:p>
                      <a:pPr algn="ctr"/>
                      <a:r>
                        <a:rPr lang="en-US" sz="1200" dirty="0" smtClean="0"/>
                        <a:t>Acronym</a:t>
                      </a:r>
                      <a:endParaRPr lang="en-US" sz="1200"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Remarks</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70386">
                <a:tc>
                  <a:txBody>
                    <a:bodyPr/>
                    <a:lstStyle/>
                    <a:p>
                      <a:r>
                        <a:rPr lang="en-US" altLang="zh-CN" sz="1200" b="0" i="0" u="none" strike="noStrike" kern="1200" dirty="0">
                          <a:solidFill>
                            <a:schemeClr val="bg1"/>
                          </a:solidFill>
                          <a:effectLst/>
                          <a:latin typeface="Calibri" panose="020F0502020204030204" pitchFamily="34" charset="0"/>
                          <a:ea typeface="+mn-ea"/>
                          <a:cs typeface="+mn-cs"/>
                        </a:rPr>
                        <a:t>UPEAS</a:t>
                      </a:r>
                      <a:endParaRPr lang="en-US" sz="1200" b="0" i="0" u="none" strike="noStrike" kern="1200" dirty="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0" i="0" u="none" strike="noStrike" kern="1200" dirty="0">
                          <a:solidFill>
                            <a:schemeClr val="bg1"/>
                          </a:solidFill>
                          <a:effectLst/>
                          <a:latin typeface="Calibri" panose="020F0502020204030204" pitchFamily="34" charset="0"/>
                          <a:ea typeface="+mn-ea"/>
                          <a:cs typeface="+mn-cs"/>
                        </a:rPr>
                        <a:t>UPF enhancement for Exposure And SBA</a:t>
                      </a:r>
                      <a:endParaRPr lang="de-DE" sz="1200" b="0" i="0" u="none" strike="noStrike" kern="1200" dirty="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smtClean="0">
                          <a:ln>
                            <a:noFill/>
                          </a:ln>
                          <a:solidFill>
                            <a:prstClr val="white"/>
                          </a:solidFill>
                          <a:effectLst/>
                          <a:uLnTx/>
                          <a:uFillTx/>
                          <a:latin typeface="+mn-lt"/>
                          <a:ea typeface="+mn-ea"/>
                          <a:cs typeface="+mn-cs"/>
                        </a:rPr>
                        <a:t>SP-230103</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200" b="0" i="0" u="none" strike="noStrike" kern="1200" cap="none" spc="0" normalizeH="0" baseline="0" dirty="0" smtClean="0">
                          <a:ln>
                            <a:noFill/>
                          </a:ln>
                          <a:solidFill>
                            <a:schemeClr val="bg1"/>
                          </a:solidFill>
                          <a:effectLst/>
                          <a:uLnTx/>
                          <a:uFillTx/>
                          <a:latin typeface="+mn-lt"/>
                          <a:ea typeface="+mn-ea"/>
                          <a:cs typeface="+mn-cs"/>
                        </a:rPr>
                        <a:t>1 CR to 23.501, 1 CR to 23.502</a:t>
                      </a:r>
                      <a:endParaRPr kumimoji="0" lang="en-US" sz="1200" b="0" i="0" u="none" strike="noStrike" kern="1200" cap="none" spc="0" normalizeH="0" baseline="0" dirty="0">
                        <a:ln>
                          <a:noFill/>
                        </a:ln>
                        <a:solidFill>
                          <a:schemeClr val="bg1"/>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470386">
                <a:tc>
                  <a:txBody>
                    <a:bodyPr/>
                    <a:lstStyle/>
                    <a:p>
                      <a:r>
                        <a:rPr lang="en-US" sz="1200" b="0" kern="1200" dirty="0">
                          <a:solidFill>
                            <a:schemeClr val="lt1"/>
                          </a:solidFill>
                          <a:effectLst/>
                          <a:latin typeface="+mn-lt"/>
                          <a:ea typeface="+mn-ea"/>
                          <a:cs typeface="+mn-cs"/>
                        </a:rPr>
                        <a:t>EDGE_Ph2</a:t>
                      </a:r>
                      <a:endParaRPr kumimoji="0" lang="en-US" sz="1200" b="0"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kern="1200" dirty="0">
                          <a:solidFill>
                            <a:schemeClr val="lt1"/>
                          </a:solidFill>
                          <a:effectLst/>
                          <a:latin typeface="+mn-lt"/>
                          <a:ea typeface="+mn-ea"/>
                          <a:cs typeface="+mn-cs"/>
                        </a:rPr>
                        <a:t>Edge Computing Phase 2</a:t>
                      </a:r>
                      <a:endParaRPr lang="de-DE" sz="1200" b="0"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smtClean="0">
                          <a:ln>
                            <a:noFill/>
                          </a:ln>
                          <a:solidFill>
                            <a:prstClr val="white"/>
                          </a:solidFill>
                          <a:effectLst/>
                          <a:uLnTx/>
                          <a:uFillTx/>
                          <a:latin typeface="+mn-lt"/>
                          <a:ea typeface="+mn-ea"/>
                          <a:cs typeface="+mn-cs"/>
                        </a:rPr>
                        <a:t>SP-230112</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200" b="0" i="0" u="none" strike="noStrike" kern="1200" cap="none" spc="0" normalizeH="0" baseline="0" dirty="0" smtClean="0">
                          <a:ln>
                            <a:noFill/>
                          </a:ln>
                          <a:solidFill>
                            <a:schemeClr val="bg1"/>
                          </a:solidFill>
                          <a:effectLst/>
                          <a:uLnTx/>
                          <a:uFillTx/>
                          <a:latin typeface="+mn-lt"/>
                          <a:ea typeface="+mn-ea"/>
                          <a:cs typeface="+mn-cs"/>
                        </a:rPr>
                        <a:t>1 CR to 23.501, 4 CRs to 23.502, 6 CRs to 23.548</a:t>
                      </a:r>
                      <a:endParaRPr kumimoji="0" lang="en-US" sz="1200" b="0" i="0" u="none" strike="noStrike" kern="1200" cap="none" spc="0" normalizeH="0" baseline="0" dirty="0">
                        <a:ln>
                          <a:noFill/>
                        </a:ln>
                        <a:solidFill>
                          <a:schemeClr val="bg1"/>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3537240751"/>
                  </a:ext>
                </a:extLst>
              </a:tr>
              <a:tr h="470386">
                <a:tc>
                  <a:txBody>
                    <a:bodyPr/>
                    <a:lstStyle/>
                    <a:p>
                      <a:r>
                        <a:rPr lang="en-US" sz="1200" b="0" kern="1200" dirty="0">
                          <a:solidFill>
                            <a:schemeClr val="lt1"/>
                          </a:solidFill>
                          <a:effectLst/>
                          <a:latin typeface="+mn-lt"/>
                          <a:ea typeface="+mn-ea"/>
                          <a:cs typeface="+mn-cs"/>
                        </a:rPr>
                        <a:t>TRS_URLLC</a:t>
                      </a:r>
                      <a:endParaRPr kumimoji="0" lang="en-US" sz="1200" b="0"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0" kern="1200" dirty="0">
                          <a:solidFill>
                            <a:schemeClr val="lt1"/>
                          </a:solidFill>
                          <a:effectLst/>
                          <a:latin typeface="+mn-lt"/>
                          <a:ea typeface="+mn-ea"/>
                          <a:cs typeface="+mn-cs"/>
                        </a:rPr>
                        <a:t>5G Timing Resiliency and TSC &amp; URLLC enhancements</a:t>
                      </a:r>
                      <a:endParaRPr lang="en-US" sz="1200" b="0"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smtClean="0">
                          <a:effectLst/>
                        </a:rPr>
                        <a:t>SP-230107</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2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1200" b="0" i="0" u="none" strike="noStrike" kern="1200" cap="none" spc="0" normalizeH="0" baseline="0" dirty="0">
                        <a:ln>
                          <a:noFill/>
                        </a:ln>
                        <a:solidFill>
                          <a:schemeClr val="bg1"/>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208048387"/>
                  </a:ext>
                </a:extLst>
              </a:tr>
              <a:tr h="557959">
                <a:tc>
                  <a:txBody>
                    <a:bodyPr/>
                    <a:lstStyle/>
                    <a:p>
                      <a:r>
                        <a:rPr lang="en-US" sz="1200" b="0" i="0" u="none" strike="noStrike" kern="1200" dirty="0" smtClean="0">
                          <a:solidFill>
                            <a:schemeClr val="bg1"/>
                          </a:solidFill>
                          <a:effectLst/>
                          <a:latin typeface="Calibri" panose="020F0502020204030204" pitchFamily="34" charset="0"/>
                          <a:ea typeface="+mn-ea"/>
                          <a:cs typeface="+mn-cs"/>
                        </a:rPr>
                        <a:t>VMR</a:t>
                      </a:r>
                      <a:endParaRPr lang="en-US" sz="1200" b="0" i="0" u="none" strike="noStrike" kern="1200" dirty="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kern="1200" dirty="0">
                          <a:solidFill>
                            <a:schemeClr val="bg1"/>
                          </a:solidFill>
                          <a:effectLst/>
                          <a:latin typeface="Calibri" panose="020F0502020204030204" pitchFamily="34" charset="0"/>
                          <a:ea typeface="+mn-ea"/>
                          <a:cs typeface="+mn-cs"/>
                        </a:rPr>
                        <a:t>Architecture Enhancements for Vehicle Mounted Relays</a:t>
                      </a:r>
                      <a:endParaRPr lang="de-DE" sz="1200" b="0" i="0" u="none" strike="noStrike" kern="1200" dirty="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smtClean="0">
                          <a:ln>
                            <a:noFill/>
                          </a:ln>
                          <a:solidFill>
                            <a:prstClr val="white"/>
                          </a:solidFill>
                          <a:effectLst/>
                          <a:uLnTx/>
                          <a:uFillTx/>
                          <a:latin typeface="+mn-lt"/>
                          <a:ea typeface="+mn-ea"/>
                          <a:cs typeface="+mn-cs"/>
                        </a:rPr>
                        <a:t>SP-230105</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kern="0" dirty="0" smtClean="0">
                          <a:solidFill>
                            <a:schemeClr val="bg1"/>
                          </a:solidFill>
                        </a:rPr>
                        <a:t>1 CR</a:t>
                      </a:r>
                      <a:r>
                        <a:rPr lang="en-US" altLang="zh-CN" sz="1200" b="0" kern="0" baseline="0" dirty="0" smtClean="0">
                          <a:solidFill>
                            <a:schemeClr val="bg1"/>
                          </a:solidFill>
                        </a:rPr>
                        <a:t> to 23.501</a:t>
                      </a:r>
                      <a:endParaRPr lang="en-US" altLang="zh-CN" sz="1200" b="0" kern="0" dirty="0" smtClean="0">
                        <a:solidFill>
                          <a:schemeClr val="bg1"/>
                        </a:solidFill>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676883106"/>
                  </a:ext>
                </a:extLst>
              </a:tr>
              <a:tr h="482678">
                <a:tc>
                  <a:txBody>
                    <a:bodyPr/>
                    <a:lstStyle/>
                    <a:p>
                      <a:r>
                        <a:rPr lang="en-GB" sz="1200" b="0" kern="1200" dirty="0">
                          <a:solidFill>
                            <a:schemeClr val="lt1"/>
                          </a:solidFill>
                          <a:effectLst/>
                          <a:latin typeface="+mn-lt"/>
                          <a:ea typeface="+mn-ea"/>
                          <a:cs typeface="+mn-cs"/>
                        </a:rPr>
                        <a:t>5WWC_Ph2 </a:t>
                      </a:r>
                      <a:endParaRPr kumimoji="0" lang="en-US" sz="1200" b="0"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0" kern="1200" dirty="0">
                          <a:solidFill>
                            <a:schemeClr val="lt1"/>
                          </a:solidFill>
                          <a:effectLst/>
                          <a:latin typeface="+mn-lt"/>
                          <a:ea typeface="+mn-ea"/>
                          <a:cs typeface="+mn-cs"/>
                        </a:rPr>
                        <a:t>Support for 5WWC, Phase 2</a:t>
                      </a:r>
                      <a:endParaRPr lang="de-DE" sz="1200" b="0"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0" kern="1200" dirty="0" smtClean="0">
                          <a:solidFill>
                            <a:schemeClr val="lt1"/>
                          </a:solidFill>
                          <a:effectLst/>
                          <a:latin typeface="+mn-lt"/>
                          <a:ea typeface="+mn-ea"/>
                          <a:cs typeface="+mn-cs"/>
                        </a:rPr>
                        <a:t>SP-230367</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200" b="0" i="0" u="none" strike="noStrike" kern="1200" cap="none" spc="0" normalizeH="0" baseline="0" dirty="0" smtClean="0">
                          <a:ln>
                            <a:noFill/>
                          </a:ln>
                          <a:solidFill>
                            <a:schemeClr val="bg1"/>
                          </a:solidFill>
                          <a:effectLst/>
                          <a:uLnTx/>
                          <a:uFillTx/>
                          <a:latin typeface="+mn-lt"/>
                          <a:ea typeface="+mn-ea"/>
                          <a:cs typeface="+mn-cs"/>
                        </a:rPr>
                        <a:t>1 CR to 23.501, 2 CRs to 23.502</a:t>
                      </a:r>
                      <a:endParaRPr kumimoji="0" lang="en-US" sz="1200" b="0" i="0" u="none" strike="noStrike" kern="1200" cap="none" spc="0" normalizeH="0" baseline="0" dirty="0">
                        <a:ln>
                          <a:noFill/>
                        </a:ln>
                        <a:solidFill>
                          <a:schemeClr val="bg1"/>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2430535587"/>
                  </a:ext>
                </a:extLst>
              </a:tr>
              <a:tr h="470386">
                <a:tc>
                  <a:txBody>
                    <a:bodyPr/>
                    <a:lstStyle/>
                    <a:p>
                      <a:pPr marL="0" algn="l" defTabSz="914400" rtl="0" eaLnBrk="1" latinLnBrk="0" hangingPunct="1"/>
                      <a:r>
                        <a:rPr lang="en-US" sz="1200" b="0" i="0" u="none" strike="noStrike" kern="1200" dirty="0">
                          <a:solidFill>
                            <a:schemeClr val="bg1"/>
                          </a:solidFill>
                          <a:effectLst/>
                          <a:latin typeface="Calibri" panose="020F0502020204030204" pitchFamily="34" charset="0"/>
                          <a:ea typeface="+mn-ea"/>
                          <a:cs typeface="+mn-cs"/>
                        </a:rPr>
                        <a:t>MPS_WLAN</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kern="1200" dirty="0">
                          <a:solidFill>
                            <a:schemeClr val="bg1"/>
                          </a:solidFill>
                          <a:effectLst/>
                          <a:latin typeface="Calibri" panose="020F0502020204030204" pitchFamily="34" charset="0"/>
                          <a:ea typeface="+mn-ea"/>
                          <a:cs typeface="+mn-cs"/>
                        </a:rPr>
                        <a:t>MPS when access to EPC/5GC is WLAN</a:t>
                      </a:r>
                      <a:endParaRPr lang="de-DE" sz="1200" b="0" i="0" u="none" strike="noStrike" kern="1200" dirty="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0" i="0" u="none" strike="noStrike" kern="1200" noProof="0" dirty="0" smtClean="0">
                          <a:solidFill>
                            <a:schemeClr val="bg1"/>
                          </a:solidFill>
                          <a:effectLst/>
                          <a:latin typeface="Calibri" panose="020F0502020204030204" pitchFamily="34" charset="0"/>
                          <a:ea typeface="+mn-ea"/>
                          <a:cs typeface="+mn-cs"/>
                        </a:rPr>
                        <a:t>SP-230108</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2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1200" b="0" i="0" u="none" strike="noStrike" kern="1200" cap="none" spc="0" normalizeH="0" baseline="0" dirty="0">
                        <a:ln>
                          <a:noFill/>
                        </a:ln>
                        <a:solidFill>
                          <a:schemeClr val="bg1"/>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3766171638"/>
                  </a:ext>
                </a:extLst>
              </a:tr>
              <a:tr h="470386">
                <a:tc>
                  <a:txBody>
                    <a:bodyPr/>
                    <a:lstStyle/>
                    <a:p>
                      <a:r>
                        <a:rPr kumimoji="0" lang="en-US" sz="1200" b="0" i="0" u="none" strike="noStrike" kern="1200" cap="none" normalizeH="0" baseline="0" dirty="0">
                          <a:ln>
                            <a:noFill/>
                          </a:ln>
                          <a:solidFill>
                            <a:schemeClr val="bg1"/>
                          </a:solidFill>
                          <a:effectLst/>
                          <a:latin typeface="+mn-lt"/>
                          <a:ea typeface="+mn-ea"/>
                          <a:cs typeface="+mn-cs"/>
                        </a:rPr>
                        <a:t>AMP</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0" kern="1200" dirty="0">
                          <a:solidFill>
                            <a:schemeClr val="lt1"/>
                          </a:solidFill>
                          <a:effectLst/>
                          <a:latin typeface="+mn-lt"/>
                          <a:ea typeface="+mn-ea"/>
                          <a:cs typeface="+mn-cs"/>
                        </a:rPr>
                        <a:t>5G AM Policy</a:t>
                      </a:r>
                      <a:endParaRPr lang="de-DE" sz="1200" b="0"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0" i="0" dirty="0" smtClean="0">
                          <a:solidFill>
                            <a:schemeClr val="bg1"/>
                          </a:solidFill>
                        </a:rPr>
                        <a:t>SP-221335</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2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1200" b="0" i="0" u="none" strike="noStrike" kern="1200" cap="none" spc="0" normalizeH="0" baseline="0" dirty="0">
                        <a:ln>
                          <a:noFill/>
                        </a:ln>
                        <a:solidFill>
                          <a:schemeClr val="bg1"/>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7"/>
                  </a:ext>
                </a:extLst>
              </a:tr>
              <a:tr h="470386">
                <a:tc>
                  <a:txBody>
                    <a:bodyPr/>
                    <a:lstStyle/>
                    <a:p>
                      <a:r>
                        <a:rPr lang="en-US" sz="1200" b="0" kern="1200" dirty="0">
                          <a:solidFill>
                            <a:schemeClr val="lt1"/>
                          </a:solidFill>
                          <a:effectLst/>
                          <a:latin typeface="+mn-lt"/>
                          <a:ea typeface="+mn-ea"/>
                          <a:cs typeface="+mn-cs"/>
                        </a:rPr>
                        <a:t>eNA_Ph3</a:t>
                      </a:r>
                      <a:r>
                        <a:rPr lang="en-US" sz="1200" b="0" kern="1200" baseline="0" dirty="0">
                          <a:solidFill>
                            <a:schemeClr val="lt1"/>
                          </a:solidFill>
                          <a:effectLst/>
                          <a:latin typeface="+mn-lt"/>
                          <a:ea typeface="+mn-ea"/>
                          <a:cs typeface="+mn-cs"/>
                        </a:rPr>
                        <a:t> </a:t>
                      </a:r>
                      <a:endParaRPr kumimoji="0" lang="en-US" sz="1200" b="0"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b="0" kern="1200" dirty="0">
                          <a:solidFill>
                            <a:schemeClr val="bg1"/>
                          </a:solidFill>
                          <a:latin typeface="+mn-lt"/>
                          <a:ea typeface="+mn-ea"/>
                          <a:cs typeface="+mn-cs"/>
                        </a:rPr>
                        <a:t>Enablers for Network Automation for 5G - phase </a:t>
                      </a:r>
                      <a:r>
                        <a:rPr lang="en-US" altLang="en-GB" sz="1200" b="0" kern="1200" dirty="0">
                          <a:solidFill>
                            <a:schemeClr val="bg1"/>
                          </a:solidFill>
                          <a:latin typeface="+mn-lt"/>
                          <a:ea typeface="+mn-ea"/>
                          <a:cs typeface="+mn-cs"/>
                        </a:rPr>
                        <a:t>3</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smtClean="0">
                          <a:ln>
                            <a:noFill/>
                          </a:ln>
                          <a:solidFill>
                            <a:schemeClr val="bg1"/>
                          </a:solidFill>
                          <a:effectLst/>
                          <a:uLnTx/>
                          <a:uFillTx/>
                          <a:latin typeface="+mn-lt"/>
                          <a:ea typeface="+mn-ea"/>
                          <a:cs typeface="+mn-cs"/>
                        </a:rPr>
                        <a:t>SP-230110</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dirty="0" smtClean="0">
                          <a:solidFill>
                            <a:schemeClr val="bg1"/>
                          </a:solidFill>
                        </a:rPr>
                        <a:t>2 CRs to 23.288</a:t>
                      </a:r>
                      <a:endParaRPr lang="en-US" altLang="zh-CN" sz="1200" b="0" dirty="0" smtClean="0">
                        <a:solidFill>
                          <a:schemeClr val="bg1"/>
                        </a:solidFill>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208486582"/>
                  </a:ext>
                </a:extLst>
              </a:tr>
            </a:tbl>
          </a:graphicData>
        </a:graphic>
      </p:graphicFrame>
    </p:spTree>
    <p:extLst>
      <p:ext uri="{BB962C8B-B14F-4D97-AF65-F5344CB8AC3E}">
        <p14:creationId xmlns:p14="http://schemas.microsoft.com/office/powerpoint/2010/main" val="41494743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a:t>
            </a:r>
            <a:r>
              <a:rPr lang="en-GB" altLang="en-US" b="1" dirty="0" smtClean="0"/>
              <a:t>(</a:t>
            </a:r>
            <a:r>
              <a:rPr lang="en-GB" altLang="en-US" b="1" dirty="0" smtClean="0"/>
              <a:t>4</a:t>
            </a:r>
            <a:r>
              <a:rPr lang="en-GB" altLang="en-US" b="1" dirty="0" smtClean="0"/>
              <a:t>/5)</a:t>
            </a:r>
            <a:endParaRPr lang="de-DE" altLang="de-DE" b="1" dirty="0"/>
          </a:p>
        </p:txBody>
      </p:sp>
      <p:graphicFrame>
        <p:nvGraphicFramePr>
          <p:cNvPr id="7" name="Content Placeholder 8">
            <a:extLst>
              <a:ext uri="{FF2B5EF4-FFF2-40B4-BE49-F238E27FC236}">
                <a16:creationId xmlns:a16="http://schemas.microsoft.com/office/drawing/2014/main" xmlns="" id="{6F37D82D-D609-47C6-97E0-9B185936DA9D}"/>
              </a:ext>
            </a:extLst>
          </p:cNvPr>
          <p:cNvGraphicFramePr>
            <a:graphicFrameLocks/>
          </p:cNvGraphicFramePr>
          <p:nvPr>
            <p:extLst>
              <p:ext uri="{D42A27DB-BD31-4B8C-83A1-F6EECF244321}">
                <p14:modId xmlns:p14="http://schemas.microsoft.com/office/powerpoint/2010/main" val="821820794"/>
              </p:ext>
            </p:extLst>
          </p:nvPr>
        </p:nvGraphicFramePr>
        <p:xfrm>
          <a:off x="369621" y="1404171"/>
          <a:ext cx="8404754" cy="3052606"/>
        </p:xfrm>
        <a:graphic>
          <a:graphicData uri="http://schemas.openxmlformats.org/drawingml/2006/table">
            <a:tbl>
              <a:tblPr firstRow="1" bandRow="1">
                <a:tableStyleId>{8FD4443E-F989-4FC4-A0C8-D5A2AF1F390B}</a:tableStyleId>
              </a:tblPr>
              <a:tblGrid>
                <a:gridCol w="1509298">
                  <a:extLst>
                    <a:ext uri="{9D8B030D-6E8A-4147-A177-3AD203B41FA5}">
                      <a16:colId xmlns:a16="http://schemas.microsoft.com/office/drawing/2014/main" xmlns="" val="20000"/>
                    </a:ext>
                  </a:extLst>
                </a:gridCol>
                <a:gridCol w="2617979">
                  <a:extLst>
                    <a:ext uri="{9D8B030D-6E8A-4147-A177-3AD203B41FA5}">
                      <a16:colId xmlns:a16="http://schemas.microsoft.com/office/drawing/2014/main" xmlns="" val="20001"/>
                    </a:ext>
                  </a:extLst>
                </a:gridCol>
                <a:gridCol w="855687">
                  <a:extLst>
                    <a:ext uri="{9D8B030D-6E8A-4147-A177-3AD203B41FA5}">
                      <a16:colId xmlns:a16="http://schemas.microsoft.com/office/drawing/2014/main" xmlns="" val="20004"/>
                    </a:ext>
                  </a:extLst>
                </a:gridCol>
                <a:gridCol w="3421790">
                  <a:extLst>
                    <a:ext uri="{9D8B030D-6E8A-4147-A177-3AD203B41FA5}">
                      <a16:colId xmlns:a16="http://schemas.microsoft.com/office/drawing/2014/main" xmlns="" val="1556240109"/>
                    </a:ext>
                  </a:extLst>
                </a:gridCol>
              </a:tblGrid>
              <a:tr h="449907">
                <a:tc>
                  <a:txBody>
                    <a:bodyPr/>
                    <a:lstStyle/>
                    <a:p>
                      <a:pPr algn="ctr"/>
                      <a:r>
                        <a:rPr lang="en-US" sz="1200" dirty="0" smtClean="0"/>
                        <a:t>Acronym</a:t>
                      </a:r>
                      <a:endParaRPr lang="en-US" sz="1200"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Remarks</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70386">
                <a:tc>
                  <a:txBody>
                    <a:bodyPr/>
                    <a:lstStyle/>
                    <a:p>
                      <a:r>
                        <a:rPr kumimoji="0" lang="en-US" sz="1200" b="0" i="0" u="none" strike="noStrike" kern="1200" cap="none" normalizeH="0" baseline="0" dirty="0">
                          <a:ln>
                            <a:noFill/>
                          </a:ln>
                          <a:solidFill>
                            <a:schemeClr val="bg1"/>
                          </a:solidFill>
                          <a:effectLst/>
                          <a:latin typeface="+mn-lt"/>
                          <a:ea typeface="+mn-ea"/>
                          <a:cs typeface="+mn-cs"/>
                        </a:rPr>
                        <a:t>eNPN_Ph2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kern="1200" dirty="0">
                          <a:solidFill>
                            <a:schemeClr val="lt1"/>
                          </a:solidFill>
                          <a:effectLst/>
                          <a:latin typeface="+mn-lt"/>
                          <a:ea typeface="+mn-ea"/>
                          <a:cs typeface="+mn-cs"/>
                        </a:rPr>
                        <a:t>Enhanced support of Non-Public Networks</a:t>
                      </a:r>
                      <a:endParaRPr lang="de-DE" sz="1200" b="0"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i="0" dirty="0" smtClean="0">
                          <a:solidFill>
                            <a:schemeClr val="bg1"/>
                          </a:solidFill>
                        </a:rPr>
                        <a:t>SP-230096</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200" b="0" i="0" u="none" strike="noStrike" kern="1200" cap="none" spc="0" normalizeH="0" baseline="0" dirty="0" smtClean="0">
                          <a:ln>
                            <a:noFill/>
                          </a:ln>
                          <a:solidFill>
                            <a:schemeClr val="bg1"/>
                          </a:solidFill>
                          <a:effectLst/>
                          <a:uLnTx/>
                          <a:uFillTx/>
                          <a:latin typeface="+mn-lt"/>
                          <a:ea typeface="+mn-ea"/>
                          <a:cs typeface="+mn-cs"/>
                        </a:rPr>
                        <a:t>1 CR to 23.501</a:t>
                      </a:r>
                      <a:endParaRPr kumimoji="0" lang="en-US" sz="1200" b="0" i="0" u="none" strike="noStrike" kern="1200" cap="none" spc="0" normalizeH="0" baseline="0" dirty="0">
                        <a:ln>
                          <a:noFill/>
                        </a:ln>
                        <a:solidFill>
                          <a:schemeClr val="bg1"/>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470386">
                <a:tc>
                  <a:txBody>
                    <a:bodyPr/>
                    <a:lstStyle/>
                    <a:p>
                      <a:r>
                        <a:rPr lang="en-US" altLang="zh-CN" sz="1200" b="0" kern="1200" dirty="0" err="1">
                          <a:solidFill>
                            <a:schemeClr val="lt1"/>
                          </a:solidFill>
                          <a:effectLst/>
                          <a:latin typeface="+mn-lt"/>
                          <a:ea typeface="+mn-ea"/>
                          <a:cs typeface="+mn-cs"/>
                        </a:rPr>
                        <a:t>eUEPO</a:t>
                      </a:r>
                      <a:endParaRPr kumimoji="0" lang="en-US" sz="1200" b="0"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bg1"/>
                          </a:solidFill>
                          <a:effectLst/>
                          <a:latin typeface="Calibri" panose="020F0502020204030204" pitchFamily="34" charset="0"/>
                        </a:rPr>
                        <a:t>Enhancement of 5G UE Policy</a:t>
                      </a:r>
                      <a:endParaRPr lang="de-DE" sz="1200" b="0"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smtClean="0">
                          <a:ln>
                            <a:noFill/>
                          </a:ln>
                          <a:solidFill>
                            <a:prstClr val="white"/>
                          </a:solidFill>
                          <a:effectLst/>
                          <a:uLnTx/>
                          <a:uFillTx/>
                          <a:latin typeface="+mn-lt"/>
                          <a:ea typeface="+mn-ea"/>
                          <a:cs typeface="+mn-cs"/>
                        </a:rPr>
                        <a:t>SP-230094</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2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1200" b="0" i="0" u="none" strike="noStrike" kern="1200" cap="none" spc="0" normalizeH="0" baseline="0" dirty="0">
                        <a:ln>
                          <a:noFill/>
                        </a:ln>
                        <a:solidFill>
                          <a:schemeClr val="bg1"/>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3537240751"/>
                  </a:ext>
                </a:extLst>
              </a:tr>
              <a:tr h="470386">
                <a:tc>
                  <a:txBody>
                    <a:bodyPr/>
                    <a:lstStyle/>
                    <a:p>
                      <a:r>
                        <a:rPr lang="en-US" sz="1200" b="0" kern="1200" dirty="0">
                          <a:solidFill>
                            <a:schemeClr val="lt1"/>
                          </a:solidFill>
                          <a:effectLst/>
                          <a:latin typeface="+mn-lt"/>
                          <a:ea typeface="+mn-ea"/>
                          <a:cs typeface="+mn-cs"/>
                        </a:rPr>
                        <a:t>SFC</a:t>
                      </a:r>
                      <a:endParaRPr kumimoji="0" lang="en-US" sz="1200" b="0"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bg1"/>
                          </a:solidFill>
                          <a:effectLst/>
                          <a:latin typeface="Calibri" panose="020F0502020204030204" pitchFamily="34" charset="0"/>
                        </a:rPr>
                        <a:t>System Enabler for Service Function Chaining</a:t>
                      </a:r>
                      <a:endParaRPr lang="de-DE" sz="1200" b="0"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smtClean="0">
                          <a:ln>
                            <a:noFill/>
                          </a:ln>
                          <a:solidFill>
                            <a:schemeClr val="bg1"/>
                          </a:solidFill>
                          <a:effectLst/>
                          <a:uLnTx/>
                          <a:uFillTx/>
                          <a:latin typeface="+mn-lt"/>
                          <a:ea typeface="+mn-ea"/>
                          <a:cs typeface="+mn-cs"/>
                        </a:rPr>
                        <a:t>SP-230120</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2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1200" b="0" i="0" u="none" strike="noStrike" kern="1200" cap="none" spc="0" normalizeH="0" baseline="0" dirty="0">
                        <a:ln>
                          <a:noFill/>
                        </a:ln>
                        <a:solidFill>
                          <a:schemeClr val="bg1"/>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208048387"/>
                  </a:ext>
                </a:extLst>
              </a:tr>
              <a:tr h="557959">
                <a:tc>
                  <a:txBody>
                    <a:bodyPr/>
                    <a:lstStyle/>
                    <a:p>
                      <a:r>
                        <a:rPr lang="en-US" sz="1200" b="0" kern="1200" dirty="0" err="1">
                          <a:solidFill>
                            <a:schemeClr val="lt1"/>
                          </a:solidFill>
                          <a:effectLst/>
                          <a:latin typeface="+mn-lt"/>
                          <a:ea typeface="+mn-ea"/>
                          <a:cs typeface="+mn-cs"/>
                        </a:rPr>
                        <a:t>DetNet</a:t>
                      </a:r>
                      <a:endParaRPr kumimoji="0" lang="en-US" sz="1200" b="0"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0" i="0" u="none" strike="noStrike" dirty="0">
                          <a:solidFill>
                            <a:schemeClr val="bg1"/>
                          </a:solidFill>
                          <a:effectLst/>
                          <a:latin typeface="+mn-lt"/>
                        </a:rPr>
                        <a:t>5GS </a:t>
                      </a:r>
                      <a:r>
                        <a:rPr lang="en-US" sz="1200" b="0" i="0" u="none" strike="noStrike" dirty="0" err="1">
                          <a:solidFill>
                            <a:schemeClr val="bg1"/>
                          </a:solidFill>
                          <a:effectLst/>
                          <a:latin typeface="+mn-lt"/>
                        </a:rPr>
                        <a:t>DetNet</a:t>
                      </a:r>
                      <a:r>
                        <a:rPr lang="en-US" sz="1200" b="0" i="0" u="none" strike="noStrike" dirty="0">
                          <a:solidFill>
                            <a:schemeClr val="bg1"/>
                          </a:solidFill>
                          <a:effectLst/>
                          <a:latin typeface="+mn-lt"/>
                        </a:rPr>
                        <a:t> interworking</a:t>
                      </a:r>
                      <a:endParaRPr lang="de-DE" sz="1200" b="0"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smtClean="0">
                          <a:ln>
                            <a:noFill/>
                          </a:ln>
                          <a:solidFill>
                            <a:prstClr val="white"/>
                          </a:solidFill>
                          <a:effectLst/>
                          <a:uLnTx/>
                          <a:uFillTx/>
                          <a:latin typeface="+mn-lt"/>
                          <a:ea typeface="+mn-ea"/>
                          <a:cs typeface="+mn-cs"/>
                        </a:rPr>
                        <a:t>SP-230172</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kern="0" dirty="0" smtClean="0">
                          <a:solidFill>
                            <a:schemeClr val="bg1"/>
                          </a:solidFill>
                        </a:rPr>
                        <a:t>No CRs</a:t>
                      </a:r>
                      <a:endParaRPr lang="en-US" altLang="zh-CN" sz="1200" b="0" kern="0" dirty="0" smtClean="0">
                        <a:solidFill>
                          <a:schemeClr val="bg1"/>
                        </a:solidFill>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676883106"/>
                  </a:ext>
                </a:extLst>
              </a:tr>
              <a:tr h="482678">
                <a:tc>
                  <a:txBody>
                    <a:bodyPr/>
                    <a:lstStyle/>
                    <a:p>
                      <a:r>
                        <a:rPr lang="en-US" sz="1200" b="0" kern="1200" dirty="0">
                          <a:solidFill>
                            <a:schemeClr val="lt1"/>
                          </a:solidFill>
                          <a:effectLst/>
                          <a:latin typeface="+mn-lt"/>
                          <a:ea typeface="+mn-ea"/>
                          <a:cs typeface="+mn-cs"/>
                        </a:rPr>
                        <a:t>SUECR</a:t>
                      </a:r>
                      <a:endParaRPr kumimoji="0" lang="en-US" sz="1200" b="0"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0" kern="1200" dirty="0" smtClean="0">
                          <a:solidFill>
                            <a:schemeClr val="lt1"/>
                          </a:solidFill>
                          <a:effectLst/>
                          <a:latin typeface="+mj-lt"/>
                          <a:ea typeface="+mn-ea"/>
                          <a:cs typeface="+mn-cs"/>
                        </a:rPr>
                        <a:t>Seamless </a:t>
                      </a:r>
                      <a:r>
                        <a:rPr lang="en-GB" sz="1200" b="0" kern="1200" dirty="0">
                          <a:solidFill>
                            <a:schemeClr val="lt1"/>
                          </a:solidFill>
                          <a:effectLst/>
                          <a:latin typeface="+mj-lt"/>
                          <a:ea typeface="+mn-ea"/>
                          <a:cs typeface="+mn-cs"/>
                        </a:rPr>
                        <a:t>UE context recovery</a:t>
                      </a:r>
                      <a:endParaRPr lang="de-DE" sz="1200" b="0" kern="1200" dirty="0">
                        <a:solidFill>
                          <a:schemeClr val="lt1"/>
                        </a:solidFill>
                        <a:effectLst/>
                        <a:latin typeface="+mj-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smtClean="0">
                          <a:ln>
                            <a:noFill/>
                          </a:ln>
                          <a:solidFill>
                            <a:prstClr val="white"/>
                          </a:solidFill>
                          <a:effectLst/>
                          <a:uLnTx/>
                          <a:uFillTx/>
                          <a:latin typeface="+mn-lt"/>
                          <a:ea typeface="+mn-ea"/>
                          <a:cs typeface="+mn-cs"/>
                        </a:rPr>
                        <a:t>SP-220810</a:t>
                      </a:r>
                      <a:endParaRPr lang="en-US" sz="1200" b="0" i="0" dirty="0" smtClean="0">
                        <a:solidFill>
                          <a:srgbClr val="7030A0"/>
                        </a:solidFill>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2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1200" b="0" i="0" u="none" strike="noStrike" kern="1200" cap="none" spc="0" normalizeH="0" baseline="0" dirty="0">
                        <a:ln>
                          <a:noFill/>
                        </a:ln>
                        <a:solidFill>
                          <a:schemeClr val="bg1"/>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2430535587"/>
                  </a:ext>
                </a:extLst>
              </a:tr>
            </a:tbl>
          </a:graphicData>
        </a:graphic>
      </p:graphicFrame>
    </p:spTree>
    <p:extLst>
      <p:ext uri="{BB962C8B-B14F-4D97-AF65-F5344CB8AC3E}">
        <p14:creationId xmlns:p14="http://schemas.microsoft.com/office/powerpoint/2010/main" val="29176800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a:t>
            </a:r>
            <a:r>
              <a:rPr lang="en-GB" altLang="en-US" b="1" dirty="0" smtClean="0"/>
              <a:t>(</a:t>
            </a:r>
            <a:r>
              <a:rPr lang="en-GB" altLang="en-US" b="1" dirty="0" smtClean="0"/>
              <a:t>5</a:t>
            </a:r>
            <a:r>
              <a:rPr lang="en-GB" altLang="en-US" b="1" dirty="0" smtClean="0"/>
              <a:t>/5)</a:t>
            </a:r>
            <a:endParaRPr lang="de-DE" altLang="de-DE" b="1" dirty="0"/>
          </a:p>
        </p:txBody>
      </p:sp>
      <p:graphicFrame>
        <p:nvGraphicFramePr>
          <p:cNvPr id="7" name="Content Placeholder 8">
            <a:extLst>
              <a:ext uri="{FF2B5EF4-FFF2-40B4-BE49-F238E27FC236}">
                <a16:creationId xmlns:a16="http://schemas.microsoft.com/office/drawing/2014/main" xmlns="" id="{6F37D82D-D609-47C6-97E0-9B185936DA9D}"/>
              </a:ext>
            </a:extLst>
          </p:cNvPr>
          <p:cNvGraphicFramePr>
            <a:graphicFrameLocks/>
          </p:cNvGraphicFramePr>
          <p:nvPr>
            <p:extLst>
              <p:ext uri="{D42A27DB-BD31-4B8C-83A1-F6EECF244321}">
                <p14:modId xmlns:p14="http://schemas.microsoft.com/office/powerpoint/2010/main" val="1476693303"/>
              </p:ext>
            </p:extLst>
          </p:nvPr>
        </p:nvGraphicFramePr>
        <p:xfrm>
          <a:off x="369621" y="1798600"/>
          <a:ext cx="8404754" cy="4472731"/>
        </p:xfrm>
        <a:graphic>
          <a:graphicData uri="http://schemas.openxmlformats.org/drawingml/2006/table">
            <a:tbl>
              <a:tblPr firstRow="1" bandRow="1">
                <a:tableStyleId>{8FD4443E-F989-4FC4-A0C8-D5A2AF1F390B}</a:tableStyleId>
              </a:tblPr>
              <a:tblGrid>
                <a:gridCol w="1509298">
                  <a:extLst>
                    <a:ext uri="{9D8B030D-6E8A-4147-A177-3AD203B41FA5}">
                      <a16:colId xmlns:a16="http://schemas.microsoft.com/office/drawing/2014/main" xmlns="" val="20000"/>
                    </a:ext>
                  </a:extLst>
                </a:gridCol>
                <a:gridCol w="2617979">
                  <a:extLst>
                    <a:ext uri="{9D8B030D-6E8A-4147-A177-3AD203B41FA5}">
                      <a16:colId xmlns:a16="http://schemas.microsoft.com/office/drawing/2014/main" xmlns="" val="20001"/>
                    </a:ext>
                  </a:extLst>
                </a:gridCol>
                <a:gridCol w="855687">
                  <a:extLst>
                    <a:ext uri="{9D8B030D-6E8A-4147-A177-3AD203B41FA5}">
                      <a16:colId xmlns:a16="http://schemas.microsoft.com/office/drawing/2014/main" xmlns="" val="20004"/>
                    </a:ext>
                  </a:extLst>
                </a:gridCol>
                <a:gridCol w="3421790">
                  <a:extLst>
                    <a:ext uri="{9D8B030D-6E8A-4147-A177-3AD203B41FA5}">
                      <a16:colId xmlns:a16="http://schemas.microsoft.com/office/drawing/2014/main" xmlns="" val="1556240109"/>
                    </a:ext>
                  </a:extLst>
                </a:gridCol>
              </a:tblGrid>
              <a:tr h="440160">
                <a:tc>
                  <a:txBody>
                    <a:bodyPr/>
                    <a:lstStyle/>
                    <a:p>
                      <a:pPr algn="ctr"/>
                      <a:r>
                        <a:rPr lang="en-US" sz="1200" dirty="0" smtClean="0"/>
                        <a:t>Acronym</a:t>
                      </a:r>
                      <a:endParaRPr lang="en-US" sz="1200"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Remarks</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60195">
                <a:tc>
                  <a:txBody>
                    <a:bodyPr/>
                    <a:lstStyle/>
                    <a:p>
                      <a:r>
                        <a:rPr kumimoji="0" lang="en-US" sz="1200" b="0" i="0" u="none" strike="noStrike" kern="1200" cap="none" normalizeH="0" baseline="0" dirty="0">
                          <a:ln>
                            <a:noFill/>
                          </a:ln>
                          <a:solidFill>
                            <a:schemeClr val="lt1"/>
                          </a:solidFill>
                          <a:effectLst/>
                          <a:latin typeface="+mn-lt"/>
                          <a:ea typeface="+mn-ea"/>
                          <a:cs typeface="+mn-cs"/>
                        </a:rPr>
                        <a:t>TEI18_SDNAEPC</a:t>
                      </a:r>
                      <a:endParaRPr kumimoji="0" lang="en-US" sz="1200" b="0" i="0" u="none" strike="noStrike" kern="1200" cap="none" normalizeH="0" baseline="0" dirty="0">
                        <a:ln>
                          <a:noFill/>
                        </a:ln>
                        <a:solidFill>
                          <a:schemeClr val="bg1"/>
                        </a:solidFill>
                        <a:effectLst/>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fontAlgn="b" latinLnBrk="0" hangingPunct="1"/>
                      <a:r>
                        <a:rPr kumimoji="0" lang="en-US" sz="1200" b="0" i="0" u="none" strike="noStrike" kern="1200" cap="none" normalizeH="0" baseline="0" dirty="0">
                          <a:ln>
                            <a:noFill/>
                          </a:ln>
                          <a:solidFill>
                            <a:schemeClr val="bg1"/>
                          </a:solidFill>
                          <a:effectLst/>
                          <a:latin typeface="+mn-lt"/>
                          <a:ea typeface="+mn-ea"/>
                          <a:cs typeface="+mn-cs"/>
                        </a:rPr>
                        <a:t>Secondary DN authentication and authorization in EPS IWK case</a:t>
                      </a:r>
                    </a:p>
                  </a:txBody>
                  <a:tcPr marL="118800" marR="1188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0" i="0" u="none" strike="noStrike" kern="1200" cap="none" spc="0" normalizeH="0" baseline="0" noProof="0" dirty="0">
                          <a:ln>
                            <a:noFill/>
                          </a:ln>
                          <a:solidFill>
                            <a:prstClr val="white"/>
                          </a:solidFill>
                          <a:effectLst/>
                          <a:uLnTx/>
                          <a:uFillTx/>
                          <a:latin typeface="+mn-lt"/>
                          <a:ea typeface="+mn-ea"/>
                          <a:cs typeface="+mn-cs"/>
                        </a:rPr>
                        <a:t>SP-220798</a:t>
                      </a:r>
                      <a:endParaRPr lang="en-US" sz="1200" b="0" i="0" dirty="0">
                        <a:solidFill>
                          <a:srgbClr val="7030A0"/>
                        </a:solidFill>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endParaRPr kumimoji="0" lang="en-US" sz="1200" b="0" i="0" u="none" strike="noStrike" kern="1200" cap="none" spc="0" normalizeH="0" baseline="0" dirty="0">
                        <a:ln>
                          <a:noFill/>
                        </a:ln>
                        <a:solidFill>
                          <a:schemeClr val="bg1"/>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r h="460195">
                <a:tc>
                  <a:txBody>
                    <a:bodyPr/>
                    <a:lstStyle/>
                    <a:p>
                      <a:r>
                        <a:rPr kumimoji="0" lang="en-US" sz="1200" b="0" i="0" u="none" strike="noStrike" kern="1200" cap="none" normalizeH="0" baseline="0" dirty="0">
                          <a:ln>
                            <a:noFill/>
                          </a:ln>
                          <a:solidFill>
                            <a:schemeClr val="bg1"/>
                          </a:solidFill>
                          <a:effectLst/>
                          <a:latin typeface="+mn-lt"/>
                          <a:ea typeface="+mn-ea"/>
                          <a:cs typeface="+mn-cs"/>
                        </a:rPr>
                        <a:t>TEI18_MLR</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fontAlgn="b" latinLnBrk="0" hangingPunct="1"/>
                      <a:r>
                        <a:rPr kumimoji="0" lang="en-US" sz="1200" b="0" i="0" u="none" strike="noStrike" kern="1200" cap="none" normalizeH="0" baseline="0" dirty="0">
                          <a:ln>
                            <a:noFill/>
                          </a:ln>
                          <a:solidFill>
                            <a:schemeClr val="bg1"/>
                          </a:solidFill>
                          <a:effectLst/>
                          <a:latin typeface="+mn-lt"/>
                          <a:ea typeface="+mn-ea"/>
                          <a:cs typeface="+mn-cs"/>
                        </a:rPr>
                        <a:t>Multiple location report for MT-LR Immediate Location Request for the regulatory service </a:t>
                      </a:r>
                    </a:p>
                  </a:txBody>
                  <a:tcPr marL="118800" marR="1188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0" i="0" u="none" strike="noStrike" kern="1200" cap="none" spc="0" normalizeH="0" baseline="0" noProof="0" dirty="0">
                          <a:ln>
                            <a:noFill/>
                          </a:ln>
                          <a:solidFill>
                            <a:prstClr val="white"/>
                          </a:solidFill>
                          <a:effectLst/>
                          <a:uLnTx/>
                          <a:uFillTx/>
                          <a:latin typeface="+mn-lt"/>
                          <a:ea typeface="+mn-ea"/>
                          <a:cs typeface="+mn-cs"/>
                        </a:rPr>
                        <a:t>SP-220795</a:t>
                      </a:r>
                      <a:endParaRPr lang="en-US" sz="1200" b="0" i="0" dirty="0">
                        <a:solidFill>
                          <a:srgbClr val="7030A0"/>
                        </a:solidFill>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endParaRPr kumimoji="0" lang="en-US" sz="1200" b="0" i="0" u="none" strike="noStrike" kern="1200" cap="none" spc="0" normalizeH="0" baseline="0" dirty="0">
                        <a:ln>
                          <a:noFill/>
                        </a:ln>
                        <a:solidFill>
                          <a:schemeClr val="bg1"/>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3537240751"/>
                  </a:ext>
                </a:extLst>
              </a:tr>
              <a:tr h="460195">
                <a:tc>
                  <a:txBody>
                    <a:bodyPr/>
                    <a:lstStyle/>
                    <a:p>
                      <a:r>
                        <a:rPr kumimoji="0" lang="en-GB" sz="1200" b="0" i="0" u="none" strike="noStrike" kern="1200" cap="none" normalizeH="0" baseline="0" dirty="0">
                          <a:ln>
                            <a:noFill/>
                          </a:ln>
                          <a:solidFill>
                            <a:schemeClr val="bg1"/>
                          </a:solidFill>
                          <a:effectLst/>
                          <a:latin typeface="+mn-lt"/>
                          <a:ea typeface="+mn-ea"/>
                          <a:cs typeface="+mn-cs"/>
                        </a:rPr>
                        <a:t>TEI18_MBS4V2X</a:t>
                      </a:r>
                      <a:endParaRPr kumimoji="0" lang="en-US" sz="1200" b="0" i="0" u="none" strike="noStrike" kern="1200" cap="none" normalizeH="0" baseline="0" dirty="0">
                        <a:ln>
                          <a:noFill/>
                        </a:ln>
                        <a:solidFill>
                          <a:schemeClr val="bg1"/>
                        </a:solidFill>
                        <a:effectLst/>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altLang="ko-KR" sz="1200" b="0" kern="1200" dirty="0">
                          <a:solidFill>
                            <a:schemeClr val="lt1"/>
                          </a:solidFill>
                          <a:effectLst/>
                          <a:latin typeface="+mn-lt"/>
                          <a:ea typeface="+mn-ea"/>
                          <a:cs typeface="+mn-cs"/>
                        </a:rPr>
                        <a:t>MBS support for V2X </a:t>
                      </a:r>
                      <a:r>
                        <a:rPr lang="en-US" altLang="ko-KR" sz="1200" b="0" kern="1200" dirty="0" smtClean="0">
                          <a:solidFill>
                            <a:schemeClr val="lt1"/>
                          </a:solidFill>
                          <a:effectLst/>
                          <a:latin typeface="+mn-lt"/>
                          <a:ea typeface="+mn-ea"/>
                          <a:cs typeface="+mn-cs"/>
                        </a:rPr>
                        <a:t>services</a:t>
                      </a:r>
                      <a:endParaRPr lang="de-DE" sz="1200" b="0" kern="1200" dirty="0">
                        <a:solidFill>
                          <a:schemeClr val="lt1"/>
                        </a:solidFill>
                        <a:effectLst/>
                        <a:latin typeface="+mn-lt"/>
                        <a:ea typeface="+mn-ea"/>
                        <a:cs typeface="+mn-cs"/>
                      </a:endParaRPr>
                    </a:p>
                  </a:txBody>
                  <a:tcPr marL="118800" marR="1188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200" b="0" i="0" dirty="0">
                          <a:solidFill>
                            <a:schemeClr val="bg1"/>
                          </a:solidFill>
                        </a:rPr>
                        <a:t>SP-220793</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endParaRPr kumimoji="0" lang="en-US" sz="1200" b="0" i="0" u="none" strike="noStrike" kern="1200" cap="none" spc="0" normalizeH="0" baseline="0" dirty="0">
                        <a:ln>
                          <a:noFill/>
                        </a:ln>
                        <a:solidFill>
                          <a:schemeClr val="bg1"/>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208048387"/>
                  </a:ext>
                </a:extLst>
              </a:tr>
              <a:tr h="545871">
                <a:tc>
                  <a:txBody>
                    <a:bodyPr/>
                    <a:lstStyle/>
                    <a:p>
                      <a:r>
                        <a:rPr kumimoji="0" lang="en-GB" sz="1200" b="0" i="0" u="none" strike="noStrike" kern="1200" cap="none" normalizeH="0" baseline="0" dirty="0">
                          <a:ln>
                            <a:noFill/>
                          </a:ln>
                          <a:solidFill>
                            <a:schemeClr val="bg1"/>
                          </a:solidFill>
                          <a:effectLst/>
                          <a:latin typeface="+mn-lt"/>
                          <a:ea typeface="+mn-ea"/>
                          <a:cs typeface="+mn-cs"/>
                        </a:rPr>
                        <a:t>TEI18_SLAMUP</a:t>
                      </a:r>
                      <a:endParaRPr kumimoji="0" lang="en-US" sz="1200" b="0" i="0" u="none" strike="noStrike" kern="1200" cap="none" normalizeH="0" baseline="0" dirty="0">
                        <a:ln>
                          <a:noFill/>
                        </a:ln>
                        <a:solidFill>
                          <a:schemeClr val="bg1"/>
                        </a:solidFill>
                        <a:effectLst/>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200" b="0" i="0" u="none" strike="noStrike" dirty="0">
                          <a:solidFill>
                            <a:schemeClr val="bg1"/>
                          </a:solidFill>
                          <a:effectLst/>
                          <a:latin typeface="Calibri" panose="020F0502020204030204" pitchFamily="34" charset="0"/>
                        </a:rPr>
                        <a:t>Spending Limits for AM and UE Policies in the 5GC </a:t>
                      </a:r>
                      <a:endParaRPr lang="de-DE" sz="1200" b="0" kern="1200" dirty="0">
                        <a:solidFill>
                          <a:schemeClr val="lt1"/>
                        </a:solidFill>
                        <a:effectLst/>
                        <a:latin typeface="+mn-lt"/>
                        <a:ea typeface="+mn-ea"/>
                        <a:cs typeface="+mn-cs"/>
                      </a:endParaRPr>
                    </a:p>
                  </a:txBody>
                  <a:tcPr marL="118800" marR="1188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i="0" dirty="0">
                          <a:solidFill>
                            <a:schemeClr val="bg1"/>
                          </a:solidFill>
                        </a:rPr>
                        <a:t>SP-220794</a:t>
                      </a:r>
                      <a:endParaRPr lang="en-US" sz="1200" b="0" i="0" dirty="0">
                        <a:solidFill>
                          <a:srgbClr val="7030A0"/>
                        </a:solidFill>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kern="0" dirty="0" smtClean="0">
                          <a:solidFill>
                            <a:schemeClr val="bg1"/>
                          </a:solidFill>
                        </a:rPr>
                        <a:t>2 CRs to 23.502, 1 CR to 23.503</a:t>
                      </a:r>
                      <a:endParaRPr lang="en-US" altLang="zh-CN" sz="1200" b="0" kern="0" dirty="0" smtClean="0">
                        <a:solidFill>
                          <a:schemeClr val="bg1"/>
                        </a:solidFill>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676883106"/>
                  </a:ext>
                </a:extLst>
              </a:tr>
              <a:tr h="472221">
                <a:tc>
                  <a:txBody>
                    <a:bodyPr/>
                    <a:lstStyle/>
                    <a:p>
                      <a:r>
                        <a:rPr kumimoji="0" lang="en-GB" sz="1200" b="0" i="0" u="none" strike="noStrike" kern="1200" cap="none" normalizeH="0" baseline="0" dirty="0">
                          <a:ln>
                            <a:noFill/>
                          </a:ln>
                          <a:solidFill>
                            <a:schemeClr val="bg1"/>
                          </a:solidFill>
                          <a:effectLst/>
                          <a:latin typeface="+mn-lt"/>
                          <a:ea typeface="+mn-ea"/>
                          <a:cs typeface="+mn-cs"/>
                        </a:rPr>
                        <a:t>TEI18_ADEE</a:t>
                      </a:r>
                      <a:endParaRPr kumimoji="0" lang="en-US" sz="1200" b="0" i="0" u="none" strike="noStrike" kern="1200" cap="none" normalizeH="0" baseline="0" dirty="0">
                        <a:ln>
                          <a:noFill/>
                        </a:ln>
                        <a:solidFill>
                          <a:schemeClr val="bg1"/>
                        </a:solidFill>
                        <a:effectLst/>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altLang="zh-CN" sz="1200" b="0" dirty="0">
                          <a:solidFill>
                            <a:schemeClr val="bg1"/>
                          </a:solidFill>
                          <a:effectLst/>
                          <a:sym typeface="+mn-ea"/>
                        </a:rPr>
                        <a:t>Enhancement of Application Detection Event Exposure</a:t>
                      </a:r>
                      <a:endParaRPr lang="en-US" altLang="en-GB" sz="1200" b="0" kern="1200" dirty="0">
                        <a:solidFill>
                          <a:schemeClr val="bg1"/>
                        </a:solidFill>
                        <a:effectLst/>
                        <a:latin typeface="+mn-lt"/>
                        <a:ea typeface="+mn-ea"/>
                        <a:cs typeface="+mn-cs"/>
                        <a:sym typeface="+mn-ea"/>
                      </a:endParaRPr>
                    </a:p>
                    <a:p>
                      <a:pPr marL="0" algn="l" defTabSz="914400" rtl="0" eaLnBrk="1" fontAlgn="b" latinLnBrk="0" hangingPunct="1"/>
                      <a:endParaRPr kumimoji="0" lang="en-US" sz="1200" b="0" i="0" u="none" strike="noStrike" kern="1200" cap="none" normalizeH="0" baseline="0" dirty="0">
                        <a:ln>
                          <a:noFill/>
                        </a:ln>
                        <a:solidFill>
                          <a:schemeClr val="bg1"/>
                        </a:solidFill>
                        <a:effectLst/>
                        <a:latin typeface="+mn-lt"/>
                        <a:ea typeface="+mn-ea"/>
                        <a:cs typeface="+mn-cs"/>
                      </a:endParaRPr>
                    </a:p>
                  </a:txBody>
                  <a:tcPr marL="118800" marR="1188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a:ln>
                            <a:noFill/>
                          </a:ln>
                          <a:solidFill>
                            <a:schemeClr val="bg1"/>
                          </a:solidFill>
                          <a:effectLst/>
                          <a:uLnTx/>
                          <a:uFillTx/>
                          <a:latin typeface="+mn-lt"/>
                          <a:ea typeface="+mn-ea"/>
                          <a:cs typeface="+mn-cs"/>
                        </a:rPr>
                        <a:t>SP-220796</a:t>
                      </a:r>
                    </a:p>
                    <a:p>
                      <a:pPr algn="ctr"/>
                      <a:endParaRPr lang="en-US" sz="1200" b="0" i="0" dirty="0">
                        <a:solidFill>
                          <a:srgbClr val="7030A0"/>
                        </a:solidFill>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endParaRPr kumimoji="0" lang="en-US" sz="1200" b="0" i="0" u="none" strike="noStrike" kern="1200" cap="none" spc="0" normalizeH="0" baseline="0" dirty="0">
                        <a:ln>
                          <a:noFill/>
                        </a:ln>
                        <a:solidFill>
                          <a:schemeClr val="bg1"/>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2430535587"/>
                  </a:ext>
                </a:extLst>
              </a:tr>
              <a:tr h="460195">
                <a:tc>
                  <a:txBody>
                    <a:bodyPr/>
                    <a:lstStyle/>
                    <a:p>
                      <a:r>
                        <a:rPr kumimoji="0" lang="en-GB" sz="1200" b="0" i="0" u="none" strike="noStrike" kern="1200" cap="none" normalizeH="0" baseline="0" dirty="0">
                          <a:ln>
                            <a:noFill/>
                          </a:ln>
                          <a:solidFill>
                            <a:schemeClr val="bg1"/>
                          </a:solidFill>
                          <a:effectLst/>
                          <a:latin typeface="+mn-lt"/>
                          <a:ea typeface="+mn-ea"/>
                          <a:cs typeface="+mn-cs"/>
                        </a:rPr>
                        <a:t>TEI18_IPv6PD</a:t>
                      </a:r>
                      <a:endParaRPr kumimoji="0" lang="en-US" sz="1200" b="0" i="0" u="none" strike="noStrike" kern="1200" cap="none" normalizeH="0" baseline="0" dirty="0">
                        <a:ln>
                          <a:noFill/>
                        </a:ln>
                        <a:solidFill>
                          <a:schemeClr val="bg1"/>
                        </a:solidFill>
                        <a:effectLst/>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altLang="zh-CN" sz="1200" b="0" dirty="0"/>
                        <a:t>General Support of IPv6 Prefix Delegation </a:t>
                      </a:r>
                      <a:endParaRPr lang="de-DE" sz="1200" b="0" i="0" u="none" strike="noStrike" kern="1200" dirty="0">
                        <a:solidFill>
                          <a:schemeClr val="bg1"/>
                        </a:solidFill>
                        <a:effectLst/>
                        <a:latin typeface="Calibri" panose="020F0502020204030204" pitchFamily="34" charset="0"/>
                        <a:ea typeface="+mn-ea"/>
                        <a:cs typeface="+mn-cs"/>
                      </a:endParaRPr>
                    </a:p>
                  </a:txBody>
                  <a:tcPr marL="118800" marR="1188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white"/>
                          </a:solidFill>
                          <a:effectLst/>
                          <a:uLnTx/>
                          <a:uFillTx/>
                          <a:latin typeface="+mn-lt"/>
                          <a:ea typeface="+mn-ea"/>
                          <a:cs typeface="+mn-cs"/>
                        </a:rPr>
                        <a:t>SP-220797</a:t>
                      </a:r>
                      <a:endParaRPr lang="en-US" sz="1200" b="0" i="0" dirty="0">
                        <a:solidFill>
                          <a:srgbClr val="7030A0"/>
                        </a:solidFill>
                      </a:endParaRPr>
                    </a:p>
                    <a:p>
                      <a:pPr algn="ctr"/>
                      <a:endParaRPr lang="en-US" sz="1200" b="0" i="0" dirty="0">
                        <a:solidFill>
                          <a:srgbClr val="7030A0"/>
                        </a:solidFill>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endParaRPr kumimoji="0" lang="en-US" sz="1200" b="0" i="0" u="none" strike="noStrike" kern="1200" cap="none" spc="0" normalizeH="0" baseline="0" dirty="0">
                        <a:ln>
                          <a:noFill/>
                        </a:ln>
                        <a:solidFill>
                          <a:schemeClr val="bg1"/>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3766171638"/>
                  </a:ext>
                </a:extLst>
              </a:tr>
              <a:tr h="460195">
                <a:tc>
                  <a:txBody>
                    <a:bodyPr/>
                    <a:lstStyle/>
                    <a:p>
                      <a:r>
                        <a:rPr kumimoji="0" lang="en-US" sz="1200" b="0" i="0" u="none" strike="noStrike" kern="1200" cap="none" normalizeH="0" baseline="0" dirty="0">
                          <a:ln>
                            <a:noFill/>
                          </a:ln>
                          <a:solidFill>
                            <a:schemeClr val="bg1"/>
                          </a:solidFill>
                          <a:effectLst/>
                          <a:latin typeface="+mn-lt"/>
                          <a:ea typeface="+mn-ea"/>
                          <a:cs typeface="+mn-cs"/>
                        </a:rPr>
                        <a:t>TEI18_DCAMP_Ph2</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fontAlgn="b" latinLnBrk="0" hangingPunct="1"/>
                      <a:r>
                        <a:rPr kumimoji="0" lang="en-US" sz="1200" b="0" i="0" u="none" strike="noStrike" kern="1200" cap="none" normalizeH="0" baseline="0" dirty="0">
                          <a:ln>
                            <a:noFill/>
                          </a:ln>
                          <a:solidFill>
                            <a:schemeClr val="bg1"/>
                          </a:solidFill>
                          <a:effectLst/>
                          <a:latin typeface="+mn-lt"/>
                          <a:ea typeface="+mn-ea"/>
                          <a:cs typeface="+mn-cs"/>
                        </a:rPr>
                        <a:t>Dynamically Changing AM Policies in the 5GC Phase 2 </a:t>
                      </a:r>
                    </a:p>
                  </a:txBody>
                  <a:tcPr marL="118800" marR="1188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a:ln>
                            <a:noFill/>
                          </a:ln>
                          <a:solidFill>
                            <a:schemeClr val="bg1"/>
                          </a:solidFill>
                          <a:effectLst/>
                          <a:uLnTx/>
                          <a:uFillTx/>
                          <a:latin typeface="+mn-lt"/>
                          <a:ea typeface="+mn-ea"/>
                          <a:cs typeface="+mn-cs"/>
                        </a:rPr>
                        <a:t>SP-230102</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endParaRPr kumimoji="0" lang="en-US" sz="1200" b="0" i="0" u="none" strike="noStrike" kern="1200" cap="none" spc="0" normalizeH="0" baseline="0" dirty="0">
                        <a:ln>
                          <a:noFill/>
                        </a:ln>
                        <a:solidFill>
                          <a:schemeClr val="bg1"/>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7"/>
                  </a:ext>
                </a:extLst>
              </a:tr>
              <a:tr h="460195">
                <a:tc>
                  <a:txBody>
                    <a:bodyPr/>
                    <a:lstStyle/>
                    <a:p>
                      <a:r>
                        <a:rPr kumimoji="0" lang="en-US" sz="1200" b="0" i="0" u="none" strike="noStrike" kern="1200" cap="none" normalizeH="0" baseline="0" dirty="0" err="1">
                          <a:ln>
                            <a:noFill/>
                          </a:ln>
                          <a:solidFill>
                            <a:schemeClr val="bg1"/>
                          </a:solidFill>
                          <a:effectLst/>
                          <a:latin typeface="+mn-lt"/>
                          <a:ea typeface="+mn-ea"/>
                          <a:cs typeface="+mn-cs"/>
                        </a:rPr>
                        <a:t>eNSAC</a:t>
                      </a:r>
                      <a:endParaRPr kumimoji="0" lang="en-US" sz="1200" b="0" i="0" u="none" strike="noStrike" kern="1200" cap="none" normalizeH="0" baseline="0" dirty="0">
                        <a:ln>
                          <a:noFill/>
                        </a:ln>
                        <a:solidFill>
                          <a:schemeClr val="bg1"/>
                        </a:solidFill>
                        <a:effectLst/>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fontAlgn="b" latinLnBrk="0" hangingPunct="1"/>
                      <a:r>
                        <a:rPr kumimoji="0" lang="en-US" sz="1200" b="0" i="0" u="none" strike="noStrike" kern="1200" cap="none" normalizeH="0" baseline="0" dirty="0">
                          <a:ln>
                            <a:noFill/>
                          </a:ln>
                          <a:solidFill>
                            <a:schemeClr val="bg1"/>
                          </a:solidFill>
                          <a:effectLst/>
                          <a:latin typeface="+mn-lt"/>
                          <a:ea typeface="+mn-ea"/>
                          <a:cs typeface="+mn-cs"/>
                        </a:rPr>
                        <a:t>Enhancement of NSAC for maximum number of UEs with at least one PDU session/PDN connection </a:t>
                      </a:r>
                    </a:p>
                  </a:txBody>
                  <a:tcPr marL="118800" marR="1188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a:ln>
                            <a:noFill/>
                          </a:ln>
                          <a:solidFill>
                            <a:schemeClr val="bg1"/>
                          </a:solidFill>
                          <a:effectLst/>
                          <a:uLnTx/>
                          <a:uFillTx/>
                          <a:latin typeface="+mn-lt"/>
                          <a:ea typeface="+mn-ea"/>
                          <a:cs typeface="+mn-cs"/>
                        </a:rPr>
                        <a:t>SP-230113</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b="0" dirty="0" smtClean="0">
                        <a:solidFill>
                          <a:schemeClr val="bg1"/>
                        </a:solidFill>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208486582"/>
                  </a:ext>
                </a:extLst>
              </a:tr>
            </a:tbl>
          </a:graphicData>
        </a:graphic>
      </p:graphicFrame>
      <p:sp>
        <p:nvSpPr>
          <p:cNvPr id="8" name="Content Placeholder 7">
            <a:extLst>
              <a:ext uri="{FF2B5EF4-FFF2-40B4-BE49-F238E27FC236}">
                <a16:creationId xmlns:a16="http://schemas.microsoft.com/office/drawing/2014/main" xmlns="" id="{7C209875-F715-447E-A4D0-B41C8A1350AD}"/>
              </a:ext>
            </a:extLst>
          </p:cNvPr>
          <p:cNvSpPr txBox="1">
            <a:spLocks/>
          </p:cNvSpPr>
          <p:nvPr/>
        </p:nvSpPr>
        <p:spPr bwMode="auto">
          <a:xfrm>
            <a:off x="369621" y="1371600"/>
            <a:ext cx="8404754" cy="512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charset="0"/>
              <a:buChar char="»"/>
              <a:defRPr sz="1800">
                <a:solidFill>
                  <a:schemeClr val="tx1"/>
                </a:solidFill>
                <a:latin typeface="+mn-lt"/>
              </a:defRPr>
            </a:lvl9pPr>
          </a:lstStyle>
          <a:p>
            <a:pPr>
              <a:spcBef>
                <a:spcPts val="0"/>
              </a:spcBef>
              <a:spcAft>
                <a:spcPts val="400"/>
              </a:spcAft>
            </a:pPr>
            <a:r>
              <a:rPr lang="de-DE" altLang="de-DE" sz="2000" kern="0" dirty="0"/>
              <a:t>TEI18 mini </a:t>
            </a:r>
            <a:r>
              <a:rPr lang="de-DE" altLang="de-DE" sz="2000" kern="0" dirty="0" smtClean="0"/>
              <a:t>WIDs</a:t>
            </a:r>
            <a:endParaRPr lang="de-DE" altLang="de-DE" sz="2000" kern="0" dirty="0">
              <a:solidFill>
                <a:srgbClr val="FF0000"/>
              </a:solidFill>
            </a:endParaRPr>
          </a:p>
        </p:txBody>
      </p:sp>
    </p:spTree>
    <p:extLst>
      <p:ext uri="{BB962C8B-B14F-4D97-AF65-F5344CB8AC3E}">
        <p14:creationId xmlns:p14="http://schemas.microsoft.com/office/powerpoint/2010/main" val="3759123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b="1" i="1" dirty="0"/>
              <a:t> </a:t>
            </a:r>
            <a:r>
              <a:rPr lang="en-GB" sz="2000" dirty="0">
                <a:solidFill>
                  <a:schemeClr val="bg1">
                    <a:lumMod val="65000"/>
                  </a:schemeClr>
                </a:solidFill>
              </a:rPr>
              <a:t>1) General aspects (events since </a:t>
            </a:r>
            <a:r>
              <a:rPr lang="en-GB" sz="2000" dirty="0" smtClean="0">
                <a:solidFill>
                  <a:schemeClr val="bg1">
                    <a:lumMod val="65000"/>
                  </a:schemeClr>
                </a:solidFill>
              </a:rPr>
              <a:t>SA#103, </a:t>
            </a:r>
            <a:r>
              <a:rPr lang="en-GB" sz="2000" dirty="0">
                <a:solidFill>
                  <a:schemeClr val="bg1">
                    <a:lumMod val="65000"/>
                  </a:schemeClr>
                </a:solidFill>
              </a:rPr>
              <a:t>statistics, next meetings)</a:t>
            </a:r>
          </a:p>
          <a:p>
            <a:pPr eaLnBrk="1" hangingPunct="1">
              <a:defRPr/>
            </a:pPr>
            <a:r>
              <a:rPr lang="en-GB" sz="2000" dirty="0">
                <a:solidFill>
                  <a:schemeClr val="bg1">
                    <a:lumMod val="65000"/>
                  </a:schemeClr>
                </a:solidFill>
              </a:rPr>
              <a:t> </a:t>
            </a:r>
            <a:r>
              <a:rPr lang="en-GB" sz="2000" b="1" dirty="0"/>
              <a:t>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a:t>
            </a:r>
            <a:r>
              <a:rPr lang="en-US" sz="1800" dirty="0">
                <a:solidFill>
                  <a:schemeClr val="bg1">
                    <a:lumMod val="65000"/>
                  </a:schemeClr>
                </a:solidFill>
              </a:rPr>
              <a:t>Rel-15 Work and Maintenance </a:t>
            </a:r>
          </a:p>
          <a:p>
            <a:pPr lvl="1" eaLnBrk="1" hangingPunct="1">
              <a:defRPr/>
            </a:pPr>
            <a:r>
              <a:rPr lang="en-US" sz="1800" dirty="0">
                <a:solidFill>
                  <a:schemeClr val="bg1">
                    <a:lumMod val="65000"/>
                  </a:schemeClr>
                </a:solidFill>
              </a:rPr>
              <a:t>2.3) Rel-16 Work and Maintenance</a:t>
            </a:r>
          </a:p>
          <a:p>
            <a:pPr lvl="1" eaLnBrk="1" hangingPunct="1">
              <a:defRPr/>
            </a:pPr>
            <a:r>
              <a:rPr lang="en-GB" sz="1800" dirty="0">
                <a:solidFill>
                  <a:schemeClr val="bg1">
                    <a:lumMod val="65000"/>
                  </a:schemeClr>
                </a:solidFill>
              </a:rPr>
              <a:t>2.4) Rel-17 Work and Maintenance</a:t>
            </a:r>
          </a:p>
          <a:p>
            <a:pPr lvl="1" eaLnBrk="1" hangingPunct="1">
              <a:defRPr/>
            </a:pPr>
            <a:r>
              <a:rPr lang="en-GB" sz="1800" dirty="0">
                <a:solidFill>
                  <a:schemeClr val="bg1">
                    <a:lumMod val="65000"/>
                  </a:schemeClr>
                </a:solidFill>
              </a:rPr>
              <a:t>2.5) Rel-18 Work and </a:t>
            </a:r>
            <a:r>
              <a:rPr lang="en-GB" sz="1800" dirty="0" smtClean="0">
                <a:solidFill>
                  <a:schemeClr val="bg1">
                    <a:lumMod val="65000"/>
                  </a:schemeClr>
                </a:solidFill>
              </a:rPr>
              <a:t>Maintenance</a:t>
            </a:r>
          </a:p>
          <a:p>
            <a:pPr lvl="1" eaLnBrk="1" hangingPunct="1">
              <a:defRPr/>
            </a:pPr>
            <a:r>
              <a:rPr lang="en-GB" sz="1800" b="1" dirty="0" smtClean="0"/>
              <a:t>2.6) Rel-19 Work and Maintenance</a:t>
            </a:r>
            <a:endParaRPr lang="en-GB" sz="1800" b="1" dirty="0"/>
          </a:p>
          <a:p>
            <a:pPr lvl="1" eaLnBrk="1" hangingPunct="1">
              <a:defRPr/>
            </a:pPr>
            <a:r>
              <a:rPr lang="en-GB" sz="1800" dirty="0" smtClean="0">
                <a:solidFill>
                  <a:schemeClr val="bg1">
                    <a:lumMod val="65000"/>
                  </a:schemeClr>
                </a:solidFill>
              </a:rPr>
              <a:t>2.7) </a:t>
            </a:r>
            <a:r>
              <a:rPr lang="en-GB" sz="1800" dirty="0">
                <a:solidFill>
                  <a:schemeClr val="bg1">
                    <a:lumMod val="65000"/>
                  </a:schemeClr>
                </a:solidFill>
              </a:rPr>
              <a:t>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9220"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extLst>
      <p:ext uri="{BB962C8B-B14F-4D97-AF65-F5344CB8AC3E}">
        <p14:creationId xmlns:p14="http://schemas.microsoft.com/office/powerpoint/2010/main" val="26317185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smtClean="0"/>
              <a:t>2.6) </a:t>
            </a:r>
            <a:r>
              <a:rPr lang="en-GB" altLang="en-US" b="1" dirty="0" smtClean="0"/>
              <a:t>Rel-19 </a:t>
            </a:r>
            <a:r>
              <a:rPr lang="en-GB" altLang="en-US" b="1" dirty="0"/>
              <a:t>Study/Work </a:t>
            </a:r>
            <a:r>
              <a:rPr lang="en-GB" altLang="en-US" b="1" dirty="0" smtClean="0"/>
              <a:t>(</a:t>
            </a:r>
            <a:r>
              <a:rPr lang="en-GB" altLang="en-US" b="1" dirty="0" smtClean="0"/>
              <a:t>1/22)</a:t>
            </a:r>
            <a:endParaRPr lang="de-DE" altLang="de-DE" b="1" dirty="0"/>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596056"/>
            <a:ext cx="8554481" cy="36242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SA#103</a:t>
            </a:r>
          </a:p>
          <a:p>
            <a:pPr lvl="1">
              <a:spcBef>
                <a:spcPts val="0"/>
              </a:spcBef>
              <a:spcAft>
                <a:spcPts val="0"/>
              </a:spcAft>
            </a:pPr>
            <a:r>
              <a:rPr lang="de-DE" altLang="de-DE" sz="1200" kern="0" dirty="0"/>
              <a:t>1 LS response to SA3/SA3-LI</a:t>
            </a:r>
          </a:p>
          <a:p>
            <a:pPr lvl="1">
              <a:spcBef>
                <a:spcPts val="0"/>
              </a:spcBef>
              <a:spcAft>
                <a:spcPts val="0"/>
              </a:spcAft>
            </a:pPr>
            <a:r>
              <a:rPr lang="de-DE" altLang="de-DE" sz="1200" kern="0" dirty="0"/>
              <a:t>KI#1: conclusion agreed</a:t>
            </a:r>
          </a:p>
          <a:p>
            <a:pPr lvl="1">
              <a:spcBef>
                <a:spcPts val="0"/>
              </a:spcBef>
              <a:spcAft>
                <a:spcPts val="0"/>
              </a:spcAft>
            </a:pPr>
            <a:r>
              <a:rPr lang="de-DE" altLang="de-DE" sz="1200" kern="0" dirty="0"/>
              <a:t>KI#2: conclusion agreed</a:t>
            </a:r>
          </a:p>
          <a:p>
            <a:pPr lvl="1">
              <a:spcBef>
                <a:spcPts val="0"/>
              </a:spcBef>
              <a:spcAft>
                <a:spcPts val="0"/>
              </a:spcAft>
            </a:pPr>
            <a:r>
              <a:rPr lang="de-DE" altLang="de-DE" sz="1200" kern="0" dirty="0"/>
              <a:t>KI#3: conclusion agreed</a:t>
            </a:r>
          </a:p>
          <a:p>
            <a:pPr marL="457200" lvl="1" indent="-457200">
              <a:spcBef>
                <a:spcPts val="0"/>
              </a:spcBef>
              <a:spcAft>
                <a:spcPts val="0"/>
              </a:spcAft>
              <a:buBlip>
                <a:blip r:embed="rId2"/>
              </a:buBlip>
            </a:pPr>
            <a:r>
              <a:rPr lang="en-US" sz="1600" b="1" dirty="0" smtClean="0"/>
              <a:t>Impacts </a:t>
            </a:r>
            <a:r>
              <a:rPr lang="en-US" sz="1600" b="1" dirty="0"/>
              <a:t>and dependencies on other WGs</a:t>
            </a:r>
            <a:endParaRPr lang="de-DE" sz="1600" b="1" dirty="0"/>
          </a:p>
          <a:p>
            <a:pPr lvl="1">
              <a:spcBef>
                <a:spcPts val="0"/>
              </a:spcBef>
              <a:spcAft>
                <a:spcPts val="300"/>
              </a:spcAft>
            </a:pPr>
            <a:r>
              <a:rPr lang="en-US" sz="1200" kern="0" dirty="0"/>
              <a:t>KI#1: Normative phase to take into account RAN3 feedbacks. </a:t>
            </a:r>
          </a:p>
          <a:p>
            <a:pPr lvl="1">
              <a:spcBef>
                <a:spcPts val="0"/>
              </a:spcBef>
              <a:spcAft>
                <a:spcPts val="300"/>
              </a:spcAft>
            </a:pPr>
            <a:r>
              <a:rPr lang="en-US" sz="1200" kern="0" dirty="0"/>
              <a:t>KI#2: Normative phase to take into account SA3/SA3-LI feedbacks. </a:t>
            </a:r>
          </a:p>
          <a:p>
            <a:pPr lvl="1">
              <a:spcBef>
                <a:spcPts val="0"/>
              </a:spcBef>
              <a:spcAft>
                <a:spcPts val="300"/>
              </a:spcAft>
            </a:pPr>
            <a:r>
              <a:rPr lang="en-US" sz="1200" kern="0" dirty="0"/>
              <a:t>KI#3: Normative phase to take into account SA3/SA3-LI feedbacks. </a:t>
            </a:r>
          </a:p>
          <a:p>
            <a:pPr>
              <a:spcBef>
                <a:spcPts val="0"/>
              </a:spcBef>
              <a:spcAft>
                <a:spcPts val="300"/>
              </a:spcAft>
            </a:pPr>
            <a:r>
              <a:rPr lang="de-DE" sz="1600" b="1" dirty="0" smtClean="0">
                <a:cs typeface="Arial" panose="020B0604020202020204" pitchFamily="34" charset="0"/>
              </a:rPr>
              <a:t>Contentious </a:t>
            </a:r>
            <a:r>
              <a:rPr lang="de-DE" sz="1600" b="1" dirty="0">
                <a:cs typeface="Arial" panose="020B0604020202020204" pitchFamily="34" charset="0"/>
              </a:rPr>
              <a:t>issues</a:t>
            </a:r>
          </a:p>
          <a:p>
            <a:pPr lvl="1">
              <a:spcBef>
                <a:spcPts val="0"/>
              </a:spcBef>
              <a:spcAft>
                <a:spcPts val="0"/>
              </a:spcAft>
            </a:pPr>
            <a:r>
              <a:rPr lang="de-DE" sz="1200" kern="0" dirty="0" smtClean="0"/>
              <a:t>None</a:t>
            </a:r>
          </a:p>
          <a:p>
            <a:pPr>
              <a:spcBef>
                <a:spcPts val="0"/>
              </a:spcBef>
              <a:spcAft>
                <a:spcPts val="0"/>
              </a:spcAft>
            </a:pPr>
            <a:r>
              <a:rPr lang="de-DE" sz="1600" b="1" kern="0" dirty="0" smtClean="0"/>
              <a:t>Next steps</a:t>
            </a:r>
          </a:p>
          <a:p>
            <a:pPr lvl="1">
              <a:spcBef>
                <a:spcPts val="0"/>
              </a:spcBef>
              <a:spcAft>
                <a:spcPts val="0"/>
              </a:spcAft>
            </a:pPr>
            <a:r>
              <a:rPr lang="de-DE" sz="1200" kern="0" dirty="0" smtClean="0"/>
              <a:t>Start normative work</a:t>
            </a:r>
            <a:endParaRPr lang="de-DE" sz="12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2029862000"/>
              </p:ext>
            </p:extLst>
          </p:nvPr>
        </p:nvGraphicFramePr>
        <p:xfrm>
          <a:off x="138173" y="1312782"/>
          <a:ext cx="8810067" cy="881176"/>
        </p:xfrm>
        <a:graphic>
          <a:graphicData uri="http://schemas.openxmlformats.org/drawingml/2006/table">
            <a:tbl>
              <a:tblPr firstRow="1" bandRow="1">
                <a:tableStyleId>{8FD4443E-F989-4FC4-A0C8-D5A2AF1F390B}</a:tableStyleId>
              </a:tblPr>
              <a:tblGrid>
                <a:gridCol w="1627565">
                  <a:extLst>
                    <a:ext uri="{9D8B030D-6E8A-4147-A177-3AD203B41FA5}">
                      <a16:colId xmlns:a16="http://schemas.microsoft.com/office/drawing/2014/main" xmlns="" val="20000"/>
                    </a:ext>
                  </a:extLst>
                </a:gridCol>
                <a:gridCol w="3720087">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85260">
                <a:tc>
                  <a:txBody>
                    <a:bodyPr/>
                    <a:lstStyle/>
                    <a:p>
                      <a:r>
                        <a:rPr lang="en-US" sz="1600" b="1" dirty="0" smtClean="0"/>
                        <a:t>Acronym</a:t>
                      </a:r>
                      <a:endParaRPr lang="en-US" sz="1600" b="1"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33773">
                <a:tc>
                  <a:txBody>
                    <a:bodyPr/>
                    <a:lstStyle/>
                    <a:p>
                      <a:r>
                        <a:rPr lang="en-GB" altLang="zh-CN" sz="1200" b="1" i="0" u="none" strike="noStrike" kern="1200" dirty="0">
                          <a:solidFill>
                            <a:schemeClr val="bg1"/>
                          </a:solidFill>
                          <a:effectLst/>
                          <a:latin typeface="+mn-lt"/>
                          <a:ea typeface="+mn-ea"/>
                          <a:cs typeface="Arial" panose="020B0604020202020204" pitchFamily="34" charset="0"/>
                        </a:rPr>
                        <a:t>FS_5GSAT_ARCH_Ph3</a:t>
                      </a:r>
                      <a:endParaRPr lang="en-US" sz="1200" b="1" i="0" u="none" strike="noStrike" kern="1200" dirty="0">
                        <a:solidFill>
                          <a:schemeClr val="bg1"/>
                        </a:solidFill>
                        <a:effectLst/>
                        <a:latin typeface="+mn-lt"/>
                        <a:ea typeface="+mn-ea"/>
                        <a:cs typeface="Arial" panose="020B0604020202020204" pitchFamily="34" charset="0"/>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fr-FR" sz="1200" b="1" dirty="0" err="1">
                          <a:solidFill>
                            <a:schemeClr val="bg1"/>
                          </a:solidFill>
                          <a:effectLst/>
                          <a:latin typeface="+mn-lt"/>
                          <a:ea typeface="Calibri" panose="020F0502020204030204" pitchFamily="34" charset="0"/>
                          <a:cs typeface="Arial" panose="020B0604020202020204" pitchFamily="34" charset="0"/>
                        </a:rPr>
                        <a:t>Study</a:t>
                      </a:r>
                      <a:r>
                        <a:rPr lang="fr-FR" sz="1200" b="1" dirty="0">
                          <a:solidFill>
                            <a:schemeClr val="bg1"/>
                          </a:solidFill>
                          <a:effectLst/>
                          <a:latin typeface="+mn-lt"/>
                          <a:ea typeface="Calibri" panose="020F0502020204030204" pitchFamily="34" charset="0"/>
                          <a:cs typeface="Arial" panose="020B0604020202020204" pitchFamily="34" charset="0"/>
                        </a:rPr>
                        <a:t> on </a:t>
                      </a:r>
                      <a:r>
                        <a:rPr lang="fr-FR" sz="1200" b="1" dirty="0" err="1">
                          <a:solidFill>
                            <a:schemeClr val="bg1"/>
                          </a:solidFill>
                          <a:effectLst/>
                          <a:latin typeface="+mn-lt"/>
                          <a:ea typeface="Calibri" panose="020F0502020204030204" pitchFamily="34" charset="0"/>
                          <a:cs typeface="Arial" panose="020B0604020202020204" pitchFamily="34" charset="0"/>
                        </a:rPr>
                        <a:t>Integration</a:t>
                      </a:r>
                      <a:r>
                        <a:rPr lang="fr-FR" sz="1200" b="1" dirty="0">
                          <a:solidFill>
                            <a:schemeClr val="bg1"/>
                          </a:solidFill>
                          <a:effectLst/>
                          <a:latin typeface="+mn-lt"/>
                          <a:ea typeface="Calibri" panose="020F0502020204030204" pitchFamily="34" charset="0"/>
                          <a:cs typeface="Arial" panose="020B0604020202020204" pitchFamily="34" charset="0"/>
                        </a:rPr>
                        <a:t> of satellite components in the 5G architecture Phase 3 </a:t>
                      </a:r>
                      <a:endParaRPr lang="de-DE" sz="1200" b="1" i="0" u="none" strike="noStrike" kern="1200" dirty="0">
                        <a:solidFill>
                          <a:schemeClr val="bg1"/>
                        </a:solidFill>
                        <a:effectLst/>
                        <a:latin typeface="+mn-lt"/>
                        <a:ea typeface="+mn-ea"/>
                        <a:cs typeface="Arial" panose="020B060402020202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mn-lt"/>
                          <a:ea typeface="+mn-ea"/>
                          <a:cs typeface="Arial" panose="020B0604020202020204" pitchFamily="34" charset="0"/>
                        </a:rPr>
                        <a:t>75% </a:t>
                      </a:r>
                      <a:r>
                        <a:rPr lang="en-US" sz="1200" b="1" kern="1200" dirty="0">
                          <a:solidFill>
                            <a:schemeClr val="bg1"/>
                          </a:solidFill>
                          <a:latin typeface="+mn-lt"/>
                          <a:ea typeface="+mn-ea"/>
                          <a:cs typeface="Arial" panose="020B0604020202020204" pitchFamily="34" charset="0"/>
                        </a:rPr>
                        <a:t>-&gt; </a:t>
                      </a:r>
                      <a:r>
                        <a:rPr lang="en-US" sz="1200" b="1" kern="1200" dirty="0" smtClean="0">
                          <a:solidFill>
                            <a:schemeClr val="bg1"/>
                          </a:solidFill>
                          <a:latin typeface="+mn-lt"/>
                          <a:ea typeface="+mn-ea"/>
                          <a:cs typeface="Arial" panose="020B0604020202020204" pitchFamily="34" charset="0"/>
                        </a:rPr>
                        <a:t>100%</a:t>
                      </a:r>
                      <a:endParaRPr lang="en-US" sz="1200" b="1" kern="1200" dirty="0">
                        <a:solidFill>
                          <a:schemeClr val="bg1"/>
                        </a:solidFill>
                        <a:latin typeface="+mn-lt"/>
                        <a:ea typeface="+mn-ea"/>
                        <a:cs typeface="Arial" panose="020B0604020202020204" pitchFamily="34" charset="0"/>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schemeClr val="bg1"/>
                          </a:solidFill>
                          <a:effectLst/>
                          <a:uLnTx/>
                          <a:uFillTx/>
                          <a:latin typeface="+mn-lt"/>
                          <a:ea typeface="+mn-ea"/>
                          <a:cs typeface="Arial" panose="020B0604020202020204" pitchFamily="34" charset="0"/>
                        </a:rPr>
                        <a:t>June</a:t>
                      </a:r>
                      <a:r>
                        <a:rPr kumimoji="0" lang="en-US" sz="1200" b="1" i="0" u="none" strike="noStrike" kern="1200" cap="none" spc="0" normalizeH="0" baseline="0" noProof="0" dirty="0">
                          <a:ln>
                            <a:noFill/>
                          </a:ln>
                          <a:solidFill>
                            <a:schemeClr val="bg1"/>
                          </a:solidFill>
                          <a:effectLst/>
                          <a:uLnTx/>
                          <a:uFillTx/>
                          <a:latin typeface="+mn-lt"/>
                          <a:ea typeface="+mn-ea"/>
                          <a:cs typeface="Arial" panose="020B0604020202020204" pitchFamily="34" charset="0"/>
                        </a:rPr>
                        <a:t>,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200" b="1" u="sng" kern="1200" dirty="0">
                          <a:solidFill>
                            <a:schemeClr val="bg1"/>
                          </a:solidFill>
                          <a:effectLst/>
                          <a:latin typeface="+mn-lt"/>
                          <a:ea typeface="+mn-ea"/>
                          <a:cs typeface="Arial" panose="020B0604020202020204" pitchFamily="34" charset="0"/>
                        </a:rPr>
                        <a:t>SP-231199</a:t>
                      </a:r>
                      <a:endParaRPr lang="en-US" sz="1200" b="1" i="0" dirty="0">
                        <a:solidFill>
                          <a:schemeClr val="bg1"/>
                        </a:solidFill>
                        <a:latin typeface="+mn-lt"/>
                        <a:cs typeface="Arial" panose="020B0604020202020204" pitchFamily="34" charset="0"/>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25889677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smtClean="0"/>
              <a:t>2.6) </a:t>
            </a:r>
            <a:r>
              <a:rPr lang="en-GB" altLang="en-US" b="1" dirty="0" smtClean="0"/>
              <a:t>Rel-19 </a:t>
            </a:r>
            <a:r>
              <a:rPr lang="en-GB" altLang="en-US" b="1" dirty="0"/>
              <a:t>Study/Work </a:t>
            </a:r>
            <a:r>
              <a:rPr lang="en-GB" altLang="en-US" b="1" dirty="0" smtClean="0"/>
              <a:t>(</a:t>
            </a:r>
            <a:r>
              <a:rPr lang="en-GB" altLang="en-US" b="1" dirty="0" smtClean="0"/>
              <a:t>2/22)</a:t>
            </a:r>
            <a:endParaRPr lang="de-DE" altLang="de-DE" b="1" dirty="0"/>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596056"/>
            <a:ext cx="8554481" cy="36242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SA#103</a:t>
            </a:r>
            <a:endParaRPr lang="de-DE" altLang="de-DE" sz="1600" b="1" kern="0" dirty="0">
              <a:solidFill>
                <a:srgbClr val="FF0000"/>
              </a:solidFill>
            </a:endParaRPr>
          </a:p>
          <a:p>
            <a:pPr lvl="1">
              <a:spcBef>
                <a:spcPts val="0"/>
              </a:spcBef>
              <a:spcAft>
                <a:spcPts val="0"/>
              </a:spcAft>
            </a:pPr>
            <a:r>
              <a:rPr lang="en-US" altLang="zh-CN" sz="1400" dirty="0">
                <a:sym typeface="+mn-ea"/>
              </a:rPr>
              <a:t>53 contributions were submitted to #162 and 17 contributions were handled</a:t>
            </a:r>
          </a:p>
          <a:p>
            <a:pPr lvl="1">
              <a:spcBef>
                <a:spcPts val="0"/>
              </a:spcBef>
              <a:spcAft>
                <a:spcPts val="0"/>
              </a:spcAft>
            </a:pPr>
            <a:r>
              <a:rPr lang="en-US" altLang="zh-CN" sz="1400" dirty="0"/>
              <a:t>44 contributions were submitted to #163 and 8 contributions were handled</a:t>
            </a:r>
          </a:p>
          <a:p>
            <a:pPr lvl="1">
              <a:spcBef>
                <a:spcPts val="0"/>
              </a:spcBef>
              <a:spcAft>
                <a:spcPts val="0"/>
              </a:spcAft>
            </a:pPr>
            <a:r>
              <a:rPr lang="en-US" altLang="zh-CN" sz="1400" dirty="0">
                <a:cs typeface="Times New Roman" panose="02020603050405020304"/>
              </a:rPr>
              <a:t>Achievements:</a:t>
            </a:r>
          </a:p>
          <a:p>
            <a:pPr lvl="2">
              <a:spcBef>
                <a:spcPts val="0"/>
              </a:spcBef>
              <a:spcAft>
                <a:spcPts val="0"/>
              </a:spcAft>
            </a:pPr>
            <a:r>
              <a:rPr lang="en-US" altLang="en-GB" sz="1300" dirty="0">
                <a:ea typeface="宋体" panose="02010600030101010101" pitchFamily="2" charset="-122"/>
                <a:cs typeface="Times New Roman" panose="02020603050405020304"/>
              </a:rPr>
              <a:t>All 8 KIs has been concluded and the principles of all KIs has been agreed and captured in TR</a:t>
            </a:r>
          </a:p>
          <a:p>
            <a:pPr lvl="1">
              <a:spcBef>
                <a:spcPts val="0"/>
              </a:spcBef>
              <a:spcAft>
                <a:spcPts val="0"/>
              </a:spcAft>
            </a:pPr>
            <a:r>
              <a:rPr lang="en-US" altLang="zh-CN" sz="1400" dirty="0">
                <a:cs typeface="Times New Roman" panose="02020603050405020304"/>
              </a:rPr>
              <a:t>TR was sent for information to SA #104</a:t>
            </a:r>
          </a:p>
          <a:p>
            <a:pPr lvl="1">
              <a:spcBef>
                <a:spcPts val="0"/>
              </a:spcBef>
              <a:spcAft>
                <a:spcPts val="0"/>
              </a:spcAft>
            </a:pPr>
            <a:r>
              <a:rPr lang="en-US" altLang="zh-CN" sz="1400" dirty="0">
                <a:cs typeface="Times New Roman" panose="02020603050405020304"/>
              </a:rPr>
              <a:t>WID was revised based on the TR conclusions and </a:t>
            </a:r>
            <a:r>
              <a:rPr lang="en-US" altLang="zh-CN" sz="1400" dirty="0" smtClean="0">
                <a:cs typeface="Times New Roman" panose="02020603050405020304"/>
              </a:rPr>
              <a:t>sent </a:t>
            </a:r>
            <a:r>
              <a:rPr lang="en-US" altLang="zh-CN" sz="1400" dirty="0">
                <a:cs typeface="Times New Roman" panose="02020603050405020304"/>
              </a:rPr>
              <a:t>to SA #104 for approval</a:t>
            </a:r>
          </a:p>
          <a:p>
            <a:pPr marL="457200" lvl="1" indent="-457200">
              <a:spcBef>
                <a:spcPts val="0"/>
              </a:spcBef>
              <a:spcAft>
                <a:spcPts val="0"/>
              </a:spcAft>
              <a:buBlip>
                <a:blip r:embed="rId2"/>
              </a:buBlip>
            </a:pPr>
            <a:r>
              <a:rPr lang="en-US" sz="1600" b="1" dirty="0" smtClean="0"/>
              <a:t>Impacts </a:t>
            </a:r>
            <a:r>
              <a:rPr lang="en-US" sz="1600" b="1" dirty="0"/>
              <a:t>and dependencies on other WGs</a:t>
            </a:r>
            <a:endParaRPr lang="de-DE" sz="1600" b="1" dirty="0"/>
          </a:p>
          <a:p>
            <a:pPr lvl="1">
              <a:spcBef>
                <a:spcPts val="0"/>
              </a:spcBef>
              <a:spcAft>
                <a:spcPts val="300"/>
              </a:spcAft>
            </a:pPr>
            <a:r>
              <a:rPr lang="en-US" sz="1200" dirty="0" smtClean="0"/>
              <a:t>None</a:t>
            </a:r>
            <a:endParaRPr lang="de-DE" sz="1200" dirty="0"/>
          </a:p>
          <a:p>
            <a:pPr>
              <a:spcBef>
                <a:spcPts val="0"/>
              </a:spcBef>
              <a:spcAft>
                <a:spcPts val="600"/>
              </a:spcAft>
            </a:pPr>
            <a:r>
              <a:rPr lang="en-US" sz="1600" b="1" dirty="0" smtClean="0">
                <a:ea typeface="+mn-ea"/>
                <a:cs typeface="+mn-cs"/>
              </a:rPr>
              <a:t>Controversial issues</a:t>
            </a:r>
          </a:p>
          <a:p>
            <a:pPr lvl="1">
              <a:spcBef>
                <a:spcPts val="0"/>
              </a:spcBef>
              <a:spcAft>
                <a:spcPts val="600"/>
              </a:spcAft>
            </a:pPr>
            <a:r>
              <a:rPr lang="en-US" sz="1200" dirty="0"/>
              <a:t>None</a:t>
            </a:r>
          </a:p>
          <a:p>
            <a:pPr>
              <a:spcBef>
                <a:spcPts val="0"/>
              </a:spcBef>
              <a:spcAft>
                <a:spcPts val="0"/>
              </a:spcAft>
            </a:pPr>
            <a:r>
              <a:rPr lang="de-DE" sz="1600" b="1" kern="0" dirty="0" smtClean="0"/>
              <a:t>Next steps</a:t>
            </a:r>
            <a:endParaRPr lang="de-DE" sz="1600" b="1" kern="0" dirty="0"/>
          </a:p>
          <a:p>
            <a:pPr lvl="1">
              <a:spcBef>
                <a:spcPts val="0"/>
              </a:spcBef>
              <a:spcAft>
                <a:spcPts val="0"/>
              </a:spcAft>
            </a:pPr>
            <a:r>
              <a:rPr lang="en-US" altLang="zh-CN" sz="1200" dirty="0" smtClean="0"/>
              <a:t>Start normative work</a:t>
            </a:r>
            <a:endParaRPr lang="en-US" altLang="zh-CN" sz="14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2689300682"/>
              </p:ext>
            </p:extLst>
          </p:nvPr>
        </p:nvGraphicFramePr>
        <p:xfrm>
          <a:off x="138173" y="1312782"/>
          <a:ext cx="8810067" cy="850696"/>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85260">
                <a:tc>
                  <a:txBody>
                    <a:bodyPr/>
                    <a:lstStyle/>
                    <a:p>
                      <a:r>
                        <a:rPr lang="en-US" sz="1400" b="1" dirty="0" smtClean="0"/>
                        <a:t>Acronym</a:t>
                      </a:r>
                      <a:endParaRPr lang="en-US" sz="1400" b="1"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4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4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33773">
                <a:tc>
                  <a:txBody>
                    <a:bodyPr/>
                    <a:lstStyle/>
                    <a:p>
                      <a:r>
                        <a:rPr lang="en-US" sz="1200" b="1" kern="1200" dirty="0" smtClean="0">
                          <a:solidFill>
                            <a:schemeClr val="bg1"/>
                          </a:solidFill>
                          <a:effectLst/>
                          <a:latin typeface="+mn-lt"/>
                          <a:ea typeface="+mn-ea"/>
                          <a:cs typeface="+mn-cs"/>
                        </a:rPr>
                        <a:t>FS_NG_RTC_Ph2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dirty="0" smtClean="0">
                          <a:solidFill>
                            <a:schemeClr val="bg1"/>
                          </a:solidFill>
                          <a:effectLst/>
                          <a:latin typeface="Calibri" panose="020F0502020204030204" pitchFamily="34" charset="0"/>
                        </a:rPr>
                        <a:t>Study on system architecture for next generation real time communication services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sz="1200" b="1" kern="1200" dirty="0" smtClean="0">
                          <a:solidFill>
                            <a:schemeClr val="bg1"/>
                          </a:solidFill>
                          <a:latin typeface="+mn-lt"/>
                          <a:ea typeface="+mn-ea"/>
                          <a:cs typeface="+mn-cs"/>
                        </a:rPr>
                        <a:t>45%-&gt;95%</a:t>
                      </a:r>
                      <a:endParaRPr lang="en-US" sz="1200" b="1" kern="1200" dirty="0">
                        <a:solidFill>
                          <a:schemeClr val="bg1"/>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1" i="0" u="none" strike="noStrike" kern="1200" cap="none" spc="0" normalizeH="0" baseline="0" dirty="0" smtClean="0">
                          <a:ln>
                            <a:noFill/>
                          </a:ln>
                          <a:solidFill>
                            <a:srgbClr val="FF0000"/>
                          </a:solidFill>
                          <a:effectLst/>
                          <a:uLnTx/>
                          <a:uFillTx/>
                          <a:latin typeface="+mn-lt"/>
                          <a:ea typeface="+mn-ea"/>
                          <a:cs typeface="+mn-cs"/>
                        </a:rPr>
                        <a:t>September</a:t>
                      </a:r>
                      <a:r>
                        <a:rPr kumimoji="0" lang="en-US" sz="1200" b="1" i="0" u="none" strike="noStrike" kern="1200" cap="none" spc="0" normalizeH="0" baseline="0" dirty="0" smtClean="0">
                          <a:ln>
                            <a:noFill/>
                          </a:ln>
                          <a:solidFill>
                            <a:schemeClr val="bg1"/>
                          </a:solidFill>
                          <a:effectLst/>
                          <a:uLnTx/>
                          <a:uFillTx/>
                          <a:latin typeface="+mn-lt"/>
                          <a:ea typeface="+mn-ea"/>
                          <a:cs typeface="+mn-cs"/>
                        </a:rPr>
                        <a:t> 2024</a:t>
                      </a:r>
                      <a:endParaRPr kumimoji="0" lang="en-US" sz="1200" b="1" i="0" u="none" strike="noStrike" kern="1200" cap="none" spc="0" normalizeH="0" baseline="0" dirty="0">
                        <a:ln>
                          <a:noFill/>
                        </a:ln>
                        <a:solidFill>
                          <a:schemeClr val="bg1"/>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US" sz="1200" b="1" i="0" u="none" strike="noStrike" kern="1200" cap="none" spc="0" normalizeH="0" baseline="0" dirty="0" smtClean="0">
                          <a:ln>
                            <a:noFill/>
                          </a:ln>
                          <a:solidFill>
                            <a:schemeClr val="bg1"/>
                          </a:solidFill>
                          <a:effectLst/>
                          <a:uLnTx/>
                          <a:uFillTx/>
                          <a:latin typeface="+mn-lt"/>
                          <a:ea typeface="+mn-ea"/>
                          <a:cs typeface="+mn-cs"/>
                        </a:rPr>
                        <a:t>1010030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20182478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smtClean="0"/>
              <a:t>2.6) </a:t>
            </a:r>
            <a:r>
              <a:rPr lang="en-GB" altLang="en-US" b="1" dirty="0" smtClean="0"/>
              <a:t>Rel-19 </a:t>
            </a:r>
            <a:r>
              <a:rPr lang="en-GB" altLang="en-US" b="1" dirty="0"/>
              <a:t>Study/Work </a:t>
            </a:r>
            <a:r>
              <a:rPr lang="en-GB" altLang="en-US" b="1" dirty="0" smtClean="0"/>
              <a:t>(</a:t>
            </a:r>
            <a:r>
              <a:rPr lang="en-GB" altLang="en-US" b="1" dirty="0" smtClean="0"/>
              <a:t>3/22)</a:t>
            </a:r>
            <a:endParaRPr lang="de-DE" altLang="de-DE" b="1" dirty="0"/>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596056"/>
            <a:ext cx="8554481" cy="36242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SA#103</a:t>
            </a:r>
            <a:endParaRPr lang="de-DE" altLang="de-DE" sz="1600" b="1" kern="0" dirty="0">
              <a:solidFill>
                <a:srgbClr val="FF0000"/>
              </a:solidFill>
            </a:endParaRPr>
          </a:p>
          <a:p>
            <a:pPr lvl="1">
              <a:spcBef>
                <a:spcPts val="0"/>
              </a:spcBef>
              <a:spcAft>
                <a:spcPts val="0"/>
              </a:spcAft>
              <a:defRPr/>
            </a:pPr>
            <a:r>
              <a:rPr lang="en-US" altLang="zh-CN" sz="1200" kern="0" dirty="0"/>
              <a:t>Conclusions agreed for KI#3, KI#5, KI#8, updated conclusion agreed for KI#7.</a:t>
            </a:r>
          </a:p>
          <a:p>
            <a:pPr lvl="1">
              <a:spcBef>
                <a:spcPts val="0"/>
              </a:spcBef>
              <a:spcAft>
                <a:spcPts val="0"/>
              </a:spcAft>
              <a:defRPr/>
            </a:pPr>
            <a:r>
              <a:rPr lang="en-US" altLang="zh-CN" sz="1200" kern="0" dirty="0"/>
              <a:t>Interim conclusion agreed for KI#1, KI#4, KI#9.</a:t>
            </a:r>
          </a:p>
          <a:p>
            <a:pPr lvl="1">
              <a:spcBef>
                <a:spcPts val="0"/>
              </a:spcBef>
              <a:spcAft>
                <a:spcPts val="0"/>
              </a:spcAft>
              <a:defRPr/>
            </a:pPr>
            <a:r>
              <a:rPr lang="en-US" altLang="zh-CN" sz="1200" kern="0" dirty="0"/>
              <a:t>No normative work expected for KI#8 thus TUs allocated for KI#8 could be leveraged for other KIs during the normative </a:t>
            </a:r>
            <a:r>
              <a:rPr lang="en-US" altLang="zh-CN" sz="1200" kern="0" dirty="0" smtClean="0"/>
              <a:t>phase</a:t>
            </a:r>
          </a:p>
          <a:p>
            <a:pPr>
              <a:spcBef>
                <a:spcPts val="0"/>
              </a:spcBef>
              <a:spcAft>
                <a:spcPts val="0"/>
              </a:spcAft>
              <a:defRPr/>
            </a:pPr>
            <a:r>
              <a:rPr lang="en-US" sz="1600" b="1" kern="0" dirty="0" smtClean="0"/>
              <a:t>Impacts </a:t>
            </a:r>
            <a:r>
              <a:rPr lang="en-US" sz="1600" b="1" kern="0" dirty="0"/>
              <a:t>and dependencies on other WGs</a:t>
            </a:r>
            <a:endParaRPr lang="de-DE" sz="1600" b="1" kern="0" dirty="0"/>
          </a:p>
          <a:p>
            <a:pPr lvl="1">
              <a:spcBef>
                <a:spcPts val="0"/>
              </a:spcBef>
              <a:spcAft>
                <a:spcPts val="450"/>
              </a:spcAft>
              <a:defRPr/>
            </a:pPr>
            <a:r>
              <a:rPr lang="en-US" sz="1200" kern="0" dirty="0"/>
              <a:t>Intra SA: dependency on SA4 identified</a:t>
            </a:r>
          </a:p>
          <a:p>
            <a:pPr lvl="1">
              <a:spcBef>
                <a:spcPts val="0"/>
              </a:spcBef>
              <a:spcAft>
                <a:spcPts val="450"/>
              </a:spcAft>
              <a:defRPr/>
            </a:pPr>
            <a:r>
              <a:rPr lang="en-US" sz="1200" kern="0" dirty="0"/>
              <a:t>Inter TSG: dependency on RAN2/3 identified.</a:t>
            </a:r>
          </a:p>
          <a:p>
            <a:pPr>
              <a:spcBef>
                <a:spcPts val="0"/>
              </a:spcBef>
              <a:spcAft>
                <a:spcPts val="0"/>
              </a:spcAft>
            </a:pPr>
            <a:r>
              <a:rPr lang="de-DE" sz="1600" b="1" kern="0" dirty="0" smtClean="0"/>
              <a:t>Contentious </a:t>
            </a:r>
            <a:r>
              <a:rPr lang="de-DE" sz="1600" b="1" kern="0" dirty="0"/>
              <a:t>issues</a:t>
            </a:r>
          </a:p>
          <a:p>
            <a:pPr lvl="1">
              <a:spcBef>
                <a:spcPts val="0"/>
              </a:spcBef>
              <a:spcAft>
                <a:spcPts val="0"/>
              </a:spcAft>
            </a:pPr>
            <a:r>
              <a:rPr lang="de-DE" sz="1200" kern="0" dirty="0"/>
              <a:t>None</a:t>
            </a:r>
            <a:endParaRPr lang="de-DE" sz="1600" b="1" kern="0" dirty="0"/>
          </a:p>
          <a:p>
            <a:pPr>
              <a:spcBef>
                <a:spcPts val="0"/>
              </a:spcBef>
              <a:spcAft>
                <a:spcPts val="0"/>
              </a:spcAft>
            </a:pPr>
            <a:r>
              <a:rPr lang="de-DE" sz="1600" b="1" kern="0" dirty="0" smtClean="0"/>
              <a:t>Next steps</a:t>
            </a:r>
            <a:endParaRPr lang="de-DE" sz="1600" b="1" kern="0" dirty="0"/>
          </a:p>
          <a:p>
            <a:pPr lvl="1">
              <a:defRPr/>
            </a:pPr>
            <a:r>
              <a:rPr lang="en-US" sz="1200" kern="0" dirty="0"/>
              <a:t>Resolve the open </a:t>
            </a:r>
            <a:r>
              <a:rPr lang="en-US" sz="1200" kern="0" dirty="0" smtClean="0"/>
              <a:t>issues on KI#1, KI#2, KI#5, KI#9, and other editor’s notes in the TR</a:t>
            </a:r>
            <a:endParaRPr lang="en-US" sz="1200" kern="0" dirty="0"/>
          </a:p>
          <a:p>
            <a:pPr lvl="1">
              <a:defRPr/>
            </a:pPr>
            <a:r>
              <a:rPr lang="en-US" sz="1200" kern="0" dirty="0"/>
              <a:t>TR will be sent for approval, cover sheet will be updated based on the result from SA2#164.</a:t>
            </a:r>
          </a:p>
          <a:p>
            <a:pPr lvl="1">
              <a:defRPr/>
            </a:pPr>
            <a:r>
              <a:rPr lang="en-US" sz="1200" kern="0" dirty="0"/>
              <a:t>WID will be updated based on the result from SA2#164</a:t>
            </a:r>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3691918242"/>
              </p:ext>
            </p:extLst>
          </p:nvPr>
        </p:nvGraphicFramePr>
        <p:xfrm>
          <a:off x="138173" y="1312782"/>
          <a:ext cx="8810067" cy="881176"/>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85260">
                <a:tc>
                  <a:txBody>
                    <a:bodyPr/>
                    <a:lstStyle/>
                    <a:p>
                      <a:r>
                        <a:rPr lang="en-US" sz="1600" b="1" dirty="0" smtClean="0"/>
                        <a:t>Acronym</a:t>
                      </a:r>
                      <a:endParaRPr lang="en-US" sz="1600" b="1"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337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smtClean="0"/>
                        <a:t>FS_XRM_Ph2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dirty="0" smtClean="0">
                          <a:solidFill>
                            <a:schemeClr val="bg1"/>
                          </a:solidFill>
                        </a:rPr>
                        <a:t>Study on Extended Reality and Media Service (XRM) Phase 2 </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mn-lt"/>
                          <a:ea typeface="+mn-ea"/>
                          <a:cs typeface="+mn-cs"/>
                        </a:rPr>
                        <a:t>65% </a:t>
                      </a:r>
                      <a:r>
                        <a:rPr lang="en-US" sz="1200" b="1" kern="1200" dirty="0">
                          <a:solidFill>
                            <a:schemeClr val="bg1"/>
                          </a:solidFill>
                          <a:latin typeface="+mn-lt"/>
                          <a:ea typeface="+mn-ea"/>
                          <a:cs typeface="+mn-cs"/>
                        </a:rPr>
                        <a:t>-&gt; </a:t>
                      </a:r>
                      <a:r>
                        <a:rPr lang="en-US" sz="1200" b="1" kern="1200" dirty="0" smtClean="0">
                          <a:solidFill>
                            <a:schemeClr val="bg1"/>
                          </a:solidFill>
                          <a:latin typeface="+mn-lt"/>
                          <a:ea typeface="+mn-ea"/>
                          <a:cs typeface="+mn-cs"/>
                        </a:rPr>
                        <a:t>90%</a:t>
                      </a:r>
                      <a:endParaRPr lang="en-US" sz="1200" b="1" kern="1200" dirty="0">
                        <a:solidFill>
                          <a:schemeClr val="bg1"/>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smtClean="0">
                          <a:solidFill>
                            <a:srgbClr val="FF0000"/>
                          </a:solidFill>
                        </a:rPr>
                        <a:t>September</a:t>
                      </a:r>
                      <a:r>
                        <a:rPr lang="en-GB" sz="1200" b="1" baseline="0" dirty="0" smtClean="0">
                          <a:solidFill>
                            <a:srgbClr val="FF0000"/>
                          </a:solidFill>
                        </a:rPr>
                        <a:t> </a:t>
                      </a:r>
                      <a:r>
                        <a:rPr lang="en-GB" sz="1200" b="1" dirty="0" smtClean="0">
                          <a:solidFill>
                            <a:schemeClr val="bg1"/>
                          </a:solidFill>
                        </a:rPr>
                        <a:t>2024</a:t>
                      </a:r>
                      <a:endParaRPr lang="en-GB" sz="1200" b="1" dirty="0" smtClean="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smtClean="0">
                          <a:solidFill>
                            <a:schemeClr val="bg1"/>
                          </a:solidFill>
                        </a:rPr>
                        <a:t>1010032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4737631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smtClean="0"/>
              <a:t>2.6) </a:t>
            </a:r>
            <a:r>
              <a:rPr lang="en-GB" altLang="en-US" b="1" dirty="0" smtClean="0"/>
              <a:t>Rel-19 </a:t>
            </a:r>
            <a:r>
              <a:rPr lang="en-GB" altLang="en-US" b="1" dirty="0"/>
              <a:t>Study/Work </a:t>
            </a:r>
            <a:r>
              <a:rPr lang="en-GB" altLang="en-US" b="1" dirty="0" smtClean="0"/>
              <a:t>(</a:t>
            </a:r>
            <a:r>
              <a:rPr lang="en-GB" altLang="en-US" b="1" dirty="0" smtClean="0"/>
              <a:t>4/22)</a:t>
            </a:r>
            <a:endParaRPr lang="de-DE" altLang="de-DE" b="1" dirty="0"/>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596056"/>
            <a:ext cx="8554481" cy="36242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SA#103</a:t>
            </a:r>
            <a:endParaRPr lang="de-DE" altLang="de-DE" sz="1600" b="1" kern="0" dirty="0">
              <a:solidFill>
                <a:srgbClr val="FF0000"/>
              </a:solidFill>
            </a:endParaRPr>
          </a:p>
          <a:p>
            <a:pPr lvl="1">
              <a:spcBef>
                <a:spcPts val="0"/>
              </a:spcBef>
              <a:spcAft>
                <a:spcPts val="300"/>
              </a:spcAft>
            </a:pPr>
            <a:r>
              <a:rPr lang="en-US" altLang="de-DE" sz="1200" dirty="0"/>
              <a:t>TR 23.700-66 v0.7.0 is submitted to TSG SA for information and approval</a:t>
            </a:r>
            <a:endParaRPr lang="en-US" altLang="ko-KR" sz="1200" dirty="0"/>
          </a:p>
          <a:p>
            <a:pPr lvl="1">
              <a:spcBef>
                <a:spcPts val="0"/>
              </a:spcBef>
              <a:spcAft>
                <a:spcPts val="300"/>
              </a:spcAft>
            </a:pPr>
            <a:r>
              <a:rPr lang="en-US" altLang="de-DE" sz="1200" dirty="0"/>
              <a:t>13 </a:t>
            </a:r>
            <a:r>
              <a:rPr lang="en-US" altLang="de-DE" sz="1200" dirty="0" err="1"/>
              <a:t>pCRs</a:t>
            </a:r>
            <a:r>
              <a:rPr lang="en-US" altLang="de-DE" sz="1200" dirty="0"/>
              <a:t> has been accepted for new solutions and study </a:t>
            </a:r>
            <a:r>
              <a:rPr lang="en-US" altLang="de-DE" sz="1200" dirty="0" smtClean="0"/>
              <a:t>conclusions</a:t>
            </a:r>
            <a:endParaRPr lang="en-US" altLang="de-DE" sz="1200" dirty="0"/>
          </a:p>
          <a:p>
            <a:pPr marL="457200" lvl="1" indent="-457200">
              <a:spcBef>
                <a:spcPts val="0"/>
              </a:spcBef>
              <a:spcAft>
                <a:spcPts val="0"/>
              </a:spcAft>
              <a:buBlip>
                <a:blip r:embed="rId2"/>
              </a:buBlip>
            </a:pPr>
            <a:r>
              <a:rPr lang="en-US" sz="1600" b="1" dirty="0"/>
              <a:t>Impacts and dependencies on other WGs</a:t>
            </a:r>
            <a:endParaRPr lang="de-DE" sz="1600" b="1" dirty="0"/>
          </a:p>
          <a:p>
            <a:pPr lvl="1">
              <a:spcBef>
                <a:spcPts val="0"/>
              </a:spcBef>
              <a:spcAft>
                <a:spcPts val="300"/>
              </a:spcAft>
            </a:pPr>
            <a:r>
              <a:rPr lang="en-US" altLang="zh-CN" sz="1200" dirty="0">
                <a:solidFill>
                  <a:prstClr val="black"/>
                </a:solidFill>
                <a:sym typeface="+mn-ea"/>
              </a:rPr>
              <a:t>RAN dependent solutions require feedback from RAN WGs for normative work </a:t>
            </a:r>
            <a:r>
              <a:rPr lang="en-US" altLang="zh-CN" sz="1200" dirty="0" smtClean="0">
                <a:solidFill>
                  <a:prstClr val="black"/>
                </a:solidFill>
                <a:sym typeface="+mn-ea"/>
              </a:rPr>
              <a:t>alignments</a:t>
            </a:r>
            <a:endParaRPr lang="en-US" altLang="zh-CN" sz="1200" dirty="0">
              <a:solidFill>
                <a:prstClr val="black"/>
              </a:solidFill>
              <a:sym typeface="+mn-ea"/>
            </a:endParaRPr>
          </a:p>
          <a:p>
            <a:pPr>
              <a:spcBef>
                <a:spcPts val="0"/>
              </a:spcBef>
              <a:spcAft>
                <a:spcPts val="0"/>
              </a:spcAft>
            </a:pPr>
            <a:r>
              <a:rPr lang="de-DE" sz="1600" b="1" kern="0" dirty="0" smtClean="0"/>
              <a:t>Contentious </a:t>
            </a:r>
            <a:r>
              <a:rPr lang="de-DE" sz="1600" b="1" kern="0" dirty="0"/>
              <a:t>issues</a:t>
            </a:r>
          </a:p>
          <a:p>
            <a:pPr lvl="1">
              <a:spcBef>
                <a:spcPts val="0"/>
              </a:spcBef>
              <a:spcAft>
                <a:spcPts val="0"/>
              </a:spcAft>
            </a:pPr>
            <a:r>
              <a:rPr lang="en-US" sz="1200" dirty="0">
                <a:solidFill>
                  <a:prstClr val="black"/>
                </a:solidFill>
              </a:rPr>
              <a:t>The decision on whether new functionality to collect and calculate and the energy related information to be exposed will be defined by SA2 or SA5 will need coordination in SA </a:t>
            </a:r>
            <a:r>
              <a:rPr lang="en-US" sz="1200" dirty="0" smtClean="0">
                <a:solidFill>
                  <a:prstClr val="black"/>
                </a:solidFill>
              </a:rPr>
              <a:t>plenary</a:t>
            </a:r>
            <a:endParaRPr lang="de-DE" sz="1200" dirty="0">
              <a:solidFill>
                <a:prstClr val="black"/>
              </a:solidFill>
            </a:endParaRPr>
          </a:p>
          <a:p>
            <a:pPr>
              <a:spcBef>
                <a:spcPts val="0"/>
              </a:spcBef>
              <a:spcAft>
                <a:spcPts val="0"/>
              </a:spcAft>
            </a:pPr>
            <a:r>
              <a:rPr lang="de-DE" sz="1600" b="1" kern="0" dirty="0" smtClean="0"/>
              <a:t>Next steps</a:t>
            </a:r>
            <a:endParaRPr lang="de-DE" sz="1600" b="1" kern="0" dirty="0"/>
          </a:p>
          <a:p>
            <a:pPr lvl="1">
              <a:spcBef>
                <a:spcPts val="0"/>
              </a:spcBef>
              <a:spcAft>
                <a:spcPts val="300"/>
              </a:spcAft>
            </a:pPr>
            <a:r>
              <a:rPr lang="en-US" altLang="de-DE" sz="1200" dirty="0">
                <a:sym typeface="+mn-ea"/>
              </a:rPr>
              <a:t>Start the normative work based on the agreed conclusions for key issues (depending on the outcome from SA plenary discussion and related approved WID</a:t>
            </a:r>
            <a:r>
              <a:rPr lang="en-US" altLang="de-DE" sz="1200" dirty="0" smtClean="0">
                <a:sym typeface="+mn-ea"/>
              </a:rPr>
              <a:t>)</a:t>
            </a:r>
            <a:endParaRPr lang="en-US" altLang="de-DE" sz="1200" dirty="0">
              <a:sym typeface="+mn-ea"/>
            </a:endParaRPr>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2821934049"/>
              </p:ext>
            </p:extLst>
          </p:nvPr>
        </p:nvGraphicFramePr>
        <p:xfrm>
          <a:off x="138173" y="1312782"/>
          <a:ext cx="8810067" cy="769111"/>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85260">
                <a:tc>
                  <a:txBody>
                    <a:bodyPr/>
                    <a:lstStyle/>
                    <a:p>
                      <a:r>
                        <a:rPr lang="en-US" sz="1600" b="1" dirty="0" smtClean="0"/>
                        <a:t>Acronym</a:t>
                      </a:r>
                      <a:endParaRPr lang="en-US" sz="1600" b="1"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337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smtClean="0"/>
                        <a:t>FS_EnergySys</a:t>
                      </a:r>
                      <a:endParaRPr lang="en-GB" sz="1200" b="1" dirty="0" smtClean="0"/>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smtClean="0">
                          <a:solidFill>
                            <a:schemeClr val="bg1"/>
                          </a:solidFill>
                        </a:rPr>
                        <a:t>Study on Energy Efficiency and Energy Saving </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mn-lt"/>
                          <a:ea typeface="+mn-ea"/>
                          <a:cs typeface="+mn-cs"/>
                        </a:rPr>
                        <a:t>55</a:t>
                      </a:r>
                      <a:r>
                        <a:rPr lang="en-US" sz="1200" b="1" kern="1200" dirty="0" smtClean="0">
                          <a:solidFill>
                            <a:schemeClr val="bg1"/>
                          </a:solidFill>
                          <a:latin typeface="+mn-lt"/>
                          <a:ea typeface="+mn-ea"/>
                          <a:cs typeface="+mn-cs"/>
                        </a:rPr>
                        <a:t>% </a:t>
                      </a:r>
                      <a:r>
                        <a:rPr lang="en-US" sz="1200" b="1" kern="1200" dirty="0">
                          <a:solidFill>
                            <a:schemeClr val="bg1"/>
                          </a:solidFill>
                          <a:latin typeface="+mn-lt"/>
                          <a:ea typeface="+mn-ea"/>
                          <a:cs typeface="+mn-cs"/>
                        </a:rPr>
                        <a:t>-&gt; </a:t>
                      </a:r>
                      <a:r>
                        <a:rPr lang="en-US" sz="1200" b="1" kern="1200" dirty="0" smtClean="0">
                          <a:solidFill>
                            <a:schemeClr val="bg1"/>
                          </a:solidFill>
                          <a:latin typeface="+mn-lt"/>
                          <a:ea typeface="+mn-ea"/>
                          <a:cs typeface="+mn-cs"/>
                        </a:rPr>
                        <a:t>100%</a:t>
                      </a:r>
                      <a:endParaRPr lang="en-US" sz="1200" b="1" kern="1200" dirty="0">
                        <a:solidFill>
                          <a:schemeClr val="bg1"/>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smtClean="0">
                          <a:solidFill>
                            <a:schemeClr val="bg1"/>
                          </a:solidFill>
                        </a:rPr>
                        <a:t>June</a:t>
                      </a:r>
                      <a:r>
                        <a:rPr lang="en-GB" sz="1200" b="1" baseline="0" dirty="0" smtClean="0">
                          <a:solidFill>
                            <a:schemeClr val="bg1"/>
                          </a:solidFill>
                        </a:rPr>
                        <a:t> </a:t>
                      </a:r>
                      <a:r>
                        <a:rPr lang="en-GB" sz="1200" b="1" dirty="0" smtClean="0">
                          <a:solidFill>
                            <a:schemeClr val="bg1"/>
                          </a:solidFill>
                        </a:rPr>
                        <a:t>2024</a:t>
                      </a:r>
                      <a:endParaRPr lang="en-GB" sz="1200" b="1" dirty="0" smtClean="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smtClean="0">
                          <a:solidFill>
                            <a:schemeClr val="bg1"/>
                          </a:solidFill>
                        </a:rPr>
                        <a:t>SP-231192</a:t>
                      </a:r>
                      <a:endParaRPr lang="en-GB" sz="1200" b="1" dirty="0" smtClean="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4110299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b="1" i="1" dirty="0"/>
              <a:t> </a:t>
            </a:r>
            <a:r>
              <a:rPr lang="en-GB" sz="2000" b="1" dirty="0"/>
              <a:t>1) General aspects (events since </a:t>
            </a:r>
            <a:r>
              <a:rPr lang="en-GB" sz="2000" b="1" dirty="0" smtClean="0"/>
              <a:t>SA#103, </a:t>
            </a:r>
            <a:r>
              <a:rPr lang="en-GB" sz="2000" b="1" dirty="0"/>
              <a:t>statistics, next meetings)</a:t>
            </a:r>
          </a:p>
          <a:p>
            <a:pPr eaLnBrk="1" hangingPunct="1">
              <a:defRPr/>
            </a:pPr>
            <a:r>
              <a:rPr lang="en-GB" sz="2000" dirty="0">
                <a:solidFill>
                  <a:schemeClr val="bg1">
                    <a:lumMod val="65000"/>
                  </a:schemeClr>
                </a:solidFill>
              </a:rPr>
              <a:t> 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a:t>
            </a:r>
            <a:r>
              <a:rPr lang="en-US" sz="1800" dirty="0">
                <a:solidFill>
                  <a:schemeClr val="bg1">
                    <a:lumMod val="65000"/>
                  </a:schemeClr>
                </a:solidFill>
              </a:rPr>
              <a:t>Rel-15 Work and Maintenance </a:t>
            </a:r>
          </a:p>
          <a:p>
            <a:pPr lvl="1" eaLnBrk="1" hangingPunct="1">
              <a:defRPr/>
            </a:pPr>
            <a:r>
              <a:rPr lang="en-US" sz="1800" dirty="0">
                <a:solidFill>
                  <a:schemeClr val="bg1">
                    <a:lumMod val="65000"/>
                  </a:schemeClr>
                </a:solidFill>
              </a:rPr>
              <a:t>2.3) Rel-16 Work and Maintenance</a:t>
            </a:r>
          </a:p>
          <a:p>
            <a:pPr lvl="1" eaLnBrk="1" hangingPunct="1">
              <a:defRPr/>
            </a:pPr>
            <a:r>
              <a:rPr lang="en-GB" sz="1800" dirty="0">
                <a:solidFill>
                  <a:schemeClr val="bg1">
                    <a:lumMod val="65000"/>
                  </a:schemeClr>
                </a:solidFill>
              </a:rPr>
              <a:t>2.4) Rel-17 Work and Maintenance</a:t>
            </a:r>
          </a:p>
          <a:p>
            <a:pPr lvl="1" eaLnBrk="1" hangingPunct="1">
              <a:defRPr/>
            </a:pPr>
            <a:r>
              <a:rPr lang="en-GB" sz="1800" dirty="0">
                <a:solidFill>
                  <a:schemeClr val="bg1">
                    <a:lumMod val="65000"/>
                  </a:schemeClr>
                </a:solidFill>
              </a:rPr>
              <a:t>2.5) Rel-18 Work and </a:t>
            </a:r>
            <a:r>
              <a:rPr lang="en-GB" sz="1800" dirty="0" smtClean="0">
                <a:solidFill>
                  <a:schemeClr val="bg1">
                    <a:lumMod val="65000"/>
                  </a:schemeClr>
                </a:solidFill>
              </a:rPr>
              <a:t>Maintenance</a:t>
            </a:r>
          </a:p>
          <a:p>
            <a:pPr lvl="1" eaLnBrk="1" hangingPunct="1">
              <a:defRPr/>
            </a:pPr>
            <a:r>
              <a:rPr lang="en-GB" sz="1800" dirty="0" smtClean="0">
                <a:solidFill>
                  <a:schemeClr val="bg1">
                    <a:lumMod val="65000"/>
                  </a:schemeClr>
                </a:solidFill>
              </a:rPr>
              <a:t>2.6) Rel-19 Work and Maintenance</a:t>
            </a:r>
            <a:endParaRPr lang="en-GB" sz="1800" dirty="0">
              <a:solidFill>
                <a:schemeClr val="bg1">
                  <a:lumMod val="65000"/>
                </a:schemeClr>
              </a:solidFill>
            </a:endParaRPr>
          </a:p>
          <a:p>
            <a:pPr lvl="1" eaLnBrk="1" hangingPunct="1">
              <a:defRPr/>
            </a:pPr>
            <a:r>
              <a:rPr lang="en-GB" sz="1800" dirty="0" smtClean="0">
                <a:solidFill>
                  <a:schemeClr val="bg1">
                    <a:lumMod val="65000"/>
                  </a:schemeClr>
                </a:solidFill>
              </a:rPr>
              <a:t>2.7) </a:t>
            </a:r>
            <a:r>
              <a:rPr lang="en-GB" sz="1800" dirty="0">
                <a:solidFill>
                  <a:schemeClr val="bg1">
                    <a:lumMod val="65000"/>
                  </a:schemeClr>
                </a:solidFill>
              </a:rPr>
              <a:t>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9220"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smtClean="0"/>
              <a:t>2.6) </a:t>
            </a:r>
            <a:r>
              <a:rPr lang="en-GB" altLang="en-US" b="1" dirty="0" smtClean="0"/>
              <a:t>Rel-19 </a:t>
            </a:r>
            <a:r>
              <a:rPr lang="en-GB" altLang="en-US" b="1" dirty="0"/>
              <a:t>Study/Work </a:t>
            </a:r>
            <a:r>
              <a:rPr lang="en-GB" altLang="en-US" b="1" dirty="0" smtClean="0"/>
              <a:t>(</a:t>
            </a:r>
            <a:r>
              <a:rPr lang="en-GB" altLang="en-US" b="1" dirty="0" smtClean="0"/>
              <a:t>5/22)</a:t>
            </a:r>
            <a:endParaRPr lang="de-DE" altLang="de-DE" b="1" dirty="0"/>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596056"/>
            <a:ext cx="8554481" cy="36242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SA#103</a:t>
            </a:r>
            <a:endParaRPr lang="de-DE" altLang="de-DE" sz="1600" b="1" kern="0" dirty="0">
              <a:solidFill>
                <a:srgbClr val="FF0000"/>
              </a:solidFill>
            </a:endParaRPr>
          </a:p>
          <a:p>
            <a:pPr lvl="1">
              <a:spcBef>
                <a:spcPts val="300"/>
              </a:spcBef>
              <a:spcAft>
                <a:spcPts val="300"/>
              </a:spcAft>
            </a:pPr>
            <a:r>
              <a:rPr lang="en-US" altLang="de-DE" sz="1200" dirty="0"/>
              <a:t>Evaluation and conclusion papers were submitted and agreed</a:t>
            </a:r>
          </a:p>
          <a:p>
            <a:pPr lvl="1">
              <a:spcBef>
                <a:spcPts val="300"/>
              </a:spcBef>
              <a:spcAft>
                <a:spcPts val="300"/>
              </a:spcAft>
            </a:pPr>
            <a:r>
              <a:rPr lang="en-US" altLang="de-DE" sz="1200" dirty="0"/>
              <a:t>Study complete</a:t>
            </a:r>
          </a:p>
          <a:p>
            <a:pPr lvl="1">
              <a:spcBef>
                <a:spcPts val="300"/>
              </a:spcBef>
              <a:spcAft>
                <a:spcPts val="300"/>
              </a:spcAft>
            </a:pPr>
            <a:r>
              <a:rPr lang="en-US" altLang="zh-CN" sz="1200" dirty="0">
                <a:cs typeface="Times New Roman" panose="02020603050405020304"/>
              </a:rPr>
              <a:t>TR sent for approval to SA #104</a:t>
            </a:r>
          </a:p>
          <a:p>
            <a:pPr lvl="1">
              <a:spcBef>
                <a:spcPts val="300"/>
              </a:spcBef>
              <a:spcAft>
                <a:spcPts val="300"/>
              </a:spcAft>
            </a:pPr>
            <a:r>
              <a:rPr lang="en-US" altLang="zh-CN" sz="1200" dirty="0">
                <a:cs typeface="Times New Roman" panose="02020603050405020304"/>
              </a:rPr>
              <a:t>Normative WID revised based on the TR conclusions and sent to SA#104 for </a:t>
            </a:r>
            <a:r>
              <a:rPr lang="en-US" altLang="zh-CN" sz="1200" dirty="0" smtClean="0">
                <a:cs typeface="Times New Roman" panose="02020603050405020304"/>
              </a:rPr>
              <a:t>approva</a:t>
            </a:r>
            <a:r>
              <a:rPr lang="en-US" altLang="zh-CN" sz="1200" dirty="0"/>
              <a:t>1</a:t>
            </a:r>
            <a:endParaRPr lang="en-US" altLang="zh-CN" sz="1200" dirty="0" smtClean="0">
              <a:cs typeface="+mn-ea"/>
            </a:endParaRPr>
          </a:p>
          <a:p>
            <a:pPr marL="457200" lvl="1" indent="-457200">
              <a:spcBef>
                <a:spcPts val="0"/>
              </a:spcBef>
              <a:spcAft>
                <a:spcPts val="0"/>
              </a:spcAft>
              <a:buBlip>
                <a:blip r:embed="rId2"/>
              </a:buBlip>
            </a:pPr>
            <a:r>
              <a:rPr lang="en-US" sz="1600" b="1" dirty="0" smtClean="0"/>
              <a:t>Impacts and dependencies on other WGs</a:t>
            </a:r>
            <a:endParaRPr lang="de-DE" sz="1600" b="1" dirty="0" smtClean="0"/>
          </a:p>
          <a:p>
            <a:pPr lvl="1">
              <a:spcBef>
                <a:spcPts val="0"/>
              </a:spcBef>
              <a:spcAft>
                <a:spcPts val="300"/>
              </a:spcAft>
            </a:pPr>
            <a:r>
              <a:rPr lang="en-US" sz="1200" kern="0" dirty="0" smtClean="0"/>
              <a:t>None</a:t>
            </a:r>
            <a:endParaRPr lang="de-DE" sz="1100" kern="0" dirty="0"/>
          </a:p>
          <a:p>
            <a:pPr>
              <a:spcBef>
                <a:spcPts val="0"/>
              </a:spcBef>
              <a:spcAft>
                <a:spcPts val="0"/>
              </a:spcAft>
            </a:pPr>
            <a:r>
              <a:rPr lang="de-DE" sz="1600" b="1" kern="0" dirty="0" smtClean="0"/>
              <a:t>Contentious issues</a:t>
            </a:r>
          </a:p>
          <a:p>
            <a:pPr lvl="1">
              <a:spcBef>
                <a:spcPts val="0"/>
              </a:spcBef>
              <a:spcAft>
                <a:spcPts val="0"/>
              </a:spcAft>
            </a:pPr>
            <a:r>
              <a:rPr lang="de-DE" sz="1200" kern="0" dirty="0" smtClean="0"/>
              <a:t>None</a:t>
            </a:r>
          </a:p>
          <a:p>
            <a:pPr>
              <a:spcBef>
                <a:spcPts val="0"/>
              </a:spcBef>
              <a:spcAft>
                <a:spcPts val="0"/>
              </a:spcAft>
            </a:pPr>
            <a:r>
              <a:rPr lang="de-DE" sz="1600" b="1" kern="0" dirty="0" smtClean="0"/>
              <a:t>Next steps</a:t>
            </a:r>
            <a:endParaRPr lang="de-DE" sz="1600" b="1" kern="0" dirty="0"/>
          </a:p>
          <a:p>
            <a:pPr lvl="1">
              <a:spcBef>
                <a:spcPts val="0"/>
              </a:spcBef>
              <a:spcAft>
                <a:spcPts val="75"/>
              </a:spcAft>
            </a:pPr>
            <a:r>
              <a:rPr lang="en-US" sz="1200" dirty="0" smtClean="0"/>
              <a:t>Start normative work</a:t>
            </a:r>
            <a:endParaRPr lang="en-US" altLang="de-DE" sz="110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42362992"/>
              </p:ext>
            </p:extLst>
          </p:nvPr>
        </p:nvGraphicFramePr>
        <p:xfrm>
          <a:off x="138173" y="1312782"/>
          <a:ext cx="8810067" cy="769111"/>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85260">
                <a:tc>
                  <a:txBody>
                    <a:bodyPr/>
                    <a:lstStyle/>
                    <a:p>
                      <a:r>
                        <a:rPr lang="en-US" sz="1600" b="1" dirty="0" smtClean="0"/>
                        <a:t>Acronym</a:t>
                      </a:r>
                      <a:endParaRPr lang="en-US" sz="1600" b="1"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337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smtClean="0">
                          <a:solidFill>
                            <a:schemeClr val="bg1"/>
                          </a:solidFill>
                          <a:latin typeface="+mn-lt"/>
                          <a:ea typeface="+mn-ea"/>
                          <a:cs typeface="+mn-cs"/>
                        </a:rPr>
                        <a:t>FS_MPS4msg</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kern="1200" smtClean="0">
                          <a:solidFill>
                            <a:schemeClr val="bg1"/>
                          </a:solidFill>
                          <a:effectLst/>
                          <a:latin typeface="+mn-lt"/>
                          <a:ea typeface="+mn-ea"/>
                          <a:cs typeface="+mn-cs"/>
                        </a:rPr>
                        <a:t>Study on MPS for IMS Messaging and SMS services</a:t>
                      </a:r>
                      <a:endParaRPr lang="en-US" sz="1200" b="1" kern="1200" dirty="0" smtClean="0">
                        <a:solidFill>
                          <a:schemeClr val="bg1"/>
                        </a:solidFill>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mn-lt"/>
                          <a:ea typeface="+mn-ea"/>
                          <a:cs typeface="+mn-cs"/>
                        </a:rPr>
                        <a:t>70% </a:t>
                      </a:r>
                      <a:r>
                        <a:rPr lang="en-US" sz="1200" b="1" kern="1200" dirty="0" smtClean="0">
                          <a:solidFill>
                            <a:schemeClr val="bg1"/>
                          </a:solidFill>
                          <a:latin typeface="+mn-lt"/>
                          <a:ea typeface="+mn-ea"/>
                          <a:cs typeface="+mn-cs"/>
                        </a:rPr>
                        <a:t>-&gt; </a:t>
                      </a:r>
                      <a:r>
                        <a:rPr lang="en-US" sz="1200" b="1" kern="1200" dirty="0" smtClean="0">
                          <a:solidFill>
                            <a:schemeClr val="bg1"/>
                          </a:solidFill>
                          <a:latin typeface="+mn-lt"/>
                          <a:ea typeface="+mn-ea"/>
                          <a:cs typeface="+mn-cs"/>
                        </a:rPr>
                        <a:t>100</a:t>
                      </a:r>
                      <a:r>
                        <a:rPr lang="en-US" sz="1200" b="1" kern="1200" dirty="0" smtClean="0">
                          <a:solidFill>
                            <a:schemeClr val="bg1"/>
                          </a:solidFill>
                          <a:latin typeface="+mn-lt"/>
                          <a:ea typeface="+mn-ea"/>
                          <a:cs typeface="+mn-cs"/>
                        </a:rPr>
                        <a:t>%</a:t>
                      </a:r>
                      <a:endParaRPr lang="en-US" sz="1200" b="1" kern="1200" dirty="0">
                        <a:solidFill>
                          <a:schemeClr val="bg1"/>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kern="1200" dirty="0" smtClean="0">
                          <a:solidFill>
                            <a:schemeClr val="bg1"/>
                          </a:solidFill>
                          <a:latin typeface="+mn-lt"/>
                          <a:ea typeface="+mn-ea"/>
                          <a:cs typeface="+mn-cs"/>
                        </a:rPr>
                        <a:t>June</a:t>
                      </a:r>
                      <a:r>
                        <a:rPr lang="en-GB" sz="1200" b="1" kern="1200" baseline="0" dirty="0" smtClean="0">
                          <a:solidFill>
                            <a:schemeClr val="bg1"/>
                          </a:solidFill>
                          <a:latin typeface="+mn-lt"/>
                          <a:ea typeface="+mn-ea"/>
                          <a:cs typeface="+mn-cs"/>
                        </a:rPr>
                        <a:t> </a:t>
                      </a:r>
                      <a:r>
                        <a:rPr lang="en-GB" sz="1200" b="1" kern="1200" dirty="0" smtClean="0">
                          <a:solidFill>
                            <a:schemeClr val="bg1"/>
                          </a:solidFill>
                          <a:latin typeface="+mn-lt"/>
                          <a:ea typeface="+mn-ea"/>
                          <a:cs typeface="+mn-cs"/>
                        </a:rPr>
                        <a:t>2024</a:t>
                      </a:r>
                      <a:endParaRPr lang="en-US" sz="1200" b="1" i="0" dirty="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GB" sz="1200" b="1" i="0" kern="1200" dirty="0" smtClean="0">
                          <a:solidFill>
                            <a:schemeClr val="bg1"/>
                          </a:solidFill>
                          <a:latin typeface="+mn-lt"/>
                          <a:ea typeface="+mn-ea"/>
                          <a:cs typeface="+mn-cs"/>
                        </a:rPr>
                        <a:t>SP-231672</a:t>
                      </a:r>
                      <a:endParaRPr lang="en-US" sz="1200" b="1" i="0" dirty="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5357243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smtClean="0"/>
              <a:t>2.6) </a:t>
            </a:r>
            <a:r>
              <a:rPr lang="en-GB" altLang="en-US" b="1" dirty="0" smtClean="0"/>
              <a:t>Rel-19 </a:t>
            </a:r>
            <a:r>
              <a:rPr lang="en-GB" altLang="en-US" b="1" dirty="0"/>
              <a:t>Study/Work </a:t>
            </a:r>
            <a:r>
              <a:rPr lang="en-GB" altLang="en-US" b="1" dirty="0" smtClean="0"/>
              <a:t>(</a:t>
            </a:r>
            <a:r>
              <a:rPr lang="en-GB" altLang="en-US" b="1" dirty="0" smtClean="0"/>
              <a:t>6/22)</a:t>
            </a:r>
            <a:endParaRPr lang="de-DE" altLang="de-DE" b="1" dirty="0"/>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596056"/>
            <a:ext cx="8554481" cy="36242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SA#103</a:t>
            </a:r>
          </a:p>
          <a:p>
            <a:pPr lvl="1">
              <a:spcBef>
                <a:spcPts val="0"/>
              </a:spcBef>
              <a:spcAft>
                <a:spcPts val="0"/>
              </a:spcAft>
              <a:defRPr/>
            </a:pPr>
            <a:r>
              <a:rPr lang="en-US" altLang="zh-CN" sz="1200" kern="0" dirty="0"/>
              <a:t>TR 23.700-06 v.2.0.0 (0.4.0) was created and sent for Approval.</a:t>
            </a:r>
          </a:p>
          <a:p>
            <a:pPr lvl="1">
              <a:spcBef>
                <a:spcPts val="0"/>
              </a:spcBef>
              <a:spcAft>
                <a:spcPts val="0"/>
              </a:spcAft>
              <a:defRPr/>
            </a:pPr>
            <a:r>
              <a:rPr lang="en-US" altLang="zh-CN" sz="1200" kern="0" dirty="0" smtClean="0"/>
              <a:t>18 </a:t>
            </a:r>
            <a:r>
              <a:rPr lang="en-US" altLang="zh-CN" sz="1200" kern="0" dirty="0"/>
              <a:t>contributions agreed (including solution updates and conclusions for the key issues).</a:t>
            </a:r>
          </a:p>
          <a:p>
            <a:pPr lvl="1">
              <a:spcBef>
                <a:spcPts val="0"/>
              </a:spcBef>
              <a:spcAft>
                <a:spcPts val="0"/>
              </a:spcAft>
              <a:defRPr/>
            </a:pPr>
            <a:r>
              <a:rPr lang="en-US" altLang="zh-CN" sz="1200" kern="0" dirty="0" smtClean="0"/>
              <a:t>2 </a:t>
            </a:r>
            <a:r>
              <a:rPr lang="en-US" altLang="zh-CN" sz="1200" kern="0" dirty="0"/>
              <a:t>LS (S2-2405822 and S2-2407345) to RAN3 (cc RAN2) was agreed. </a:t>
            </a:r>
          </a:p>
          <a:p>
            <a:pPr lvl="1">
              <a:spcBef>
                <a:spcPts val="0"/>
              </a:spcBef>
              <a:spcAft>
                <a:spcPts val="0"/>
              </a:spcAft>
              <a:defRPr/>
            </a:pPr>
            <a:r>
              <a:rPr lang="en-US" altLang="zh-CN" sz="1200" kern="0" dirty="0" smtClean="0"/>
              <a:t>WID </a:t>
            </a:r>
            <a:r>
              <a:rPr lang="en-US" altLang="zh-CN" sz="1200" kern="0" dirty="0"/>
              <a:t>(S2-2407385) for normative phase work was agreed </a:t>
            </a:r>
          </a:p>
          <a:p>
            <a:pPr marL="457200" lvl="1" indent="-457200">
              <a:spcBef>
                <a:spcPts val="0"/>
              </a:spcBef>
              <a:spcAft>
                <a:spcPts val="0"/>
              </a:spcAft>
              <a:buBlip>
                <a:blip r:embed="rId2"/>
              </a:buBlip>
            </a:pPr>
            <a:r>
              <a:rPr lang="en-US" sz="1600" b="1" dirty="0"/>
              <a:t>Impacts and dependencies on other WGs</a:t>
            </a:r>
            <a:endParaRPr lang="de-DE" sz="1600" b="1" dirty="0"/>
          </a:p>
          <a:p>
            <a:pPr lvl="1">
              <a:spcBef>
                <a:spcPts val="0"/>
              </a:spcBef>
              <a:spcAft>
                <a:spcPts val="450"/>
              </a:spcAft>
              <a:defRPr/>
            </a:pPr>
            <a:r>
              <a:rPr lang="en-US" sz="1200" kern="0" dirty="0"/>
              <a:t>RAN dependencies on the MWAB-</a:t>
            </a:r>
            <a:r>
              <a:rPr lang="en-US" sz="1200" kern="0" dirty="0" err="1"/>
              <a:t>gNB</a:t>
            </a:r>
            <a:r>
              <a:rPr lang="en-US" sz="1200" kern="0" dirty="0"/>
              <a:t> cell access control, and the Additional ULI format, as indicated in LS (S2-2407345</a:t>
            </a:r>
            <a:r>
              <a:rPr lang="en-US" sz="1200" kern="0" dirty="0"/>
              <a:t>) </a:t>
            </a:r>
            <a:endParaRPr lang="en-US" sz="1200" kern="0" dirty="0"/>
          </a:p>
          <a:p>
            <a:pPr lvl="1">
              <a:spcBef>
                <a:spcPts val="0"/>
              </a:spcBef>
              <a:spcAft>
                <a:spcPts val="450"/>
              </a:spcAft>
              <a:defRPr/>
            </a:pPr>
            <a:r>
              <a:rPr lang="en-US" sz="1200" kern="0" dirty="0"/>
              <a:t>Additional mobility considerations, e.g. </a:t>
            </a:r>
            <a:r>
              <a:rPr lang="en-US" sz="1200" kern="0" dirty="0" err="1"/>
              <a:t>gNB</a:t>
            </a:r>
            <a:r>
              <a:rPr lang="en-US" sz="1200" kern="0" dirty="0"/>
              <a:t> ID change, based on potential RAN3 </a:t>
            </a:r>
            <a:r>
              <a:rPr lang="en-US" sz="1200" kern="0" dirty="0"/>
              <a:t>inputs</a:t>
            </a:r>
            <a:endParaRPr lang="en-US" sz="1200" kern="0" dirty="0"/>
          </a:p>
          <a:p>
            <a:pPr lvl="1">
              <a:spcBef>
                <a:spcPts val="0"/>
              </a:spcBef>
              <a:spcAft>
                <a:spcPts val="450"/>
              </a:spcAft>
              <a:defRPr/>
            </a:pPr>
            <a:r>
              <a:rPr lang="en-US" sz="1200" kern="0" dirty="0"/>
              <a:t>OAM support is expected to be handled by SA5, and security to be handled by </a:t>
            </a:r>
            <a:r>
              <a:rPr lang="en-US" sz="1200" kern="0" dirty="0"/>
              <a:t>SA3</a:t>
            </a:r>
          </a:p>
          <a:p>
            <a:pPr>
              <a:spcBef>
                <a:spcPts val="0"/>
              </a:spcBef>
              <a:spcAft>
                <a:spcPts val="300"/>
              </a:spcAft>
            </a:pPr>
            <a:r>
              <a:rPr lang="de-DE" sz="1600" b="1" kern="0" dirty="0" smtClean="0"/>
              <a:t>Contentious issues</a:t>
            </a:r>
          </a:p>
          <a:p>
            <a:pPr lvl="1">
              <a:spcBef>
                <a:spcPts val="0"/>
              </a:spcBef>
              <a:spcAft>
                <a:spcPts val="0"/>
              </a:spcAft>
            </a:pPr>
            <a:r>
              <a:rPr lang="de-DE" sz="1200" kern="0" dirty="0" smtClean="0"/>
              <a:t>None</a:t>
            </a:r>
          </a:p>
          <a:p>
            <a:pPr>
              <a:spcBef>
                <a:spcPts val="0"/>
              </a:spcBef>
              <a:spcAft>
                <a:spcPts val="0"/>
              </a:spcAft>
            </a:pPr>
            <a:r>
              <a:rPr lang="de-DE" sz="1600" b="1" kern="0" dirty="0" smtClean="0"/>
              <a:t>Next steps</a:t>
            </a:r>
          </a:p>
          <a:p>
            <a:pPr lvl="1">
              <a:defRPr/>
            </a:pPr>
            <a:r>
              <a:rPr lang="en-US" sz="1200" kern="0" dirty="0"/>
              <a:t>Start normative work based on the approved WID (</a:t>
            </a:r>
            <a:r>
              <a:rPr lang="en-US" altLang="zh-CN" sz="1200" kern="0" dirty="0"/>
              <a:t>S2-2407385</a:t>
            </a:r>
            <a:r>
              <a:rPr lang="en-US" sz="1200" kern="0" dirty="0"/>
              <a:t>) and conclusions in TR 23.700-06 (clause 8), considering responses from RAN </a:t>
            </a:r>
            <a:r>
              <a:rPr lang="en-US" sz="1200" kern="0" dirty="0" smtClean="0"/>
              <a:t>WGs</a:t>
            </a:r>
          </a:p>
          <a:p>
            <a:pPr lvl="1">
              <a:defRPr/>
            </a:pPr>
            <a:r>
              <a:rPr lang="en-US" sz="1200" kern="0" dirty="0" smtClean="0"/>
              <a:t>No further </a:t>
            </a:r>
            <a:r>
              <a:rPr lang="en-US" sz="1200" kern="0" dirty="0"/>
              <a:t>update of the TR </a:t>
            </a:r>
            <a:r>
              <a:rPr lang="en-US" sz="1200" kern="0" dirty="0" smtClean="0"/>
              <a:t>is expected.</a:t>
            </a:r>
            <a:r>
              <a:rPr lang="en-US" sz="1200" kern="0" dirty="0"/>
              <a:t> </a:t>
            </a:r>
            <a:r>
              <a:rPr lang="en-US" sz="1200" kern="0" dirty="0" smtClean="0"/>
              <a:t>Dependencies </a:t>
            </a:r>
            <a:r>
              <a:rPr lang="en-US" sz="1200" kern="0" dirty="0"/>
              <a:t>on RAN WG(s), the feedback from them will be handled during the normative work and is not planned to be captured in the </a:t>
            </a:r>
            <a:r>
              <a:rPr lang="en-US" sz="1200" kern="0" dirty="0" smtClean="0"/>
              <a:t>TR</a:t>
            </a:r>
            <a:endParaRPr lang="en-US" sz="12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1762914576"/>
              </p:ext>
            </p:extLst>
          </p:nvPr>
        </p:nvGraphicFramePr>
        <p:xfrm>
          <a:off x="138173" y="1312782"/>
          <a:ext cx="8810067" cy="792586"/>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85260">
                <a:tc>
                  <a:txBody>
                    <a:bodyPr/>
                    <a:lstStyle/>
                    <a:p>
                      <a:r>
                        <a:rPr lang="en-US" sz="1600" b="1" dirty="0" smtClean="0"/>
                        <a:t>Acronym</a:t>
                      </a:r>
                      <a:endParaRPr lang="en-US" sz="1600" b="1"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337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smtClean="0">
                          <a:solidFill>
                            <a:schemeClr val="bg1"/>
                          </a:solidFill>
                        </a:rPr>
                        <a:t>FS_VMR_Ph2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smtClean="0">
                          <a:solidFill>
                            <a:schemeClr val="bg1"/>
                          </a:solidFill>
                        </a:rPr>
                        <a:t>Study on Vehicle Mounted Relays Phase 2</a:t>
                      </a:r>
                      <a:endParaRPr lang="en-US" sz="1200" b="1" kern="1200" dirty="0" smtClean="0">
                        <a:solidFill>
                          <a:schemeClr val="bg1"/>
                        </a:solidFill>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mn-lt"/>
                          <a:ea typeface="+mn-ea"/>
                          <a:cs typeface="+mn-cs"/>
                        </a:rPr>
                        <a:t>40% </a:t>
                      </a:r>
                      <a:r>
                        <a:rPr lang="en-US" sz="1200" b="1" kern="1200" dirty="0" smtClean="0">
                          <a:solidFill>
                            <a:schemeClr val="bg1"/>
                          </a:solidFill>
                          <a:latin typeface="+mn-lt"/>
                          <a:ea typeface="+mn-ea"/>
                          <a:cs typeface="+mn-cs"/>
                        </a:rPr>
                        <a:t>- </a:t>
                      </a:r>
                      <a:r>
                        <a:rPr lang="en-US" sz="1200" b="1" kern="1200" dirty="0" smtClean="0">
                          <a:solidFill>
                            <a:schemeClr val="bg1"/>
                          </a:solidFill>
                          <a:latin typeface="+mn-lt"/>
                          <a:ea typeface="+mn-ea"/>
                          <a:cs typeface="+mn-cs"/>
                        </a:rPr>
                        <a:t>95%</a:t>
                      </a:r>
                      <a:endParaRPr lang="en-US" sz="1200" b="1" kern="1200" dirty="0">
                        <a:solidFill>
                          <a:schemeClr val="bg1"/>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dirty="0" smtClean="0">
                          <a:solidFill>
                            <a:srgbClr val="FF0000"/>
                          </a:solidFill>
                        </a:rPr>
                        <a:t>September </a:t>
                      </a:r>
                      <a:r>
                        <a:rPr lang="en-US" sz="1200" b="1" i="0" dirty="0" smtClean="0">
                          <a:solidFill>
                            <a:schemeClr val="bg1"/>
                          </a:solidFill>
                        </a:rPr>
                        <a:t>2024</a:t>
                      </a:r>
                      <a:endParaRPr lang="en-US" sz="1200" b="1" i="0" dirty="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smtClean="0">
                          <a:ln>
                            <a:noFill/>
                          </a:ln>
                          <a:solidFill>
                            <a:prstClr val="white"/>
                          </a:solidFill>
                          <a:effectLst/>
                          <a:uLnTx/>
                          <a:uFillTx/>
                          <a:latin typeface="+mn-lt"/>
                          <a:ea typeface="+mn-ea"/>
                          <a:cs typeface="+mn-cs"/>
                        </a:rPr>
                        <a:t>SP-240493</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10787377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smtClean="0"/>
              <a:t>2.6) </a:t>
            </a:r>
            <a:r>
              <a:rPr lang="en-GB" altLang="en-US" b="1" dirty="0" smtClean="0"/>
              <a:t>Rel-19 </a:t>
            </a:r>
            <a:r>
              <a:rPr lang="en-GB" altLang="en-US" b="1" dirty="0"/>
              <a:t>Study/Work </a:t>
            </a:r>
            <a:r>
              <a:rPr lang="en-GB" altLang="en-US" b="1" dirty="0" smtClean="0"/>
              <a:t>(</a:t>
            </a:r>
            <a:r>
              <a:rPr lang="en-GB" altLang="en-US" b="1" dirty="0" smtClean="0"/>
              <a:t>7/22)</a:t>
            </a:r>
            <a:endParaRPr lang="de-DE" altLang="de-DE" b="1" dirty="0"/>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596056"/>
            <a:ext cx="8554481" cy="36242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SA#103</a:t>
            </a:r>
            <a:endParaRPr lang="de-DE" altLang="de-DE" sz="1600" b="1" kern="0" dirty="0">
              <a:solidFill>
                <a:srgbClr val="FF0000"/>
              </a:solidFill>
            </a:endParaRPr>
          </a:p>
          <a:p>
            <a:pPr lvl="1">
              <a:spcBef>
                <a:spcPts val="0"/>
              </a:spcBef>
              <a:spcAft>
                <a:spcPts val="0"/>
              </a:spcAft>
            </a:pPr>
            <a:r>
              <a:rPr lang="en-US" altLang="de-DE" sz="1200" kern="0" dirty="0"/>
              <a:t>TR 23.700-03 v.0.4.0 was created based on approved contributions.</a:t>
            </a:r>
          </a:p>
          <a:p>
            <a:pPr lvl="1">
              <a:spcBef>
                <a:spcPts val="0"/>
              </a:spcBef>
              <a:spcAft>
                <a:spcPts val="0"/>
              </a:spcAft>
            </a:pPr>
            <a:r>
              <a:rPr lang="en-US" altLang="de-DE" sz="1200" dirty="0"/>
              <a:t>9</a:t>
            </a:r>
            <a:r>
              <a:rPr lang="en-US" altLang="de-DE" sz="1200" kern="0" dirty="0"/>
              <a:t> contributions agreed (including solution updates and new proposals and conclusions for both KI#1 and KI#2).</a:t>
            </a:r>
            <a:endParaRPr lang="en-US" altLang="ko-KR" sz="1200" dirty="0"/>
          </a:p>
          <a:p>
            <a:pPr lvl="1">
              <a:spcBef>
                <a:spcPts val="0"/>
              </a:spcBef>
              <a:spcAft>
                <a:spcPts val="0"/>
              </a:spcAft>
            </a:pPr>
            <a:r>
              <a:rPr lang="en-US" altLang="de-DE" sz="1200" dirty="0"/>
              <a:t>TR conclusion has been achieved and solution agreed to normative </a:t>
            </a:r>
            <a:r>
              <a:rPr lang="en-US" altLang="de-DE" sz="1200" dirty="0" smtClean="0"/>
              <a:t>work</a:t>
            </a:r>
            <a:endParaRPr lang="en-US" altLang="zh-CN" sz="1200" dirty="0">
              <a:cs typeface="+mn-ea"/>
            </a:endParaRPr>
          </a:p>
          <a:p>
            <a:pPr marL="457200" lvl="1" indent="-457200">
              <a:spcBef>
                <a:spcPts val="0"/>
              </a:spcBef>
              <a:spcAft>
                <a:spcPts val="0"/>
              </a:spcAft>
              <a:buBlip>
                <a:blip r:embed="rId2"/>
              </a:buBlip>
            </a:pPr>
            <a:r>
              <a:rPr lang="en-US" sz="1600" b="1" dirty="0"/>
              <a:t>Impacts and dependencies on other WGs</a:t>
            </a:r>
            <a:endParaRPr lang="de-DE" sz="1600" b="1" dirty="0"/>
          </a:p>
          <a:p>
            <a:pPr lvl="1">
              <a:spcBef>
                <a:spcPts val="0"/>
              </a:spcBef>
              <a:spcAft>
                <a:spcPts val="300"/>
              </a:spcAft>
            </a:pPr>
            <a:r>
              <a:rPr lang="en-US" altLang="de-DE" sz="1200" dirty="0">
                <a:solidFill>
                  <a:prstClr val="black"/>
                </a:solidFill>
                <a:sym typeface="+mn-ea"/>
              </a:rPr>
              <a:t>Layer 2 UE-to-Network Relay has dependencies in related work item in RAN</a:t>
            </a:r>
          </a:p>
          <a:p>
            <a:pPr lvl="1">
              <a:spcBef>
                <a:spcPts val="0"/>
              </a:spcBef>
              <a:spcAft>
                <a:spcPts val="300"/>
              </a:spcAft>
            </a:pPr>
            <a:r>
              <a:rPr lang="en-US" altLang="de-DE" sz="1200" dirty="0"/>
              <a:t>LS to SA3 seeking their inputs on security related questions for different </a:t>
            </a:r>
            <a:r>
              <a:rPr lang="en-US" altLang="de-DE" sz="1200" dirty="0" smtClean="0"/>
              <a:t>solutions</a:t>
            </a:r>
            <a:endParaRPr lang="en-US" altLang="de-DE" sz="1200" dirty="0" smtClean="0">
              <a:solidFill>
                <a:prstClr val="black"/>
              </a:solidFill>
              <a:sym typeface="+mn-ea"/>
            </a:endParaRPr>
          </a:p>
          <a:p>
            <a:pPr>
              <a:spcBef>
                <a:spcPts val="0"/>
              </a:spcBef>
              <a:spcAft>
                <a:spcPts val="300"/>
              </a:spcAft>
            </a:pPr>
            <a:r>
              <a:rPr lang="de-DE" sz="1600" b="1" kern="0" dirty="0" smtClean="0"/>
              <a:t>Contentious issues</a:t>
            </a:r>
          </a:p>
          <a:p>
            <a:pPr lvl="1">
              <a:spcBef>
                <a:spcPts val="0"/>
              </a:spcBef>
              <a:spcAft>
                <a:spcPts val="0"/>
              </a:spcAft>
            </a:pPr>
            <a:r>
              <a:rPr lang="de-DE" sz="1200" kern="0" dirty="0" smtClean="0"/>
              <a:t>None</a:t>
            </a:r>
          </a:p>
          <a:p>
            <a:pPr>
              <a:spcBef>
                <a:spcPts val="0"/>
              </a:spcBef>
              <a:spcAft>
                <a:spcPts val="0"/>
              </a:spcAft>
            </a:pPr>
            <a:r>
              <a:rPr lang="de-DE" sz="1600" b="1" kern="0" dirty="0" smtClean="0"/>
              <a:t>Next steps</a:t>
            </a:r>
            <a:endParaRPr lang="de-DE" sz="1600" b="1" kern="0" dirty="0"/>
          </a:p>
          <a:p>
            <a:pPr lvl="1">
              <a:defRPr/>
            </a:pPr>
            <a:r>
              <a:rPr lang="en-US" sz="1200" kern="0" dirty="0"/>
              <a:t>Start normative work at SA2#164 based in the conclusions in TR 23.700-03 (clause 8</a:t>
            </a:r>
            <a:r>
              <a:rPr lang="en-US" sz="1200" kern="0" dirty="0" smtClean="0"/>
              <a:t>)</a:t>
            </a:r>
            <a:endParaRPr lang="en-US" sz="12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123310368"/>
              </p:ext>
            </p:extLst>
          </p:nvPr>
        </p:nvGraphicFramePr>
        <p:xfrm>
          <a:off x="138173" y="1312782"/>
          <a:ext cx="8810067" cy="792586"/>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85260">
                <a:tc>
                  <a:txBody>
                    <a:bodyPr/>
                    <a:lstStyle/>
                    <a:p>
                      <a:r>
                        <a:rPr lang="en-US" sz="1600" b="1" dirty="0" smtClean="0"/>
                        <a:t>Acronym</a:t>
                      </a:r>
                      <a:endParaRPr lang="en-US" sz="1600" b="1"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337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smtClean="0">
                          <a:solidFill>
                            <a:schemeClr val="bg1"/>
                          </a:solidFill>
                          <a:latin typeface="+mn-lt"/>
                          <a:ea typeface="+mn-ea"/>
                          <a:cs typeface="+mn-cs"/>
                        </a:rPr>
                        <a:t>FS_ProSe_Ph3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smtClean="0">
                          <a:solidFill>
                            <a:schemeClr val="bg1"/>
                          </a:solidFill>
                        </a:rPr>
                        <a:t>Study on Proximity-based Services in 5GS – Phase 3</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mn-lt"/>
                          <a:ea typeface="+mn-ea"/>
                          <a:cs typeface="+mn-cs"/>
                        </a:rPr>
                        <a:t>45% </a:t>
                      </a:r>
                      <a:r>
                        <a:rPr lang="en-US" sz="1200" b="1" kern="1200" dirty="0" smtClean="0">
                          <a:solidFill>
                            <a:schemeClr val="bg1"/>
                          </a:solidFill>
                          <a:latin typeface="+mn-lt"/>
                          <a:ea typeface="+mn-ea"/>
                          <a:cs typeface="+mn-cs"/>
                        </a:rPr>
                        <a:t>- </a:t>
                      </a:r>
                      <a:r>
                        <a:rPr lang="en-US" sz="1200" b="1" kern="1200" dirty="0" smtClean="0">
                          <a:solidFill>
                            <a:schemeClr val="bg1"/>
                          </a:solidFill>
                          <a:latin typeface="+mn-lt"/>
                          <a:ea typeface="+mn-ea"/>
                          <a:cs typeface="+mn-cs"/>
                        </a:rPr>
                        <a:t>90%</a:t>
                      </a:r>
                      <a:endParaRPr lang="en-US" sz="1200" b="1" kern="1200" dirty="0">
                        <a:solidFill>
                          <a:schemeClr val="bg1"/>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dirty="0" smtClean="0">
                          <a:solidFill>
                            <a:srgbClr val="FF0000"/>
                          </a:solidFill>
                        </a:rPr>
                        <a:t>September</a:t>
                      </a:r>
                      <a:r>
                        <a:rPr lang="en-US" sz="1200" b="1" i="0" dirty="0" smtClean="0">
                          <a:solidFill>
                            <a:schemeClr val="bg1"/>
                          </a:solidFill>
                        </a:rPr>
                        <a:t> </a:t>
                      </a:r>
                      <a:r>
                        <a:rPr lang="en-US" sz="1200" b="1" i="0" dirty="0" smtClean="0">
                          <a:solidFill>
                            <a:schemeClr val="bg1"/>
                          </a:solidFill>
                        </a:rPr>
                        <a:t>2024</a:t>
                      </a:r>
                      <a:endParaRPr lang="en-US" sz="1200" b="1" i="0" dirty="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ko-KR" sz="1200" b="1" i="0" u="none" strike="noStrike" kern="1200" dirty="0" smtClean="0">
                          <a:solidFill>
                            <a:schemeClr val="bg1"/>
                          </a:solidFill>
                          <a:effectLst/>
                          <a:latin typeface="+mn-lt"/>
                          <a:ea typeface="+mn-ea"/>
                          <a:cs typeface="+mn-cs"/>
                        </a:rPr>
                        <a:t>SP-231798</a:t>
                      </a:r>
                      <a:endParaRPr lang="en-GB" sz="1200" b="1" kern="1200" dirty="0" smtClean="0">
                        <a:solidFill>
                          <a:schemeClr val="bg1"/>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197342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smtClean="0"/>
              <a:t>2.6) </a:t>
            </a:r>
            <a:r>
              <a:rPr lang="en-GB" altLang="en-US" b="1" dirty="0" smtClean="0"/>
              <a:t>Rel-19 </a:t>
            </a:r>
            <a:r>
              <a:rPr lang="en-GB" altLang="en-US" b="1" dirty="0"/>
              <a:t>Study/Work </a:t>
            </a:r>
            <a:r>
              <a:rPr lang="en-GB" altLang="en-US" b="1" dirty="0" smtClean="0"/>
              <a:t>(</a:t>
            </a:r>
            <a:r>
              <a:rPr lang="en-GB" altLang="en-US" b="1" dirty="0" smtClean="0"/>
              <a:t>8/22)</a:t>
            </a:r>
            <a:endParaRPr lang="de-DE" altLang="de-DE" b="1" dirty="0"/>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596056"/>
            <a:ext cx="8554481" cy="36242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a:t>
            </a:r>
            <a:r>
              <a:rPr lang="de-DE" altLang="de-DE" sz="1400" b="1" kern="0" dirty="0" smtClean="0"/>
              <a:t>SA#103</a:t>
            </a:r>
            <a:endParaRPr lang="de-DE" altLang="de-DE" sz="1400" b="1" kern="0" dirty="0">
              <a:solidFill>
                <a:srgbClr val="FF0000"/>
              </a:solidFill>
            </a:endParaRPr>
          </a:p>
          <a:p>
            <a:pPr lvl="1">
              <a:spcBef>
                <a:spcPts val="0"/>
              </a:spcBef>
              <a:spcAft>
                <a:spcPts val="0"/>
              </a:spcAft>
            </a:pPr>
            <a:r>
              <a:rPr lang="en-US" altLang="de-DE" sz="1100" dirty="0"/>
              <a:t>Key Issue #4 was concluded.</a:t>
            </a:r>
          </a:p>
          <a:p>
            <a:pPr lvl="1">
              <a:spcBef>
                <a:spcPts val="0"/>
              </a:spcBef>
              <a:spcAft>
                <a:spcPts val="0"/>
              </a:spcAft>
            </a:pPr>
            <a:r>
              <a:rPr lang="en-US" altLang="ko-KR" sz="1100" kern="0" dirty="0"/>
              <a:t>Key Issues #1 thru #3 have not been concluded. Key Issues #2 and #3 depend on Key Issue #</a:t>
            </a:r>
            <a:r>
              <a:rPr lang="en-US" altLang="ko-KR" sz="1100" kern="0" dirty="0" smtClean="0"/>
              <a:t>1</a:t>
            </a:r>
            <a:endParaRPr lang="en-US" altLang="zh-CN" sz="1100" dirty="0">
              <a:cs typeface="+mn-ea"/>
            </a:endParaRPr>
          </a:p>
          <a:p>
            <a:pPr marL="457200" lvl="1" indent="-457200">
              <a:spcBef>
                <a:spcPts val="0"/>
              </a:spcBef>
              <a:spcAft>
                <a:spcPts val="0"/>
              </a:spcAft>
              <a:buBlip>
                <a:blip r:embed="rId2"/>
              </a:buBlip>
            </a:pPr>
            <a:r>
              <a:rPr lang="en-US" sz="1400" b="1" dirty="0" smtClean="0">
                <a:ea typeface="+mn-ea"/>
                <a:cs typeface="+mn-cs"/>
              </a:rPr>
              <a:t>Impacts and dependencies on other WGs</a:t>
            </a:r>
            <a:endParaRPr lang="de-DE" sz="1400" b="1" dirty="0">
              <a:ea typeface="+mn-ea"/>
              <a:cs typeface="+mn-cs"/>
            </a:endParaRPr>
          </a:p>
          <a:p>
            <a:pPr lvl="1">
              <a:spcBef>
                <a:spcPts val="0"/>
              </a:spcBef>
              <a:spcAft>
                <a:spcPts val="0"/>
              </a:spcAft>
            </a:pPr>
            <a:r>
              <a:rPr lang="en-US" altLang="zh-CN" sz="1100" dirty="0" smtClean="0">
                <a:solidFill>
                  <a:prstClr val="black"/>
                </a:solidFill>
                <a:sym typeface="+mn-ea"/>
              </a:rPr>
              <a:t>SA3 dependencies for authentication aspects</a:t>
            </a:r>
            <a:r>
              <a:rPr lang="en-US" altLang="zh-CN" sz="1100" dirty="0">
                <a:solidFill>
                  <a:prstClr val="black"/>
                </a:solidFill>
                <a:sym typeface="+mn-ea"/>
              </a:rPr>
              <a:t>, privacy/exposure </a:t>
            </a:r>
            <a:r>
              <a:rPr lang="en-US" altLang="zh-CN" sz="1100" dirty="0" smtClean="0">
                <a:solidFill>
                  <a:prstClr val="black"/>
                </a:solidFill>
                <a:sym typeface="+mn-ea"/>
              </a:rPr>
              <a:t>aspects, may have some SA6 dependencies</a:t>
            </a:r>
            <a:endParaRPr lang="en-US" altLang="zh-CN" sz="1100" dirty="0">
              <a:solidFill>
                <a:prstClr val="black"/>
              </a:solidFill>
              <a:sym typeface="+mn-ea"/>
            </a:endParaRPr>
          </a:p>
          <a:p>
            <a:pPr lvl="1">
              <a:spcBef>
                <a:spcPts val="0"/>
              </a:spcBef>
              <a:spcAft>
                <a:spcPts val="0"/>
              </a:spcAft>
            </a:pPr>
            <a:r>
              <a:rPr lang="en-US" altLang="zh-CN" sz="1100" dirty="0" smtClean="0">
                <a:solidFill>
                  <a:prstClr val="black"/>
                </a:solidFill>
                <a:sym typeface="+mn-ea"/>
              </a:rPr>
              <a:t>No </a:t>
            </a:r>
            <a:r>
              <a:rPr lang="en-US" altLang="zh-CN" sz="1100" dirty="0">
                <a:solidFill>
                  <a:prstClr val="black"/>
                </a:solidFill>
                <a:sym typeface="+mn-ea"/>
              </a:rPr>
              <a:t>RAN dependency</a:t>
            </a:r>
          </a:p>
          <a:p>
            <a:pPr>
              <a:spcBef>
                <a:spcPts val="0"/>
              </a:spcBef>
              <a:spcAft>
                <a:spcPts val="0"/>
              </a:spcAft>
            </a:pPr>
            <a:r>
              <a:rPr lang="de-DE" sz="1400" b="1" kern="0" dirty="0" smtClean="0"/>
              <a:t>Contentious issues</a:t>
            </a:r>
          </a:p>
          <a:p>
            <a:pPr lvl="1">
              <a:spcBef>
                <a:spcPts val="0"/>
              </a:spcBef>
              <a:spcAft>
                <a:spcPts val="0"/>
              </a:spcAft>
            </a:pPr>
            <a:r>
              <a:rPr lang="en-US" altLang="ko-KR" sz="1100" kern="0" dirty="0"/>
              <a:t>How to handle the case when the UE moves between 4G and 5G. An LS has been sent to SA WG1 to ask about requirements on this scenario (S2-2407219).</a:t>
            </a:r>
          </a:p>
          <a:p>
            <a:pPr lvl="1">
              <a:spcBef>
                <a:spcPts val="0"/>
              </a:spcBef>
              <a:spcAft>
                <a:spcPts val="0"/>
              </a:spcAft>
            </a:pPr>
            <a:r>
              <a:rPr lang="en-US" altLang="ko-KR" sz="1100" kern="0" dirty="0"/>
              <a:t>Whether the HPLMN will be able to trust the user identifier and credentials. An LS has been sent to SA WG3 to ask about requirements on this scenario (S2-2407236).</a:t>
            </a:r>
          </a:p>
          <a:p>
            <a:pPr lvl="1">
              <a:spcBef>
                <a:spcPts val="0"/>
              </a:spcBef>
              <a:spcAft>
                <a:spcPts val="0"/>
              </a:spcAft>
            </a:pPr>
            <a:r>
              <a:rPr lang="en-US" altLang="ko-KR" sz="1100" kern="0" dirty="0"/>
              <a:t>Whether or not LI is applicable to User Identities. An LS has been sent to SA WG3-LI to ask about requirements on this scenario (S2-2407236).</a:t>
            </a:r>
          </a:p>
          <a:p>
            <a:pPr lvl="1">
              <a:spcBef>
                <a:spcPts val="0"/>
              </a:spcBef>
              <a:spcAft>
                <a:spcPts val="0"/>
              </a:spcAft>
            </a:pPr>
            <a:r>
              <a:rPr lang="en-US" altLang="ko-KR" sz="1100" kern="0" dirty="0"/>
              <a:t>Roaming scenarios.</a:t>
            </a:r>
          </a:p>
          <a:p>
            <a:pPr lvl="1">
              <a:spcBef>
                <a:spcPts val="0"/>
              </a:spcBef>
              <a:spcAft>
                <a:spcPts val="0"/>
              </a:spcAft>
            </a:pPr>
            <a:r>
              <a:rPr lang="en-US" altLang="ko-KR" sz="1100" dirty="0"/>
              <a:t>The WID proposal for Key Issue #4 was noted. The contentious issue for the WID was the name of the </a:t>
            </a:r>
            <a:r>
              <a:rPr lang="en-US" altLang="ko-KR" sz="1100" dirty="0" smtClean="0"/>
              <a:t>WID</a:t>
            </a:r>
            <a:endParaRPr lang="de-DE" sz="1100" kern="0" dirty="0" smtClean="0"/>
          </a:p>
          <a:p>
            <a:pPr>
              <a:spcBef>
                <a:spcPts val="0"/>
              </a:spcBef>
              <a:spcAft>
                <a:spcPts val="0"/>
              </a:spcAft>
            </a:pPr>
            <a:r>
              <a:rPr lang="de-DE" sz="1400" b="1" kern="0" dirty="0" smtClean="0"/>
              <a:t>Next steps</a:t>
            </a:r>
            <a:endParaRPr lang="de-DE" sz="1400" b="1" kern="0" dirty="0"/>
          </a:p>
          <a:p>
            <a:pPr lvl="1">
              <a:spcBef>
                <a:spcPts val="0"/>
              </a:spcBef>
              <a:spcAft>
                <a:spcPts val="0"/>
              </a:spcAft>
              <a:defRPr/>
            </a:pPr>
            <a:r>
              <a:rPr lang="en-US" altLang="ko-KR" sz="1100" dirty="0"/>
              <a:t>Work to conclude Key Issues #1 thru #3 at SA2 #164. Hold offline discussions before SA2 #164</a:t>
            </a:r>
            <a:r>
              <a:rPr lang="en-US" altLang="ko-KR" sz="1100" dirty="0" smtClean="0"/>
              <a:t>.</a:t>
            </a:r>
          </a:p>
          <a:p>
            <a:pPr lvl="1">
              <a:spcBef>
                <a:spcPts val="0"/>
              </a:spcBef>
              <a:spcAft>
                <a:spcPts val="0"/>
              </a:spcAft>
              <a:defRPr/>
            </a:pPr>
            <a:r>
              <a:rPr lang="en-US" sz="1100" dirty="0"/>
              <a:t>SA2 is holding an NWM discussion on FS_UIA_ARC. Some of the questions in the NWM relate to the LS to SA1 (S2-2407219) and the LS to SA3 and SA3-LI (S2-2407236). We would like to publicize this NWM discussion to SA3, SA3-LI, and SA1delegates. The purpose of letting SA3, SA3-LI, and SA1 know about the NWM is to invite SA3, SA3-LI, and SA1 delegates to respond and/or coordinate with their SA2 </a:t>
            </a:r>
            <a:r>
              <a:rPr lang="en-US" sz="1100" dirty="0" smtClean="0"/>
              <a:t>delegates</a:t>
            </a:r>
            <a:endParaRPr lang="en-US" altLang="ko-KR" sz="110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3963950035"/>
              </p:ext>
            </p:extLst>
          </p:nvPr>
        </p:nvGraphicFramePr>
        <p:xfrm>
          <a:off x="138173" y="1312782"/>
          <a:ext cx="8810067" cy="881176"/>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85260">
                <a:tc>
                  <a:txBody>
                    <a:bodyPr/>
                    <a:lstStyle/>
                    <a:p>
                      <a:r>
                        <a:rPr lang="en-US" sz="1600" b="1" dirty="0" smtClean="0"/>
                        <a:t>Acronym</a:t>
                      </a:r>
                      <a:endParaRPr lang="en-US" sz="1600" b="1"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337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chemeClr val="bg1"/>
                          </a:solidFill>
                        </a:rPr>
                        <a:t>FS_UIA_ARC</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solidFill>
                            <a:schemeClr val="bg1"/>
                          </a:solidFill>
                        </a:rPr>
                        <a:t>Study on User Identities and Authentication Architecture</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mn-lt"/>
                          <a:ea typeface="+mn-ea"/>
                          <a:cs typeface="+mn-cs"/>
                        </a:rPr>
                        <a:t>35% </a:t>
                      </a:r>
                      <a:r>
                        <a:rPr lang="en-US" sz="1200" b="1" kern="1200" dirty="0">
                          <a:solidFill>
                            <a:schemeClr val="bg1"/>
                          </a:solidFill>
                          <a:latin typeface="+mn-lt"/>
                          <a:ea typeface="+mn-ea"/>
                          <a:cs typeface="+mn-cs"/>
                        </a:rPr>
                        <a:t>-&gt; </a:t>
                      </a:r>
                      <a:r>
                        <a:rPr lang="en-US" sz="1200" b="1" kern="1200" dirty="0" smtClean="0">
                          <a:solidFill>
                            <a:schemeClr val="bg1"/>
                          </a:solidFill>
                          <a:latin typeface="+mn-lt"/>
                          <a:ea typeface="+mn-ea"/>
                          <a:cs typeface="+mn-cs"/>
                        </a:rPr>
                        <a:t>90%</a:t>
                      </a:r>
                      <a:endParaRPr lang="en-US" sz="1200" b="1" kern="1200" dirty="0">
                        <a:solidFill>
                          <a:schemeClr val="bg1"/>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smtClean="0">
                          <a:solidFill>
                            <a:srgbClr val="FF0000"/>
                          </a:solidFill>
                        </a:rPr>
                        <a:t>September </a:t>
                      </a:r>
                      <a:r>
                        <a:rPr lang="en-GB" sz="1200" b="1" dirty="0">
                          <a:solidFill>
                            <a:schemeClr val="bg1"/>
                          </a:solidFill>
                        </a:rPr>
                        <a:t>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200" b="1" i="0" smtClean="0">
                          <a:solidFill>
                            <a:schemeClr val="bg1"/>
                          </a:solidFill>
                        </a:rPr>
                        <a:t>SP-231804</a:t>
                      </a:r>
                      <a:endParaRPr lang="en-US" sz="1200" b="1" i="0" dirty="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42834514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smtClean="0"/>
              <a:t>2.6) </a:t>
            </a:r>
            <a:r>
              <a:rPr lang="en-GB" altLang="en-US" b="1" dirty="0" smtClean="0"/>
              <a:t>Rel-19 </a:t>
            </a:r>
            <a:r>
              <a:rPr lang="en-GB" altLang="en-US" b="1" dirty="0"/>
              <a:t>Study/Work </a:t>
            </a:r>
            <a:r>
              <a:rPr lang="en-GB" altLang="en-US" b="1" dirty="0" smtClean="0"/>
              <a:t>(</a:t>
            </a:r>
            <a:r>
              <a:rPr lang="en-GB" altLang="en-US" b="1" dirty="0" smtClean="0"/>
              <a:t>9/22)</a:t>
            </a:r>
            <a:endParaRPr lang="de-DE" altLang="de-DE" b="1" dirty="0"/>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596056"/>
            <a:ext cx="8554481" cy="36242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SA#103</a:t>
            </a:r>
            <a:endParaRPr lang="de-DE" altLang="de-DE" sz="1600" b="1" kern="0" dirty="0">
              <a:solidFill>
                <a:srgbClr val="FF0000"/>
              </a:solidFill>
            </a:endParaRPr>
          </a:p>
          <a:p>
            <a:pPr lvl="1">
              <a:spcBef>
                <a:spcPts val="0"/>
              </a:spcBef>
              <a:spcAft>
                <a:spcPts val="0"/>
              </a:spcAft>
            </a:pPr>
            <a:r>
              <a:rPr lang="en-US" altLang="zh-CN" sz="1200" kern="0" dirty="0"/>
              <a:t>Since SA2#161, 64 papers were received, 33 papers were approved.</a:t>
            </a:r>
          </a:p>
          <a:p>
            <a:pPr lvl="1">
              <a:spcBef>
                <a:spcPts val="0"/>
              </a:spcBef>
              <a:spcAft>
                <a:spcPts val="0"/>
              </a:spcAft>
            </a:pPr>
            <a:r>
              <a:rPr lang="en-US" altLang="zh-CN" sz="1200" kern="0" dirty="0"/>
              <a:t>WID is approved, TR Coversheet for 23.700-49 is sent to SA Plenary for information.</a:t>
            </a:r>
          </a:p>
          <a:p>
            <a:pPr lvl="1">
              <a:spcBef>
                <a:spcPts val="0"/>
              </a:spcBef>
              <a:spcAft>
                <a:spcPts val="0"/>
              </a:spcAft>
            </a:pPr>
            <a:r>
              <a:rPr lang="en-US" altLang="zh-CN" sz="1200" kern="0" dirty="0"/>
              <a:t>Key Issue #1 and #2 are completely concluded, interim conclusion is reached for KI#3:</a:t>
            </a:r>
          </a:p>
          <a:p>
            <a:pPr lvl="2">
              <a:spcBef>
                <a:spcPts val="0"/>
              </a:spcBef>
              <a:spcAft>
                <a:spcPts val="0"/>
              </a:spcAft>
              <a:buFont typeface="Symbol" panose="05050102010706020507" pitchFamily="18" charset="2"/>
              <a:buChar char=""/>
            </a:pPr>
            <a:r>
              <a:rPr lang="en-US" altLang="zh-CN" sz="1200" kern="0" dirty="0"/>
              <a:t>For key issue #1, final conclusion is made to move forward with I-SMF based solution.</a:t>
            </a:r>
          </a:p>
          <a:p>
            <a:pPr lvl="2">
              <a:spcBef>
                <a:spcPts val="0"/>
              </a:spcBef>
              <a:spcAft>
                <a:spcPts val="0"/>
              </a:spcAft>
              <a:buFont typeface="Symbol" panose="05050102010706020507" pitchFamily="18" charset="2"/>
              <a:buChar char=""/>
            </a:pPr>
            <a:r>
              <a:rPr lang="en-US" altLang="zh-CN" sz="1200" kern="0" dirty="0"/>
              <a:t>For key issue #2, final conclusion is made to move forward with SMF collecting N6 delay from UPF in normative phase; EAS load aspect and NWDAF analytics aspect will not be pursued in normative phase.</a:t>
            </a:r>
          </a:p>
          <a:p>
            <a:pPr lvl="2">
              <a:spcBef>
                <a:spcPts val="0"/>
              </a:spcBef>
              <a:spcAft>
                <a:spcPts val="0"/>
              </a:spcAft>
              <a:buFont typeface="Symbol" panose="05050102010706020507" pitchFamily="18" charset="2"/>
              <a:buChar char=""/>
            </a:pPr>
            <a:r>
              <a:rPr lang="en-US" altLang="zh-CN" sz="1200" kern="0" dirty="0"/>
              <a:t>For key issue #3, interim conclusion is made, further discussion on solution principle is needed at SA2#164 </a:t>
            </a:r>
          </a:p>
          <a:p>
            <a:pPr>
              <a:spcBef>
                <a:spcPts val="0"/>
              </a:spcBef>
              <a:spcAft>
                <a:spcPts val="0"/>
              </a:spcAft>
            </a:pPr>
            <a:r>
              <a:rPr lang="en-US" sz="1600" b="1" kern="0" dirty="0"/>
              <a:t>Impacts and dependencies on other WGs</a:t>
            </a:r>
            <a:endParaRPr lang="de-DE" sz="1600" b="1" kern="0" dirty="0"/>
          </a:p>
          <a:p>
            <a:pPr lvl="1">
              <a:spcBef>
                <a:spcPts val="0"/>
              </a:spcBef>
              <a:spcAft>
                <a:spcPts val="300"/>
              </a:spcAft>
            </a:pPr>
            <a:r>
              <a:rPr lang="en-US" sz="1200" kern="0" dirty="0" smtClean="0"/>
              <a:t>None</a:t>
            </a:r>
            <a:endParaRPr lang="de-DE" sz="1100" kern="0" dirty="0"/>
          </a:p>
          <a:p>
            <a:pPr>
              <a:spcBef>
                <a:spcPts val="0"/>
              </a:spcBef>
              <a:spcAft>
                <a:spcPts val="0"/>
              </a:spcAft>
            </a:pPr>
            <a:r>
              <a:rPr lang="de-DE" sz="1600" b="1" kern="0" dirty="0" smtClean="0"/>
              <a:t>Contentious issues</a:t>
            </a:r>
          </a:p>
          <a:p>
            <a:pPr lvl="1">
              <a:spcBef>
                <a:spcPts val="0"/>
              </a:spcBef>
              <a:spcAft>
                <a:spcPts val="0"/>
              </a:spcAft>
            </a:pPr>
            <a:r>
              <a:rPr lang="en-US" altLang="zh-CN" sz="1200" kern="0" dirty="0"/>
              <a:t>Solution principle for KI#3 conclusion, potential </a:t>
            </a:r>
            <a:r>
              <a:rPr lang="en-US" altLang="zh-CN" sz="1200" kern="0" dirty="0" err="1"/>
              <a:t>SoH</a:t>
            </a:r>
            <a:r>
              <a:rPr lang="en-US" altLang="zh-CN" sz="1200" kern="0" dirty="0"/>
              <a:t> on KI#3 conclusion may be needed </a:t>
            </a:r>
            <a:endParaRPr lang="en-US" altLang="zh-CN" sz="1200" kern="0" dirty="0" smtClean="0"/>
          </a:p>
          <a:p>
            <a:pPr>
              <a:spcBef>
                <a:spcPts val="0"/>
              </a:spcBef>
              <a:spcAft>
                <a:spcPts val="0"/>
              </a:spcAft>
            </a:pPr>
            <a:r>
              <a:rPr lang="de-DE" sz="1600" b="1" kern="0" dirty="0"/>
              <a:t>Next steps</a:t>
            </a:r>
          </a:p>
          <a:p>
            <a:pPr lvl="1">
              <a:spcBef>
                <a:spcPts val="0"/>
              </a:spcBef>
              <a:spcAft>
                <a:spcPts val="0"/>
              </a:spcAft>
            </a:pPr>
            <a:r>
              <a:rPr lang="en-US" altLang="zh-CN" sz="1200" kern="0" dirty="0"/>
              <a:t>Process the CRs for KI#1 and #2.</a:t>
            </a:r>
          </a:p>
          <a:p>
            <a:pPr lvl="1">
              <a:spcBef>
                <a:spcPts val="0"/>
              </a:spcBef>
              <a:spcAft>
                <a:spcPts val="0"/>
              </a:spcAft>
            </a:pPr>
            <a:r>
              <a:rPr lang="en-US" altLang="zh-CN" sz="1200" kern="0" dirty="0"/>
              <a:t>Reach final conclusion for key issue#3</a:t>
            </a:r>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4043373656"/>
              </p:ext>
            </p:extLst>
          </p:nvPr>
        </p:nvGraphicFramePr>
        <p:xfrm>
          <a:off x="138173" y="1312782"/>
          <a:ext cx="8810067" cy="792586"/>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85260">
                <a:tc>
                  <a:txBody>
                    <a:bodyPr/>
                    <a:lstStyle/>
                    <a:p>
                      <a:r>
                        <a:rPr lang="en-US" sz="1600" b="1" dirty="0" smtClean="0"/>
                        <a:t>Acronym</a:t>
                      </a:r>
                      <a:endParaRPr lang="en-US" sz="1600" b="1"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33773">
                <a:tc>
                  <a:txBody>
                    <a:bodyPr/>
                    <a:lstStyle/>
                    <a:p>
                      <a:r>
                        <a:rPr kumimoji="0" lang="en-US" sz="1200" b="1" i="0" u="none" strike="noStrike" kern="1200" cap="none" normalizeH="0" baseline="0" dirty="0">
                          <a:ln>
                            <a:noFill/>
                          </a:ln>
                          <a:solidFill>
                            <a:schemeClr val="lt1"/>
                          </a:solidFill>
                          <a:effectLst/>
                          <a:latin typeface="+mn-lt"/>
                          <a:ea typeface="+mn-ea"/>
                          <a:cs typeface="+mn-cs"/>
                        </a:rPr>
                        <a:t>FS_eEDGE_5GC_Ph3</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hangingPunct="0"/>
                      <a:r>
                        <a:rPr kumimoji="0" lang="en-GB" sz="1200" b="1" i="0" u="none" strike="noStrike" kern="1200" cap="none" normalizeH="0" baseline="0" dirty="0">
                          <a:ln>
                            <a:noFill/>
                          </a:ln>
                          <a:solidFill>
                            <a:schemeClr val="lt1"/>
                          </a:solidFill>
                          <a:effectLst/>
                          <a:latin typeface="+mn-lt"/>
                          <a:ea typeface="+mn-ea"/>
                          <a:cs typeface="+mn-cs"/>
                        </a:rPr>
                        <a:t>Study on Enhancement of support for Edge Computing in 5G Core network - Phase 3 </a:t>
                      </a:r>
                      <a:endParaRPr kumimoji="0" lang="en-US" sz="1200" b="1" i="0" u="none" strike="noStrike" kern="1200" cap="none" normalizeH="0" baseline="0" dirty="0">
                        <a:ln>
                          <a:noFill/>
                        </a:ln>
                        <a:solidFill>
                          <a:schemeClr val="lt1"/>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mn-lt"/>
                          <a:ea typeface="+mn-ea"/>
                          <a:cs typeface="+mn-cs"/>
                        </a:rPr>
                        <a:t>75% - 90</a:t>
                      </a:r>
                      <a:r>
                        <a:rPr lang="en-US" sz="1200" b="1" kern="1200" dirty="0">
                          <a:solidFill>
                            <a:schemeClr val="bg1"/>
                          </a:solidFill>
                          <a:latin typeface="+mn-lt"/>
                          <a:ea typeface="+mn-ea"/>
                          <a:cs typeface="+mn-cs"/>
                        </a:rPr>
                        <a:t>%</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srgbClr val="FF0000"/>
                          </a:solidFill>
                          <a:effectLst/>
                          <a:uLnTx/>
                          <a:uFillTx/>
                          <a:latin typeface="+mn-lt"/>
                          <a:ea typeface="+mn-ea"/>
                          <a:cs typeface="+mn-cs"/>
                        </a:rPr>
                        <a:t>September</a:t>
                      </a:r>
                      <a:r>
                        <a:rPr kumimoji="0" lang="en-US" sz="1200" b="1" i="0" u="none" strike="noStrike" kern="1200" cap="none" spc="0" normalizeH="0" baseline="0" noProof="0" dirty="0" smtClean="0">
                          <a:ln>
                            <a:noFill/>
                          </a:ln>
                          <a:solidFill>
                            <a:schemeClr val="bg1"/>
                          </a:solidFill>
                          <a:effectLst/>
                          <a:uLnTx/>
                          <a:uFillTx/>
                          <a:latin typeface="+mn-lt"/>
                          <a:ea typeface="+mn-ea"/>
                          <a:cs typeface="+mn-cs"/>
                        </a:rPr>
                        <a:t> </a:t>
                      </a:r>
                      <a:r>
                        <a:rPr kumimoji="0" lang="en-US" sz="1200" b="1" i="0" u="none" strike="noStrike" kern="1200" cap="none" spc="0" normalizeH="0" baseline="0" noProof="0" dirty="0">
                          <a:ln>
                            <a:noFill/>
                          </a:ln>
                          <a:solidFill>
                            <a:schemeClr val="bg1"/>
                          </a:solidFill>
                          <a:effectLst/>
                          <a:uLnTx/>
                          <a:uFillTx/>
                          <a:latin typeface="+mn-lt"/>
                          <a:ea typeface="+mn-ea"/>
                          <a:cs typeface="+mn-cs"/>
                        </a:rPr>
                        <a:t>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schemeClr val="bg1"/>
                          </a:solidFill>
                          <a:effectLst/>
                          <a:uLnTx/>
                          <a:uFillTx/>
                          <a:latin typeface="+mn-lt"/>
                          <a:ea typeface="+mn-ea"/>
                          <a:cs typeface="+mn-cs"/>
                        </a:rPr>
                        <a:t>SP-231796</a:t>
                      </a:r>
                      <a:endParaRPr lang="en-US" sz="1200" b="1" i="0" dirty="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23916857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smtClean="0"/>
              <a:t>2.6) </a:t>
            </a:r>
            <a:r>
              <a:rPr lang="en-GB" altLang="en-US" b="1" dirty="0" smtClean="0"/>
              <a:t>Rel-19 </a:t>
            </a:r>
            <a:r>
              <a:rPr lang="en-GB" altLang="en-US" b="1" dirty="0"/>
              <a:t>Study/Work </a:t>
            </a:r>
            <a:r>
              <a:rPr lang="en-GB" altLang="en-US" b="1" dirty="0" smtClean="0"/>
              <a:t>(</a:t>
            </a:r>
            <a:r>
              <a:rPr lang="en-GB" altLang="en-US" b="1" dirty="0" smtClean="0"/>
              <a:t>10/22)</a:t>
            </a:r>
            <a:endParaRPr lang="de-DE" altLang="de-DE" b="1" dirty="0"/>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596056"/>
            <a:ext cx="8554481" cy="36242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SA#103</a:t>
            </a:r>
            <a:endParaRPr lang="de-DE" altLang="de-DE" sz="1600" b="1" kern="0" dirty="0">
              <a:solidFill>
                <a:srgbClr val="FF0000"/>
              </a:solidFill>
            </a:endParaRPr>
          </a:p>
          <a:p>
            <a:pPr lvl="1">
              <a:spcBef>
                <a:spcPts val="0"/>
              </a:spcBef>
              <a:spcAft>
                <a:spcPts val="100"/>
              </a:spcAft>
            </a:pPr>
            <a:r>
              <a:rPr lang="en-US" altLang="de-DE" sz="1200" kern="0" dirty="0"/>
              <a:t>TR 23.700-59 sent to TSG SA for Information.</a:t>
            </a:r>
          </a:p>
          <a:p>
            <a:pPr lvl="1">
              <a:spcBef>
                <a:spcPts val="0"/>
              </a:spcBef>
              <a:spcAft>
                <a:spcPts val="100"/>
              </a:spcAft>
            </a:pPr>
            <a:r>
              <a:rPr lang="en-US" altLang="de-DE" sz="1200" dirty="0"/>
              <a:t>For KI#3, updates to KI description and Architectural Assumptions/Requirements agreed based on the Reply LSs from TSG RAN and ETSITC MSG/TFES.</a:t>
            </a:r>
          </a:p>
          <a:p>
            <a:pPr lvl="1">
              <a:spcBef>
                <a:spcPts val="0"/>
              </a:spcBef>
              <a:spcAft>
                <a:spcPts val="100"/>
              </a:spcAft>
            </a:pPr>
            <a:r>
              <a:rPr lang="en-US" altLang="de-DE" sz="1200" dirty="0"/>
              <a:t>New solutions </a:t>
            </a:r>
            <a:r>
              <a:rPr lang="en-US" altLang="zh-CN" sz="1200" dirty="0">
                <a:cs typeface="+mn-ea"/>
              </a:rPr>
              <a:t>agreed (</a:t>
            </a:r>
            <a:r>
              <a:rPr lang="en-US" altLang="de-DE" sz="1200" dirty="0"/>
              <a:t>2 solutions for KI#1 on multiple USS, 3 solutions for KI#1 on C2 communication reliability, 3 solutions for KI#3).</a:t>
            </a:r>
          </a:p>
          <a:p>
            <a:pPr lvl="1">
              <a:spcBef>
                <a:spcPts val="0"/>
              </a:spcBef>
              <a:spcAft>
                <a:spcPts val="100"/>
              </a:spcAft>
            </a:pPr>
            <a:r>
              <a:rPr lang="en-US" altLang="de-DE" sz="1200" dirty="0"/>
              <a:t>Conclusions for KI#1 (for all 3 sub-Key Issues) and Conclusions for KI#2 agreed. Interim Conclusions for KI#3 agreed. </a:t>
            </a:r>
          </a:p>
          <a:p>
            <a:pPr lvl="1">
              <a:spcBef>
                <a:spcPts val="0"/>
              </a:spcBef>
              <a:spcAft>
                <a:spcPts val="100"/>
              </a:spcAft>
            </a:pPr>
            <a:r>
              <a:rPr lang="en-US" altLang="de-DE" sz="1200" dirty="0"/>
              <a:t>LS sent to RAN (RAN2/RAN3 </a:t>
            </a:r>
            <a:r>
              <a:rPr lang="en-US" altLang="de-DE" sz="1200" dirty="0" err="1" smtClean="0"/>
              <a:t>CC’ed</a:t>
            </a:r>
            <a:r>
              <a:rPr lang="en-US" altLang="de-DE" sz="1200" dirty="0"/>
              <a:t>) on NTZ solution impacts to </a:t>
            </a:r>
            <a:r>
              <a:rPr lang="en-US" altLang="de-DE" sz="1200" dirty="0" smtClean="0"/>
              <a:t>RAN</a:t>
            </a:r>
            <a:endParaRPr lang="en-US" altLang="zh-CN" sz="1100" dirty="0">
              <a:cs typeface="+mn-ea"/>
            </a:endParaRPr>
          </a:p>
          <a:p>
            <a:pPr marL="457200" lvl="1" indent="-457200">
              <a:spcBef>
                <a:spcPts val="0"/>
              </a:spcBef>
              <a:spcAft>
                <a:spcPts val="0"/>
              </a:spcAft>
              <a:buBlip>
                <a:blip r:embed="rId2"/>
              </a:buBlip>
            </a:pPr>
            <a:r>
              <a:rPr lang="en-US" sz="1600" b="1" dirty="0"/>
              <a:t>Impacts and dependencies on other WGs</a:t>
            </a:r>
            <a:endParaRPr lang="de-DE" sz="1600" b="1" dirty="0"/>
          </a:p>
          <a:p>
            <a:pPr lvl="1">
              <a:spcBef>
                <a:spcPts val="0"/>
              </a:spcBef>
              <a:spcAft>
                <a:spcPts val="0"/>
              </a:spcAft>
            </a:pPr>
            <a:r>
              <a:rPr lang="en-US" altLang="zh-CN" sz="1200" dirty="0">
                <a:solidFill>
                  <a:prstClr val="black"/>
                </a:solidFill>
                <a:sym typeface="+mn-ea"/>
              </a:rPr>
              <a:t>No-Transmit Zones (KI#3) may require RAN feedback for final </a:t>
            </a:r>
            <a:r>
              <a:rPr lang="en-US" altLang="zh-CN" sz="1200" dirty="0" smtClean="0">
                <a:solidFill>
                  <a:prstClr val="black"/>
                </a:solidFill>
                <a:sym typeface="+mn-ea"/>
              </a:rPr>
              <a:t>conclusion</a:t>
            </a:r>
            <a:endParaRPr lang="de-DE" sz="1100" kern="0" dirty="0"/>
          </a:p>
          <a:p>
            <a:pPr>
              <a:spcBef>
                <a:spcPts val="0"/>
              </a:spcBef>
              <a:spcAft>
                <a:spcPts val="0"/>
              </a:spcAft>
            </a:pPr>
            <a:r>
              <a:rPr lang="de-DE" sz="1600" b="1" kern="0" dirty="0" smtClean="0"/>
              <a:t>Contentious issues</a:t>
            </a:r>
          </a:p>
          <a:p>
            <a:pPr lvl="1">
              <a:spcBef>
                <a:spcPts val="0"/>
              </a:spcBef>
              <a:spcAft>
                <a:spcPts val="0"/>
              </a:spcAft>
              <a:defRPr/>
            </a:pPr>
            <a:r>
              <a:rPr lang="en-US" altLang="zh-CN" sz="1200" dirty="0">
                <a:solidFill>
                  <a:prstClr val="black"/>
                </a:solidFill>
                <a:sym typeface="+mn-ea"/>
              </a:rPr>
              <a:t>No-Transmit Zones (KI#3) </a:t>
            </a:r>
            <a:r>
              <a:rPr lang="en-US" altLang="ko-KR" sz="1200" kern="0" dirty="0">
                <a:solidFill>
                  <a:prstClr val="black"/>
                </a:solidFill>
              </a:rPr>
              <a:t>aspects need further </a:t>
            </a:r>
            <a:r>
              <a:rPr lang="en-US" altLang="ko-KR" sz="1200" kern="0" dirty="0" smtClean="0">
                <a:solidFill>
                  <a:prstClr val="black"/>
                </a:solidFill>
              </a:rPr>
              <a:t>work</a:t>
            </a:r>
            <a:endParaRPr lang="de-DE" altLang="ko-KR" sz="1200" kern="0" dirty="0">
              <a:solidFill>
                <a:prstClr val="black"/>
              </a:solidFill>
            </a:endParaRPr>
          </a:p>
          <a:p>
            <a:pPr>
              <a:spcBef>
                <a:spcPts val="0"/>
              </a:spcBef>
              <a:spcAft>
                <a:spcPts val="0"/>
              </a:spcAft>
            </a:pPr>
            <a:r>
              <a:rPr lang="de-DE" sz="1600" b="1" kern="0" dirty="0" smtClean="0"/>
              <a:t>Next steps</a:t>
            </a:r>
          </a:p>
          <a:p>
            <a:pPr lvl="1">
              <a:spcBef>
                <a:spcPts val="0"/>
              </a:spcBef>
              <a:spcAft>
                <a:spcPts val="100"/>
              </a:spcAft>
              <a:defRPr/>
            </a:pPr>
            <a:r>
              <a:rPr lang="en-US" altLang="ko-KR" sz="1200" kern="100" dirty="0">
                <a:latin typeface="Calibri" panose="020F0502020204030204" pitchFamily="34" charset="0"/>
                <a:ea typeface="Calibri" panose="020F0502020204030204" pitchFamily="34" charset="0"/>
                <a:cs typeface="Calibri" panose="020F0502020204030204" pitchFamily="34" charset="0"/>
              </a:rPr>
              <a:t>Final conclusion on KI#3 based on </a:t>
            </a:r>
            <a:r>
              <a:rPr lang="en-US" altLang="zh-CN" sz="1200" dirty="0">
                <a:solidFill>
                  <a:prstClr val="black"/>
                </a:solidFill>
                <a:sym typeface="+mn-ea"/>
              </a:rPr>
              <a:t>RAN feedback</a:t>
            </a:r>
            <a:r>
              <a:rPr lang="en-US" altLang="ko-KR" sz="1200" dirty="0">
                <a:solidFill>
                  <a:prstClr val="black"/>
                </a:solidFill>
              </a:rPr>
              <a:t>.</a:t>
            </a:r>
          </a:p>
          <a:p>
            <a:pPr lvl="1">
              <a:spcBef>
                <a:spcPts val="0"/>
              </a:spcBef>
              <a:spcAft>
                <a:spcPts val="100"/>
              </a:spcAft>
              <a:defRPr/>
            </a:pPr>
            <a:r>
              <a:rPr lang="en-US" altLang="ko-KR" sz="1200" dirty="0">
                <a:solidFill>
                  <a:prstClr val="black"/>
                </a:solidFill>
              </a:rPr>
              <a:t>Rapporteurs propose to use the NWM process during June/July (SA2 chair has established for Rel-19 SIs/WIs to progress specific issues during SA2#163) to try and progress some of the open and outstanding issues.</a:t>
            </a:r>
          </a:p>
          <a:p>
            <a:pPr lvl="1">
              <a:spcBef>
                <a:spcPts val="0"/>
              </a:spcBef>
              <a:spcAft>
                <a:spcPts val="100"/>
              </a:spcAft>
              <a:defRPr/>
            </a:pPr>
            <a:r>
              <a:rPr lang="en-US" altLang="ko-KR" sz="1200" dirty="0">
                <a:solidFill>
                  <a:prstClr val="black"/>
                </a:solidFill>
              </a:rPr>
              <a:t>Start normative work </a:t>
            </a:r>
            <a:r>
              <a:rPr lang="en-US" altLang="ko-KR" sz="1200" dirty="0"/>
              <a:t>for KI#1&amp;2 in Q3 and normative work for KI#3 in </a:t>
            </a:r>
            <a:r>
              <a:rPr lang="en-US" altLang="ko-KR" sz="1200" dirty="0" smtClean="0"/>
              <a:t>Q4</a:t>
            </a:r>
            <a:endParaRPr lang="de-DE" sz="1200" b="1"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3780969060"/>
              </p:ext>
            </p:extLst>
          </p:nvPr>
        </p:nvGraphicFramePr>
        <p:xfrm>
          <a:off x="138173" y="1312782"/>
          <a:ext cx="8810067" cy="792586"/>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85260">
                <a:tc>
                  <a:txBody>
                    <a:bodyPr/>
                    <a:lstStyle/>
                    <a:p>
                      <a:r>
                        <a:rPr lang="en-US" sz="1600" b="1" dirty="0" smtClean="0"/>
                        <a:t>Acronym</a:t>
                      </a:r>
                      <a:endParaRPr lang="en-US" sz="1600" b="1"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337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chemeClr val="bg1"/>
                          </a:solidFill>
                        </a:rPr>
                        <a:t>FS_UAS_Ph3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solidFill>
                            <a:schemeClr val="bg1"/>
                          </a:solidFill>
                        </a:rPr>
                        <a:t>Study on Phase 3 for UAS, UAV and UAM</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mn-lt"/>
                          <a:ea typeface="+mn-ea"/>
                          <a:cs typeface="+mn-cs"/>
                        </a:rPr>
                        <a:t>50% </a:t>
                      </a:r>
                      <a:r>
                        <a:rPr lang="en-US" sz="1200" b="1" kern="1200" dirty="0">
                          <a:solidFill>
                            <a:schemeClr val="bg1"/>
                          </a:solidFill>
                          <a:latin typeface="+mn-lt"/>
                          <a:ea typeface="+mn-ea"/>
                          <a:cs typeface="+mn-cs"/>
                        </a:rPr>
                        <a:t>-&gt; </a:t>
                      </a:r>
                      <a:r>
                        <a:rPr lang="en-US" sz="1200" b="1" kern="1200" dirty="0" smtClean="0">
                          <a:solidFill>
                            <a:schemeClr val="bg1"/>
                          </a:solidFill>
                          <a:latin typeface="+mn-lt"/>
                          <a:ea typeface="+mn-ea"/>
                          <a:cs typeface="+mn-cs"/>
                        </a:rPr>
                        <a:t>90</a:t>
                      </a:r>
                      <a:r>
                        <a:rPr lang="en-US" sz="1200" b="1" kern="1200" dirty="0">
                          <a:solidFill>
                            <a:schemeClr val="bg1"/>
                          </a:solidFill>
                          <a:latin typeface="+mn-lt"/>
                          <a:ea typeface="+mn-ea"/>
                          <a:cs typeface="+mn-cs"/>
                        </a:rPr>
                        <a:t>%</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smtClean="0">
                          <a:solidFill>
                            <a:srgbClr val="FF0000"/>
                          </a:solidFill>
                        </a:rPr>
                        <a:t>September</a:t>
                      </a:r>
                      <a:r>
                        <a:rPr lang="en-GB" sz="1200" b="1" dirty="0" smtClean="0">
                          <a:solidFill>
                            <a:schemeClr val="bg1"/>
                          </a:solidFill>
                        </a:rPr>
                        <a:t> </a:t>
                      </a:r>
                      <a:r>
                        <a:rPr lang="en-GB" sz="1200" b="1" dirty="0">
                          <a:solidFill>
                            <a:schemeClr val="bg1"/>
                          </a:solidFill>
                        </a:rPr>
                        <a:t>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ko-KR" sz="1200" b="1" dirty="0">
                          <a:solidFill>
                            <a:schemeClr val="bg1"/>
                          </a:solidFill>
                        </a:rPr>
                        <a:t>SP-231801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41885490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smtClean="0"/>
              <a:t>2.6) </a:t>
            </a:r>
            <a:r>
              <a:rPr lang="en-GB" altLang="en-US" b="1" dirty="0" smtClean="0"/>
              <a:t>Rel-19 </a:t>
            </a:r>
            <a:r>
              <a:rPr lang="en-GB" altLang="en-US" b="1" dirty="0"/>
              <a:t>Study/Work </a:t>
            </a:r>
            <a:r>
              <a:rPr lang="en-GB" altLang="en-US" b="1" dirty="0" smtClean="0"/>
              <a:t>(</a:t>
            </a:r>
            <a:r>
              <a:rPr lang="en-GB" altLang="en-US" b="1" dirty="0" smtClean="0"/>
              <a:t>11/22)</a:t>
            </a:r>
            <a:endParaRPr lang="de-DE" altLang="de-DE" b="1" dirty="0"/>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596056"/>
            <a:ext cx="8554481" cy="36242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SA#103</a:t>
            </a:r>
            <a:endParaRPr lang="de-DE" altLang="de-DE" sz="1600" b="1" kern="0" dirty="0">
              <a:solidFill>
                <a:srgbClr val="FF0000"/>
              </a:solidFill>
            </a:endParaRPr>
          </a:p>
          <a:p>
            <a:pPr lvl="1">
              <a:spcBef>
                <a:spcPts val="0"/>
              </a:spcBef>
              <a:spcAft>
                <a:spcPts val="0"/>
              </a:spcAft>
            </a:pPr>
            <a:r>
              <a:rPr lang="en-US" altLang="de-DE" sz="1200" kern="0" dirty="0"/>
              <a:t>3 PCR were approved and draft TR 23.700-63 v1.0.0 will be submitted to SA plenary for approval.</a:t>
            </a:r>
          </a:p>
          <a:p>
            <a:pPr lvl="1">
              <a:spcBef>
                <a:spcPts val="0"/>
              </a:spcBef>
              <a:spcAft>
                <a:spcPts val="0"/>
              </a:spcAft>
            </a:pPr>
            <a:r>
              <a:rPr lang="en-US" altLang="de-DE" sz="1200" dirty="0"/>
              <a:t>The WID </a:t>
            </a:r>
            <a:r>
              <a:rPr lang="en-US" altLang="zh-CN" sz="1200" dirty="0"/>
              <a:t>will be </a:t>
            </a:r>
            <a:r>
              <a:rPr lang="en-US" altLang="de-DE" sz="1200" dirty="0"/>
              <a:t>approved</a:t>
            </a:r>
            <a:endParaRPr lang="en-US" altLang="de-DE" sz="1200" kern="0" dirty="0"/>
          </a:p>
          <a:p>
            <a:pPr lvl="1">
              <a:spcBef>
                <a:spcPts val="0"/>
              </a:spcBef>
              <a:spcAft>
                <a:spcPts val="0"/>
              </a:spcAft>
            </a:pPr>
            <a:r>
              <a:rPr lang="en-US" altLang="de-DE" sz="1200" dirty="0"/>
              <a:t>KI#1: Final conclusion is agreed.</a:t>
            </a:r>
          </a:p>
          <a:p>
            <a:pPr lvl="1">
              <a:spcBef>
                <a:spcPts val="0"/>
              </a:spcBef>
              <a:spcAft>
                <a:spcPts val="0"/>
              </a:spcAft>
            </a:pPr>
            <a:r>
              <a:rPr lang="en-US" altLang="de-DE" sz="1200" dirty="0"/>
              <a:t>KI#2: Final conclusion is agreed.</a:t>
            </a:r>
          </a:p>
          <a:p>
            <a:pPr lvl="1">
              <a:spcBef>
                <a:spcPts val="0"/>
              </a:spcBef>
              <a:spcAft>
                <a:spcPts val="0"/>
              </a:spcAft>
            </a:pPr>
            <a:r>
              <a:rPr lang="en-US" altLang="zh-CN" sz="1200" dirty="0">
                <a:cs typeface="+mn-ea"/>
              </a:rPr>
              <a:t>KI#3: </a:t>
            </a:r>
            <a:r>
              <a:rPr lang="en-US" altLang="de-DE" sz="1200" dirty="0"/>
              <a:t>Final conclusion is agreed.</a:t>
            </a:r>
            <a:endParaRPr lang="en-US" altLang="zh-CN" sz="1200" dirty="0">
              <a:cs typeface="+mn-ea"/>
            </a:endParaRPr>
          </a:p>
          <a:p>
            <a:pPr marL="457200" lvl="1" indent="-457200">
              <a:spcBef>
                <a:spcPts val="0"/>
              </a:spcBef>
              <a:spcAft>
                <a:spcPts val="0"/>
              </a:spcAft>
              <a:buBlip>
                <a:blip r:embed="rId2"/>
              </a:buBlip>
            </a:pPr>
            <a:r>
              <a:rPr lang="en-US" sz="1600" b="1" dirty="0" smtClean="0"/>
              <a:t>Impacts </a:t>
            </a:r>
            <a:r>
              <a:rPr lang="en-US" sz="1600" b="1" dirty="0"/>
              <a:t>and dependencies on other WGs</a:t>
            </a:r>
            <a:endParaRPr lang="de-DE" sz="1600" b="1" dirty="0"/>
          </a:p>
          <a:p>
            <a:pPr lvl="1">
              <a:spcBef>
                <a:spcPts val="0"/>
              </a:spcBef>
              <a:spcAft>
                <a:spcPts val="0"/>
              </a:spcAft>
            </a:pPr>
            <a:r>
              <a:rPr lang="en-US" altLang="zh-CN" sz="1200" dirty="0">
                <a:solidFill>
                  <a:prstClr val="black"/>
                </a:solidFill>
                <a:sym typeface="+mn-ea"/>
              </a:rPr>
              <a:t>No RAN dependency</a:t>
            </a:r>
          </a:p>
          <a:p>
            <a:pPr>
              <a:spcBef>
                <a:spcPts val="0"/>
              </a:spcBef>
              <a:spcAft>
                <a:spcPts val="0"/>
              </a:spcAft>
            </a:pPr>
            <a:r>
              <a:rPr lang="de-DE" sz="1600" b="1" kern="0" dirty="0" smtClean="0"/>
              <a:t>Contentious issues</a:t>
            </a:r>
          </a:p>
          <a:p>
            <a:pPr lvl="1">
              <a:spcBef>
                <a:spcPts val="0"/>
              </a:spcBef>
              <a:spcAft>
                <a:spcPts val="0"/>
              </a:spcAft>
            </a:pPr>
            <a:r>
              <a:rPr lang="de-DE" sz="1200" kern="0" dirty="0" smtClean="0"/>
              <a:t>None</a:t>
            </a:r>
          </a:p>
          <a:p>
            <a:pPr>
              <a:spcBef>
                <a:spcPts val="0"/>
              </a:spcBef>
              <a:spcAft>
                <a:spcPts val="0"/>
              </a:spcAft>
            </a:pPr>
            <a:r>
              <a:rPr lang="de-DE" sz="1600" b="1" kern="0" dirty="0" smtClean="0"/>
              <a:t>Next steps</a:t>
            </a:r>
            <a:endParaRPr lang="de-DE" sz="1600" b="1" kern="0" dirty="0"/>
          </a:p>
          <a:p>
            <a:pPr lvl="1">
              <a:spcBef>
                <a:spcPts val="0"/>
              </a:spcBef>
              <a:spcAft>
                <a:spcPts val="0"/>
              </a:spcAft>
              <a:defRPr/>
            </a:pPr>
            <a:r>
              <a:rPr lang="en-US" altLang="ko-KR" sz="1200" dirty="0"/>
              <a:t>Start normative work</a:t>
            </a:r>
            <a:endParaRPr lang="en-US" altLang="de-DE" sz="160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653721350"/>
              </p:ext>
            </p:extLst>
          </p:nvPr>
        </p:nvGraphicFramePr>
        <p:xfrm>
          <a:off x="138173" y="1312782"/>
          <a:ext cx="8810067" cy="881176"/>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85260">
                <a:tc>
                  <a:txBody>
                    <a:bodyPr/>
                    <a:lstStyle/>
                    <a:p>
                      <a:r>
                        <a:rPr lang="en-US" sz="1600" b="1" dirty="0" smtClean="0"/>
                        <a:t>Acronym</a:t>
                      </a:r>
                      <a:endParaRPr lang="en-US" sz="1600" b="1"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337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smtClean="0">
                          <a:solidFill>
                            <a:schemeClr val="bg1"/>
                          </a:solidFill>
                        </a:rPr>
                        <a:t>FS_UPEAS_Ph2</a:t>
                      </a:r>
                      <a:endParaRPr lang="en-GB" sz="1200" b="1" dirty="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200" b="1" kern="1200" dirty="0" smtClean="0">
                          <a:solidFill>
                            <a:schemeClr val="bg1"/>
                          </a:solidFill>
                          <a:latin typeface="+mn-lt"/>
                          <a:ea typeface="+mn-ea"/>
                          <a:cs typeface="+mn-cs"/>
                        </a:rPr>
                        <a:t>Study on UPF enhancement for Exposure and SBA Phase 2</a:t>
                      </a:r>
                      <a:endParaRPr lang="en-US" sz="1200" b="1" kern="1200" dirty="0">
                        <a:solidFill>
                          <a:schemeClr val="bg1"/>
                        </a:solidFill>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mn-lt"/>
                          <a:ea typeface="+mn-ea"/>
                          <a:cs typeface="+mn-cs"/>
                        </a:rPr>
                        <a:t>65% </a:t>
                      </a:r>
                      <a:r>
                        <a:rPr lang="en-US" sz="1200" b="1" kern="1200" dirty="0">
                          <a:solidFill>
                            <a:schemeClr val="bg1"/>
                          </a:solidFill>
                          <a:latin typeface="+mn-lt"/>
                          <a:ea typeface="+mn-ea"/>
                          <a:cs typeface="+mn-cs"/>
                        </a:rPr>
                        <a:t>-&gt; </a:t>
                      </a:r>
                      <a:r>
                        <a:rPr lang="en-US" sz="1200" b="1" kern="1200" dirty="0" smtClean="0">
                          <a:solidFill>
                            <a:schemeClr val="bg1"/>
                          </a:solidFill>
                          <a:latin typeface="+mn-lt"/>
                          <a:ea typeface="+mn-ea"/>
                          <a:cs typeface="+mn-cs"/>
                        </a:rPr>
                        <a:t>100%</a:t>
                      </a:r>
                      <a:endParaRPr lang="en-US" sz="1200" b="1" kern="1200" dirty="0">
                        <a:solidFill>
                          <a:schemeClr val="bg1"/>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solidFill>
                            <a:schemeClr val="bg1"/>
                          </a:solidFill>
                        </a:rPr>
                        <a:t>June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200" b="1" i="0" dirty="0" smtClean="0">
                          <a:solidFill>
                            <a:schemeClr val="bg1"/>
                          </a:solidFill>
                        </a:rPr>
                        <a:t>SP-231795</a:t>
                      </a:r>
                      <a:endParaRPr lang="en-US" sz="1200" b="1" i="0" dirty="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27457676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smtClean="0"/>
              <a:t>2.6) </a:t>
            </a:r>
            <a:r>
              <a:rPr lang="en-GB" altLang="en-US" b="1" dirty="0" smtClean="0"/>
              <a:t>Rel-19 </a:t>
            </a:r>
            <a:r>
              <a:rPr lang="en-GB" altLang="en-US" b="1" dirty="0"/>
              <a:t>Study/Work </a:t>
            </a:r>
            <a:r>
              <a:rPr lang="en-GB" altLang="en-US" b="1" dirty="0" smtClean="0"/>
              <a:t>(</a:t>
            </a:r>
            <a:r>
              <a:rPr lang="en-GB" altLang="en-US" b="1" dirty="0" smtClean="0"/>
              <a:t>12/22)</a:t>
            </a:r>
            <a:endParaRPr lang="de-DE" altLang="de-DE" b="1" dirty="0"/>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596056"/>
            <a:ext cx="8554481" cy="36242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SA#103</a:t>
            </a:r>
            <a:endParaRPr lang="de-DE" altLang="de-DE" sz="1600" b="1" kern="0" dirty="0">
              <a:solidFill>
                <a:srgbClr val="FF0000"/>
              </a:solidFill>
            </a:endParaRPr>
          </a:p>
          <a:p>
            <a:pPr lvl="1">
              <a:spcBef>
                <a:spcPts val="0"/>
              </a:spcBef>
              <a:spcAft>
                <a:spcPts val="0"/>
              </a:spcAft>
            </a:pPr>
            <a:r>
              <a:rPr lang="en-US" altLang="zh-CN" sz="1200" dirty="0">
                <a:cs typeface="+mn-ea"/>
              </a:rPr>
              <a:t>At SA2#162: </a:t>
            </a:r>
            <a:r>
              <a:rPr lang="en-US" altLang="de-DE" sz="1200" dirty="0"/>
              <a:t>5 new solutions for KI#1, 4 updated solutions for KI#2 and 1 Interim conclusion on KI#2 were approved.</a:t>
            </a:r>
          </a:p>
          <a:p>
            <a:pPr lvl="1">
              <a:spcBef>
                <a:spcPts val="0"/>
              </a:spcBef>
              <a:spcAft>
                <a:spcPts val="0"/>
              </a:spcAft>
            </a:pPr>
            <a:r>
              <a:rPr lang="en-US" altLang="zh-CN" sz="1200" dirty="0">
                <a:cs typeface="+mn-ea"/>
              </a:rPr>
              <a:t>At SA2#163: </a:t>
            </a:r>
            <a:r>
              <a:rPr lang="en-US" altLang="de-DE" sz="1200" dirty="0"/>
              <a:t>5 new/update solutions for KI#1 and conclusion on KI#2 were approved</a:t>
            </a:r>
            <a:r>
              <a:rPr lang="en-US" altLang="de-DE" sz="1200" dirty="0" smtClean="0"/>
              <a:t>.</a:t>
            </a:r>
            <a:r>
              <a:rPr lang="en-US" altLang="de-DE" sz="1200" dirty="0" smtClean="0"/>
              <a:t> </a:t>
            </a:r>
            <a:endParaRPr lang="en-US" altLang="zh-CN" sz="1200" dirty="0">
              <a:cs typeface="+mn-ea"/>
            </a:endParaRPr>
          </a:p>
          <a:p>
            <a:pPr marL="457200" lvl="1" indent="-457200">
              <a:spcBef>
                <a:spcPts val="0"/>
              </a:spcBef>
              <a:spcAft>
                <a:spcPts val="0"/>
              </a:spcAft>
              <a:buBlip>
                <a:blip r:embed="rId2"/>
              </a:buBlip>
            </a:pPr>
            <a:r>
              <a:rPr lang="en-US" sz="1600" b="1" dirty="0"/>
              <a:t>Impacts and dependencies on other WGs</a:t>
            </a:r>
            <a:endParaRPr lang="de-DE" sz="1600" b="1" dirty="0"/>
          </a:p>
          <a:p>
            <a:pPr lvl="1">
              <a:spcBef>
                <a:spcPts val="0"/>
              </a:spcBef>
              <a:spcAft>
                <a:spcPts val="300"/>
              </a:spcAft>
            </a:pPr>
            <a:r>
              <a:rPr lang="en-US" altLang="zh-CN" sz="1100" dirty="0">
                <a:solidFill>
                  <a:prstClr val="black"/>
                </a:solidFill>
                <a:sym typeface="+mn-ea"/>
              </a:rPr>
              <a:t>See contentious </a:t>
            </a:r>
            <a:r>
              <a:rPr lang="en-US" altLang="zh-CN" sz="1100" dirty="0" smtClean="0">
                <a:solidFill>
                  <a:prstClr val="black"/>
                </a:solidFill>
                <a:sym typeface="+mn-ea"/>
              </a:rPr>
              <a:t>issue</a:t>
            </a:r>
            <a:endParaRPr lang="de-DE" sz="1100" kern="0" dirty="0"/>
          </a:p>
          <a:p>
            <a:pPr>
              <a:spcBef>
                <a:spcPts val="0"/>
              </a:spcBef>
              <a:spcAft>
                <a:spcPts val="0"/>
              </a:spcAft>
            </a:pPr>
            <a:r>
              <a:rPr lang="de-DE" sz="1600" b="1" kern="0" dirty="0" smtClean="0"/>
              <a:t>Contentious issues</a:t>
            </a:r>
          </a:p>
          <a:p>
            <a:pPr lvl="1">
              <a:spcBef>
                <a:spcPts val="0"/>
              </a:spcBef>
              <a:spcAft>
                <a:spcPts val="0"/>
              </a:spcAft>
            </a:pPr>
            <a:r>
              <a:rPr lang="de-DE" altLang="ko-KR" sz="1200" kern="0" dirty="0">
                <a:solidFill>
                  <a:prstClr val="black"/>
                </a:solidFill>
              </a:rPr>
              <a:t>KI#1 conclusion depends on RAN WGs LS response (S2-2405813</a:t>
            </a:r>
            <a:r>
              <a:rPr lang="de-DE" altLang="ko-KR" sz="1200" kern="0" dirty="0" smtClean="0">
                <a:solidFill>
                  <a:prstClr val="black"/>
                </a:solidFill>
              </a:rPr>
              <a:t>)</a:t>
            </a:r>
            <a:endParaRPr lang="de-DE" sz="1200" kern="0" dirty="0" smtClean="0"/>
          </a:p>
          <a:p>
            <a:pPr>
              <a:spcBef>
                <a:spcPts val="0"/>
              </a:spcBef>
              <a:spcAft>
                <a:spcPts val="0"/>
              </a:spcAft>
            </a:pPr>
            <a:r>
              <a:rPr lang="de-DE" sz="1600" b="1" kern="0" dirty="0" smtClean="0"/>
              <a:t>Next steps</a:t>
            </a:r>
            <a:endParaRPr lang="de-DE" sz="1600" b="1" kern="0" dirty="0"/>
          </a:p>
          <a:p>
            <a:pPr lvl="1">
              <a:defRPr/>
            </a:pPr>
            <a:r>
              <a:rPr lang="en-US" altLang="ko-KR" sz="1200" kern="0" dirty="0"/>
              <a:t>KI#1 evaluation and conclusions and KI#2 normative </a:t>
            </a:r>
            <a:r>
              <a:rPr lang="en-US" altLang="ko-KR" sz="1200" kern="0" dirty="0" smtClean="0"/>
              <a:t>work</a:t>
            </a:r>
            <a:endParaRPr lang="en-US" altLang="ko-KR" sz="12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3451413046"/>
              </p:ext>
            </p:extLst>
          </p:nvPr>
        </p:nvGraphicFramePr>
        <p:xfrm>
          <a:off x="138173" y="1312782"/>
          <a:ext cx="8810067" cy="792586"/>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85260">
                <a:tc>
                  <a:txBody>
                    <a:bodyPr/>
                    <a:lstStyle/>
                    <a:p>
                      <a:r>
                        <a:rPr lang="en-US" sz="1600" b="1" dirty="0" smtClean="0"/>
                        <a:t>Acronym</a:t>
                      </a:r>
                      <a:endParaRPr lang="en-US" sz="1600" b="1"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337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chemeClr val="bg1"/>
                          </a:solidFill>
                        </a:rPr>
                        <a:t>FS_5G_Femto</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solidFill>
                            <a:schemeClr val="bg1"/>
                          </a:solidFill>
                        </a:rPr>
                        <a:t>Study on System aspects of 5G NR </a:t>
                      </a:r>
                      <a:r>
                        <a:rPr lang="en-US" sz="1200" b="1" dirty="0" err="1">
                          <a:solidFill>
                            <a:schemeClr val="bg1"/>
                          </a:solidFill>
                        </a:rPr>
                        <a:t>Femto</a:t>
                      </a:r>
                      <a:endParaRPr lang="en-US" sz="1200" b="1" dirty="0">
                        <a:solidFill>
                          <a:schemeClr val="bg1"/>
                        </a:solidFill>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mn-lt"/>
                          <a:ea typeface="+mn-ea"/>
                          <a:cs typeface="+mn-cs"/>
                        </a:rPr>
                        <a:t>40% </a:t>
                      </a:r>
                      <a:r>
                        <a:rPr lang="en-US" sz="1200" b="1" kern="1200" dirty="0">
                          <a:solidFill>
                            <a:schemeClr val="bg1"/>
                          </a:solidFill>
                          <a:latin typeface="+mn-lt"/>
                          <a:ea typeface="+mn-ea"/>
                          <a:cs typeface="+mn-cs"/>
                        </a:rPr>
                        <a:t>-&gt; </a:t>
                      </a:r>
                      <a:r>
                        <a:rPr lang="en-US" sz="1200" b="1" kern="1200" dirty="0" smtClean="0">
                          <a:solidFill>
                            <a:schemeClr val="bg1"/>
                          </a:solidFill>
                          <a:latin typeface="+mn-lt"/>
                          <a:ea typeface="+mn-ea"/>
                          <a:cs typeface="+mn-cs"/>
                        </a:rPr>
                        <a:t>90</a:t>
                      </a:r>
                      <a:r>
                        <a:rPr lang="en-US" sz="1200" b="1" kern="1200" dirty="0">
                          <a:solidFill>
                            <a:schemeClr val="bg1"/>
                          </a:solidFill>
                          <a:latin typeface="+mn-lt"/>
                          <a:ea typeface="+mn-ea"/>
                          <a:cs typeface="+mn-cs"/>
                        </a:rPr>
                        <a:t>%</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smtClean="0">
                          <a:solidFill>
                            <a:srgbClr val="FF0000"/>
                          </a:solidFill>
                        </a:rPr>
                        <a:t>September</a:t>
                      </a:r>
                      <a:r>
                        <a:rPr lang="en-GB" sz="1200" b="1" dirty="0" smtClean="0">
                          <a:solidFill>
                            <a:schemeClr val="bg1"/>
                          </a:solidFill>
                        </a:rPr>
                        <a:t> 2024</a:t>
                      </a:r>
                      <a:endParaRPr lang="en-GB" sz="1200" b="1" dirty="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200" b="1" i="0" dirty="0" smtClean="0">
                          <a:solidFill>
                            <a:schemeClr val="bg1"/>
                          </a:solidFill>
                        </a:rPr>
                        <a:t>SP-231797</a:t>
                      </a:r>
                      <a:endParaRPr lang="en-US" sz="1200" b="1" i="0" dirty="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23462491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smtClean="0"/>
              <a:t>2.6) </a:t>
            </a:r>
            <a:r>
              <a:rPr lang="en-GB" altLang="en-US" b="1" dirty="0" smtClean="0"/>
              <a:t>Rel-19 </a:t>
            </a:r>
            <a:r>
              <a:rPr lang="en-GB" altLang="en-US" b="1" dirty="0"/>
              <a:t>Study/Work </a:t>
            </a:r>
            <a:r>
              <a:rPr lang="en-GB" altLang="en-US" b="1" dirty="0" smtClean="0"/>
              <a:t>(</a:t>
            </a:r>
            <a:r>
              <a:rPr lang="en-GB" altLang="en-US" b="1" dirty="0" smtClean="0"/>
              <a:t>13/22)</a:t>
            </a:r>
            <a:endParaRPr lang="de-DE" altLang="de-DE" b="1" dirty="0"/>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596056"/>
            <a:ext cx="8554481" cy="36242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SA#103</a:t>
            </a:r>
            <a:endParaRPr lang="de-DE" altLang="de-DE" sz="1600" b="1" kern="0" dirty="0">
              <a:solidFill>
                <a:srgbClr val="FF0000"/>
              </a:solidFill>
            </a:endParaRPr>
          </a:p>
          <a:p>
            <a:pPr lvl="1">
              <a:spcBef>
                <a:spcPts val="0"/>
              </a:spcBef>
              <a:spcAft>
                <a:spcPts val="0"/>
              </a:spcAft>
            </a:pPr>
            <a:r>
              <a:rPr lang="en-US" altLang="de-DE" sz="1200" dirty="0"/>
              <a:t>KI#2.1 conclusions agreed, WID approved including this KI</a:t>
            </a:r>
          </a:p>
          <a:p>
            <a:pPr lvl="1">
              <a:spcBef>
                <a:spcPts val="0"/>
              </a:spcBef>
              <a:spcAft>
                <a:spcPts val="0"/>
              </a:spcAft>
            </a:pPr>
            <a:r>
              <a:rPr lang="en-US" altLang="de-DE" sz="1200" dirty="0"/>
              <a:t>KI#2.2 interim conclusion agreed: no consensus to move to normative phase</a:t>
            </a:r>
          </a:p>
          <a:p>
            <a:pPr lvl="1">
              <a:spcBef>
                <a:spcPts val="0"/>
              </a:spcBef>
              <a:spcAft>
                <a:spcPts val="0"/>
              </a:spcAft>
            </a:pPr>
            <a:r>
              <a:rPr lang="en-US" altLang="de-DE" sz="1200" dirty="0"/>
              <a:t>KI#1.3 solution principles are discussed but not agreed. KI#1.1, KI#1.2, KI#1.4 open issues were discussed in NWM discussion and drafting session but no time to handle conclusion proposals on solution principles during online sessions</a:t>
            </a:r>
          </a:p>
          <a:p>
            <a:pPr marL="457200" lvl="1" indent="-457200">
              <a:spcBef>
                <a:spcPts val="0"/>
              </a:spcBef>
              <a:spcAft>
                <a:spcPts val="0"/>
              </a:spcAft>
              <a:buBlip>
                <a:blip r:embed="rId2"/>
              </a:buBlip>
            </a:pPr>
            <a:r>
              <a:rPr lang="en-US" sz="1600" b="1" dirty="0" smtClean="0"/>
              <a:t>Impacts </a:t>
            </a:r>
            <a:r>
              <a:rPr lang="en-US" sz="1600" b="1" dirty="0"/>
              <a:t>and dependencies on other WGs</a:t>
            </a:r>
            <a:endParaRPr lang="de-DE" sz="1600" b="1" dirty="0"/>
          </a:p>
          <a:p>
            <a:pPr lvl="1">
              <a:spcBef>
                <a:spcPts val="0"/>
              </a:spcBef>
              <a:spcAft>
                <a:spcPts val="0"/>
              </a:spcAft>
            </a:pPr>
            <a:r>
              <a:rPr lang="en-US" altLang="zh-CN" sz="1100" dirty="0">
                <a:solidFill>
                  <a:prstClr val="black"/>
                </a:solidFill>
                <a:sym typeface="+mn-ea"/>
              </a:rPr>
              <a:t>Key Issue #1.x have SA3 dependencies to handle security aspects</a:t>
            </a:r>
          </a:p>
          <a:p>
            <a:pPr lvl="1">
              <a:spcBef>
                <a:spcPts val="0"/>
              </a:spcBef>
              <a:spcAft>
                <a:spcPts val="0"/>
              </a:spcAft>
            </a:pPr>
            <a:r>
              <a:rPr lang="en-US" altLang="zh-CN" sz="1100" dirty="0">
                <a:solidFill>
                  <a:prstClr val="black"/>
                </a:solidFill>
                <a:sym typeface="+mn-ea"/>
              </a:rPr>
              <a:t>No RAN </a:t>
            </a:r>
            <a:r>
              <a:rPr lang="en-US" altLang="zh-CN" sz="1100" dirty="0" smtClean="0">
                <a:solidFill>
                  <a:prstClr val="black"/>
                </a:solidFill>
                <a:sym typeface="+mn-ea"/>
              </a:rPr>
              <a:t>dependency</a:t>
            </a:r>
            <a:endParaRPr lang="de-DE" sz="1100" kern="0" dirty="0"/>
          </a:p>
          <a:p>
            <a:pPr>
              <a:spcBef>
                <a:spcPts val="0"/>
              </a:spcBef>
              <a:spcAft>
                <a:spcPts val="0"/>
              </a:spcAft>
            </a:pPr>
            <a:r>
              <a:rPr lang="de-DE" sz="1600" b="1" kern="0" dirty="0" smtClean="0"/>
              <a:t>Contentious issues</a:t>
            </a:r>
          </a:p>
          <a:p>
            <a:pPr lvl="1">
              <a:spcBef>
                <a:spcPts val="0"/>
              </a:spcBef>
              <a:spcAft>
                <a:spcPts val="0"/>
              </a:spcAft>
            </a:pPr>
            <a:r>
              <a:rPr lang="en-US" altLang="de-DE" sz="1200" dirty="0"/>
              <a:t>Principles of </a:t>
            </a:r>
            <a:r>
              <a:rPr lang="en-US" altLang="de-DE" sz="1200" dirty="0" err="1"/>
              <a:t>DualSteer</a:t>
            </a:r>
            <a:r>
              <a:rPr lang="en-US" altLang="de-DE" sz="1200" dirty="0"/>
              <a:t>, e.g. Session Management, how to correlate the 2 PDU Sessions by the 2 SUPIs, etc.</a:t>
            </a:r>
          </a:p>
          <a:p>
            <a:pPr lvl="1">
              <a:spcBef>
                <a:spcPts val="0"/>
              </a:spcBef>
              <a:spcAft>
                <a:spcPts val="0"/>
              </a:spcAft>
            </a:pPr>
            <a:r>
              <a:rPr lang="en-US" altLang="de-DE" sz="1200" dirty="0"/>
              <a:t>Whether to define primary and secondary SUPI concept and if yes, whether it is part of subscription </a:t>
            </a:r>
            <a:r>
              <a:rPr lang="en-US" altLang="de-DE" sz="1200" dirty="0" smtClean="0"/>
              <a:t>data</a:t>
            </a:r>
            <a:endParaRPr lang="en-US" altLang="ko-KR" sz="1200" kern="0" dirty="0">
              <a:solidFill>
                <a:prstClr val="black"/>
              </a:solidFill>
            </a:endParaRPr>
          </a:p>
          <a:p>
            <a:pPr>
              <a:spcBef>
                <a:spcPts val="0"/>
              </a:spcBef>
              <a:spcAft>
                <a:spcPts val="0"/>
              </a:spcAft>
            </a:pPr>
            <a:r>
              <a:rPr lang="de-DE" sz="1600" b="1" kern="0" dirty="0" smtClean="0"/>
              <a:t>Next steps</a:t>
            </a:r>
          </a:p>
          <a:p>
            <a:pPr lvl="1">
              <a:spcBef>
                <a:spcPts val="0"/>
              </a:spcBef>
              <a:spcAft>
                <a:spcPts val="0"/>
              </a:spcAft>
              <a:defRPr/>
            </a:pPr>
            <a:r>
              <a:rPr lang="en-US" altLang="ko-KR" sz="1200" dirty="0"/>
              <a:t>Start normative work based on KI#2.1</a:t>
            </a:r>
          </a:p>
          <a:p>
            <a:pPr lvl="1">
              <a:spcBef>
                <a:spcPts val="0"/>
              </a:spcBef>
              <a:spcAft>
                <a:spcPts val="0"/>
              </a:spcAft>
              <a:defRPr/>
            </a:pPr>
            <a:r>
              <a:rPr lang="en-US" altLang="ko-KR" sz="1200" dirty="0"/>
              <a:t>Confirm final conclusion for KI#2.2 </a:t>
            </a:r>
            <a:r>
              <a:rPr lang="en-US" altLang="ko-KR" sz="1200" kern="0" dirty="0"/>
              <a:t>during </a:t>
            </a:r>
            <a:r>
              <a:rPr lang="en-US" altLang="ko-KR" sz="1200" dirty="0"/>
              <a:t>SA2#164</a:t>
            </a:r>
          </a:p>
          <a:p>
            <a:pPr lvl="1">
              <a:spcBef>
                <a:spcPts val="0"/>
              </a:spcBef>
              <a:spcAft>
                <a:spcPts val="0"/>
              </a:spcAft>
              <a:defRPr/>
            </a:pPr>
            <a:r>
              <a:rPr lang="en-US" altLang="ko-KR" sz="1200" dirty="0"/>
              <a:t>Organize offline discussion before SA2#164 for </a:t>
            </a:r>
            <a:r>
              <a:rPr lang="en-US" altLang="ko-KR" sz="1200" dirty="0" err="1"/>
              <a:t>DualSteer</a:t>
            </a:r>
            <a:r>
              <a:rPr lang="en-US" altLang="ko-KR" sz="1200" dirty="0"/>
              <a:t> Key Issues</a:t>
            </a:r>
          </a:p>
          <a:p>
            <a:pPr lvl="1">
              <a:spcBef>
                <a:spcPts val="0"/>
              </a:spcBef>
              <a:spcAft>
                <a:spcPts val="0"/>
              </a:spcAft>
              <a:defRPr/>
            </a:pPr>
            <a:r>
              <a:rPr lang="en-US" altLang="ko-KR" sz="1200" kern="0" dirty="0"/>
              <a:t>Complete KI#1.x </a:t>
            </a:r>
            <a:r>
              <a:rPr lang="en-US" altLang="ko-KR" sz="1200" dirty="0"/>
              <a:t>c</a:t>
            </a:r>
            <a:r>
              <a:rPr lang="en-US" altLang="ko-KR" sz="1200" kern="0" dirty="0"/>
              <a:t>onclusions during </a:t>
            </a:r>
            <a:r>
              <a:rPr lang="en-US" altLang="ko-KR" sz="1200" dirty="0" smtClean="0"/>
              <a:t>SA2#164</a:t>
            </a:r>
            <a:endParaRPr lang="en-US" altLang="ko-KR" sz="120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2129909878"/>
              </p:ext>
            </p:extLst>
          </p:nvPr>
        </p:nvGraphicFramePr>
        <p:xfrm>
          <a:off x="138173" y="1312782"/>
          <a:ext cx="8810067" cy="792586"/>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85260">
                <a:tc>
                  <a:txBody>
                    <a:bodyPr/>
                    <a:lstStyle/>
                    <a:p>
                      <a:r>
                        <a:rPr lang="en-US" sz="1600" b="1" dirty="0" smtClean="0"/>
                        <a:t>Acronym</a:t>
                      </a:r>
                      <a:endParaRPr lang="en-US" sz="1600" b="1"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337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smtClean="0">
                          <a:solidFill>
                            <a:schemeClr val="lt1"/>
                          </a:solidFill>
                          <a:latin typeface="+mn-lt"/>
                          <a:ea typeface="+mn-ea"/>
                          <a:cs typeface="+mn-cs"/>
                        </a:rPr>
                        <a:t>FS_MASSS</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smtClean="0">
                          <a:solidFill>
                            <a:schemeClr val="bg1"/>
                          </a:solidFill>
                        </a:rPr>
                        <a:t>Study on Multi-Access (</a:t>
                      </a:r>
                      <a:r>
                        <a:rPr lang="en-US" sz="1200" b="1" dirty="0" err="1" smtClean="0">
                          <a:solidFill>
                            <a:schemeClr val="bg1"/>
                          </a:solidFill>
                        </a:rPr>
                        <a:t>DualSteer</a:t>
                      </a:r>
                      <a:r>
                        <a:rPr lang="en-US" sz="1200" b="1" dirty="0" smtClean="0">
                          <a:solidFill>
                            <a:schemeClr val="bg1"/>
                          </a:solidFill>
                        </a:rPr>
                        <a:t> and ATSSS_Ph4)</a:t>
                      </a:r>
                      <a:endParaRPr lang="en-US" sz="1200" b="1" kern="1200" dirty="0" smtClean="0">
                        <a:solidFill>
                          <a:schemeClr val="bg1"/>
                        </a:solidFill>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mn-lt"/>
                          <a:ea typeface="+mn-ea"/>
                          <a:cs typeface="+mn-cs"/>
                        </a:rPr>
                        <a:t>30% - 70%</a:t>
                      </a:r>
                      <a:endParaRPr lang="en-US" sz="1200" b="1" kern="1200" dirty="0">
                        <a:solidFill>
                          <a:schemeClr val="bg1"/>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dirty="0" smtClean="0">
                          <a:solidFill>
                            <a:srgbClr val="FF0000"/>
                          </a:solidFill>
                        </a:rPr>
                        <a:t>September</a:t>
                      </a:r>
                      <a:r>
                        <a:rPr lang="en-US" sz="1200" b="1" i="0" baseline="0" dirty="0" smtClean="0">
                          <a:solidFill>
                            <a:srgbClr val="FF0000"/>
                          </a:solidFill>
                        </a:rPr>
                        <a:t> </a:t>
                      </a:r>
                      <a:r>
                        <a:rPr lang="en-US" sz="1200" b="1" i="0" dirty="0" smtClean="0">
                          <a:solidFill>
                            <a:schemeClr val="bg1"/>
                          </a:solidFill>
                        </a:rPr>
                        <a:t>2024</a:t>
                      </a:r>
                      <a:endParaRPr lang="en-US" sz="1200" b="1" i="0" dirty="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200" b="1" i="0" dirty="0" smtClean="0">
                          <a:solidFill>
                            <a:schemeClr val="bg1"/>
                          </a:solidFill>
                        </a:rPr>
                        <a:t>SP-231802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268541458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smtClean="0"/>
              <a:t>2.6) </a:t>
            </a:r>
            <a:r>
              <a:rPr lang="en-GB" altLang="en-US" b="1" dirty="0" smtClean="0"/>
              <a:t>Rel-19 </a:t>
            </a:r>
            <a:r>
              <a:rPr lang="en-GB" altLang="en-US" b="1" dirty="0"/>
              <a:t>Study/Work </a:t>
            </a:r>
            <a:r>
              <a:rPr lang="en-GB" altLang="en-US" b="1" dirty="0" smtClean="0"/>
              <a:t>(</a:t>
            </a:r>
            <a:r>
              <a:rPr lang="en-GB" altLang="en-US" b="1" dirty="0" smtClean="0"/>
              <a:t>14/22)</a:t>
            </a:r>
            <a:endParaRPr lang="de-DE" altLang="de-DE" b="1" dirty="0"/>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596056"/>
            <a:ext cx="8554481" cy="36242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SA#103</a:t>
            </a:r>
            <a:endParaRPr lang="de-DE" altLang="de-DE" sz="1600" b="1" kern="0" dirty="0">
              <a:solidFill>
                <a:srgbClr val="FF0000"/>
              </a:solidFill>
            </a:endParaRPr>
          </a:p>
          <a:p>
            <a:pPr lvl="1">
              <a:spcBef>
                <a:spcPts val="0"/>
              </a:spcBef>
              <a:spcAft>
                <a:spcPts val="0"/>
              </a:spcAft>
            </a:pPr>
            <a:r>
              <a:rPr lang="en-US" altLang="zh-CN" sz="1200" dirty="0"/>
              <a:t>TR 23.700-13 v0.4.0 is available.</a:t>
            </a:r>
          </a:p>
          <a:p>
            <a:pPr lvl="1">
              <a:spcBef>
                <a:spcPts val="0"/>
              </a:spcBef>
              <a:spcAft>
                <a:spcPts val="0"/>
              </a:spcAft>
            </a:pPr>
            <a:r>
              <a:rPr lang="en-US" altLang="zh-CN" sz="1200" dirty="0"/>
              <a:t>22 new solutions agreed, for 3 key issues</a:t>
            </a:r>
          </a:p>
          <a:p>
            <a:pPr lvl="1">
              <a:spcBef>
                <a:spcPts val="0"/>
              </a:spcBef>
              <a:spcAft>
                <a:spcPts val="0"/>
              </a:spcAft>
            </a:pPr>
            <a:r>
              <a:rPr lang="en-US" altLang="zh-CN" sz="1200" dirty="0"/>
              <a:t>1 LS (</a:t>
            </a:r>
            <a:r>
              <a:rPr lang="en-US" altLang="de-DE" sz="1200" kern="0" dirty="0"/>
              <a:t>S2-2407231</a:t>
            </a:r>
            <a:r>
              <a:rPr lang="en-US" altLang="zh-CN" sz="1200" dirty="0"/>
              <a:t>) to SA1, SA3 and RAN1 (CC RAN2, RAN3</a:t>
            </a:r>
            <a:r>
              <a:rPr lang="en-US" altLang="zh-CN" sz="1200" dirty="0" smtClean="0"/>
              <a:t>)</a:t>
            </a:r>
            <a:endParaRPr lang="en-US" altLang="zh-CN" sz="1200" dirty="0" smtClean="0">
              <a:cs typeface="+mn-ea"/>
            </a:endParaRPr>
          </a:p>
          <a:p>
            <a:pPr marL="457200" lvl="1" indent="-457200">
              <a:spcBef>
                <a:spcPts val="0"/>
              </a:spcBef>
              <a:spcAft>
                <a:spcPts val="0"/>
              </a:spcAft>
              <a:buBlip>
                <a:blip r:embed="rId2"/>
              </a:buBlip>
            </a:pPr>
            <a:r>
              <a:rPr lang="en-US" sz="1600" b="1" dirty="0" smtClean="0"/>
              <a:t>Impacts </a:t>
            </a:r>
            <a:r>
              <a:rPr lang="en-US" sz="1600" b="1" dirty="0"/>
              <a:t>and dependencies on other WGs</a:t>
            </a:r>
            <a:endParaRPr lang="de-DE" sz="1600" b="1" dirty="0"/>
          </a:p>
          <a:p>
            <a:pPr lvl="1">
              <a:spcBef>
                <a:spcPts val="0"/>
              </a:spcBef>
              <a:spcAft>
                <a:spcPts val="0"/>
              </a:spcAft>
            </a:pPr>
            <a:r>
              <a:rPr lang="en-US" altLang="zh-CN" sz="1100" dirty="0"/>
              <a:t>1 LS (</a:t>
            </a:r>
            <a:r>
              <a:rPr lang="en-US" altLang="de-DE" sz="1100" kern="0" dirty="0"/>
              <a:t>S2-2407231</a:t>
            </a:r>
            <a:r>
              <a:rPr lang="en-US" altLang="zh-CN" sz="1100" dirty="0"/>
              <a:t>) to SA1, SA3 and RAN1 (CC RAN2, RAN3)</a:t>
            </a:r>
            <a:endParaRPr lang="en-US" altLang="de-DE" sz="1100" dirty="0">
              <a:solidFill>
                <a:prstClr val="black"/>
              </a:solidFill>
              <a:sym typeface="+mn-ea"/>
            </a:endParaRPr>
          </a:p>
          <a:p>
            <a:pPr lvl="1">
              <a:spcBef>
                <a:spcPts val="0"/>
              </a:spcBef>
              <a:spcAft>
                <a:spcPts val="0"/>
              </a:spcAft>
            </a:pPr>
            <a:r>
              <a:rPr lang="en-US" altLang="de-DE" sz="1100" dirty="0">
                <a:solidFill>
                  <a:prstClr val="black"/>
                </a:solidFill>
                <a:sym typeface="+mn-ea"/>
              </a:rPr>
              <a:t>Several solutions have EN/note, need coordination with RAN,</a:t>
            </a:r>
            <a:r>
              <a:rPr lang="zh-CN" altLang="en-US" sz="1100" dirty="0">
                <a:solidFill>
                  <a:prstClr val="black"/>
                </a:solidFill>
                <a:sym typeface="+mn-ea"/>
              </a:rPr>
              <a:t> </a:t>
            </a:r>
            <a:r>
              <a:rPr lang="en-US" altLang="de-DE" sz="1100" dirty="0">
                <a:solidFill>
                  <a:prstClr val="black"/>
                </a:solidFill>
                <a:sym typeface="+mn-ea"/>
              </a:rPr>
              <a:t>SA3 and </a:t>
            </a:r>
            <a:r>
              <a:rPr lang="en-US" altLang="de-DE" sz="1100" dirty="0" smtClean="0">
                <a:solidFill>
                  <a:prstClr val="black"/>
                </a:solidFill>
                <a:sym typeface="+mn-ea"/>
              </a:rPr>
              <a:t>SA5</a:t>
            </a:r>
            <a:endParaRPr lang="de-DE" sz="1100" kern="0" dirty="0"/>
          </a:p>
          <a:p>
            <a:pPr>
              <a:spcBef>
                <a:spcPts val="0"/>
              </a:spcBef>
              <a:spcAft>
                <a:spcPts val="0"/>
              </a:spcAft>
            </a:pPr>
            <a:r>
              <a:rPr lang="de-DE" sz="1600" b="1" kern="0" dirty="0" smtClean="0"/>
              <a:t>Contentious issues</a:t>
            </a:r>
          </a:p>
          <a:p>
            <a:pPr lvl="1">
              <a:spcBef>
                <a:spcPts val="0"/>
              </a:spcBef>
              <a:spcAft>
                <a:spcPts val="0"/>
              </a:spcAft>
            </a:pPr>
            <a:r>
              <a:rPr lang="de-DE" sz="1200" kern="0" dirty="0" smtClean="0"/>
              <a:t>None</a:t>
            </a:r>
          </a:p>
          <a:p>
            <a:pPr>
              <a:spcBef>
                <a:spcPts val="0"/>
              </a:spcBef>
              <a:spcAft>
                <a:spcPts val="0"/>
              </a:spcAft>
            </a:pPr>
            <a:r>
              <a:rPr lang="de-DE" sz="1600" b="1" kern="0" dirty="0" smtClean="0"/>
              <a:t>Next steps</a:t>
            </a:r>
            <a:endParaRPr lang="de-DE" sz="1600" b="1" kern="0" dirty="0"/>
          </a:p>
          <a:p>
            <a:pPr lvl="1">
              <a:spcBef>
                <a:spcPts val="0"/>
              </a:spcBef>
              <a:spcAft>
                <a:spcPts val="0"/>
              </a:spcAft>
              <a:defRPr/>
            </a:pPr>
            <a:r>
              <a:rPr lang="en-US" altLang="ko-KR" sz="1200" kern="0" dirty="0"/>
              <a:t>Continue and complete solution discussions (multi-sourced papers will be </a:t>
            </a:r>
            <a:r>
              <a:rPr lang="en-US" altLang="ko-KR" sz="1200" dirty="0"/>
              <a:t>handled with priority, any new solution should be in principle different from the existing solutions in the TR and ready for </a:t>
            </a:r>
            <a:r>
              <a:rPr lang="en-US" altLang="ko-KR" sz="1200" kern="0" dirty="0"/>
              <a:t>evaluation).</a:t>
            </a:r>
          </a:p>
          <a:p>
            <a:pPr lvl="1">
              <a:spcBef>
                <a:spcPts val="0"/>
              </a:spcBef>
              <a:spcAft>
                <a:spcPts val="0"/>
              </a:spcAft>
              <a:defRPr/>
            </a:pPr>
            <a:r>
              <a:rPr lang="en-US" altLang="ko-KR" sz="1200" kern="0" dirty="0"/>
              <a:t>Start evaluation/conclusion: group/categorize the solutions, identify the non-controversial aspects and key controversial aspects, identify the dependency with other </a:t>
            </a:r>
            <a:r>
              <a:rPr lang="en-US" altLang="ko-KR" sz="1200" kern="0" dirty="0" smtClean="0"/>
              <a:t>WGs </a:t>
            </a:r>
            <a:r>
              <a:rPr lang="en-US" altLang="ko-KR" sz="1200" kern="0" dirty="0"/>
              <a:t>and have earlier coordination.</a:t>
            </a:r>
          </a:p>
          <a:p>
            <a:pPr lvl="1">
              <a:spcBef>
                <a:spcPts val="0"/>
              </a:spcBef>
              <a:spcAft>
                <a:spcPts val="0"/>
              </a:spcAft>
              <a:defRPr/>
            </a:pPr>
            <a:r>
              <a:rPr lang="en-US" altLang="ko-KR" sz="1200" kern="0" dirty="0" err="1"/>
              <a:t>AIoT</a:t>
            </a:r>
            <a:r>
              <a:rPr lang="en-US" altLang="ko-KR" sz="1200" kern="0" dirty="0"/>
              <a:t> conference call and NWM discussion </a:t>
            </a:r>
            <a:r>
              <a:rPr lang="en-US" altLang="ko-KR" sz="1200" dirty="0"/>
              <a:t>will be arranged between SA2#163 and SA2#164 for e.g. deployment scenarios including roaming, </a:t>
            </a:r>
            <a:r>
              <a:rPr lang="en-US" altLang="ko-KR" sz="1200" dirty="0" err="1" smtClean="0"/>
              <a:t>etc</a:t>
            </a:r>
            <a:endParaRPr lang="en-US" altLang="ko-KR" sz="12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554943940"/>
              </p:ext>
            </p:extLst>
          </p:nvPr>
        </p:nvGraphicFramePr>
        <p:xfrm>
          <a:off x="138173" y="1312782"/>
          <a:ext cx="8810067" cy="881176"/>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85260">
                <a:tc>
                  <a:txBody>
                    <a:bodyPr/>
                    <a:lstStyle/>
                    <a:p>
                      <a:r>
                        <a:rPr lang="en-US" sz="1600" b="1" dirty="0" smtClean="0"/>
                        <a:t>Acronym</a:t>
                      </a:r>
                      <a:endParaRPr lang="en-US" sz="1600" b="1"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337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err="1">
                          <a:solidFill>
                            <a:schemeClr val="bg1"/>
                          </a:solidFill>
                        </a:rPr>
                        <a:t>FS_AmbientIoT</a:t>
                      </a:r>
                      <a:endParaRPr lang="en-GB" sz="1200" b="1" dirty="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solidFill>
                            <a:schemeClr val="bg1"/>
                          </a:solidFill>
                        </a:rPr>
                        <a:t>Study on Architecture support of Ambient power-enabled Internet of Things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mn-lt"/>
                          <a:ea typeface="+mn-ea"/>
                          <a:cs typeface="+mn-cs"/>
                        </a:rPr>
                        <a:t>25% </a:t>
                      </a:r>
                      <a:r>
                        <a:rPr lang="en-US" sz="1200" b="1" kern="1200" dirty="0">
                          <a:solidFill>
                            <a:schemeClr val="bg1"/>
                          </a:solidFill>
                          <a:latin typeface="+mn-lt"/>
                          <a:ea typeface="+mn-ea"/>
                          <a:cs typeface="+mn-cs"/>
                        </a:rPr>
                        <a:t>-&gt; </a:t>
                      </a:r>
                      <a:r>
                        <a:rPr lang="en-US" sz="1200" b="1" kern="1200" dirty="0" smtClean="0">
                          <a:solidFill>
                            <a:schemeClr val="bg1"/>
                          </a:solidFill>
                          <a:latin typeface="+mn-lt"/>
                          <a:ea typeface="+mn-ea"/>
                          <a:cs typeface="+mn-cs"/>
                        </a:rPr>
                        <a:t>65</a:t>
                      </a:r>
                      <a:r>
                        <a:rPr lang="en-US" sz="1200" b="1" kern="1200" dirty="0">
                          <a:solidFill>
                            <a:schemeClr val="bg1"/>
                          </a:solidFill>
                          <a:latin typeface="+mn-lt"/>
                          <a:ea typeface="+mn-ea"/>
                          <a:cs typeface="+mn-cs"/>
                        </a:rPr>
                        <a:t>%</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smtClean="0">
                          <a:solidFill>
                            <a:schemeClr val="bg1"/>
                          </a:solidFill>
                        </a:rPr>
                        <a:t>December 2024</a:t>
                      </a:r>
                      <a:endParaRPr lang="en-GB" sz="1200" b="1" dirty="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smtClean="0">
                          <a:solidFill>
                            <a:schemeClr val="bg1"/>
                          </a:solidFill>
                        </a:rPr>
                        <a:t>SP-231803</a:t>
                      </a:r>
                      <a:endParaRPr lang="en-GB" sz="1200" b="1" dirty="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16682662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1) General Aspects (1/7)</a:t>
            </a:r>
          </a:p>
        </p:txBody>
      </p:sp>
      <p:sp>
        <p:nvSpPr>
          <p:cNvPr id="6147" name="Content Placeholder 2"/>
          <p:cNvSpPr>
            <a:spLocks noGrp="1"/>
          </p:cNvSpPr>
          <p:nvPr>
            <p:ph idx="1"/>
          </p:nvPr>
        </p:nvSpPr>
        <p:spPr>
          <a:xfrm>
            <a:off x="457200" y="1600200"/>
            <a:ext cx="8345488" cy="4749800"/>
          </a:xfrm>
        </p:spPr>
        <p:txBody>
          <a:bodyPr/>
          <a:lstStyle/>
          <a:p>
            <a:pPr eaLnBrk="1" hangingPunct="1">
              <a:defRPr/>
            </a:pPr>
            <a:r>
              <a:rPr lang="de-DE" altLang="de-DE" sz="2000" dirty="0"/>
              <a:t> </a:t>
            </a:r>
            <a:r>
              <a:rPr lang="de-DE" altLang="de-DE" sz="2400" dirty="0">
                <a:latin typeface="Arial" panose="020B0604020202020204" pitchFamily="34" charset="0"/>
                <a:cs typeface="Arial" panose="020B0604020202020204" pitchFamily="34" charset="0"/>
              </a:rPr>
              <a:t>SA2 meetings held since </a:t>
            </a:r>
            <a:r>
              <a:rPr lang="de-DE" altLang="de-DE" sz="2400" dirty="0" smtClean="0">
                <a:latin typeface="Arial" panose="020B0604020202020204" pitchFamily="34" charset="0"/>
                <a:cs typeface="Arial" panose="020B0604020202020204" pitchFamily="34" charset="0"/>
              </a:rPr>
              <a:t>SA#103</a:t>
            </a:r>
            <a:endParaRPr lang="de-DE" altLang="de-DE" sz="2400" dirty="0">
              <a:latin typeface="Arial" panose="020B0604020202020204" pitchFamily="34" charset="0"/>
              <a:cs typeface="Arial" panose="020B0604020202020204" pitchFamily="34" charset="0"/>
            </a:endParaRPr>
          </a:p>
          <a:p>
            <a:pPr lvl="1" eaLnBrk="1" hangingPunct="1">
              <a:defRPr/>
            </a:pPr>
            <a:r>
              <a:rPr lang="en-GB" altLang="de-DE" sz="1800" dirty="0" smtClean="0">
                <a:latin typeface="Arial" panose="020B0604020202020204" pitchFamily="34" charset="0"/>
                <a:cs typeface="Arial" panose="020B0604020202020204" pitchFamily="34" charset="0"/>
              </a:rPr>
              <a:t>SA2#162: 15 – 19 April, Changsha, China</a:t>
            </a:r>
            <a:endParaRPr lang="en-GB" altLang="de-DE" sz="1800" dirty="0">
              <a:latin typeface="Arial" panose="020B0604020202020204" pitchFamily="34" charset="0"/>
              <a:cs typeface="Arial" panose="020B0604020202020204" pitchFamily="34" charset="0"/>
            </a:endParaRPr>
          </a:p>
          <a:p>
            <a:pPr lvl="1" eaLnBrk="1" hangingPunct="1">
              <a:defRPr/>
            </a:pPr>
            <a:r>
              <a:rPr lang="en-GB" altLang="de-DE" sz="1800" dirty="0" smtClean="0">
                <a:latin typeface="Arial" panose="020B0604020202020204" pitchFamily="34" charset="0"/>
                <a:cs typeface="Arial" panose="020B0604020202020204" pitchFamily="34" charset="0"/>
              </a:rPr>
              <a:t>SA2#163: 27 – 31 May, </a:t>
            </a:r>
            <a:r>
              <a:rPr lang="en-GB" altLang="de-DE" sz="1800" dirty="0" err="1" smtClean="0">
                <a:latin typeface="Arial" panose="020B0604020202020204" pitchFamily="34" charset="0"/>
                <a:cs typeface="Arial" panose="020B0604020202020204" pitchFamily="34" charset="0"/>
              </a:rPr>
              <a:t>Jeju</a:t>
            </a:r>
            <a:r>
              <a:rPr lang="en-GB" altLang="de-DE" sz="1800" dirty="0" smtClean="0">
                <a:latin typeface="Arial" panose="020B0604020202020204" pitchFamily="34" charset="0"/>
                <a:cs typeface="Arial" panose="020B0604020202020204" pitchFamily="34" charset="0"/>
              </a:rPr>
              <a:t>, Korea</a:t>
            </a:r>
            <a:endParaRPr lang="en-GB" altLang="ko-KR" sz="1800" dirty="0" smtClean="0">
              <a:solidFill>
                <a:srgbClr val="FF0000"/>
              </a:solidFill>
              <a:latin typeface="Arial" panose="020B0604020202020204" pitchFamily="34" charset="0"/>
              <a:cs typeface="Arial" panose="020B0604020202020204" pitchFamily="34" charset="0"/>
            </a:endParaRPr>
          </a:p>
          <a:p>
            <a:pPr eaLnBrk="1" hangingPunct="1">
              <a:defRPr/>
            </a:pPr>
            <a:r>
              <a:rPr lang="en-GB" altLang="de-DE" sz="2400" dirty="0" smtClean="0">
                <a:latin typeface="Arial" panose="020B0604020202020204" pitchFamily="34" charset="0"/>
                <a:cs typeface="Arial" panose="020B0604020202020204" pitchFamily="34" charset="0"/>
              </a:rPr>
              <a:t> Upcoming SA2 meetings (</a:t>
            </a:r>
            <a:r>
              <a:rPr lang="en-GB" altLang="de-DE" sz="2400" dirty="0" smtClean="0">
                <a:latin typeface="Arial" panose="020B0604020202020204" pitchFamily="34" charset="0"/>
                <a:cs typeface="Arial" panose="020B0604020202020204" pitchFamily="34" charset="0"/>
              </a:rPr>
              <a:t>Q3 </a:t>
            </a:r>
            <a:r>
              <a:rPr lang="en-GB" altLang="de-DE" sz="2400" dirty="0" smtClean="0">
                <a:latin typeface="Arial" panose="020B0604020202020204" pitchFamily="34" charset="0"/>
                <a:cs typeface="Arial" panose="020B0604020202020204" pitchFamily="34" charset="0"/>
              </a:rPr>
              <a:t>2024)</a:t>
            </a:r>
          </a:p>
          <a:p>
            <a:pPr lvl="1" eaLnBrk="1" hangingPunct="1">
              <a:defRPr/>
            </a:pPr>
            <a:r>
              <a:rPr lang="en-GB" altLang="de-DE" sz="1800" dirty="0" smtClean="0">
                <a:latin typeface="Arial" panose="020B0604020202020204" pitchFamily="34" charset="0"/>
                <a:cs typeface="Arial" panose="020B0604020202020204" pitchFamily="34" charset="0"/>
              </a:rPr>
              <a:t>SA2#164: 19 </a:t>
            </a:r>
            <a:r>
              <a:rPr lang="en-GB" altLang="de-DE" sz="1800" dirty="0" smtClean="0">
                <a:latin typeface="Arial" panose="020B0604020202020204" pitchFamily="34" charset="0"/>
                <a:cs typeface="Arial" panose="020B0604020202020204" pitchFamily="34" charset="0"/>
              </a:rPr>
              <a:t>- </a:t>
            </a:r>
            <a:r>
              <a:rPr lang="en-GB" altLang="de-DE" sz="1800" dirty="0" smtClean="0">
                <a:latin typeface="Arial" panose="020B0604020202020204" pitchFamily="34" charset="0"/>
                <a:cs typeface="Arial" panose="020B0604020202020204" pitchFamily="34" charset="0"/>
              </a:rPr>
              <a:t>23</a:t>
            </a:r>
            <a:r>
              <a:rPr lang="en-GB" altLang="de-DE" sz="1800" dirty="0" smtClean="0">
                <a:latin typeface="Arial" panose="020B0604020202020204" pitchFamily="34" charset="0"/>
                <a:cs typeface="Arial" panose="020B0604020202020204" pitchFamily="34" charset="0"/>
              </a:rPr>
              <a:t> August </a:t>
            </a:r>
            <a:r>
              <a:rPr lang="en-GB" altLang="de-DE" sz="1800" dirty="0" smtClean="0">
                <a:latin typeface="Arial" panose="020B0604020202020204" pitchFamily="34" charset="0"/>
                <a:cs typeface="Arial" panose="020B0604020202020204" pitchFamily="34" charset="0"/>
              </a:rPr>
              <a:t>2024, </a:t>
            </a:r>
            <a:r>
              <a:rPr lang="en-GB" altLang="de-DE" sz="1800" dirty="0" smtClean="0">
                <a:latin typeface="Arial" panose="020B0604020202020204" pitchFamily="34" charset="0"/>
                <a:cs typeface="Arial" panose="020B0604020202020204" pitchFamily="34" charset="0"/>
              </a:rPr>
              <a:t>Maastricht, Netherlands</a:t>
            </a:r>
            <a:endParaRPr lang="en-GB" altLang="ko-KR" sz="1800" dirty="0">
              <a:latin typeface="Arial" panose="020B0604020202020204" pitchFamily="34" charset="0"/>
              <a:cs typeface="Arial" panose="020B0604020202020204" pitchFamily="34" charset="0"/>
            </a:endParaRPr>
          </a:p>
          <a:p>
            <a:pPr marL="457200" lvl="1" indent="0" eaLnBrk="1" hangingPunct="1">
              <a:buNone/>
              <a:defRPr/>
            </a:pPr>
            <a:endParaRPr lang="en-GB" altLang="ko-KR" dirty="0">
              <a:latin typeface="Arial" panose="020B0604020202020204" pitchFamily="34" charset="0"/>
              <a:cs typeface="Arial" panose="020B0604020202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smtClean="0"/>
              <a:t>2.6) </a:t>
            </a:r>
            <a:r>
              <a:rPr lang="en-GB" altLang="en-US" b="1" dirty="0" smtClean="0"/>
              <a:t>Rel-19 </a:t>
            </a:r>
            <a:r>
              <a:rPr lang="en-GB" altLang="en-US" b="1" dirty="0"/>
              <a:t>Study/Work </a:t>
            </a:r>
            <a:r>
              <a:rPr lang="en-GB" altLang="en-US" b="1" dirty="0" smtClean="0"/>
              <a:t>(</a:t>
            </a:r>
            <a:r>
              <a:rPr lang="en-GB" altLang="en-US" b="1" dirty="0" smtClean="0"/>
              <a:t>15/22)</a:t>
            </a:r>
            <a:endParaRPr lang="de-DE" altLang="de-DE" b="1" dirty="0"/>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596055"/>
            <a:ext cx="8554481" cy="3752493"/>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SA#103</a:t>
            </a:r>
            <a:endParaRPr lang="de-DE" altLang="de-DE" sz="1600" b="1" kern="0" dirty="0">
              <a:solidFill>
                <a:srgbClr val="FF0000"/>
              </a:solidFill>
            </a:endParaRPr>
          </a:p>
          <a:p>
            <a:pPr lvl="1">
              <a:spcBef>
                <a:spcPts val="0"/>
              </a:spcBef>
              <a:spcAft>
                <a:spcPts val="0"/>
              </a:spcAft>
            </a:pPr>
            <a:r>
              <a:rPr lang="en-US" altLang="de-DE" sz="1200" kern="0" dirty="0"/>
              <a:t>95 PCRs were submitted, 10 PCRs were approved, 1 PCR was merged, 84 PCRs were not handled and draft TR </a:t>
            </a:r>
            <a:r>
              <a:rPr lang="en-US" altLang="de-DE" sz="1200" kern="0" dirty="0" smtClean="0"/>
              <a:t>23.700-84 will </a:t>
            </a:r>
            <a:r>
              <a:rPr lang="en-US" altLang="de-DE" sz="1200" kern="0" dirty="0"/>
              <a:t>be submitted to SA plenary for information.</a:t>
            </a:r>
          </a:p>
          <a:p>
            <a:pPr lvl="1">
              <a:spcBef>
                <a:spcPts val="0"/>
              </a:spcBef>
              <a:spcAft>
                <a:spcPts val="0"/>
              </a:spcAft>
            </a:pPr>
            <a:r>
              <a:rPr lang="en-US" altLang="de-DE" sz="1200" dirty="0" smtClean="0"/>
              <a:t>KI#1, KI#4: </a:t>
            </a:r>
            <a:r>
              <a:rPr lang="en-US" altLang="de-DE" sz="1200" dirty="0"/>
              <a:t>Final conclusion is agreed.</a:t>
            </a:r>
          </a:p>
          <a:p>
            <a:pPr lvl="1">
              <a:spcBef>
                <a:spcPts val="0"/>
              </a:spcBef>
              <a:spcAft>
                <a:spcPts val="0"/>
              </a:spcAft>
            </a:pPr>
            <a:r>
              <a:rPr lang="en-US" altLang="de-DE" sz="1200" dirty="0"/>
              <a:t>KI#2: Final conclusion is a</a:t>
            </a:r>
            <a:r>
              <a:rPr lang="en-US" altLang="zh-CN" sz="1200" dirty="0"/>
              <a:t>gr</a:t>
            </a:r>
            <a:r>
              <a:rPr lang="en-US" altLang="de-DE" sz="1200" dirty="0"/>
              <a:t>eed,</a:t>
            </a:r>
            <a:r>
              <a:rPr lang="zh-CN" altLang="en-US" sz="1200" dirty="0"/>
              <a:t> </a:t>
            </a:r>
            <a:r>
              <a:rPr lang="en-US" altLang="zh-CN" sz="1200" dirty="0"/>
              <a:t>and</a:t>
            </a:r>
            <a:r>
              <a:rPr lang="zh-CN" altLang="en-US" sz="1200" dirty="0"/>
              <a:t> </a:t>
            </a:r>
            <a:r>
              <a:rPr lang="en-US" altLang="zh-CN" sz="1200" dirty="0"/>
              <a:t>terminology</a:t>
            </a:r>
            <a:r>
              <a:rPr lang="zh-CN" altLang="en-US" sz="1200" dirty="0"/>
              <a:t> </a:t>
            </a:r>
            <a:r>
              <a:rPr lang="en-US" altLang="zh-CN" sz="1200" dirty="0"/>
              <a:t>definition and 4 solution update are agreed</a:t>
            </a:r>
            <a:r>
              <a:rPr lang="en-US" altLang="de-DE" sz="1200" dirty="0"/>
              <a:t>.</a:t>
            </a:r>
          </a:p>
          <a:p>
            <a:pPr lvl="1">
              <a:spcBef>
                <a:spcPts val="0"/>
              </a:spcBef>
              <a:spcAft>
                <a:spcPts val="0"/>
              </a:spcAft>
            </a:pPr>
            <a:r>
              <a:rPr lang="en-US" altLang="zh-CN" sz="1200" dirty="0">
                <a:cs typeface="+mn-ea"/>
              </a:rPr>
              <a:t>KI#3: </a:t>
            </a:r>
            <a:r>
              <a:rPr lang="en-US" altLang="de-DE" sz="1200" dirty="0"/>
              <a:t>Final conclusion is agreed, and use cases mapping is agreed.</a:t>
            </a:r>
          </a:p>
          <a:p>
            <a:pPr marL="457200" lvl="1" indent="-457200">
              <a:spcBef>
                <a:spcPts val="0"/>
              </a:spcBef>
              <a:spcAft>
                <a:spcPts val="0"/>
              </a:spcAft>
              <a:buBlip>
                <a:blip r:embed="rId2"/>
              </a:buBlip>
            </a:pPr>
            <a:r>
              <a:rPr lang="en-US" sz="1600" b="1" dirty="0" smtClean="0"/>
              <a:t>Impacts </a:t>
            </a:r>
            <a:r>
              <a:rPr lang="en-US" sz="1600" b="1" dirty="0"/>
              <a:t>and dependencies on other WGs</a:t>
            </a:r>
            <a:endParaRPr lang="de-DE" sz="1600" b="1" dirty="0"/>
          </a:p>
          <a:p>
            <a:pPr lvl="1">
              <a:spcBef>
                <a:spcPts val="0"/>
              </a:spcBef>
              <a:spcAft>
                <a:spcPts val="300"/>
              </a:spcAft>
            </a:pPr>
            <a:r>
              <a:rPr lang="en-US" sz="1200" kern="0" dirty="0"/>
              <a:t>For KI#1, any data to be collected from UE/RAN by LMF for the model training/model inference/model performance monitoring for LMF-side model is assumed to be defined by RAN WGs and coordination with RAN is </a:t>
            </a:r>
            <a:r>
              <a:rPr lang="en-US" sz="1200" kern="0" dirty="0" smtClean="0"/>
              <a:t>needed</a:t>
            </a:r>
          </a:p>
          <a:p>
            <a:pPr lvl="1">
              <a:spcBef>
                <a:spcPts val="0"/>
              </a:spcBef>
              <a:spcAft>
                <a:spcPts val="300"/>
              </a:spcAft>
            </a:pPr>
            <a:r>
              <a:rPr lang="en-GB" sz="1200" kern="0" dirty="0" smtClean="0"/>
              <a:t>Security </a:t>
            </a:r>
            <a:r>
              <a:rPr lang="en-GB" sz="1200" kern="0" dirty="0"/>
              <a:t>aspects, will be addressed by </a:t>
            </a:r>
            <a:r>
              <a:rPr lang="en-GB" sz="1200" kern="0" dirty="0" smtClean="0"/>
              <a:t>SA3, charging </a:t>
            </a:r>
            <a:r>
              <a:rPr lang="en-GB" sz="1200" kern="0" dirty="0"/>
              <a:t>aspects, will be addressed by SA5.</a:t>
            </a:r>
            <a:r>
              <a:rPr lang="en-US" sz="1200" kern="0" dirty="0"/>
              <a:t> </a:t>
            </a:r>
            <a:r>
              <a:rPr lang="en-GB" sz="1200" kern="0" dirty="0"/>
              <a:t>OAM aspects, if any, will be addressed by </a:t>
            </a:r>
            <a:r>
              <a:rPr lang="en-GB" sz="1200" kern="0" dirty="0" smtClean="0"/>
              <a:t>SA5</a:t>
            </a:r>
          </a:p>
          <a:p>
            <a:pPr>
              <a:spcBef>
                <a:spcPts val="0"/>
              </a:spcBef>
              <a:spcAft>
                <a:spcPts val="0"/>
              </a:spcAft>
            </a:pPr>
            <a:r>
              <a:rPr lang="de-DE" sz="1600" b="1" kern="0" dirty="0" smtClean="0"/>
              <a:t>Contentious </a:t>
            </a:r>
            <a:r>
              <a:rPr lang="de-DE" sz="1600" b="1" kern="0" dirty="0" smtClean="0"/>
              <a:t>issues</a:t>
            </a:r>
          </a:p>
          <a:p>
            <a:pPr lvl="1">
              <a:spcBef>
                <a:spcPts val="0"/>
              </a:spcBef>
              <a:spcAft>
                <a:spcPts val="0"/>
              </a:spcAft>
            </a:pPr>
            <a:r>
              <a:rPr lang="de-DE" sz="1200" kern="0" dirty="0" smtClean="0"/>
              <a:t>None</a:t>
            </a:r>
          </a:p>
          <a:p>
            <a:pPr>
              <a:spcBef>
                <a:spcPts val="0"/>
              </a:spcBef>
              <a:spcAft>
                <a:spcPts val="0"/>
              </a:spcAft>
            </a:pPr>
            <a:r>
              <a:rPr lang="de-DE" sz="1600" b="1" kern="0" dirty="0" smtClean="0"/>
              <a:t>Next steps</a:t>
            </a:r>
            <a:endParaRPr lang="de-DE" sz="1600" b="1" kern="0" dirty="0"/>
          </a:p>
          <a:p>
            <a:pPr lvl="1">
              <a:defRPr/>
            </a:pPr>
            <a:r>
              <a:rPr lang="en-GB" sz="1200" dirty="0" smtClean="0">
                <a:latin typeface="Calibri" panose="020F0502020204030204" pitchFamily="34" charset="0"/>
                <a:ea typeface="宋体" panose="02010600030101010101" pitchFamily="2" charset="-122"/>
              </a:rPr>
              <a:t>Start normative work</a:t>
            </a:r>
          </a:p>
          <a:p>
            <a:pPr lvl="1">
              <a:defRPr/>
            </a:pPr>
            <a:r>
              <a:rPr lang="en-US" sz="1200" kern="0" dirty="0"/>
              <a:t>Note: the study work in SA2 on the AIML study based on existing objectives/ WTs is 100% complete and however a check point from RAN related to WT1.1, 1.2, 1.3 is planned in September Plenary and WT1.4 alignment with RAN is expected with RAN </a:t>
            </a:r>
            <a:r>
              <a:rPr lang="en-US" sz="1200" kern="0" dirty="0" smtClean="0"/>
              <a:t>input</a:t>
            </a:r>
            <a:endParaRPr lang="en-US" sz="12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581242656"/>
              </p:ext>
            </p:extLst>
          </p:nvPr>
        </p:nvGraphicFramePr>
        <p:xfrm>
          <a:off x="138173" y="1312782"/>
          <a:ext cx="8810067" cy="881176"/>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85260">
                <a:tc>
                  <a:txBody>
                    <a:bodyPr/>
                    <a:lstStyle/>
                    <a:p>
                      <a:r>
                        <a:rPr lang="en-US" sz="1600" b="1" dirty="0" smtClean="0"/>
                        <a:t>Acronym</a:t>
                      </a:r>
                      <a:endParaRPr lang="en-US" sz="1600" b="1"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33773">
                <a:tc>
                  <a:txBody>
                    <a:bodyPr/>
                    <a:lstStyle/>
                    <a:p>
                      <a:r>
                        <a:rPr lang="en-GB" altLang="zh-CN" sz="1200" b="1" i="0" u="none" strike="noStrike" kern="1200" dirty="0">
                          <a:solidFill>
                            <a:schemeClr val="bg1"/>
                          </a:solidFill>
                          <a:effectLst/>
                          <a:latin typeface="Calibri" panose="020F0502020204030204" pitchFamily="34" charset="0"/>
                          <a:ea typeface="+mn-ea"/>
                          <a:cs typeface="+mn-cs"/>
                        </a:rPr>
                        <a:t>FS_</a:t>
                      </a:r>
                      <a:r>
                        <a:rPr lang="en-US" altLang="zh-CN" sz="1200" b="1" i="0" u="none" strike="noStrike" kern="1200" dirty="0">
                          <a:solidFill>
                            <a:schemeClr val="bg1"/>
                          </a:solidFill>
                          <a:effectLst/>
                          <a:latin typeface="Calibri" panose="020F0502020204030204" pitchFamily="34" charset="0"/>
                          <a:ea typeface="+mn-ea"/>
                          <a:cs typeface="+mn-cs"/>
                        </a:rPr>
                        <a:t>AIML_CN</a:t>
                      </a:r>
                      <a:endParaRPr lang="en-US" sz="1200" b="1" i="0" u="none" strike="noStrike" kern="1200" dirty="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i="0" u="none" strike="noStrike" kern="1200" dirty="0">
                          <a:solidFill>
                            <a:schemeClr val="bg1"/>
                          </a:solidFill>
                          <a:effectLst/>
                          <a:latin typeface="Calibri" panose="020F0502020204030204" pitchFamily="34" charset="0"/>
                          <a:ea typeface="+mn-ea"/>
                          <a:cs typeface="+mn-cs"/>
                        </a:rPr>
                        <a:t> Study on Core Network Enhanced Support for Artificial Intelligence (AI)/Machine Learning (ML) </a:t>
                      </a:r>
                      <a:endParaRPr lang="de-DE" sz="1200" b="1" i="0" u="none" strike="noStrike" kern="1200" dirty="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bg1"/>
                          </a:solidFill>
                          <a:latin typeface="+mn-lt"/>
                          <a:ea typeface="+mn-ea"/>
                          <a:cs typeface="+mn-cs"/>
                        </a:rPr>
                        <a:t>2</a:t>
                      </a:r>
                      <a:r>
                        <a:rPr lang="en-US" sz="1200" b="1" kern="1200" dirty="0" smtClean="0">
                          <a:solidFill>
                            <a:schemeClr val="bg1"/>
                          </a:solidFill>
                          <a:latin typeface="+mn-lt"/>
                          <a:ea typeface="+mn-ea"/>
                          <a:cs typeface="+mn-cs"/>
                        </a:rPr>
                        <a:t>5</a:t>
                      </a:r>
                      <a:r>
                        <a:rPr lang="en-US" sz="1200" b="1" kern="1200" dirty="0">
                          <a:solidFill>
                            <a:schemeClr val="bg1"/>
                          </a:solidFill>
                          <a:latin typeface="+mn-lt"/>
                          <a:ea typeface="+mn-ea"/>
                          <a:cs typeface="+mn-cs"/>
                        </a:rPr>
                        <a:t>% </a:t>
                      </a:r>
                      <a:r>
                        <a:rPr lang="en-US" sz="1200" b="1" kern="1200" dirty="0" smtClean="0">
                          <a:solidFill>
                            <a:schemeClr val="bg1"/>
                          </a:solidFill>
                          <a:latin typeface="+mn-lt"/>
                          <a:ea typeface="+mn-ea"/>
                          <a:cs typeface="+mn-cs"/>
                        </a:rPr>
                        <a:t>-</a:t>
                      </a:r>
                      <a:r>
                        <a:rPr lang="en-US" sz="1200" b="1" kern="1200" baseline="0" dirty="0" smtClean="0">
                          <a:solidFill>
                            <a:schemeClr val="bg1"/>
                          </a:solidFill>
                          <a:latin typeface="+mn-lt"/>
                          <a:ea typeface="+mn-ea"/>
                          <a:cs typeface="+mn-cs"/>
                        </a:rPr>
                        <a:t> </a:t>
                      </a:r>
                      <a:r>
                        <a:rPr lang="en-US" sz="1200" b="1" u="none" kern="1200" baseline="0" dirty="0" smtClean="0">
                          <a:solidFill>
                            <a:schemeClr val="bg1"/>
                          </a:solidFill>
                          <a:latin typeface="+mn-lt"/>
                          <a:ea typeface="+mn-ea"/>
                          <a:cs typeface="+mn-cs"/>
                        </a:rPr>
                        <a:t>100</a:t>
                      </a:r>
                      <a:r>
                        <a:rPr lang="en-US" sz="1200" b="1" kern="1200" dirty="0" smtClean="0">
                          <a:solidFill>
                            <a:schemeClr val="bg1"/>
                          </a:solidFill>
                          <a:latin typeface="+mn-lt"/>
                          <a:ea typeface="+mn-ea"/>
                          <a:cs typeface="+mn-cs"/>
                        </a:rPr>
                        <a:t>%</a:t>
                      </a:r>
                      <a:endParaRPr lang="en-US" sz="1200" b="1" kern="1200" dirty="0">
                        <a:solidFill>
                          <a:schemeClr val="bg1"/>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schemeClr val="bg1"/>
                          </a:solidFill>
                          <a:effectLst/>
                          <a:uLnTx/>
                          <a:uFillTx/>
                          <a:latin typeface="+mn-lt"/>
                          <a:ea typeface="+mn-ea"/>
                          <a:cs typeface="+mn-cs"/>
                        </a:rPr>
                        <a:t>June 2024</a:t>
                      </a:r>
                      <a:endParaRPr kumimoji="0" lang="en-US" sz="1200" b="1" i="0" u="none" strike="noStrike" kern="1200" cap="none" spc="0" normalizeH="0" baseline="0" noProof="0" dirty="0">
                        <a:ln>
                          <a:noFill/>
                        </a:ln>
                        <a:solidFill>
                          <a:schemeClr val="bg1"/>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schemeClr val="bg1"/>
                          </a:solidFill>
                          <a:effectLst/>
                          <a:uLnTx/>
                          <a:uFillTx/>
                          <a:latin typeface="+mn-lt"/>
                          <a:ea typeface="+mn-ea"/>
                          <a:cs typeface="+mn-cs"/>
                        </a:rPr>
                        <a:t>SP-231800</a:t>
                      </a:r>
                      <a:endParaRPr lang="en-US" sz="1200" b="1" i="0" dirty="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25216457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smtClean="0"/>
              <a:t>2.6) </a:t>
            </a:r>
            <a:r>
              <a:rPr lang="en-GB" altLang="en-US" b="1" dirty="0" smtClean="0"/>
              <a:t>Rel-19 </a:t>
            </a:r>
            <a:r>
              <a:rPr lang="en-GB" altLang="en-US" b="1" dirty="0"/>
              <a:t>Study/Work </a:t>
            </a:r>
            <a:r>
              <a:rPr lang="en-GB" altLang="en-US" b="1" dirty="0" smtClean="0"/>
              <a:t>(</a:t>
            </a:r>
            <a:r>
              <a:rPr lang="en-GB" altLang="en-US" b="1" dirty="0" smtClean="0"/>
              <a:t>16/22)</a:t>
            </a:r>
            <a:endParaRPr lang="de-DE" altLang="de-DE" b="1" dirty="0"/>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596056"/>
            <a:ext cx="8554481" cy="36242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SA#103</a:t>
            </a:r>
            <a:endParaRPr lang="de-DE" altLang="de-DE" sz="1600" b="1" kern="0" dirty="0">
              <a:solidFill>
                <a:srgbClr val="FF0000"/>
              </a:solidFill>
            </a:endParaRPr>
          </a:p>
          <a:p>
            <a:pPr lvl="1">
              <a:spcBef>
                <a:spcPts val="0"/>
              </a:spcBef>
              <a:spcAft>
                <a:spcPts val="300"/>
              </a:spcAft>
            </a:pPr>
            <a:r>
              <a:rPr lang="en-US" altLang="de-DE" sz="1200" kern="0" dirty="0"/>
              <a:t>23.502 CR 4792 </a:t>
            </a:r>
            <a:r>
              <a:rPr lang="fr-FR" altLang="de-DE" sz="1200" kern="0" dirty="0"/>
              <a:t>- </a:t>
            </a:r>
            <a:r>
              <a:rPr lang="fr-FR" altLang="de-DE" sz="1200" kern="0" dirty="0" err="1"/>
              <a:t>agreed</a:t>
            </a:r>
            <a:endParaRPr lang="en-US" altLang="de-DE" sz="1200" kern="0" dirty="0"/>
          </a:p>
          <a:p>
            <a:pPr lvl="1">
              <a:spcBef>
                <a:spcPts val="0"/>
              </a:spcBef>
              <a:spcAft>
                <a:spcPts val="300"/>
              </a:spcAft>
            </a:pPr>
            <a:r>
              <a:rPr lang="en-US" altLang="de-DE" sz="1200" kern="0" dirty="0"/>
              <a:t>23.503 CR</a:t>
            </a:r>
            <a:r>
              <a:rPr lang="fr-FR" altLang="de-DE" sz="1200" kern="0" dirty="0"/>
              <a:t> </a:t>
            </a:r>
            <a:r>
              <a:rPr lang="en-US" altLang="de-DE" sz="1200" kern="0" dirty="0"/>
              <a:t>1288 </a:t>
            </a:r>
            <a:r>
              <a:rPr lang="fr-FR" altLang="de-DE" sz="1200" kern="0" dirty="0"/>
              <a:t>- </a:t>
            </a:r>
            <a:r>
              <a:rPr lang="fr-FR" altLang="de-DE" sz="1200" kern="0" dirty="0" err="1" smtClean="0"/>
              <a:t>agreed</a:t>
            </a:r>
            <a:endParaRPr lang="en-US" altLang="zh-CN" sz="1200" kern="0" dirty="0"/>
          </a:p>
          <a:p>
            <a:pPr marL="457200" lvl="1" indent="-457200">
              <a:spcBef>
                <a:spcPts val="0"/>
              </a:spcBef>
              <a:spcAft>
                <a:spcPts val="0"/>
              </a:spcAft>
              <a:buBlip>
                <a:blip r:embed="rId2"/>
              </a:buBlip>
            </a:pPr>
            <a:r>
              <a:rPr lang="en-US" sz="1600" b="1" dirty="0"/>
              <a:t>Impacts and dependencies on other WGs</a:t>
            </a:r>
            <a:endParaRPr lang="de-DE" sz="1600" b="1" dirty="0"/>
          </a:p>
          <a:p>
            <a:pPr lvl="1">
              <a:spcBef>
                <a:spcPts val="0"/>
              </a:spcBef>
              <a:spcAft>
                <a:spcPts val="300"/>
              </a:spcAft>
            </a:pPr>
            <a:r>
              <a:rPr lang="en-US" sz="1200" kern="0" dirty="0" smtClean="0"/>
              <a:t>None</a:t>
            </a:r>
            <a:endParaRPr lang="de-DE" sz="1200" kern="0" dirty="0"/>
          </a:p>
          <a:p>
            <a:pPr>
              <a:spcBef>
                <a:spcPts val="0"/>
              </a:spcBef>
              <a:spcAft>
                <a:spcPts val="0"/>
              </a:spcAft>
            </a:pPr>
            <a:r>
              <a:rPr lang="de-DE" sz="1600" b="1" kern="0" dirty="0" smtClean="0"/>
              <a:t>Contentious issues</a:t>
            </a:r>
          </a:p>
          <a:p>
            <a:pPr lvl="1">
              <a:spcBef>
                <a:spcPts val="0"/>
              </a:spcBef>
              <a:spcAft>
                <a:spcPts val="0"/>
              </a:spcAft>
            </a:pPr>
            <a:r>
              <a:rPr lang="de-DE" sz="1200" kern="0" dirty="0" smtClean="0"/>
              <a:t>None</a:t>
            </a:r>
          </a:p>
          <a:p>
            <a:pPr>
              <a:spcBef>
                <a:spcPts val="0"/>
              </a:spcBef>
              <a:spcAft>
                <a:spcPts val="0"/>
              </a:spcAft>
            </a:pPr>
            <a:r>
              <a:rPr lang="de-DE" sz="1600" b="1" kern="0" dirty="0" smtClean="0"/>
              <a:t>Next steps</a:t>
            </a:r>
            <a:endParaRPr lang="de-DE" sz="1600" b="1" kern="0" dirty="0"/>
          </a:p>
          <a:p>
            <a:pPr lvl="1">
              <a:defRPr/>
            </a:pPr>
            <a:r>
              <a:rPr lang="en-US" sz="1200" kern="0" dirty="0"/>
              <a:t>This WID is complete</a:t>
            </a:r>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556333917"/>
              </p:ext>
            </p:extLst>
          </p:nvPr>
        </p:nvGraphicFramePr>
        <p:xfrm>
          <a:off x="138173" y="1312782"/>
          <a:ext cx="8810067" cy="769111"/>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85260">
                <a:tc>
                  <a:txBody>
                    <a:bodyPr/>
                    <a:lstStyle/>
                    <a:p>
                      <a:r>
                        <a:rPr lang="en-US" sz="1600" b="1" dirty="0" smtClean="0"/>
                        <a:t>Acronym</a:t>
                      </a:r>
                      <a:endParaRPr lang="en-US" sz="1600" b="1"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33773">
                <a:tc>
                  <a:txBody>
                    <a:bodyPr/>
                    <a:lstStyle/>
                    <a:p>
                      <a:r>
                        <a:rPr lang="en-US" sz="1200" b="1" kern="1200" dirty="0">
                          <a:solidFill>
                            <a:schemeClr val="lt1"/>
                          </a:solidFill>
                          <a:effectLst/>
                          <a:latin typeface="Arial" panose="020B0604020202020204" pitchFamily="34" charset="0"/>
                          <a:ea typeface="Calibri" panose="020F0502020204030204" pitchFamily="34" charset="0"/>
                          <a:cs typeface="+mn-cs"/>
                        </a:rPr>
                        <a:t>TEI19_MINPA</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effectLst/>
                          <a:latin typeface="Arial" panose="020B0604020202020204" pitchFamily="34" charset="0"/>
                          <a:ea typeface="Calibri" panose="020F0502020204030204" pitchFamily="34" charset="0"/>
                        </a:rPr>
                        <a:t>Minimize the Number of Policy Associations </a:t>
                      </a:r>
                      <a:endParaRPr lang="de-DE" sz="1200" b="1" i="0" u="none" strike="noStrike" kern="1200" dirty="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mn-lt"/>
                          <a:ea typeface="+mn-ea"/>
                          <a:cs typeface="+mn-cs"/>
                        </a:rPr>
                        <a:t>0 -&gt; 100%</a:t>
                      </a:r>
                      <a:endParaRPr lang="en-US" sz="1200" b="1" kern="1200" dirty="0">
                        <a:solidFill>
                          <a:schemeClr val="bg1"/>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schemeClr val="bg1"/>
                          </a:solidFill>
                          <a:effectLst/>
                          <a:uLnTx/>
                          <a:uFillTx/>
                          <a:latin typeface="+mn-lt"/>
                          <a:ea typeface="+mn-ea"/>
                          <a:cs typeface="+mn-cs"/>
                        </a:rPr>
                        <a:t>December 2024</a:t>
                      </a:r>
                      <a:endParaRPr kumimoji="0" lang="en-US" sz="1200" b="1" i="0" u="none" strike="noStrike" kern="1200" cap="none" spc="0" normalizeH="0" baseline="0" noProof="0" dirty="0">
                        <a:ln>
                          <a:noFill/>
                        </a:ln>
                        <a:solidFill>
                          <a:schemeClr val="bg1"/>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u="none" kern="1200" dirty="0" smtClean="0">
                          <a:solidFill>
                            <a:schemeClr val="lt1"/>
                          </a:solidFill>
                          <a:effectLst/>
                          <a:latin typeface="+mn-lt"/>
                          <a:ea typeface="+mn-ea"/>
                          <a:cs typeface="+mn-cs"/>
                        </a:rPr>
                        <a:t>SP-240118</a:t>
                      </a:r>
                      <a:endParaRPr lang="en-US" sz="1200" b="1" i="0" u="none" dirty="0" smtClean="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9434004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smtClean="0"/>
              <a:t>2.6) </a:t>
            </a:r>
            <a:r>
              <a:rPr lang="en-GB" altLang="en-US" b="1" dirty="0" smtClean="0"/>
              <a:t>Rel-19 </a:t>
            </a:r>
            <a:r>
              <a:rPr lang="en-GB" altLang="en-US" b="1" dirty="0"/>
              <a:t>Study/Work </a:t>
            </a:r>
            <a:r>
              <a:rPr lang="en-GB" altLang="en-US" b="1" dirty="0" smtClean="0"/>
              <a:t>(</a:t>
            </a:r>
            <a:r>
              <a:rPr lang="en-GB" altLang="en-US" b="1" dirty="0" smtClean="0"/>
              <a:t>17/22)</a:t>
            </a:r>
            <a:endParaRPr lang="de-DE" altLang="de-DE" b="1" dirty="0"/>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596056"/>
            <a:ext cx="8554481" cy="36242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SA#103</a:t>
            </a:r>
            <a:endParaRPr lang="de-DE" altLang="de-DE" sz="1600" b="1" kern="0" dirty="0">
              <a:solidFill>
                <a:srgbClr val="FF0000"/>
              </a:solidFill>
            </a:endParaRPr>
          </a:p>
          <a:p>
            <a:pPr lvl="1">
              <a:spcBef>
                <a:spcPts val="0"/>
              </a:spcBef>
              <a:spcAft>
                <a:spcPts val="0"/>
              </a:spcAft>
            </a:pPr>
            <a:r>
              <a:rPr lang="en-US" altLang="de-DE" sz="1200" dirty="0"/>
              <a:t>3 </a:t>
            </a:r>
            <a:r>
              <a:rPr lang="en-US" altLang="de-DE" sz="1200" dirty="0" smtClean="0">
                <a:sym typeface="+mn-ea"/>
              </a:rPr>
              <a:t>CRs </a:t>
            </a:r>
            <a:r>
              <a:rPr lang="en-US" altLang="zh-CN" sz="1200" dirty="0" smtClean="0">
                <a:sym typeface="+mn-ea"/>
              </a:rPr>
              <a:t>approved</a:t>
            </a:r>
            <a:r>
              <a:rPr lang="en-US" altLang="zh-CN" sz="1200" dirty="0">
                <a:sym typeface="+mn-ea"/>
              </a:rPr>
              <a:t>, </a:t>
            </a:r>
            <a:r>
              <a:rPr lang="en-US" altLang="zh-CN" sz="1200" dirty="0" smtClean="0">
                <a:sym typeface="+mn-ea"/>
              </a:rPr>
              <a:t>WID </a:t>
            </a:r>
            <a:r>
              <a:rPr lang="en-US" altLang="zh-CN" sz="1200" dirty="0">
                <a:sym typeface="+mn-ea"/>
              </a:rPr>
              <a:t>is </a:t>
            </a:r>
            <a:r>
              <a:rPr lang="en-US" altLang="zh-CN" sz="1200" dirty="0" smtClean="0">
                <a:sym typeface="+mn-ea"/>
              </a:rPr>
              <a:t>revised</a:t>
            </a:r>
          </a:p>
          <a:p>
            <a:pPr lvl="2">
              <a:spcBef>
                <a:spcPts val="0"/>
              </a:spcBef>
              <a:spcAft>
                <a:spcPts val="0"/>
              </a:spcAft>
            </a:pPr>
            <a:r>
              <a:rPr lang="en-US" altLang="de-DE" sz="1200" dirty="0" smtClean="0">
                <a:sym typeface="+mn-ea"/>
              </a:rPr>
              <a:t>1 CR to 23.501, 1 CR to 23.502, 1 CR to 23.503</a:t>
            </a:r>
            <a:endParaRPr lang="en-US" altLang="de-DE" sz="1200" dirty="0">
              <a:sym typeface="+mn-ea"/>
            </a:endParaRPr>
          </a:p>
          <a:p>
            <a:pPr lvl="1">
              <a:spcBef>
                <a:spcPts val="0"/>
              </a:spcBef>
              <a:spcAft>
                <a:spcPts val="0"/>
              </a:spcAft>
            </a:pPr>
            <a:r>
              <a:rPr lang="en-US" sz="1200" dirty="0">
                <a:sym typeface="+mn-ea"/>
              </a:rPr>
              <a:t>Normative </a:t>
            </a:r>
            <a:r>
              <a:rPr lang="en-US" sz="1200" dirty="0" smtClean="0">
                <a:sym typeface="+mn-ea"/>
              </a:rPr>
              <a:t>work</a:t>
            </a:r>
            <a:r>
              <a:rPr lang="en-US" altLang="de-DE" sz="1200" dirty="0" smtClean="0">
                <a:sym typeface="+mn-ea"/>
              </a:rPr>
              <a:t> </a:t>
            </a:r>
            <a:r>
              <a:rPr lang="en-US" altLang="zh-CN" sz="1200" dirty="0">
                <a:sym typeface="+mn-ea"/>
              </a:rPr>
              <a:t>completed within 1 </a:t>
            </a:r>
            <a:r>
              <a:rPr lang="en-US" altLang="zh-CN" sz="1200" dirty="0" smtClean="0">
                <a:sym typeface="+mn-ea"/>
              </a:rPr>
              <a:t>meeting</a:t>
            </a:r>
            <a:endParaRPr lang="en-US" altLang="zh-CN" sz="1100" dirty="0" smtClean="0">
              <a:cs typeface="+mn-ea"/>
            </a:endParaRPr>
          </a:p>
          <a:p>
            <a:pPr marL="457200" lvl="1" indent="-457200">
              <a:spcBef>
                <a:spcPts val="0"/>
              </a:spcBef>
              <a:spcAft>
                <a:spcPts val="0"/>
              </a:spcAft>
              <a:buBlip>
                <a:blip r:embed="rId2"/>
              </a:buBlip>
            </a:pPr>
            <a:r>
              <a:rPr lang="en-US" sz="1600" b="1" dirty="0" smtClean="0"/>
              <a:t>Impacts and dependencies on other WGs</a:t>
            </a:r>
            <a:endParaRPr lang="de-DE" sz="1600" b="1" dirty="0" smtClean="0"/>
          </a:p>
          <a:p>
            <a:pPr lvl="1">
              <a:spcBef>
                <a:spcPts val="0"/>
              </a:spcBef>
              <a:spcAft>
                <a:spcPts val="300"/>
              </a:spcAft>
            </a:pPr>
            <a:r>
              <a:rPr lang="en-US" sz="1200" kern="0" dirty="0" smtClean="0"/>
              <a:t>None</a:t>
            </a:r>
            <a:endParaRPr lang="de-DE" sz="1200" kern="0" dirty="0"/>
          </a:p>
          <a:p>
            <a:pPr>
              <a:spcBef>
                <a:spcPts val="0"/>
              </a:spcBef>
              <a:spcAft>
                <a:spcPts val="0"/>
              </a:spcAft>
            </a:pPr>
            <a:r>
              <a:rPr lang="de-DE" sz="1600" b="1" kern="0" dirty="0" smtClean="0"/>
              <a:t>Contentious issues</a:t>
            </a:r>
          </a:p>
          <a:p>
            <a:pPr lvl="1">
              <a:spcBef>
                <a:spcPts val="0"/>
              </a:spcBef>
              <a:spcAft>
                <a:spcPts val="0"/>
              </a:spcAft>
            </a:pPr>
            <a:r>
              <a:rPr lang="de-DE" sz="1200" kern="0" dirty="0" smtClean="0"/>
              <a:t>None</a:t>
            </a:r>
          </a:p>
          <a:p>
            <a:pPr>
              <a:spcBef>
                <a:spcPts val="0"/>
              </a:spcBef>
              <a:spcAft>
                <a:spcPts val="0"/>
              </a:spcAft>
            </a:pPr>
            <a:r>
              <a:rPr lang="de-DE" sz="1600" b="1" kern="0" dirty="0" smtClean="0"/>
              <a:t>Next steps</a:t>
            </a:r>
            <a:endParaRPr lang="de-DE" sz="1600" b="1" kern="0" dirty="0"/>
          </a:p>
          <a:p>
            <a:pPr lvl="1">
              <a:defRPr/>
            </a:pPr>
            <a:r>
              <a:rPr lang="en-GB" sz="1200" dirty="0" smtClean="0">
                <a:latin typeface="Calibri" panose="020F0502020204030204" pitchFamily="34" charset="0"/>
                <a:ea typeface="宋体" panose="02010600030101010101" pitchFamily="2" charset="-122"/>
              </a:rPr>
              <a:t>The work is complete</a:t>
            </a:r>
            <a:endParaRPr lang="en-US" sz="12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2954877998"/>
              </p:ext>
            </p:extLst>
          </p:nvPr>
        </p:nvGraphicFramePr>
        <p:xfrm>
          <a:off x="138173" y="1312782"/>
          <a:ext cx="8810067" cy="881176"/>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85260">
                <a:tc>
                  <a:txBody>
                    <a:bodyPr/>
                    <a:lstStyle/>
                    <a:p>
                      <a:r>
                        <a:rPr lang="en-US" sz="1600" b="1" dirty="0" smtClean="0"/>
                        <a:t>Acronym</a:t>
                      </a:r>
                      <a:endParaRPr lang="en-US" sz="1600" b="1"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33773">
                <a:tc>
                  <a:txBody>
                    <a:bodyPr/>
                    <a:lstStyle/>
                    <a:p>
                      <a:r>
                        <a:rPr lang="en-GB" altLang="zh-CN" sz="1200" b="1" dirty="0" smtClean="0">
                          <a:solidFill>
                            <a:schemeClr val="bg1"/>
                          </a:solidFill>
                          <a:latin typeface="Arial" panose="020B0604020202020204" pitchFamily="34" charset="0"/>
                          <a:cs typeface="Arial" panose="020B0604020202020204" pitchFamily="34" charset="0"/>
                        </a:rPr>
                        <a:t>TEI19_</a:t>
                      </a:r>
                      <a:r>
                        <a:rPr lang="en-US" altLang="zh-CN" sz="1200" b="1" dirty="0" smtClean="0">
                          <a:solidFill>
                            <a:schemeClr val="bg1"/>
                          </a:solidFill>
                          <a:latin typeface="Arial" panose="020B0604020202020204" pitchFamily="34" charset="0"/>
                          <a:cs typeface="Arial" panose="020B0604020202020204" pitchFamily="34" charset="0"/>
                        </a:rPr>
                        <a:t>QME</a:t>
                      </a:r>
                      <a:endParaRPr kumimoji="0" lang="en-US" sz="1200" b="1" i="0" u="none" strike="noStrike" kern="1200" cap="none" normalizeH="0" baseline="0" dirty="0">
                        <a:ln>
                          <a:noFill/>
                        </a:ln>
                        <a:solidFill>
                          <a:schemeClr val="bg1"/>
                        </a:solidFill>
                        <a:effectLst/>
                        <a:latin typeface="Arial" panose="020B0604020202020204" pitchFamily="34" charset="0"/>
                        <a:ea typeface="+mn-ea"/>
                        <a:cs typeface="Arial" panose="020B0604020202020204" pitchFamily="34" charset="0"/>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defRPr/>
                      </a:pPr>
                      <a:r>
                        <a:rPr lang="en-GB" altLang="zh-CN" sz="1200" b="1" dirty="0" smtClean="0">
                          <a:solidFill>
                            <a:schemeClr val="bg1"/>
                          </a:solidFill>
                          <a:effectLst/>
                          <a:latin typeface="Arial" panose="020B0604020202020204" pitchFamily="34" charset="0"/>
                          <a:cs typeface="Arial" panose="020B0604020202020204" pitchFamily="34" charset="0"/>
                          <a:sym typeface="+mn-ea"/>
                        </a:rPr>
                        <a:t>5GS enhancement on </a:t>
                      </a:r>
                      <a:r>
                        <a:rPr lang="en-GB" altLang="zh-CN" sz="1200" b="1" dirty="0" err="1" smtClean="0">
                          <a:solidFill>
                            <a:schemeClr val="bg1"/>
                          </a:solidFill>
                          <a:effectLst/>
                          <a:latin typeface="Arial" panose="020B0604020202020204" pitchFamily="34" charset="0"/>
                          <a:cs typeface="Arial" panose="020B0604020202020204" pitchFamily="34" charset="0"/>
                          <a:sym typeface="+mn-ea"/>
                        </a:rPr>
                        <a:t>QoS</a:t>
                      </a:r>
                      <a:r>
                        <a:rPr lang="en-GB" altLang="zh-CN" sz="1200" b="1" dirty="0" smtClean="0">
                          <a:solidFill>
                            <a:schemeClr val="bg1"/>
                          </a:solidFill>
                          <a:effectLst/>
                          <a:latin typeface="Arial" panose="020B0604020202020204" pitchFamily="34" charset="0"/>
                          <a:cs typeface="Arial" panose="020B0604020202020204" pitchFamily="34" charset="0"/>
                          <a:sym typeface="+mn-ea"/>
                        </a:rPr>
                        <a:t> monitoring enhancement </a:t>
                      </a:r>
                      <a:endParaRPr lang="en-US" altLang="en-GB" sz="1200" b="1" kern="1200" dirty="0">
                        <a:solidFill>
                          <a:schemeClr val="bg1"/>
                        </a:solidFill>
                        <a:effectLst/>
                        <a:latin typeface="Arial" panose="020B0604020202020204" pitchFamily="34" charset="0"/>
                        <a:ea typeface="+mn-ea"/>
                        <a:cs typeface="Arial" panose="020B0604020202020204" pitchFamily="34" charset="0"/>
                        <a:sym typeface="+mn-ea"/>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sz="1200" b="1" dirty="0" smtClean="0">
                          <a:solidFill>
                            <a:schemeClr val="bg1"/>
                          </a:solidFill>
                          <a:latin typeface="Arial" panose="020B0604020202020204" pitchFamily="34" charset="0"/>
                          <a:cs typeface="Arial" panose="020B0604020202020204" pitchFamily="34" charset="0"/>
                          <a:sym typeface="+mn-ea"/>
                        </a:rPr>
                        <a:t>0% -&gt; 100%</a:t>
                      </a:r>
                      <a:endParaRPr lang="en-US" sz="1200" b="1" kern="1200" dirty="0">
                        <a:solidFill>
                          <a:schemeClr val="bg1"/>
                        </a:solidFill>
                        <a:latin typeface="Arial" panose="020B0604020202020204" pitchFamily="34" charset="0"/>
                        <a:ea typeface="+mn-ea"/>
                        <a:cs typeface="Arial" panose="020B0604020202020204" pitchFamily="34" charset="0"/>
                        <a:sym typeface="+mn-ea"/>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1" i="0" u="none" strike="noStrike" kern="1200" cap="none" spc="0" normalizeH="0" baseline="0" noProof="0" dirty="0" smtClean="0">
                          <a:ln>
                            <a:noFill/>
                          </a:ln>
                          <a:solidFill>
                            <a:schemeClr val="bg1"/>
                          </a:solidFill>
                          <a:effectLst/>
                          <a:uLnTx/>
                          <a:uFillTx/>
                          <a:latin typeface="Arial" panose="020B0604020202020204" pitchFamily="34" charset="0"/>
                          <a:ea typeface="+mn-ea"/>
                          <a:cs typeface="Arial" panose="020B0604020202020204" pitchFamily="34" charset="0"/>
                        </a:rPr>
                        <a:t>June 2024</a:t>
                      </a:r>
                      <a:endParaRPr kumimoji="0" lang="en-US" sz="12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GB" altLang="zh-CN" sz="1200" b="1" i="0" u="none" strike="noStrike" kern="1200" cap="none" spc="0" normalizeH="0" baseline="0" noProof="0" dirty="0" smtClean="0">
                          <a:ln>
                            <a:noFill/>
                          </a:ln>
                          <a:solidFill>
                            <a:schemeClr val="bg1"/>
                          </a:solidFill>
                          <a:effectLst/>
                          <a:uLnTx/>
                          <a:uFillTx/>
                          <a:latin typeface="Arial" panose="020B0604020202020204" pitchFamily="34" charset="0"/>
                          <a:ea typeface="+mn-ea"/>
                          <a:cs typeface="Arial" panose="020B0604020202020204" pitchFamily="34" charset="0"/>
                        </a:rPr>
                        <a:t>SP-240489</a:t>
                      </a:r>
                      <a:endParaRPr kumimoji="0" lang="en-GB" altLang="zh-CN" sz="12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11600743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smtClean="0"/>
              <a:t>2.6) </a:t>
            </a:r>
            <a:r>
              <a:rPr lang="en-GB" altLang="en-US" b="1" dirty="0" smtClean="0"/>
              <a:t>Rel-19 </a:t>
            </a:r>
            <a:r>
              <a:rPr lang="en-GB" altLang="en-US" b="1" dirty="0"/>
              <a:t>Study/Work </a:t>
            </a:r>
            <a:r>
              <a:rPr lang="en-GB" altLang="en-US" b="1" dirty="0" smtClean="0"/>
              <a:t>(</a:t>
            </a:r>
            <a:r>
              <a:rPr lang="en-GB" altLang="en-US" b="1" dirty="0" smtClean="0"/>
              <a:t>18/22)</a:t>
            </a:r>
            <a:endParaRPr lang="de-DE" altLang="de-DE" b="1" dirty="0"/>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596056"/>
            <a:ext cx="8554481" cy="36242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SA#103</a:t>
            </a:r>
            <a:endParaRPr lang="de-DE" altLang="de-DE" sz="1600" b="1" kern="0" dirty="0">
              <a:solidFill>
                <a:srgbClr val="FF0000"/>
              </a:solidFill>
            </a:endParaRPr>
          </a:p>
          <a:p>
            <a:pPr lvl="1">
              <a:spcBef>
                <a:spcPts val="0"/>
              </a:spcBef>
              <a:spcAft>
                <a:spcPts val="0"/>
              </a:spcAft>
            </a:pPr>
            <a:r>
              <a:rPr lang="en-US" altLang="de-DE" sz="1200" kern="0" dirty="0"/>
              <a:t>5 CRs were approved during SA2#162 and </a:t>
            </a:r>
            <a:r>
              <a:rPr lang="en-US" altLang="de-DE" sz="1200" kern="0" dirty="0" smtClean="0"/>
              <a:t>SA2#163</a:t>
            </a:r>
          </a:p>
          <a:p>
            <a:pPr lvl="2">
              <a:spcBef>
                <a:spcPts val="0"/>
              </a:spcBef>
              <a:spcAft>
                <a:spcPts val="0"/>
              </a:spcAft>
            </a:pPr>
            <a:r>
              <a:rPr lang="en-US" altLang="de-DE" sz="1200" kern="0" dirty="0" smtClean="0"/>
              <a:t>3 CRs to 23.501, 2 CRs to 23.502</a:t>
            </a:r>
            <a:endParaRPr lang="en-US" altLang="de-DE" sz="1200" kern="0" dirty="0"/>
          </a:p>
          <a:p>
            <a:pPr lvl="1">
              <a:spcBef>
                <a:spcPts val="0"/>
              </a:spcBef>
              <a:spcAft>
                <a:spcPts val="0"/>
              </a:spcAft>
            </a:pPr>
            <a:r>
              <a:rPr lang="en-US" altLang="de-DE" sz="1200" dirty="0"/>
              <a:t>The TEI19 WI </a:t>
            </a:r>
            <a:r>
              <a:rPr lang="en-US" altLang="zh-CN" sz="1200" dirty="0"/>
              <a:t>has been </a:t>
            </a:r>
            <a:r>
              <a:rPr lang="en-US" altLang="de-DE" sz="1200" dirty="0" smtClean="0"/>
              <a:t>completed</a:t>
            </a:r>
            <a:endParaRPr lang="en-US" altLang="zh-CN" sz="1100" dirty="0">
              <a:cs typeface="+mn-ea"/>
            </a:endParaRPr>
          </a:p>
          <a:p>
            <a:pPr marL="457200" lvl="1" indent="-457200">
              <a:spcBef>
                <a:spcPts val="0"/>
              </a:spcBef>
              <a:spcAft>
                <a:spcPts val="0"/>
              </a:spcAft>
              <a:buBlip>
                <a:blip r:embed="rId2"/>
              </a:buBlip>
            </a:pPr>
            <a:r>
              <a:rPr lang="en-US" sz="1600" b="1" dirty="0"/>
              <a:t>Impacts and dependencies on other WGs</a:t>
            </a:r>
            <a:endParaRPr lang="de-DE" sz="1600" b="1" dirty="0"/>
          </a:p>
          <a:p>
            <a:pPr lvl="1">
              <a:spcBef>
                <a:spcPts val="0"/>
              </a:spcBef>
              <a:spcAft>
                <a:spcPts val="300"/>
              </a:spcAft>
            </a:pPr>
            <a:r>
              <a:rPr lang="en-US" sz="1100" kern="0" dirty="0" smtClean="0"/>
              <a:t>None</a:t>
            </a:r>
            <a:endParaRPr lang="de-DE" sz="1100" kern="0" dirty="0"/>
          </a:p>
          <a:p>
            <a:pPr>
              <a:spcBef>
                <a:spcPts val="0"/>
              </a:spcBef>
              <a:spcAft>
                <a:spcPts val="0"/>
              </a:spcAft>
            </a:pPr>
            <a:r>
              <a:rPr lang="de-DE" sz="1600" b="1" kern="0" dirty="0" smtClean="0"/>
              <a:t>Contentious issues</a:t>
            </a:r>
          </a:p>
          <a:p>
            <a:pPr lvl="1">
              <a:spcBef>
                <a:spcPts val="0"/>
              </a:spcBef>
              <a:spcAft>
                <a:spcPts val="0"/>
              </a:spcAft>
            </a:pPr>
            <a:r>
              <a:rPr lang="de-DE" sz="1200" kern="0" dirty="0" smtClean="0"/>
              <a:t>None</a:t>
            </a:r>
          </a:p>
          <a:p>
            <a:pPr>
              <a:spcBef>
                <a:spcPts val="0"/>
              </a:spcBef>
              <a:spcAft>
                <a:spcPts val="0"/>
              </a:spcAft>
            </a:pPr>
            <a:r>
              <a:rPr lang="de-DE" sz="1600" b="1" kern="0" dirty="0" smtClean="0"/>
              <a:t>Next </a:t>
            </a:r>
            <a:r>
              <a:rPr lang="de-DE" sz="1600" b="1" kern="0" dirty="0" smtClean="0"/>
              <a:t>steps</a:t>
            </a:r>
          </a:p>
          <a:p>
            <a:pPr lvl="1">
              <a:defRPr/>
            </a:pPr>
            <a:r>
              <a:rPr lang="en-GB" sz="1200" dirty="0" smtClean="0">
                <a:latin typeface="Calibri" panose="020F0502020204030204" pitchFamily="34" charset="0"/>
                <a:ea typeface="宋体" panose="02010600030101010101" pitchFamily="2" charset="-122"/>
              </a:rPr>
              <a:t>Maintenance</a:t>
            </a:r>
            <a:endParaRPr lang="en-US" sz="12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2682686814"/>
              </p:ext>
            </p:extLst>
          </p:nvPr>
        </p:nvGraphicFramePr>
        <p:xfrm>
          <a:off x="138173" y="1312782"/>
          <a:ext cx="8810067" cy="769111"/>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85260">
                <a:tc>
                  <a:txBody>
                    <a:bodyPr/>
                    <a:lstStyle/>
                    <a:p>
                      <a:r>
                        <a:rPr lang="en-US" sz="1600" b="1" dirty="0" smtClean="0"/>
                        <a:t>Acronym</a:t>
                      </a:r>
                      <a:endParaRPr lang="en-US" sz="1600" b="1"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337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TEI19_NetShare</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200" b="1" kern="1200" dirty="0">
                          <a:solidFill>
                            <a:schemeClr val="lt1"/>
                          </a:solidFill>
                          <a:latin typeface="+mn-lt"/>
                          <a:ea typeface="+mn-ea"/>
                          <a:cs typeface="+mn-cs"/>
                        </a:rPr>
                        <a:t>Indirect Network Sharing</a:t>
                      </a:r>
                      <a:endParaRPr lang="en-US" sz="1200" b="1" kern="1200" dirty="0">
                        <a:solidFill>
                          <a:schemeClr val="lt1"/>
                        </a:solidFill>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mn-lt"/>
                          <a:ea typeface="+mn-ea"/>
                          <a:cs typeface="+mn-cs"/>
                        </a:rPr>
                        <a:t>0% -&gt;</a:t>
                      </a:r>
                      <a:r>
                        <a:rPr lang="en-US" sz="1200" b="1" kern="1200" baseline="0" dirty="0" smtClean="0">
                          <a:solidFill>
                            <a:schemeClr val="bg1"/>
                          </a:solidFill>
                          <a:latin typeface="+mn-lt"/>
                          <a:ea typeface="+mn-ea"/>
                          <a:cs typeface="+mn-cs"/>
                        </a:rPr>
                        <a:t> </a:t>
                      </a:r>
                      <a:r>
                        <a:rPr lang="en-US" sz="1200" b="1" kern="1200" dirty="0" smtClean="0">
                          <a:solidFill>
                            <a:schemeClr val="bg1"/>
                          </a:solidFill>
                          <a:latin typeface="+mn-lt"/>
                          <a:ea typeface="+mn-ea"/>
                          <a:cs typeface="+mn-cs"/>
                        </a:rPr>
                        <a:t>100%</a:t>
                      </a:r>
                      <a:endParaRPr lang="en-US" sz="1200" b="1" kern="1200" dirty="0">
                        <a:solidFill>
                          <a:schemeClr val="bg1"/>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schemeClr val="bg1"/>
                          </a:solidFill>
                          <a:effectLst/>
                          <a:uLnTx/>
                          <a:uFillTx/>
                          <a:latin typeface="+mn-lt"/>
                          <a:ea typeface="+mn-ea"/>
                          <a:cs typeface="+mn-cs"/>
                        </a:rPr>
                        <a:t>December 2024</a:t>
                      </a:r>
                      <a:endParaRPr kumimoji="0" lang="en-US" sz="1200" b="1" i="0" u="none" strike="noStrike" kern="1200" cap="none" spc="0" normalizeH="0" baseline="0" noProof="0" dirty="0">
                        <a:ln>
                          <a:noFill/>
                        </a:ln>
                        <a:solidFill>
                          <a:schemeClr val="bg1"/>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200" b="1" i="0" dirty="0" smtClean="0">
                          <a:solidFill>
                            <a:schemeClr val="bg1"/>
                          </a:solidFill>
                        </a:rPr>
                        <a:t>SP-240488</a:t>
                      </a:r>
                      <a:endParaRPr lang="en-US" sz="1200" b="1" i="0" dirty="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58315306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smtClean="0"/>
              <a:t>2.6) </a:t>
            </a:r>
            <a:r>
              <a:rPr lang="en-GB" altLang="en-US" b="1" dirty="0" smtClean="0"/>
              <a:t>Rel-19 </a:t>
            </a:r>
            <a:r>
              <a:rPr lang="en-GB" altLang="en-US" b="1" dirty="0"/>
              <a:t>Study/Work </a:t>
            </a:r>
            <a:r>
              <a:rPr lang="en-GB" altLang="en-US" b="1" dirty="0" smtClean="0"/>
              <a:t>(</a:t>
            </a:r>
            <a:r>
              <a:rPr lang="en-GB" altLang="en-US" b="1" dirty="0" smtClean="0"/>
              <a:t>19/22)</a:t>
            </a:r>
            <a:endParaRPr lang="de-DE" altLang="de-DE" b="1" dirty="0"/>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596056"/>
            <a:ext cx="8554481" cy="36242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SA#103</a:t>
            </a:r>
            <a:endParaRPr lang="de-DE" altLang="de-DE" sz="1600" b="1" kern="0" dirty="0">
              <a:solidFill>
                <a:srgbClr val="FF0000"/>
              </a:solidFill>
            </a:endParaRPr>
          </a:p>
          <a:p>
            <a:pPr lvl="1">
              <a:spcBef>
                <a:spcPts val="0"/>
              </a:spcBef>
              <a:spcAft>
                <a:spcPts val="0"/>
              </a:spcAft>
            </a:pPr>
            <a:r>
              <a:rPr lang="en-US" altLang="de-DE" sz="1200" kern="0" dirty="0"/>
              <a:t>4 CRs approved during SA2#162 and SA2#163 for TS 23.501/23.502 to address the objectives of the TEI19 WI</a:t>
            </a:r>
          </a:p>
          <a:p>
            <a:pPr lvl="1">
              <a:spcBef>
                <a:spcPts val="0"/>
              </a:spcBef>
              <a:spcAft>
                <a:spcPts val="0"/>
              </a:spcAft>
            </a:pPr>
            <a:r>
              <a:rPr lang="en-US" altLang="de-DE" sz="1200" kern="0" dirty="0"/>
              <a:t>This TEI19 WI is </a:t>
            </a:r>
            <a:r>
              <a:rPr lang="en-US" altLang="de-DE" sz="1200" kern="0" dirty="0" smtClean="0"/>
              <a:t>complete</a:t>
            </a:r>
            <a:r>
              <a:rPr lang="en-US" altLang="de-DE" sz="1200" kern="0" dirty="0"/>
              <a:t>d</a:t>
            </a:r>
            <a:endParaRPr lang="en-US" altLang="zh-CN" sz="1100" dirty="0">
              <a:cs typeface="+mn-ea"/>
            </a:endParaRPr>
          </a:p>
          <a:p>
            <a:pPr marL="457200" lvl="1" indent="-457200">
              <a:spcBef>
                <a:spcPts val="0"/>
              </a:spcBef>
              <a:spcAft>
                <a:spcPts val="0"/>
              </a:spcAft>
              <a:buBlip>
                <a:blip r:embed="rId2"/>
              </a:buBlip>
            </a:pPr>
            <a:r>
              <a:rPr lang="en-US" sz="1600" b="1" dirty="0"/>
              <a:t>Impacts and dependencies on other WGs</a:t>
            </a:r>
            <a:endParaRPr lang="de-DE" sz="1600" b="1" dirty="0"/>
          </a:p>
          <a:p>
            <a:pPr lvl="1">
              <a:spcBef>
                <a:spcPts val="0"/>
              </a:spcBef>
              <a:spcAft>
                <a:spcPts val="300"/>
              </a:spcAft>
            </a:pPr>
            <a:r>
              <a:rPr lang="en-US" sz="1100" kern="0" dirty="0"/>
              <a:t>Coordination with CT per agreed </a:t>
            </a:r>
            <a:r>
              <a:rPr lang="en-US" sz="1100" kern="0" dirty="0" smtClean="0"/>
              <a:t>CRs</a:t>
            </a:r>
            <a:endParaRPr lang="de-DE" sz="1100" kern="0" dirty="0"/>
          </a:p>
          <a:p>
            <a:pPr>
              <a:spcBef>
                <a:spcPts val="0"/>
              </a:spcBef>
              <a:spcAft>
                <a:spcPts val="0"/>
              </a:spcAft>
            </a:pPr>
            <a:r>
              <a:rPr lang="de-DE" sz="1600" b="1" kern="0" dirty="0" smtClean="0"/>
              <a:t>Contentious issues</a:t>
            </a:r>
          </a:p>
          <a:p>
            <a:pPr lvl="1">
              <a:spcBef>
                <a:spcPts val="0"/>
              </a:spcBef>
              <a:spcAft>
                <a:spcPts val="0"/>
              </a:spcAft>
            </a:pPr>
            <a:r>
              <a:rPr lang="de-DE" sz="1200" kern="0" dirty="0" smtClean="0"/>
              <a:t>None</a:t>
            </a:r>
          </a:p>
          <a:p>
            <a:pPr>
              <a:spcBef>
                <a:spcPts val="0"/>
              </a:spcBef>
              <a:spcAft>
                <a:spcPts val="0"/>
              </a:spcAft>
            </a:pPr>
            <a:r>
              <a:rPr lang="de-DE" sz="1600" b="1" kern="0" dirty="0" smtClean="0"/>
              <a:t>Next steps</a:t>
            </a:r>
            <a:endParaRPr lang="de-DE" sz="1600" b="1" kern="0" dirty="0"/>
          </a:p>
          <a:p>
            <a:pPr lvl="1">
              <a:defRPr/>
            </a:pPr>
            <a:r>
              <a:rPr lang="en-US" sz="1200" kern="0" dirty="0"/>
              <a:t>Maintenance and </a:t>
            </a:r>
            <a:r>
              <a:rPr lang="en-US" sz="1200" kern="0" dirty="0" err="1" smtClean="0"/>
              <a:t>alignmen</a:t>
            </a:r>
            <a:r>
              <a:rPr lang="en-GB" sz="1200" dirty="0">
                <a:latin typeface="Calibri" panose="020F0502020204030204" pitchFamily="34" charset="0"/>
                <a:ea typeface="宋体" panose="02010600030101010101" pitchFamily="2" charset="-122"/>
              </a:rPr>
              <a:t>t</a:t>
            </a:r>
            <a:endParaRPr lang="en-US" sz="12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1496915062"/>
              </p:ext>
            </p:extLst>
          </p:nvPr>
        </p:nvGraphicFramePr>
        <p:xfrm>
          <a:off x="138173" y="1312782"/>
          <a:ext cx="8810067" cy="769111"/>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85260">
                <a:tc>
                  <a:txBody>
                    <a:bodyPr/>
                    <a:lstStyle/>
                    <a:p>
                      <a:r>
                        <a:rPr lang="en-US" sz="1600" b="1" dirty="0" smtClean="0"/>
                        <a:t>Acronym</a:t>
                      </a:r>
                      <a:endParaRPr lang="en-US" sz="1600" b="1"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337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dirty="0" smtClean="0">
                          <a:solidFill>
                            <a:schemeClr val="bg1"/>
                          </a:solidFill>
                          <a:latin typeface="+mn-lt"/>
                          <a:ea typeface="+mn-ea"/>
                          <a:cs typeface="+mn-cs"/>
                        </a:rPr>
                        <a:t>T</a:t>
                      </a:r>
                      <a:r>
                        <a:rPr lang="en-GB" sz="1200" b="1" i="0" kern="1200" dirty="0" smtClean="0">
                          <a:solidFill>
                            <a:schemeClr val="bg1"/>
                          </a:solidFill>
                          <a:latin typeface="+mn-lt"/>
                          <a:ea typeface="+mn-ea"/>
                          <a:cs typeface="+mn-cs"/>
                        </a:rPr>
                        <a:t>EI19_RVAS</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i="0" kern="1200" dirty="0">
                          <a:solidFill>
                            <a:schemeClr val="bg1"/>
                          </a:solidFill>
                          <a:latin typeface="+mn-lt"/>
                          <a:ea typeface="+mn-ea"/>
                          <a:cs typeface="+mn-cs"/>
                        </a:rPr>
                        <a:t> </a:t>
                      </a:r>
                      <a:r>
                        <a:rPr lang="en-US" sz="1200" b="1" i="0" kern="1200" dirty="0" smtClean="0">
                          <a:solidFill>
                            <a:schemeClr val="bg1"/>
                          </a:solidFill>
                          <a:latin typeface="+mn-lt"/>
                          <a:ea typeface="+mn-ea"/>
                          <a:cs typeface="+mn-cs"/>
                        </a:rPr>
                        <a:t>Architecture support of roaming value-added services</a:t>
                      </a:r>
                      <a:endParaRPr lang="de-DE" sz="1200" b="1" i="0" kern="1200" dirty="0" smtClean="0">
                        <a:solidFill>
                          <a:schemeClr val="bg1"/>
                        </a:solidFill>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mn-lt"/>
                          <a:ea typeface="+mn-ea"/>
                          <a:cs typeface="+mn-cs"/>
                        </a:rPr>
                        <a:t>0% - 100%</a:t>
                      </a:r>
                      <a:endParaRPr lang="en-US" sz="1200" b="1" kern="1200" dirty="0">
                        <a:solidFill>
                          <a:schemeClr val="bg1"/>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schemeClr val="bg1"/>
                          </a:solidFill>
                          <a:effectLst/>
                          <a:uLnTx/>
                          <a:uFillTx/>
                          <a:latin typeface="+mn-lt"/>
                          <a:ea typeface="+mn-ea"/>
                          <a:cs typeface="+mn-cs"/>
                        </a:rPr>
                        <a:t>December 2024</a:t>
                      </a:r>
                      <a:endParaRPr kumimoji="0" lang="en-US" sz="1200" b="1" i="0" u="none" strike="noStrike" kern="1200" cap="none" spc="0" normalizeH="0" baseline="0" noProof="0" dirty="0">
                        <a:ln>
                          <a:noFill/>
                        </a:ln>
                        <a:solidFill>
                          <a:schemeClr val="bg1"/>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200" b="1" i="0" dirty="0" smtClean="0">
                          <a:solidFill>
                            <a:schemeClr val="bg1"/>
                          </a:solidFill>
                        </a:rPr>
                        <a:t>SP-240119</a:t>
                      </a:r>
                      <a:endParaRPr lang="en-US" sz="1200" b="1" i="0" dirty="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516749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smtClean="0"/>
              <a:t>2.6) </a:t>
            </a:r>
            <a:r>
              <a:rPr lang="en-GB" altLang="en-US" b="1" dirty="0" smtClean="0"/>
              <a:t>Rel-19 </a:t>
            </a:r>
            <a:r>
              <a:rPr lang="en-GB" altLang="en-US" b="1" dirty="0"/>
              <a:t>Study/Work </a:t>
            </a:r>
            <a:r>
              <a:rPr lang="en-GB" altLang="en-US" b="1" dirty="0" smtClean="0"/>
              <a:t>(</a:t>
            </a:r>
            <a:r>
              <a:rPr lang="en-GB" altLang="en-US" b="1" dirty="0" smtClean="0"/>
              <a:t>20</a:t>
            </a:r>
            <a:r>
              <a:rPr lang="en-GB" altLang="en-US" b="1" dirty="0" smtClean="0"/>
              <a:t>/22)</a:t>
            </a:r>
            <a:endParaRPr lang="de-DE" altLang="de-DE" b="1" dirty="0"/>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596056"/>
            <a:ext cx="8554481" cy="36242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SA#103</a:t>
            </a:r>
            <a:endParaRPr lang="de-DE" altLang="de-DE" sz="1600" b="1" kern="0" dirty="0">
              <a:solidFill>
                <a:srgbClr val="FF0000"/>
              </a:solidFill>
            </a:endParaRPr>
          </a:p>
          <a:p>
            <a:pPr lvl="1">
              <a:spcBef>
                <a:spcPts val="0"/>
              </a:spcBef>
              <a:spcAft>
                <a:spcPts val="0"/>
              </a:spcAft>
            </a:pPr>
            <a:r>
              <a:rPr lang="en-US" altLang="de-DE" sz="1200" dirty="0"/>
              <a:t>23.501 CR 5367 </a:t>
            </a:r>
            <a:r>
              <a:rPr lang="fr-FR" altLang="de-DE" sz="1200" dirty="0"/>
              <a:t>- </a:t>
            </a:r>
            <a:r>
              <a:rPr lang="fr-FR" altLang="de-DE" sz="1200" dirty="0" err="1"/>
              <a:t>agreed</a:t>
            </a:r>
            <a:endParaRPr lang="en-US" altLang="de-DE" sz="1200" dirty="0"/>
          </a:p>
          <a:p>
            <a:pPr lvl="1">
              <a:spcBef>
                <a:spcPts val="0"/>
              </a:spcBef>
              <a:spcAft>
                <a:spcPts val="0"/>
              </a:spcAft>
            </a:pPr>
            <a:r>
              <a:rPr lang="en-US" altLang="de-DE" sz="1200" dirty="0"/>
              <a:t>23.304 CR</a:t>
            </a:r>
            <a:r>
              <a:rPr lang="fr-FR" altLang="de-DE" sz="1200" dirty="0"/>
              <a:t> </a:t>
            </a:r>
            <a:r>
              <a:rPr lang="en-US" altLang="de-DE" sz="1200" dirty="0"/>
              <a:t>0436 </a:t>
            </a:r>
            <a:r>
              <a:rPr lang="fr-FR" altLang="de-DE" sz="1200" dirty="0"/>
              <a:t>- </a:t>
            </a:r>
            <a:r>
              <a:rPr lang="fr-FR" altLang="de-DE" sz="1200" dirty="0" err="1" smtClean="0"/>
              <a:t>agreed</a:t>
            </a:r>
            <a:endParaRPr lang="en-US" altLang="zh-CN" sz="1200" dirty="0">
              <a:cs typeface="+mn-ea"/>
            </a:endParaRPr>
          </a:p>
          <a:p>
            <a:pPr marL="457200" lvl="1" indent="-457200">
              <a:spcBef>
                <a:spcPts val="0"/>
              </a:spcBef>
              <a:spcAft>
                <a:spcPts val="0"/>
              </a:spcAft>
              <a:buBlip>
                <a:blip r:embed="rId2"/>
              </a:buBlip>
            </a:pPr>
            <a:r>
              <a:rPr lang="en-US" sz="1600" b="1" dirty="0"/>
              <a:t>Impacts and dependencies on other WGs</a:t>
            </a:r>
            <a:endParaRPr lang="de-DE" sz="1600" b="1" dirty="0"/>
          </a:p>
          <a:p>
            <a:pPr lvl="1">
              <a:spcBef>
                <a:spcPts val="0"/>
              </a:spcBef>
              <a:spcAft>
                <a:spcPts val="300"/>
              </a:spcAft>
            </a:pPr>
            <a:r>
              <a:rPr lang="en-US" sz="1200" kern="0" dirty="0" smtClean="0"/>
              <a:t>None</a:t>
            </a:r>
            <a:endParaRPr lang="de-DE" sz="1200" kern="0" dirty="0"/>
          </a:p>
          <a:p>
            <a:pPr>
              <a:spcBef>
                <a:spcPts val="0"/>
              </a:spcBef>
              <a:spcAft>
                <a:spcPts val="0"/>
              </a:spcAft>
            </a:pPr>
            <a:r>
              <a:rPr lang="de-DE" sz="1600" b="1" kern="0" dirty="0" smtClean="0"/>
              <a:t>Contentious issues</a:t>
            </a:r>
          </a:p>
          <a:p>
            <a:pPr lvl="1">
              <a:spcBef>
                <a:spcPts val="0"/>
              </a:spcBef>
              <a:spcAft>
                <a:spcPts val="0"/>
              </a:spcAft>
            </a:pPr>
            <a:r>
              <a:rPr lang="de-DE" sz="1200" kern="0" dirty="0" smtClean="0"/>
              <a:t>None</a:t>
            </a:r>
          </a:p>
          <a:p>
            <a:pPr>
              <a:spcBef>
                <a:spcPts val="0"/>
              </a:spcBef>
              <a:spcAft>
                <a:spcPts val="0"/>
              </a:spcAft>
            </a:pPr>
            <a:r>
              <a:rPr lang="de-DE" sz="1600" b="1" kern="0" dirty="0" smtClean="0"/>
              <a:t>Next steps</a:t>
            </a:r>
            <a:endParaRPr lang="de-DE" sz="1600" b="1" kern="0" dirty="0"/>
          </a:p>
          <a:p>
            <a:pPr lvl="1">
              <a:defRPr/>
            </a:pPr>
            <a:r>
              <a:rPr lang="en-US" sz="1200" dirty="0">
                <a:latin typeface="Arial" panose="020B0604020202020204" pitchFamily="34" charset="0"/>
              </a:rPr>
              <a:t>This WID is </a:t>
            </a:r>
            <a:r>
              <a:rPr lang="en-US" sz="1200" dirty="0" smtClean="0">
                <a:latin typeface="Arial" panose="020B0604020202020204" pitchFamily="34" charset="0"/>
              </a:rPr>
              <a:t>completed</a:t>
            </a:r>
            <a:endParaRPr lang="de-DE" sz="1200" dirty="0">
              <a:latin typeface="Arial" panose="020B0604020202020204" pitchFamily="34" charset="0"/>
            </a:endParaRPr>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3021403208"/>
              </p:ext>
            </p:extLst>
          </p:nvPr>
        </p:nvGraphicFramePr>
        <p:xfrm>
          <a:off x="138173" y="1312782"/>
          <a:ext cx="8810067" cy="769111"/>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85260">
                <a:tc>
                  <a:txBody>
                    <a:bodyPr/>
                    <a:lstStyle/>
                    <a:p>
                      <a:r>
                        <a:rPr lang="en-US" sz="1600" b="1" dirty="0" smtClean="0"/>
                        <a:t>Acronym</a:t>
                      </a:r>
                      <a:endParaRPr lang="en-US" sz="1600" b="1"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33773">
                <a:tc>
                  <a:txBody>
                    <a:bodyPr/>
                    <a:lstStyle/>
                    <a:p>
                      <a:r>
                        <a:rPr lang="en-US" sz="1200" b="1" i="0" kern="1200" dirty="0">
                          <a:solidFill>
                            <a:schemeClr val="lt1"/>
                          </a:solidFill>
                          <a:effectLst/>
                          <a:latin typeface="Arial" panose="020B0604020202020204" pitchFamily="34" charset="0"/>
                          <a:ea typeface="+mn-ea"/>
                          <a:cs typeface="Arial" panose="020B0604020202020204" pitchFamily="34" charset="0"/>
                        </a:rPr>
                        <a:t>TEI19_ProSe_NPN</a:t>
                      </a:r>
                      <a:endParaRPr lang="en-US" sz="1000" b="1" i="0" u="none" strike="noStrike" kern="1200" dirty="0">
                        <a:solidFill>
                          <a:schemeClr val="bg1"/>
                        </a:solidFill>
                        <a:effectLst/>
                        <a:latin typeface="Arial" panose="020B0604020202020204" pitchFamily="34" charset="0"/>
                        <a:ea typeface="+mn-ea"/>
                        <a:cs typeface="Arial" panose="020B0604020202020204" pitchFamily="34" charset="0"/>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err="1">
                          <a:effectLst/>
                          <a:latin typeface="Arial" panose="020B0604020202020204" pitchFamily="34" charset="0"/>
                          <a:ea typeface="Calibri" panose="020F0502020204030204" pitchFamily="34" charset="0"/>
                        </a:rPr>
                        <a:t>ProSe</a:t>
                      </a:r>
                      <a:r>
                        <a:rPr lang="en-US" sz="1200" b="1" dirty="0">
                          <a:effectLst/>
                          <a:latin typeface="Arial" panose="020B0604020202020204" pitchFamily="34" charset="0"/>
                          <a:ea typeface="Calibri" panose="020F0502020204030204" pitchFamily="34" charset="0"/>
                        </a:rPr>
                        <a:t> support in NPN</a:t>
                      </a:r>
                      <a:endParaRPr lang="de-DE" sz="1200" b="1" i="0" u="none" strike="noStrike" kern="1200" dirty="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bg1"/>
                          </a:solidFill>
                          <a:latin typeface="+mn-lt"/>
                          <a:ea typeface="+mn-ea"/>
                          <a:cs typeface="+mn-cs"/>
                        </a:rPr>
                        <a:t>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uLnTx/>
                          <a:uFillTx/>
                          <a:latin typeface="+mn-lt"/>
                          <a:ea typeface="+mn-ea"/>
                          <a:cs typeface="+mn-cs"/>
                        </a:rPr>
                        <a:t>Dec</a:t>
                      </a:r>
                      <a:r>
                        <a:rPr kumimoji="0" lang="en-US" sz="1200" b="1" i="0" u="none" strike="noStrike" kern="1200" cap="none" spc="0" normalizeH="0" baseline="0" noProof="0" dirty="0">
                          <a:ln>
                            <a:noFill/>
                          </a:ln>
                          <a:solidFill>
                            <a:prstClr val="white"/>
                          </a:solidFill>
                          <a:effectLst/>
                          <a:uLnTx/>
                          <a:uFillTx/>
                          <a:latin typeface="+mn-lt"/>
                          <a:ea typeface="+mn-ea"/>
                          <a:cs typeface="+mn-cs"/>
                        </a:rPr>
                        <a:t>,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200" b="1" u="none" kern="1200" dirty="0">
                          <a:solidFill>
                            <a:schemeClr val="lt1"/>
                          </a:solidFill>
                          <a:effectLst/>
                          <a:latin typeface="+mn-lt"/>
                          <a:ea typeface="+mn-ea"/>
                          <a:cs typeface="+mn-cs"/>
                        </a:rPr>
                        <a:t>SP-240122</a:t>
                      </a:r>
                      <a:endParaRPr lang="en-US" sz="1200" b="1" i="0" u="none"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232172611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smtClean="0"/>
              <a:t>2.6) </a:t>
            </a:r>
            <a:r>
              <a:rPr lang="en-GB" altLang="en-US" b="1" dirty="0" smtClean="0"/>
              <a:t>Rel-19 </a:t>
            </a:r>
            <a:r>
              <a:rPr lang="en-GB" altLang="en-US" b="1" dirty="0"/>
              <a:t>Study/Work </a:t>
            </a:r>
            <a:r>
              <a:rPr lang="en-GB" altLang="en-US" b="1" dirty="0" smtClean="0"/>
              <a:t>(</a:t>
            </a:r>
            <a:r>
              <a:rPr lang="en-GB" altLang="en-US" b="1" dirty="0" smtClean="0"/>
              <a:t>21</a:t>
            </a:r>
            <a:r>
              <a:rPr lang="en-GB" altLang="en-US" b="1" dirty="0" smtClean="0"/>
              <a:t>/22)</a:t>
            </a:r>
            <a:endParaRPr lang="de-DE" altLang="de-DE" b="1" dirty="0"/>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596056"/>
            <a:ext cx="8554481" cy="36242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SA#103</a:t>
            </a:r>
            <a:endParaRPr lang="de-DE" altLang="de-DE" sz="1600" b="1" kern="0" dirty="0">
              <a:solidFill>
                <a:srgbClr val="FF0000"/>
              </a:solidFill>
            </a:endParaRPr>
          </a:p>
          <a:p>
            <a:pPr lvl="1">
              <a:spcBef>
                <a:spcPts val="0"/>
              </a:spcBef>
              <a:spcAft>
                <a:spcPts val="0"/>
              </a:spcAft>
            </a:pPr>
            <a:r>
              <a:rPr lang="en-US" altLang="de-DE" sz="1200" kern="0" dirty="0"/>
              <a:t>2 CRs were approved during </a:t>
            </a:r>
            <a:r>
              <a:rPr lang="en-US" altLang="de-DE" sz="1200" kern="0" dirty="0" smtClean="0"/>
              <a:t>SA2#163</a:t>
            </a:r>
          </a:p>
          <a:p>
            <a:pPr lvl="2">
              <a:spcBef>
                <a:spcPts val="0"/>
              </a:spcBef>
              <a:spcAft>
                <a:spcPts val="0"/>
              </a:spcAft>
            </a:pPr>
            <a:r>
              <a:rPr lang="en-US" altLang="de-DE" sz="1200" kern="0" dirty="0" smtClean="0"/>
              <a:t>1 CR to 23.501, 1 CR to 23.502</a:t>
            </a:r>
            <a:endParaRPr lang="en-US" altLang="de-DE" sz="1200" kern="0" dirty="0"/>
          </a:p>
          <a:p>
            <a:pPr lvl="1">
              <a:spcBef>
                <a:spcPts val="0"/>
              </a:spcBef>
              <a:spcAft>
                <a:spcPts val="0"/>
              </a:spcAft>
            </a:pPr>
            <a:r>
              <a:rPr lang="en-US" altLang="de-DE" sz="1200" dirty="0"/>
              <a:t>The TEI19 WI </a:t>
            </a:r>
            <a:r>
              <a:rPr lang="en-US" altLang="zh-CN" sz="1200" dirty="0"/>
              <a:t>has been </a:t>
            </a:r>
            <a:r>
              <a:rPr lang="en-US" altLang="de-DE" sz="1200" dirty="0" smtClean="0"/>
              <a:t>completed</a:t>
            </a:r>
            <a:endParaRPr lang="en-US" altLang="zh-CN" sz="1200" dirty="0">
              <a:cs typeface="+mn-ea"/>
            </a:endParaRPr>
          </a:p>
          <a:p>
            <a:pPr marL="457200" lvl="1" indent="-457200">
              <a:spcBef>
                <a:spcPts val="0"/>
              </a:spcBef>
              <a:spcAft>
                <a:spcPts val="0"/>
              </a:spcAft>
              <a:buBlip>
                <a:blip r:embed="rId2"/>
              </a:buBlip>
            </a:pPr>
            <a:r>
              <a:rPr lang="en-US" sz="1600" b="1" dirty="0"/>
              <a:t>Impacts and dependencies on other WGs</a:t>
            </a:r>
            <a:endParaRPr lang="de-DE" sz="1600" b="1" dirty="0"/>
          </a:p>
          <a:p>
            <a:pPr lvl="1">
              <a:spcBef>
                <a:spcPts val="0"/>
              </a:spcBef>
              <a:spcAft>
                <a:spcPts val="300"/>
              </a:spcAft>
            </a:pPr>
            <a:r>
              <a:rPr lang="de-DE" sz="1200" kern="0" dirty="0" smtClean="0"/>
              <a:t>No RAN dependency</a:t>
            </a:r>
            <a:endParaRPr lang="de-DE" sz="1200" kern="0" dirty="0"/>
          </a:p>
          <a:p>
            <a:pPr>
              <a:spcBef>
                <a:spcPts val="0"/>
              </a:spcBef>
              <a:spcAft>
                <a:spcPts val="0"/>
              </a:spcAft>
            </a:pPr>
            <a:r>
              <a:rPr lang="de-DE" sz="1600" b="1" kern="0" dirty="0" smtClean="0"/>
              <a:t>Contentious issues</a:t>
            </a:r>
          </a:p>
          <a:p>
            <a:pPr lvl="1">
              <a:spcBef>
                <a:spcPts val="0"/>
              </a:spcBef>
              <a:spcAft>
                <a:spcPts val="0"/>
              </a:spcAft>
            </a:pPr>
            <a:r>
              <a:rPr lang="de-DE" sz="1200" kern="0" dirty="0" smtClean="0"/>
              <a:t>None</a:t>
            </a:r>
            <a:endParaRPr lang="de-DE" sz="1200" kern="0" dirty="0" smtClean="0"/>
          </a:p>
          <a:p>
            <a:pPr>
              <a:spcBef>
                <a:spcPts val="0"/>
              </a:spcBef>
              <a:spcAft>
                <a:spcPts val="0"/>
              </a:spcAft>
            </a:pPr>
            <a:r>
              <a:rPr lang="de-DE" sz="1600" b="1" kern="0" dirty="0" smtClean="0"/>
              <a:t>Next steps</a:t>
            </a:r>
            <a:endParaRPr lang="de-DE" sz="1600" b="1" kern="0" dirty="0"/>
          </a:p>
          <a:p>
            <a:pPr lvl="1">
              <a:defRPr/>
            </a:pPr>
            <a:r>
              <a:rPr lang="en-US" sz="1200" kern="0" dirty="0" smtClean="0"/>
              <a:t>Maintenance</a:t>
            </a:r>
            <a:endParaRPr lang="en-US" sz="12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208298437"/>
              </p:ext>
            </p:extLst>
          </p:nvPr>
        </p:nvGraphicFramePr>
        <p:xfrm>
          <a:off x="138173" y="1312782"/>
          <a:ext cx="8810067" cy="792586"/>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85260">
                <a:tc>
                  <a:txBody>
                    <a:bodyPr/>
                    <a:lstStyle/>
                    <a:p>
                      <a:r>
                        <a:rPr lang="en-US" sz="1600" b="1" dirty="0" smtClean="0"/>
                        <a:t>Acronym</a:t>
                      </a:r>
                      <a:endParaRPr lang="en-US" sz="1600" b="1"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337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TEI19_NFsel_by_tPLMN</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kern="1200" dirty="0">
                          <a:solidFill>
                            <a:schemeClr val="bg1"/>
                          </a:solidFill>
                          <a:latin typeface="+mn-lt"/>
                          <a:ea typeface="+mn-ea"/>
                          <a:cs typeface="+mn-cs"/>
                        </a:rPr>
                        <a:t>NF discovery and selection by target PLMN </a:t>
                      </a:r>
                      <a:endParaRPr lang="en-US" sz="1200" b="1" kern="1200" dirty="0">
                        <a:solidFill>
                          <a:schemeClr val="bg1"/>
                        </a:solidFill>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bg1"/>
                          </a:solidFill>
                          <a:latin typeface="+mn-lt"/>
                          <a:ea typeface="+mn-ea"/>
                          <a:cs typeface="+mn-cs"/>
                        </a:rPr>
                        <a:t>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t>June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endParaRPr kumimoji="0" lang="en-US" sz="1200" b="1" i="0" u="none" strike="noStrike" kern="1200" cap="none" spc="0" normalizeH="0" baseline="0" dirty="0">
                        <a:ln>
                          <a:noFill/>
                        </a:ln>
                        <a:solidFill>
                          <a:schemeClr val="bg1"/>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067876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smtClean="0"/>
              <a:t>2.6) </a:t>
            </a:r>
            <a:r>
              <a:rPr lang="en-GB" altLang="en-US" b="1" dirty="0" smtClean="0"/>
              <a:t>Rel-19 </a:t>
            </a:r>
            <a:r>
              <a:rPr lang="en-GB" altLang="en-US" b="1" dirty="0"/>
              <a:t>Study/Work </a:t>
            </a:r>
            <a:r>
              <a:rPr lang="en-GB" altLang="en-US" b="1" dirty="0" smtClean="0"/>
              <a:t>(</a:t>
            </a:r>
            <a:r>
              <a:rPr lang="en-GB" altLang="en-US" b="1" dirty="0" smtClean="0"/>
              <a:t>22</a:t>
            </a:r>
            <a:r>
              <a:rPr lang="en-GB" altLang="en-US" b="1" dirty="0" smtClean="0"/>
              <a:t>/22)</a:t>
            </a:r>
            <a:endParaRPr lang="de-DE" altLang="de-DE" b="1" dirty="0"/>
          </a:p>
        </p:txBody>
      </p:sp>
      <p:sp>
        <p:nvSpPr>
          <p:cNvPr id="5" name="Content Placeholder 7">
            <a:extLst>
              <a:ext uri="{FF2B5EF4-FFF2-40B4-BE49-F238E27FC236}">
                <a16:creationId xmlns:a16="http://schemas.microsoft.com/office/drawing/2014/main" xmlns="" id="{DF1840B9-5A65-4E28-9D05-6670B7583CB2}"/>
              </a:ext>
            </a:extLst>
          </p:cNvPr>
          <p:cNvSpPr txBox="1">
            <a:spLocks/>
          </p:cNvSpPr>
          <p:nvPr/>
        </p:nvSpPr>
        <p:spPr>
          <a:xfrm>
            <a:off x="386848" y="2596056"/>
            <a:ext cx="8554481" cy="362427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a:t>
            </a:r>
            <a:r>
              <a:rPr lang="de-DE" altLang="de-DE" sz="1600" b="1" kern="0" dirty="0" smtClean="0"/>
              <a:t>SA#103</a:t>
            </a:r>
            <a:endParaRPr lang="de-DE" altLang="de-DE" sz="1600" b="1" kern="0" dirty="0">
              <a:solidFill>
                <a:srgbClr val="FF0000"/>
              </a:solidFill>
            </a:endParaRPr>
          </a:p>
          <a:p>
            <a:pPr lvl="1">
              <a:spcBef>
                <a:spcPts val="0"/>
              </a:spcBef>
              <a:spcAft>
                <a:spcPts val="0"/>
              </a:spcAft>
            </a:pPr>
            <a:r>
              <a:rPr lang="en-US" altLang="zh-CN" sz="1200" dirty="0">
                <a:cs typeface="+mn-ea"/>
              </a:rPr>
              <a:t>23.501 CR - agreed</a:t>
            </a:r>
          </a:p>
          <a:p>
            <a:pPr lvl="1">
              <a:spcBef>
                <a:spcPts val="0"/>
              </a:spcBef>
              <a:spcAft>
                <a:spcPts val="0"/>
              </a:spcAft>
            </a:pPr>
            <a:r>
              <a:rPr lang="en-US" altLang="zh-CN" sz="1200" dirty="0">
                <a:cs typeface="+mn-ea"/>
              </a:rPr>
              <a:t>23.502 CR - agreed</a:t>
            </a:r>
          </a:p>
          <a:p>
            <a:pPr lvl="1">
              <a:spcBef>
                <a:spcPts val="0"/>
              </a:spcBef>
              <a:spcAft>
                <a:spcPts val="0"/>
              </a:spcAft>
            </a:pPr>
            <a:r>
              <a:rPr lang="en-US" altLang="zh-CN" sz="1200" dirty="0">
                <a:cs typeface="+mn-ea"/>
              </a:rPr>
              <a:t>23.503 CR - </a:t>
            </a:r>
            <a:r>
              <a:rPr lang="en-US" altLang="zh-CN" sz="1200" dirty="0" smtClean="0">
                <a:cs typeface="+mn-ea"/>
              </a:rPr>
              <a:t>agreed</a:t>
            </a:r>
            <a:endParaRPr lang="en-US" altLang="zh-CN" sz="1200" dirty="0" smtClean="0">
              <a:cs typeface="+mn-ea"/>
            </a:endParaRPr>
          </a:p>
          <a:p>
            <a:pPr marL="457200" lvl="1" indent="-457200">
              <a:spcBef>
                <a:spcPts val="0"/>
              </a:spcBef>
              <a:spcAft>
                <a:spcPts val="0"/>
              </a:spcAft>
              <a:buBlip>
                <a:blip r:embed="rId2"/>
              </a:buBlip>
            </a:pPr>
            <a:r>
              <a:rPr lang="en-US" sz="1600" b="1" dirty="0" smtClean="0"/>
              <a:t>Impacts </a:t>
            </a:r>
            <a:r>
              <a:rPr lang="en-US" sz="1600" b="1" dirty="0"/>
              <a:t>and dependencies on other WGs</a:t>
            </a:r>
            <a:endParaRPr lang="de-DE" sz="1600" b="1" dirty="0"/>
          </a:p>
          <a:p>
            <a:pPr lvl="1">
              <a:spcBef>
                <a:spcPts val="0"/>
              </a:spcBef>
              <a:spcAft>
                <a:spcPts val="300"/>
              </a:spcAft>
            </a:pPr>
            <a:r>
              <a:rPr lang="de-DE" sz="1200" kern="0" dirty="0" smtClean="0"/>
              <a:t>None</a:t>
            </a:r>
            <a:endParaRPr lang="de-DE" sz="1200" kern="0" dirty="0"/>
          </a:p>
          <a:p>
            <a:pPr>
              <a:spcBef>
                <a:spcPts val="0"/>
              </a:spcBef>
              <a:spcAft>
                <a:spcPts val="0"/>
              </a:spcAft>
            </a:pPr>
            <a:r>
              <a:rPr lang="de-DE" sz="1600" b="1" kern="0" dirty="0" smtClean="0"/>
              <a:t>Contentious issues</a:t>
            </a:r>
          </a:p>
          <a:p>
            <a:pPr lvl="1">
              <a:spcBef>
                <a:spcPts val="0"/>
              </a:spcBef>
              <a:spcAft>
                <a:spcPts val="0"/>
              </a:spcAft>
            </a:pPr>
            <a:r>
              <a:rPr lang="de-DE" sz="1200" kern="0" dirty="0" smtClean="0"/>
              <a:t>None</a:t>
            </a:r>
            <a:endParaRPr lang="de-DE" sz="1200" kern="0" dirty="0" smtClean="0"/>
          </a:p>
          <a:p>
            <a:pPr>
              <a:spcBef>
                <a:spcPts val="0"/>
              </a:spcBef>
              <a:spcAft>
                <a:spcPts val="0"/>
              </a:spcAft>
            </a:pPr>
            <a:r>
              <a:rPr lang="de-DE" sz="1600" b="1" kern="0" dirty="0" smtClean="0"/>
              <a:t>Next </a:t>
            </a:r>
            <a:r>
              <a:rPr lang="de-DE" sz="1600" b="1" kern="0" dirty="0" smtClean="0"/>
              <a:t>steps</a:t>
            </a:r>
          </a:p>
          <a:p>
            <a:pPr lvl="1">
              <a:spcBef>
                <a:spcPts val="0"/>
              </a:spcBef>
              <a:spcAft>
                <a:spcPts val="0"/>
              </a:spcAft>
            </a:pPr>
            <a:r>
              <a:rPr lang="de-DE" sz="1200" kern="0" dirty="0" smtClean="0"/>
              <a:t>Maintenance</a:t>
            </a:r>
            <a:endParaRPr lang="de-DE" sz="1200" kern="0" dirty="0"/>
          </a:p>
          <a:p>
            <a:pPr lvl="1">
              <a:defRPr/>
            </a:pPr>
            <a:endParaRPr lang="en-US" sz="1200" kern="0" dirty="0"/>
          </a:p>
        </p:txBody>
      </p:sp>
      <p:graphicFrame>
        <p:nvGraphicFramePr>
          <p:cNvPr id="6" name="Content Placeholder 8">
            <a:extLst>
              <a:ext uri="{FF2B5EF4-FFF2-40B4-BE49-F238E27FC236}">
                <a16:creationId xmlns:a16="http://schemas.microsoft.com/office/drawing/2014/main" xmlns="" id="{D1AA8FAB-D643-474E-A0C0-53A55B180ACE}"/>
              </a:ext>
            </a:extLst>
          </p:cNvPr>
          <p:cNvGraphicFramePr>
            <a:graphicFrameLocks/>
          </p:cNvGraphicFramePr>
          <p:nvPr>
            <p:extLst>
              <p:ext uri="{D42A27DB-BD31-4B8C-83A1-F6EECF244321}">
                <p14:modId xmlns:p14="http://schemas.microsoft.com/office/powerpoint/2010/main" val="2086556775"/>
              </p:ext>
            </p:extLst>
          </p:nvPr>
        </p:nvGraphicFramePr>
        <p:xfrm>
          <a:off x="138173" y="1312782"/>
          <a:ext cx="8810067" cy="881176"/>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xmlns="" val="20000"/>
                    </a:ext>
                  </a:extLst>
                </a:gridCol>
                <a:gridCol w="3806752">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285260">
                <a:tc>
                  <a:txBody>
                    <a:bodyPr/>
                    <a:lstStyle/>
                    <a:p>
                      <a:r>
                        <a:rPr lang="en-US" sz="1600" b="1" dirty="0" smtClean="0"/>
                        <a:t>Acronym</a:t>
                      </a:r>
                      <a:endParaRPr lang="en-US" sz="1600" b="1"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433773">
                <a:tc>
                  <a:txBody>
                    <a:bodyPr/>
                    <a:lstStyle/>
                    <a:p>
                      <a:r>
                        <a:rPr lang="en-US" sz="1200" b="1" i="0" kern="1200" dirty="0">
                          <a:solidFill>
                            <a:schemeClr val="lt1"/>
                          </a:solidFill>
                          <a:effectLst/>
                          <a:latin typeface="+mn-lt"/>
                          <a:ea typeface="+mn-ea"/>
                          <a:cs typeface="+mn-cs"/>
                        </a:rPr>
                        <a:t>TEI19_SLUPiR</a:t>
                      </a:r>
                      <a:endParaRPr lang="en-US" sz="1200" b="1" i="0" u="none" strike="noStrike" kern="1200" dirty="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dirty="0">
                          <a:effectLst/>
                          <a:latin typeface="Arial" panose="020B0604020202020204" pitchFamily="34" charset="0"/>
                          <a:ea typeface="Calibri" panose="020F0502020204030204" pitchFamily="34" charset="0"/>
                        </a:rPr>
                        <a:t>Spending Limits for UE Policies in Roaming scenario</a:t>
                      </a:r>
                      <a:endParaRPr lang="de-DE" sz="1200" b="1" i="0" u="none" strike="noStrike" kern="1200" dirty="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bg1"/>
                          </a:solidFill>
                          <a:latin typeface="+mn-lt"/>
                          <a:ea typeface="+mn-ea"/>
                          <a:cs typeface="+mn-cs"/>
                        </a:rPr>
                        <a:t>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uLnTx/>
                          <a:uFillTx/>
                          <a:latin typeface="+mn-lt"/>
                          <a:ea typeface="+mn-ea"/>
                          <a:cs typeface="+mn-cs"/>
                        </a:rPr>
                        <a:t>Dec</a:t>
                      </a:r>
                      <a:r>
                        <a:rPr kumimoji="0" lang="en-US" sz="1200" b="1" i="0" u="none" strike="noStrike" kern="1200" cap="none" spc="0" normalizeH="0" baseline="0" noProof="0" dirty="0">
                          <a:ln>
                            <a:noFill/>
                          </a:ln>
                          <a:solidFill>
                            <a:prstClr val="white"/>
                          </a:solidFill>
                          <a:effectLst/>
                          <a:uLnTx/>
                          <a:uFillTx/>
                          <a:latin typeface="+mn-lt"/>
                          <a:ea typeface="+mn-ea"/>
                          <a:cs typeface="+mn-cs"/>
                        </a:rPr>
                        <a:t>,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200" b="1" u="none" kern="1200" dirty="0">
                          <a:solidFill>
                            <a:schemeClr val="lt1"/>
                          </a:solidFill>
                          <a:effectLst/>
                          <a:latin typeface="+mn-lt"/>
                          <a:ea typeface="+mn-ea"/>
                          <a:cs typeface="+mn-cs"/>
                        </a:rPr>
                        <a:t>SP-240486</a:t>
                      </a:r>
                      <a:endParaRPr lang="en-US" sz="1200" b="1" i="0" u="none"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254853247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b="1" i="1" dirty="0"/>
              <a:t> </a:t>
            </a:r>
            <a:r>
              <a:rPr lang="en-GB" sz="2000" dirty="0">
                <a:solidFill>
                  <a:schemeClr val="bg1">
                    <a:lumMod val="65000"/>
                  </a:schemeClr>
                </a:solidFill>
              </a:rPr>
              <a:t>1) General aspects (events since </a:t>
            </a:r>
            <a:r>
              <a:rPr lang="en-GB" sz="2000" dirty="0" smtClean="0">
                <a:solidFill>
                  <a:schemeClr val="bg1">
                    <a:lumMod val="65000"/>
                  </a:schemeClr>
                </a:solidFill>
              </a:rPr>
              <a:t>SA#103, </a:t>
            </a:r>
            <a:r>
              <a:rPr lang="en-GB" sz="2000" dirty="0">
                <a:solidFill>
                  <a:schemeClr val="bg1">
                    <a:lumMod val="65000"/>
                  </a:schemeClr>
                </a:solidFill>
              </a:rPr>
              <a:t>statistics, next meetings)</a:t>
            </a:r>
          </a:p>
          <a:p>
            <a:pPr eaLnBrk="1" hangingPunct="1">
              <a:defRPr/>
            </a:pPr>
            <a:r>
              <a:rPr lang="en-GB" sz="2000" dirty="0">
                <a:solidFill>
                  <a:schemeClr val="bg1">
                    <a:lumMod val="65000"/>
                  </a:schemeClr>
                </a:solidFill>
              </a:rPr>
              <a:t> </a:t>
            </a:r>
            <a:r>
              <a:rPr lang="en-GB" sz="2000" b="1" dirty="0"/>
              <a:t>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a:t>
            </a:r>
            <a:r>
              <a:rPr lang="en-US" sz="1800" dirty="0">
                <a:solidFill>
                  <a:schemeClr val="bg1">
                    <a:lumMod val="65000"/>
                  </a:schemeClr>
                </a:solidFill>
              </a:rPr>
              <a:t>Rel-15 Work and Maintenance </a:t>
            </a:r>
          </a:p>
          <a:p>
            <a:pPr lvl="1" eaLnBrk="1" hangingPunct="1">
              <a:defRPr/>
            </a:pPr>
            <a:r>
              <a:rPr lang="en-US" sz="1800" dirty="0">
                <a:solidFill>
                  <a:schemeClr val="bg1">
                    <a:lumMod val="65000"/>
                  </a:schemeClr>
                </a:solidFill>
              </a:rPr>
              <a:t>2.3) Rel-16 Work and Maintenance</a:t>
            </a:r>
          </a:p>
          <a:p>
            <a:pPr lvl="1" eaLnBrk="1" hangingPunct="1">
              <a:defRPr/>
            </a:pPr>
            <a:r>
              <a:rPr lang="en-GB" sz="1800" dirty="0">
                <a:solidFill>
                  <a:schemeClr val="bg1">
                    <a:lumMod val="65000"/>
                  </a:schemeClr>
                </a:solidFill>
              </a:rPr>
              <a:t>2.4) Rel-17 Work and Maintenance</a:t>
            </a:r>
          </a:p>
          <a:p>
            <a:pPr lvl="1" eaLnBrk="1" hangingPunct="1">
              <a:defRPr/>
            </a:pPr>
            <a:r>
              <a:rPr lang="en-GB" sz="1800" dirty="0">
                <a:solidFill>
                  <a:schemeClr val="bg1">
                    <a:lumMod val="65000"/>
                  </a:schemeClr>
                </a:solidFill>
              </a:rPr>
              <a:t>2.5) Rel-18 Work and </a:t>
            </a:r>
            <a:r>
              <a:rPr lang="en-GB" sz="1800" dirty="0" smtClean="0">
                <a:solidFill>
                  <a:schemeClr val="bg1">
                    <a:lumMod val="65000"/>
                  </a:schemeClr>
                </a:solidFill>
              </a:rPr>
              <a:t>Maintenance</a:t>
            </a:r>
          </a:p>
          <a:p>
            <a:pPr lvl="1" eaLnBrk="1" hangingPunct="1">
              <a:defRPr/>
            </a:pPr>
            <a:r>
              <a:rPr lang="en-GB" sz="1800" dirty="0" smtClean="0">
                <a:solidFill>
                  <a:schemeClr val="bg1">
                    <a:lumMod val="65000"/>
                  </a:schemeClr>
                </a:solidFill>
              </a:rPr>
              <a:t>2.6) Rel-19 Work and Maintenance</a:t>
            </a:r>
            <a:endParaRPr lang="en-GB" sz="1800" dirty="0">
              <a:solidFill>
                <a:schemeClr val="bg1">
                  <a:lumMod val="65000"/>
                </a:schemeClr>
              </a:solidFill>
            </a:endParaRPr>
          </a:p>
          <a:p>
            <a:pPr lvl="1" eaLnBrk="1" hangingPunct="1">
              <a:defRPr/>
            </a:pPr>
            <a:r>
              <a:rPr lang="en-GB" sz="1800" b="1" dirty="0" smtClean="0"/>
              <a:t>2.7) </a:t>
            </a:r>
            <a:r>
              <a:rPr lang="en-GB" sz="1800" b="1" dirty="0"/>
              <a:t>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9220"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extLst>
      <p:ext uri="{BB962C8B-B14F-4D97-AF65-F5344CB8AC3E}">
        <p14:creationId xmlns:p14="http://schemas.microsoft.com/office/powerpoint/2010/main" val="33306695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eaLnBrk="1" hangingPunct="1"/>
            <a:r>
              <a:rPr lang="de-DE" altLang="de-DE" b="1" dirty="0" smtClean="0"/>
              <a:t>2.7) </a:t>
            </a:r>
            <a:r>
              <a:rPr lang="de-DE" altLang="de-DE" b="1" dirty="0"/>
              <a:t>IETF </a:t>
            </a:r>
            <a:r>
              <a:rPr lang="en-GB" altLang="de-DE" b="1" dirty="0"/>
              <a:t>and External SDO Normative Reference Update</a:t>
            </a:r>
            <a:endParaRPr lang="de-DE" altLang="de-DE" b="1" dirty="0"/>
          </a:p>
        </p:txBody>
      </p:sp>
      <p:sp>
        <p:nvSpPr>
          <p:cNvPr id="46083" name="Content Placeholder 1"/>
          <p:cNvSpPr>
            <a:spLocks noGrp="1"/>
          </p:cNvSpPr>
          <p:nvPr>
            <p:ph idx="1"/>
          </p:nvPr>
        </p:nvSpPr>
        <p:spPr/>
        <p:txBody>
          <a:bodyPr/>
          <a:lstStyle/>
          <a:p>
            <a:endParaRPr lang="de-DE" sz="2400"/>
          </a:p>
          <a:p>
            <a:pPr eaLnBrk="1" hangingPunct="1"/>
            <a:endParaRPr lang="en-US" altLang="de-DE" sz="2400"/>
          </a:p>
          <a:p>
            <a:pPr>
              <a:buFontTx/>
              <a:buNone/>
            </a:pPr>
            <a:endParaRPr lang="en-US" altLang="de-DE"/>
          </a:p>
          <a:p>
            <a:pPr eaLnBrk="1" hangingPunct="1">
              <a:buFontTx/>
              <a:buNone/>
            </a:pPr>
            <a:endParaRPr lang="en-US" altLang="de-DE"/>
          </a:p>
          <a:p>
            <a:pPr eaLnBrk="1" hangingPunct="1"/>
            <a:endParaRPr lang="en-GB" altLang="de-DE">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xmlns="" id="{D041F9B7-C239-4B45-BD44-AF358702C28E}"/>
              </a:ext>
            </a:extLst>
          </p:cNvPr>
          <p:cNvSpPr txBox="1">
            <a:spLocks/>
          </p:cNvSpPr>
          <p:nvPr/>
        </p:nvSpPr>
        <p:spPr bwMode="auto">
          <a:xfrm>
            <a:off x="457200" y="1634836"/>
            <a:ext cx="8229600" cy="4300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US" sz="2400" kern="0" dirty="0" smtClean="0"/>
              <a:t>None </a:t>
            </a:r>
            <a:endParaRPr lang="en-US" sz="2400" kern="0" dirty="0"/>
          </a:p>
          <a:p>
            <a:pPr eaLnBrk="1" hangingPunct="1">
              <a:defRPr/>
            </a:pPr>
            <a:endParaRPr lang="en-GB" sz="1600" kern="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b="1"/>
              <a:t>1) General Aspects (2/7)</a:t>
            </a:r>
          </a:p>
        </p:txBody>
      </p:sp>
      <p:sp>
        <p:nvSpPr>
          <p:cNvPr id="11267" name="Rectangle 3"/>
          <p:cNvSpPr>
            <a:spLocks noGrp="1"/>
          </p:cNvSpPr>
          <p:nvPr>
            <p:ph idx="1"/>
          </p:nvPr>
        </p:nvSpPr>
        <p:spPr>
          <a:xfrm>
            <a:off x="488950" y="1371600"/>
            <a:ext cx="8119533" cy="4921998"/>
          </a:xfrm>
        </p:spPr>
        <p:txBody>
          <a:bodyPr/>
          <a:lstStyle/>
          <a:p>
            <a:pPr eaLnBrk="1" hangingPunct="1"/>
            <a:r>
              <a:rPr lang="en-GB" altLang="ko-KR" sz="1800" dirty="0" smtClean="0">
                <a:latin typeface="Arial" panose="020B0604020202020204" pitchFamily="34" charset="0"/>
                <a:ea typeface="Gulim" panose="020B0600000101010101" pitchFamily="34" charset="-127"/>
                <a:cs typeface="Arial" panose="020B0604020202020204" pitchFamily="34" charset="0"/>
              </a:rPr>
              <a:t>SA2 </a:t>
            </a:r>
            <a:r>
              <a:rPr lang="en-GB" altLang="ko-KR" sz="1800" dirty="0">
                <a:latin typeface="Arial" panose="020B0604020202020204" pitchFamily="34" charset="0"/>
                <a:ea typeface="Gulim" panose="020B0600000101010101" pitchFamily="34" charset="-127"/>
                <a:cs typeface="Arial" panose="020B0604020202020204" pitchFamily="34" charset="0"/>
              </a:rPr>
              <a:t>WG </a:t>
            </a:r>
            <a:r>
              <a:rPr lang="en-GB" altLang="ko-KR" sz="1800" dirty="0" smtClean="0">
                <a:latin typeface="Arial" panose="020B0604020202020204" pitchFamily="34" charset="0"/>
                <a:ea typeface="Gulim" panose="020B0600000101010101" pitchFamily="34" charset="-127"/>
                <a:cs typeface="Arial" panose="020B0604020202020204" pitchFamily="34" charset="0"/>
              </a:rPr>
              <a:t>leadership</a:t>
            </a:r>
            <a:endParaRPr lang="en-GB" altLang="ko-KR" sz="1800" dirty="0">
              <a:latin typeface="Arial" panose="020B0604020202020204" pitchFamily="34" charset="0"/>
              <a:ea typeface="Gulim" panose="020B0600000101010101" pitchFamily="34" charset="-127"/>
              <a:cs typeface="Arial" panose="020B0604020202020204" pitchFamily="34" charset="0"/>
            </a:endParaRPr>
          </a:p>
          <a:p>
            <a:pPr lvl="1" eaLnBrk="1" hangingPunct="1"/>
            <a:r>
              <a:rPr lang="en-GB" altLang="ko-KR" sz="1800" b="1" dirty="0">
                <a:latin typeface="Arial" panose="020B0604020202020204" pitchFamily="34" charset="0"/>
                <a:ea typeface="Gulim" panose="020B0600000101010101" pitchFamily="34" charset="-127"/>
                <a:cs typeface="Arial" panose="020B0604020202020204" pitchFamily="34" charset="0"/>
              </a:rPr>
              <a:t>Chair</a:t>
            </a:r>
            <a:r>
              <a:rPr lang="en-GB" altLang="ko-KR" sz="1800" dirty="0">
                <a:latin typeface="Arial" panose="020B0604020202020204" pitchFamily="34" charset="0"/>
                <a:ea typeface="Gulim" panose="020B0600000101010101" pitchFamily="34" charset="-127"/>
                <a:cs typeface="Arial" panose="020B0604020202020204" pitchFamily="34" charset="0"/>
              </a:rPr>
              <a:t>: Andrew Bennett (Samsung)</a:t>
            </a:r>
          </a:p>
          <a:p>
            <a:pPr lvl="1" eaLnBrk="1" hangingPunct="1"/>
            <a:r>
              <a:rPr lang="en-GB" altLang="ko-KR" sz="1800" b="1" dirty="0">
                <a:latin typeface="Arial" panose="020B0604020202020204" pitchFamily="34" charset="0"/>
                <a:ea typeface="Gulim" panose="020B0600000101010101" pitchFamily="34" charset="-127"/>
                <a:cs typeface="Arial" panose="020B0604020202020204" pitchFamily="34" charset="0"/>
              </a:rPr>
              <a:t>Vice </a:t>
            </a:r>
            <a:r>
              <a:rPr lang="en-GB" altLang="ko-KR" sz="1800" b="1" dirty="0" smtClean="0">
                <a:latin typeface="Arial" panose="020B0604020202020204" pitchFamily="34" charset="0"/>
                <a:ea typeface="Gulim" panose="020B0600000101010101" pitchFamily="34" charset="-127"/>
                <a:cs typeface="Arial" panose="020B0604020202020204" pitchFamily="34" charset="0"/>
              </a:rPr>
              <a:t>Chairs</a:t>
            </a:r>
            <a:r>
              <a:rPr lang="en-GB" altLang="ko-KR" sz="1800" dirty="0" smtClean="0">
                <a:latin typeface="Arial" panose="020B0604020202020204" pitchFamily="34" charset="0"/>
                <a:ea typeface="Gulim" panose="020B0600000101010101" pitchFamily="34" charset="-127"/>
                <a:cs typeface="Arial" panose="020B0604020202020204" pitchFamily="34" charset="0"/>
              </a:rPr>
              <a:t>: </a:t>
            </a:r>
            <a:r>
              <a:rPr lang="en-GB" altLang="ko-KR" sz="1800" dirty="0">
                <a:latin typeface="Arial" panose="020B0604020202020204" pitchFamily="34" charset="0"/>
                <a:ea typeface="Gulim" panose="020B0600000101010101" pitchFamily="34" charset="-127"/>
                <a:cs typeface="Arial" panose="020B0604020202020204" pitchFamily="34" charset="0"/>
              </a:rPr>
              <a:t>Dario Serafino Tonesi (Qualcomm), Wanqiang Zhang (Huawei) </a:t>
            </a:r>
          </a:p>
          <a:p>
            <a:pPr lvl="1" eaLnBrk="1" hangingPunct="1"/>
            <a:r>
              <a:rPr lang="en-GB" altLang="ko-KR" sz="1800" b="1" dirty="0">
                <a:latin typeface="Arial" panose="020B0604020202020204" pitchFamily="34" charset="0"/>
                <a:ea typeface="Gulim" panose="020B0600000101010101" pitchFamily="34" charset="-127"/>
                <a:cs typeface="Arial" panose="020B0604020202020204" pitchFamily="34" charset="0"/>
              </a:rPr>
              <a:t>Secretary</a:t>
            </a:r>
            <a:r>
              <a:rPr lang="en-GB" altLang="ko-KR" sz="1800" dirty="0">
                <a:latin typeface="Arial" panose="020B0604020202020204" pitchFamily="34" charset="0"/>
                <a:ea typeface="Gulim" panose="020B0600000101010101" pitchFamily="34" charset="-127"/>
                <a:cs typeface="Arial" panose="020B0604020202020204" pitchFamily="34" charset="0"/>
              </a:rPr>
              <a:t>: Maurice Pope (MCC)</a:t>
            </a:r>
          </a:p>
          <a:p>
            <a:pPr marL="0" lvl="1" indent="0" eaLnBrk="1" hangingPunct="1">
              <a:buNone/>
            </a:pPr>
            <a:endParaRPr lang="en-GB" altLang="ko-KR" sz="1800" dirty="0">
              <a:latin typeface="Arial" panose="020B0604020202020204" pitchFamily="34" charset="0"/>
              <a:ea typeface="Gulim" panose="020B0600000101010101" pitchFamily="34" charset="-127"/>
              <a:cs typeface="Arial" panose="020B0604020202020204" pitchFamily="34" charset="0"/>
            </a:endParaRPr>
          </a:p>
          <a:p>
            <a:pPr marL="284163" indent="0" eaLnBrk="1" hangingPunct="1">
              <a:buNone/>
            </a:pPr>
            <a:r>
              <a:rPr lang="en-GB" altLang="de-DE" sz="1600" b="1" dirty="0">
                <a:latin typeface="Arial" panose="020B0604020202020204" pitchFamily="34" charset="0"/>
                <a:cs typeface="Arial" panose="020B0604020202020204" pitchFamily="34" charset="0"/>
              </a:rPr>
              <a:t>Many thanks to Maurice </a:t>
            </a:r>
            <a:r>
              <a:rPr lang="en-GB" altLang="de-DE" sz="1600" b="1" dirty="0" smtClean="0">
                <a:latin typeface="Arial" panose="020B0604020202020204" pitchFamily="34" charset="0"/>
                <a:cs typeface="Arial" panose="020B0604020202020204" pitchFamily="34" charset="0"/>
              </a:rPr>
              <a:t>Pope, </a:t>
            </a:r>
            <a:r>
              <a:rPr lang="en-GB" altLang="de-DE" sz="1600" b="1" dirty="0">
                <a:latin typeface="Arial" panose="020B0604020202020204" pitchFamily="34" charset="0"/>
                <a:cs typeface="Arial" panose="020B0604020202020204" pitchFamily="34" charset="0"/>
              </a:rPr>
              <a:t>and </a:t>
            </a:r>
            <a:r>
              <a:rPr lang="en-GB" altLang="de-DE" sz="1600" b="1" dirty="0" smtClean="0">
                <a:latin typeface="Arial" panose="020B0604020202020204" pitchFamily="34" charset="0"/>
                <a:cs typeface="Arial" panose="020B0604020202020204" pitchFamily="34" charset="0"/>
              </a:rPr>
              <a:t>Vice Chairs </a:t>
            </a:r>
            <a:r>
              <a:rPr lang="en-GB" altLang="de-DE" sz="1600" b="1" dirty="0" err="1" smtClean="0">
                <a:latin typeface="Arial" panose="020B0604020202020204" pitchFamily="34" charset="0"/>
                <a:cs typeface="Arial" panose="020B0604020202020204" pitchFamily="34" charset="0"/>
              </a:rPr>
              <a:t>Wanqiang</a:t>
            </a:r>
            <a:r>
              <a:rPr lang="en-GB" altLang="de-DE" sz="1600" b="1" dirty="0" smtClean="0">
                <a:latin typeface="Arial" panose="020B0604020202020204" pitchFamily="34" charset="0"/>
                <a:cs typeface="Arial" panose="020B0604020202020204" pitchFamily="34" charset="0"/>
              </a:rPr>
              <a:t> Zhang and Dario Serafino </a:t>
            </a:r>
            <a:r>
              <a:rPr lang="en-GB" altLang="de-DE" sz="1600" b="1" dirty="0" err="1" smtClean="0">
                <a:latin typeface="Arial" panose="020B0604020202020204" pitchFamily="34" charset="0"/>
                <a:cs typeface="Arial" panose="020B0604020202020204" pitchFamily="34" charset="0"/>
              </a:rPr>
              <a:t>Tonesi</a:t>
            </a:r>
            <a:r>
              <a:rPr lang="en-GB" altLang="de-DE" sz="1600" b="1" dirty="0" smtClean="0">
                <a:latin typeface="Arial" panose="020B0604020202020204" pitchFamily="34" charset="0"/>
                <a:cs typeface="Arial" panose="020B0604020202020204" pitchFamily="34" charset="0"/>
              </a:rPr>
              <a:t>, for their outstanding support during this quarter</a:t>
            </a:r>
          </a:p>
          <a:p>
            <a:pPr marL="284163" indent="0" eaLnBrk="1" hangingPunct="1">
              <a:buNone/>
            </a:pPr>
            <a:endParaRPr lang="en-GB" altLang="ko-KR" sz="1600" b="1" dirty="0" smtClean="0">
              <a:solidFill>
                <a:srgbClr val="FF0000"/>
              </a:solidFill>
              <a:latin typeface="Arial" panose="020B0604020202020204" pitchFamily="34" charset="0"/>
              <a:ea typeface="Gulim" panose="020B0600000101010101" pitchFamily="34" charset="-127"/>
              <a:cs typeface="Arial" panose="020B0604020202020204" pitchFamily="34" charset="0"/>
            </a:endParaRPr>
          </a:p>
          <a:p>
            <a:pPr marL="284163" indent="0" eaLnBrk="1" hangingPunct="1">
              <a:buNone/>
            </a:pPr>
            <a:r>
              <a:rPr lang="en-GB" altLang="ko-KR" sz="1600" b="1" dirty="0" smtClean="0">
                <a:solidFill>
                  <a:srgbClr val="FF0000"/>
                </a:solidFill>
                <a:latin typeface="Arial" panose="020B0604020202020204" pitchFamily="34" charset="0"/>
                <a:ea typeface="Gulim" panose="020B0600000101010101" pitchFamily="34" charset="-127"/>
                <a:cs typeface="Arial" panose="020B0604020202020204" pitchFamily="34" charset="0"/>
              </a:rPr>
              <a:t>Special thanks to Tao Sun (China Mobile) and Yannick Lair (Nokia) for stepping in at the last minute to Chair sessions in the Changsha meeting due to an injury suffered by </a:t>
            </a:r>
            <a:r>
              <a:rPr lang="en-GB" altLang="ko-KR" sz="1600" b="1" dirty="0" err="1" smtClean="0">
                <a:solidFill>
                  <a:srgbClr val="FF0000"/>
                </a:solidFill>
                <a:latin typeface="Arial" panose="020B0604020202020204" pitchFamily="34" charset="0"/>
                <a:ea typeface="Gulim" panose="020B0600000101010101" pitchFamily="34" charset="-127"/>
                <a:cs typeface="Arial" panose="020B0604020202020204" pitchFamily="34" charset="0"/>
              </a:rPr>
              <a:t>Wanqiang</a:t>
            </a:r>
            <a:endParaRPr lang="en-GB" altLang="ko-KR" sz="1600" b="1" dirty="0">
              <a:solidFill>
                <a:srgbClr val="FF0000"/>
              </a:solidFill>
              <a:latin typeface="Arial" panose="020B0604020202020204" pitchFamily="34" charset="0"/>
              <a:ea typeface="Gulim" panose="020B0600000101010101" pitchFamily="34" charset="-127"/>
              <a:cs typeface="Arial" panose="020B0604020202020204"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b="1" i="1" dirty="0"/>
              <a:t> </a:t>
            </a:r>
            <a:r>
              <a:rPr lang="en-GB" sz="2000" dirty="0">
                <a:solidFill>
                  <a:schemeClr val="bg1">
                    <a:lumMod val="65000"/>
                  </a:schemeClr>
                </a:solidFill>
              </a:rPr>
              <a:t>1) General aspects (events since </a:t>
            </a:r>
            <a:r>
              <a:rPr lang="en-GB" sz="2000" dirty="0" smtClean="0">
                <a:solidFill>
                  <a:schemeClr val="bg1">
                    <a:lumMod val="65000"/>
                  </a:schemeClr>
                </a:solidFill>
              </a:rPr>
              <a:t>SA#103, </a:t>
            </a:r>
            <a:r>
              <a:rPr lang="en-GB" sz="2000" dirty="0">
                <a:solidFill>
                  <a:schemeClr val="bg1">
                    <a:lumMod val="65000"/>
                  </a:schemeClr>
                </a:solidFill>
              </a:rPr>
              <a:t>statistics, next meetings)</a:t>
            </a:r>
          </a:p>
          <a:p>
            <a:pPr eaLnBrk="1" hangingPunct="1">
              <a:defRPr/>
            </a:pPr>
            <a:r>
              <a:rPr lang="en-GB" sz="2000" dirty="0">
                <a:solidFill>
                  <a:schemeClr val="bg1">
                    <a:lumMod val="65000"/>
                  </a:schemeClr>
                </a:solidFill>
              </a:rPr>
              <a:t> 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a:t>
            </a:r>
            <a:r>
              <a:rPr lang="en-US" sz="1800" dirty="0">
                <a:solidFill>
                  <a:schemeClr val="bg1">
                    <a:lumMod val="65000"/>
                  </a:schemeClr>
                </a:solidFill>
              </a:rPr>
              <a:t>Rel-15 Work and Maintenance </a:t>
            </a:r>
          </a:p>
          <a:p>
            <a:pPr lvl="1" eaLnBrk="1" hangingPunct="1">
              <a:defRPr/>
            </a:pPr>
            <a:r>
              <a:rPr lang="en-US" sz="1800" dirty="0">
                <a:solidFill>
                  <a:schemeClr val="bg1">
                    <a:lumMod val="65000"/>
                  </a:schemeClr>
                </a:solidFill>
              </a:rPr>
              <a:t>2.3) Rel-16 Work and Maintenance</a:t>
            </a:r>
          </a:p>
          <a:p>
            <a:pPr lvl="1" eaLnBrk="1" hangingPunct="1">
              <a:defRPr/>
            </a:pPr>
            <a:r>
              <a:rPr lang="en-GB" sz="1800" dirty="0">
                <a:solidFill>
                  <a:schemeClr val="bg1">
                    <a:lumMod val="65000"/>
                  </a:schemeClr>
                </a:solidFill>
              </a:rPr>
              <a:t>2.4) Rel-17 Work and Maintenance</a:t>
            </a:r>
          </a:p>
          <a:p>
            <a:pPr lvl="1" eaLnBrk="1" hangingPunct="1">
              <a:defRPr/>
            </a:pPr>
            <a:r>
              <a:rPr lang="en-GB" sz="1800" dirty="0">
                <a:solidFill>
                  <a:schemeClr val="bg1">
                    <a:lumMod val="65000"/>
                  </a:schemeClr>
                </a:solidFill>
              </a:rPr>
              <a:t>2.5) Rel-18 Work and </a:t>
            </a:r>
            <a:r>
              <a:rPr lang="en-GB" sz="1800" dirty="0" smtClean="0">
                <a:solidFill>
                  <a:schemeClr val="bg1">
                    <a:lumMod val="65000"/>
                  </a:schemeClr>
                </a:solidFill>
              </a:rPr>
              <a:t>Maintenance</a:t>
            </a:r>
          </a:p>
          <a:p>
            <a:pPr lvl="1" eaLnBrk="1" hangingPunct="1">
              <a:defRPr/>
            </a:pPr>
            <a:r>
              <a:rPr lang="en-GB" sz="1800" dirty="0" smtClean="0">
                <a:solidFill>
                  <a:schemeClr val="bg1">
                    <a:lumMod val="65000"/>
                  </a:schemeClr>
                </a:solidFill>
              </a:rPr>
              <a:t>2.6) Rel-19 Work and Maintenance</a:t>
            </a:r>
            <a:endParaRPr lang="en-GB" sz="1800" dirty="0">
              <a:solidFill>
                <a:schemeClr val="bg1">
                  <a:lumMod val="65000"/>
                </a:schemeClr>
              </a:solidFill>
            </a:endParaRPr>
          </a:p>
          <a:p>
            <a:pPr lvl="1" eaLnBrk="1" hangingPunct="1">
              <a:defRPr/>
            </a:pPr>
            <a:r>
              <a:rPr lang="en-GB" sz="1800" dirty="0" smtClean="0">
                <a:solidFill>
                  <a:schemeClr val="bg1">
                    <a:lumMod val="65000"/>
                  </a:schemeClr>
                </a:solidFill>
              </a:rPr>
              <a:t>2.7) </a:t>
            </a:r>
            <a:r>
              <a:rPr lang="en-GB" sz="1800" dirty="0">
                <a:solidFill>
                  <a:schemeClr val="bg1">
                    <a:lumMod val="65000"/>
                  </a:schemeClr>
                </a:solidFill>
              </a:rPr>
              <a:t>IETF Dependency Update</a:t>
            </a:r>
          </a:p>
          <a:p>
            <a:pPr eaLnBrk="1" hangingPunct="1">
              <a:defRPr/>
            </a:pPr>
            <a:r>
              <a:rPr lang="en-GB" sz="2000" dirty="0">
                <a:solidFill>
                  <a:schemeClr val="bg1">
                    <a:lumMod val="65000"/>
                  </a:schemeClr>
                </a:solidFill>
              </a:rPr>
              <a:t> </a:t>
            </a:r>
            <a:r>
              <a:rPr lang="en-GB" sz="2000" b="1" dirty="0"/>
              <a:t>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9220"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extLst>
      <p:ext uri="{BB962C8B-B14F-4D97-AF65-F5344CB8AC3E}">
        <p14:creationId xmlns:p14="http://schemas.microsoft.com/office/powerpoint/2010/main" val="93508606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488950" y="88900"/>
            <a:ext cx="6827838" cy="1143000"/>
          </a:xfrm>
        </p:spPr>
        <p:txBody>
          <a:bodyPr rtlCol="0">
            <a:normAutofit/>
          </a:bodyPr>
          <a:lstStyle/>
          <a:p>
            <a:pPr eaLnBrk="1" hangingPunct="1">
              <a:defRPr/>
            </a:pPr>
            <a:r>
              <a:rPr lang="en-US" b="1" dirty="0"/>
              <a:t>3) SA2 </a:t>
            </a:r>
            <a:r>
              <a:rPr lang="en-US" b="1" dirty="0" smtClean="0"/>
              <a:t>Work Planning</a:t>
            </a:r>
            <a:endParaRPr lang="en-US" b="1" dirty="0"/>
          </a:p>
        </p:txBody>
      </p:sp>
      <p:sp>
        <p:nvSpPr>
          <p:cNvPr id="57347" name="Rectangle 3"/>
          <p:cNvSpPr>
            <a:spLocks noGrp="1"/>
          </p:cNvSpPr>
          <p:nvPr>
            <p:ph type="body" idx="1"/>
          </p:nvPr>
        </p:nvSpPr>
        <p:spPr>
          <a:xfrm>
            <a:off x="254000" y="1232208"/>
            <a:ext cx="8364899" cy="5042211"/>
          </a:xfrm>
        </p:spPr>
        <p:txBody>
          <a:bodyPr/>
          <a:lstStyle/>
          <a:p>
            <a:pPr eaLnBrk="1" hangingPunct="1">
              <a:spcBef>
                <a:spcPts val="300"/>
              </a:spcBef>
              <a:defRPr/>
            </a:pPr>
            <a:r>
              <a:rPr lang="en-US" sz="1600" dirty="0" smtClean="0"/>
              <a:t>Summary of status of Rel-19 study </a:t>
            </a:r>
            <a:r>
              <a:rPr lang="en-US" sz="1600" dirty="0" smtClean="0"/>
              <a:t>items (for those planned to complete by June 2024)</a:t>
            </a:r>
          </a:p>
          <a:p>
            <a:pPr eaLnBrk="1" hangingPunct="1">
              <a:spcBef>
                <a:spcPts val="300"/>
              </a:spcBef>
              <a:defRPr/>
            </a:pPr>
            <a:endParaRPr lang="en-US" sz="1800" dirty="0"/>
          </a:p>
          <a:p>
            <a:pPr eaLnBrk="1" hangingPunct="1">
              <a:spcBef>
                <a:spcPts val="300"/>
              </a:spcBef>
              <a:defRPr/>
            </a:pPr>
            <a:endParaRPr lang="en-US" sz="1800" dirty="0" smtClean="0"/>
          </a:p>
          <a:p>
            <a:pPr eaLnBrk="1" hangingPunct="1">
              <a:spcBef>
                <a:spcPts val="300"/>
              </a:spcBef>
              <a:defRPr/>
            </a:pPr>
            <a:endParaRPr lang="en-US" sz="1800" dirty="0"/>
          </a:p>
          <a:p>
            <a:pPr eaLnBrk="1" hangingPunct="1">
              <a:spcBef>
                <a:spcPts val="300"/>
              </a:spcBef>
              <a:defRPr/>
            </a:pPr>
            <a:endParaRPr lang="en-US" sz="1800" dirty="0" smtClean="0"/>
          </a:p>
          <a:p>
            <a:pPr eaLnBrk="1" hangingPunct="1">
              <a:spcBef>
                <a:spcPts val="300"/>
              </a:spcBef>
              <a:defRPr/>
            </a:pPr>
            <a:endParaRPr lang="en-US" sz="1800" dirty="0"/>
          </a:p>
          <a:p>
            <a:pPr eaLnBrk="1" hangingPunct="1">
              <a:spcBef>
                <a:spcPts val="300"/>
              </a:spcBef>
              <a:defRPr/>
            </a:pPr>
            <a:endParaRPr lang="en-US" sz="1800" dirty="0" smtClean="0"/>
          </a:p>
          <a:p>
            <a:pPr eaLnBrk="1" hangingPunct="1">
              <a:spcBef>
                <a:spcPts val="300"/>
              </a:spcBef>
              <a:defRPr/>
            </a:pPr>
            <a:endParaRPr lang="en-US" sz="1800" dirty="0"/>
          </a:p>
          <a:p>
            <a:pPr eaLnBrk="1" hangingPunct="1">
              <a:spcBef>
                <a:spcPts val="300"/>
              </a:spcBef>
              <a:defRPr/>
            </a:pPr>
            <a:endParaRPr lang="en-US" sz="1800" dirty="0" smtClean="0"/>
          </a:p>
          <a:p>
            <a:pPr eaLnBrk="1" hangingPunct="1">
              <a:spcBef>
                <a:spcPts val="300"/>
              </a:spcBef>
              <a:defRPr/>
            </a:pPr>
            <a:endParaRPr lang="en-US" sz="1800" dirty="0"/>
          </a:p>
          <a:p>
            <a:pPr eaLnBrk="1" hangingPunct="1">
              <a:spcBef>
                <a:spcPts val="300"/>
              </a:spcBef>
              <a:defRPr/>
            </a:pPr>
            <a:endParaRPr lang="en-US" sz="1800" dirty="0" smtClean="0"/>
          </a:p>
          <a:p>
            <a:pPr marL="0" indent="0" eaLnBrk="1" hangingPunct="1">
              <a:spcBef>
                <a:spcPts val="300"/>
              </a:spcBef>
              <a:buNone/>
              <a:defRPr/>
            </a:pPr>
            <a:endParaRPr lang="en-US" sz="1800" dirty="0" smtClean="0"/>
          </a:p>
          <a:p>
            <a:pPr eaLnBrk="1" hangingPunct="1">
              <a:spcBef>
                <a:spcPts val="300"/>
              </a:spcBef>
              <a:defRPr/>
            </a:pPr>
            <a:r>
              <a:rPr lang="en-US" sz="1400" dirty="0"/>
              <a:t>Complete = </a:t>
            </a:r>
            <a:r>
              <a:rPr lang="en-US" sz="1400" dirty="0" smtClean="0"/>
              <a:t>78%, </a:t>
            </a:r>
            <a:r>
              <a:rPr lang="en-US" sz="1400" dirty="0"/>
              <a:t>Complete, interim and partial = </a:t>
            </a:r>
            <a:r>
              <a:rPr lang="en-US" sz="1400" dirty="0" smtClean="0"/>
              <a:t>89%</a:t>
            </a:r>
          </a:p>
          <a:p>
            <a:pPr eaLnBrk="1" hangingPunct="1">
              <a:spcBef>
                <a:spcPts val="300"/>
              </a:spcBef>
              <a:defRPr/>
            </a:pPr>
            <a:r>
              <a:rPr lang="en-US" sz="1400" dirty="0" smtClean="0"/>
              <a:t>Contentious issues </a:t>
            </a:r>
            <a:r>
              <a:rPr lang="en-US" sz="1400" dirty="0"/>
              <a:t>for </a:t>
            </a:r>
            <a:r>
              <a:rPr lang="en-US" sz="1400" dirty="0" err="1" smtClean="0"/>
              <a:t>FS_EnergySys</a:t>
            </a:r>
            <a:r>
              <a:rPr lang="en-US" sz="1400" dirty="0"/>
              <a:t>, FS_UIA_ARC, </a:t>
            </a:r>
            <a:r>
              <a:rPr lang="en-US" sz="1400" dirty="0" smtClean="0"/>
              <a:t>FS_MASSS need </a:t>
            </a:r>
            <a:r>
              <a:rPr lang="en-US" sz="1400" dirty="0" smtClean="0"/>
              <a:t>to be resolved, offline discussion expected ahead of August SA2 meeting</a:t>
            </a:r>
          </a:p>
          <a:p>
            <a:pPr eaLnBrk="1" hangingPunct="1">
              <a:spcBef>
                <a:spcPts val="300"/>
              </a:spcBef>
              <a:defRPr/>
            </a:pPr>
            <a:r>
              <a:rPr lang="en-US" sz="1400" dirty="0" smtClean="0"/>
              <a:t>In addition, </a:t>
            </a:r>
            <a:r>
              <a:rPr lang="en-US" sz="1400" dirty="0" err="1" smtClean="0"/>
              <a:t>FS_AmbientIoT</a:t>
            </a:r>
            <a:r>
              <a:rPr lang="en-US" sz="1400" dirty="0" smtClean="0"/>
              <a:t> has a December 2024 target date. It is considered 65% complete</a:t>
            </a:r>
            <a:endParaRPr lang="en-US" sz="1400" dirty="0" smtClean="0"/>
          </a:p>
        </p:txBody>
      </p:sp>
      <p:graphicFrame>
        <p:nvGraphicFramePr>
          <p:cNvPr id="7" name="Table 6"/>
          <p:cNvGraphicFramePr>
            <a:graphicFrameLocks noGrp="1"/>
          </p:cNvGraphicFramePr>
          <p:nvPr>
            <p:extLst>
              <p:ext uri="{D42A27DB-BD31-4B8C-83A1-F6EECF244321}">
                <p14:modId xmlns:p14="http://schemas.microsoft.com/office/powerpoint/2010/main" val="3957701702"/>
              </p:ext>
            </p:extLst>
          </p:nvPr>
        </p:nvGraphicFramePr>
        <p:xfrm>
          <a:off x="488946" y="1669126"/>
          <a:ext cx="8417506" cy="3114525"/>
        </p:xfrm>
        <a:graphic>
          <a:graphicData uri="http://schemas.openxmlformats.org/drawingml/2006/table">
            <a:tbl>
              <a:tblPr firstRow="1" firstCol="1" bandRow="1"/>
              <a:tblGrid>
                <a:gridCol w="999612"/>
                <a:gridCol w="730194"/>
                <a:gridCol w="265165"/>
                <a:gridCol w="265165"/>
                <a:gridCol w="265165"/>
                <a:gridCol w="265165"/>
                <a:gridCol w="146468"/>
                <a:gridCol w="118697"/>
                <a:gridCol w="265165"/>
                <a:gridCol w="265165"/>
                <a:gridCol w="265165"/>
                <a:gridCol w="265165"/>
                <a:gridCol w="265165"/>
                <a:gridCol w="265165"/>
                <a:gridCol w="227635"/>
                <a:gridCol w="93980"/>
                <a:gridCol w="265165"/>
                <a:gridCol w="265165"/>
                <a:gridCol w="265165"/>
                <a:gridCol w="265165"/>
                <a:gridCol w="839132"/>
                <a:gridCol w="439459"/>
                <a:gridCol w="439459"/>
                <a:gridCol w="670560"/>
              </a:tblGrid>
              <a:tr h="188169">
                <a:tc>
                  <a:txBody>
                    <a:bodyPr/>
                    <a:lstStyle/>
                    <a:p>
                      <a:pPr marL="0" marR="0">
                        <a:lnSpc>
                          <a:spcPct val="107000"/>
                        </a:lnSpc>
                        <a:spcBef>
                          <a:spcPts val="0"/>
                        </a:spcBef>
                        <a:spcAft>
                          <a:spcPts val="0"/>
                        </a:spcAft>
                      </a:pPr>
                      <a:r>
                        <a:rPr lang="en-US" sz="800" dirty="0">
                          <a:effectLst/>
                          <a:latin typeface="Arial" panose="020B0604020202020204" pitchFamily="34" charset="0"/>
                          <a:ea typeface="Malgun Gothic" panose="020B0503020000020004" pitchFamily="34" charset="-127"/>
                          <a:cs typeface="Times New Roman" panose="02020603050405020304" pitchFamily="18" charset="0"/>
                        </a:rPr>
                        <a:t> </a:t>
                      </a: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gridSpan="20">
                  <a:txBody>
                    <a:bodyPr/>
                    <a:lstStyle/>
                    <a:p>
                      <a:pPr marL="0" marR="0" algn="ctr">
                        <a:lnSpc>
                          <a:spcPct val="107000"/>
                        </a:lnSpc>
                        <a:spcBef>
                          <a:spcPts val="0"/>
                        </a:spcBef>
                        <a:spcAft>
                          <a:spcPts val="0"/>
                        </a:spcAft>
                      </a:pPr>
                      <a:r>
                        <a:rPr lang="en-US" sz="800" b="1">
                          <a:effectLst/>
                          <a:latin typeface="Arial" panose="020B0604020202020204" pitchFamily="34" charset="0"/>
                          <a:ea typeface="Malgun Gothic" panose="020B0503020000020004" pitchFamily="34" charset="-127"/>
                          <a:cs typeface="Times New Roman" panose="02020603050405020304" pitchFamily="18" charset="0"/>
                        </a:rPr>
                        <a:t>Key Issue status (studies targeting June 2024)</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lnSpc>
                          <a:spcPct val="107000"/>
                        </a:lnSpc>
                        <a:spcBef>
                          <a:spcPts val="0"/>
                        </a:spcBef>
                        <a:spcAft>
                          <a:spcPts val="0"/>
                        </a:spcAft>
                      </a:pPr>
                      <a:r>
                        <a:rPr lang="en-US" sz="800">
                          <a:effectLst/>
                          <a:latin typeface="Arial" panose="020B0604020202020204" pitchFamily="34" charset="0"/>
                          <a:ea typeface="Malgun Gothic" panose="020B0503020000020004" pitchFamily="34" charset="-127"/>
                          <a:cs typeface="Times New Roman" panose="02020603050405020304" pitchFamily="18" charset="0"/>
                        </a:rPr>
                        <a:t> </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800">
                          <a:effectLst/>
                          <a:latin typeface="Arial" panose="020B0604020202020204" pitchFamily="34" charset="0"/>
                          <a:ea typeface="Malgun Gothic" panose="020B0503020000020004" pitchFamily="34" charset="-127"/>
                          <a:cs typeface="Times New Roman" panose="02020603050405020304" pitchFamily="18" charset="0"/>
                        </a:rPr>
                        <a:t> </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800" dirty="0" smtClean="0">
                          <a:effectLst/>
                          <a:latin typeface="Arial" panose="020B0604020202020204" pitchFamily="34" charset="0"/>
                          <a:ea typeface="Malgun Gothic" panose="020B0503020000020004" pitchFamily="34" charset="-127"/>
                          <a:cs typeface="Times New Roman" panose="02020603050405020304" pitchFamily="18" charset="0"/>
                        </a:rPr>
                        <a:t>Total KI#’s</a:t>
                      </a:r>
                      <a:r>
                        <a:rPr lang="en-US" sz="800" dirty="0">
                          <a:effectLst/>
                          <a:latin typeface="Arial" panose="020B0604020202020204" pitchFamily="34" charset="0"/>
                          <a:ea typeface="Malgun Gothic" panose="020B0503020000020004" pitchFamily="34" charset="-127"/>
                          <a:cs typeface="Times New Roman" panose="02020603050405020304" pitchFamily="18" charset="0"/>
                        </a:rPr>
                        <a:t> </a:t>
                      </a: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329433">
                <a:tc>
                  <a:txBody>
                    <a:bodyPr/>
                    <a:lstStyle/>
                    <a:p>
                      <a:pPr marL="0" marR="0">
                        <a:lnSpc>
                          <a:spcPct val="107000"/>
                        </a:lnSpc>
                        <a:spcBef>
                          <a:spcPts val="0"/>
                        </a:spcBef>
                        <a:spcAft>
                          <a:spcPts val="0"/>
                        </a:spcAft>
                      </a:pPr>
                      <a:r>
                        <a:rPr lang="en-US" sz="800" b="1" dirty="0" smtClean="0">
                          <a:effectLst/>
                          <a:latin typeface="Arial" panose="020B0604020202020204" pitchFamily="34" charset="0"/>
                          <a:ea typeface="Malgun Gothic" panose="020B0503020000020004" pitchFamily="34" charset="-127"/>
                          <a:cs typeface="Times New Roman" panose="02020603050405020304" pitchFamily="18" charset="0"/>
                        </a:rPr>
                        <a:t>XRM (90%)</a:t>
                      </a: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Interim</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966"/>
                    </a:solidFill>
                  </a:tcPr>
                </a:tc>
                <a:tc gridSpan="3">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Open</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3"/>
                    </a:solidFill>
                  </a:tcPr>
                </a:tc>
                <a:tc hMerge="1">
                  <a:txBody>
                    <a:bodyPr/>
                    <a:lstStyle/>
                    <a:p>
                      <a:endParaRPr lang="en-US"/>
                    </a:p>
                  </a:txBody>
                  <a:tcPr/>
                </a:tc>
                <a:tc hMerge="1">
                  <a:txBody>
                    <a:bodyPr/>
                    <a:lstStyle/>
                    <a:p>
                      <a:endParaRPr lang="en-US"/>
                    </a:p>
                  </a:txBody>
                  <a:tcPr/>
                </a:tc>
                <a:tc gridSpan="3">
                  <a:txBody>
                    <a:bodyPr/>
                    <a:lstStyle/>
                    <a:p>
                      <a:pPr marL="0" marR="0" algn="ctr" defTabSz="914400" rtl="0" eaLnBrk="1" latinLnBrk="0" hangingPunct="1">
                        <a:lnSpc>
                          <a:spcPct val="107000"/>
                        </a:lnSpc>
                        <a:spcBef>
                          <a:spcPts val="0"/>
                        </a:spcBef>
                        <a:spcAft>
                          <a:spcPts val="0"/>
                        </a:spcAft>
                      </a:pPr>
                      <a:r>
                        <a:rPr lang="en-US" sz="700" kern="1200" dirty="0" smtClean="0">
                          <a:solidFill>
                            <a:schemeClr val="tx1"/>
                          </a:solidFill>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700" kern="1200" dirty="0">
                        <a:solidFill>
                          <a:schemeClr val="tx1"/>
                        </a:solidFill>
                        <a:effectLst/>
                        <a:latin typeface="Arial" panose="020B060402020202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hMerge="1">
                  <a:txBody>
                    <a:bodyPr/>
                    <a:lstStyle/>
                    <a:p>
                      <a:endParaRPr lang="en-US"/>
                    </a:p>
                  </a:txBody>
                  <a:tcPr/>
                </a:tc>
                <a:tc hMerge="1">
                  <a:txBody>
                    <a:bodyPr/>
                    <a:lstStyle/>
                    <a:p>
                      <a:endParaRPr lang="en-US"/>
                    </a:p>
                  </a:txBody>
                  <a:tcPr/>
                </a:tc>
                <a:tc gridSpan="2">
                  <a:txBody>
                    <a:bodyPr/>
                    <a:lstStyle/>
                    <a:p>
                      <a:pPr marL="0" marR="0" algn="ctr">
                        <a:lnSpc>
                          <a:spcPct val="107000"/>
                        </a:lnSpc>
                        <a:spcBef>
                          <a:spcPts val="0"/>
                        </a:spcBef>
                        <a:spcAft>
                          <a:spcPts val="0"/>
                        </a:spcAft>
                      </a:pPr>
                      <a:r>
                        <a:rPr lang="en-US" sz="700" dirty="0">
                          <a:effectLst/>
                          <a:latin typeface="Arial" panose="020B0604020202020204" pitchFamily="34" charset="0"/>
                          <a:ea typeface="Malgun Gothic" panose="020B0503020000020004" pitchFamily="34" charset="-127"/>
                          <a:cs typeface="Times New Roman" panose="02020603050405020304" pitchFamily="18" charset="0"/>
                        </a:rPr>
                        <a:t>Interim</a:t>
                      </a: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966"/>
                    </a:solidFill>
                  </a:tcPr>
                </a:tc>
                <a:tc hMerge="1">
                  <a:txBody>
                    <a:bodyPr/>
                    <a:lstStyle/>
                    <a:p>
                      <a:endParaRPr lang="en-US"/>
                    </a:p>
                  </a:txBody>
                  <a:tcPr/>
                </a:tc>
                <a:tc gridSpan="2">
                  <a:txBody>
                    <a:bodyPr/>
                    <a:lstStyle/>
                    <a:p>
                      <a:pPr marL="0" marR="0" algn="ctr">
                        <a:lnSpc>
                          <a:spcPct val="107000"/>
                        </a:lnSpc>
                        <a:spcBef>
                          <a:spcPts val="0"/>
                        </a:spcBef>
                        <a:spcAft>
                          <a:spcPts val="0"/>
                        </a:spcAft>
                      </a:pPr>
                      <a:r>
                        <a:rPr lang="en-US" sz="700" dirty="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gridSpan="2">
                  <a:txBody>
                    <a:bodyPr/>
                    <a:lstStyle/>
                    <a:p>
                      <a:pPr marL="0" marR="0" algn="ctr">
                        <a:lnSpc>
                          <a:spcPct val="107000"/>
                        </a:lnSpc>
                        <a:spcBef>
                          <a:spcPts val="0"/>
                        </a:spcBef>
                        <a:spcAft>
                          <a:spcPts val="0"/>
                        </a:spcAft>
                      </a:pPr>
                      <a:r>
                        <a:rPr lang="en-US" sz="700" dirty="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gridSpan="3">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gridSpan="3">
                  <a:txBody>
                    <a:bodyPr/>
                    <a:lstStyle/>
                    <a:p>
                      <a:pPr marL="0" marR="0" algn="ctr">
                        <a:lnSpc>
                          <a:spcPct val="107000"/>
                        </a:lnSpc>
                        <a:spcBef>
                          <a:spcPts val="0"/>
                        </a:spcBef>
                        <a:spcAft>
                          <a:spcPts val="0"/>
                        </a:spcAft>
                      </a:pPr>
                      <a:r>
                        <a:rPr lang="en-US" sz="700" dirty="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Interim</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966"/>
                    </a:solidFill>
                  </a:tcPr>
                </a:tc>
                <a:tc>
                  <a:txBody>
                    <a:bodyPr/>
                    <a:lstStyle/>
                    <a:p>
                      <a:pPr marL="0" marR="0" algn="ctr">
                        <a:lnSpc>
                          <a:spcPct val="107000"/>
                        </a:lnSpc>
                        <a:spcBef>
                          <a:spcPts val="0"/>
                        </a:spcBef>
                        <a:spcAft>
                          <a:spcPts val="0"/>
                        </a:spcAft>
                      </a:pPr>
                      <a:r>
                        <a:rPr lang="en-US" sz="800" dirty="0" smtClean="0">
                          <a:solidFill>
                            <a:srgbClr val="70AD47"/>
                          </a:solidFill>
                          <a:effectLst/>
                          <a:latin typeface="Arial" panose="020B0604020202020204" pitchFamily="34" charset="0"/>
                          <a:ea typeface="Malgun Gothic" panose="020B0503020000020004" pitchFamily="34" charset="-127"/>
                          <a:cs typeface="Times New Roman" panose="02020603050405020304" pitchFamily="18" charset="0"/>
                        </a:rPr>
                        <a:t>5</a:t>
                      </a: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800">
                          <a:solidFill>
                            <a:srgbClr val="FFC000"/>
                          </a:solidFill>
                          <a:effectLst/>
                          <a:latin typeface="Arial" panose="020B0604020202020204" pitchFamily="34" charset="0"/>
                          <a:ea typeface="Malgun Gothic" panose="020B0503020000020004" pitchFamily="34" charset="-127"/>
                          <a:cs typeface="Times New Roman" panose="02020603050405020304" pitchFamily="18" charset="0"/>
                        </a:rPr>
                        <a:t>3</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800">
                          <a:effectLst/>
                          <a:latin typeface="Arial" panose="020B0604020202020204" pitchFamily="34" charset="0"/>
                          <a:ea typeface="Malgun Gothic" panose="020B0503020000020004" pitchFamily="34" charset="-127"/>
                          <a:cs typeface="Times New Roman" panose="02020603050405020304" pitchFamily="18" charset="0"/>
                        </a:rPr>
                        <a:t>9</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188169">
                <a:tc>
                  <a:txBody>
                    <a:bodyPr/>
                    <a:lstStyle/>
                    <a:p>
                      <a:pPr marL="0" marR="0">
                        <a:lnSpc>
                          <a:spcPct val="107000"/>
                        </a:lnSpc>
                        <a:spcBef>
                          <a:spcPts val="0"/>
                        </a:spcBef>
                        <a:spcAft>
                          <a:spcPts val="0"/>
                        </a:spcAft>
                      </a:pPr>
                      <a:r>
                        <a:rPr lang="en-US" sz="800" b="1" dirty="0" err="1" smtClean="0">
                          <a:effectLst/>
                          <a:latin typeface="Arial" panose="020B0604020202020204" pitchFamily="34" charset="0"/>
                          <a:ea typeface="Malgun Gothic" panose="020B0503020000020004" pitchFamily="34" charset="-127"/>
                          <a:cs typeface="Times New Roman" panose="02020603050405020304" pitchFamily="18" charset="0"/>
                        </a:rPr>
                        <a:t>Femto</a:t>
                      </a:r>
                      <a:r>
                        <a:rPr lang="en-US" sz="800" b="1" dirty="0" smtClean="0">
                          <a:effectLst/>
                          <a:latin typeface="Arial" panose="020B0604020202020204" pitchFamily="34" charset="0"/>
                          <a:ea typeface="Malgun Gothic" panose="020B0503020000020004" pitchFamily="34" charset="-127"/>
                          <a:cs typeface="Times New Roman" panose="02020603050405020304" pitchFamily="18" charset="0"/>
                        </a:rPr>
                        <a:t> (90%)</a:t>
                      </a: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10">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RANdep</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3"/>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10">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lnSpc>
                          <a:spcPct val="107000"/>
                        </a:lnSpc>
                        <a:spcBef>
                          <a:spcPts val="0"/>
                        </a:spcBef>
                        <a:spcAft>
                          <a:spcPts val="0"/>
                        </a:spcAft>
                      </a:pPr>
                      <a:r>
                        <a:rPr lang="en-US" sz="800">
                          <a:solidFill>
                            <a:srgbClr val="70AD47"/>
                          </a:solidFill>
                          <a:effectLst/>
                          <a:latin typeface="Arial" panose="020B0604020202020204" pitchFamily="34" charset="0"/>
                          <a:ea typeface="Malgun Gothic" panose="020B0503020000020004" pitchFamily="34" charset="-127"/>
                          <a:cs typeface="Times New Roman" panose="02020603050405020304" pitchFamily="18" charset="0"/>
                        </a:rPr>
                        <a:t>1</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800">
                          <a:solidFill>
                            <a:srgbClr val="FFC000"/>
                          </a:solidFill>
                          <a:effectLst/>
                          <a:latin typeface="Arial" panose="020B0604020202020204" pitchFamily="34" charset="0"/>
                          <a:ea typeface="Malgun Gothic" panose="020B0503020000020004" pitchFamily="34" charset="-127"/>
                          <a:cs typeface="Times New Roman" panose="02020603050405020304" pitchFamily="18" charset="0"/>
                        </a:rPr>
                        <a:t>0</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800">
                          <a:effectLst/>
                          <a:latin typeface="Arial" panose="020B0604020202020204" pitchFamily="34" charset="0"/>
                          <a:ea typeface="Malgun Gothic" panose="020B0503020000020004" pitchFamily="34" charset="-127"/>
                          <a:cs typeface="Times New Roman" panose="02020603050405020304" pitchFamily="18" charset="0"/>
                        </a:rPr>
                        <a:t>2</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188169">
                <a:tc>
                  <a:txBody>
                    <a:bodyPr/>
                    <a:lstStyle/>
                    <a:p>
                      <a:pPr marL="0" marR="0">
                        <a:lnSpc>
                          <a:spcPct val="107000"/>
                        </a:lnSpc>
                        <a:spcBef>
                          <a:spcPts val="0"/>
                        </a:spcBef>
                        <a:spcAft>
                          <a:spcPts val="0"/>
                        </a:spcAft>
                      </a:pPr>
                      <a:r>
                        <a:rPr lang="en-US" sz="800" b="1" dirty="0" err="1" smtClean="0">
                          <a:effectLst/>
                          <a:latin typeface="Arial" panose="020B0604020202020204" pitchFamily="34" charset="0"/>
                          <a:ea typeface="Malgun Gothic" panose="020B0503020000020004" pitchFamily="34" charset="-127"/>
                          <a:cs typeface="Times New Roman" panose="02020603050405020304" pitchFamily="18" charset="0"/>
                        </a:rPr>
                        <a:t>ProSe</a:t>
                      </a:r>
                      <a:r>
                        <a:rPr lang="en-US" sz="800" b="1" dirty="0" smtClean="0">
                          <a:effectLst/>
                          <a:latin typeface="Arial" panose="020B0604020202020204" pitchFamily="34" charset="0"/>
                          <a:ea typeface="Malgun Gothic" panose="020B0503020000020004" pitchFamily="34" charset="-127"/>
                          <a:cs typeface="Times New Roman" panose="02020603050405020304" pitchFamily="18" charset="0"/>
                        </a:rPr>
                        <a:t> (90%)</a:t>
                      </a: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10">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10">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lnSpc>
                          <a:spcPct val="107000"/>
                        </a:lnSpc>
                        <a:spcBef>
                          <a:spcPts val="0"/>
                        </a:spcBef>
                        <a:spcAft>
                          <a:spcPts val="0"/>
                        </a:spcAft>
                      </a:pPr>
                      <a:r>
                        <a:rPr lang="en-US" sz="800">
                          <a:solidFill>
                            <a:srgbClr val="70AD47"/>
                          </a:solidFill>
                          <a:effectLst/>
                          <a:latin typeface="Arial" panose="020B0604020202020204" pitchFamily="34" charset="0"/>
                          <a:ea typeface="Malgun Gothic" panose="020B0503020000020004" pitchFamily="34" charset="-127"/>
                          <a:cs typeface="Times New Roman" panose="02020603050405020304" pitchFamily="18" charset="0"/>
                        </a:rPr>
                        <a:t>2</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800">
                          <a:solidFill>
                            <a:srgbClr val="FFC000"/>
                          </a:solidFill>
                          <a:effectLst/>
                          <a:latin typeface="Arial" panose="020B0604020202020204" pitchFamily="34" charset="0"/>
                          <a:ea typeface="Malgun Gothic" panose="020B0503020000020004" pitchFamily="34" charset="-127"/>
                          <a:cs typeface="Times New Roman" panose="02020603050405020304" pitchFamily="18" charset="0"/>
                        </a:rPr>
                        <a:t>0</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800">
                          <a:effectLst/>
                          <a:latin typeface="Arial" panose="020B0604020202020204" pitchFamily="34" charset="0"/>
                          <a:ea typeface="Malgun Gothic" panose="020B0503020000020004" pitchFamily="34" charset="-127"/>
                          <a:cs typeface="Times New Roman" panose="02020603050405020304" pitchFamily="18" charset="0"/>
                        </a:rPr>
                        <a:t>2</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188169">
                <a:tc>
                  <a:txBody>
                    <a:bodyPr/>
                    <a:lstStyle/>
                    <a:p>
                      <a:pPr marL="0" marR="0">
                        <a:lnSpc>
                          <a:spcPct val="107000"/>
                        </a:lnSpc>
                        <a:spcBef>
                          <a:spcPts val="0"/>
                        </a:spcBef>
                        <a:spcAft>
                          <a:spcPts val="0"/>
                        </a:spcAft>
                      </a:pPr>
                      <a:r>
                        <a:rPr lang="en-US" sz="800" b="1" dirty="0" smtClean="0">
                          <a:effectLst/>
                          <a:latin typeface="Arial" panose="020B0604020202020204" pitchFamily="34" charset="0"/>
                          <a:ea typeface="Malgun Gothic" panose="020B0503020000020004" pitchFamily="34" charset="-127"/>
                          <a:cs typeface="Times New Roman" panose="02020603050405020304" pitchFamily="18" charset="0"/>
                        </a:rPr>
                        <a:t>MPS4msg (100%)</a:t>
                      </a: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7">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6">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7">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lnSpc>
                          <a:spcPct val="107000"/>
                        </a:lnSpc>
                        <a:spcBef>
                          <a:spcPts val="0"/>
                        </a:spcBef>
                        <a:spcAft>
                          <a:spcPts val="0"/>
                        </a:spcAft>
                      </a:pPr>
                      <a:r>
                        <a:rPr lang="en-US" sz="800">
                          <a:solidFill>
                            <a:srgbClr val="70AD47"/>
                          </a:solidFill>
                          <a:effectLst/>
                          <a:latin typeface="Arial" panose="020B0604020202020204" pitchFamily="34" charset="0"/>
                          <a:ea typeface="Malgun Gothic" panose="020B0503020000020004" pitchFamily="34" charset="-127"/>
                          <a:cs typeface="Times New Roman" panose="02020603050405020304" pitchFamily="18" charset="0"/>
                        </a:rPr>
                        <a:t>3</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800">
                          <a:solidFill>
                            <a:srgbClr val="FFC000"/>
                          </a:solidFill>
                          <a:effectLst/>
                          <a:latin typeface="Arial" panose="020B0604020202020204" pitchFamily="34" charset="0"/>
                          <a:ea typeface="Malgun Gothic" panose="020B0503020000020004" pitchFamily="34" charset="-127"/>
                          <a:cs typeface="Times New Roman" panose="02020603050405020304" pitchFamily="18" charset="0"/>
                        </a:rPr>
                        <a:t>0</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800">
                          <a:effectLst/>
                          <a:latin typeface="Arial" panose="020B0604020202020204" pitchFamily="34" charset="0"/>
                          <a:ea typeface="Malgun Gothic" panose="020B0503020000020004" pitchFamily="34" charset="-127"/>
                          <a:cs typeface="Times New Roman" panose="02020603050405020304" pitchFamily="18" charset="0"/>
                        </a:rPr>
                        <a:t>3</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188169">
                <a:tc>
                  <a:txBody>
                    <a:bodyPr/>
                    <a:lstStyle/>
                    <a:p>
                      <a:pPr marL="0" marR="0">
                        <a:lnSpc>
                          <a:spcPct val="107000"/>
                        </a:lnSpc>
                        <a:spcBef>
                          <a:spcPts val="0"/>
                        </a:spcBef>
                        <a:spcAft>
                          <a:spcPts val="0"/>
                        </a:spcAft>
                      </a:pPr>
                      <a:r>
                        <a:rPr lang="en-US" sz="800" b="1" dirty="0" smtClean="0">
                          <a:effectLst/>
                          <a:latin typeface="Arial" panose="020B0604020202020204" pitchFamily="34" charset="0"/>
                          <a:ea typeface="Malgun Gothic" panose="020B0503020000020004" pitchFamily="34" charset="-127"/>
                          <a:cs typeface="Times New Roman" panose="02020603050405020304" pitchFamily="18" charset="0"/>
                        </a:rPr>
                        <a:t>Energy (100%)</a:t>
                      </a: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7">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6">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7">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lnSpc>
                          <a:spcPct val="107000"/>
                        </a:lnSpc>
                        <a:spcBef>
                          <a:spcPts val="0"/>
                        </a:spcBef>
                        <a:spcAft>
                          <a:spcPts val="0"/>
                        </a:spcAft>
                      </a:pPr>
                      <a:r>
                        <a:rPr lang="en-US" sz="800">
                          <a:solidFill>
                            <a:srgbClr val="70AD47"/>
                          </a:solidFill>
                          <a:effectLst/>
                          <a:latin typeface="Arial" panose="020B0604020202020204" pitchFamily="34" charset="0"/>
                          <a:ea typeface="Malgun Gothic" panose="020B0503020000020004" pitchFamily="34" charset="-127"/>
                          <a:cs typeface="Times New Roman" panose="02020603050405020304" pitchFamily="18" charset="0"/>
                        </a:rPr>
                        <a:t>3</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800">
                          <a:solidFill>
                            <a:srgbClr val="FFC000"/>
                          </a:solidFill>
                          <a:effectLst/>
                          <a:latin typeface="Arial" panose="020B0604020202020204" pitchFamily="34" charset="0"/>
                          <a:ea typeface="Malgun Gothic" panose="020B0503020000020004" pitchFamily="34" charset="-127"/>
                          <a:cs typeface="Times New Roman" panose="02020603050405020304" pitchFamily="18" charset="0"/>
                        </a:rPr>
                        <a:t>0</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800">
                          <a:effectLst/>
                          <a:latin typeface="Arial" panose="020B0604020202020204" pitchFamily="34" charset="0"/>
                          <a:ea typeface="Malgun Gothic" panose="020B0503020000020004" pitchFamily="34" charset="-127"/>
                          <a:cs typeface="Times New Roman" panose="02020603050405020304" pitchFamily="18" charset="0"/>
                        </a:rPr>
                        <a:t>3</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188169">
                <a:tc>
                  <a:txBody>
                    <a:bodyPr/>
                    <a:lstStyle/>
                    <a:p>
                      <a:pPr marL="0" marR="0">
                        <a:lnSpc>
                          <a:spcPct val="107000"/>
                        </a:lnSpc>
                        <a:spcBef>
                          <a:spcPts val="0"/>
                        </a:spcBef>
                        <a:spcAft>
                          <a:spcPts val="0"/>
                        </a:spcAft>
                      </a:pPr>
                      <a:r>
                        <a:rPr lang="en-US" sz="800" b="1" dirty="0" smtClean="0">
                          <a:effectLst/>
                          <a:latin typeface="Arial" panose="020B0604020202020204" pitchFamily="34" charset="0"/>
                          <a:ea typeface="Malgun Gothic" panose="020B0503020000020004" pitchFamily="34" charset="-127"/>
                          <a:cs typeface="Times New Roman" panose="02020603050405020304" pitchFamily="18" charset="0"/>
                        </a:rPr>
                        <a:t>VMR (95%)</a:t>
                      </a: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3">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gridSpan="4">
                  <a:txBody>
                    <a:bodyPr/>
                    <a:lstStyle/>
                    <a:p>
                      <a:pPr marL="0" marR="0">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marL="0" marR="0">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gridSpan="3">
                  <a:txBody>
                    <a:bodyPr/>
                    <a:lstStyle/>
                    <a:p>
                      <a:pPr marL="0" marR="0">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gridSpan="4">
                  <a:txBody>
                    <a:bodyPr/>
                    <a:lstStyle/>
                    <a:p>
                      <a:pPr marL="0" marR="0">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marL="0" marR="0">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a:txBody>
                    <a:bodyPr/>
                    <a:lstStyle/>
                    <a:p>
                      <a:pPr marL="0" marR="0" algn="ctr">
                        <a:lnSpc>
                          <a:spcPct val="107000"/>
                        </a:lnSpc>
                        <a:spcBef>
                          <a:spcPts val="0"/>
                        </a:spcBef>
                        <a:spcAft>
                          <a:spcPts val="0"/>
                        </a:spcAft>
                      </a:pPr>
                      <a:r>
                        <a:rPr lang="en-US" sz="800">
                          <a:solidFill>
                            <a:srgbClr val="70AD47"/>
                          </a:solidFill>
                          <a:effectLst/>
                          <a:latin typeface="Arial" panose="020B0604020202020204" pitchFamily="34" charset="0"/>
                          <a:ea typeface="Malgun Gothic" panose="020B0503020000020004" pitchFamily="34" charset="-127"/>
                          <a:cs typeface="Times New Roman" panose="02020603050405020304" pitchFamily="18" charset="0"/>
                        </a:rPr>
                        <a:t>6</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800">
                          <a:solidFill>
                            <a:srgbClr val="FFC000"/>
                          </a:solidFill>
                          <a:effectLst/>
                          <a:latin typeface="Arial" panose="020B0604020202020204" pitchFamily="34" charset="0"/>
                          <a:ea typeface="Malgun Gothic" panose="020B0503020000020004" pitchFamily="34" charset="-127"/>
                          <a:cs typeface="Times New Roman" panose="02020603050405020304" pitchFamily="18" charset="0"/>
                        </a:rPr>
                        <a:t>0</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800">
                          <a:effectLst/>
                          <a:latin typeface="Arial" panose="020B0604020202020204" pitchFamily="34" charset="0"/>
                          <a:ea typeface="Malgun Gothic" panose="020B0503020000020004" pitchFamily="34" charset="-127"/>
                          <a:cs typeface="Times New Roman" panose="02020603050405020304" pitchFamily="18" charset="0"/>
                        </a:rPr>
                        <a:t>6</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188169">
                <a:tc>
                  <a:txBody>
                    <a:bodyPr/>
                    <a:lstStyle/>
                    <a:p>
                      <a:pPr marL="0" marR="0">
                        <a:lnSpc>
                          <a:spcPct val="107000"/>
                        </a:lnSpc>
                        <a:spcBef>
                          <a:spcPts val="0"/>
                        </a:spcBef>
                        <a:spcAft>
                          <a:spcPts val="0"/>
                        </a:spcAft>
                      </a:pPr>
                      <a:r>
                        <a:rPr lang="en-US" sz="800" b="1" dirty="0" smtClean="0">
                          <a:effectLst/>
                          <a:latin typeface="Arial" panose="020B0604020202020204" pitchFamily="34" charset="0"/>
                          <a:ea typeface="Malgun Gothic" panose="020B0503020000020004" pitchFamily="34" charset="-127"/>
                          <a:cs typeface="Times New Roman" panose="02020603050405020304" pitchFamily="18" charset="0"/>
                        </a:rPr>
                        <a:t>EDGE (90%)</a:t>
                      </a: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7">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6">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7">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Interim</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966"/>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lnSpc>
                          <a:spcPct val="107000"/>
                        </a:lnSpc>
                        <a:spcBef>
                          <a:spcPts val="0"/>
                        </a:spcBef>
                        <a:spcAft>
                          <a:spcPts val="0"/>
                        </a:spcAft>
                      </a:pPr>
                      <a:r>
                        <a:rPr lang="en-US" sz="800">
                          <a:solidFill>
                            <a:srgbClr val="70AD47"/>
                          </a:solidFill>
                          <a:effectLst/>
                          <a:latin typeface="Arial" panose="020B0604020202020204" pitchFamily="34" charset="0"/>
                          <a:ea typeface="Malgun Gothic" panose="020B0503020000020004" pitchFamily="34" charset="-127"/>
                          <a:cs typeface="Times New Roman" panose="02020603050405020304" pitchFamily="18" charset="0"/>
                        </a:rPr>
                        <a:t>2</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800">
                          <a:solidFill>
                            <a:srgbClr val="FFC000"/>
                          </a:solidFill>
                          <a:effectLst/>
                          <a:latin typeface="Arial" panose="020B0604020202020204" pitchFamily="34" charset="0"/>
                          <a:ea typeface="Malgun Gothic" panose="020B0503020000020004" pitchFamily="34" charset="-127"/>
                          <a:cs typeface="Times New Roman" panose="02020603050405020304" pitchFamily="18" charset="0"/>
                        </a:rPr>
                        <a:t>1</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800">
                          <a:effectLst/>
                          <a:latin typeface="Arial" panose="020B0604020202020204" pitchFamily="34" charset="0"/>
                          <a:ea typeface="Malgun Gothic" panose="020B0503020000020004" pitchFamily="34" charset="-127"/>
                          <a:cs typeface="Times New Roman" panose="02020603050405020304" pitchFamily="18" charset="0"/>
                        </a:rPr>
                        <a:t>3</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188169">
                <a:tc>
                  <a:txBody>
                    <a:bodyPr/>
                    <a:lstStyle/>
                    <a:p>
                      <a:pPr marL="0" marR="0">
                        <a:lnSpc>
                          <a:spcPct val="107000"/>
                        </a:lnSpc>
                        <a:spcBef>
                          <a:spcPts val="0"/>
                        </a:spcBef>
                        <a:spcAft>
                          <a:spcPts val="0"/>
                        </a:spcAft>
                      </a:pPr>
                      <a:r>
                        <a:rPr lang="en-US" sz="800" b="1" dirty="0" smtClean="0">
                          <a:effectLst/>
                          <a:latin typeface="Arial" panose="020B0604020202020204" pitchFamily="34" charset="0"/>
                          <a:ea typeface="Malgun Gothic" panose="020B0503020000020004" pitchFamily="34" charset="-127"/>
                          <a:cs typeface="Times New Roman" panose="02020603050405020304" pitchFamily="18" charset="0"/>
                        </a:rPr>
                        <a:t>SAT_ARC (100%)</a:t>
                      </a: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7">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6">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7">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lnSpc>
                          <a:spcPct val="107000"/>
                        </a:lnSpc>
                        <a:spcBef>
                          <a:spcPts val="0"/>
                        </a:spcBef>
                        <a:spcAft>
                          <a:spcPts val="0"/>
                        </a:spcAft>
                      </a:pPr>
                      <a:r>
                        <a:rPr lang="en-US" sz="800">
                          <a:solidFill>
                            <a:srgbClr val="70AD47"/>
                          </a:solidFill>
                          <a:effectLst/>
                          <a:latin typeface="Arial" panose="020B0604020202020204" pitchFamily="34" charset="0"/>
                          <a:ea typeface="Malgun Gothic" panose="020B0503020000020004" pitchFamily="34" charset="-127"/>
                          <a:cs typeface="Times New Roman" panose="02020603050405020304" pitchFamily="18" charset="0"/>
                        </a:rPr>
                        <a:t>3</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800">
                          <a:solidFill>
                            <a:srgbClr val="FFC000"/>
                          </a:solidFill>
                          <a:effectLst/>
                          <a:latin typeface="Arial" panose="020B0604020202020204" pitchFamily="34" charset="0"/>
                          <a:ea typeface="Malgun Gothic" panose="020B0503020000020004" pitchFamily="34" charset="-127"/>
                          <a:cs typeface="Times New Roman" panose="02020603050405020304" pitchFamily="18" charset="0"/>
                        </a:rPr>
                        <a:t>0</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800">
                          <a:effectLst/>
                          <a:latin typeface="Arial" panose="020B0604020202020204" pitchFamily="34" charset="0"/>
                          <a:ea typeface="Malgun Gothic" panose="020B0503020000020004" pitchFamily="34" charset="-127"/>
                          <a:cs typeface="Times New Roman" panose="02020603050405020304" pitchFamily="18" charset="0"/>
                        </a:rPr>
                        <a:t>3</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188169">
                <a:tc>
                  <a:txBody>
                    <a:bodyPr/>
                    <a:lstStyle/>
                    <a:p>
                      <a:pPr marL="0" marR="0">
                        <a:lnSpc>
                          <a:spcPct val="107000"/>
                        </a:lnSpc>
                        <a:spcBef>
                          <a:spcPts val="0"/>
                        </a:spcBef>
                        <a:spcAft>
                          <a:spcPts val="0"/>
                        </a:spcAft>
                      </a:pPr>
                      <a:r>
                        <a:rPr lang="en-US" sz="800" b="1" dirty="0" smtClean="0">
                          <a:effectLst/>
                          <a:latin typeface="Arial" panose="020B0604020202020204" pitchFamily="34" charset="0"/>
                          <a:ea typeface="Malgun Gothic" panose="020B0503020000020004" pitchFamily="34" charset="-127"/>
                          <a:cs typeface="Times New Roman" panose="02020603050405020304" pitchFamily="18" charset="0"/>
                        </a:rPr>
                        <a:t>AIML_CN (100%)</a:t>
                      </a: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5">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lnSpc>
                          <a:spcPct val="107000"/>
                        </a:lnSpc>
                        <a:spcBef>
                          <a:spcPts val="0"/>
                        </a:spcBef>
                        <a:spcAft>
                          <a:spcPts val="0"/>
                        </a:spcAft>
                      </a:pPr>
                      <a:r>
                        <a:rPr lang="en-US" sz="800">
                          <a:solidFill>
                            <a:srgbClr val="70AD47"/>
                          </a:solidFill>
                          <a:effectLst/>
                          <a:latin typeface="Arial" panose="020B0604020202020204" pitchFamily="34" charset="0"/>
                          <a:ea typeface="Malgun Gothic" panose="020B0503020000020004" pitchFamily="34" charset="-127"/>
                          <a:cs typeface="Times New Roman" panose="02020603050405020304" pitchFamily="18" charset="0"/>
                        </a:rPr>
                        <a:t>4</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800">
                          <a:solidFill>
                            <a:srgbClr val="FFC000"/>
                          </a:solidFill>
                          <a:effectLst/>
                          <a:latin typeface="Arial" panose="020B0604020202020204" pitchFamily="34" charset="0"/>
                          <a:ea typeface="Malgun Gothic" panose="020B0503020000020004" pitchFamily="34" charset="-127"/>
                          <a:cs typeface="Times New Roman" panose="02020603050405020304" pitchFamily="18" charset="0"/>
                        </a:rPr>
                        <a:t>0</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800">
                          <a:effectLst/>
                          <a:latin typeface="Arial" panose="020B0604020202020204" pitchFamily="34" charset="0"/>
                          <a:ea typeface="Malgun Gothic" panose="020B0503020000020004" pitchFamily="34" charset="-127"/>
                          <a:cs typeface="Times New Roman" panose="02020603050405020304" pitchFamily="18" charset="0"/>
                        </a:rPr>
                        <a:t>4</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188169">
                <a:tc>
                  <a:txBody>
                    <a:bodyPr/>
                    <a:lstStyle/>
                    <a:p>
                      <a:pPr marL="0" marR="0">
                        <a:lnSpc>
                          <a:spcPct val="107000"/>
                        </a:lnSpc>
                        <a:spcBef>
                          <a:spcPts val="0"/>
                        </a:spcBef>
                        <a:spcAft>
                          <a:spcPts val="0"/>
                        </a:spcAft>
                      </a:pPr>
                      <a:r>
                        <a:rPr lang="en-US" sz="800" b="1" dirty="0" smtClean="0">
                          <a:effectLst/>
                          <a:latin typeface="Arial" panose="020B0604020202020204" pitchFamily="34" charset="0"/>
                          <a:ea typeface="Malgun Gothic" panose="020B0503020000020004" pitchFamily="34" charset="-127"/>
                          <a:cs typeface="Times New Roman" panose="02020603050405020304" pitchFamily="18" charset="0"/>
                        </a:rPr>
                        <a:t>MASSS (70%)</a:t>
                      </a: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10">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Open</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3"/>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10">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Partial</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966"/>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lnSpc>
                          <a:spcPct val="107000"/>
                        </a:lnSpc>
                        <a:spcBef>
                          <a:spcPts val="0"/>
                        </a:spcBef>
                        <a:spcAft>
                          <a:spcPts val="0"/>
                        </a:spcAft>
                      </a:pPr>
                      <a:r>
                        <a:rPr lang="en-US" sz="800">
                          <a:solidFill>
                            <a:srgbClr val="70AD47"/>
                          </a:solidFill>
                          <a:effectLst/>
                          <a:latin typeface="Arial" panose="020B0604020202020204" pitchFamily="34" charset="0"/>
                          <a:ea typeface="Malgun Gothic" panose="020B0503020000020004" pitchFamily="34" charset="-127"/>
                          <a:cs typeface="Times New Roman" panose="02020603050405020304" pitchFamily="18" charset="0"/>
                        </a:rPr>
                        <a:t>0</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800">
                          <a:solidFill>
                            <a:srgbClr val="FFC000"/>
                          </a:solidFill>
                          <a:effectLst/>
                          <a:latin typeface="Arial" panose="020B0604020202020204" pitchFamily="34" charset="0"/>
                          <a:ea typeface="Malgun Gothic" panose="020B0503020000020004" pitchFamily="34" charset="-127"/>
                          <a:cs typeface="Times New Roman" panose="02020603050405020304" pitchFamily="18" charset="0"/>
                        </a:rPr>
                        <a:t>1</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800">
                          <a:effectLst/>
                          <a:latin typeface="Arial" panose="020B0604020202020204" pitchFamily="34" charset="0"/>
                          <a:ea typeface="Malgun Gothic" panose="020B0503020000020004" pitchFamily="34" charset="-127"/>
                          <a:cs typeface="Times New Roman" panose="02020603050405020304" pitchFamily="18" charset="0"/>
                        </a:rPr>
                        <a:t>2</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188169">
                <a:tc>
                  <a:txBody>
                    <a:bodyPr/>
                    <a:lstStyle/>
                    <a:p>
                      <a:pPr marL="0" marR="0">
                        <a:lnSpc>
                          <a:spcPct val="107000"/>
                        </a:lnSpc>
                        <a:spcBef>
                          <a:spcPts val="0"/>
                        </a:spcBef>
                        <a:spcAft>
                          <a:spcPts val="0"/>
                        </a:spcAft>
                      </a:pPr>
                      <a:r>
                        <a:rPr lang="en-US" sz="800" b="1" dirty="0" smtClean="0">
                          <a:effectLst/>
                          <a:latin typeface="Arial" panose="020B0604020202020204" pitchFamily="34" charset="0"/>
                          <a:ea typeface="Malgun Gothic" panose="020B0503020000020004" pitchFamily="34" charset="-127"/>
                          <a:cs typeface="Times New Roman" panose="02020603050405020304" pitchFamily="18" charset="0"/>
                        </a:rPr>
                        <a:t>UAS (90%)</a:t>
                      </a: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7">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6">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7">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Interim + RANdep</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D966"/>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lnSpc>
                          <a:spcPct val="107000"/>
                        </a:lnSpc>
                        <a:spcBef>
                          <a:spcPts val="0"/>
                        </a:spcBef>
                        <a:spcAft>
                          <a:spcPts val="0"/>
                        </a:spcAft>
                      </a:pPr>
                      <a:r>
                        <a:rPr lang="en-US" sz="800">
                          <a:solidFill>
                            <a:srgbClr val="70AD47"/>
                          </a:solidFill>
                          <a:effectLst/>
                          <a:latin typeface="Arial" panose="020B0604020202020204" pitchFamily="34" charset="0"/>
                          <a:ea typeface="Malgun Gothic" panose="020B0503020000020004" pitchFamily="34" charset="-127"/>
                          <a:cs typeface="Times New Roman" panose="02020603050405020304" pitchFamily="18" charset="0"/>
                        </a:rPr>
                        <a:t>2</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800">
                          <a:solidFill>
                            <a:srgbClr val="FFC000"/>
                          </a:solidFill>
                          <a:effectLst/>
                          <a:latin typeface="Arial" panose="020B0604020202020204" pitchFamily="34" charset="0"/>
                          <a:ea typeface="Malgun Gothic" panose="020B0503020000020004" pitchFamily="34" charset="-127"/>
                          <a:cs typeface="Times New Roman" panose="02020603050405020304" pitchFamily="18" charset="0"/>
                        </a:rPr>
                        <a:t>1</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800">
                          <a:effectLst/>
                          <a:latin typeface="Arial" panose="020B0604020202020204" pitchFamily="34" charset="0"/>
                          <a:ea typeface="Malgun Gothic" panose="020B0503020000020004" pitchFamily="34" charset="-127"/>
                          <a:cs typeface="Times New Roman" panose="02020603050405020304" pitchFamily="18" charset="0"/>
                        </a:rPr>
                        <a:t>3</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188169">
                <a:tc>
                  <a:txBody>
                    <a:bodyPr/>
                    <a:lstStyle/>
                    <a:p>
                      <a:pPr marL="0" marR="0">
                        <a:lnSpc>
                          <a:spcPct val="107000"/>
                        </a:lnSpc>
                        <a:spcBef>
                          <a:spcPts val="0"/>
                        </a:spcBef>
                        <a:spcAft>
                          <a:spcPts val="0"/>
                        </a:spcAft>
                      </a:pPr>
                      <a:r>
                        <a:rPr lang="en-US" sz="800" b="1" dirty="0" smtClean="0">
                          <a:effectLst/>
                          <a:latin typeface="Arial" panose="020B0604020202020204" pitchFamily="34" charset="0"/>
                          <a:ea typeface="Malgun Gothic" panose="020B0503020000020004" pitchFamily="34" charset="-127"/>
                          <a:cs typeface="Times New Roman" panose="02020603050405020304" pitchFamily="18" charset="0"/>
                        </a:rPr>
                        <a:t>UIA (90%)</a:t>
                      </a: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5">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Open</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3"/>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Open, KI1dep</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3"/>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Open, KI1dep</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4B083"/>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lnSpc>
                          <a:spcPct val="107000"/>
                        </a:lnSpc>
                        <a:spcBef>
                          <a:spcPts val="0"/>
                        </a:spcBef>
                        <a:spcAft>
                          <a:spcPts val="0"/>
                        </a:spcAft>
                      </a:pPr>
                      <a:r>
                        <a:rPr lang="en-US" sz="800">
                          <a:solidFill>
                            <a:srgbClr val="70AD47"/>
                          </a:solidFill>
                          <a:effectLst/>
                          <a:latin typeface="Arial" panose="020B0604020202020204" pitchFamily="34" charset="0"/>
                          <a:ea typeface="Malgun Gothic" panose="020B0503020000020004" pitchFamily="34" charset="-127"/>
                          <a:cs typeface="Times New Roman" panose="02020603050405020304" pitchFamily="18" charset="0"/>
                        </a:rPr>
                        <a:t>1</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800">
                          <a:solidFill>
                            <a:srgbClr val="FFC000"/>
                          </a:solidFill>
                          <a:effectLst/>
                          <a:latin typeface="Arial" panose="020B0604020202020204" pitchFamily="34" charset="0"/>
                          <a:ea typeface="Malgun Gothic" panose="020B0503020000020004" pitchFamily="34" charset="-127"/>
                          <a:cs typeface="Times New Roman" panose="02020603050405020304" pitchFamily="18" charset="0"/>
                        </a:rPr>
                        <a:t>0</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800">
                          <a:effectLst/>
                          <a:latin typeface="Arial" panose="020B0604020202020204" pitchFamily="34" charset="0"/>
                          <a:ea typeface="Malgun Gothic" panose="020B0503020000020004" pitchFamily="34" charset="-127"/>
                          <a:cs typeface="Times New Roman" panose="02020603050405020304" pitchFamily="18" charset="0"/>
                        </a:rPr>
                        <a:t>4</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164347">
                <a:tc>
                  <a:txBody>
                    <a:bodyPr/>
                    <a:lstStyle/>
                    <a:p>
                      <a:pPr marL="0" marR="0">
                        <a:lnSpc>
                          <a:spcPct val="107000"/>
                        </a:lnSpc>
                        <a:spcBef>
                          <a:spcPts val="0"/>
                        </a:spcBef>
                        <a:spcAft>
                          <a:spcPts val="0"/>
                        </a:spcAft>
                      </a:pPr>
                      <a:r>
                        <a:rPr lang="en-US" sz="800" b="1" dirty="0" smtClean="0">
                          <a:effectLst/>
                          <a:latin typeface="Arial" panose="020B0604020202020204" pitchFamily="34" charset="0"/>
                          <a:ea typeface="Malgun Gothic" panose="020B0503020000020004" pitchFamily="34" charset="-127"/>
                          <a:cs typeface="Times New Roman" panose="02020603050405020304" pitchFamily="18" charset="0"/>
                        </a:rPr>
                        <a:t>UPEAS (100%)</a:t>
                      </a: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6">
                  <a:txBody>
                    <a:bodyPr/>
                    <a:lstStyle/>
                    <a:p>
                      <a:pPr marL="0" marR="0" algn="ctr">
                        <a:lnSpc>
                          <a:spcPct val="107000"/>
                        </a:lnSpc>
                        <a:spcBef>
                          <a:spcPts val="0"/>
                        </a:spcBef>
                        <a:spcAft>
                          <a:spcPts val="0"/>
                        </a:spcAft>
                      </a:pPr>
                      <a:r>
                        <a:rPr lang="en-US" sz="700" dirty="0" smtClean="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pPr marL="0" marR="0">
                        <a:lnSpc>
                          <a:spcPct val="107000"/>
                        </a:lnSpc>
                        <a:spcBef>
                          <a:spcPts val="0"/>
                        </a:spcBef>
                        <a:spcAft>
                          <a:spcPts val="0"/>
                        </a:spcAft>
                      </a:pP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hMerge="1">
                  <a:txBody>
                    <a:bodyPr/>
                    <a:lstStyle/>
                    <a:p>
                      <a:pPr marL="0" marR="0">
                        <a:lnSpc>
                          <a:spcPct val="107000"/>
                        </a:lnSpc>
                        <a:spcBef>
                          <a:spcPts val="0"/>
                        </a:spcBef>
                        <a:spcAft>
                          <a:spcPts val="0"/>
                        </a:spcAft>
                      </a:pP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gridSpan="8">
                  <a:txBody>
                    <a:bodyPr/>
                    <a:lstStyle/>
                    <a:p>
                      <a:pPr marL="0" marR="0" algn="ctr">
                        <a:lnSpc>
                          <a:spcPct val="107000"/>
                        </a:lnSpc>
                        <a:spcBef>
                          <a:spcPts val="0"/>
                        </a:spcBef>
                        <a:spcAft>
                          <a:spcPts val="0"/>
                        </a:spcAft>
                      </a:pPr>
                      <a:r>
                        <a:rPr lang="en-US" sz="700" smtClean="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pPr marL="0" marR="0">
                        <a:lnSpc>
                          <a:spcPct val="107000"/>
                        </a:lnSpc>
                        <a:spcBef>
                          <a:spcPts val="0"/>
                        </a:spcBef>
                        <a:spcAft>
                          <a:spcPts val="0"/>
                        </a:spcAft>
                      </a:pP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pPr marL="0" marR="0">
                        <a:lnSpc>
                          <a:spcPct val="107000"/>
                        </a:lnSpc>
                        <a:spcBef>
                          <a:spcPts val="0"/>
                        </a:spcBef>
                        <a:spcAft>
                          <a:spcPts val="0"/>
                        </a:spcAft>
                      </a:pP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pPr marL="0" marR="0">
                        <a:lnSpc>
                          <a:spcPct val="107000"/>
                        </a:lnSpc>
                        <a:spcBef>
                          <a:spcPts val="0"/>
                        </a:spcBef>
                        <a:spcAft>
                          <a:spcPts val="0"/>
                        </a:spcAft>
                      </a:pP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pPr marL="0" marR="0">
                        <a:lnSpc>
                          <a:spcPct val="107000"/>
                        </a:lnSpc>
                        <a:spcBef>
                          <a:spcPts val="0"/>
                        </a:spcBef>
                        <a:spcAft>
                          <a:spcPts val="0"/>
                        </a:spcAft>
                      </a:pP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gridSpan="6">
                  <a:txBody>
                    <a:bodyPr/>
                    <a:lstStyle/>
                    <a:p>
                      <a:pPr marL="0" marR="0" algn="ctr">
                        <a:lnSpc>
                          <a:spcPct val="107000"/>
                        </a:lnSpc>
                        <a:spcBef>
                          <a:spcPts val="0"/>
                        </a:spcBef>
                        <a:spcAft>
                          <a:spcPts val="0"/>
                        </a:spcAft>
                      </a:pPr>
                      <a:r>
                        <a:rPr lang="en-US" sz="700" dirty="0" smtClean="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pPr marL="0" marR="0">
                        <a:lnSpc>
                          <a:spcPct val="107000"/>
                        </a:lnSpc>
                        <a:spcBef>
                          <a:spcPts val="0"/>
                        </a:spcBef>
                        <a:spcAft>
                          <a:spcPts val="0"/>
                        </a:spcAft>
                      </a:pP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hMerge="1">
                  <a:txBody>
                    <a:bodyPr/>
                    <a:lstStyle/>
                    <a:p>
                      <a:pPr marL="0" marR="0">
                        <a:lnSpc>
                          <a:spcPct val="107000"/>
                        </a:lnSpc>
                        <a:spcBef>
                          <a:spcPts val="0"/>
                        </a:spcBef>
                        <a:spcAft>
                          <a:spcPts val="0"/>
                        </a:spcAft>
                      </a:pP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marL="0" marR="0" algn="ctr">
                        <a:lnSpc>
                          <a:spcPct val="107000"/>
                        </a:lnSpc>
                        <a:spcBef>
                          <a:spcPts val="0"/>
                        </a:spcBef>
                        <a:spcAft>
                          <a:spcPts val="0"/>
                        </a:spcAft>
                      </a:pPr>
                      <a:r>
                        <a:rPr lang="en-US" sz="800" dirty="0" smtClean="0">
                          <a:solidFill>
                            <a:srgbClr val="70AD47"/>
                          </a:solidFill>
                          <a:effectLst/>
                          <a:latin typeface="Arial" panose="020B0604020202020204" pitchFamily="34" charset="0"/>
                          <a:ea typeface="Malgun Gothic" panose="020B0503020000020004" pitchFamily="34" charset="-127"/>
                          <a:cs typeface="Times New Roman" panose="02020603050405020304" pitchFamily="18" charset="0"/>
                        </a:rPr>
                        <a:t>3</a:t>
                      </a: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800">
                          <a:solidFill>
                            <a:srgbClr val="FFC000"/>
                          </a:solidFill>
                          <a:effectLst/>
                          <a:latin typeface="Arial" panose="020B0604020202020204" pitchFamily="34" charset="0"/>
                          <a:ea typeface="Malgun Gothic" panose="020B0503020000020004" pitchFamily="34" charset="-127"/>
                          <a:cs typeface="Times New Roman" panose="02020603050405020304" pitchFamily="18" charset="0"/>
                        </a:rPr>
                        <a:t>0</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800" dirty="0" smtClean="0">
                          <a:effectLst/>
                          <a:latin typeface="Arial" panose="020B0604020202020204" pitchFamily="34" charset="0"/>
                          <a:ea typeface="Malgun Gothic" panose="020B0503020000020004" pitchFamily="34" charset="-127"/>
                          <a:cs typeface="Times New Roman" panose="02020603050405020304" pitchFamily="18" charset="0"/>
                        </a:rPr>
                        <a:t>3</a:t>
                      </a: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174548">
                <a:tc>
                  <a:txBody>
                    <a:bodyPr/>
                    <a:lstStyle/>
                    <a:p>
                      <a:pPr marL="0" marR="0">
                        <a:lnSpc>
                          <a:spcPct val="107000"/>
                        </a:lnSpc>
                        <a:spcBef>
                          <a:spcPts val="0"/>
                        </a:spcBef>
                        <a:spcAft>
                          <a:spcPts val="0"/>
                        </a:spcAft>
                      </a:pPr>
                      <a:r>
                        <a:rPr lang="en-US" sz="800" b="1" dirty="0" smtClean="0">
                          <a:effectLst/>
                          <a:latin typeface="Arial" panose="020B0604020202020204" pitchFamily="34" charset="0"/>
                          <a:ea typeface="Malgun Gothic" panose="020B0503020000020004" pitchFamily="34" charset="-127"/>
                          <a:cs typeface="Times New Roman" panose="02020603050405020304" pitchFamily="18" charset="0"/>
                        </a:rPr>
                        <a:t>NG_RTC (95%)</a:t>
                      </a: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gridSpan="3">
                  <a:txBody>
                    <a:bodyPr/>
                    <a:lstStyle/>
                    <a:p>
                      <a:pPr marL="0" marR="0">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gridSpan="3">
                  <a:txBody>
                    <a:bodyPr/>
                    <a:lstStyle/>
                    <a:p>
                      <a:pPr marL="0" marR="0">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gridSpan="2">
                  <a:txBody>
                    <a:bodyPr/>
                    <a:lstStyle/>
                    <a:p>
                      <a:pPr marL="0" marR="0">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gridSpan="2">
                  <a:txBody>
                    <a:bodyPr/>
                    <a:lstStyle/>
                    <a:p>
                      <a:pPr marL="0" marR="0">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gridSpan="3">
                  <a:txBody>
                    <a:bodyPr/>
                    <a:lstStyle/>
                    <a:p>
                      <a:pPr marL="0" marR="0">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gridSpan="3">
                  <a:txBody>
                    <a:bodyPr/>
                    <a:lstStyle/>
                    <a:p>
                      <a:pPr marL="0" marR="0">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hMerge="1">
                  <a:txBody>
                    <a:bodyPr/>
                    <a:lstStyle/>
                    <a:p>
                      <a:endParaRPr lang="en-US"/>
                    </a:p>
                  </a:txBody>
                  <a:tcPr/>
                </a:tc>
                <a:tc gridSpan="2">
                  <a:txBody>
                    <a:bodyPr/>
                    <a:lstStyle/>
                    <a:p>
                      <a:pPr marL="0" marR="0">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Complete</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hMerge="1">
                  <a:txBody>
                    <a:bodyPr/>
                    <a:lstStyle/>
                    <a:p>
                      <a:endParaRPr lang="en-US"/>
                    </a:p>
                  </a:txBody>
                  <a:tcPr/>
                </a:tc>
                <a:tc>
                  <a:txBody>
                    <a:bodyPr/>
                    <a:lstStyle/>
                    <a:p>
                      <a:pPr marL="0" marR="0" algn="ctr">
                        <a:lnSpc>
                          <a:spcPct val="107000"/>
                        </a:lnSpc>
                        <a:spcBef>
                          <a:spcPts val="0"/>
                        </a:spcBef>
                        <a:spcAft>
                          <a:spcPts val="0"/>
                        </a:spcAft>
                      </a:pPr>
                      <a:r>
                        <a:rPr lang="en-US" sz="800">
                          <a:solidFill>
                            <a:srgbClr val="70AD47"/>
                          </a:solidFill>
                          <a:effectLst/>
                          <a:latin typeface="Arial" panose="020B0604020202020204" pitchFamily="34" charset="0"/>
                          <a:ea typeface="Malgun Gothic" panose="020B0503020000020004" pitchFamily="34" charset="-127"/>
                          <a:cs typeface="Times New Roman" panose="02020603050405020304" pitchFamily="18" charset="0"/>
                        </a:rPr>
                        <a:t>8</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800">
                          <a:solidFill>
                            <a:srgbClr val="FFC000"/>
                          </a:solidFill>
                          <a:effectLst/>
                          <a:latin typeface="Arial" panose="020B0604020202020204" pitchFamily="34" charset="0"/>
                          <a:ea typeface="Malgun Gothic" panose="020B0503020000020004" pitchFamily="34" charset="-127"/>
                          <a:cs typeface="Times New Roman" panose="02020603050405020304" pitchFamily="18" charset="0"/>
                        </a:rPr>
                        <a:t>0</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800">
                          <a:effectLst/>
                          <a:latin typeface="Arial" panose="020B0604020202020204" pitchFamily="34" charset="0"/>
                          <a:ea typeface="Malgun Gothic" panose="020B0503020000020004" pitchFamily="34" charset="-127"/>
                          <a:cs typeface="Times New Roman" panose="02020603050405020304" pitchFamily="18" charset="0"/>
                        </a:rPr>
                        <a:t>8</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188169">
                <a:tc>
                  <a:txBody>
                    <a:bodyPr/>
                    <a:lstStyle/>
                    <a:p>
                      <a:pPr marL="0" marR="0">
                        <a:lnSpc>
                          <a:spcPct val="107000"/>
                        </a:lnSpc>
                        <a:spcBef>
                          <a:spcPts val="0"/>
                        </a:spcBef>
                        <a:spcAft>
                          <a:spcPts val="0"/>
                        </a:spcAft>
                      </a:pPr>
                      <a:r>
                        <a:rPr lang="en-US" sz="800" b="1">
                          <a:effectLst/>
                          <a:latin typeface="Arial" panose="020B0604020202020204" pitchFamily="34" charset="0"/>
                          <a:ea typeface="Malgun Gothic" panose="020B0503020000020004" pitchFamily="34" charset="-127"/>
                          <a:cs typeface="Times New Roman" panose="02020603050405020304" pitchFamily="18" charset="0"/>
                        </a:rPr>
                        <a:t> </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gridSpan="2">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 </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US"/>
                    </a:p>
                  </a:txBody>
                  <a:tcPr/>
                </a:tc>
                <a:tc gridSpan="3">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 </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US"/>
                    </a:p>
                  </a:txBody>
                  <a:tcPr/>
                </a:tc>
                <a:tc hMerge="1">
                  <a:txBody>
                    <a:bodyPr/>
                    <a:lstStyle/>
                    <a:p>
                      <a:endParaRPr lang="en-US"/>
                    </a:p>
                  </a:txBody>
                  <a:tcPr/>
                </a:tc>
                <a:tc gridSpan="3">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 </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US"/>
                    </a:p>
                  </a:txBody>
                  <a:tcPr/>
                </a:tc>
                <a:tc hMerge="1">
                  <a:txBody>
                    <a:bodyPr/>
                    <a:lstStyle/>
                    <a:p>
                      <a:endParaRPr lang="en-US"/>
                    </a:p>
                  </a:txBody>
                  <a:tcPr/>
                </a:tc>
                <a:tc gridSpan="2">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 </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US"/>
                    </a:p>
                  </a:txBody>
                  <a:tcPr/>
                </a:tc>
                <a:tc gridSpan="2">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 </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US"/>
                    </a:p>
                  </a:txBody>
                  <a:tcPr/>
                </a:tc>
                <a:tc gridSpan="3">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 </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US"/>
                    </a:p>
                  </a:txBody>
                  <a:tcPr/>
                </a:tc>
                <a:tc hMerge="1">
                  <a:txBody>
                    <a:bodyPr/>
                    <a:lstStyle/>
                    <a:p>
                      <a:endParaRPr lang="en-US"/>
                    </a:p>
                  </a:txBody>
                  <a:tcPr/>
                </a:tc>
                <a:tc gridSpan="3">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 </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US"/>
                    </a:p>
                  </a:txBody>
                  <a:tcPr/>
                </a:tc>
                <a:tc hMerge="1">
                  <a:txBody>
                    <a:bodyPr/>
                    <a:lstStyle/>
                    <a:p>
                      <a:endParaRPr lang="en-US"/>
                    </a:p>
                  </a:txBody>
                  <a:tcPr/>
                </a:tc>
                <a:tc gridSpan="2">
                  <a:txBody>
                    <a:bodyPr/>
                    <a:lstStyle/>
                    <a:p>
                      <a:pPr marL="0" marR="0" algn="ctr">
                        <a:lnSpc>
                          <a:spcPct val="107000"/>
                        </a:lnSpc>
                        <a:spcBef>
                          <a:spcPts val="0"/>
                        </a:spcBef>
                        <a:spcAft>
                          <a:spcPts val="0"/>
                        </a:spcAft>
                      </a:pPr>
                      <a:r>
                        <a:rPr lang="en-US" sz="700">
                          <a:effectLst/>
                          <a:latin typeface="Arial" panose="020B0604020202020204" pitchFamily="34" charset="0"/>
                          <a:ea typeface="Malgun Gothic" panose="020B0503020000020004" pitchFamily="34" charset="-127"/>
                          <a:cs typeface="Times New Roman" panose="02020603050405020304" pitchFamily="18" charset="0"/>
                        </a:rPr>
                        <a:t> </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hMerge="1">
                  <a:txBody>
                    <a:bodyPr/>
                    <a:lstStyle/>
                    <a:p>
                      <a:endParaRPr lang="en-US"/>
                    </a:p>
                  </a:txBody>
                  <a:tcPr/>
                </a:tc>
                <a:tc>
                  <a:txBody>
                    <a:bodyPr/>
                    <a:lstStyle/>
                    <a:p>
                      <a:pPr marL="0" marR="0" algn="ctr">
                        <a:lnSpc>
                          <a:spcPct val="107000"/>
                        </a:lnSpc>
                        <a:spcBef>
                          <a:spcPts val="0"/>
                        </a:spcBef>
                        <a:spcAft>
                          <a:spcPts val="0"/>
                        </a:spcAft>
                      </a:pPr>
                      <a:r>
                        <a:rPr lang="en-US" sz="800" dirty="0" smtClean="0">
                          <a:solidFill>
                            <a:srgbClr val="70AD47"/>
                          </a:solidFill>
                          <a:effectLst/>
                          <a:latin typeface="Arial" panose="020B0604020202020204" pitchFamily="34" charset="0"/>
                          <a:ea typeface="Malgun Gothic" panose="020B0503020000020004" pitchFamily="34" charset="-127"/>
                          <a:cs typeface="Times New Roman" panose="02020603050405020304" pitchFamily="18" charset="0"/>
                        </a:rPr>
                        <a:t>43</a:t>
                      </a: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800">
                          <a:solidFill>
                            <a:srgbClr val="FFC000"/>
                          </a:solidFill>
                          <a:effectLst/>
                          <a:latin typeface="Arial" panose="020B0604020202020204" pitchFamily="34" charset="0"/>
                          <a:ea typeface="Malgun Gothic" panose="020B0503020000020004" pitchFamily="34" charset="-127"/>
                          <a:cs typeface="Times New Roman" panose="02020603050405020304" pitchFamily="18" charset="0"/>
                        </a:rPr>
                        <a:t>6</a:t>
                      </a:r>
                      <a:endParaRPr lang="en-US" sz="11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a:lnSpc>
                          <a:spcPct val="107000"/>
                        </a:lnSpc>
                        <a:spcBef>
                          <a:spcPts val="0"/>
                        </a:spcBef>
                        <a:spcAft>
                          <a:spcPts val="0"/>
                        </a:spcAft>
                      </a:pPr>
                      <a:r>
                        <a:rPr lang="en-US" sz="800" dirty="0" smtClean="0">
                          <a:effectLst/>
                          <a:latin typeface="Arial" panose="020B0604020202020204" pitchFamily="34" charset="0"/>
                          <a:ea typeface="Malgun Gothic" panose="020B0503020000020004" pitchFamily="34" charset="-127"/>
                          <a:cs typeface="Times New Roman" panose="02020603050405020304" pitchFamily="18" charset="0"/>
                        </a:rPr>
                        <a:t>55</a:t>
                      </a:r>
                      <a:endParaRPr lang="en-US" sz="11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bl>
          </a:graphicData>
        </a:graphic>
      </p:graphicFrame>
    </p:spTree>
    <p:extLst>
      <p:ext uri="{BB962C8B-B14F-4D97-AF65-F5344CB8AC3E}">
        <p14:creationId xmlns:p14="http://schemas.microsoft.com/office/powerpoint/2010/main" val="79110824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488950" y="88900"/>
            <a:ext cx="6827838" cy="1143000"/>
          </a:xfrm>
        </p:spPr>
        <p:txBody>
          <a:bodyPr rtlCol="0">
            <a:normAutofit/>
          </a:bodyPr>
          <a:lstStyle/>
          <a:p>
            <a:pPr eaLnBrk="1" hangingPunct="1">
              <a:defRPr/>
            </a:pPr>
            <a:r>
              <a:rPr lang="en-US" b="1"/>
              <a:t>3) SA2 Work Planning</a:t>
            </a:r>
          </a:p>
        </p:txBody>
      </p:sp>
      <p:sp>
        <p:nvSpPr>
          <p:cNvPr id="57347" name="Rectangle 3"/>
          <p:cNvSpPr>
            <a:spLocks noGrp="1"/>
          </p:cNvSpPr>
          <p:nvPr>
            <p:ph type="body" idx="1"/>
          </p:nvPr>
        </p:nvSpPr>
        <p:spPr>
          <a:xfrm>
            <a:off x="254000" y="1232208"/>
            <a:ext cx="8364899" cy="5042211"/>
          </a:xfrm>
        </p:spPr>
        <p:txBody>
          <a:bodyPr/>
          <a:lstStyle/>
          <a:p>
            <a:pPr eaLnBrk="1" hangingPunct="1">
              <a:spcBef>
                <a:spcPts val="300"/>
              </a:spcBef>
              <a:defRPr/>
            </a:pPr>
            <a:r>
              <a:rPr lang="en-US" sz="1800" dirty="0" smtClean="0"/>
              <a:t>Summary status of TEI19 items</a:t>
            </a:r>
            <a:endParaRPr lang="en-US" sz="1800" dirty="0" smtClean="0"/>
          </a:p>
        </p:txBody>
      </p:sp>
      <p:graphicFrame>
        <p:nvGraphicFramePr>
          <p:cNvPr id="6" name="Table 5"/>
          <p:cNvGraphicFramePr>
            <a:graphicFrameLocks noGrp="1"/>
          </p:cNvGraphicFramePr>
          <p:nvPr>
            <p:extLst>
              <p:ext uri="{D42A27DB-BD31-4B8C-83A1-F6EECF244321}">
                <p14:modId xmlns:p14="http://schemas.microsoft.com/office/powerpoint/2010/main" val="1315817933"/>
              </p:ext>
            </p:extLst>
          </p:nvPr>
        </p:nvGraphicFramePr>
        <p:xfrm>
          <a:off x="1095155" y="1722474"/>
          <a:ext cx="4540101" cy="4114800"/>
        </p:xfrm>
        <a:graphic>
          <a:graphicData uri="http://schemas.openxmlformats.org/drawingml/2006/table">
            <a:tbl>
              <a:tblPr>
                <a:tableStyleId>{5C22544A-7EE6-4342-B048-85BDC9FD1C3A}</a:tableStyleId>
              </a:tblPr>
              <a:tblGrid>
                <a:gridCol w="2123136"/>
                <a:gridCol w="2416965"/>
              </a:tblGrid>
              <a:tr h="274320">
                <a:tc>
                  <a:txBody>
                    <a:bodyPr/>
                    <a:lstStyle/>
                    <a:p>
                      <a:pPr algn="l" fontAlgn="t">
                        <a:spcBef>
                          <a:spcPts val="600"/>
                        </a:spcBef>
                      </a:pPr>
                      <a:endParaRPr lang="en-US" sz="1200" b="1" i="0" u="none" strike="noStrike" dirty="0">
                        <a:solidFill>
                          <a:srgbClr val="000000"/>
                        </a:solidFill>
                        <a:effectLst/>
                        <a:latin typeface="+mn-lt"/>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spcBef>
                          <a:spcPts val="600"/>
                        </a:spcBef>
                      </a:pPr>
                      <a:r>
                        <a:rPr lang="en-US" sz="1200" b="1" i="0" u="none" strike="noStrike" dirty="0" smtClean="0">
                          <a:solidFill>
                            <a:srgbClr val="000000"/>
                          </a:solidFill>
                          <a:effectLst/>
                          <a:latin typeface="+mn-lt"/>
                        </a:rPr>
                        <a:t>Status</a:t>
                      </a:r>
                      <a:endParaRPr lang="en-US" sz="1200" b="1" i="0" u="none" strike="noStrike" dirty="0">
                        <a:solidFill>
                          <a:srgbClr val="000000"/>
                        </a:solidFill>
                        <a:effectLst/>
                        <a:latin typeface="+mn-lt"/>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4320">
                <a:tc>
                  <a:txBody>
                    <a:bodyPr/>
                    <a:lstStyle/>
                    <a:p>
                      <a:pPr algn="l" fontAlgn="t">
                        <a:spcBef>
                          <a:spcPts val="600"/>
                        </a:spcBef>
                      </a:pPr>
                      <a:r>
                        <a:rPr lang="en-US" sz="1200" b="1" u="none" strike="noStrike" dirty="0">
                          <a:effectLst/>
                          <a:latin typeface="+mn-lt"/>
                        </a:rPr>
                        <a:t>TEI19_NetShare</a:t>
                      </a:r>
                      <a:endParaRPr lang="en-US" sz="1200" b="1" i="0" u="none" strike="noStrike" dirty="0">
                        <a:solidFill>
                          <a:srgbClr val="000000"/>
                        </a:solidFill>
                        <a:effectLst/>
                        <a:latin typeface="+mn-lt"/>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l" fontAlgn="t">
                        <a:spcBef>
                          <a:spcPts val="600"/>
                        </a:spcBef>
                      </a:pPr>
                      <a:r>
                        <a:rPr lang="en-US" sz="1200" b="0" i="0" u="none" strike="noStrike" dirty="0" smtClean="0">
                          <a:solidFill>
                            <a:srgbClr val="000000"/>
                          </a:solidFill>
                          <a:effectLst/>
                          <a:latin typeface="+mn-lt"/>
                        </a:rPr>
                        <a:t>Complete</a:t>
                      </a:r>
                      <a:endParaRPr lang="en-US" sz="1200" b="0" i="0" u="none" strike="noStrike" dirty="0">
                        <a:solidFill>
                          <a:srgbClr val="000000"/>
                        </a:solidFill>
                        <a:effectLst/>
                        <a:latin typeface="+mn-lt"/>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274320">
                <a:tc>
                  <a:txBody>
                    <a:bodyPr/>
                    <a:lstStyle/>
                    <a:p>
                      <a:pPr algn="l" fontAlgn="t">
                        <a:spcBef>
                          <a:spcPts val="600"/>
                        </a:spcBef>
                      </a:pPr>
                      <a:r>
                        <a:rPr lang="en-US" sz="1200" b="1" u="none" strike="noStrike" dirty="0">
                          <a:effectLst/>
                          <a:latin typeface="+mn-lt"/>
                        </a:rPr>
                        <a:t>TEI19_RVAS</a:t>
                      </a:r>
                      <a:endParaRPr lang="en-US" sz="1200" b="1" i="0" u="none" strike="noStrike" dirty="0">
                        <a:solidFill>
                          <a:srgbClr val="000000"/>
                        </a:solidFill>
                        <a:effectLst/>
                        <a:latin typeface="+mn-lt"/>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l" fontAlgn="t">
                        <a:spcBef>
                          <a:spcPts val="600"/>
                        </a:spcBef>
                      </a:pPr>
                      <a:r>
                        <a:rPr lang="en-US" sz="1200" b="0" i="0" u="none" strike="noStrike" dirty="0" smtClean="0">
                          <a:solidFill>
                            <a:srgbClr val="000000"/>
                          </a:solidFill>
                          <a:effectLst/>
                          <a:latin typeface="+mn-lt"/>
                        </a:rPr>
                        <a:t>Complete</a:t>
                      </a:r>
                      <a:endParaRPr lang="en-US" sz="1200" b="0" i="0" u="none" strike="noStrike" dirty="0">
                        <a:solidFill>
                          <a:srgbClr val="000000"/>
                        </a:solidFill>
                        <a:effectLst/>
                        <a:latin typeface="+mn-lt"/>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274320">
                <a:tc>
                  <a:txBody>
                    <a:bodyPr/>
                    <a:lstStyle/>
                    <a:p>
                      <a:pPr algn="l" fontAlgn="t">
                        <a:spcBef>
                          <a:spcPts val="600"/>
                        </a:spcBef>
                      </a:pPr>
                      <a:r>
                        <a:rPr lang="en-US" sz="1200" b="1" u="none" strike="noStrike" dirty="0">
                          <a:effectLst/>
                          <a:latin typeface="+mn-lt"/>
                        </a:rPr>
                        <a:t>TEI19_MINPA</a:t>
                      </a:r>
                      <a:endParaRPr lang="en-US" sz="1200" b="1" i="0" u="none" strike="noStrike" dirty="0">
                        <a:solidFill>
                          <a:srgbClr val="000000"/>
                        </a:solidFill>
                        <a:effectLst/>
                        <a:latin typeface="+mn-lt"/>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l" fontAlgn="t">
                        <a:spcBef>
                          <a:spcPts val="600"/>
                        </a:spcBef>
                      </a:pPr>
                      <a:r>
                        <a:rPr lang="en-US" sz="1200" b="0" i="0" u="none" strike="noStrike" dirty="0" smtClean="0">
                          <a:solidFill>
                            <a:srgbClr val="000000"/>
                          </a:solidFill>
                          <a:effectLst/>
                          <a:latin typeface="+mn-lt"/>
                        </a:rPr>
                        <a:t>Complete</a:t>
                      </a:r>
                      <a:endParaRPr lang="en-US" sz="1200" b="0" i="0" u="none" strike="noStrike" dirty="0">
                        <a:solidFill>
                          <a:srgbClr val="000000"/>
                        </a:solidFill>
                        <a:effectLst/>
                        <a:latin typeface="+mn-lt"/>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274320">
                <a:tc>
                  <a:txBody>
                    <a:bodyPr/>
                    <a:lstStyle/>
                    <a:p>
                      <a:pPr algn="l" fontAlgn="t">
                        <a:spcBef>
                          <a:spcPts val="600"/>
                        </a:spcBef>
                      </a:pPr>
                      <a:r>
                        <a:rPr lang="en-US" sz="1200" b="1" u="none" strike="noStrike" dirty="0">
                          <a:effectLst/>
                          <a:latin typeface="+mn-lt"/>
                        </a:rPr>
                        <a:t>TEI19_DLPM</a:t>
                      </a:r>
                      <a:endParaRPr lang="en-US" sz="1200" b="1" i="0" u="none" strike="noStrike" dirty="0">
                        <a:solidFill>
                          <a:srgbClr val="000000"/>
                        </a:solidFill>
                        <a:effectLst/>
                        <a:latin typeface="+mn-lt"/>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spcBef>
                          <a:spcPts val="600"/>
                        </a:spcBef>
                      </a:pPr>
                      <a:r>
                        <a:rPr lang="en-US" sz="1200" b="0" i="0" u="none" strike="noStrike" dirty="0" smtClean="0">
                          <a:solidFill>
                            <a:srgbClr val="000000"/>
                          </a:solidFill>
                          <a:effectLst/>
                          <a:latin typeface="+mn-lt"/>
                        </a:rPr>
                        <a:t>To be scheduled</a:t>
                      </a:r>
                      <a:r>
                        <a:rPr lang="en-US" sz="1200" b="0" i="0" u="none" strike="noStrike" baseline="0" dirty="0" smtClean="0">
                          <a:solidFill>
                            <a:srgbClr val="000000"/>
                          </a:solidFill>
                          <a:effectLst/>
                          <a:latin typeface="+mn-lt"/>
                        </a:rPr>
                        <a:t> in 2H 2024</a:t>
                      </a:r>
                      <a:endParaRPr lang="en-US" sz="1200" b="0" i="0" u="none" strike="noStrike" dirty="0">
                        <a:solidFill>
                          <a:srgbClr val="000000"/>
                        </a:solidFill>
                        <a:effectLst/>
                        <a:latin typeface="+mn-lt"/>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4320">
                <a:tc>
                  <a:txBody>
                    <a:bodyPr/>
                    <a:lstStyle/>
                    <a:p>
                      <a:pPr algn="l" fontAlgn="t">
                        <a:spcBef>
                          <a:spcPts val="600"/>
                        </a:spcBef>
                      </a:pPr>
                      <a:r>
                        <a:rPr lang="en-US" sz="1200" b="1" u="none" strike="noStrike" dirty="0">
                          <a:effectLst/>
                          <a:latin typeface="+mn-lt"/>
                        </a:rPr>
                        <a:t>TEI19_VLANSUB</a:t>
                      </a:r>
                      <a:endParaRPr lang="en-US" sz="1200" b="1" i="0" u="none" strike="noStrike" dirty="0">
                        <a:solidFill>
                          <a:srgbClr val="000000"/>
                        </a:solidFill>
                        <a:effectLst/>
                        <a:latin typeface="+mn-lt"/>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spcBef>
                          <a:spcPts val="600"/>
                        </a:spcBef>
                      </a:pPr>
                      <a:r>
                        <a:rPr lang="en-US" sz="1200" b="0" i="0" u="none" strike="noStrike" dirty="0" smtClean="0">
                          <a:solidFill>
                            <a:srgbClr val="000000"/>
                          </a:solidFill>
                          <a:effectLst/>
                          <a:latin typeface="+mn-lt"/>
                        </a:rPr>
                        <a:t>To be scheduled</a:t>
                      </a:r>
                      <a:r>
                        <a:rPr lang="en-US" sz="1200" b="0" i="0" u="none" strike="noStrike" baseline="0" dirty="0" smtClean="0">
                          <a:solidFill>
                            <a:srgbClr val="000000"/>
                          </a:solidFill>
                          <a:effectLst/>
                          <a:latin typeface="+mn-lt"/>
                        </a:rPr>
                        <a:t> in 2H 2024</a:t>
                      </a:r>
                      <a:endParaRPr lang="en-US" sz="1200" b="0" i="0" u="none" strike="noStrike" dirty="0">
                        <a:solidFill>
                          <a:srgbClr val="000000"/>
                        </a:solidFill>
                        <a:effectLst/>
                        <a:latin typeface="+mn-lt"/>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4320">
                <a:tc>
                  <a:txBody>
                    <a:bodyPr/>
                    <a:lstStyle/>
                    <a:p>
                      <a:pPr algn="l" fontAlgn="t">
                        <a:spcBef>
                          <a:spcPts val="600"/>
                        </a:spcBef>
                      </a:pPr>
                      <a:r>
                        <a:rPr lang="en-US" sz="1200" b="1" u="none" strike="noStrike" dirty="0">
                          <a:effectLst/>
                          <a:latin typeface="+mn-lt"/>
                        </a:rPr>
                        <a:t>TEI19_IP-SP-EXP</a:t>
                      </a:r>
                      <a:endParaRPr lang="en-US" sz="1200" b="1" i="0" u="none" strike="noStrike" dirty="0">
                        <a:solidFill>
                          <a:srgbClr val="000000"/>
                        </a:solidFill>
                        <a:effectLst/>
                        <a:latin typeface="+mn-lt"/>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spcBef>
                          <a:spcPts val="600"/>
                        </a:spcBef>
                      </a:pPr>
                      <a:r>
                        <a:rPr lang="en-US" sz="1200" b="0" i="0" u="none" strike="noStrike" dirty="0" smtClean="0">
                          <a:solidFill>
                            <a:srgbClr val="000000"/>
                          </a:solidFill>
                          <a:effectLst/>
                          <a:latin typeface="+mn-lt"/>
                        </a:rPr>
                        <a:t>To be scheduled</a:t>
                      </a:r>
                      <a:r>
                        <a:rPr lang="en-US" sz="1200" b="0" i="0" u="none" strike="noStrike" baseline="0" dirty="0" smtClean="0">
                          <a:solidFill>
                            <a:srgbClr val="000000"/>
                          </a:solidFill>
                          <a:effectLst/>
                          <a:latin typeface="+mn-lt"/>
                        </a:rPr>
                        <a:t> in 2H 2024</a:t>
                      </a:r>
                      <a:endParaRPr lang="en-US" sz="1200" b="0" i="0" u="none" strike="noStrike" dirty="0">
                        <a:solidFill>
                          <a:srgbClr val="000000"/>
                        </a:solidFill>
                        <a:effectLst/>
                        <a:latin typeface="+mn-lt"/>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4320">
                <a:tc>
                  <a:txBody>
                    <a:bodyPr/>
                    <a:lstStyle/>
                    <a:p>
                      <a:pPr algn="l" fontAlgn="t">
                        <a:spcBef>
                          <a:spcPts val="600"/>
                        </a:spcBef>
                      </a:pPr>
                      <a:r>
                        <a:rPr lang="en-US" sz="1200" b="1" u="none" strike="noStrike" dirty="0">
                          <a:effectLst/>
                          <a:latin typeface="+mn-lt"/>
                        </a:rPr>
                        <a:t>TEI19_SLUPiR</a:t>
                      </a:r>
                      <a:endParaRPr lang="en-US" sz="1200" b="1" i="0" u="none" strike="noStrike" dirty="0">
                        <a:solidFill>
                          <a:srgbClr val="000000"/>
                        </a:solidFill>
                        <a:effectLst/>
                        <a:latin typeface="+mn-lt"/>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l" fontAlgn="t">
                        <a:spcBef>
                          <a:spcPts val="600"/>
                        </a:spcBef>
                      </a:pPr>
                      <a:r>
                        <a:rPr lang="en-US" sz="1200" b="0" i="0" u="none" strike="noStrike" dirty="0" smtClean="0">
                          <a:solidFill>
                            <a:srgbClr val="000000"/>
                          </a:solidFill>
                          <a:effectLst/>
                          <a:latin typeface="+mn-lt"/>
                        </a:rPr>
                        <a:t>Complete</a:t>
                      </a:r>
                      <a:endParaRPr lang="en-US" sz="1200" b="0" i="0" u="none" strike="noStrike" dirty="0">
                        <a:solidFill>
                          <a:srgbClr val="000000"/>
                        </a:solidFill>
                        <a:effectLst/>
                        <a:latin typeface="+mn-lt"/>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274320">
                <a:tc>
                  <a:txBody>
                    <a:bodyPr/>
                    <a:lstStyle/>
                    <a:p>
                      <a:pPr algn="l" fontAlgn="t">
                        <a:spcBef>
                          <a:spcPts val="600"/>
                        </a:spcBef>
                      </a:pPr>
                      <a:r>
                        <a:rPr lang="en-US" sz="1200" b="1" u="none" strike="noStrike" dirty="0">
                          <a:effectLst/>
                          <a:latin typeface="+mn-lt"/>
                        </a:rPr>
                        <a:t>TEI19_TIME_SUB_EPS</a:t>
                      </a:r>
                      <a:endParaRPr lang="en-US" sz="1200" b="1" i="0" u="none" strike="noStrike" dirty="0">
                        <a:solidFill>
                          <a:srgbClr val="000000"/>
                        </a:solidFill>
                        <a:effectLst/>
                        <a:latin typeface="+mn-lt"/>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spcBef>
                          <a:spcPts val="600"/>
                        </a:spcBef>
                      </a:pPr>
                      <a:r>
                        <a:rPr lang="en-US" sz="1200" b="0" i="0" u="none" strike="noStrike" dirty="0" smtClean="0">
                          <a:solidFill>
                            <a:srgbClr val="000000"/>
                          </a:solidFill>
                          <a:effectLst/>
                          <a:latin typeface="+mn-lt"/>
                        </a:rPr>
                        <a:t>To be scheduled</a:t>
                      </a:r>
                      <a:r>
                        <a:rPr lang="en-US" sz="1200" b="0" i="0" u="none" strike="noStrike" baseline="0" dirty="0" smtClean="0">
                          <a:solidFill>
                            <a:srgbClr val="000000"/>
                          </a:solidFill>
                          <a:effectLst/>
                          <a:latin typeface="+mn-lt"/>
                        </a:rPr>
                        <a:t> in 2H 2024</a:t>
                      </a:r>
                      <a:endParaRPr lang="en-US" sz="1200" b="0" i="0" u="none" strike="noStrike" dirty="0">
                        <a:solidFill>
                          <a:srgbClr val="000000"/>
                        </a:solidFill>
                        <a:effectLst/>
                        <a:latin typeface="+mn-lt"/>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4320">
                <a:tc>
                  <a:txBody>
                    <a:bodyPr/>
                    <a:lstStyle/>
                    <a:p>
                      <a:pPr algn="l" fontAlgn="t">
                        <a:spcBef>
                          <a:spcPts val="600"/>
                        </a:spcBef>
                      </a:pPr>
                      <a:r>
                        <a:rPr lang="en-US" sz="1200" b="1" u="none" strike="noStrike" dirty="0">
                          <a:effectLst/>
                          <a:latin typeface="+mn-lt"/>
                        </a:rPr>
                        <a:t>TEI19_OBGAD</a:t>
                      </a:r>
                      <a:endParaRPr lang="en-US" sz="1200" b="1" i="0" u="none" strike="noStrike" dirty="0">
                        <a:solidFill>
                          <a:srgbClr val="000000"/>
                        </a:solidFill>
                        <a:effectLst/>
                        <a:latin typeface="+mn-lt"/>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spcBef>
                          <a:spcPts val="600"/>
                        </a:spcBef>
                      </a:pPr>
                      <a:r>
                        <a:rPr lang="en-US" sz="1200" b="0" i="0" u="none" strike="noStrike" dirty="0" smtClean="0">
                          <a:solidFill>
                            <a:srgbClr val="000000"/>
                          </a:solidFill>
                          <a:effectLst/>
                          <a:latin typeface="+mn-lt"/>
                        </a:rPr>
                        <a:t>To be scheduled</a:t>
                      </a:r>
                      <a:r>
                        <a:rPr lang="en-US" sz="1200" b="0" i="0" u="none" strike="noStrike" baseline="0" dirty="0" smtClean="0">
                          <a:solidFill>
                            <a:srgbClr val="000000"/>
                          </a:solidFill>
                          <a:effectLst/>
                          <a:latin typeface="+mn-lt"/>
                        </a:rPr>
                        <a:t> in 2H 2024</a:t>
                      </a:r>
                      <a:endParaRPr lang="en-US" sz="1200" b="0" i="0" u="none" strike="noStrike" dirty="0">
                        <a:solidFill>
                          <a:srgbClr val="000000"/>
                        </a:solidFill>
                        <a:effectLst/>
                        <a:latin typeface="+mn-lt"/>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4320">
                <a:tc>
                  <a:txBody>
                    <a:bodyPr/>
                    <a:lstStyle/>
                    <a:p>
                      <a:pPr algn="l" fontAlgn="t">
                        <a:spcBef>
                          <a:spcPts val="600"/>
                        </a:spcBef>
                      </a:pPr>
                      <a:r>
                        <a:rPr lang="en-US" sz="1200" b="1" u="none" strike="noStrike" dirty="0">
                          <a:effectLst/>
                          <a:latin typeface="+mn-lt"/>
                        </a:rPr>
                        <a:t>TEI19_QME</a:t>
                      </a:r>
                      <a:endParaRPr lang="en-US" sz="1200" b="1" i="0" u="none" strike="noStrike" dirty="0">
                        <a:solidFill>
                          <a:srgbClr val="000000"/>
                        </a:solidFill>
                        <a:effectLst/>
                        <a:latin typeface="+mn-lt"/>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l" fontAlgn="t">
                        <a:spcBef>
                          <a:spcPts val="600"/>
                        </a:spcBef>
                      </a:pPr>
                      <a:r>
                        <a:rPr lang="en-US" sz="1200" b="0" i="0" u="none" strike="noStrike" dirty="0" smtClean="0">
                          <a:solidFill>
                            <a:srgbClr val="000000"/>
                          </a:solidFill>
                          <a:effectLst/>
                          <a:latin typeface="+mn-lt"/>
                        </a:rPr>
                        <a:t>Complete</a:t>
                      </a:r>
                      <a:endParaRPr lang="en-US" sz="1200" b="0" i="0" u="none" strike="noStrike" dirty="0">
                        <a:solidFill>
                          <a:srgbClr val="000000"/>
                        </a:solidFill>
                        <a:effectLst/>
                        <a:latin typeface="+mn-lt"/>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274320">
                <a:tc>
                  <a:txBody>
                    <a:bodyPr/>
                    <a:lstStyle/>
                    <a:p>
                      <a:pPr algn="l" fontAlgn="t">
                        <a:spcBef>
                          <a:spcPts val="600"/>
                        </a:spcBef>
                      </a:pPr>
                      <a:r>
                        <a:rPr lang="en-US" sz="1200" b="1" u="none" strike="noStrike" dirty="0">
                          <a:effectLst/>
                          <a:latin typeface="+mn-lt"/>
                        </a:rPr>
                        <a:t>TEI19_NFsel_by_tPLMN</a:t>
                      </a:r>
                      <a:endParaRPr lang="en-US" sz="1200" b="1" i="0" u="none" strike="noStrike" dirty="0">
                        <a:solidFill>
                          <a:srgbClr val="000000"/>
                        </a:solidFill>
                        <a:effectLst/>
                        <a:latin typeface="+mn-lt"/>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l" fontAlgn="t">
                        <a:spcBef>
                          <a:spcPts val="600"/>
                        </a:spcBef>
                      </a:pPr>
                      <a:r>
                        <a:rPr lang="en-US" sz="1200" b="0" i="0" u="none" strike="noStrike" dirty="0" smtClean="0">
                          <a:solidFill>
                            <a:srgbClr val="000000"/>
                          </a:solidFill>
                          <a:effectLst/>
                          <a:latin typeface="+mn-lt"/>
                        </a:rPr>
                        <a:t>Complete</a:t>
                      </a:r>
                      <a:endParaRPr lang="en-US" sz="1200" b="0" i="0" u="none" strike="noStrike" dirty="0">
                        <a:solidFill>
                          <a:srgbClr val="000000"/>
                        </a:solidFill>
                        <a:effectLst/>
                        <a:latin typeface="+mn-lt"/>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r h="274320">
                <a:tc>
                  <a:txBody>
                    <a:bodyPr/>
                    <a:lstStyle/>
                    <a:p>
                      <a:pPr algn="l" fontAlgn="t">
                        <a:spcBef>
                          <a:spcPts val="600"/>
                        </a:spcBef>
                      </a:pPr>
                      <a:r>
                        <a:rPr lang="en-US" sz="1200" b="1" u="none" strike="noStrike" dirty="0">
                          <a:effectLst/>
                          <a:latin typeface="+mn-lt"/>
                        </a:rPr>
                        <a:t>TEI19_HSBO</a:t>
                      </a:r>
                      <a:endParaRPr lang="en-US" sz="1200" b="1" i="0" u="none" strike="noStrike" dirty="0">
                        <a:solidFill>
                          <a:srgbClr val="000000"/>
                        </a:solidFill>
                        <a:effectLst/>
                        <a:latin typeface="+mn-lt"/>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spcBef>
                          <a:spcPts val="600"/>
                        </a:spcBef>
                      </a:pPr>
                      <a:r>
                        <a:rPr lang="en-US" sz="1200" b="0" i="0" u="none" strike="noStrike" dirty="0" smtClean="0">
                          <a:solidFill>
                            <a:srgbClr val="000000"/>
                          </a:solidFill>
                          <a:effectLst/>
                          <a:latin typeface="+mn-lt"/>
                        </a:rPr>
                        <a:t>To be scheduled</a:t>
                      </a:r>
                      <a:r>
                        <a:rPr lang="en-US" sz="1200" b="0" i="0" u="none" strike="noStrike" baseline="0" dirty="0" smtClean="0">
                          <a:solidFill>
                            <a:srgbClr val="000000"/>
                          </a:solidFill>
                          <a:effectLst/>
                          <a:latin typeface="+mn-lt"/>
                        </a:rPr>
                        <a:t> in 2H 2024</a:t>
                      </a:r>
                      <a:endParaRPr lang="en-US" sz="1200" b="0" i="0" u="none" strike="noStrike" dirty="0">
                        <a:solidFill>
                          <a:srgbClr val="000000"/>
                        </a:solidFill>
                        <a:effectLst/>
                        <a:latin typeface="+mn-lt"/>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4320">
                <a:tc>
                  <a:txBody>
                    <a:bodyPr/>
                    <a:lstStyle/>
                    <a:p>
                      <a:pPr algn="l" fontAlgn="t">
                        <a:spcBef>
                          <a:spcPts val="600"/>
                        </a:spcBef>
                      </a:pPr>
                      <a:r>
                        <a:rPr lang="en-US" sz="1200" b="1" u="none" strike="noStrike" dirty="0">
                          <a:effectLst/>
                          <a:latin typeface="+mn-lt"/>
                        </a:rPr>
                        <a:t>TEI19_MLR4RTR</a:t>
                      </a:r>
                      <a:endParaRPr lang="en-US" sz="1200" b="1" i="0" u="none" strike="noStrike" dirty="0">
                        <a:solidFill>
                          <a:srgbClr val="000000"/>
                        </a:solidFill>
                        <a:effectLst/>
                        <a:latin typeface="+mn-lt"/>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spcBef>
                          <a:spcPts val="600"/>
                        </a:spcBef>
                      </a:pPr>
                      <a:r>
                        <a:rPr lang="en-US" sz="1200" b="0" i="0" u="none" strike="noStrike" dirty="0" smtClean="0">
                          <a:solidFill>
                            <a:srgbClr val="000000"/>
                          </a:solidFill>
                          <a:effectLst/>
                          <a:latin typeface="+mn-lt"/>
                        </a:rPr>
                        <a:t>To be scheduled</a:t>
                      </a:r>
                      <a:r>
                        <a:rPr lang="en-US" sz="1200" b="0" i="0" u="none" strike="noStrike" baseline="0" dirty="0" smtClean="0">
                          <a:solidFill>
                            <a:srgbClr val="000000"/>
                          </a:solidFill>
                          <a:effectLst/>
                          <a:latin typeface="+mn-lt"/>
                        </a:rPr>
                        <a:t> in 2H 2024</a:t>
                      </a:r>
                      <a:endParaRPr lang="en-US" sz="1200" b="0" i="0" u="none" strike="noStrike" dirty="0">
                        <a:solidFill>
                          <a:srgbClr val="000000"/>
                        </a:solidFill>
                        <a:effectLst/>
                        <a:latin typeface="+mn-lt"/>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4320">
                <a:tc>
                  <a:txBody>
                    <a:bodyPr/>
                    <a:lstStyle/>
                    <a:p>
                      <a:pPr algn="l" fontAlgn="t">
                        <a:spcBef>
                          <a:spcPts val="600"/>
                        </a:spcBef>
                      </a:pPr>
                      <a:r>
                        <a:rPr lang="en-US" sz="1200" b="1" u="none" strike="noStrike" dirty="0">
                          <a:effectLst/>
                          <a:latin typeface="+mn-lt"/>
                        </a:rPr>
                        <a:t>TEI19_ProSe_NPN</a:t>
                      </a:r>
                      <a:endParaRPr lang="en-US" sz="1200" b="1" i="0" u="none" strike="noStrike" dirty="0">
                        <a:solidFill>
                          <a:srgbClr val="000000"/>
                        </a:solidFill>
                        <a:effectLst/>
                        <a:latin typeface="+mn-lt"/>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l" fontAlgn="t">
                        <a:spcBef>
                          <a:spcPts val="600"/>
                        </a:spcBef>
                      </a:pPr>
                      <a:r>
                        <a:rPr lang="en-US" sz="1200" b="0" i="0" u="none" strike="noStrike" dirty="0" smtClean="0">
                          <a:solidFill>
                            <a:srgbClr val="000000"/>
                          </a:solidFill>
                          <a:effectLst/>
                          <a:latin typeface="+mn-lt"/>
                        </a:rPr>
                        <a:t>Complete</a:t>
                      </a:r>
                      <a:endParaRPr lang="en-US" sz="1200" b="0" i="0" u="none" strike="noStrike" dirty="0">
                        <a:solidFill>
                          <a:srgbClr val="000000"/>
                        </a:solidFill>
                        <a:effectLst/>
                        <a:latin typeface="+mn-lt"/>
                      </a:endParaRPr>
                    </a:p>
                  </a:txBody>
                  <a:tcPr marL="45720" marR="4572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r>
            </a:tbl>
          </a:graphicData>
        </a:graphic>
      </p:graphicFrame>
    </p:spTree>
    <p:extLst>
      <p:ext uri="{BB962C8B-B14F-4D97-AF65-F5344CB8AC3E}">
        <p14:creationId xmlns:p14="http://schemas.microsoft.com/office/powerpoint/2010/main" val="7674163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b="1" i="1" dirty="0"/>
              <a:t> </a:t>
            </a:r>
            <a:r>
              <a:rPr lang="en-GB" sz="2000" dirty="0">
                <a:solidFill>
                  <a:schemeClr val="bg1">
                    <a:lumMod val="65000"/>
                  </a:schemeClr>
                </a:solidFill>
              </a:rPr>
              <a:t>1) General aspects (events since </a:t>
            </a:r>
            <a:r>
              <a:rPr lang="en-GB" sz="2000" dirty="0" smtClean="0">
                <a:solidFill>
                  <a:schemeClr val="bg1">
                    <a:lumMod val="65000"/>
                  </a:schemeClr>
                </a:solidFill>
              </a:rPr>
              <a:t>SA#103, </a:t>
            </a:r>
            <a:r>
              <a:rPr lang="en-GB" sz="2000" dirty="0">
                <a:solidFill>
                  <a:schemeClr val="bg1">
                    <a:lumMod val="65000"/>
                  </a:schemeClr>
                </a:solidFill>
              </a:rPr>
              <a:t>statistics, next meetings)</a:t>
            </a:r>
          </a:p>
          <a:p>
            <a:pPr eaLnBrk="1" hangingPunct="1">
              <a:defRPr/>
            </a:pPr>
            <a:r>
              <a:rPr lang="en-GB" sz="2000" dirty="0">
                <a:solidFill>
                  <a:schemeClr val="bg1">
                    <a:lumMod val="65000"/>
                  </a:schemeClr>
                </a:solidFill>
              </a:rPr>
              <a:t> 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a:t>
            </a:r>
            <a:r>
              <a:rPr lang="en-US" sz="1800" dirty="0">
                <a:solidFill>
                  <a:schemeClr val="bg1">
                    <a:lumMod val="65000"/>
                  </a:schemeClr>
                </a:solidFill>
              </a:rPr>
              <a:t>Rel-15 Work and Maintenance </a:t>
            </a:r>
          </a:p>
          <a:p>
            <a:pPr lvl="1" eaLnBrk="1" hangingPunct="1">
              <a:defRPr/>
            </a:pPr>
            <a:r>
              <a:rPr lang="en-US" sz="1800" dirty="0">
                <a:solidFill>
                  <a:schemeClr val="bg1">
                    <a:lumMod val="65000"/>
                  </a:schemeClr>
                </a:solidFill>
              </a:rPr>
              <a:t>2.3) Rel-16 Work and Maintenance</a:t>
            </a:r>
          </a:p>
          <a:p>
            <a:pPr lvl="1" eaLnBrk="1" hangingPunct="1">
              <a:defRPr/>
            </a:pPr>
            <a:r>
              <a:rPr lang="en-GB" sz="1800" dirty="0">
                <a:solidFill>
                  <a:schemeClr val="bg1">
                    <a:lumMod val="65000"/>
                  </a:schemeClr>
                </a:solidFill>
              </a:rPr>
              <a:t>2.4) Rel-17 Work and Maintenance</a:t>
            </a:r>
          </a:p>
          <a:p>
            <a:pPr lvl="1" eaLnBrk="1" hangingPunct="1">
              <a:defRPr/>
            </a:pPr>
            <a:r>
              <a:rPr lang="en-GB" sz="1800" dirty="0">
                <a:solidFill>
                  <a:schemeClr val="bg1">
                    <a:lumMod val="65000"/>
                  </a:schemeClr>
                </a:solidFill>
              </a:rPr>
              <a:t>2.5) Rel-18 Work and </a:t>
            </a:r>
            <a:r>
              <a:rPr lang="en-GB" sz="1800" dirty="0" smtClean="0">
                <a:solidFill>
                  <a:schemeClr val="bg1">
                    <a:lumMod val="65000"/>
                  </a:schemeClr>
                </a:solidFill>
              </a:rPr>
              <a:t>Maintenance</a:t>
            </a:r>
          </a:p>
          <a:p>
            <a:pPr lvl="1" eaLnBrk="1" hangingPunct="1">
              <a:defRPr/>
            </a:pPr>
            <a:r>
              <a:rPr lang="en-GB" sz="1800" dirty="0" smtClean="0">
                <a:solidFill>
                  <a:schemeClr val="bg1">
                    <a:lumMod val="65000"/>
                  </a:schemeClr>
                </a:solidFill>
              </a:rPr>
              <a:t>2.6) Rel-19 Work and Maintenance</a:t>
            </a:r>
            <a:endParaRPr lang="en-GB" sz="1800" dirty="0">
              <a:solidFill>
                <a:schemeClr val="bg1">
                  <a:lumMod val="65000"/>
                </a:schemeClr>
              </a:solidFill>
            </a:endParaRPr>
          </a:p>
          <a:p>
            <a:pPr lvl="1" eaLnBrk="1" hangingPunct="1">
              <a:defRPr/>
            </a:pPr>
            <a:r>
              <a:rPr lang="en-GB" sz="1800" dirty="0" smtClean="0">
                <a:solidFill>
                  <a:schemeClr val="bg1">
                    <a:lumMod val="65000"/>
                  </a:schemeClr>
                </a:solidFill>
              </a:rPr>
              <a:t>2.7) </a:t>
            </a:r>
            <a:r>
              <a:rPr lang="en-GB" sz="1800" dirty="0">
                <a:solidFill>
                  <a:schemeClr val="bg1">
                    <a:lumMod val="65000"/>
                  </a:schemeClr>
                </a:solidFill>
              </a:rPr>
              <a:t>IETF Dependency Update</a:t>
            </a:r>
          </a:p>
          <a:p>
            <a:pPr eaLnBrk="1" hangingPunct="1">
              <a:defRPr/>
            </a:pPr>
            <a:r>
              <a:rPr lang="en-GB" sz="2000" dirty="0">
                <a:solidFill>
                  <a:schemeClr val="bg1">
                    <a:lumMod val="65000"/>
                  </a:schemeClr>
                </a:solidFill>
              </a:rPr>
              <a:t> 3) SA2 Work Planning</a:t>
            </a:r>
          </a:p>
          <a:p>
            <a:pPr eaLnBrk="1" hangingPunct="1">
              <a:defRPr/>
            </a:pPr>
            <a:r>
              <a:rPr lang="en-GB" sz="2000" b="1" dirty="0"/>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9220"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extLst>
      <p:ext uri="{BB962C8B-B14F-4D97-AF65-F5344CB8AC3E}">
        <p14:creationId xmlns:p14="http://schemas.microsoft.com/office/powerpoint/2010/main" val="307987549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en-GB" altLang="de-DE" b="1" dirty="0"/>
              <a:t>4) Documents for Information and Approval (</a:t>
            </a:r>
            <a:r>
              <a:rPr lang="en-GB" altLang="de-DE" b="1" dirty="0" smtClean="0"/>
              <a:t>1/5)</a:t>
            </a:r>
            <a:endParaRPr lang="en-GB" altLang="de-DE" b="1" i="1" dirty="0"/>
          </a:p>
        </p:txBody>
      </p:sp>
      <p:sp>
        <p:nvSpPr>
          <p:cNvPr id="49155" name="Content Placeholder 2"/>
          <p:cNvSpPr>
            <a:spLocks noGrp="1"/>
          </p:cNvSpPr>
          <p:nvPr>
            <p:ph idx="1"/>
          </p:nvPr>
        </p:nvSpPr>
        <p:spPr>
          <a:xfrm>
            <a:off x="86807" y="1605588"/>
            <a:ext cx="8342313" cy="509539"/>
          </a:xfrm>
        </p:spPr>
        <p:txBody>
          <a:bodyPr/>
          <a:lstStyle/>
          <a:p>
            <a:pPr eaLnBrk="1" hangingPunct="1"/>
            <a:r>
              <a:rPr lang="de-DE" altLang="de-DE" sz="2400" dirty="0" smtClean="0"/>
              <a:t>Revised </a:t>
            </a:r>
            <a:r>
              <a:rPr lang="de-DE" altLang="de-DE" sz="2400" dirty="0"/>
              <a:t>SID/WID for </a:t>
            </a:r>
            <a:r>
              <a:rPr lang="de-DE" altLang="de-DE" sz="2400" dirty="0" smtClean="0">
                <a:solidFill>
                  <a:srgbClr val="FF0000"/>
                </a:solidFill>
              </a:rPr>
              <a:t>Approval</a:t>
            </a:r>
            <a:endParaRPr lang="de-DE" sz="2000" dirty="0">
              <a:solidFill>
                <a:srgbClr val="FF0000"/>
              </a:solidFill>
            </a:endParaRPr>
          </a:p>
          <a:p>
            <a:pPr eaLnBrk="1" hangingPunct="1"/>
            <a:endParaRPr lang="de-DE" sz="1600" dirty="0"/>
          </a:p>
          <a:p>
            <a:pPr marL="457200" lvl="1" indent="0" eaLnBrk="1" hangingPunct="1">
              <a:buNone/>
            </a:pPr>
            <a:endParaRPr lang="zh-CN" altLang="zh-CN" sz="1600" b="1" dirty="0">
              <a:latin typeface="Arial" panose="020B0604020202020204" pitchFamily="34" charset="0"/>
              <a:ea typeface="SimSun" panose="02010600030101010101" pitchFamily="2" charset="-122"/>
              <a:cs typeface="Times New Roman" panose="02020603050405020304" pitchFamily="18" charset="0"/>
            </a:endParaRPr>
          </a:p>
          <a:p>
            <a:pPr marL="457200" lvl="1" indent="0">
              <a:buNone/>
            </a:pPr>
            <a:endParaRPr lang="en-GB" sz="1600" dirty="0"/>
          </a:p>
          <a:p>
            <a:pPr eaLnBrk="1" hangingPunct="1"/>
            <a:endParaRPr lang="de-DE" altLang="de-DE" sz="2200" dirty="0">
              <a:solidFill>
                <a:srgbClr val="FF0000"/>
              </a:solidFill>
            </a:endParaRPr>
          </a:p>
        </p:txBody>
      </p:sp>
      <p:graphicFrame>
        <p:nvGraphicFramePr>
          <p:cNvPr id="2" name="Table 1">
            <a:extLst>
              <a:ext uri="{FF2B5EF4-FFF2-40B4-BE49-F238E27FC236}">
                <a16:creationId xmlns:a16="http://schemas.microsoft.com/office/drawing/2014/main" xmlns="" id="{FEDC4EE3-08A3-4DA0-B034-E78751B22555}"/>
              </a:ext>
            </a:extLst>
          </p:cNvPr>
          <p:cNvGraphicFramePr>
            <a:graphicFrameLocks noGrp="1"/>
          </p:cNvGraphicFramePr>
          <p:nvPr>
            <p:extLst>
              <p:ext uri="{D42A27DB-BD31-4B8C-83A1-F6EECF244321}">
                <p14:modId xmlns:p14="http://schemas.microsoft.com/office/powerpoint/2010/main" val="732815839"/>
              </p:ext>
            </p:extLst>
          </p:nvPr>
        </p:nvGraphicFramePr>
        <p:xfrm>
          <a:off x="649290" y="2236066"/>
          <a:ext cx="7779830" cy="1422654"/>
        </p:xfrm>
        <a:graphic>
          <a:graphicData uri="http://schemas.openxmlformats.org/drawingml/2006/table">
            <a:tbl>
              <a:tblPr firstRow="1" firstCol="1" bandRow="1"/>
              <a:tblGrid>
                <a:gridCol w="1087331">
                  <a:extLst>
                    <a:ext uri="{9D8B030D-6E8A-4147-A177-3AD203B41FA5}">
                      <a16:colId xmlns:a16="http://schemas.microsoft.com/office/drawing/2014/main" xmlns="" val="1465809038"/>
                    </a:ext>
                  </a:extLst>
                </a:gridCol>
                <a:gridCol w="799465">
                  <a:extLst>
                    <a:ext uri="{9D8B030D-6E8A-4147-A177-3AD203B41FA5}">
                      <a16:colId xmlns:a16="http://schemas.microsoft.com/office/drawing/2014/main" xmlns="" val="2428840547"/>
                    </a:ext>
                  </a:extLst>
                </a:gridCol>
                <a:gridCol w="3983984">
                  <a:extLst>
                    <a:ext uri="{9D8B030D-6E8A-4147-A177-3AD203B41FA5}">
                      <a16:colId xmlns:a16="http://schemas.microsoft.com/office/drawing/2014/main" xmlns="" val="3960836769"/>
                    </a:ext>
                  </a:extLst>
                </a:gridCol>
                <a:gridCol w="1909050">
                  <a:extLst>
                    <a:ext uri="{9D8B030D-6E8A-4147-A177-3AD203B41FA5}">
                      <a16:colId xmlns:a16="http://schemas.microsoft.com/office/drawing/2014/main" xmlns="" val="4267240105"/>
                    </a:ext>
                  </a:extLst>
                </a:gridCol>
              </a:tblGrid>
              <a:tr h="212844">
                <a:tc>
                  <a:txBody>
                    <a:bodyPr/>
                    <a:lstStyle/>
                    <a:p>
                      <a:pPr marL="0" marR="0" algn="l" hangingPunct="0">
                        <a:spcBef>
                          <a:spcPts val="0"/>
                        </a:spcBef>
                        <a:spcAft>
                          <a:spcPts val="0"/>
                        </a:spcAft>
                      </a:pPr>
                      <a:endParaRPr lang="en-US" sz="1200" b="1" dirty="0">
                        <a:solidFill>
                          <a:schemeClr val="tx1"/>
                        </a:solidFill>
                        <a:effectLst/>
                        <a:latin typeface="+mn-lt"/>
                        <a:ea typeface="+mn-ea"/>
                        <a:cs typeface="Arial" panose="020B0604020202020204" pitchFamily="34" charset="0"/>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l" hangingPunct="0">
                        <a:spcBef>
                          <a:spcPts val="0"/>
                        </a:spcBef>
                        <a:spcAft>
                          <a:spcPts val="0"/>
                        </a:spcAft>
                      </a:pPr>
                      <a:r>
                        <a:rPr lang="en-GB" sz="1200" b="1" dirty="0">
                          <a:solidFill>
                            <a:schemeClr val="tx1"/>
                          </a:solidFill>
                          <a:effectLst/>
                          <a:latin typeface="+mn-lt"/>
                          <a:cs typeface="Arial" panose="020B0604020202020204" pitchFamily="34" charset="0"/>
                        </a:rPr>
                        <a:t>Type</a:t>
                      </a:r>
                      <a:endParaRPr lang="en-US" sz="1200" b="1" dirty="0">
                        <a:solidFill>
                          <a:schemeClr val="tx1"/>
                        </a:solidFill>
                        <a:effectLst/>
                        <a:latin typeface="+mn-lt"/>
                        <a:ea typeface="+mn-ea"/>
                        <a:cs typeface="Arial" panose="020B0604020202020204" pitchFamily="34" charset="0"/>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l" hangingPunct="0">
                        <a:spcBef>
                          <a:spcPts val="0"/>
                        </a:spcBef>
                        <a:spcAft>
                          <a:spcPts val="0"/>
                        </a:spcAft>
                      </a:pPr>
                      <a:r>
                        <a:rPr lang="en-GB" sz="1200" b="1" dirty="0">
                          <a:solidFill>
                            <a:schemeClr val="tx1"/>
                          </a:solidFill>
                          <a:effectLst/>
                          <a:latin typeface="+mn-lt"/>
                          <a:cs typeface="Arial" panose="020B0604020202020204" pitchFamily="34" charset="0"/>
                        </a:rPr>
                        <a:t>Title</a:t>
                      </a:r>
                      <a:endParaRPr lang="en-US" sz="1200" b="1" dirty="0">
                        <a:solidFill>
                          <a:schemeClr val="tx1"/>
                        </a:solidFill>
                        <a:effectLst/>
                        <a:latin typeface="+mn-lt"/>
                        <a:ea typeface="+mn-ea"/>
                        <a:cs typeface="Arial" panose="020B0604020202020204" pitchFamily="34" charset="0"/>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hangingPunct="0">
                        <a:spcBef>
                          <a:spcPts val="0"/>
                        </a:spcBef>
                        <a:spcAft>
                          <a:spcPts val="0"/>
                        </a:spcAft>
                      </a:pPr>
                      <a:r>
                        <a:rPr lang="en-GB" sz="1200" b="1" dirty="0" smtClean="0">
                          <a:solidFill>
                            <a:schemeClr val="tx1"/>
                          </a:solidFill>
                          <a:effectLst/>
                          <a:latin typeface="+mn-lt"/>
                          <a:cs typeface="Arial" panose="020B0604020202020204" pitchFamily="34" charset="0"/>
                        </a:rPr>
                        <a:t>Acronym</a:t>
                      </a:r>
                      <a:endParaRPr lang="en-US" sz="1200" b="1" dirty="0">
                        <a:solidFill>
                          <a:schemeClr val="tx1"/>
                        </a:solidFill>
                        <a:effectLst/>
                        <a:latin typeface="+mn-lt"/>
                        <a:ea typeface="+mn-ea"/>
                        <a:cs typeface="Arial" panose="020B0604020202020204" pitchFamily="34" charset="0"/>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extLst>
                  <a:ext uri="{0D108BD9-81ED-4DB2-BD59-A6C34878D82A}">
                    <a16:rowId xmlns:a16="http://schemas.microsoft.com/office/drawing/2014/main" xmlns="" val="2474787191"/>
                  </a:ext>
                </a:extLst>
              </a:tr>
              <a:tr h="286710">
                <a:tc>
                  <a:txBody>
                    <a:bodyPr/>
                    <a:lstStyle/>
                    <a:p>
                      <a:pPr marL="0" marR="0">
                        <a:lnSpc>
                          <a:spcPct val="107000"/>
                        </a:lnSpc>
                        <a:spcBef>
                          <a:spcPts val="0"/>
                        </a:spcBef>
                        <a:spcAft>
                          <a:spcPts val="0"/>
                        </a:spcAft>
                      </a:pPr>
                      <a:r>
                        <a:rPr lang="en-GB" sz="1200" u="none" kern="1200" dirty="0">
                          <a:solidFill>
                            <a:schemeClr val="tx1"/>
                          </a:solidFill>
                          <a:effectLst/>
                          <a:latin typeface="+mn-lt"/>
                          <a:ea typeface="Aptos"/>
                          <a:cs typeface="Times New Roman" panose="02020603050405020304" pitchFamily="18" charset="0"/>
                        </a:rPr>
                        <a:t>SP-240622</a:t>
                      </a:r>
                      <a:endParaRPr lang="en-US" sz="1200" u="none" kern="1200" dirty="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dirty="0">
                          <a:solidFill>
                            <a:schemeClr val="tx1"/>
                          </a:solidFill>
                          <a:effectLst/>
                          <a:latin typeface="+mn-lt"/>
                          <a:ea typeface="Aptos"/>
                          <a:cs typeface="Times New Roman" panose="02020603050405020304" pitchFamily="18" charset="0"/>
                        </a:rPr>
                        <a:t>WID REVISED</a:t>
                      </a:r>
                      <a:endParaRPr lang="en-US" sz="1200" u="none" dirty="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a:solidFill>
                            <a:schemeClr val="tx1"/>
                          </a:solidFill>
                          <a:effectLst/>
                          <a:latin typeface="+mn-lt"/>
                          <a:ea typeface="Aptos"/>
                          <a:cs typeface="Times New Roman" panose="02020603050405020304" pitchFamily="18" charset="0"/>
                        </a:rPr>
                        <a:t>5GS enhancement on QoS monitoring enhancement .</a:t>
                      </a:r>
                      <a:endParaRPr lang="en-US" sz="1200" u="none">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dirty="0">
                          <a:solidFill>
                            <a:schemeClr val="tx1"/>
                          </a:solidFill>
                          <a:effectLst/>
                          <a:latin typeface="+mn-lt"/>
                          <a:ea typeface="Aptos"/>
                          <a:cs typeface="Times New Roman" panose="02020603050405020304" pitchFamily="18" charset="0"/>
                        </a:rPr>
                        <a:t>TEI19_QME</a:t>
                      </a:r>
                      <a:endParaRPr lang="en-US" sz="1200" u="none" dirty="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3776625970"/>
                  </a:ext>
                </a:extLst>
              </a:tr>
              <a:tr h="286710">
                <a:tc>
                  <a:txBody>
                    <a:bodyPr/>
                    <a:lstStyle/>
                    <a:p>
                      <a:pPr marL="0" marR="0">
                        <a:lnSpc>
                          <a:spcPct val="107000"/>
                        </a:lnSpc>
                        <a:spcBef>
                          <a:spcPts val="0"/>
                        </a:spcBef>
                        <a:spcAft>
                          <a:spcPts val="0"/>
                        </a:spcAft>
                      </a:pPr>
                      <a:r>
                        <a:rPr lang="en-GB" sz="1200" u="none" kern="1200" dirty="0">
                          <a:solidFill>
                            <a:schemeClr val="tx1"/>
                          </a:solidFill>
                          <a:effectLst/>
                          <a:latin typeface="+mn-lt"/>
                          <a:ea typeface="Aptos"/>
                          <a:cs typeface="Times New Roman" panose="02020603050405020304" pitchFamily="18" charset="0"/>
                        </a:rPr>
                        <a:t>SP-240623</a:t>
                      </a:r>
                      <a:endParaRPr lang="en-US" sz="1200" u="none" kern="1200" dirty="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a:solidFill>
                            <a:schemeClr val="tx1"/>
                          </a:solidFill>
                          <a:effectLst/>
                          <a:latin typeface="+mn-lt"/>
                          <a:ea typeface="Aptos"/>
                          <a:cs typeface="Times New Roman" panose="02020603050405020304" pitchFamily="18" charset="0"/>
                        </a:rPr>
                        <a:t>SID REVISED</a:t>
                      </a:r>
                      <a:endParaRPr lang="en-US" sz="1200" u="none">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a:solidFill>
                            <a:schemeClr val="tx1"/>
                          </a:solidFill>
                          <a:effectLst/>
                          <a:latin typeface="+mn-lt"/>
                          <a:ea typeface="Aptos"/>
                          <a:cs typeface="Times New Roman" panose="02020603050405020304" pitchFamily="18" charset="0"/>
                        </a:rPr>
                        <a:t>Revised SID on Enhancement of support for Edge Computing in 5G Core network phase 3 .</a:t>
                      </a:r>
                      <a:endParaRPr lang="en-US" sz="1200" u="none">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a:solidFill>
                            <a:schemeClr val="tx1"/>
                          </a:solidFill>
                          <a:effectLst/>
                          <a:latin typeface="+mn-lt"/>
                          <a:ea typeface="Aptos"/>
                          <a:cs typeface="Times New Roman" panose="02020603050405020304" pitchFamily="18" charset="0"/>
                        </a:rPr>
                        <a:t>FS_eEDGE_5GC_Ph3</a:t>
                      </a:r>
                      <a:endParaRPr lang="en-US" sz="1200" u="none">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6710">
                <a:tc>
                  <a:txBody>
                    <a:bodyPr/>
                    <a:lstStyle/>
                    <a:p>
                      <a:pPr marL="0" marR="0">
                        <a:lnSpc>
                          <a:spcPct val="107000"/>
                        </a:lnSpc>
                        <a:spcBef>
                          <a:spcPts val="0"/>
                        </a:spcBef>
                        <a:spcAft>
                          <a:spcPts val="0"/>
                        </a:spcAft>
                      </a:pPr>
                      <a:r>
                        <a:rPr lang="en-GB" sz="1200" u="none" kern="1200" dirty="0">
                          <a:solidFill>
                            <a:schemeClr val="tx1"/>
                          </a:solidFill>
                          <a:effectLst/>
                          <a:latin typeface="+mn-lt"/>
                          <a:ea typeface="Aptos"/>
                          <a:cs typeface="Times New Roman" panose="02020603050405020304" pitchFamily="18" charset="0"/>
                        </a:rPr>
                        <a:t>SP-240624</a:t>
                      </a:r>
                      <a:endParaRPr lang="en-US" sz="1200" u="none" kern="1200" dirty="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a:solidFill>
                            <a:schemeClr val="tx1"/>
                          </a:solidFill>
                          <a:effectLst/>
                          <a:latin typeface="+mn-lt"/>
                          <a:ea typeface="Aptos"/>
                          <a:cs typeface="Times New Roman" panose="02020603050405020304" pitchFamily="18" charset="0"/>
                        </a:rPr>
                        <a:t>SID REVISED</a:t>
                      </a:r>
                      <a:endParaRPr lang="en-US" sz="1200" u="none">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dirty="0">
                          <a:solidFill>
                            <a:schemeClr val="tx1"/>
                          </a:solidFill>
                          <a:effectLst/>
                          <a:latin typeface="+mn-lt"/>
                          <a:ea typeface="Aptos"/>
                          <a:cs typeface="Times New Roman" panose="02020603050405020304" pitchFamily="18" charset="0"/>
                        </a:rPr>
                        <a:t>SID Revision of Architecture support of Ambient power-enabled Internet of Things.</a:t>
                      </a:r>
                      <a:endParaRPr lang="en-US" sz="1200" u="none" dirty="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dirty="0" err="1">
                          <a:solidFill>
                            <a:schemeClr val="tx1"/>
                          </a:solidFill>
                          <a:effectLst/>
                          <a:latin typeface="+mn-lt"/>
                          <a:ea typeface="Aptos"/>
                          <a:cs typeface="Times New Roman" panose="02020603050405020304" pitchFamily="18" charset="0"/>
                        </a:rPr>
                        <a:t>FS_AmbientIoT</a:t>
                      </a:r>
                      <a:endParaRPr lang="en-US" sz="1200" u="none" dirty="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14396912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en-GB" altLang="de-DE" b="1" dirty="0"/>
              <a:t>4) Documents for Information and Approval </a:t>
            </a:r>
            <a:r>
              <a:rPr lang="en-GB" altLang="de-DE" b="1" dirty="0" smtClean="0"/>
              <a:t>(2/5)</a:t>
            </a:r>
            <a:endParaRPr lang="en-GB" altLang="de-DE" b="1" i="1" dirty="0"/>
          </a:p>
        </p:txBody>
      </p:sp>
      <p:sp>
        <p:nvSpPr>
          <p:cNvPr id="49155" name="Content Placeholder 2"/>
          <p:cNvSpPr>
            <a:spLocks noGrp="1"/>
          </p:cNvSpPr>
          <p:nvPr>
            <p:ph idx="1"/>
          </p:nvPr>
        </p:nvSpPr>
        <p:spPr>
          <a:xfrm>
            <a:off x="86807" y="1605588"/>
            <a:ext cx="8342313" cy="509539"/>
          </a:xfrm>
        </p:spPr>
        <p:txBody>
          <a:bodyPr/>
          <a:lstStyle/>
          <a:p>
            <a:pPr eaLnBrk="1" hangingPunct="1"/>
            <a:r>
              <a:rPr lang="de-DE" altLang="de-DE" sz="2400" dirty="0" smtClean="0"/>
              <a:t>New </a:t>
            </a:r>
            <a:r>
              <a:rPr lang="de-DE" altLang="de-DE" sz="2400" dirty="0"/>
              <a:t>SID/WID for </a:t>
            </a:r>
            <a:r>
              <a:rPr lang="de-DE" altLang="de-DE" sz="2400" dirty="0" smtClean="0">
                <a:solidFill>
                  <a:srgbClr val="FF0000"/>
                </a:solidFill>
              </a:rPr>
              <a:t>Approval</a:t>
            </a:r>
            <a:endParaRPr lang="de-DE" sz="2000" dirty="0">
              <a:solidFill>
                <a:srgbClr val="FF0000"/>
              </a:solidFill>
            </a:endParaRPr>
          </a:p>
          <a:p>
            <a:pPr eaLnBrk="1" hangingPunct="1"/>
            <a:endParaRPr lang="de-DE" sz="1600" dirty="0"/>
          </a:p>
          <a:p>
            <a:pPr marL="457200" lvl="1" indent="0" eaLnBrk="1" hangingPunct="1">
              <a:buNone/>
            </a:pPr>
            <a:endParaRPr lang="zh-CN" altLang="zh-CN" sz="1600" b="1" dirty="0">
              <a:latin typeface="Arial" panose="020B0604020202020204" pitchFamily="34" charset="0"/>
              <a:ea typeface="SimSun" panose="02010600030101010101" pitchFamily="2" charset="-122"/>
              <a:cs typeface="Times New Roman" panose="02020603050405020304" pitchFamily="18" charset="0"/>
            </a:endParaRPr>
          </a:p>
          <a:p>
            <a:pPr marL="457200" lvl="1" indent="0">
              <a:buNone/>
            </a:pPr>
            <a:endParaRPr lang="en-GB" sz="1600" dirty="0"/>
          </a:p>
          <a:p>
            <a:pPr eaLnBrk="1" hangingPunct="1"/>
            <a:endParaRPr lang="de-DE" altLang="de-DE" sz="2200" dirty="0">
              <a:solidFill>
                <a:srgbClr val="FF0000"/>
              </a:solidFill>
            </a:endParaRPr>
          </a:p>
        </p:txBody>
      </p:sp>
      <p:graphicFrame>
        <p:nvGraphicFramePr>
          <p:cNvPr id="2" name="Table 1">
            <a:extLst>
              <a:ext uri="{FF2B5EF4-FFF2-40B4-BE49-F238E27FC236}">
                <a16:creationId xmlns:a16="http://schemas.microsoft.com/office/drawing/2014/main" xmlns="" id="{FEDC4EE3-08A3-4DA0-B034-E78751B22555}"/>
              </a:ext>
            </a:extLst>
          </p:cNvPr>
          <p:cNvGraphicFramePr>
            <a:graphicFrameLocks noGrp="1"/>
          </p:cNvGraphicFramePr>
          <p:nvPr>
            <p:extLst>
              <p:ext uri="{D42A27DB-BD31-4B8C-83A1-F6EECF244321}">
                <p14:modId xmlns:p14="http://schemas.microsoft.com/office/powerpoint/2010/main" val="1512599725"/>
              </p:ext>
            </p:extLst>
          </p:nvPr>
        </p:nvGraphicFramePr>
        <p:xfrm>
          <a:off x="649290" y="2172268"/>
          <a:ext cx="7779830" cy="2490698"/>
        </p:xfrm>
        <a:graphic>
          <a:graphicData uri="http://schemas.openxmlformats.org/drawingml/2006/table">
            <a:tbl>
              <a:tblPr firstRow="1" firstCol="1" bandRow="1"/>
              <a:tblGrid>
                <a:gridCol w="1087331">
                  <a:extLst>
                    <a:ext uri="{9D8B030D-6E8A-4147-A177-3AD203B41FA5}">
                      <a16:colId xmlns:a16="http://schemas.microsoft.com/office/drawing/2014/main" xmlns="" val="1465809038"/>
                    </a:ext>
                  </a:extLst>
                </a:gridCol>
                <a:gridCol w="799465">
                  <a:extLst>
                    <a:ext uri="{9D8B030D-6E8A-4147-A177-3AD203B41FA5}">
                      <a16:colId xmlns:a16="http://schemas.microsoft.com/office/drawing/2014/main" xmlns="" val="2428840547"/>
                    </a:ext>
                  </a:extLst>
                </a:gridCol>
                <a:gridCol w="3983984">
                  <a:extLst>
                    <a:ext uri="{9D8B030D-6E8A-4147-A177-3AD203B41FA5}">
                      <a16:colId xmlns:a16="http://schemas.microsoft.com/office/drawing/2014/main" xmlns="" val="3960836769"/>
                    </a:ext>
                  </a:extLst>
                </a:gridCol>
                <a:gridCol w="1909050">
                  <a:extLst>
                    <a:ext uri="{9D8B030D-6E8A-4147-A177-3AD203B41FA5}">
                      <a16:colId xmlns:a16="http://schemas.microsoft.com/office/drawing/2014/main" xmlns="" val="4267240105"/>
                    </a:ext>
                  </a:extLst>
                </a:gridCol>
              </a:tblGrid>
              <a:tr h="212844">
                <a:tc>
                  <a:txBody>
                    <a:bodyPr/>
                    <a:lstStyle/>
                    <a:p>
                      <a:pPr marL="0" marR="0" algn="l" hangingPunct="0">
                        <a:spcBef>
                          <a:spcPts val="0"/>
                        </a:spcBef>
                        <a:spcAft>
                          <a:spcPts val="0"/>
                        </a:spcAft>
                      </a:pPr>
                      <a:endParaRPr lang="en-US" sz="1200" b="1" dirty="0">
                        <a:solidFill>
                          <a:srgbClr val="000000"/>
                        </a:solidFill>
                        <a:effectLst/>
                        <a:latin typeface="Arial" panose="020B0604020202020204" pitchFamily="34" charset="0"/>
                        <a:ea typeface="+mn-ea"/>
                        <a:cs typeface="Arial" panose="020B0604020202020204" pitchFamily="34" charset="0"/>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l" hangingPunct="0">
                        <a:spcBef>
                          <a:spcPts val="0"/>
                        </a:spcBef>
                        <a:spcAft>
                          <a:spcPts val="0"/>
                        </a:spcAft>
                      </a:pPr>
                      <a:r>
                        <a:rPr lang="en-GB" sz="1200" b="1" dirty="0">
                          <a:effectLst/>
                          <a:latin typeface="Arial" panose="020B0604020202020204" pitchFamily="34" charset="0"/>
                          <a:cs typeface="Arial" panose="020B0604020202020204" pitchFamily="34" charset="0"/>
                        </a:rPr>
                        <a:t>Type</a:t>
                      </a:r>
                      <a:endParaRPr lang="en-US" sz="1200" b="1" dirty="0">
                        <a:solidFill>
                          <a:srgbClr val="000000"/>
                        </a:solidFill>
                        <a:effectLst/>
                        <a:latin typeface="Arial" panose="020B0604020202020204" pitchFamily="34" charset="0"/>
                        <a:ea typeface="+mn-ea"/>
                        <a:cs typeface="Arial" panose="020B0604020202020204" pitchFamily="34" charset="0"/>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l" hangingPunct="0">
                        <a:spcBef>
                          <a:spcPts val="0"/>
                        </a:spcBef>
                        <a:spcAft>
                          <a:spcPts val="0"/>
                        </a:spcAft>
                      </a:pPr>
                      <a:r>
                        <a:rPr lang="en-GB" sz="1200" b="1" dirty="0">
                          <a:effectLst/>
                          <a:latin typeface="Arial" panose="020B0604020202020204" pitchFamily="34" charset="0"/>
                          <a:cs typeface="Arial" panose="020B0604020202020204" pitchFamily="34" charset="0"/>
                        </a:rPr>
                        <a:t>Title</a:t>
                      </a:r>
                      <a:endParaRPr lang="en-US" sz="1200" b="1" dirty="0">
                        <a:solidFill>
                          <a:srgbClr val="000000"/>
                        </a:solidFill>
                        <a:effectLst/>
                        <a:latin typeface="Arial" panose="020B0604020202020204" pitchFamily="34" charset="0"/>
                        <a:ea typeface="+mn-ea"/>
                        <a:cs typeface="Arial" panose="020B0604020202020204" pitchFamily="34" charset="0"/>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hangingPunct="0">
                        <a:spcBef>
                          <a:spcPts val="0"/>
                        </a:spcBef>
                        <a:spcAft>
                          <a:spcPts val="0"/>
                        </a:spcAft>
                      </a:pPr>
                      <a:r>
                        <a:rPr lang="en-GB" sz="1200" b="1" dirty="0" smtClean="0">
                          <a:effectLst/>
                          <a:latin typeface="Arial" panose="020B0604020202020204" pitchFamily="34" charset="0"/>
                          <a:cs typeface="Arial" panose="020B0604020202020204" pitchFamily="34" charset="0"/>
                        </a:rPr>
                        <a:t>Acronym</a:t>
                      </a:r>
                      <a:endParaRPr lang="en-US" sz="1200" b="1" dirty="0">
                        <a:solidFill>
                          <a:srgbClr val="000000"/>
                        </a:solidFill>
                        <a:effectLst/>
                        <a:latin typeface="Arial" panose="020B0604020202020204" pitchFamily="34" charset="0"/>
                        <a:ea typeface="+mn-ea"/>
                        <a:cs typeface="Arial" panose="020B0604020202020204" pitchFamily="34" charset="0"/>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extLst>
                  <a:ext uri="{0D108BD9-81ED-4DB2-BD59-A6C34878D82A}">
                    <a16:rowId xmlns:a16="http://schemas.microsoft.com/office/drawing/2014/main" xmlns="" val="2474787191"/>
                  </a:ext>
                </a:extLst>
              </a:tr>
              <a:tr h="286710">
                <a:tc>
                  <a:txBody>
                    <a:bodyPr/>
                    <a:lstStyle/>
                    <a:p>
                      <a:pPr marL="0" marR="0">
                        <a:lnSpc>
                          <a:spcPct val="107000"/>
                        </a:lnSpc>
                        <a:spcBef>
                          <a:spcPts val="0"/>
                        </a:spcBef>
                        <a:spcAft>
                          <a:spcPts val="0"/>
                        </a:spcAft>
                      </a:pPr>
                      <a:r>
                        <a:rPr lang="en-GB" sz="1200" u="none" kern="1200" dirty="0">
                          <a:solidFill>
                            <a:schemeClr val="tx1"/>
                          </a:solidFill>
                          <a:effectLst/>
                          <a:latin typeface="+mn-lt"/>
                          <a:ea typeface="Aptos"/>
                          <a:cs typeface="Times New Roman" panose="02020603050405020304" pitchFamily="18" charset="0"/>
                        </a:rPr>
                        <a:t>SP-240625</a:t>
                      </a:r>
                      <a:endParaRPr lang="en-US" sz="1200" u="none" kern="1200" dirty="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a:solidFill>
                            <a:schemeClr val="tx1"/>
                          </a:solidFill>
                          <a:effectLst/>
                          <a:latin typeface="+mn-lt"/>
                          <a:ea typeface="Aptos"/>
                          <a:cs typeface="Times New Roman" panose="02020603050405020304" pitchFamily="18" charset="0"/>
                        </a:rPr>
                        <a:t>WID NEW</a:t>
                      </a:r>
                      <a:endParaRPr lang="en-US" sz="1200" u="none" kern="120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a:solidFill>
                            <a:schemeClr val="tx1"/>
                          </a:solidFill>
                          <a:effectLst/>
                          <a:latin typeface="+mn-lt"/>
                          <a:ea typeface="Aptos"/>
                          <a:cs typeface="Times New Roman" panose="02020603050405020304" pitchFamily="18" charset="0"/>
                        </a:rPr>
                        <a:t>New WID: System architecture for Next Generation Real time Communication services Phase 2.</a:t>
                      </a:r>
                      <a:endParaRPr lang="en-US" sz="1200" u="none" kern="120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a:solidFill>
                            <a:schemeClr val="tx1"/>
                          </a:solidFill>
                          <a:effectLst/>
                          <a:latin typeface="+mn-lt"/>
                          <a:ea typeface="Aptos"/>
                          <a:cs typeface="Times New Roman" panose="02020603050405020304" pitchFamily="18" charset="0"/>
                        </a:rPr>
                        <a:t>Acronym: NG_RTC_Ph2</a:t>
                      </a:r>
                      <a:endParaRPr lang="en-US" sz="1200" u="none" kern="120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xmlns="" val="3776625970"/>
                  </a:ext>
                </a:extLst>
              </a:tr>
              <a:tr h="286710">
                <a:tc>
                  <a:txBody>
                    <a:bodyPr/>
                    <a:lstStyle/>
                    <a:p>
                      <a:pPr marL="0" marR="0">
                        <a:lnSpc>
                          <a:spcPct val="107000"/>
                        </a:lnSpc>
                        <a:spcBef>
                          <a:spcPts val="0"/>
                        </a:spcBef>
                        <a:spcAft>
                          <a:spcPts val="0"/>
                        </a:spcAft>
                      </a:pPr>
                      <a:r>
                        <a:rPr lang="en-GB" sz="1200" u="none" kern="1200" dirty="0">
                          <a:solidFill>
                            <a:schemeClr val="tx1"/>
                          </a:solidFill>
                          <a:effectLst/>
                          <a:latin typeface="+mn-lt"/>
                          <a:ea typeface="Aptos"/>
                          <a:cs typeface="Times New Roman" panose="02020603050405020304" pitchFamily="18" charset="0"/>
                        </a:rPr>
                        <a:t>SP-240628</a:t>
                      </a:r>
                      <a:endParaRPr lang="en-US" sz="1200" u="none" kern="1200" dirty="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dirty="0">
                          <a:solidFill>
                            <a:schemeClr val="tx1"/>
                          </a:solidFill>
                          <a:effectLst/>
                          <a:latin typeface="+mn-lt"/>
                          <a:ea typeface="Aptos"/>
                          <a:cs typeface="Times New Roman" panose="02020603050405020304" pitchFamily="18" charset="0"/>
                        </a:rPr>
                        <a:t>WID NEW</a:t>
                      </a:r>
                      <a:endParaRPr lang="en-US" sz="1200" u="none" kern="1200" dirty="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a:solidFill>
                            <a:schemeClr val="tx1"/>
                          </a:solidFill>
                          <a:effectLst/>
                          <a:latin typeface="+mn-lt"/>
                          <a:ea typeface="Aptos"/>
                          <a:cs typeface="Times New Roman" panose="02020603050405020304" pitchFamily="18" charset="0"/>
                        </a:rPr>
                        <a:t>New WID on Integration of satellite components in the 5G architecture Phase III.</a:t>
                      </a:r>
                      <a:endParaRPr lang="en-US" sz="1200" u="none" kern="120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dirty="0">
                          <a:solidFill>
                            <a:schemeClr val="tx1"/>
                          </a:solidFill>
                          <a:effectLst/>
                          <a:latin typeface="+mn-lt"/>
                          <a:ea typeface="Aptos"/>
                          <a:cs typeface="Times New Roman" panose="02020603050405020304" pitchFamily="18" charset="0"/>
                        </a:rPr>
                        <a:t>Acronym: </a:t>
                      </a:r>
                      <a:r>
                        <a:rPr lang="en-GB" sz="1200" u="none" kern="1200" dirty="0" smtClean="0">
                          <a:solidFill>
                            <a:schemeClr val="tx1"/>
                          </a:solidFill>
                          <a:effectLst/>
                          <a:latin typeface="+mn-lt"/>
                          <a:ea typeface="Aptos"/>
                          <a:cs typeface="Times New Roman" panose="02020603050405020304" pitchFamily="18" charset="0"/>
                        </a:rPr>
                        <a:t>5GSAT_Ph3_ARCH</a:t>
                      </a:r>
                      <a:endParaRPr lang="en-US" sz="1200" u="none" kern="1200" dirty="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6710">
                <a:tc>
                  <a:txBody>
                    <a:bodyPr/>
                    <a:lstStyle/>
                    <a:p>
                      <a:pPr marL="0" marR="0">
                        <a:lnSpc>
                          <a:spcPct val="107000"/>
                        </a:lnSpc>
                        <a:spcBef>
                          <a:spcPts val="0"/>
                        </a:spcBef>
                        <a:spcAft>
                          <a:spcPts val="0"/>
                        </a:spcAft>
                      </a:pPr>
                      <a:r>
                        <a:rPr lang="en-GB" sz="1200" u="none" kern="1200">
                          <a:solidFill>
                            <a:schemeClr val="tx1"/>
                          </a:solidFill>
                          <a:effectLst/>
                          <a:latin typeface="+mn-lt"/>
                          <a:ea typeface="Aptos"/>
                          <a:cs typeface="Times New Roman" panose="02020603050405020304" pitchFamily="18" charset="0"/>
                        </a:rPr>
                        <a:t>SP-240629</a:t>
                      </a:r>
                      <a:endParaRPr lang="en-US" sz="1200" u="none" kern="120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dirty="0">
                          <a:solidFill>
                            <a:schemeClr val="tx1"/>
                          </a:solidFill>
                          <a:effectLst/>
                          <a:latin typeface="+mn-lt"/>
                          <a:ea typeface="Aptos"/>
                          <a:cs typeface="Times New Roman" panose="02020603050405020304" pitchFamily="18" charset="0"/>
                        </a:rPr>
                        <a:t>WID NEW</a:t>
                      </a:r>
                      <a:endParaRPr lang="en-US" sz="1200" u="none" kern="1200" dirty="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dirty="0">
                          <a:solidFill>
                            <a:schemeClr val="tx1"/>
                          </a:solidFill>
                          <a:effectLst/>
                          <a:latin typeface="+mn-lt"/>
                          <a:ea typeface="Aptos"/>
                          <a:cs typeface="Times New Roman" panose="02020603050405020304" pitchFamily="18" charset="0"/>
                        </a:rPr>
                        <a:t>New WID on System aspects of 5G NR </a:t>
                      </a:r>
                      <a:r>
                        <a:rPr lang="en-GB" sz="1200" u="none" kern="1200" dirty="0" err="1">
                          <a:solidFill>
                            <a:schemeClr val="tx1"/>
                          </a:solidFill>
                          <a:effectLst/>
                          <a:latin typeface="+mn-lt"/>
                          <a:ea typeface="Aptos"/>
                          <a:cs typeface="Times New Roman" panose="02020603050405020304" pitchFamily="18" charset="0"/>
                        </a:rPr>
                        <a:t>Femto</a:t>
                      </a:r>
                      <a:r>
                        <a:rPr lang="en-GB" sz="1200" u="none" kern="1200" dirty="0">
                          <a:solidFill>
                            <a:schemeClr val="tx1"/>
                          </a:solidFill>
                          <a:effectLst/>
                          <a:latin typeface="+mn-lt"/>
                          <a:ea typeface="Aptos"/>
                          <a:cs typeface="Times New Roman" panose="02020603050405020304" pitchFamily="18" charset="0"/>
                        </a:rPr>
                        <a:t>.</a:t>
                      </a:r>
                      <a:endParaRPr lang="en-US" sz="1200" u="none" kern="1200" dirty="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a:solidFill>
                            <a:schemeClr val="tx1"/>
                          </a:solidFill>
                          <a:effectLst/>
                          <a:latin typeface="+mn-lt"/>
                          <a:ea typeface="Aptos"/>
                          <a:cs typeface="Times New Roman" panose="02020603050405020304" pitchFamily="18" charset="0"/>
                        </a:rPr>
                        <a:t>Acronym: 5G_Femto</a:t>
                      </a:r>
                      <a:endParaRPr lang="en-US" sz="1200" u="none" kern="120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6710">
                <a:tc>
                  <a:txBody>
                    <a:bodyPr/>
                    <a:lstStyle/>
                    <a:p>
                      <a:pPr marL="0" marR="0">
                        <a:lnSpc>
                          <a:spcPct val="107000"/>
                        </a:lnSpc>
                        <a:spcBef>
                          <a:spcPts val="0"/>
                        </a:spcBef>
                        <a:spcAft>
                          <a:spcPts val="0"/>
                        </a:spcAft>
                      </a:pPr>
                      <a:r>
                        <a:rPr lang="en-GB" sz="1200" u="none" kern="1200">
                          <a:solidFill>
                            <a:schemeClr val="tx1"/>
                          </a:solidFill>
                          <a:effectLst/>
                          <a:latin typeface="+mn-lt"/>
                          <a:ea typeface="Aptos"/>
                          <a:cs typeface="Times New Roman" panose="02020603050405020304" pitchFamily="18" charset="0"/>
                        </a:rPr>
                        <a:t>SP-240630</a:t>
                      </a:r>
                      <a:endParaRPr lang="en-US" sz="1200" u="none" kern="120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a:solidFill>
                            <a:schemeClr val="tx1"/>
                          </a:solidFill>
                          <a:effectLst/>
                          <a:latin typeface="+mn-lt"/>
                          <a:ea typeface="Aptos"/>
                          <a:cs typeface="Times New Roman" panose="02020603050405020304" pitchFamily="18" charset="0"/>
                        </a:rPr>
                        <a:t>WID NEW</a:t>
                      </a:r>
                      <a:endParaRPr lang="en-US" sz="1200" u="none" kern="120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dirty="0">
                          <a:solidFill>
                            <a:schemeClr val="tx1"/>
                          </a:solidFill>
                          <a:effectLst/>
                          <a:latin typeface="+mn-lt"/>
                          <a:ea typeface="Aptos"/>
                          <a:cs typeface="Times New Roman" panose="02020603050405020304" pitchFamily="18" charset="0"/>
                        </a:rPr>
                        <a:t>New WID: MPS for IMS Messaging and SMS services.</a:t>
                      </a:r>
                      <a:endParaRPr lang="en-US" sz="1200" u="none" kern="1200" dirty="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a:solidFill>
                            <a:schemeClr val="tx1"/>
                          </a:solidFill>
                          <a:effectLst/>
                          <a:latin typeface="+mn-lt"/>
                          <a:ea typeface="Aptos"/>
                          <a:cs typeface="Times New Roman" panose="02020603050405020304" pitchFamily="18" charset="0"/>
                        </a:rPr>
                        <a:t>Acronym: MPS4msg</a:t>
                      </a:r>
                      <a:endParaRPr lang="en-US" sz="1200" u="none" kern="120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6710">
                <a:tc>
                  <a:txBody>
                    <a:bodyPr/>
                    <a:lstStyle/>
                    <a:p>
                      <a:pPr marL="0" marR="0">
                        <a:lnSpc>
                          <a:spcPct val="107000"/>
                        </a:lnSpc>
                        <a:spcBef>
                          <a:spcPts val="0"/>
                        </a:spcBef>
                        <a:spcAft>
                          <a:spcPts val="0"/>
                        </a:spcAft>
                      </a:pPr>
                      <a:r>
                        <a:rPr lang="en-GB" sz="1200" u="none" kern="1200">
                          <a:solidFill>
                            <a:schemeClr val="tx1"/>
                          </a:solidFill>
                          <a:effectLst/>
                          <a:latin typeface="+mn-lt"/>
                          <a:ea typeface="Aptos"/>
                          <a:cs typeface="Times New Roman" panose="02020603050405020304" pitchFamily="18" charset="0"/>
                        </a:rPr>
                        <a:t>SP-240631</a:t>
                      </a:r>
                      <a:endParaRPr lang="en-US" sz="1200" u="none" kern="120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a:solidFill>
                            <a:schemeClr val="tx1"/>
                          </a:solidFill>
                          <a:effectLst/>
                          <a:latin typeface="+mn-lt"/>
                          <a:ea typeface="Aptos"/>
                          <a:cs typeface="Times New Roman" panose="02020603050405020304" pitchFamily="18" charset="0"/>
                        </a:rPr>
                        <a:t>WID NEW</a:t>
                      </a:r>
                      <a:endParaRPr lang="en-US" sz="1200" u="none" kern="120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dirty="0">
                          <a:solidFill>
                            <a:schemeClr val="tx1"/>
                          </a:solidFill>
                          <a:effectLst/>
                          <a:latin typeface="+mn-lt"/>
                          <a:ea typeface="Aptos"/>
                          <a:cs typeface="Times New Roman" panose="02020603050405020304" pitchFamily="18" charset="0"/>
                        </a:rPr>
                        <a:t>New WID on Proximity-based Services in 5GS Phase 3.</a:t>
                      </a:r>
                      <a:endParaRPr lang="en-US" sz="1200" u="none" kern="1200" dirty="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a:solidFill>
                            <a:schemeClr val="tx1"/>
                          </a:solidFill>
                          <a:effectLst/>
                          <a:latin typeface="+mn-lt"/>
                          <a:ea typeface="Aptos"/>
                          <a:cs typeface="Times New Roman" panose="02020603050405020304" pitchFamily="18" charset="0"/>
                        </a:rPr>
                        <a:t>Acronym: 5G_ProSe_Ph3</a:t>
                      </a:r>
                      <a:endParaRPr lang="en-US" sz="1200" u="none" kern="120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6710">
                <a:tc>
                  <a:txBody>
                    <a:bodyPr/>
                    <a:lstStyle/>
                    <a:p>
                      <a:pPr marL="0" marR="0">
                        <a:lnSpc>
                          <a:spcPct val="107000"/>
                        </a:lnSpc>
                        <a:spcBef>
                          <a:spcPts val="0"/>
                        </a:spcBef>
                        <a:spcAft>
                          <a:spcPts val="0"/>
                        </a:spcAft>
                      </a:pPr>
                      <a:r>
                        <a:rPr lang="en-GB" sz="1200" u="none" kern="1200">
                          <a:solidFill>
                            <a:schemeClr val="tx1"/>
                          </a:solidFill>
                          <a:effectLst/>
                          <a:latin typeface="+mn-lt"/>
                          <a:ea typeface="Aptos"/>
                          <a:cs typeface="Times New Roman" panose="02020603050405020304" pitchFamily="18" charset="0"/>
                        </a:rPr>
                        <a:t>SP-240632</a:t>
                      </a:r>
                      <a:endParaRPr lang="en-US" sz="1200" u="none" kern="120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a:solidFill>
                            <a:schemeClr val="tx1"/>
                          </a:solidFill>
                          <a:effectLst/>
                          <a:latin typeface="+mn-lt"/>
                          <a:ea typeface="Aptos"/>
                          <a:cs typeface="Times New Roman" panose="02020603050405020304" pitchFamily="18" charset="0"/>
                        </a:rPr>
                        <a:t>WID NEW</a:t>
                      </a:r>
                      <a:endParaRPr lang="en-US" sz="1200" u="none" kern="120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dirty="0">
                          <a:solidFill>
                            <a:schemeClr val="tx1"/>
                          </a:solidFill>
                          <a:effectLst/>
                          <a:latin typeface="+mn-lt"/>
                          <a:ea typeface="Aptos"/>
                          <a:cs typeface="Times New Roman" panose="02020603050405020304" pitchFamily="18" charset="0"/>
                        </a:rPr>
                        <a:t>New WID on Vehicle Mounted Relays (VMR) Phase 2.</a:t>
                      </a:r>
                      <a:endParaRPr lang="en-US" sz="1200" u="none" kern="1200" dirty="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dirty="0">
                          <a:solidFill>
                            <a:schemeClr val="tx1"/>
                          </a:solidFill>
                          <a:effectLst/>
                          <a:latin typeface="+mn-lt"/>
                          <a:ea typeface="Aptos"/>
                          <a:cs typeface="Times New Roman" panose="02020603050405020304" pitchFamily="18" charset="0"/>
                        </a:rPr>
                        <a:t>Acronym: VMR_Ph2</a:t>
                      </a:r>
                      <a:endParaRPr lang="en-US" sz="1200" u="none" kern="1200" dirty="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6710">
                <a:tc>
                  <a:txBody>
                    <a:bodyPr/>
                    <a:lstStyle/>
                    <a:p>
                      <a:pPr marL="0" marR="0">
                        <a:lnSpc>
                          <a:spcPct val="107000"/>
                        </a:lnSpc>
                        <a:spcBef>
                          <a:spcPts val="0"/>
                        </a:spcBef>
                        <a:spcAft>
                          <a:spcPts val="0"/>
                        </a:spcAft>
                      </a:pPr>
                      <a:r>
                        <a:rPr lang="en-GB" sz="1200" u="none" kern="1200">
                          <a:solidFill>
                            <a:schemeClr val="tx1"/>
                          </a:solidFill>
                          <a:effectLst/>
                          <a:latin typeface="+mn-lt"/>
                          <a:ea typeface="Aptos"/>
                          <a:cs typeface="Times New Roman" panose="02020603050405020304" pitchFamily="18" charset="0"/>
                        </a:rPr>
                        <a:t>SP-240633</a:t>
                      </a:r>
                      <a:endParaRPr lang="en-US" sz="1200" u="none" kern="120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dirty="0">
                          <a:solidFill>
                            <a:schemeClr val="tx1"/>
                          </a:solidFill>
                          <a:effectLst/>
                          <a:latin typeface="+mn-lt"/>
                          <a:ea typeface="Aptos"/>
                          <a:cs typeface="Times New Roman" panose="02020603050405020304" pitchFamily="18" charset="0"/>
                        </a:rPr>
                        <a:t>WID NEW</a:t>
                      </a:r>
                      <a:endParaRPr lang="en-US" sz="1200" u="none" kern="1200" dirty="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dirty="0">
                          <a:solidFill>
                            <a:schemeClr val="tx1"/>
                          </a:solidFill>
                          <a:effectLst/>
                          <a:latin typeface="+mn-lt"/>
                          <a:ea typeface="Aptos"/>
                          <a:cs typeface="Times New Roman" panose="02020603050405020304" pitchFamily="18" charset="0"/>
                        </a:rPr>
                        <a:t>WID on 5GS XRM Ph2 .</a:t>
                      </a:r>
                      <a:endParaRPr lang="en-US" sz="1200" u="none" kern="1200" dirty="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dirty="0">
                          <a:solidFill>
                            <a:schemeClr val="tx1"/>
                          </a:solidFill>
                          <a:effectLst/>
                          <a:latin typeface="+mn-lt"/>
                          <a:ea typeface="Aptos"/>
                          <a:cs typeface="Times New Roman" panose="02020603050405020304" pitchFamily="18" charset="0"/>
                        </a:rPr>
                        <a:t>Acronym: XRM Ph2</a:t>
                      </a:r>
                      <a:endParaRPr lang="en-US" sz="1200" u="none" kern="1200" dirty="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111994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en-GB" altLang="de-DE" b="1" dirty="0"/>
              <a:t>4) Documents for Information and Approval </a:t>
            </a:r>
            <a:r>
              <a:rPr lang="en-GB" altLang="de-DE" b="1" dirty="0" smtClean="0"/>
              <a:t>(3/5)</a:t>
            </a:r>
            <a:endParaRPr lang="en-GB" altLang="de-DE" b="1" i="1" dirty="0"/>
          </a:p>
        </p:txBody>
      </p:sp>
      <p:sp>
        <p:nvSpPr>
          <p:cNvPr id="49155" name="Content Placeholder 2"/>
          <p:cNvSpPr>
            <a:spLocks noGrp="1"/>
          </p:cNvSpPr>
          <p:nvPr>
            <p:ph idx="1"/>
          </p:nvPr>
        </p:nvSpPr>
        <p:spPr>
          <a:xfrm>
            <a:off x="86807" y="1605588"/>
            <a:ext cx="8342313" cy="509539"/>
          </a:xfrm>
        </p:spPr>
        <p:txBody>
          <a:bodyPr/>
          <a:lstStyle/>
          <a:p>
            <a:pPr eaLnBrk="1" hangingPunct="1"/>
            <a:r>
              <a:rPr lang="de-DE" altLang="de-DE" sz="2400" dirty="0" smtClean="0"/>
              <a:t>New </a:t>
            </a:r>
            <a:r>
              <a:rPr lang="de-DE" altLang="de-DE" sz="2400" dirty="0"/>
              <a:t>SID/WID for </a:t>
            </a:r>
            <a:r>
              <a:rPr lang="de-DE" altLang="de-DE" sz="2400" dirty="0" smtClean="0">
                <a:solidFill>
                  <a:srgbClr val="FF0000"/>
                </a:solidFill>
              </a:rPr>
              <a:t>Approval</a:t>
            </a:r>
            <a:endParaRPr lang="de-DE" sz="2000" dirty="0">
              <a:solidFill>
                <a:srgbClr val="FF0000"/>
              </a:solidFill>
            </a:endParaRPr>
          </a:p>
          <a:p>
            <a:pPr eaLnBrk="1" hangingPunct="1"/>
            <a:endParaRPr lang="de-DE" sz="1600" dirty="0"/>
          </a:p>
          <a:p>
            <a:pPr marL="457200" lvl="1" indent="0" eaLnBrk="1" hangingPunct="1">
              <a:buNone/>
            </a:pPr>
            <a:endParaRPr lang="zh-CN" altLang="zh-CN" sz="1600" b="1" dirty="0">
              <a:latin typeface="Arial" panose="020B0604020202020204" pitchFamily="34" charset="0"/>
              <a:ea typeface="SimSun" panose="02010600030101010101" pitchFamily="2" charset="-122"/>
              <a:cs typeface="Times New Roman" panose="02020603050405020304" pitchFamily="18" charset="0"/>
            </a:endParaRPr>
          </a:p>
          <a:p>
            <a:pPr marL="457200" lvl="1" indent="0">
              <a:buNone/>
            </a:pPr>
            <a:endParaRPr lang="en-GB" sz="1600" dirty="0"/>
          </a:p>
          <a:p>
            <a:pPr eaLnBrk="1" hangingPunct="1"/>
            <a:endParaRPr lang="de-DE" altLang="de-DE" sz="2200" dirty="0">
              <a:solidFill>
                <a:srgbClr val="FF0000"/>
              </a:solidFill>
            </a:endParaRPr>
          </a:p>
        </p:txBody>
      </p:sp>
      <p:graphicFrame>
        <p:nvGraphicFramePr>
          <p:cNvPr id="2" name="Table 1">
            <a:extLst>
              <a:ext uri="{FF2B5EF4-FFF2-40B4-BE49-F238E27FC236}">
                <a16:creationId xmlns:a16="http://schemas.microsoft.com/office/drawing/2014/main" xmlns="" id="{FEDC4EE3-08A3-4DA0-B034-E78751B22555}"/>
              </a:ext>
            </a:extLst>
          </p:cNvPr>
          <p:cNvGraphicFramePr>
            <a:graphicFrameLocks noGrp="1"/>
          </p:cNvGraphicFramePr>
          <p:nvPr>
            <p:extLst>
              <p:ext uri="{D42A27DB-BD31-4B8C-83A1-F6EECF244321}">
                <p14:modId xmlns:p14="http://schemas.microsoft.com/office/powerpoint/2010/main" val="1457751981"/>
              </p:ext>
            </p:extLst>
          </p:nvPr>
        </p:nvGraphicFramePr>
        <p:xfrm>
          <a:off x="649290" y="2172268"/>
          <a:ext cx="7779830" cy="1917278"/>
        </p:xfrm>
        <a:graphic>
          <a:graphicData uri="http://schemas.openxmlformats.org/drawingml/2006/table">
            <a:tbl>
              <a:tblPr firstRow="1" firstCol="1" bandRow="1"/>
              <a:tblGrid>
                <a:gridCol w="1087331">
                  <a:extLst>
                    <a:ext uri="{9D8B030D-6E8A-4147-A177-3AD203B41FA5}">
                      <a16:colId xmlns:a16="http://schemas.microsoft.com/office/drawing/2014/main" xmlns="" val="1465809038"/>
                    </a:ext>
                  </a:extLst>
                </a:gridCol>
                <a:gridCol w="799465">
                  <a:extLst>
                    <a:ext uri="{9D8B030D-6E8A-4147-A177-3AD203B41FA5}">
                      <a16:colId xmlns:a16="http://schemas.microsoft.com/office/drawing/2014/main" xmlns="" val="2428840547"/>
                    </a:ext>
                  </a:extLst>
                </a:gridCol>
                <a:gridCol w="3983984">
                  <a:extLst>
                    <a:ext uri="{9D8B030D-6E8A-4147-A177-3AD203B41FA5}">
                      <a16:colId xmlns:a16="http://schemas.microsoft.com/office/drawing/2014/main" xmlns="" val="3960836769"/>
                    </a:ext>
                  </a:extLst>
                </a:gridCol>
                <a:gridCol w="1909050">
                  <a:extLst>
                    <a:ext uri="{9D8B030D-6E8A-4147-A177-3AD203B41FA5}">
                      <a16:colId xmlns:a16="http://schemas.microsoft.com/office/drawing/2014/main" xmlns="" val="4267240105"/>
                    </a:ext>
                  </a:extLst>
                </a:gridCol>
              </a:tblGrid>
              <a:tr h="212844">
                <a:tc>
                  <a:txBody>
                    <a:bodyPr/>
                    <a:lstStyle/>
                    <a:p>
                      <a:pPr marL="0" marR="0" algn="l" hangingPunct="0">
                        <a:spcBef>
                          <a:spcPts val="0"/>
                        </a:spcBef>
                        <a:spcAft>
                          <a:spcPts val="0"/>
                        </a:spcAft>
                      </a:pPr>
                      <a:endParaRPr lang="en-US" sz="1200" b="1" dirty="0">
                        <a:solidFill>
                          <a:srgbClr val="000000"/>
                        </a:solidFill>
                        <a:effectLst/>
                        <a:latin typeface="Arial" panose="020B0604020202020204" pitchFamily="34" charset="0"/>
                        <a:ea typeface="+mn-ea"/>
                        <a:cs typeface="Arial" panose="020B0604020202020204" pitchFamily="34" charset="0"/>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l" hangingPunct="0">
                        <a:spcBef>
                          <a:spcPts val="0"/>
                        </a:spcBef>
                        <a:spcAft>
                          <a:spcPts val="0"/>
                        </a:spcAft>
                      </a:pPr>
                      <a:r>
                        <a:rPr lang="en-GB" sz="1200" b="1" dirty="0">
                          <a:effectLst/>
                          <a:latin typeface="Arial" panose="020B0604020202020204" pitchFamily="34" charset="0"/>
                          <a:cs typeface="Arial" panose="020B0604020202020204" pitchFamily="34" charset="0"/>
                        </a:rPr>
                        <a:t>Type</a:t>
                      </a:r>
                      <a:endParaRPr lang="en-US" sz="1200" b="1" dirty="0">
                        <a:solidFill>
                          <a:srgbClr val="000000"/>
                        </a:solidFill>
                        <a:effectLst/>
                        <a:latin typeface="Arial" panose="020B0604020202020204" pitchFamily="34" charset="0"/>
                        <a:ea typeface="+mn-ea"/>
                        <a:cs typeface="Arial" panose="020B0604020202020204" pitchFamily="34" charset="0"/>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l" hangingPunct="0">
                        <a:spcBef>
                          <a:spcPts val="0"/>
                        </a:spcBef>
                        <a:spcAft>
                          <a:spcPts val="0"/>
                        </a:spcAft>
                      </a:pPr>
                      <a:r>
                        <a:rPr lang="en-GB" sz="1200" b="1" dirty="0">
                          <a:effectLst/>
                          <a:latin typeface="Arial" panose="020B0604020202020204" pitchFamily="34" charset="0"/>
                          <a:cs typeface="Arial" panose="020B0604020202020204" pitchFamily="34" charset="0"/>
                        </a:rPr>
                        <a:t>Title</a:t>
                      </a:r>
                      <a:endParaRPr lang="en-US" sz="1200" b="1" dirty="0">
                        <a:solidFill>
                          <a:srgbClr val="000000"/>
                        </a:solidFill>
                        <a:effectLst/>
                        <a:latin typeface="Arial" panose="020B0604020202020204" pitchFamily="34" charset="0"/>
                        <a:ea typeface="+mn-ea"/>
                        <a:cs typeface="Arial" panose="020B0604020202020204" pitchFamily="34" charset="0"/>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hangingPunct="0">
                        <a:spcBef>
                          <a:spcPts val="0"/>
                        </a:spcBef>
                        <a:spcAft>
                          <a:spcPts val="0"/>
                        </a:spcAft>
                      </a:pPr>
                      <a:r>
                        <a:rPr lang="en-GB" sz="1200" b="1" dirty="0" smtClean="0">
                          <a:effectLst/>
                          <a:latin typeface="Arial" panose="020B0604020202020204" pitchFamily="34" charset="0"/>
                          <a:cs typeface="Arial" panose="020B0604020202020204" pitchFamily="34" charset="0"/>
                        </a:rPr>
                        <a:t>Acronym</a:t>
                      </a:r>
                      <a:endParaRPr lang="en-US" sz="1200" b="1" dirty="0">
                        <a:solidFill>
                          <a:srgbClr val="000000"/>
                        </a:solidFill>
                        <a:effectLst/>
                        <a:latin typeface="Arial" panose="020B0604020202020204" pitchFamily="34" charset="0"/>
                        <a:ea typeface="+mn-ea"/>
                        <a:cs typeface="Arial" panose="020B0604020202020204" pitchFamily="34" charset="0"/>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extLst>
                  <a:ext uri="{0D108BD9-81ED-4DB2-BD59-A6C34878D82A}">
                    <a16:rowId xmlns:a16="http://schemas.microsoft.com/office/drawing/2014/main" xmlns="" val="2474787191"/>
                  </a:ext>
                </a:extLst>
              </a:tr>
              <a:tr h="286710">
                <a:tc>
                  <a:txBody>
                    <a:bodyPr/>
                    <a:lstStyle/>
                    <a:p>
                      <a:pPr marL="0" marR="0">
                        <a:lnSpc>
                          <a:spcPct val="107000"/>
                        </a:lnSpc>
                        <a:spcBef>
                          <a:spcPts val="0"/>
                        </a:spcBef>
                        <a:spcAft>
                          <a:spcPts val="0"/>
                        </a:spcAft>
                      </a:pPr>
                      <a:r>
                        <a:rPr lang="en-GB" sz="1200" u="none" kern="1200" dirty="0">
                          <a:solidFill>
                            <a:schemeClr val="tx1"/>
                          </a:solidFill>
                          <a:effectLst/>
                          <a:latin typeface="+mn-lt"/>
                          <a:ea typeface="Aptos"/>
                          <a:cs typeface="Times New Roman" panose="02020603050405020304" pitchFamily="18" charset="0"/>
                        </a:rPr>
                        <a:t>SP-240635</a:t>
                      </a:r>
                      <a:endParaRPr lang="en-US" sz="1200" u="none" kern="1200" dirty="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a:solidFill>
                            <a:schemeClr val="tx1"/>
                          </a:solidFill>
                          <a:effectLst/>
                          <a:latin typeface="+mn-lt"/>
                          <a:ea typeface="Aptos"/>
                          <a:cs typeface="Times New Roman" panose="02020603050405020304" pitchFamily="18" charset="0"/>
                        </a:rPr>
                        <a:t>WID NEW</a:t>
                      </a:r>
                      <a:endParaRPr lang="en-US" sz="1200" u="none" kern="120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dirty="0">
                          <a:solidFill>
                            <a:schemeClr val="tx1"/>
                          </a:solidFill>
                          <a:effectLst/>
                          <a:latin typeface="+mn-lt"/>
                          <a:ea typeface="Aptos"/>
                          <a:cs typeface="Times New Roman" panose="02020603050405020304" pitchFamily="18" charset="0"/>
                        </a:rPr>
                        <a:t>WID on Core Network Enhanced Support for Artificial Intelligence (AI)/Machine Learning (ML).</a:t>
                      </a:r>
                      <a:endParaRPr lang="en-US" sz="1200" u="none" kern="1200" dirty="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dirty="0">
                          <a:solidFill>
                            <a:schemeClr val="tx1"/>
                          </a:solidFill>
                          <a:effectLst/>
                          <a:latin typeface="+mn-lt"/>
                          <a:ea typeface="Aptos"/>
                          <a:cs typeface="Times New Roman" panose="02020603050405020304" pitchFamily="18" charset="0"/>
                        </a:rPr>
                        <a:t>Acronym: AIML_CN</a:t>
                      </a:r>
                      <a:endParaRPr lang="en-US" sz="1200" u="none" kern="1200" dirty="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6710">
                <a:tc>
                  <a:txBody>
                    <a:bodyPr/>
                    <a:lstStyle/>
                    <a:p>
                      <a:pPr marL="0" marR="0">
                        <a:lnSpc>
                          <a:spcPct val="107000"/>
                        </a:lnSpc>
                        <a:spcBef>
                          <a:spcPts val="0"/>
                        </a:spcBef>
                        <a:spcAft>
                          <a:spcPts val="0"/>
                        </a:spcAft>
                      </a:pPr>
                      <a:r>
                        <a:rPr lang="en-GB" sz="1200" u="none" kern="1200">
                          <a:solidFill>
                            <a:schemeClr val="tx1"/>
                          </a:solidFill>
                          <a:effectLst/>
                          <a:latin typeface="+mn-lt"/>
                          <a:ea typeface="Aptos"/>
                          <a:cs typeface="Times New Roman" panose="02020603050405020304" pitchFamily="18" charset="0"/>
                        </a:rPr>
                        <a:t>SP-240636</a:t>
                      </a:r>
                      <a:endParaRPr lang="en-US" sz="1200" u="none" kern="120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a:solidFill>
                            <a:schemeClr val="tx1"/>
                          </a:solidFill>
                          <a:effectLst/>
                          <a:latin typeface="+mn-lt"/>
                          <a:ea typeface="Aptos"/>
                          <a:cs typeface="Times New Roman" panose="02020603050405020304" pitchFamily="18" charset="0"/>
                        </a:rPr>
                        <a:t>WID NEW</a:t>
                      </a:r>
                      <a:endParaRPr lang="en-US" sz="1200" u="none" kern="120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dirty="0">
                          <a:solidFill>
                            <a:schemeClr val="tx1"/>
                          </a:solidFill>
                          <a:effectLst/>
                          <a:latin typeface="+mn-lt"/>
                          <a:ea typeface="Aptos"/>
                          <a:cs typeface="Times New Roman" panose="02020603050405020304" pitchFamily="18" charset="0"/>
                        </a:rPr>
                        <a:t>New WID on Multi-Access (</a:t>
                      </a:r>
                      <a:r>
                        <a:rPr lang="en-GB" sz="1200" u="none" kern="1200" dirty="0" err="1">
                          <a:solidFill>
                            <a:schemeClr val="tx1"/>
                          </a:solidFill>
                          <a:effectLst/>
                          <a:latin typeface="+mn-lt"/>
                          <a:ea typeface="Aptos"/>
                          <a:cs typeface="Times New Roman" panose="02020603050405020304" pitchFamily="18" charset="0"/>
                        </a:rPr>
                        <a:t>DualSteer</a:t>
                      </a:r>
                      <a:r>
                        <a:rPr lang="en-GB" sz="1200" u="none" kern="1200" dirty="0">
                          <a:solidFill>
                            <a:schemeClr val="tx1"/>
                          </a:solidFill>
                          <a:effectLst/>
                          <a:latin typeface="+mn-lt"/>
                          <a:ea typeface="Aptos"/>
                          <a:cs typeface="Times New Roman" panose="02020603050405020304" pitchFamily="18" charset="0"/>
                        </a:rPr>
                        <a:t> and ATSSS_Ph4).</a:t>
                      </a:r>
                      <a:endParaRPr lang="en-US" sz="1200" u="none" kern="1200" dirty="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a:solidFill>
                            <a:schemeClr val="tx1"/>
                          </a:solidFill>
                          <a:effectLst/>
                          <a:latin typeface="+mn-lt"/>
                          <a:ea typeface="Aptos"/>
                          <a:cs typeface="Times New Roman" panose="02020603050405020304" pitchFamily="18" charset="0"/>
                        </a:rPr>
                        <a:t>Acronym: MASSS</a:t>
                      </a:r>
                      <a:endParaRPr lang="en-US" sz="1200" u="none" kern="120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6710">
                <a:tc>
                  <a:txBody>
                    <a:bodyPr/>
                    <a:lstStyle/>
                    <a:p>
                      <a:pPr marL="0" marR="0">
                        <a:lnSpc>
                          <a:spcPct val="107000"/>
                        </a:lnSpc>
                        <a:spcBef>
                          <a:spcPts val="0"/>
                        </a:spcBef>
                        <a:spcAft>
                          <a:spcPts val="0"/>
                        </a:spcAft>
                      </a:pPr>
                      <a:r>
                        <a:rPr lang="en-GB" sz="1200" u="none" kern="1200">
                          <a:solidFill>
                            <a:schemeClr val="tx1"/>
                          </a:solidFill>
                          <a:effectLst/>
                          <a:latin typeface="+mn-lt"/>
                          <a:ea typeface="Aptos"/>
                          <a:cs typeface="Times New Roman" panose="02020603050405020304" pitchFamily="18" charset="0"/>
                        </a:rPr>
                        <a:t>SP-240637</a:t>
                      </a:r>
                      <a:endParaRPr lang="en-US" sz="1200" u="none" kern="120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a:solidFill>
                            <a:schemeClr val="tx1"/>
                          </a:solidFill>
                          <a:effectLst/>
                          <a:latin typeface="+mn-lt"/>
                          <a:ea typeface="Aptos"/>
                          <a:cs typeface="Times New Roman" panose="02020603050405020304" pitchFamily="18" charset="0"/>
                        </a:rPr>
                        <a:t>WID NEW</a:t>
                      </a:r>
                      <a:endParaRPr lang="en-US" sz="1200" u="none" kern="120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dirty="0">
                          <a:solidFill>
                            <a:schemeClr val="tx1"/>
                          </a:solidFill>
                          <a:effectLst/>
                          <a:latin typeface="+mn-lt"/>
                          <a:ea typeface="Aptos"/>
                          <a:cs typeface="Times New Roman" panose="02020603050405020304" pitchFamily="18" charset="0"/>
                        </a:rPr>
                        <a:t>WID on UPF enhancement for Exposure and SBA Phase 2.</a:t>
                      </a:r>
                      <a:endParaRPr lang="en-US" sz="1200" u="none" kern="1200" dirty="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dirty="0">
                          <a:solidFill>
                            <a:schemeClr val="tx1"/>
                          </a:solidFill>
                          <a:effectLst/>
                          <a:latin typeface="+mn-lt"/>
                          <a:ea typeface="Aptos"/>
                          <a:cs typeface="Times New Roman" panose="02020603050405020304" pitchFamily="18" charset="0"/>
                        </a:rPr>
                        <a:t>Acronym: UPEAS_Ph2</a:t>
                      </a:r>
                      <a:endParaRPr lang="en-US" sz="1200" u="none" kern="1200" dirty="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6710">
                <a:tc>
                  <a:txBody>
                    <a:bodyPr/>
                    <a:lstStyle/>
                    <a:p>
                      <a:pPr marL="0" marR="0">
                        <a:lnSpc>
                          <a:spcPct val="107000"/>
                        </a:lnSpc>
                        <a:spcBef>
                          <a:spcPts val="0"/>
                        </a:spcBef>
                        <a:spcAft>
                          <a:spcPts val="0"/>
                        </a:spcAft>
                      </a:pPr>
                      <a:r>
                        <a:rPr lang="en-GB" sz="1200" u="none" kern="1200">
                          <a:solidFill>
                            <a:schemeClr val="tx1"/>
                          </a:solidFill>
                          <a:effectLst/>
                          <a:latin typeface="+mn-lt"/>
                          <a:ea typeface="Aptos"/>
                          <a:cs typeface="Times New Roman" panose="02020603050405020304" pitchFamily="18" charset="0"/>
                        </a:rPr>
                        <a:t>SP-240638</a:t>
                      </a:r>
                      <a:endParaRPr lang="en-US" sz="1200" u="none" kern="120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a:solidFill>
                            <a:schemeClr val="tx1"/>
                          </a:solidFill>
                          <a:effectLst/>
                          <a:latin typeface="+mn-lt"/>
                          <a:ea typeface="Aptos"/>
                          <a:cs typeface="Times New Roman" panose="02020603050405020304" pitchFamily="18" charset="0"/>
                        </a:rPr>
                        <a:t>WID NEW</a:t>
                      </a:r>
                      <a:endParaRPr lang="en-US" sz="1200" u="none" kern="120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a:solidFill>
                            <a:schemeClr val="tx1"/>
                          </a:solidFill>
                          <a:effectLst/>
                          <a:latin typeface="+mn-lt"/>
                          <a:ea typeface="Aptos"/>
                          <a:cs typeface="Times New Roman" panose="02020603050405020304" pitchFamily="18" charset="0"/>
                        </a:rPr>
                        <a:t>New WID on Enhancement of support for Edge Computing in 5G Core network phase 3 .</a:t>
                      </a:r>
                      <a:endParaRPr lang="en-US" sz="1200" u="none" kern="120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dirty="0">
                          <a:solidFill>
                            <a:schemeClr val="tx1"/>
                          </a:solidFill>
                          <a:effectLst/>
                          <a:latin typeface="+mn-lt"/>
                          <a:ea typeface="Aptos"/>
                          <a:cs typeface="Times New Roman" panose="02020603050405020304" pitchFamily="18" charset="0"/>
                        </a:rPr>
                        <a:t>Acronym: eEDGE_5GC_Ph3</a:t>
                      </a:r>
                      <a:endParaRPr lang="en-US" sz="1200" u="none" kern="1200" dirty="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6710">
                <a:tc>
                  <a:txBody>
                    <a:bodyPr/>
                    <a:lstStyle/>
                    <a:p>
                      <a:pPr marL="0" marR="0">
                        <a:lnSpc>
                          <a:spcPct val="107000"/>
                        </a:lnSpc>
                        <a:spcBef>
                          <a:spcPts val="0"/>
                        </a:spcBef>
                        <a:spcAft>
                          <a:spcPts val="0"/>
                        </a:spcAft>
                      </a:pPr>
                      <a:r>
                        <a:rPr lang="en-GB" sz="1200" u="none" kern="1200">
                          <a:solidFill>
                            <a:schemeClr val="tx1"/>
                          </a:solidFill>
                          <a:effectLst/>
                          <a:latin typeface="+mn-lt"/>
                          <a:ea typeface="Aptos"/>
                          <a:cs typeface="Times New Roman" panose="02020603050405020304" pitchFamily="18" charset="0"/>
                        </a:rPr>
                        <a:t>SP-240639</a:t>
                      </a:r>
                      <a:endParaRPr lang="en-US" sz="1200" u="none" kern="120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dirty="0">
                          <a:solidFill>
                            <a:schemeClr val="tx1"/>
                          </a:solidFill>
                          <a:effectLst/>
                          <a:latin typeface="+mn-lt"/>
                          <a:ea typeface="Aptos"/>
                          <a:cs typeface="Times New Roman" panose="02020603050405020304" pitchFamily="18" charset="0"/>
                        </a:rPr>
                        <a:t>WID NEW</a:t>
                      </a:r>
                      <a:endParaRPr lang="en-US" sz="1200" u="none" kern="1200" dirty="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a:solidFill>
                            <a:schemeClr val="tx1"/>
                          </a:solidFill>
                          <a:effectLst/>
                          <a:latin typeface="+mn-lt"/>
                          <a:ea typeface="Aptos"/>
                          <a:cs typeface="Times New Roman" panose="02020603050405020304" pitchFamily="18" charset="0"/>
                        </a:rPr>
                        <a:t>New WID on Phase 3 for UAS, UAV and UAM.</a:t>
                      </a:r>
                      <a:endParaRPr lang="en-US" sz="1200" u="none" kern="120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200" u="none" kern="1200" dirty="0">
                          <a:solidFill>
                            <a:schemeClr val="tx1"/>
                          </a:solidFill>
                          <a:effectLst/>
                          <a:latin typeface="+mn-lt"/>
                          <a:ea typeface="Aptos"/>
                          <a:cs typeface="Times New Roman" panose="02020603050405020304" pitchFamily="18" charset="0"/>
                        </a:rPr>
                        <a:t>Acronym: UAS_Ph3</a:t>
                      </a:r>
                      <a:endParaRPr lang="en-US" sz="1200" u="none" kern="1200" dirty="0">
                        <a:solidFill>
                          <a:schemeClr val="tx1"/>
                        </a:solidFill>
                        <a:effectLst/>
                        <a:latin typeface="+mn-lt"/>
                        <a:ea typeface="Aptos"/>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42163048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en-GB" altLang="de-DE" b="1" dirty="0"/>
              <a:t>4) Documents for Information and Approval </a:t>
            </a:r>
            <a:r>
              <a:rPr lang="en-GB" altLang="de-DE" b="1" dirty="0" smtClean="0"/>
              <a:t>(4/5)</a:t>
            </a:r>
            <a:endParaRPr lang="en-GB" altLang="de-DE" b="1" i="1" dirty="0"/>
          </a:p>
        </p:txBody>
      </p:sp>
      <p:sp>
        <p:nvSpPr>
          <p:cNvPr id="49155" name="Content Placeholder 2"/>
          <p:cNvSpPr>
            <a:spLocks noGrp="1"/>
          </p:cNvSpPr>
          <p:nvPr>
            <p:ph idx="1"/>
          </p:nvPr>
        </p:nvSpPr>
        <p:spPr>
          <a:xfrm>
            <a:off x="86807" y="1605588"/>
            <a:ext cx="8342313" cy="509539"/>
          </a:xfrm>
        </p:spPr>
        <p:txBody>
          <a:bodyPr/>
          <a:lstStyle/>
          <a:p>
            <a:pPr eaLnBrk="1" hangingPunct="1"/>
            <a:r>
              <a:rPr lang="de-DE" altLang="de-DE" sz="2400" dirty="0" smtClean="0"/>
              <a:t>TSs/TRs </a:t>
            </a:r>
            <a:r>
              <a:rPr lang="de-DE" altLang="de-DE" sz="2400" dirty="0"/>
              <a:t>for </a:t>
            </a:r>
            <a:r>
              <a:rPr lang="de-DE" altLang="de-DE" sz="2400" dirty="0" smtClean="0">
                <a:solidFill>
                  <a:srgbClr val="FF0000"/>
                </a:solidFill>
              </a:rPr>
              <a:t>Approval</a:t>
            </a:r>
            <a:endParaRPr lang="de-DE" altLang="de-DE" sz="2400" dirty="0" smtClean="0">
              <a:solidFill>
                <a:srgbClr val="FF0000"/>
              </a:solidFill>
            </a:endParaRPr>
          </a:p>
          <a:p>
            <a:pPr marL="457200" lvl="1" indent="0" eaLnBrk="1" hangingPunct="1">
              <a:buNone/>
            </a:pPr>
            <a:endParaRPr lang="de-DE" sz="1600" dirty="0"/>
          </a:p>
          <a:p>
            <a:pPr eaLnBrk="1" hangingPunct="1"/>
            <a:endParaRPr lang="de-DE" sz="1600" dirty="0"/>
          </a:p>
          <a:p>
            <a:pPr marL="457200" lvl="1" indent="0" eaLnBrk="1" hangingPunct="1">
              <a:buNone/>
            </a:pPr>
            <a:endParaRPr lang="zh-CN" altLang="zh-CN" sz="1600" b="1" dirty="0">
              <a:latin typeface="Arial" panose="020B0604020202020204" pitchFamily="34" charset="0"/>
              <a:ea typeface="SimSun" panose="02010600030101010101" pitchFamily="2" charset="-122"/>
              <a:cs typeface="Times New Roman" panose="02020603050405020304" pitchFamily="18" charset="0"/>
            </a:endParaRPr>
          </a:p>
          <a:p>
            <a:pPr lvl="1" eaLnBrk="1" hangingPunct="1"/>
            <a:endParaRPr lang="en-GB" altLang="zh-CN" sz="1600" dirty="0"/>
          </a:p>
          <a:p>
            <a:pPr lvl="1"/>
            <a:endParaRPr lang="en-GB" sz="1600" dirty="0"/>
          </a:p>
          <a:p>
            <a:pPr eaLnBrk="1" hangingPunct="1"/>
            <a:endParaRPr lang="de-DE" altLang="de-DE" sz="2200" dirty="0">
              <a:solidFill>
                <a:srgbClr val="FF0000"/>
              </a:solidFill>
            </a:endParaRPr>
          </a:p>
        </p:txBody>
      </p:sp>
      <p:graphicFrame>
        <p:nvGraphicFramePr>
          <p:cNvPr id="7" name="Table 6">
            <a:extLst>
              <a:ext uri="{FF2B5EF4-FFF2-40B4-BE49-F238E27FC236}">
                <a16:creationId xmlns:a16="http://schemas.microsoft.com/office/drawing/2014/main" xmlns="" id="{B837F80A-F90D-4B51-9D41-D358A7F3034F}"/>
              </a:ext>
            </a:extLst>
          </p:cNvPr>
          <p:cNvGraphicFramePr>
            <a:graphicFrameLocks noGrp="1"/>
          </p:cNvGraphicFramePr>
          <p:nvPr>
            <p:extLst>
              <p:ext uri="{D42A27DB-BD31-4B8C-83A1-F6EECF244321}">
                <p14:modId xmlns:p14="http://schemas.microsoft.com/office/powerpoint/2010/main" val="3108581038"/>
              </p:ext>
            </p:extLst>
          </p:nvPr>
        </p:nvGraphicFramePr>
        <p:xfrm>
          <a:off x="488950" y="2349115"/>
          <a:ext cx="8214078" cy="1174242"/>
        </p:xfrm>
        <a:graphic>
          <a:graphicData uri="http://schemas.openxmlformats.org/drawingml/2006/table">
            <a:tbl>
              <a:tblPr firstRow="1" firstCol="1" bandRow="1"/>
              <a:tblGrid>
                <a:gridCol w="871869">
                  <a:extLst>
                    <a:ext uri="{9D8B030D-6E8A-4147-A177-3AD203B41FA5}">
                      <a16:colId xmlns:a16="http://schemas.microsoft.com/office/drawing/2014/main" xmlns="" val="2601585300"/>
                    </a:ext>
                  </a:extLst>
                </a:gridCol>
                <a:gridCol w="3434316">
                  <a:extLst>
                    <a:ext uri="{9D8B030D-6E8A-4147-A177-3AD203B41FA5}">
                      <a16:colId xmlns:a16="http://schemas.microsoft.com/office/drawing/2014/main" xmlns="" val="2630789846"/>
                    </a:ext>
                  </a:extLst>
                </a:gridCol>
                <a:gridCol w="786809">
                  <a:extLst>
                    <a:ext uri="{9D8B030D-6E8A-4147-A177-3AD203B41FA5}">
                      <a16:colId xmlns:a16="http://schemas.microsoft.com/office/drawing/2014/main" xmlns="" val="1660015907"/>
                    </a:ext>
                  </a:extLst>
                </a:gridCol>
                <a:gridCol w="680484">
                  <a:extLst>
                    <a:ext uri="{9D8B030D-6E8A-4147-A177-3AD203B41FA5}">
                      <a16:colId xmlns:a16="http://schemas.microsoft.com/office/drawing/2014/main" xmlns="" val="312034925"/>
                    </a:ext>
                  </a:extLst>
                </a:gridCol>
                <a:gridCol w="861237">
                  <a:extLst>
                    <a:ext uri="{9D8B030D-6E8A-4147-A177-3AD203B41FA5}">
                      <a16:colId xmlns:a16="http://schemas.microsoft.com/office/drawing/2014/main" xmlns="" val="1699507725"/>
                    </a:ext>
                  </a:extLst>
                </a:gridCol>
                <a:gridCol w="1579363">
                  <a:extLst>
                    <a:ext uri="{9D8B030D-6E8A-4147-A177-3AD203B41FA5}">
                      <a16:colId xmlns:a16="http://schemas.microsoft.com/office/drawing/2014/main" xmlns="" val="1427777541"/>
                    </a:ext>
                  </a:extLst>
                </a:gridCol>
              </a:tblGrid>
              <a:tr h="142695">
                <a:tc>
                  <a:txBody>
                    <a:bodyPr/>
                    <a:lstStyle/>
                    <a:p>
                      <a:pPr marL="0" marR="0" algn="ctr">
                        <a:lnSpc>
                          <a:spcPct val="107000"/>
                        </a:lnSpc>
                        <a:spcBef>
                          <a:spcPts val="0"/>
                        </a:spcBef>
                        <a:spcAft>
                          <a:spcPts val="0"/>
                        </a:spcAft>
                      </a:pPr>
                      <a:r>
                        <a:rPr lang="en-US" sz="1200" b="1" dirty="0">
                          <a:effectLst/>
                          <a:latin typeface="Calibri" panose="020F0502020204030204" pitchFamily="34" charset="0"/>
                          <a:ea typeface="Calibri" panose="020F0502020204030204" pitchFamily="34" charset="0"/>
                          <a:cs typeface="Times New Roman" panose="02020603050405020304" pitchFamily="18" charset="0"/>
                        </a:rPr>
                        <a:t>TSG SA#</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US" sz="1200" b="1" dirty="0">
                          <a:effectLst/>
                          <a:latin typeface="Calibri" panose="020F0502020204030204" pitchFamily="34" charset="0"/>
                          <a:ea typeface="Calibri" panose="020F0502020204030204" pitchFamily="34" charset="0"/>
                          <a:cs typeface="Times New Roman" panose="02020603050405020304" pitchFamily="18" charset="0"/>
                        </a:rPr>
                        <a:t>Title</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US" sz="1200" b="1">
                          <a:effectLst/>
                          <a:latin typeface="Calibri" panose="020F0502020204030204" pitchFamily="34" charset="0"/>
                          <a:ea typeface="Calibri" panose="020F0502020204030204" pitchFamily="34" charset="0"/>
                          <a:cs typeface="Times New Roman" panose="02020603050405020304" pitchFamily="18" charset="0"/>
                        </a:rPr>
                        <a:t>For</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US" sz="1200" b="1">
                          <a:effectLst/>
                          <a:latin typeface="Calibri" panose="020F0502020204030204" pitchFamily="34" charset="0"/>
                          <a:ea typeface="Calibri" panose="020F0502020204030204" pitchFamily="34" charset="0"/>
                          <a:cs typeface="Times New Roman" panose="02020603050405020304" pitchFamily="18" charset="0"/>
                        </a:rPr>
                        <a:t>Release</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US" sz="1200" b="1" dirty="0" smtClean="0">
                          <a:effectLst/>
                          <a:latin typeface="Calibri" panose="020F0502020204030204" pitchFamily="34" charset="0"/>
                          <a:ea typeface="Calibri" panose="020F0502020204030204" pitchFamily="34" charset="0"/>
                          <a:cs typeface="Times New Roman" panose="02020603050405020304" pitchFamily="18" charset="0"/>
                        </a:rPr>
                        <a:t>TR/TS</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US" sz="1200" b="1" dirty="0">
                          <a:effectLst/>
                          <a:latin typeface="Calibri" panose="020F0502020204030204" pitchFamily="34" charset="0"/>
                          <a:ea typeface="Calibri" panose="020F0502020204030204" pitchFamily="34" charset="0"/>
                          <a:cs typeface="Times New Roman" panose="02020603050405020304" pitchFamily="18" charset="0"/>
                        </a:rPr>
                        <a:t>WI Code</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extLst>
                  <a:ext uri="{0D108BD9-81ED-4DB2-BD59-A6C34878D82A}">
                    <a16:rowId xmlns:a16="http://schemas.microsoft.com/office/drawing/2014/main" xmlns="" val="2203033096"/>
                  </a:ext>
                </a:extLst>
              </a:tr>
              <a:tr h="142695">
                <a:tc>
                  <a:txBody>
                    <a:bodyPr/>
                    <a:lstStyle/>
                    <a:p>
                      <a:pPr marL="0" marR="0">
                        <a:spcBef>
                          <a:spcPts val="0"/>
                        </a:spcBef>
                        <a:spcAft>
                          <a:spcPts val="0"/>
                        </a:spcAft>
                      </a:pPr>
                      <a:r>
                        <a:rPr lang="en-US" sz="1200" dirty="0">
                          <a:solidFill>
                            <a:srgbClr val="000000"/>
                          </a:solidFill>
                          <a:effectLst/>
                          <a:latin typeface="+mn-lt"/>
                          <a:ea typeface="Malgun Gothic" panose="020B0503020000020004" pitchFamily="34" charset="-127"/>
                        </a:rPr>
                        <a:t>SP-240609</a:t>
                      </a:r>
                      <a:endParaRPr lang="en-US" sz="1200" dirty="0">
                        <a:effectLst/>
                        <a:latin typeface="+mn-lt"/>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mn-lt"/>
                          <a:ea typeface="Malgun Gothic" panose="020B0503020000020004" pitchFamily="34" charset="-127"/>
                        </a:rPr>
                        <a:t>Presentation of TR 23.700-06 to TSG SA for approval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dirty="0" smtClean="0">
                          <a:effectLst/>
                          <a:latin typeface="+mn-lt"/>
                          <a:ea typeface="Calibri" panose="020F0502020204030204" pitchFamily="34" charset="0"/>
                          <a:cs typeface="Times New Roman" panose="02020603050405020304" pitchFamily="18" charset="0"/>
                        </a:rPr>
                        <a:t>Approval</a:t>
                      </a:r>
                      <a:endParaRPr lang="en-US" sz="1200" dirty="0">
                        <a:effectLst/>
                        <a:latin typeface="+mn-lt"/>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b="0" dirty="0">
                          <a:solidFill>
                            <a:schemeClr val="tx1"/>
                          </a:solidFill>
                          <a:effectLst/>
                          <a:latin typeface="+mn-lt"/>
                          <a:ea typeface="Malgun Gothic" panose="020B0503020000020004" pitchFamily="34" charset="-127"/>
                        </a:rPr>
                        <a:t>Rel-19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mn-lt"/>
                          <a:ea typeface="Malgun Gothic" panose="020B0503020000020004" pitchFamily="34" charset="-127"/>
                        </a:rPr>
                        <a:t>23.700-06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mn-lt"/>
                          <a:ea typeface="Malgun Gothic" panose="020B0503020000020004" pitchFamily="34" charset="-127"/>
                        </a:rPr>
                        <a:t>FS_VMR_Ph2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536010973"/>
                  </a:ext>
                </a:extLst>
              </a:tr>
              <a:tr h="142695">
                <a:tc>
                  <a:txBody>
                    <a:bodyPr/>
                    <a:lstStyle/>
                    <a:p>
                      <a:pPr marL="0" marR="0">
                        <a:spcBef>
                          <a:spcPts val="0"/>
                        </a:spcBef>
                        <a:spcAft>
                          <a:spcPts val="0"/>
                        </a:spcAft>
                      </a:pPr>
                      <a:r>
                        <a:rPr lang="en-US" sz="1200" dirty="0">
                          <a:effectLst/>
                          <a:latin typeface="+mn-lt"/>
                          <a:ea typeface="Malgun Gothic" panose="020B0503020000020004" pitchFamily="34" charset="-127"/>
                        </a:rPr>
                        <a:t>SP-240610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mn-lt"/>
                          <a:ea typeface="Malgun Gothic" panose="020B0503020000020004" pitchFamily="34" charset="-127"/>
                        </a:rPr>
                        <a:t>Presentation of TR 23.700-29 to TSG SA for approval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smtClean="0">
                          <a:effectLst/>
                          <a:latin typeface="+mn-lt"/>
                          <a:ea typeface="Calibri" panose="020F0502020204030204" pitchFamily="34" charset="0"/>
                          <a:cs typeface="Times New Roman" panose="02020603050405020304" pitchFamily="18" charset="0"/>
                        </a:rPr>
                        <a:t>Approval</a:t>
                      </a:r>
                      <a:endParaRPr lang="en-US" sz="1200" dirty="0">
                        <a:effectLst/>
                        <a:latin typeface="+mn-lt"/>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b="0" dirty="0">
                          <a:solidFill>
                            <a:schemeClr val="tx1"/>
                          </a:solidFill>
                          <a:effectLst/>
                          <a:latin typeface="+mn-lt"/>
                          <a:ea typeface="Malgun Gothic" panose="020B0503020000020004" pitchFamily="34" charset="-127"/>
                        </a:rPr>
                        <a:t>Rel-19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mn-lt"/>
                          <a:ea typeface="Malgun Gothic" panose="020B0503020000020004" pitchFamily="34" charset="-127"/>
                        </a:rPr>
                        <a:t>23.700-29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mn-lt"/>
                          <a:ea typeface="Malgun Gothic" panose="020B0503020000020004" pitchFamily="34" charset="-127"/>
                        </a:rPr>
                        <a:t>FS_5GSAT_Ph3_ARCH</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2695">
                <a:tc>
                  <a:txBody>
                    <a:bodyPr/>
                    <a:lstStyle/>
                    <a:p>
                      <a:pPr marL="0" marR="0">
                        <a:spcBef>
                          <a:spcPts val="0"/>
                        </a:spcBef>
                        <a:spcAft>
                          <a:spcPts val="0"/>
                        </a:spcAft>
                      </a:pPr>
                      <a:r>
                        <a:rPr lang="en-US" sz="1200">
                          <a:solidFill>
                            <a:srgbClr val="000000"/>
                          </a:solidFill>
                          <a:effectLst/>
                          <a:latin typeface="+mn-lt"/>
                          <a:ea typeface="Malgun Gothic" panose="020B0503020000020004" pitchFamily="34" charset="-127"/>
                        </a:rPr>
                        <a:t>SP-240611</a:t>
                      </a:r>
                      <a:endParaRPr lang="en-US" sz="1200">
                        <a:effectLst/>
                        <a:latin typeface="+mn-lt"/>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mn-lt"/>
                          <a:ea typeface="Malgun Gothic" panose="020B0503020000020004" pitchFamily="34" charset="-127"/>
                        </a:rPr>
                        <a:t>Presentation of TR 23.700-63 to TSG SA for approval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smtClean="0">
                          <a:effectLst/>
                          <a:latin typeface="+mn-lt"/>
                          <a:ea typeface="Calibri" panose="020F0502020204030204" pitchFamily="34" charset="0"/>
                          <a:cs typeface="Times New Roman" panose="02020603050405020304" pitchFamily="18" charset="0"/>
                        </a:rPr>
                        <a:t>Approval</a:t>
                      </a:r>
                      <a:endParaRPr lang="en-US" sz="1200" dirty="0">
                        <a:effectLst/>
                        <a:latin typeface="+mn-lt"/>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b="0" dirty="0">
                          <a:solidFill>
                            <a:schemeClr val="tx1"/>
                          </a:solidFill>
                          <a:effectLst/>
                          <a:latin typeface="+mn-lt"/>
                          <a:ea typeface="Malgun Gothic" panose="020B0503020000020004" pitchFamily="34" charset="-127"/>
                        </a:rPr>
                        <a:t>Rel-19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mn-lt"/>
                          <a:ea typeface="Malgun Gothic" panose="020B0503020000020004" pitchFamily="34" charset="-127"/>
                        </a:rPr>
                        <a:t>23.700-63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mn-lt"/>
                          <a:ea typeface="Malgun Gothic" panose="020B0503020000020004" pitchFamily="34" charset="-127"/>
                        </a:rPr>
                        <a:t>FS_UPEAS_Ph2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2695">
                <a:tc>
                  <a:txBody>
                    <a:bodyPr/>
                    <a:lstStyle/>
                    <a:p>
                      <a:pPr marL="0" marR="0">
                        <a:spcBef>
                          <a:spcPts val="0"/>
                        </a:spcBef>
                        <a:spcAft>
                          <a:spcPts val="0"/>
                        </a:spcAft>
                      </a:pPr>
                      <a:r>
                        <a:rPr lang="en-US" sz="1200">
                          <a:effectLst/>
                          <a:latin typeface="+mn-lt"/>
                          <a:ea typeface="Malgun Gothic" panose="020B0503020000020004" pitchFamily="34" charset="-127"/>
                        </a:rPr>
                        <a:t>SP-240612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mn-lt"/>
                          <a:ea typeface="Malgun Gothic" panose="020B0503020000020004" pitchFamily="34" charset="-127"/>
                        </a:rPr>
                        <a:t>Presentation of TR 23.700-66 to TSG SA for approval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dirty="0" smtClean="0">
                          <a:effectLst/>
                          <a:latin typeface="+mn-lt"/>
                          <a:ea typeface="Calibri" panose="020F0502020204030204" pitchFamily="34" charset="0"/>
                          <a:cs typeface="Times New Roman" panose="02020603050405020304" pitchFamily="18" charset="0"/>
                        </a:rPr>
                        <a:t>Approval</a:t>
                      </a:r>
                      <a:endParaRPr lang="en-US" sz="1200" dirty="0">
                        <a:effectLst/>
                        <a:latin typeface="+mn-lt"/>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b="0" dirty="0">
                          <a:solidFill>
                            <a:schemeClr val="tx1"/>
                          </a:solidFill>
                          <a:effectLst/>
                          <a:latin typeface="+mn-lt"/>
                          <a:ea typeface="Malgun Gothic" panose="020B0503020000020004" pitchFamily="34" charset="-127"/>
                        </a:rPr>
                        <a:t>Rel-19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mn-lt"/>
                          <a:ea typeface="Malgun Gothic" panose="020B0503020000020004" pitchFamily="34" charset="-127"/>
                        </a:rPr>
                        <a:t>23.700-66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mn-lt"/>
                          <a:ea typeface="Malgun Gothic" panose="020B0503020000020004" pitchFamily="34" charset="-127"/>
                        </a:rPr>
                        <a:t>FS_EnergySys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2695">
                <a:tc>
                  <a:txBody>
                    <a:bodyPr/>
                    <a:lstStyle/>
                    <a:p>
                      <a:pPr marL="0" marR="0">
                        <a:spcBef>
                          <a:spcPts val="0"/>
                        </a:spcBef>
                        <a:spcAft>
                          <a:spcPts val="0"/>
                        </a:spcAft>
                      </a:pPr>
                      <a:r>
                        <a:rPr lang="en-US" sz="1200" dirty="0">
                          <a:solidFill>
                            <a:srgbClr val="000000"/>
                          </a:solidFill>
                          <a:effectLst/>
                          <a:latin typeface="+mn-lt"/>
                          <a:ea typeface="Malgun Gothic" panose="020B0503020000020004" pitchFamily="34" charset="-127"/>
                        </a:rPr>
                        <a:t>SP-240613</a:t>
                      </a:r>
                      <a:endParaRPr lang="en-US" sz="1200" dirty="0">
                        <a:effectLst/>
                        <a:latin typeface="+mn-lt"/>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mn-lt"/>
                          <a:ea typeface="Malgun Gothic" panose="020B0503020000020004" pitchFamily="34" charset="-127"/>
                        </a:rPr>
                        <a:t>Presentation of TR 23.700-75 to TSG SA for approval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dirty="0" smtClean="0">
                          <a:effectLst/>
                          <a:latin typeface="+mn-lt"/>
                          <a:ea typeface="Calibri" panose="020F0502020204030204" pitchFamily="34" charset="0"/>
                          <a:cs typeface="Times New Roman" panose="02020603050405020304" pitchFamily="18" charset="0"/>
                        </a:rPr>
                        <a:t>Approval</a:t>
                      </a:r>
                      <a:endParaRPr lang="en-US" sz="1200" dirty="0">
                        <a:effectLst/>
                        <a:latin typeface="+mn-lt"/>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b="0" dirty="0">
                          <a:solidFill>
                            <a:schemeClr val="tx1"/>
                          </a:solidFill>
                          <a:effectLst/>
                          <a:latin typeface="+mn-lt"/>
                          <a:ea typeface="Malgun Gothic" panose="020B0503020000020004" pitchFamily="34" charset="-127"/>
                        </a:rPr>
                        <a:t>Rel-19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mn-lt"/>
                          <a:ea typeface="Malgun Gothic" panose="020B0503020000020004" pitchFamily="34" charset="-127"/>
                        </a:rPr>
                        <a:t>23.700-75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a:effectLst/>
                          <a:latin typeface="+mn-lt"/>
                          <a:ea typeface="Malgun Gothic" panose="020B0503020000020004" pitchFamily="34" charset="-127"/>
                        </a:rPr>
                        <a:t>FS_MPS4msg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2106770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en-GB" altLang="de-DE" b="1" dirty="0"/>
              <a:t>4) Documents for Information and Approval </a:t>
            </a:r>
            <a:r>
              <a:rPr lang="en-GB" altLang="de-DE" b="1" dirty="0" smtClean="0"/>
              <a:t>(</a:t>
            </a:r>
            <a:r>
              <a:rPr lang="en-GB" altLang="de-DE" b="1" dirty="0"/>
              <a:t>5</a:t>
            </a:r>
            <a:r>
              <a:rPr lang="en-GB" altLang="de-DE" b="1" dirty="0" smtClean="0"/>
              <a:t>/5)</a:t>
            </a:r>
            <a:endParaRPr lang="en-GB" altLang="de-DE" b="1" i="1" dirty="0"/>
          </a:p>
        </p:txBody>
      </p:sp>
      <p:sp>
        <p:nvSpPr>
          <p:cNvPr id="49155" name="Content Placeholder 2"/>
          <p:cNvSpPr>
            <a:spLocks noGrp="1"/>
          </p:cNvSpPr>
          <p:nvPr>
            <p:ph idx="1"/>
          </p:nvPr>
        </p:nvSpPr>
        <p:spPr>
          <a:xfrm>
            <a:off x="86807" y="1605588"/>
            <a:ext cx="8342313" cy="509539"/>
          </a:xfrm>
        </p:spPr>
        <p:txBody>
          <a:bodyPr/>
          <a:lstStyle/>
          <a:p>
            <a:pPr eaLnBrk="1" hangingPunct="1"/>
            <a:r>
              <a:rPr lang="de-DE" altLang="de-DE" sz="2400" dirty="0" smtClean="0"/>
              <a:t>TSs/TRs </a:t>
            </a:r>
            <a:r>
              <a:rPr lang="de-DE" altLang="de-DE" sz="2400" dirty="0"/>
              <a:t>for </a:t>
            </a:r>
            <a:r>
              <a:rPr lang="de-DE" altLang="de-DE" sz="2400" dirty="0" smtClean="0">
                <a:solidFill>
                  <a:srgbClr val="FF0000"/>
                </a:solidFill>
              </a:rPr>
              <a:t>Information</a:t>
            </a:r>
            <a:endParaRPr lang="de-DE" altLang="de-DE" sz="2400" dirty="0" smtClean="0">
              <a:solidFill>
                <a:srgbClr val="FF0000"/>
              </a:solidFill>
            </a:endParaRPr>
          </a:p>
        </p:txBody>
      </p:sp>
      <p:graphicFrame>
        <p:nvGraphicFramePr>
          <p:cNvPr id="6" name="Table 5">
            <a:extLst>
              <a:ext uri="{FF2B5EF4-FFF2-40B4-BE49-F238E27FC236}">
                <a16:creationId xmlns:a16="http://schemas.microsoft.com/office/drawing/2014/main" xmlns="" id="{B837F80A-F90D-4B51-9D41-D358A7F3034F}"/>
              </a:ext>
            </a:extLst>
          </p:cNvPr>
          <p:cNvGraphicFramePr>
            <a:graphicFrameLocks noGrp="1"/>
          </p:cNvGraphicFramePr>
          <p:nvPr>
            <p:extLst>
              <p:ext uri="{D42A27DB-BD31-4B8C-83A1-F6EECF244321}">
                <p14:modId xmlns:p14="http://schemas.microsoft.com/office/powerpoint/2010/main" val="3398744694"/>
              </p:ext>
            </p:extLst>
          </p:nvPr>
        </p:nvGraphicFramePr>
        <p:xfrm>
          <a:off x="488950" y="2115127"/>
          <a:ext cx="8214078" cy="2152777"/>
        </p:xfrm>
        <a:graphic>
          <a:graphicData uri="http://schemas.openxmlformats.org/drawingml/2006/table">
            <a:tbl>
              <a:tblPr firstRow="1" firstCol="1" bandRow="1"/>
              <a:tblGrid>
                <a:gridCol w="871869">
                  <a:extLst>
                    <a:ext uri="{9D8B030D-6E8A-4147-A177-3AD203B41FA5}">
                      <a16:colId xmlns:a16="http://schemas.microsoft.com/office/drawing/2014/main" xmlns="" val="2601585300"/>
                    </a:ext>
                  </a:extLst>
                </a:gridCol>
                <a:gridCol w="3583321">
                  <a:extLst>
                    <a:ext uri="{9D8B030D-6E8A-4147-A177-3AD203B41FA5}">
                      <a16:colId xmlns:a16="http://schemas.microsoft.com/office/drawing/2014/main" xmlns="" val="2630789846"/>
                    </a:ext>
                  </a:extLst>
                </a:gridCol>
                <a:gridCol w="871869">
                  <a:extLst>
                    <a:ext uri="{9D8B030D-6E8A-4147-A177-3AD203B41FA5}">
                      <a16:colId xmlns:a16="http://schemas.microsoft.com/office/drawing/2014/main" xmlns="" val="1660015907"/>
                    </a:ext>
                  </a:extLst>
                </a:gridCol>
                <a:gridCol w="531628">
                  <a:extLst>
                    <a:ext uri="{9D8B030D-6E8A-4147-A177-3AD203B41FA5}">
                      <a16:colId xmlns:a16="http://schemas.microsoft.com/office/drawing/2014/main" xmlns="" val="312034925"/>
                    </a:ext>
                  </a:extLst>
                </a:gridCol>
                <a:gridCol w="776028">
                  <a:extLst>
                    <a:ext uri="{9D8B030D-6E8A-4147-A177-3AD203B41FA5}">
                      <a16:colId xmlns:a16="http://schemas.microsoft.com/office/drawing/2014/main" xmlns="" val="1699507725"/>
                    </a:ext>
                  </a:extLst>
                </a:gridCol>
                <a:gridCol w="1579363">
                  <a:extLst>
                    <a:ext uri="{9D8B030D-6E8A-4147-A177-3AD203B41FA5}">
                      <a16:colId xmlns:a16="http://schemas.microsoft.com/office/drawing/2014/main" xmlns="" val="1427777541"/>
                    </a:ext>
                  </a:extLst>
                </a:gridCol>
              </a:tblGrid>
              <a:tr h="142695">
                <a:tc>
                  <a:txBody>
                    <a:bodyPr/>
                    <a:lstStyle/>
                    <a:p>
                      <a:pPr marL="0" marR="0" algn="ctr">
                        <a:lnSpc>
                          <a:spcPct val="107000"/>
                        </a:lnSpc>
                        <a:spcBef>
                          <a:spcPts val="0"/>
                        </a:spcBef>
                        <a:spcAft>
                          <a:spcPts val="0"/>
                        </a:spcAft>
                      </a:pPr>
                      <a:r>
                        <a:rPr lang="en-US" sz="1200" b="1" dirty="0">
                          <a:effectLst/>
                          <a:latin typeface="Calibri" panose="020F0502020204030204" pitchFamily="34" charset="0"/>
                          <a:ea typeface="Calibri" panose="020F0502020204030204" pitchFamily="34" charset="0"/>
                          <a:cs typeface="Times New Roman" panose="02020603050405020304" pitchFamily="18" charset="0"/>
                        </a:rPr>
                        <a:t>TSG SA#</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US" sz="1200" b="1" dirty="0">
                          <a:effectLst/>
                          <a:latin typeface="Calibri" panose="020F0502020204030204" pitchFamily="34" charset="0"/>
                          <a:ea typeface="Calibri" panose="020F0502020204030204" pitchFamily="34" charset="0"/>
                          <a:cs typeface="Times New Roman" panose="02020603050405020304" pitchFamily="18" charset="0"/>
                        </a:rPr>
                        <a:t>Title</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US" sz="1200" b="1">
                          <a:effectLst/>
                          <a:latin typeface="Calibri" panose="020F0502020204030204" pitchFamily="34" charset="0"/>
                          <a:ea typeface="Calibri" panose="020F0502020204030204" pitchFamily="34" charset="0"/>
                          <a:cs typeface="Times New Roman" panose="02020603050405020304" pitchFamily="18" charset="0"/>
                        </a:rPr>
                        <a:t>For</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US" sz="1200" b="1">
                          <a:effectLst/>
                          <a:latin typeface="Calibri" panose="020F0502020204030204" pitchFamily="34" charset="0"/>
                          <a:ea typeface="Calibri" panose="020F0502020204030204" pitchFamily="34" charset="0"/>
                          <a:cs typeface="Times New Roman" panose="02020603050405020304" pitchFamily="18" charset="0"/>
                        </a:rPr>
                        <a:t>Release</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US" sz="1200" b="1" dirty="0" smtClean="0">
                          <a:effectLst/>
                          <a:latin typeface="Calibri" panose="020F0502020204030204" pitchFamily="34" charset="0"/>
                          <a:ea typeface="Calibri" panose="020F0502020204030204" pitchFamily="34" charset="0"/>
                          <a:cs typeface="Times New Roman" panose="02020603050405020304" pitchFamily="18" charset="0"/>
                        </a:rPr>
                        <a:t>TR/TS</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US" sz="1200" b="1" dirty="0">
                          <a:effectLst/>
                          <a:latin typeface="Calibri" panose="020F0502020204030204" pitchFamily="34" charset="0"/>
                          <a:ea typeface="Calibri" panose="020F0502020204030204" pitchFamily="34" charset="0"/>
                          <a:cs typeface="Times New Roman" panose="02020603050405020304" pitchFamily="18" charset="0"/>
                        </a:rPr>
                        <a:t>WI Code</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extLst>
                  <a:ext uri="{0D108BD9-81ED-4DB2-BD59-A6C34878D82A}">
                    <a16:rowId xmlns:a16="http://schemas.microsoft.com/office/drawing/2014/main" xmlns="" val="2203033096"/>
                  </a:ext>
                </a:extLst>
              </a:tr>
              <a:tr h="142695">
                <a:tc>
                  <a:txBody>
                    <a:bodyPr/>
                    <a:lstStyle/>
                    <a:p>
                      <a:pPr marL="0" marR="0">
                        <a:spcBef>
                          <a:spcPts val="0"/>
                        </a:spcBef>
                        <a:spcAft>
                          <a:spcPts val="0"/>
                        </a:spcAft>
                      </a:pPr>
                      <a:r>
                        <a:rPr lang="en-US" sz="1200" kern="1200" dirty="0" smtClean="0">
                          <a:solidFill>
                            <a:schemeClr val="tx1"/>
                          </a:solidFill>
                          <a:effectLst/>
                          <a:latin typeface="+mn-lt"/>
                          <a:ea typeface="Malgun Gothic" panose="020B0503020000020004" pitchFamily="34" charset="-127"/>
                          <a:cs typeface="+mn-cs"/>
                        </a:rPr>
                        <a:t>SP-240608</a:t>
                      </a:r>
                      <a:endParaRPr lang="en-US" sz="1200" kern="1200" dirty="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effectLst/>
                          <a:latin typeface="+mn-lt"/>
                          <a:ea typeface="Malgun Gothic" panose="020B0503020000020004" pitchFamily="34" charset="-127"/>
                        </a:rPr>
                        <a:t>Presentation of TR 23.700-03 to TSG SA for information</a:t>
                      </a:r>
                      <a:endParaRPr lang="en-US" sz="1200" dirty="0">
                        <a:effectLst/>
                        <a:latin typeface="+mn-lt"/>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dirty="0" smtClean="0">
                          <a:effectLst/>
                          <a:latin typeface="+mn-lt"/>
                          <a:ea typeface="Calibri" panose="020F0502020204030204" pitchFamily="34" charset="0"/>
                          <a:cs typeface="Times New Roman" panose="02020603050405020304" pitchFamily="18" charset="0"/>
                        </a:rPr>
                        <a:t>Information</a:t>
                      </a:r>
                      <a:endParaRPr lang="en-US" sz="1200" dirty="0">
                        <a:effectLst/>
                        <a:latin typeface="+mn-lt"/>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b="0" dirty="0" smtClean="0">
                          <a:solidFill>
                            <a:schemeClr val="tx1"/>
                          </a:solidFill>
                          <a:effectLst/>
                          <a:latin typeface="+mn-lt"/>
                          <a:ea typeface="Malgun Gothic" panose="020B0503020000020004" pitchFamily="34" charset="-127"/>
                        </a:rPr>
                        <a:t>Rel-19</a:t>
                      </a:r>
                      <a:endParaRPr lang="en-US" sz="1200" b="0" dirty="0">
                        <a:solidFill>
                          <a:schemeClr val="tx1"/>
                        </a:solidFill>
                        <a:effectLst/>
                        <a:latin typeface="+mn-lt"/>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effectLst/>
                          <a:latin typeface="+mn-lt"/>
                          <a:ea typeface="Malgun Gothic" panose="020B0503020000020004" pitchFamily="34" charset="-127"/>
                        </a:rPr>
                        <a:t>23.700-03</a:t>
                      </a:r>
                      <a:endParaRPr lang="en-US" sz="1200" dirty="0">
                        <a:effectLst/>
                        <a:latin typeface="+mn-lt"/>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dirty="0" smtClean="0">
                          <a:effectLst/>
                          <a:latin typeface="+mn-lt"/>
                          <a:ea typeface="Malgun Gothic" panose="020B0503020000020004" pitchFamily="34" charset="-127"/>
                        </a:rPr>
                        <a:t>FS_5G_ProSe_Ph3</a:t>
                      </a:r>
                      <a:endParaRPr lang="en-US" sz="1200" dirty="0">
                        <a:effectLst/>
                        <a:latin typeface="+mn-lt"/>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536010973"/>
                  </a:ext>
                </a:extLst>
              </a:tr>
              <a:tr h="142695">
                <a:tc>
                  <a:txBody>
                    <a:bodyPr/>
                    <a:lstStyle/>
                    <a:p>
                      <a:pPr marL="0" marR="0" algn="ctr">
                        <a:lnSpc>
                          <a:spcPct val="107000"/>
                        </a:lnSpc>
                        <a:spcBef>
                          <a:spcPts val="0"/>
                        </a:spcBef>
                        <a:spcAft>
                          <a:spcPts val="0"/>
                        </a:spcAft>
                      </a:pPr>
                      <a:r>
                        <a:rPr lang="en-GB" sz="1200" kern="1200" dirty="0">
                          <a:solidFill>
                            <a:schemeClr val="tx1"/>
                          </a:solidFill>
                          <a:effectLst/>
                          <a:latin typeface="+mn-lt"/>
                          <a:ea typeface="Malgun Gothic" panose="020B0503020000020004" pitchFamily="34" charset="-127"/>
                          <a:cs typeface="+mn-cs"/>
                        </a:rPr>
                        <a:t>SP-240614</a:t>
                      </a:r>
                      <a:endParaRPr lang="en-US" sz="1200" kern="1200" dirty="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200" kern="1200" dirty="0">
                          <a:solidFill>
                            <a:schemeClr val="tx1"/>
                          </a:solidFill>
                          <a:effectLst/>
                          <a:latin typeface="+mn-lt"/>
                          <a:ea typeface="Malgun Gothic" panose="020B0503020000020004" pitchFamily="34" charset="-127"/>
                          <a:cs typeface="+mn-cs"/>
                        </a:rPr>
                        <a:t>Presentation of TR 23.700-32 to TSG SA for information</a:t>
                      </a:r>
                      <a:endParaRPr lang="en-US" sz="1200" kern="1200" dirty="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dirty="0" smtClean="0">
                          <a:effectLst/>
                          <a:latin typeface="+mn-lt"/>
                          <a:ea typeface="Calibri" panose="020F0502020204030204" pitchFamily="34" charset="0"/>
                          <a:cs typeface="Times New Roman" panose="02020603050405020304" pitchFamily="18" charset="0"/>
                        </a:rPr>
                        <a:t>Information</a:t>
                      </a:r>
                      <a:endParaRPr lang="en-US" sz="1200" dirty="0">
                        <a:effectLst/>
                        <a:latin typeface="+mn-lt"/>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kern="1200" dirty="0" smtClean="0">
                          <a:solidFill>
                            <a:schemeClr val="tx1"/>
                          </a:solidFill>
                          <a:effectLst/>
                          <a:latin typeface="+mn-lt"/>
                          <a:ea typeface="Malgun Gothic" panose="020B0503020000020004" pitchFamily="34" charset="-127"/>
                          <a:cs typeface="+mn-cs"/>
                        </a:rPr>
                        <a:t>Rel-19</a:t>
                      </a:r>
                      <a:endParaRPr lang="en-US" sz="1200" kern="1200" dirty="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200" kern="1200">
                          <a:solidFill>
                            <a:schemeClr val="tx1"/>
                          </a:solidFill>
                          <a:effectLst/>
                          <a:latin typeface="+mn-lt"/>
                          <a:ea typeface="Malgun Gothic" panose="020B0503020000020004" pitchFamily="34" charset="-127"/>
                          <a:cs typeface="+mn-cs"/>
                        </a:rPr>
                        <a:t>23.700-32</a:t>
                      </a:r>
                      <a:endParaRPr lang="en-US" sz="1200" kern="120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200" kern="1200">
                          <a:solidFill>
                            <a:schemeClr val="tx1"/>
                          </a:solidFill>
                          <a:effectLst/>
                          <a:latin typeface="+mn-lt"/>
                          <a:ea typeface="Malgun Gothic" panose="020B0503020000020004" pitchFamily="34" charset="-127"/>
                          <a:cs typeface="+mn-cs"/>
                        </a:rPr>
                        <a:t>FS_UIA_ARC</a:t>
                      </a:r>
                      <a:endParaRPr lang="en-US" sz="1200" kern="120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2695">
                <a:tc>
                  <a:txBody>
                    <a:bodyPr/>
                    <a:lstStyle/>
                    <a:p>
                      <a:pPr marL="0" marR="0" algn="ctr">
                        <a:lnSpc>
                          <a:spcPct val="107000"/>
                        </a:lnSpc>
                        <a:spcBef>
                          <a:spcPts val="0"/>
                        </a:spcBef>
                        <a:spcAft>
                          <a:spcPts val="0"/>
                        </a:spcAft>
                      </a:pPr>
                      <a:r>
                        <a:rPr lang="en-GB" sz="1200" kern="1200">
                          <a:solidFill>
                            <a:schemeClr val="tx1"/>
                          </a:solidFill>
                          <a:effectLst/>
                          <a:latin typeface="+mn-lt"/>
                          <a:ea typeface="Malgun Gothic" panose="020B0503020000020004" pitchFamily="34" charset="-127"/>
                          <a:cs typeface="+mn-cs"/>
                        </a:rPr>
                        <a:t>SP-240615</a:t>
                      </a:r>
                      <a:endParaRPr lang="en-US" sz="1200" kern="120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200" kern="1200" dirty="0">
                          <a:solidFill>
                            <a:schemeClr val="tx1"/>
                          </a:solidFill>
                          <a:effectLst/>
                          <a:latin typeface="+mn-lt"/>
                          <a:ea typeface="Malgun Gothic" panose="020B0503020000020004" pitchFamily="34" charset="-127"/>
                          <a:cs typeface="+mn-cs"/>
                        </a:rPr>
                        <a:t>Presentation of TR 23.700-45 to TSG SA for information</a:t>
                      </a:r>
                      <a:endParaRPr lang="en-US" sz="1200" kern="1200" dirty="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dirty="0" smtClean="0">
                          <a:effectLst/>
                          <a:latin typeface="+mn-lt"/>
                          <a:ea typeface="Calibri" panose="020F0502020204030204" pitchFamily="34" charset="0"/>
                          <a:cs typeface="Times New Roman" panose="02020603050405020304" pitchFamily="18" charset="0"/>
                        </a:rPr>
                        <a:t>Information</a:t>
                      </a:r>
                      <a:endParaRPr lang="en-US" sz="1200" dirty="0">
                        <a:effectLst/>
                        <a:latin typeface="+mn-lt"/>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kern="1200" dirty="0" smtClean="0">
                          <a:solidFill>
                            <a:schemeClr val="tx1"/>
                          </a:solidFill>
                          <a:effectLst/>
                          <a:latin typeface="+mn-lt"/>
                          <a:ea typeface="Malgun Gothic" panose="020B0503020000020004" pitchFamily="34" charset="-127"/>
                          <a:cs typeface="+mn-cs"/>
                        </a:rPr>
                        <a:t>Rel-19</a:t>
                      </a:r>
                      <a:endParaRPr lang="en-US" sz="1200" kern="1200" dirty="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200" kern="1200" dirty="0">
                          <a:solidFill>
                            <a:schemeClr val="tx1"/>
                          </a:solidFill>
                          <a:effectLst/>
                          <a:latin typeface="+mn-lt"/>
                          <a:ea typeface="Malgun Gothic" panose="020B0503020000020004" pitchFamily="34" charset="-127"/>
                          <a:cs typeface="+mn-cs"/>
                        </a:rPr>
                        <a:t>23.700-45</a:t>
                      </a:r>
                      <a:endParaRPr lang="en-US" sz="1200" kern="1200" dirty="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200" kern="1200" dirty="0">
                          <a:solidFill>
                            <a:schemeClr val="tx1"/>
                          </a:solidFill>
                          <a:effectLst/>
                          <a:latin typeface="+mn-lt"/>
                          <a:ea typeface="Malgun Gothic" panose="020B0503020000020004" pitchFamily="34" charset="-127"/>
                          <a:cs typeface="+mn-cs"/>
                        </a:rPr>
                        <a:t>FS_5G_Femto</a:t>
                      </a:r>
                      <a:endParaRPr lang="en-US" sz="1200" kern="1200" dirty="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2695">
                <a:tc>
                  <a:txBody>
                    <a:bodyPr/>
                    <a:lstStyle/>
                    <a:p>
                      <a:pPr marL="0" marR="0" algn="ctr">
                        <a:lnSpc>
                          <a:spcPct val="107000"/>
                        </a:lnSpc>
                        <a:spcBef>
                          <a:spcPts val="0"/>
                        </a:spcBef>
                        <a:spcAft>
                          <a:spcPts val="0"/>
                        </a:spcAft>
                      </a:pPr>
                      <a:r>
                        <a:rPr lang="en-GB" sz="1200" kern="1200">
                          <a:solidFill>
                            <a:schemeClr val="tx1"/>
                          </a:solidFill>
                          <a:effectLst/>
                          <a:latin typeface="+mn-lt"/>
                          <a:ea typeface="Malgun Gothic" panose="020B0503020000020004" pitchFamily="34" charset="-127"/>
                          <a:cs typeface="+mn-cs"/>
                        </a:rPr>
                        <a:t>SP-240616</a:t>
                      </a:r>
                      <a:endParaRPr lang="en-US" sz="1200" kern="120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200" kern="1200" dirty="0">
                          <a:solidFill>
                            <a:schemeClr val="tx1"/>
                          </a:solidFill>
                          <a:effectLst/>
                          <a:latin typeface="+mn-lt"/>
                          <a:ea typeface="Malgun Gothic" panose="020B0503020000020004" pitchFamily="34" charset="-127"/>
                          <a:cs typeface="+mn-cs"/>
                        </a:rPr>
                        <a:t>Presentation of TR 23.700-49 to TSG SA for Information</a:t>
                      </a:r>
                      <a:endParaRPr lang="en-US" sz="1200" kern="1200" dirty="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dirty="0" smtClean="0">
                          <a:effectLst/>
                          <a:latin typeface="+mn-lt"/>
                          <a:ea typeface="Calibri" panose="020F0502020204030204" pitchFamily="34" charset="0"/>
                          <a:cs typeface="Times New Roman" panose="02020603050405020304" pitchFamily="18" charset="0"/>
                        </a:rPr>
                        <a:t>Information</a:t>
                      </a:r>
                      <a:endParaRPr lang="en-US" sz="1200" dirty="0">
                        <a:effectLst/>
                        <a:latin typeface="+mn-lt"/>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kern="1200" dirty="0" smtClean="0">
                          <a:solidFill>
                            <a:schemeClr val="tx1"/>
                          </a:solidFill>
                          <a:effectLst/>
                          <a:latin typeface="+mn-lt"/>
                          <a:ea typeface="Malgun Gothic" panose="020B0503020000020004" pitchFamily="34" charset="-127"/>
                          <a:cs typeface="+mn-cs"/>
                        </a:rPr>
                        <a:t>Rel-19</a:t>
                      </a:r>
                      <a:endParaRPr lang="en-US" sz="1200" kern="1200" dirty="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200" kern="1200" dirty="0">
                          <a:solidFill>
                            <a:schemeClr val="tx1"/>
                          </a:solidFill>
                          <a:effectLst/>
                          <a:latin typeface="+mn-lt"/>
                          <a:ea typeface="Malgun Gothic" panose="020B0503020000020004" pitchFamily="34" charset="-127"/>
                          <a:cs typeface="+mn-cs"/>
                        </a:rPr>
                        <a:t>23.700-49</a:t>
                      </a:r>
                      <a:endParaRPr lang="en-US" sz="1200" kern="1200" dirty="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200" kern="1200">
                          <a:solidFill>
                            <a:schemeClr val="tx1"/>
                          </a:solidFill>
                          <a:effectLst/>
                          <a:latin typeface="+mn-lt"/>
                          <a:ea typeface="Malgun Gothic" panose="020B0503020000020004" pitchFamily="34" charset="-127"/>
                          <a:cs typeface="+mn-cs"/>
                        </a:rPr>
                        <a:t>FS_eEDGE_5GC_Ph3</a:t>
                      </a:r>
                      <a:endParaRPr lang="en-US" sz="1200" kern="120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2695">
                <a:tc>
                  <a:txBody>
                    <a:bodyPr/>
                    <a:lstStyle/>
                    <a:p>
                      <a:pPr marL="0" marR="0" algn="ctr">
                        <a:lnSpc>
                          <a:spcPct val="107000"/>
                        </a:lnSpc>
                        <a:spcBef>
                          <a:spcPts val="0"/>
                        </a:spcBef>
                        <a:spcAft>
                          <a:spcPts val="0"/>
                        </a:spcAft>
                      </a:pPr>
                      <a:r>
                        <a:rPr lang="en-GB" sz="1200" kern="1200">
                          <a:solidFill>
                            <a:schemeClr val="tx1"/>
                          </a:solidFill>
                          <a:effectLst/>
                          <a:latin typeface="+mn-lt"/>
                          <a:ea typeface="Malgun Gothic" panose="020B0503020000020004" pitchFamily="34" charset="-127"/>
                          <a:cs typeface="+mn-cs"/>
                        </a:rPr>
                        <a:t>SP-240617</a:t>
                      </a:r>
                      <a:endParaRPr lang="en-US" sz="1200" kern="120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200" kern="1200" dirty="0">
                          <a:solidFill>
                            <a:schemeClr val="tx1"/>
                          </a:solidFill>
                          <a:effectLst/>
                          <a:latin typeface="+mn-lt"/>
                          <a:ea typeface="Malgun Gothic" panose="020B0503020000020004" pitchFamily="34" charset="-127"/>
                          <a:cs typeface="+mn-cs"/>
                        </a:rPr>
                        <a:t>Presentation of TR 23.700-54 to TSG SA for information</a:t>
                      </a:r>
                      <a:endParaRPr lang="en-US" sz="1200" kern="1200" dirty="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dirty="0" smtClean="0">
                          <a:effectLst/>
                          <a:latin typeface="+mn-lt"/>
                          <a:ea typeface="Calibri" panose="020F0502020204030204" pitchFamily="34" charset="0"/>
                          <a:cs typeface="Times New Roman" panose="02020603050405020304" pitchFamily="18" charset="0"/>
                        </a:rPr>
                        <a:t>Information</a:t>
                      </a:r>
                      <a:endParaRPr lang="en-US" sz="1200" dirty="0">
                        <a:effectLst/>
                        <a:latin typeface="+mn-lt"/>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kern="1200" dirty="0" smtClean="0">
                          <a:solidFill>
                            <a:schemeClr val="tx1"/>
                          </a:solidFill>
                          <a:effectLst/>
                          <a:latin typeface="+mn-lt"/>
                          <a:ea typeface="Malgun Gothic" panose="020B0503020000020004" pitchFamily="34" charset="-127"/>
                          <a:cs typeface="+mn-cs"/>
                        </a:rPr>
                        <a:t>Rel-19</a:t>
                      </a:r>
                      <a:endParaRPr lang="en-US" sz="1200" kern="1200" dirty="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200" kern="1200" dirty="0">
                          <a:solidFill>
                            <a:schemeClr val="tx1"/>
                          </a:solidFill>
                          <a:effectLst/>
                          <a:latin typeface="+mn-lt"/>
                          <a:ea typeface="Malgun Gothic" panose="020B0503020000020004" pitchFamily="34" charset="-127"/>
                          <a:cs typeface="+mn-cs"/>
                        </a:rPr>
                        <a:t>23.700-54</a:t>
                      </a:r>
                      <a:endParaRPr lang="en-US" sz="1200" kern="1200" dirty="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200" kern="1200">
                          <a:solidFill>
                            <a:schemeClr val="tx1"/>
                          </a:solidFill>
                          <a:effectLst/>
                          <a:latin typeface="+mn-lt"/>
                          <a:ea typeface="Malgun Gothic" panose="020B0503020000020004" pitchFamily="34" charset="-127"/>
                          <a:cs typeface="+mn-cs"/>
                        </a:rPr>
                        <a:t>FS_MASSS</a:t>
                      </a:r>
                      <a:endParaRPr lang="en-US" sz="1200" kern="120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2695">
                <a:tc>
                  <a:txBody>
                    <a:bodyPr/>
                    <a:lstStyle/>
                    <a:p>
                      <a:pPr marL="0" marR="0" algn="ctr">
                        <a:lnSpc>
                          <a:spcPct val="107000"/>
                        </a:lnSpc>
                        <a:spcBef>
                          <a:spcPts val="0"/>
                        </a:spcBef>
                        <a:spcAft>
                          <a:spcPts val="0"/>
                        </a:spcAft>
                      </a:pPr>
                      <a:r>
                        <a:rPr lang="en-GB" sz="1200" kern="1200">
                          <a:solidFill>
                            <a:schemeClr val="tx1"/>
                          </a:solidFill>
                          <a:effectLst/>
                          <a:latin typeface="+mn-lt"/>
                          <a:ea typeface="Malgun Gothic" panose="020B0503020000020004" pitchFamily="34" charset="-127"/>
                          <a:cs typeface="+mn-cs"/>
                        </a:rPr>
                        <a:t>SP-240618</a:t>
                      </a:r>
                      <a:endParaRPr lang="en-US" sz="1200" kern="120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200" kern="1200" dirty="0">
                          <a:solidFill>
                            <a:schemeClr val="tx1"/>
                          </a:solidFill>
                          <a:effectLst/>
                          <a:latin typeface="+mn-lt"/>
                          <a:ea typeface="Malgun Gothic" panose="020B0503020000020004" pitchFamily="34" charset="-127"/>
                          <a:cs typeface="+mn-cs"/>
                        </a:rPr>
                        <a:t>Presentation of TR 23.700-59 to TSG SA for Information</a:t>
                      </a:r>
                      <a:endParaRPr lang="en-US" sz="1200" kern="1200" dirty="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dirty="0" smtClean="0">
                          <a:effectLst/>
                          <a:latin typeface="+mn-lt"/>
                          <a:ea typeface="Calibri" panose="020F0502020204030204" pitchFamily="34" charset="0"/>
                          <a:cs typeface="Times New Roman" panose="02020603050405020304" pitchFamily="18" charset="0"/>
                        </a:rPr>
                        <a:t>Information</a:t>
                      </a:r>
                      <a:endParaRPr lang="en-US" sz="1200" dirty="0">
                        <a:effectLst/>
                        <a:latin typeface="+mn-lt"/>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kern="1200" dirty="0" smtClean="0">
                          <a:solidFill>
                            <a:schemeClr val="tx1"/>
                          </a:solidFill>
                          <a:effectLst/>
                          <a:latin typeface="+mn-lt"/>
                          <a:ea typeface="Malgun Gothic" panose="020B0503020000020004" pitchFamily="34" charset="-127"/>
                          <a:cs typeface="+mn-cs"/>
                        </a:rPr>
                        <a:t>Rel-19</a:t>
                      </a:r>
                      <a:endParaRPr lang="en-US" sz="1200" kern="1200" dirty="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200" kern="1200" dirty="0">
                          <a:solidFill>
                            <a:schemeClr val="tx1"/>
                          </a:solidFill>
                          <a:effectLst/>
                          <a:latin typeface="+mn-lt"/>
                          <a:ea typeface="Malgun Gothic" panose="020B0503020000020004" pitchFamily="34" charset="-127"/>
                          <a:cs typeface="+mn-cs"/>
                        </a:rPr>
                        <a:t>23.700-59</a:t>
                      </a:r>
                      <a:endParaRPr lang="en-US" sz="1200" kern="1200" dirty="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200" kern="1200">
                          <a:solidFill>
                            <a:schemeClr val="tx1"/>
                          </a:solidFill>
                          <a:effectLst/>
                          <a:latin typeface="+mn-lt"/>
                          <a:ea typeface="Malgun Gothic" panose="020B0503020000020004" pitchFamily="34" charset="-127"/>
                          <a:cs typeface="+mn-cs"/>
                        </a:rPr>
                        <a:t>FS_UAS_Ph3</a:t>
                      </a:r>
                      <a:endParaRPr lang="en-US" sz="1200" kern="120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2695">
                <a:tc>
                  <a:txBody>
                    <a:bodyPr/>
                    <a:lstStyle/>
                    <a:p>
                      <a:pPr marL="0" marR="0" algn="ctr">
                        <a:lnSpc>
                          <a:spcPct val="107000"/>
                        </a:lnSpc>
                        <a:spcBef>
                          <a:spcPts val="0"/>
                        </a:spcBef>
                        <a:spcAft>
                          <a:spcPts val="0"/>
                        </a:spcAft>
                      </a:pPr>
                      <a:r>
                        <a:rPr lang="en-GB" sz="1200" kern="1200">
                          <a:solidFill>
                            <a:schemeClr val="tx1"/>
                          </a:solidFill>
                          <a:effectLst/>
                          <a:latin typeface="+mn-lt"/>
                          <a:ea typeface="Malgun Gothic" panose="020B0503020000020004" pitchFamily="34" charset="-127"/>
                          <a:cs typeface="+mn-cs"/>
                        </a:rPr>
                        <a:t>SP-240619</a:t>
                      </a:r>
                      <a:endParaRPr lang="en-US" sz="1200" kern="120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200" kern="1200" dirty="0">
                          <a:solidFill>
                            <a:schemeClr val="tx1"/>
                          </a:solidFill>
                          <a:effectLst/>
                          <a:latin typeface="+mn-lt"/>
                          <a:ea typeface="Malgun Gothic" panose="020B0503020000020004" pitchFamily="34" charset="-127"/>
                          <a:cs typeface="+mn-cs"/>
                        </a:rPr>
                        <a:t>Presentation of TR 23.700-70 to TSG SA for Information</a:t>
                      </a:r>
                      <a:endParaRPr lang="en-US" sz="1200" kern="1200" dirty="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dirty="0" smtClean="0">
                          <a:effectLst/>
                          <a:latin typeface="+mn-lt"/>
                          <a:ea typeface="Calibri" panose="020F0502020204030204" pitchFamily="34" charset="0"/>
                          <a:cs typeface="Times New Roman" panose="02020603050405020304" pitchFamily="18" charset="0"/>
                        </a:rPr>
                        <a:t>Information</a:t>
                      </a:r>
                      <a:endParaRPr lang="en-US" sz="1200" dirty="0">
                        <a:effectLst/>
                        <a:latin typeface="+mn-lt"/>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kern="1200" dirty="0" smtClean="0">
                          <a:solidFill>
                            <a:schemeClr val="tx1"/>
                          </a:solidFill>
                          <a:effectLst/>
                          <a:latin typeface="+mn-lt"/>
                          <a:ea typeface="Malgun Gothic" panose="020B0503020000020004" pitchFamily="34" charset="-127"/>
                          <a:cs typeface="+mn-cs"/>
                        </a:rPr>
                        <a:t>Rel-19</a:t>
                      </a:r>
                      <a:endParaRPr lang="en-US" sz="1200" kern="1200" dirty="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200" kern="1200" dirty="0">
                          <a:solidFill>
                            <a:schemeClr val="tx1"/>
                          </a:solidFill>
                          <a:effectLst/>
                          <a:latin typeface="+mn-lt"/>
                          <a:ea typeface="Malgun Gothic" panose="020B0503020000020004" pitchFamily="34" charset="-127"/>
                          <a:cs typeface="+mn-cs"/>
                        </a:rPr>
                        <a:t>23.700-70</a:t>
                      </a:r>
                      <a:endParaRPr lang="en-US" sz="1200" kern="1200" dirty="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200" kern="1200" dirty="0">
                          <a:solidFill>
                            <a:schemeClr val="tx1"/>
                          </a:solidFill>
                          <a:effectLst/>
                          <a:latin typeface="+mn-lt"/>
                          <a:ea typeface="Malgun Gothic" panose="020B0503020000020004" pitchFamily="34" charset="-127"/>
                          <a:cs typeface="+mn-cs"/>
                        </a:rPr>
                        <a:t>FS_XRM_Ph2</a:t>
                      </a:r>
                      <a:endParaRPr lang="en-US" sz="1200" kern="1200" dirty="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2695">
                <a:tc>
                  <a:txBody>
                    <a:bodyPr/>
                    <a:lstStyle/>
                    <a:p>
                      <a:pPr marL="0" marR="0" algn="ctr">
                        <a:lnSpc>
                          <a:spcPct val="107000"/>
                        </a:lnSpc>
                        <a:spcBef>
                          <a:spcPts val="0"/>
                        </a:spcBef>
                        <a:spcAft>
                          <a:spcPts val="0"/>
                        </a:spcAft>
                      </a:pPr>
                      <a:r>
                        <a:rPr lang="en-GB" sz="1200" kern="1200">
                          <a:solidFill>
                            <a:schemeClr val="tx1"/>
                          </a:solidFill>
                          <a:effectLst/>
                          <a:latin typeface="+mn-lt"/>
                          <a:ea typeface="Malgun Gothic" panose="020B0503020000020004" pitchFamily="34" charset="-127"/>
                          <a:cs typeface="+mn-cs"/>
                        </a:rPr>
                        <a:t>SP-240620</a:t>
                      </a:r>
                      <a:endParaRPr lang="en-US" sz="1200" kern="120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200" kern="1200" dirty="0">
                          <a:solidFill>
                            <a:schemeClr val="tx1"/>
                          </a:solidFill>
                          <a:effectLst/>
                          <a:latin typeface="+mn-lt"/>
                          <a:ea typeface="Malgun Gothic" panose="020B0503020000020004" pitchFamily="34" charset="-127"/>
                          <a:cs typeface="+mn-cs"/>
                        </a:rPr>
                        <a:t>Presentation of TR 23.700-77 to TSG SA for information</a:t>
                      </a:r>
                      <a:endParaRPr lang="en-US" sz="1200" kern="1200" dirty="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dirty="0" smtClean="0">
                          <a:effectLst/>
                          <a:latin typeface="+mn-lt"/>
                          <a:ea typeface="Calibri" panose="020F0502020204030204" pitchFamily="34" charset="0"/>
                          <a:cs typeface="Times New Roman" panose="02020603050405020304" pitchFamily="18" charset="0"/>
                        </a:rPr>
                        <a:t>Information</a:t>
                      </a:r>
                      <a:endParaRPr lang="en-US" sz="1200" dirty="0">
                        <a:effectLst/>
                        <a:latin typeface="+mn-lt"/>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kern="1200" dirty="0" smtClean="0">
                          <a:solidFill>
                            <a:schemeClr val="tx1"/>
                          </a:solidFill>
                          <a:effectLst/>
                          <a:latin typeface="+mn-lt"/>
                          <a:ea typeface="Malgun Gothic" panose="020B0503020000020004" pitchFamily="34" charset="-127"/>
                          <a:cs typeface="+mn-cs"/>
                        </a:rPr>
                        <a:t>Rel-19</a:t>
                      </a:r>
                      <a:endParaRPr lang="en-US" sz="1200" kern="1200" dirty="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200" kern="1200">
                          <a:solidFill>
                            <a:schemeClr val="tx1"/>
                          </a:solidFill>
                          <a:effectLst/>
                          <a:latin typeface="+mn-lt"/>
                          <a:ea typeface="Malgun Gothic" panose="020B0503020000020004" pitchFamily="34" charset="-127"/>
                          <a:cs typeface="+mn-cs"/>
                        </a:rPr>
                        <a:t>23.700-77</a:t>
                      </a:r>
                      <a:endParaRPr lang="en-US" sz="1200" kern="120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200" kern="1200" dirty="0">
                          <a:solidFill>
                            <a:schemeClr val="tx1"/>
                          </a:solidFill>
                          <a:effectLst/>
                          <a:latin typeface="+mn-lt"/>
                          <a:ea typeface="Malgun Gothic" panose="020B0503020000020004" pitchFamily="34" charset="-127"/>
                          <a:cs typeface="+mn-cs"/>
                        </a:rPr>
                        <a:t>FS_NG_RTC_Ph2</a:t>
                      </a:r>
                      <a:endParaRPr lang="en-US" sz="1200" kern="1200" dirty="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2695">
                <a:tc>
                  <a:txBody>
                    <a:bodyPr/>
                    <a:lstStyle/>
                    <a:p>
                      <a:pPr marL="0" marR="0" algn="ctr">
                        <a:lnSpc>
                          <a:spcPct val="107000"/>
                        </a:lnSpc>
                        <a:spcBef>
                          <a:spcPts val="0"/>
                        </a:spcBef>
                        <a:spcAft>
                          <a:spcPts val="0"/>
                        </a:spcAft>
                      </a:pPr>
                      <a:r>
                        <a:rPr lang="en-GB" sz="1200" kern="1200" dirty="0">
                          <a:solidFill>
                            <a:schemeClr val="tx1"/>
                          </a:solidFill>
                          <a:effectLst/>
                          <a:latin typeface="+mn-lt"/>
                          <a:ea typeface="Malgun Gothic" panose="020B0503020000020004" pitchFamily="34" charset="-127"/>
                          <a:cs typeface="+mn-cs"/>
                        </a:rPr>
                        <a:t>SP-240621</a:t>
                      </a:r>
                      <a:endParaRPr lang="en-US" sz="1200" kern="1200" dirty="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200" kern="1200" dirty="0">
                          <a:solidFill>
                            <a:schemeClr val="tx1"/>
                          </a:solidFill>
                          <a:effectLst/>
                          <a:latin typeface="+mn-lt"/>
                          <a:ea typeface="Malgun Gothic" panose="020B0503020000020004" pitchFamily="34" charset="-127"/>
                          <a:cs typeface="+mn-cs"/>
                        </a:rPr>
                        <a:t>Presentation of TR 23.700-84 to TSG SA for information</a:t>
                      </a:r>
                      <a:endParaRPr lang="en-US" sz="1200" kern="1200" dirty="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dirty="0" smtClean="0">
                          <a:effectLst/>
                          <a:latin typeface="+mn-lt"/>
                          <a:ea typeface="Calibri" panose="020F0502020204030204" pitchFamily="34" charset="0"/>
                          <a:cs typeface="Times New Roman" panose="02020603050405020304" pitchFamily="18" charset="0"/>
                        </a:rPr>
                        <a:t>Information</a:t>
                      </a:r>
                      <a:endParaRPr lang="en-US" sz="1200" dirty="0">
                        <a:effectLst/>
                        <a:latin typeface="+mn-lt"/>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kern="1200" dirty="0" smtClean="0">
                          <a:solidFill>
                            <a:schemeClr val="tx1"/>
                          </a:solidFill>
                          <a:effectLst/>
                          <a:latin typeface="+mn-lt"/>
                          <a:ea typeface="Malgun Gothic" panose="020B0503020000020004" pitchFamily="34" charset="-127"/>
                          <a:cs typeface="+mn-cs"/>
                        </a:rPr>
                        <a:t>Rel-19</a:t>
                      </a:r>
                      <a:endParaRPr lang="en-US" sz="1200" kern="1200" dirty="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200" kern="1200" dirty="0">
                          <a:solidFill>
                            <a:schemeClr val="tx1"/>
                          </a:solidFill>
                          <a:effectLst/>
                          <a:latin typeface="+mn-lt"/>
                          <a:ea typeface="Malgun Gothic" panose="020B0503020000020004" pitchFamily="34" charset="-127"/>
                          <a:cs typeface="+mn-cs"/>
                        </a:rPr>
                        <a:t>23.700-84</a:t>
                      </a:r>
                      <a:endParaRPr lang="en-US" sz="1200" kern="1200" dirty="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200" kern="1200" dirty="0">
                          <a:solidFill>
                            <a:schemeClr val="tx1"/>
                          </a:solidFill>
                          <a:effectLst/>
                          <a:latin typeface="+mn-lt"/>
                          <a:ea typeface="Malgun Gothic" panose="020B0503020000020004" pitchFamily="34" charset="-127"/>
                          <a:cs typeface="+mn-cs"/>
                        </a:rPr>
                        <a:t>FS_AIML_CN</a:t>
                      </a:r>
                      <a:endParaRPr lang="en-US" sz="1200" kern="1200" dirty="0">
                        <a:solidFill>
                          <a:schemeClr val="tx1"/>
                        </a:solidFill>
                        <a:effectLst/>
                        <a:latin typeface="+mn-lt"/>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9181209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b="1" i="1" dirty="0"/>
              <a:t> </a:t>
            </a:r>
            <a:r>
              <a:rPr lang="en-GB" sz="2000" dirty="0">
                <a:solidFill>
                  <a:schemeClr val="bg1">
                    <a:lumMod val="65000"/>
                  </a:schemeClr>
                </a:solidFill>
              </a:rPr>
              <a:t>1) General aspects (events since </a:t>
            </a:r>
            <a:r>
              <a:rPr lang="en-GB" sz="2000" dirty="0" smtClean="0">
                <a:solidFill>
                  <a:schemeClr val="bg1">
                    <a:lumMod val="65000"/>
                  </a:schemeClr>
                </a:solidFill>
              </a:rPr>
              <a:t>SA#103, </a:t>
            </a:r>
            <a:r>
              <a:rPr lang="en-GB" sz="2000" dirty="0">
                <a:solidFill>
                  <a:schemeClr val="bg1">
                    <a:lumMod val="65000"/>
                  </a:schemeClr>
                </a:solidFill>
              </a:rPr>
              <a:t>statistics, next meetings)</a:t>
            </a:r>
          </a:p>
          <a:p>
            <a:pPr eaLnBrk="1" hangingPunct="1">
              <a:defRPr/>
            </a:pPr>
            <a:r>
              <a:rPr lang="en-GB" sz="2000" dirty="0">
                <a:solidFill>
                  <a:schemeClr val="bg1">
                    <a:lumMod val="65000"/>
                  </a:schemeClr>
                </a:solidFill>
              </a:rPr>
              <a:t> 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a:t>
            </a:r>
            <a:r>
              <a:rPr lang="en-US" sz="1800" dirty="0">
                <a:solidFill>
                  <a:schemeClr val="bg1">
                    <a:lumMod val="65000"/>
                  </a:schemeClr>
                </a:solidFill>
              </a:rPr>
              <a:t>Rel-15 Work and Maintenance </a:t>
            </a:r>
          </a:p>
          <a:p>
            <a:pPr lvl="1" eaLnBrk="1" hangingPunct="1">
              <a:defRPr/>
            </a:pPr>
            <a:r>
              <a:rPr lang="en-US" sz="1800" dirty="0">
                <a:solidFill>
                  <a:schemeClr val="bg1">
                    <a:lumMod val="65000"/>
                  </a:schemeClr>
                </a:solidFill>
              </a:rPr>
              <a:t>2.3) Rel-16 Work and Maintenance</a:t>
            </a:r>
          </a:p>
          <a:p>
            <a:pPr lvl="1" eaLnBrk="1" hangingPunct="1">
              <a:defRPr/>
            </a:pPr>
            <a:r>
              <a:rPr lang="en-GB" sz="1800" dirty="0">
                <a:solidFill>
                  <a:schemeClr val="bg1">
                    <a:lumMod val="65000"/>
                  </a:schemeClr>
                </a:solidFill>
              </a:rPr>
              <a:t>2.4) Rel-17 Work and Maintenance</a:t>
            </a:r>
          </a:p>
          <a:p>
            <a:pPr lvl="1" eaLnBrk="1" hangingPunct="1">
              <a:defRPr/>
            </a:pPr>
            <a:r>
              <a:rPr lang="en-GB" sz="1800" dirty="0">
                <a:solidFill>
                  <a:schemeClr val="bg1">
                    <a:lumMod val="65000"/>
                  </a:schemeClr>
                </a:solidFill>
              </a:rPr>
              <a:t>2.5) Rel-18 Work and </a:t>
            </a:r>
            <a:r>
              <a:rPr lang="en-GB" sz="1800" dirty="0" smtClean="0">
                <a:solidFill>
                  <a:schemeClr val="bg1">
                    <a:lumMod val="65000"/>
                  </a:schemeClr>
                </a:solidFill>
              </a:rPr>
              <a:t>Maintenance</a:t>
            </a:r>
          </a:p>
          <a:p>
            <a:pPr lvl="1" eaLnBrk="1" hangingPunct="1">
              <a:defRPr/>
            </a:pPr>
            <a:r>
              <a:rPr lang="en-GB" sz="1800" dirty="0" smtClean="0">
                <a:solidFill>
                  <a:schemeClr val="bg1">
                    <a:lumMod val="65000"/>
                  </a:schemeClr>
                </a:solidFill>
              </a:rPr>
              <a:t>2.6) Rel-19 Work and Maintenance</a:t>
            </a:r>
            <a:endParaRPr lang="en-GB" sz="1800" dirty="0">
              <a:solidFill>
                <a:schemeClr val="bg1">
                  <a:lumMod val="65000"/>
                </a:schemeClr>
              </a:solidFill>
            </a:endParaRPr>
          </a:p>
          <a:p>
            <a:pPr lvl="1" eaLnBrk="1" hangingPunct="1">
              <a:defRPr/>
            </a:pPr>
            <a:r>
              <a:rPr lang="en-GB" sz="1800" dirty="0" smtClean="0">
                <a:solidFill>
                  <a:schemeClr val="bg1">
                    <a:lumMod val="65000"/>
                  </a:schemeClr>
                </a:solidFill>
              </a:rPr>
              <a:t>2.7) </a:t>
            </a:r>
            <a:r>
              <a:rPr lang="en-GB" sz="1800" dirty="0">
                <a:solidFill>
                  <a:schemeClr val="bg1">
                    <a:lumMod val="65000"/>
                  </a:schemeClr>
                </a:solidFill>
              </a:rPr>
              <a:t>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a:t>
            </a:r>
            <a:r>
              <a:rPr lang="en-GB" sz="2000" b="1" dirty="0"/>
              <a:t>5) Collected Items requiring action from SA</a:t>
            </a:r>
          </a:p>
        </p:txBody>
      </p:sp>
      <p:sp>
        <p:nvSpPr>
          <p:cNvPr id="9220"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extLst>
      <p:ext uri="{BB962C8B-B14F-4D97-AF65-F5344CB8AC3E}">
        <p14:creationId xmlns:p14="http://schemas.microsoft.com/office/powerpoint/2010/main" val="2723877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94075"/>
            <a:ext cx="6827838" cy="1143000"/>
          </a:xfrm>
        </p:spPr>
        <p:txBody>
          <a:bodyPr/>
          <a:lstStyle/>
          <a:p>
            <a:r>
              <a:rPr lang="de-DE" altLang="de-DE" b="1" dirty="0"/>
              <a:t>1) General Aspects (3/7)</a:t>
            </a:r>
          </a:p>
        </p:txBody>
      </p:sp>
      <p:sp>
        <p:nvSpPr>
          <p:cNvPr id="3075" name="Content Placeholder 2"/>
          <p:cNvSpPr>
            <a:spLocks noGrp="1"/>
          </p:cNvSpPr>
          <p:nvPr>
            <p:ph idx="1"/>
          </p:nvPr>
        </p:nvSpPr>
        <p:spPr>
          <a:xfrm>
            <a:off x="482600" y="1046285"/>
            <a:ext cx="8388838" cy="4906107"/>
          </a:xfrm>
        </p:spPr>
        <p:txBody>
          <a:bodyPr/>
          <a:lstStyle/>
          <a:p>
            <a:pPr>
              <a:lnSpc>
                <a:spcPct val="80000"/>
              </a:lnSpc>
              <a:buFontTx/>
              <a:buNone/>
            </a:pPr>
            <a:endParaRPr lang="en-US" altLang="ko-KR" sz="1000" b="1" dirty="0">
              <a:latin typeface="Arial" panose="020B0604020202020204" pitchFamily="34" charset="0"/>
              <a:ea typeface="Gulim" panose="020B0600000101010101" pitchFamily="34" charset="-127"/>
            </a:endParaRPr>
          </a:p>
          <a:p>
            <a:pPr>
              <a:lnSpc>
                <a:spcPct val="80000"/>
              </a:lnSpc>
              <a:buFontTx/>
              <a:buNone/>
            </a:pPr>
            <a:r>
              <a:rPr lang="en-GB" altLang="ko-KR" sz="2400" u="sng" dirty="0">
                <a:latin typeface="Arial" panose="020B0604020202020204" pitchFamily="34" charset="0"/>
                <a:ea typeface="Gulim" panose="020B0600000101010101" pitchFamily="34" charset="-127"/>
              </a:rPr>
              <a:t>Statistics</a:t>
            </a:r>
            <a:r>
              <a:rPr lang="en-US" altLang="de-DE" sz="2400" u="sng" dirty="0">
                <a:latin typeface="Arial" panose="020B0604020202020204" pitchFamily="34" charset="0"/>
              </a:rPr>
              <a:t> at SA WG2 #162</a:t>
            </a:r>
            <a:r>
              <a:rPr lang="en-US" altLang="de-DE" sz="1800" u="sng" dirty="0">
                <a:latin typeface="Arial" panose="020B0604020202020204" pitchFamily="34" charset="0"/>
              </a:rPr>
              <a:t> </a:t>
            </a:r>
            <a:r>
              <a:rPr lang="en-US" altLang="de-DE" sz="1200" u="sng" dirty="0">
                <a:latin typeface="Arial" panose="020B0604020202020204" pitchFamily="34" charset="0"/>
              </a:rPr>
              <a:t>(</a:t>
            </a:r>
            <a:r>
              <a:rPr lang="en-GB" altLang="de-DE" sz="1200" u="sng" dirty="0">
                <a:latin typeface="Arial" panose="020B0604020202020204" pitchFamily="34" charset="0"/>
              </a:rPr>
              <a:t>15 – 19 April 2024, Changsha, China</a:t>
            </a:r>
            <a:r>
              <a:rPr lang="en-US" altLang="de-DE" sz="1200" u="sng" dirty="0">
                <a:latin typeface="Arial" panose="020B0604020202020204" pitchFamily="34" charset="0"/>
              </a:rPr>
              <a:t>)</a:t>
            </a:r>
            <a:r>
              <a:rPr lang="en-US" altLang="de-DE" sz="1400" u="sng" dirty="0">
                <a:latin typeface="Arial" panose="020B0604020202020204" pitchFamily="34" charset="0"/>
              </a:rPr>
              <a:t>:</a:t>
            </a:r>
            <a:endParaRPr lang="en-US" altLang="de-DE" sz="1800" u="sng" dirty="0">
              <a:latin typeface="Arial" panose="020B0604020202020204" pitchFamily="34" charset="0"/>
            </a:endParaRPr>
          </a:p>
          <a:p>
            <a:pPr>
              <a:lnSpc>
                <a:spcPct val="80000"/>
              </a:lnSpc>
            </a:pPr>
            <a:r>
              <a:rPr lang="en-GB" altLang="ko-KR" sz="1800" dirty="0">
                <a:solidFill>
                  <a:srgbClr val="FF0000"/>
                </a:solidFill>
                <a:latin typeface="Arial" panose="020B0604020202020204" pitchFamily="34" charset="0"/>
                <a:ea typeface="Gulim" panose="020B0600000101010101" pitchFamily="34" charset="-127"/>
              </a:rPr>
              <a:t>308</a:t>
            </a:r>
            <a:r>
              <a:rPr lang="en-GB" altLang="ko-KR" sz="1800" dirty="0">
                <a:solidFill>
                  <a:srgbClr val="000000"/>
                </a:solidFill>
                <a:latin typeface="Arial" panose="020B0604020202020204" pitchFamily="34" charset="0"/>
                <a:ea typeface="Gulim" panose="020B0600000101010101" pitchFamily="34" charset="-127"/>
              </a:rPr>
              <a:t> delegates ‘attended’ (</a:t>
            </a:r>
            <a:r>
              <a:rPr lang="en-GB" altLang="ko-KR" sz="1800" i="1" dirty="0">
                <a:solidFill>
                  <a:srgbClr val="000000"/>
                </a:solidFill>
                <a:latin typeface="Arial" panose="020B0604020202020204" pitchFamily="34" charset="0"/>
                <a:ea typeface="Gulim" panose="020B0600000101010101" pitchFamily="34" charset="-127"/>
              </a:rPr>
              <a:t>checked-in</a:t>
            </a:r>
            <a:r>
              <a:rPr lang="en-GB" altLang="ko-KR" sz="1800" dirty="0">
                <a:solidFill>
                  <a:srgbClr val="000000"/>
                </a:solidFill>
                <a:latin typeface="Arial" panose="020B0604020202020204" pitchFamily="34" charset="0"/>
                <a:ea typeface="Gulim" panose="020B0600000101010101" pitchFamily="34" charset="-127"/>
              </a:rPr>
              <a:t>) for </a:t>
            </a:r>
            <a:r>
              <a:rPr lang="en-GB" altLang="ko-KR" sz="1800" dirty="0">
                <a:solidFill>
                  <a:srgbClr val="FF0000"/>
                </a:solidFill>
                <a:latin typeface="Arial" panose="020B0604020202020204" pitchFamily="34" charset="0"/>
                <a:ea typeface="Gulim" panose="020B0600000101010101" pitchFamily="34" charset="-127"/>
              </a:rPr>
              <a:t>SA WG2 #162</a:t>
            </a:r>
            <a:br>
              <a:rPr lang="en-GB" altLang="ko-KR" sz="1800" dirty="0">
                <a:solidFill>
                  <a:srgbClr val="FF0000"/>
                </a:solidFill>
                <a:latin typeface="Arial" panose="020B0604020202020204" pitchFamily="34" charset="0"/>
                <a:ea typeface="Gulim" panose="020B0600000101010101" pitchFamily="34" charset="-127"/>
              </a:rPr>
            </a:br>
            <a:r>
              <a:rPr lang="en-GB" altLang="ko-KR" sz="1800" dirty="0">
                <a:solidFill>
                  <a:srgbClr val="FF0000"/>
                </a:solidFill>
                <a:latin typeface="Arial" panose="020B0604020202020204" pitchFamily="34" charset="0"/>
                <a:ea typeface="Gulim" panose="020B0600000101010101" pitchFamily="34" charset="-127"/>
              </a:rPr>
              <a:t>84</a:t>
            </a:r>
            <a:r>
              <a:rPr lang="en-GB" altLang="ko-KR" sz="1800" dirty="0">
                <a:latin typeface="Arial" panose="020B0604020202020204" pitchFamily="34" charset="0"/>
                <a:ea typeface="Gulim" panose="020B0600000101010101" pitchFamily="34" charset="-127"/>
              </a:rPr>
              <a:t> registered for ‘On-Line’ participation</a:t>
            </a:r>
          </a:p>
          <a:p>
            <a:pPr lvl="1">
              <a:lnSpc>
                <a:spcPct val="80000"/>
              </a:lnSpc>
            </a:pPr>
            <a:r>
              <a:rPr lang="en-US" altLang="ko-KR" sz="1400" dirty="0">
                <a:solidFill>
                  <a:srgbClr val="FF0000"/>
                </a:solidFill>
                <a:latin typeface="Arial" panose="020B0604020202020204" pitchFamily="34" charset="0"/>
                <a:ea typeface="Gulim" panose="020B0600000101010101" pitchFamily="34" charset="-127"/>
                <a:cs typeface="Arial" panose="020B0604020202020204" pitchFamily="34" charset="0"/>
              </a:rPr>
              <a:t>1897</a:t>
            </a:r>
            <a:r>
              <a:rPr lang="en-US" altLang="ko-KR" sz="1400" dirty="0">
                <a:latin typeface="Arial" panose="020B0604020202020204" pitchFamily="34" charset="0"/>
                <a:ea typeface="Gulim" panose="020B0600000101010101" pitchFamily="34" charset="-127"/>
                <a:cs typeface="Arial" panose="020B0604020202020204" pitchFamily="34" charset="0"/>
              </a:rPr>
              <a:t> documents </a:t>
            </a:r>
            <a:r>
              <a:rPr lang="en-US" altLang="ko-KR" sz="1400" dirty="0">
                <a:latin typeface="Arial" panose="020B0604020202020204" pitchFamily="34" charset="0"/>
                <a:ea typeface="Gulim" panose="020B0600000101010101" pitchFamily="34" charset="-127"/>
              </a:rPr>
              <a:t>(including revisions)</a:t>
            </a:r>
            <a:r>
              <a:rPr lang="en-US" altLang="ko-KR" sz="1400" dirty="0">
                <a:latin typeface="Arial" panose="020B0604020202020204" pitchFamily="34" charset="0"/>
                <a:ea typeface="Gulim" panose="020B0600000101010101" pitchFamily="34" charset="-127"/>
                <a:cs typeface="Arial" panose="020B0604020202020204" pitchFamily="34" charset="0"/>
              </a:rPr>
              <a:t>, (</a:t>
            </a:r>
            <a:r>
              <a:rPr lang="en-GB" altLang="ko-KR" sz="1400" dirty="0">
                <a:solidFill>
                  <a:srgbClr val="2A6EA8"/>
                </a:solidFill>
                <a:latin typeface="Arial" panose="020B0604020202020204" pitchFamily="34" charset="0"/>
                <a:ea typeface="Gulim" panose="020B0600000101010101" pitchFamily="34" charset="-127"/>
                <a:cs typeface="Arial" panose="020B0604020202020204" pitchFamily="34" charset="0"/>
              </a:rPr>
              <a:t>544 </a:t>
            </a:r>
            <a:r>
              <a:rPr lang="en-US" altLang="ko-KR" sz="1400" dirty="0">
                <a:solidFill>
                  <a:srgbClr val="2A6EA8"/>
                </a:solidFill>
                <a:latin typeface="Arial" panose="020B0604020202020204" pitchFamily="34" charset="0"/>
                <a:ea typeface="Gulim" panose="020B0600000101010101" pitchFamily="34" charset="-127"/>
                <a:cs typeface="Arial" panose="020B0604020202020204" pitchFamily="34" charset="0"/>
              </a:rPr>
              <a:t>documents</a:t>
            </a:r>
            <a:r>
              <a:rPr lang="en-US" altLang="ko-KR" sz="1400" dirty="0">
                <a:solidFill>
                  <a:srgbClr val="2A6EA8"/>
                </a:solidFill>
                <a:latin typeface="Arial" panose="020B0604020202020204" pitchFamily="34" charset="0"/>
                <a:ea typeface="Gulim" panose="020B0600000101010101" pitchFamily="34" charset="-127"/>
              </a:rPr>
              <a:t> were not handled</a:t>
            </a:r>
            <a:r>
              <a:rPr lang="en-US" altLang="ko-KR" sz="1400" dirty="0">
                <a:latin typeface="Arial" panose="020B0604020202020204" pitchFamily="34" charset="0"/>
                <a:ea typeface="Gulim" panose="020B0600000101010101" pitchFamily="34" charset="-127"/>
              </a:rPr>
              <a:t>) including:</a:t>
            </a:r>
          </a:p>
          <a:p>
            <a:pPr lvl="2">
              <a:lnSpc>
                <a:spcPct val="80000"/>
              </a:lnSpc>
            </a:pPr>
            <a:r>
              <a:rPr lang="en-GB" altLang="ko-KR" sz="1200" dirty="0">
                <a:solidFill>
                  <a:srgbClr val="FF0000"/>
                </a:solidFill>
                <a:latin typeface="Arial" panose="020B0604020202020204" pitchFamily="34" charset="0"/>
                <a:ea typeface="Gulim" panose="020B0600000101010101" pitchFamily="34" charset="-127"/>
              </a:rPr>
              <a:t>403</a:t>
            </a:r>
            <a:r>
              <a:rPr lang="en-GB" altLang="ko-KR" sz="1200" dirty="0">
                <a:solidFill>
                  <a:srgbClr val="000000"/>
                </a:solidFill>
                <a:latin typeface="Arial" panose="020B0604020202020204" pitchFamily="34" charset="0"/>
                <a:ea typeface="Gulim" panose="020B0600000101010101" pitchFamily="34" charset="-127"/>
              </a:rPr>
              <a:t> </a:t>
            </a:r>
            <a:r>
              <a:rPr lang="en-US" altLang="ko-KR" sz="1200" dirty="0">
                <a:latin typeface="Arial" panose="020B0604020202020204" pitchFamily="34" charset="0"/>
                <a:ea typeface="Gulim" panose="020B0600000101010101" pitchFamily="34" charset="-127"/>
              </a:rPr>
              <a:t>CRs (including revisions)</a:t>
            </a:r>
          </a:p>
          <a:p>
            <a:pPr lvl="2">
              <a:lnSpc>
                <a:spcPct val="80000"/>
              </a:lnSpc>
            </a:pPr>
            <a:r>
              <a:rPr lang="en-US" altLang="ko-KR" sz="1200" dirty="0">
                <a:latin typeface="Arial" panose="020B0604020202020204" pitchFamily="34" charset="0"/>
                <a:ea typeface="Gulim" panose="020B0600000101010101" pitchFamily="34" charset="-127"/>
              </a:rPr>
              <a:t>  </a:t>
            </a:r>
            <a:r>
              <a:rPr lang="en-US" altLang="ko-KR" sz="1200" dirty="0">
                <a:solidFill>
                  <a:srgbClr val="FF0000"/>
                </a:solidFill>
                <a:latin typeface="Arial" panose="020B0604020202020204" pitchFamily="34" charset="0"/>
                <a:ea typeface="Gulim" panose="020B0600000101010101" pitchFamily="34" charset="-127"/>
              </a:rPr>
              <a:t>58</a:t>
            </a:r>
            <a:r>
              <a:rPr lang="en-US" altLang="ko-KR" sz="1200" dirty="0">
                <a:latin typeface="Arial" panose="020B0604020202020204" pitchFamily="34" charset="0"/>
                <a:ea typeface="Gulim" panose="020B0600000101010101" pitchFamily="34" charset="-127"/>
              </a:rPr>
              <a:t> Incoming LSs, of which </a:t>
            </a:r>
            <a:r>
              <a:rPr lang="en-GB" altLang="ko-KR" sz="1200" dirty="0">
                <a:solidFill>
                  <a:srgbClr val="FF0000"/>
                </a:solidFill>
                <a:latin typeface="Arial" panose="020B0604020202020204" pitchFamily="34" charset="0"/>
                <a:ea typeface="Gulim" panose="020B0600000101010101" pitchFamily="34" charset="-127"/>
              </a:rPr>
              <a:t>9</a:t>
            </a:r>
            <a:r>
              <a:rPr lang="en-GB" altLang="ko-KR" sz="1200" dirty="0">
                <a:solidFill>
                  <a:srgbClr val="000000"/>
                </a:solidFill>
                <a:latin typeface="Arial" panose="020B0604020202020204" pitchFamily="34" charset="0"/>
                <a:ea typeface="Gulim" panose="020B0600000101010101" pitchFamily="34" charset="-127"/>
              </a:rPr>
              <a:t> </a:t>
            </a:r>
            <a:r>
              <a:rPr lang="en-US" altLang="ko-KR" sz="1200" dirty="0">
                <a:latin typeface="Arial" panose="020B0604020202020204" pitchFamily="34" charset="0"/>
                <a:ea typeface="Gulim" panose="020B0600000101010101" pitchFamily="34" charset="-127"/>
              </a:rPr>
              <a:t>were postponed</a:t>
            </a:r>
          </a:p>
          <a:p>
            <a:pPr lvl="2">
              <a:lnSpc>
                <a:spcPct val="80000"/>
              </a:lnSpc>
            </a:pPr>
            <a:r>
              <a:rPr lang="de-DE" altLang="ko-KR" sz="1200" dirty="0">
                <a:solidFill>
                  <a:srgbClr val="FF0000"/>
                </a:solidFill>
                <a:latin typeface="Arial" panose="020B0604020202020204" pitchFamily="34" charset="0"/>
                <a:ea typeface="Gulim" panose="020B0600000101010101" pitchFamily="34" charset="-127"/>
              </a:rPr>
              <a:t>  28</a:t>
            </a:r>
            <a:r>
              <a:rPr lang="de-DE" altLang="ko-KR" sz="1200" dirty="0">
                <a:latin typeface="Arial" panose="020B0604020202020204" pitchFamily="34" charset="0"/>
                <a:ea typeface="Gulim" panose="020B0600000101010101" pitchFamily="34" charset="-127"/>
              </a:rPr>
              <a:t> </a:t>
            </a:r>
            <a:r>
              <a:rPr lang="en-US" altLang="ko-KR" sz="1200" dirty="0">
                <a:latin typeface="Arial" panose="020B0604020202020204" pitchFamily="34" charset="0"/>
                <a:ea typeface="Gulim" panose="020B0600000101010101" pitchFamily="34" charset="-127"/>
              </a:rPr>
              <a:t>Outgoing LSs Approved</a:t>
            </a:r>
          </a:p>
          <a:p>
            <a:pPr lvl="1">
              <a:lnSpc>
                <a:spcPct val="80000"/>
              </a:lnSpc>
            </a:pPr>
            <a:r>
              <a:rPr lang="en-GB" altLang="ko-KR" sz="1400" dirty="0">
                <a:solidFill>
                  <a:srgbClr val="000000"/>
                </a:solidFill>
                <a:latin typeface="Arial" panose="020B0604020202020204" pitchFamily="34" charset="0"/>
                <a:ea typeface="Gulim" panose="020B0600000101010101" pitchFamily="34" charset="-127"/>
              </a:rPr>
              <a:t>  </a:t>
            </a:r>
            <a:r>
              <a:rPr lang="en-GB" altLang="ko-KR" sz="1400" dirty="0">
                <a:solidFill>
                  <a:srgbClr val="FF0000"/>
                </a:solidFill>
                <a:latin typeface="Arial" panose="020B0604020202020204" pitchFamily="34" charset="0"/>
                <a:ea typeface="Gulim" panose="020B0600000101010101" pitchFamily="34" charset="-127"/>
              </a:rPr>
              <a:t>30</a:t>
            </a:r>
            <a:r>
              <a:rPr lang="en-GB" altLang="ko-KR" sz="1400" dirty="0">
                <a:solidFill>
                  <a:srgbClr val="000000"/>
                </a:solidFill>
                <a:latin typeface="Arial" panose="020B0604020202020204" pitchFamily="34" charset="0"/>
                <a:ea typeface="Gulim" panose="020B0600000101010101" pitchFamily="34" charset="-127"/>
              </a:rPr>
              <a:t> other </a:t>
            </a:r>
            <a:r>
              <a:rPr lang="en-US" altLang="ko-KR" sz="1400" dirty="0">
                <a:latin typeface="Arial" panose="020B0604020202020204" pitchFamily="34" charset="0"/>
                <a:ea typeface="Gulim" panose="020B0600000101010101" pitchFamily="34" charset="-127"/>
                <a:cs typeface="Arial" panose="020B0604020202020204" pitchFamily="34" charset="0"/>
              </a:rPr>
              <a:t>documents</a:t>
            </a:r>
            <a:r>
              <a:rPr lang="en-US" altLang="ko-KR" sz="1400" dirty="0">
                <a:latin typeface="Arial" panose="020B0604020202020204" pitchFamily="34" charset="0"/>
                <a:ea typeface="Gulim" panose="020B0600000101010101" pitchFamily="34" charset="-127"/>
              </a:rPr>
              <a:t> postponed </a:t>
            </a:r>
          </a:p>
          <a:p>
            <a:pPr>
              <a:lnSpc>
                <a:spcPct val="80000"/>
              </a:lnSpc>
            </a:pPr>
            <a:r>
              <a:rPr lang="en-US" altLang="ko-KR" sz="1800" dirty="0">
                <a:latin typeface="Arial" panose="020B0604020202020204" pitchFamily="34" charset="0"/>
                <a:ea typeface="Gulim" panose="020B0600000101010101" pitchFamily="34" charset="-127"/>
              </a:rPr>
              <a:t> Total CRs agreed: </a:t>
            </a:r>
            <a:r>
              <a:rPr lang="de-DE" altLang="ko-KR" sz="1800" dirty="0">
                <a:solidFill>
                  <a:srgbClr val="FF0000"/>
                </a:solidFill>
                <a:latin typeface="Arial" panose="020B0604020202020204" pitchFamily="34" charset="0"/>
                <a:ea typeface="Gulim" panose="020B0600000101010101" pitchFamily="34" charset="-127"/>
              </a:rPr>
              <a:t>88</a:t>
            </a:r>
            <a:r>
              <a:rPr lang="en-US" altLang="ko-KR" sz="1400" dirty="0">
                <a:latin typeface="Arial" panose="020B0604020202020204" pitchFamily="34" charset="0"/>
                <a:ea typeface="Gulim" panose="020B0600000101010101" pitchFamily="34" charset="-127"/>
              </a:rPr>
              <a:t> (taking into account that some were further revised at SA2#163)</a:t>
            </a:r>
            <a:endParaRPr lang="de-DE" altLang="ko-KR" sz="1400" dirty="0">
              <a:solidFill>
                <a:srgbClr val="0000FF"/>
              </a:solidFill>
              <a:latin typeface="Arial" panose="020B0604020202020204" pitchFamily="34" charset="0"/>
              <a:ea typeface="Gulim" panose="020B0600000101010101" pitchFamily="34" charset="-127"/>
            </a:endParaRPr>
          </a:p>
          <a:p>
            <a:pPr marL="0" indent="0">
              <a:lnSpc>
                <a:spcPct val="80000"/>
              </a:lnSpc>
              <a:buNone/>
            </a:pPr>
            <a:endParaRPr lang="de-DE" altLang="ko-KR" sz="1400" dirty="0">
              <a:solidFill>
                <a:srgbClr val="FF0000"/>
              </a:solidFill>
              <a:latin typeface="Arial" panose="020B0604020202020204" pitchFamily="34" charset="0"/>
              <a:ea typeface="Gulim" panose="020B0600000101010101" pitchFamily="34" charset="-127"/>
            </a:endParaRPr>
          </a:p>
          <a:p>
            <a:pPr>
              <a:lnSpc>
                <a:spcPct val="80000"/>
              </a:lnSpc>
              <a:buFontTx/>
              <a:buNone/>
            </a:pPr>
            <a:r>
              <a:rPr lang="en-GB" altLang="ko-KR" sz="2400" u="sng" dirty="0">
                <a:latin typeface="Arial" panose="020B0604020202020204" pitchFamily="34" charset="0"/>
                <a:ea typeface="Gulim" panose="020B0600000101010101" pitchFamily="34" charset="-127"/>
              </a:rPr>
              <a:t>Statistics</a:t>
            </a:r>
            <a:r>
              <a:rPr lang="en-US" altLang="de-DE" sz="2400" u="sng" dirty="0">
                <a:latin typeface="Arial" panose="020B0604020202020204" pitchFamily="34" charset="0"/>
              </a:rPr>
              <a:t> at SA WG2 #163</a:t>
            </a:r>
            <a:r>
              <a:rPr lang="en-US" altLang="de-DE" sz="1800" u="sng" dirty="0">
                <a:latin typeface="Arial" panose="020B0604020202020204" pitchFamily="34" charset="0"/>
              </a:rPr>
              <a:t> </a:t>
            </a:r>
            <a:r>
              <a:rPr lang="en-US" altLang="de-DE" sz="1200" u="sng" dirty="0">
                <a:latin typeface="Arial" panose="020B0604020202020204" pitchFamily="34" charset="0"/>
              </a:rPr>
              <a:t>(</a:t>
            </a:r>
            <a:r>
              <a:rPr lang="en-GB" altLang="de-DE" sz="1200" u="sng" dirty="0">
                <a:latin typeface="Arial" panose="020B0604020202020204" pitchFamily="34" charset="0"/>
              </a:rPr>
              <a:t>27 - 31 May 2024, Jeju Island, South Korea</a:t>
            </a:r>
            <a:r>
              <a:rPr lang="en-US" altLang="de-DE" sz="1200" u="sng" dirty="0">
                <a:latin typeface="Arial" panose="020B0604020202020204" pitchFamily="34" charset="0"/>
              </a:rPr>
              <a:t>)</a:t>
            </a:r>
            <a:r>
              <a:rPr lang="en-US" altLang="de-DE" sz="1400" u="sng" dirty="0">
                <a:latin typeface="Arial" panose="020B0604020202020204" pitchFamily="34" charset="0"/>
              </a:rPr>
              <a:t>:</a:t>
            </a:r>
            <a:endParaRPr lang="en-US" altLang="de-DE" sz="1800" u="sng" dirty="0">
              <a:latin typeface="Arial" panose="020B0604020202020204" pitchFamily="34" charset="0"/>
            </a:endParaRPr>
          </a:p>
          <a:p>
            <a:pPr>
              <a:lnSpc>
                <a:spcPct val="80000"/>
              </a:lnSpc>
            </a:pPr>
            <a:r>
              <a:rPr lang="en-GB" altLang="ko-KR" sz="1800" dirty="0">
                <a:solidFill>
                  <a:srgbClr val="FF0000"/>
                </a:solidFill>
                <a:latin typeface="Arial" panose="020B0604020202020204" pitchFamily="34" charset="0"/>
                <a:ea typeface="Gulim" panose="020B0600000101010101" pitchFamily="34" charset="-127"/>
              </a:rPr>
              <a:t>288</a:t>
            </a:r>
            <a:r>
              <a:rPr lang="en-GB" altLang="ko-KR" sz="1800" dirty="0">
                <a:solidFill>
                  <a:srgbClr val="000000"/>
                </a:solidFill>
                <a:latin typeface="Arial" panose="020B0604020202020204" pitchFamily="34" charset="0"/>
                <a:ea typeface="Gulim" panose="020B0600000101010101" pitchFamily="34" charset="-127"/>
              </a:rPr>
              <a:t> delegates ‘attended’ (</a:t>
            </a:r>
            <a:r>
              <a:rPr lang="en-GB" altLang="ko-KR" sz="1800" i="1" dirty="0">
                <a:solidFill>
                  <a:srgbClr val="000000"/>
                </a:solidFill>
                <a:latin typeface="Arial" panose="020B0604020202020204" pitchFamily="34" charset="0"/>
                <a:ea typeface="Gulim" panose="020B0600000101010101" pitchFamily="34" charset="-127"/>
              </a:rPr>
              <a:t>checked-in</a:t>
            </a:r>
            <a:r>
              <a:rPr lang="en-GB" altLang="ko-KR" sz="1800" dirty="0">
                <a:solidFill>
                  <a:srgbClr val="000000"/>
                </a:solidFill>
                <a:latin typeface="Arial" panose="020B0604020202020204" pitchFamily="34" charset="0"/>
                <a:ea typeface="Gulim" panose="020B0600000101010101" pitchFamily="34" charset="-127"/>
              </a:rPr>
              <a:t>) for </a:t>
            </a:r>
            <a:r>
              <a:rPr lang="en-GB" altLang="ko-KR" sz="1800" dirty="0">
                <a:solidFill>
                  <a:srgbClr val="FF0000"/>
                </a:solidFill>
                <a:latin typeface="Arial" panose="020B0604020202020204" pitchFamily="34" charset="0"/>
                <a:ea typeface="Gulim" panose="020B0600000101010101" pitchFamily="34" charset="-127"/>
              </a:rPr>
              <a:t>SA WG2 #163</a:t>
            </a:r>
            <a:br>
              <a:rPr lang="en-GB" altLang="ko-KR" sz="1800" dirty="0">
                <a:solidFill>
                  <a:srgbClr val="FF0000"/>
                </a:solidFill>
                <a:latin typeface="Arial" panose="020B0604020202020204" pitchFamily="34" charset="0"/>
                <a:ea typeface="Gulim" panose="020B0600000101010101" pitchFamily="34" charset="-127"/>
              </a:rPr>
            </a:br>
            <a:r>
              <a:rPr lang="en-GB" altLang="ko-KR" sz="1800" dirty="0">
                <a:solidFill>
                  <a:srgbClr val="FF0000"/>
                </a:solidFill>
                <a:latin typeface="Arial" panose="020B0604020202020204" pitchFamily="34" charset="0"/>
                <a:ea typeface="Gulim" panose="020B0600000101010101" pitchFamily="34" charset="-127"/>
              </a:rPr>
              <a:t>101</a:t>
            </a:r>
            <a:r>
              <a:rPr lang="en-GB" altLang="ko-KR" sz="1800" dirty="0">
                <a:latin typeface="Arial" panose="020B0604020202020204" pitchFamily="34" charset="0"/>
                <a:ea typeface="Gulim" panose="020B0600000101010101" pitchFamily="34" charset="-127"/>
              </a:rPr>
              <a:t> registered for ‘On-Line’ participation</a:t>
            </a:r>
          </a:p>
          <a:p>
            <a:pPr lvl="1">
              <a:lnSpc>
                <a:spcPct val="80000"/>
              </a:lnSpc>
            </a:pPr>
            <a:r>
              <a:rPr lang="en-US" altLang="ko-KR" sz="1400" dirty="0">
                <a:solidFill>
                  <a:srgbClr val="FF0000"/>
                </a:solidFill>
                <a:latin typeface="Arial" panose="020B0604020202020204" pitchFamily="34" charset="0"/>
                <a:ea typeface="Gulim" panose="020B0600000101010101" pitchFamily="34" charset="-127"/>
                <a:cs typeface="Arial" panose="020B0604020202020204" pitchFamily="34" charset="0"/>
              </a:rPr>
              <a:t>1487</a:t>
            </a:r>
            <a:r>
              <a:rPr lang="en-US" altLang="ko-KR" sz="1400" dirty="0">
                <a:latin typeface="Arial" panose="020B0604020202020204" pitchFamily="34" charset="0"/>
                <a:ea typeface="Gulim" panose="020B0600000101010101" pitchFamily="34" charset="-127"/>
                <a:cs typeface="Arial" panose="020B0604020202020204" pitchFamily="34" charset="0"/>
              </a:rPr>
              <a:t> documents </a:t>
            </a:r>
            <a:r>
              <a:rPr lang="en-US" altLang="ko-KR" sz="1400" dirty="0">
                <a:latin typeface="Arial" panose="020B0604020202020204" pitchFamily="34" charset="0"/>
                <a:ea typeface="Gulim" panose="020B0600000101010101" pitchFamily="34" charset="-127"/>
              </a:rPr>
              <a:t>(including revisions)</a:t>
            </a:r>
            <a:r>
              <a:rPr lang="en-US" altLang="ko-KR" sz="1400" dirty="0">
                <a:latin typeface="Arial" panose="020B0604020202020204" pitchFamily="34" charset="0"/>
                <a:ea typeface="Gulim" panose="020B0600000101010101" pitchFamily="34" charset="-127"/>
                <a:cs typeface="Arial" panose="020B0604020202020204" pitchFamily="34" charset="0"/>
              </a:rPr>
              <a:t>, (</a:t>
            </a:r>
            <a:r>
              <a:rPr lang="en-GB" altLang="ko-KR" sz="1400" dirty="0">
                <a:solidFill>
                  <a:srgbClr val="2A6EA8"/>
                </a:solidFill>
                <a:latin typeface="Arial" panose="020B0604020202020204" pitchFamily="34" charset="0"/>
                <a:ea typeface="Gulim" panose="020B0600000101010101" pitchFamily="34" charset="-127"/>
                <a:cs typeface="Arial" panose="020B0604020202020204" pitchFamily="34" charset="0"/>
              </a:rPr>
              <a:t>648 </a:t>
            </a:r>
            <a:r>
              <a:rPr lang="en-US" altLang="ko-KR" sz="1400" dirty="0">
                <a:solidFill>
                  <a:srgbClr val="2A6EA8"/>
                </a:solidFill>
                <a:latin typeface="Arial" panose="020B0604020202020204" pitchFamily="34" charset="0"/>
                <a:ea typeface="Gulim" panose="020B0600000101010101" pitchFamily="34" charset="-127"/>
                <a:cs typeface="Arial" panose="020B0604020202020204" pitchFamily="34" charset="0"/>
              </a:rPr>
              <a:t>documents</a:t>
            </a:r>
            <a:r>
              <a:rPr lang="en-US" altLang="ko-KR" sz="1400" dirty="0">
                <a:solidFill>
                  <a:srgbClr val="2A6EA8"/>
                </a:solidFill>
                <a:latin typeface="Arial" panose="020B0604020202020204" pitchFamily="34" charset="0"/>
                <a:ea typeface="Gulim" panose="020B0600000101010101" pitchFamily="34" charset="-127"/>
              </a:rPr>
              <a:t> were not handled</a:t>
            </a:r>
            <a:r>
              <a:rPr lang="en-US" altLang="ko-KR" sz="1400" dirty="0">
                <a:latin typeface="Arial" panose="020B0604020202020204" pitchFamily="34" charset="0"/>
                <a:ea typeface="Gulim" panose="020B0600000101010101" pitchFamily="34" charset="-127"/>
              </a:rPr>
              <a:t>) including:</a:t>
            </a:r>
          </a:p>
          <a:p>
            <a:pPr lvl="2">
              <a:lnSpc>
                <a:spcPct val="80000"/>
              </a:lnSpc>
            </a:pPr>
            <a:r>
              <a:rPr lang="en-GB" altLang="ko-KR" sz="1200" dirty="0">
                <a:solidFill>
                  <a:srgbClr val="FF0000"/>
                </a:solidFill>
                <a:latin typeface="Arial" panose="020B0604020202020204" pitchFamily="34" charset="0"/>
                <a:ea typeface="Gulim" panose="020B0600000101010101" pitchFamily="34" charset="-127"/>
              </a:rPr>
              <a:t>152</a:t>
            </a:r>
            <a:r>
              <a:rPr lang="en-GB" altLang="ko-KR" sz="1200" dirty="0">
                <a:solidFill>
                  <a:srgbClr val="000000"/>
                </a:solidFill>
                <a:latin typeface="Arial" panose="020B0604020202020204" pitchFamily="34" charset="0"/>
                <a:ea typeface="Gulim" panose="020B0600000101010101" pitchFamily="34" charset="-127"/>
              </a:rPr>
              <a:t> </a:t>
            </a:r>
            <a:r>
              <a:rPr lang="en-US" altLang="ko-KR" sz="1200" dirty="0">
                <a:latin typeface="Arial" panose="020B0604020202020204" pitchFamily="34" charset="0"/>
                <a:ea typeface="Gulim" panose="020B0600000101010101" pitchFamily="34" charset="-127"/>
              </a:rPr>
              <a:t>CRs (including revisions)</a:t>
            </a:r>
          </a:p>
          <a:p>
            <a:pPr lvl="2">
              <a:lnSpc>
                <a:spcPct val="80000"/>
              </a:lnSpc>
            </a:pPr>
            <a:r>
              <a:rPr lang="en-US" altLang="ko-KR" sz="1200" dirty="0">
                <a:latin typeface="Arial" panose="020B0604020202020204" pitchFamily="34" charset="0"/>
                <a:ea typeface="Gulim" panose="020B0600000101010101" pitchFamily="34" charset="-127"/>
              </a:rPr>
              <a:t>  </a:t>
            </a:r>
            <a:r>
              <a:rPr lang="en-US" altLang="ko-KR" sz="1200" dirty="0">
                <a:solidFill>
                  <a:srgbClr val="FF0000"/>
                </a:solidFill>
                <a:latin typeface="Arial" panose="020B0604020202020204" pitchFamily="34" charset="0"/>
                <a:ea typeface="Gulim" panose="020B0600000101010101" pitchFamily="34" charset="-127"/>
              </a:rPr>
              <a:t>81</a:t>
            </a:r>
            <a:r>
              <a:rPr lang="en-US" altLang="ko-KR" sz="1200" dirty="0">
                <a:latin typeface="Arial" panose="020B0604020202020204" pitchFamily="34" charset="0"/>
                <a:ea typeface="Gulim" panose="020B0600000101010101" pitchFamily="34" charset="-127"/>
              </a:rPr>
              <a:t> Incoming LSs, of which </a:t>
            </a:r>
            <a:r>
              <a:rPr lang="en-GB" altLang="ko-KR" sz="1200" dirty="0">
                <a:solidFill>
                  <a:srgbClr val="FF0000"/>
                </a:solidFill>
                <a:latin typeface="Arial" panose="020B0604020202020204" pitchFamily="34" charset="0"/>
                <a:ea typeface="Gulim" panose="020B0600000101010101" pitchFamily="34" charset="-127"/>
              </a:rPr>
              <a:t>28</a:t>
            </a:r>
            <a:r>
              <a:rPr lang="en-GB" altLang="ko-KR" sz="1200" dirty="0">
                <a:solidFill>
                  <a:srgbClr val="000000"/>
                </a:solidFill>
                <a:latin typeface="Arial" panose="020B0604020202020204" pitchFamily="34" charset="0"/>
                <a:ea typeface="Gulim" panose="020B0600000101010101" pitchFamily="34" charset="-127"/>
              </a:rPr>
              <a:t> </a:t>
            </a:r>
            <a:r>
              <a:rPr lang="en-US" altLang="ko-KR" sz="1200" dirty="0">
                <a:latin typeface="Arial" panose="020B0604020202020204" pitchFamily="34" charset="0"/>
                <a:ea typeface="Gulim" panose="020B0600000101010101" pitchFamily="34" charset="-127"/>
              </a:rPr>
              <a:t>were postponed</a:t>
            </a:r>
          </a:p>
          <a:p>
            <a:pPr lvl="2">
              <a:lnSpc>
                <a:spcPct val="80000"/>
              </a:lnSpc>
            </a:pPr>
            <a:r>
              <a:rPr lang="de-DE" altLang="ko-KR" sz="1200" dirty="0">
                <a:solidFill>
                  <a:srgbClr val="FF0000"/>
                </a:solidFill>
                <a:latin typeface="Arial" panose="020B0604020202020204" pitchFamily="34" charset="0"/>
                <a:ea typeface="Gulim" panose="020B0600000101010101" pitchFamily="34" charset="-127"/>
              </a:rPr>
              <a:t>  18</a:t>
            </a:r>
            <a:r>
              <a:rPr lang="de-DE" altLang="ko-KR" sz="1200" dirty="0">
                <a:latin typeface="Arial" panose="020B0604020202020204" pitchFamily="34" charset="0"/>
                <a:ea typeface="Gulim" panose="020B0600000101010101" pitchFamily="34" charset="-127"/>
              </a:rPr>
              <a:t> </a:t>
            </a:r>
            <a:r>
              <a:rPr lang="en-US" altLang="ko-KR" sz="1200" dirty="0">
                <a:latin typeface="Arial" panose="020B0604020202020204" pitchFamily="34" charset="0"/>
                <a:ea typeface="Gulim" panose="020B0600000101010101" pitchFamily="34" charset="-127"/>
              </a:rPr>
              <a:t>Outgoing LSs Approved</a:t>
            </a:r>
          </a:p>
          <a:p>
            <a:pPr lvl="1">
              <a:lnSpc>
                <a:spcPct val="80000"/>
              </a:lnSpc>
            </a:pPr>
            <a:r>
              <a:rPr lang="en-GB" altLang="ko-KR" sz="1400" dirty="0">
                <a:solidFill>
                  <a:srgbClr val="000000"/>
                </a:solidFill>
                <a:latin typeface="Arial" panose="020B0604020202020204" pitchFamily="34" charset="0"/>
                <a:ea typeface="Gulim" panose="020B0600000101010101" pitchFamily="34" charset="-127"/>
              </a:rPr>
              <a:t>  </a:t>
            </a:r>
            <a:r>
              <a:rPr lang="en-GB" altLang="ko-KR" sz="1400" dirty="0">
                <a:solidFill>
                  <a:srgbClr val="FF0000"/>
                </a:solidFill>
                <a:latin typeface="Arial" panose="020B0604020202020204" pitchFamily="34" charset="0"/>
                <a:ea typeface="Gulim" panose="020B0600000101010101" pitchFamily="34" charset="-127"/>
              </a:rPr>
              <a:t>9</a:t>
            </a:r>
            <a:r>
              <a:rPr lang="en-GB" altLang="ko-KR" sz="1400" dirty="0">
                <a:solidFill>
                  <a:srgbClr val="000000"/>
                </a:solidFill>
                <a:latin typeface="Arial" panose="020B0604020202020204" pitchFamily="34" charset="0"/>
                <a:ea typeface="Gulim" panose="020B0600000101010101" pitchFamily="34" charset="-127"/>
              </a:rPr>
              <a:t> other </a:t>
            </a:r>
            <a:r>
              <a:rPr lang="en-US" altLang="ko-KR" sz="1400" dirty="0">
                <a:latin typeface="Arial" panose="020B0604020202020204" pitchFamily="34" charset="0"/>
                <a:ea typeface="Gulim" panose="020B0600000101010101" pitchFamily="34" charset="-127"/>
                <a:cs typeface="Arial" panose="020B0604020202020204" pitchFamily="34" charset="0"/>
              </a:rPr>
              <a:t>documents</a:t>
            </a:r>
            <a:r>
              <a:rPr lang="en-US" altLang="ko-KR" sz="1400" dirty="0">
                <a:latin typeface="Arial" panose="020B0604020202020204" pitchFamily="34" charset="0"/>
                <a:ea typeface="Gulim" panose="020B0600000101010101" pitchFamily="34" charset="-127"/>
              </a:rPr>
              <a:t> postponed </a:t>
            </a:r>
          </a:p>
          <a:p>
            <a:pPr>
              <a:lnSpc>
                <a:spcPct val="80000"/>
              </a:lnSpc>
            </a:pPr>
            <a:r>
              <a:rPr lang="en-US" altLang="ko-KR" sz="1800" dirty="0">
                <a:latin typeface="Arial" panose="020B0604020202020204" pitchFamily="34" charset="0"/>
                <a:ea typeface="Gulim" panose="020B0600000101010101" pitchFamily="34" charset="-127"/>
              </a:rPr>
              <a:t> Total CRs agreed: </a:t>
            </a:r>
            <a:r>
              <a:rPr lang="de-DE" altLang="ko-KR" sz="1800" dirty="0">
                <a:solidFill>
                  <a:srgbClr val="FF0000"/>
                </a:solidFill>
                <a:latin typeface="Arial" panose="020B0604020202020204" pitchFamily="34" charset="0"/>
                <a:ea typeface="Gulim" panose="020B0600000101010101" pitchFamily="34" charset="-127"/>
              </a:rPr>
              <a:t>36</a:t>
            </a:r>
            <a:endParaRPr lang="de-DE" altLang="ko-KR" sz="1400" dirty="0">
              <a:solidFill>
                <a:srgbClr val="0000FF"/>
              </a:solidFill>
              <a:latin typeface="Arial" panose="020B0604020202020204" pitchFamily="34" charset="0"/>
              <a:ea typeface="Gulim" panose="020B0600000101010101" pitchFamily="34" charset="-127"/>
            </a:endParaRPr>
          </a:p>
          <a:p>
            <a:pPr marL="0" indent="0">
              <a:lnSpc>
                <a:spcPct val="80000"/>
              </a:lnSpc>
              <a:buNone/>
            </a:pPr>
            <a:endParaRPr lang="de-DE" altLang="ko-KR" sz="1400" dirty="0">
              <a:solidFill>
                <a:srgbClr val="FF0000"/>
              </a:solidFill>
              <a:latin typeface="Arial" panose="020B0604020202020204" pitchFamily="34" charset="0"/>
              <a:ea typeface="Gulim" panose="020B0600000101010101" pitchFamily="34" charset="-127"/>
            </a:endParaRPr>
          </a:p>
          <a:p>
            <a:pPr>
              <a:lnSpc>
                <a:spcPct val="80000"/>
              </a:lnSpc>
              <a:buFontTx/>
              <a:buNone/>
            </a:pPr>
            <a:endParaRPr lang="en-US" altLang="ko-KR" sz="2000" b="1" dirty="0">
              <a:latin typeface="Arial" panose="020B0604020202020204" pitchFamily="34" charset="0"/>
              <a:ea typeface="Gulim" panose="020B0600000101010101" pitchFamily="34" charset="-127"/>
            </a:endParaRPr>
          </a:p>
          <a:p>
            <a:pPr>
              <a:lnSpc>
                <a:spcPct val="80000"/>
              </a:lnSpc>
              <a:buFontTx/>
              <a:buNone/>
            </a:pPr>
            <a:endParaRPr lang="en-US" altLang="ko-KR" sz="1800" b="1" dirty="0">
              <a:latin typeface="Arial" panose="020B0604020202020204" pitchFamily="34" charset="0"/>
              <a:ea typeface="Gulim" panose="020B0600000101010101" pitchFamily="34" charset="-127"/>
            </a:endParaRPr>
          </a:p>
        </p:txBody>
      </p:sp>
      <p:sp>
        <p:nvSpPr>
          <p:cNvPr id="6" name="Rectangle 4">
            <a:extLst>
              <a:ext uri="{FF2B5EF4-FFF2-40B4-BE49-F238E27FC236}">
                <a16:creationId xmlns:a16="http://schemas.microsoft.com/office/drawing/2014/main" xmlns="" id="{52A06F2A-2309-4E45-AF45-1C342A48BB49}"/>
              </a:ext>
            </a:extLst>
          </p:cNvPr>
          <p:cNvSpPr>
            <a:spLocks noChangeArrowheads="1"/>
          </p:cNvSpPr>
          <p:nvPr/>
        </p:nvSpPr>
        <p:spPr bwMode="auto">
          <a:xfrm>
            <a:off x="444500" y="6016889"/>
            <a:ext cx="82550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pPr>
            <a:r>
              <a:rPr lang="en-GB" altLang="ko-KR" sz="1800" dirty="0">
                <a:solidFill>
                  <a:srgbClr val="FF0000"/>
                </a:solidFill>
                <a:ea typeface="Gulim" panose="020B0600000101010101" pitchFamily="34" charset="-127"/>
              </a:rPr>
              <a:t>1036</a:t>
            </a:r>
            <a:r>
              <a:rPr lang="en-GB" altLang="ko-KR" sz="1800" dirty="0">
                <a:solidFill>
                  <a:srgbClr val="000000"/>
                </a:solidFill>
                <a:ea typeface="Gulim" panose="020B0600000101010101" pitchFamily="34" charset="-127"/>
              </a:rPr>
              <a:t> </a:t>
            </a:r>
            <a:r>
              <a:rPr lang="en-GB" altLang="ko-KR" sz="1800" dirty="0">
                <a:ea typeface="Gulim" panose="020B0600000101010101" pitchFamily="34" charset="-127"/>
              </a:rPr>
              <a:t>people registered on the SA WG2</a:t>
            </a:r>
            <a:r>
              <a:rPr lang="en-US" altLang="de-DE" sz="1800" dirty="0">
                <a:ea typeface="Gulim" panose="020B0600000101010101" pitchFamily="34" charset="-127"/>
              </a:rPr>
              <a:t> </a:t>
            </a:r>
            <a:r>
              <a:rPr lang="en-GB" altLang="ko-KR" sz="1800" dirty="0">
                <a:ea typeface="Gulim" panose="020B0600000101010101" pitchFamily="34" charset="-127"/>
              </a:rPr>
              <a:t>e-mail reflector</a:t>
            </a:r>
            <a:r>
              <a:rPr lang="en-US" altLang="de-DE" sz="1800" dirty="0">
                <a:ea typeface="Gulim" panose="020B0600000101010101" pitchFamily="34" charset="-127"/>
              </a:rPr>
              <a:t> on 8 June 2024</a:t>
            </a:r>
          </a:p>
        </p:txBody>
      </p:sp>
    </p:spTree>
    <p:extLst>
      <p:ext uri="{BB962C8B-B14F-4D97-AF65-F5344CB8AC3E}">
        <p14:creationId xmlns:p14="http://schemas.microsoft.com/office/powerpoint/2010/main" val="280514577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pPr eaLnBrk="1" hangingPunct="1"/>
            <a:r>
              <a:rPr lang="en-GB" altLang="de-DE" b="1"/>
              <a:t>5) Collected Items requiring action </a:t>
            </a:r>
            <a:br>
              <a:rPr lang="en-GB" altLang="de-DE" b="1"/>
            </a:br>
            <a:r>
              <a:rPr lang="en-GB" altLang="de-DE" b="1"/>
              <a:t>from SA</a:t>
            </a:r>
            <a:endParaRPr lang="de-DE" altLang="de-DE" b="1" dirty="0"/>
          </a:p>
        </p:txBody>
      </p:sp>
      <p:sp>
        <p:nvSpPr>
          <p:cNvPr id="51203" name="Content Placeholder 2"/>
          <p:cNvSpPr>
            <a:spLocks noGrp="1"/>
          </p:cNvSpPr>
          <p:nvPr>
            <p:ph idx="1"/>
          </p:nvPr>
        </p:nvSpPr>
        <p:spPr>
          <a:xfrm>
            <a:off x="368968" y="1664208"/>
            <a:ext cx="8168449" cy="4189239"/>
          </a:xfrm>
        </p:spPr>
        <p:txBody>
          <a:bodyPr/>
          <a:lstStyle/>
          <a:p>
            <a:pPr eaLnBrk="1" hangingPunct="1">
              <a:spcBef>
                <a:spcPts val="300"/>
              </a:spcBef>
              <a:defRPr/>
            </a:pPr>
            <a:r>
              <a:rPr lang="en-US" sz="2200" dirty="0" smtClean="0"/>
              <a:t>Approval of the </a:t>
            </a:r>
            <a:r>
              <a:rPr lang="en-US" sz="2200" dirty="0" smtClean="0"/>
              <a:t>Rel-19</a:t>
            </a:r>
            <a:r>
              <a:rPr lang="en-US" sz="2200" dirty="0" smtClean="0"/>
              <a:t> </a:t>
            </a:r>
            <a:r>
              <a:rPr lang="en-US" sz="2200" dirty="0" smtClean="0"/>
              <a:t>WIDs</a:t>
            </a:r>
          </a:p>
          <a:p>
            <a:pPr eaLnBrk="1" hangingPunct="1">
              <a:spcBef>
                <a:spcPts val="300"/>
              </a:spcBef>
              <a:defRPr/>
            </a:pPr>
            <a:r>
              <a:rPr lang="en-US" sz="2200" dirty="0" smtClean="0"/>
              <a:t>Discussion of contentious issue </a:t>
            </a:r>
            <a:r>
              <a:rPr lang="en-US" sz="2200" dirty="0"/>
              <a:t>for </a:t>
            </a:r>
            <a:r>
              <a:rPr lang="en-US" sz="2200" dirty="0" err="1" smtClean="0"/>
              <a:t>FS_EnergySys</a:t>
            </a:r>
            <a:endParaRPr lang="en-US" sz="2200" dirty="0" smtClean="0"/>
          </a:p>
          <a:p>
            <a:pPr lvl="1" eaLnBrk="1" hangingPunct="1">
              <a:spcBef>
                <a:spcPts val="300"/>
              </a:spcBef>
              <a:defRPr/>
            </a:pPr>
            <a:r>
              <a:rPr lang="en-US" sz="1800" dirty="0"/>
              <a:t>W</a:t>
            </a:r>
            <a:r>
              <a:rPr lang="en-US" sz="1800" dirty="0" smtClean="0">
                <a:solidFill>
                  <a:prstClr val="black"/>
                </a:solidFill>
              </a:rPr>
              <a:t>hether </a:t>
            </a:r>
            <a:r>
              <a:rPr lang="en-US" sz="1800" dirty="0">
                <a:solidFill>
                  <a:prstClr val="black"/>
                </a:solidFill>
              </a:rPr>
              <a:t>new functionality to collect and calculate and the energy related information to be exposed will be defined by SA2 or SA5</a:t>
            </a:r>
            <a:endParaRPr lang="en-US" sz="1800"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xmlns="" id="{A07DB2E9-956B-42FA-992B-0F25E0DCD4B4}"/>
              </a:ext>
            </a:extLst>
          </p:cNvPr>
          <p:cNvSpPr>
            <a:spLocks noGrp="1"/>
          </p:cNvSpPr>
          <p:nvPr>
            <p:ph type="ctrTitle"/>
          </p:nvPr>
        </p:nvSpPr>
        <p:spPr>
          <a:xfrm>
            <a:off x="17463" y="2928939"/>
            <a:ext cx="7772400" cy="1101725"/>
          </a:xfrm>
        </p:spPr>
        <p:txBody>
          <a:bodyPr/>
          <a:lstStyle/>
          <a:p>
            <a:pPr>
              <a:defRPr/>
            </a:pPr>
            <a:r>
              <a:rPr lang="en-US"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Thank You</a:t>
            </a:r>
            <a:r>
              <a:rPr lang="hu-HU"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 </a:t>
            </a:r>
            <a:r>
              <a:rPr lang="en-US"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a:t>
            </a:r>
          </a:p>
        </p:txBody>
      </p:sp>
      <p:pic>
        <p:nvPicPr>
          <p:cNvPr id="25604" name="Picture 8" descr="webpage.jpg">
            <a:extLst>
              <a:ext uri="{FF2B5EF4-FFF2-40B4-BE49-F238E27FC236}">
                <a16:creationId xmlns:a16="http://schemas.microsoft.com/office/drawing/2014/main" xmlns="" id="{DD34EB73-2A95-4CEC-9870-5F6C19292BD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32564" y="2444750"/>
            <a:ext cx="2408237" cy="191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3">
            <a:extLst>
              <a:ext uri="{FF2B5EF4-FFF2-40B4-BE49-F238E27FC236}">
                <a16:creationId xmlns:a16="http://schemas.microsoft.com/office/drawing/2014/main" xmlns="" id="{C81CFAF6-584D-40E6-B75F-1F3A4ABF4AE1}"/>
              </a:ext>
            </a:extLst>
          </p:cNvPr>
          <p:cNvSpPr txBox="1">
            <a:spLocks noChangeArrowheads="1"/>
          </p:cNvSpPr>
          <p:nvPr/>
        </p:nvSpPr>
        <p:spPr bwMode="auto">
          <a:xfrm>
            <a:off x="6993582" y="4514853"/>
            <a:ext cx="172996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US" altLang="en-US" sz="1000" b="1" u="sng" dirty="0">
                <a:latin typeface="Arial" panose="020B0604020202020204" pitchFamily="34" charset="0"/>
              </a:rPr>
              <a:t>Andrew Bennett</a:t>
            </a:r>
          </a:p>
          <a:p>
            <a:pPr>
              <a:spcBef>
                <a:spcPct val="0"/>
              </a:spcBef>
              <a:buFontTx/>
              <a:buNone/>
            </a:pPr>
            <a:r>
              <a:rPr lang="en-US" altLang="en-US" sz="1000" dirty="0" smtClean="0">
                <a:latin typeface="Arial" panose="020B0604020202020204" pitchFamily="34" charset="0"/>
              </a:rPr>
              <a:t>Chair </a:t>
            </a:r>
            <a:r>
              <a:rPr lang="en-US" altLang="en-US" sz="1000" dirty="0">
                <a:latin typeface="Arial" panose="020B0604020202020204" pitchFamily="34" charset="0"/>
              </a:rPr>
              <a:t>of 3GPP SA2</a:t>
            </a:r>
          </a:p>
          <a:p>
            <a:pPr>
              <a:spcBef>
                <a:spcPct val="0"/>
              </a:spcBef>
              <a:buFontTx/>
              <a:buNone/>
            </a:pPr>
            <a:r>
              <a:rPr lang="en-US" altLang="en-US" sz="1000" dirty="0">
                <a:latin typeface="Arial" panose="020B0604020202020204" pitchFamily="34" charset="0"/>
                <a:hlinkClick r:id="rId4"/>
              </a:rPr>
              <a:t>a.bennett@Samsung.com</a:t>
            </a:r>
            <a:r>
              <a:rPr lang="en-US" altLang="en-US" sz="1000" dirty="0">
                <a:latin typeface="Arial" panose="020B0604020202020204" pitchFamily="34" charset="0"/>
              </a:rPr>
              <a:t> </a:t>
            </a:r>
          </a:p>
          <a:p>
            <a:pPr>
              <a:spcBef>
                <a:spcPct val="0"/>
              </a:spcBef>
              <a:buFontTx/>
              <a:buNone/>
            </a:pPr>
            <a:r>
              <a:rPr lang="en-US" altLang="en-US" sz="1000" dirty="0">
                <a:latin typeface="Arial" panose="020B0604020202020204" pitchFamily="34" charset="0"/>
                <a:hlinkClick r:id="rId5"/>
              </a:rPr>
              <a:t>www.3gpp.org</a:t>
            </a:r>
            <a:endParaRPr lang="en-US" altLang="en-US" sz="1000" dirty="0">
              <a:latin typeface="Arial" panose="020B0604020202020204" pitchFamily="34" charset="0"/>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25155" y="0"/>
            <a:ext cx="6827838" cy="1143000"/>
          </a:xfrm>
        </p:spPr>
        <p:txBody>
          <a:bodyPr/>
          <a:lstStyle/>
          <a:p>
            <a:r>
              <a:rPr lang="de-DE" altLang="de-DE" b="1"/>
              <a:t>1) General Aspects (4/7)</a:t>
            </a:r>
          </a:p>
        </p:txBody>
      </p:sp>
      <p:graphicFrame>
        <p:nvGraphicFramePr>
          <p:cNvPr id="3" name="Chart 2">
            <a:extLst>
              <a:ext uri="{FF2B5EF4-FFF2-40B4-BE49-F238E27FC236}">
                <a16:creationId xmlns:a16="http://schemas.microsoft.com/office/drawing/2014/main" xmlns="" id="{F896234B-A910-41D3-A7B7-CBFBEF2F7D6F}"/>
              </a:ext>
            </a:extLst>
          </p:cNvPr>
          <p:cNvGraphicFramePr>
            <a:graphicFrameLocks/>
          </p:cNvGraphicFramePr>
          <p:nvPr>
            <p:extLst/>
          </p:nvPr>
        </p:nvGraphicFramePr>
        <p:xfrm>
          <a:off x="226031" y="821934"/>
          <a:ext cx="8661116" cy="56405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819371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88950" y="0"/>
            <a:ext cx="6827838" cy="1190171"/>
          </a:xfrm>
        </p:spPr>
        <p:txBody>
          <a:bodyPr/>
          <a:lstStyle/>
          <a:p>
            <a:r>
              <a:rPr lang="de-DE" altLang="de-DE" b="1"/>
              <a:t>1) General Aspects (6/7)</a:t>
            </a:r>
            <a:br>
              <a:rPr lang="de-DE" altLang="de-DE" b="1"/>
            </a:br>
            <a:r>
              <a:rPr lang="de-DE" altLang="de-DE" sz="2800" b="1"/>
              <a:t>Document Handling / Meeting</a:t>
            </a:r>
          </a:p>
        </p:txBody>
      </p:sp>
      <p:sp>
        <p:nvSpPr>
          <p:cNvPr id="17411" name="TextBox 12"/>
          <p:cNvSpPr txBox="1">
            <a:spLocks noChangeArrowheads="1"/>
          </p:cNvSpPr>
          <p:nvPr/>
        </p:nvSpPr>
        <p:spPr bwMode="auto">
          <a:xfrm rot="-5400000">
            <a:off x="-575821" y="3070834"/>
            <a:ext cx="14510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200" b="1">
                <a:latin typeface="Arial" panose="020B0604020202020204" pitchFamily="34" charset="0"/>
              </a:rPr>
              <a:t>Number of Tdocs</a:t>
            </a:r>
          </a:p>
        </p:txBody>
      </p:sp>
      <p:graphicFrame>
        <p:nvGraphicFramePr>
          <p:cNvPr id="2" name="Chart 1">
            <a:extLst>
              <a:ext uri="{FF2B5EF4-FFF2-40B4-BE49-F238E27FC236}">
                <a16:creationId xmlns:a16="http://schemas.microsoft.com/office/drawing/2014/main" xmlns="" id="{66C5960D-783D-49E4-9DE8-3F256BED0767}"/>
              </a:ext>
            </a:extLst>
          </p:cNvPr>
          <p:cNvGraphicFramePr>
            <a:graphicFrameLocks/>
          </p:cNvGraphicFramePr>
          <p:nvPr>
            <p:extLst/>
          </p:nvPr>
        </p:nvGraphicFramePr>
        <p:xfrm>
          <a:off x="288199" y="1500027"/>
          <a:ext cx="8710836" cy="454828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644846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de-DE" altLang="de-DE" b="1"/>
              <a:t>1) General Aspects (7/7)</a:t>
            </a:r>
            <a:br>
              <a:rPr lang="de-DE" altLang="de-DE" b="1"/>
            </a:br>
            <a:r>
              <a:rPr lang="de-DE" altLang="de-DE" b="1"/>
              <a:t>SA2 Agreed CRs by Release / Meeting</a:t>
            </a:r>
          </a:p>
        </p:txBody>
      </p:sp>
      <p:sp>
        <p:nvSpPr>
          <p:cNvPr id="18441" name="TextBox 12"/>
          <p:cNvSpPr txBox="1">
            <a:spLocks noChangeArrowheads="1"/>
          </p:cNvSpPr>
          <p:nvPr/>
        </p:nvSpPr>
        <p:spPr bwMode="auto">
          <a:xfrm rot="-5400000">
            <a:off x="-508542" y="3629175"/>
            <a:ext cx="121219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100" b="1">
                <a:latin typeface="Arial" panose="020B0604020202020204" pitchFamily="34" charset="0"/>
              </a:rPr>
              <a:t>Number of CRs</a:t>
            </a:r>
          </a:p>
        </p:txBody>
      </p:sp>
      <p:graphicFrame>
        <p:nvGraphicFramePr>
          <p:cNvPr id="3" name="Chart 2">
            <a:extLst>
              <a:ext uri="{FF2B5EF4-FFF2-40B4-BE49-F238E27FC236}">
                <a16:creationId xmlns:a16="http://schemas.microsoft.com/office/drawing/2014/main" xmlns="" id="{314534D3-AD69-4B58-89C9-7BE409EFCFD8}"/>
              </a:ext>
            </a:extLst>
          </p:cNvPr>
          <p:cNvGraphicFramePr>
            <a:graphicFrameLocks/>
          </p:cNvGraphicFramePr>
          <p:nvPr>
            <p:extLst/>
          </p:nvPr>
        </p:nvGraphicFramePr>
        <p:xfrm>
          <a:off x="100481" y="1256043"/>
          <a:ext cx="8999034" cy="516359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59407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35322</TotalTime>
  <Words>6175</Words>
  <Application>Microsoft Office PowerPoint</Application>
  <PresentationFormat>On-screen Show (4:3)</PresentationFormat>
  <Paragraphs>1340</Paragraphs>
  <Slides>61</Slides>
  <Notes>10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61</vt:i4>
      </vt:variant>
    </vt:vector>
  </HeadingPairs>
  <TitlesOfParts>
    <vt:vector size="74" baseType="lpstr">
      <vt:lpstr>Aptos</vt:lpstr>
      <vt:lpstr>Arial </vt:lpstr>
      <vt:lpstr>Gulim</vt:lpstr>
      <vt:lpstr>Malgun Gothic</vt:lpstr>
      <vt:lpstr>Malgun Gothic</vt:lpstr>
      <vt:lpstr>SimSun</vt:lpstr>
      <vt:lpstr>SimSun</vt:lpstr>
      <vt:lpstr>Arial</vt:lpstr>
      <vt:lpstr>Calibri</vt:lpstr>
      <vt:lpstr>Symbol</vt:lpstr>
      <vt:lpstr>Times New Roman</vt:lpstr>
      <vt:lpstr>Wingdings</vt:lpstr>
      <vt:lpstr>Office Theme</vt:lpstr>
      <vt:lpstr>PowerPoint Presentation</vt:lpstr>
      <vt:lpstr>Contents</vt:lpstr>
      <vt:lpstr>Contents</vt:lpstr>
      <vt:lpstr>1) General Aspects (1/7)</vt:lpstr>
      <vt:lpstr>1) General Aspects (2/7)</vt:lpstr>
      <vt:lpstr>1) General Aspects (3/7)</vt:lpstr>
      <vt:lpstr>1) General Aspects (4/7)</vt:lpstr>
      <vt:lpstr>1) General Aspects (6/7) Document Handling / Meeting</vt:lpstr>
      <vt:lpstr>1) General Aspects (7/7) SA2 Agreed CRs by Release / Meeting</vt:lpstr>
      <vt:lpstr>Contents</vt:lpstr>
      <vt:lpstr>2.1) Rel-14 and before Maintenance (1/1)</vt:lpstr>
      <vt:lpstr>Contents</vt:lpstr>
      <vt:lpstr>2.2) Rel-15 Work and Maintenance (1/2)</vt:lpstr>
      <vt:lpstr>2.2) Rel-15 Work and Maintenance (1/2)</vt:lpstr>
      <vt:lpstr>Contents</vt:lpstr>
      <vt:lpstr>2.3) Rel-16 Work and Maintenance</vt:lpstr>
      <vt:lpstr>Contents</vt:lpstr>
      <vt:lpstr>2.4) Rel-17 Work Summary</vt:lpstr>
      <vt:lpstr>Contents</vt:lpstr>
      <vt:lpstr>2.5) Rel-18 Study/Work (1/5)</vt:lpstr>
      <vt:lpstr>2.5) Rel-18 Study/Work (2/5)</vt:lpstr>
      <vt:lpstr>2.5) Rel-18 Study/Work (3/5)</vt:lpstr>
      <vt:lpstr>2.5) Rel-18 Study/Work (4/5)</vt:lpstr>
      <vt:lpstr>2.5) Rel-18 Study/Work (5/5)</vt:lpstr>
      <vt:lpstr>Contents</vt:lpstr>
      <vt:lpstr>2.6) Rel-19 Study/Work (1/22)</vt:lpstr>
      <vt:lpstr>2.6) Rel-19 Study/Work (2/22)</vt:lpstr>
      <vt:lpstr>2.6) Rel-19 Study/Work (3/22)</vt:lpstr>
      <vt:lpstr>2.6) Rel-19 Study/Work (4/22)</vt:lpstr>
      <vt:lpstr>2.6) Rel-19 Study/Work (5/22)</vt:lpstr>
      <vt:lpstr>2.6) Rel-19 Study/Work (6/22)</vt:lpstr>
      <vt:lpstr>2.6) Rel-19 Study/Work (7/22)</vt:lpstr>
      <vt:lpstr>2.6) Rel-19 Study/Work (8/22)</vt:lpstr>
      <vt:lpstr>2.6) Rel-19 Study/Work (9/22)</vt:lpstr>
      <vt:lpstr>2.6) Rel-19 Study/Work (10/22)</vt:lpstr>
      <vt:lpstr>2.6) Rel-19 Study/Work (11/22)</vt:lpstr>
      <vt:lpstr>2.6) Rel-19 Study/Work (12/22)</vt:lpstr>
      <vt:lpstr>2.6) Rel-19 Study/Work (13/22)</vt:lpstr>
      <vt:lpstr>2.6) Rel-19 Study/Work (14/22)</vt:lpstr>
      <vt:lpstr>2.6) Rel-19 Study/Work (15/22)</vt:lpstr>
      <vt:lpstr>2.6) Rel-19 Study/Work (16/22)</vt:lpstr>
      <vt:lpstr>2.6) Rel-19 Study/Work (17/22)</vt:lpstr>
      <vt:lpstr>2.6) Rel-19 Study/Work (18/22)</vt:lpstr>
      <vt:lpstr>2.6) Rel-19 Study/Work (19/22)</vt:lpstr>
      <vt:lpstr>2.6) Rel-19 Study/Work (20/22)</vt:lpstr>
      <vt:lpstr>2.6) Rel-19 Study/Work (21/22)</vt:lpstr>
      <vt:lpstr>2.6) Rel-19 Study/Work (22/22)</vt:lpstr>
      <vt:lpstr>Contents</vt:lpstr>
      <vt:lpstr>2.7) IETF and External SDO Normative Reference Update</vt:lpstr>
      <vt:lpstr>Contents</vt:lpstr>
      <vt:lpstr>3) SA2 Work Planning</vt:lpstr>
      <vt:lpstr>3) SA2 Work Planning</vt:lpstr>
      <vt:lpstr>Contents</vt:lpstr>
      <vt:lpstr>4) Documents for Information and Approval (1/5)</vt:lpstr>
      <vt:lpstr>4) Documents for Information and Approval (2/5)</vt:lpstr>
      <vt:lpstr>4) Documents for Information and Approval (3/5)</vt:lpstr>
      <vt:lpstr>4) Documents for Information and Approval (4/5)</vt:lpstr>
      <vt:lpstr>4) Documents for Information and Approval (5/5)</vt:lpstr>
      <vt:lpstr>Contents</vt:lpstr>
      <vt:lpstr>5) Collected Items requiring action  from SA</vt:lpstr>
      <vt:lpstr>Thank You !</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Andy Bennett</cp:lastModifiedBy>
  <cp:revision>451</cp:revision>
  <dcterms:created xsi:type="dcterms:W3CDTF">2008-08-30T09:32:10Z</dcterms:created>
  <dcterms:modified xsi:type="dcterms:W3CDTF">2024-06-11T18:37:58Z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d71424e4-2b5e-4ef9-a35e-e093f5c635c8</vt:lpwstr>
  </property>
  <property fmtid="{D5CDD505-2E9C-101B-9397-08002B2CF9AE}" pid="7" name="CTP_TimeStamp">
    <vt:lpwstr>2020-06-24 16:05:50Z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ies>
</file>