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911" r:id="rId5"/>
    <p:sldId id="912" r:id="rId6"/>
    <p:sldId id="2194" r:id="rId7"/>
    <p:sldId id="2146" r:id="rId8"/>
    <p:sldId id="2193" r:id="rId9"/>
    <p:sldId id="2197" r:id="rId10"/>
    <p:sldId id="2195" r:id="rId11"/>
    <p:sldId id="2196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3300"/>
    <a:srgbClr val="FF33CC"/>
    <a:srgbClr val="FF6699"/>
    <a:srgbClr val="FF99FF"/>
    <a:srgbClr val="62A14D"/>
    <a:srgbClr val="000000"/>
    <a:srgbClr val="C6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>
      <p:cViewPr varScale="1">
        <p:scale>
          <a:sx n="101" d="100"/>
          <a:sy n="101" d="100"/>
        </p:scale>
        <p:origin x="1074" y="5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4" d="100"/>
          <a:sy n="74" d="100"/>
        </p:scale>
        <p:origin x="2865" y="4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6/11/2024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6/11/2024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755978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4AD797-4B9C-4C3A-80C9-A27718EC9A7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8538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4AD797-4B9C-4C3A-80C9-A27718EC9A7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38538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4AD797-4B9C-4C3A-80C9-A27718EC9A7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09073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4AD797-4B9C-4C3A-80C9-A27718EC9A7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79764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4AD797-4B9C-4C3A-80C9-A27718EC9A7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73784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4AD797-4B9C-4C3A-80C9-A27718EC9A7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0211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SP-240872</a:t>
            </a:r>
            <a:endParaRPr lang="de-DE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232509"/>
            <a:ext cx="5810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Meeting #104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endParaRPr lang="en-US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June 18</a:t>
            </a:r>
            <a:r>
              <a:rPr lang="en-GB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21</a:t>
            </a:r>
            <a:r>
              <a:rPr lang="en-GB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2024, Shanghai, China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321" y="189004"/>
            <a:ext cx="8340626" cy="98198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351602" y="1359000"/>
            <a:ext cx="8269345" cy="4804408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962778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3GPP TSG SA Meeting #104</a:t>
            </a:r>
            <a:r>
              <a:rPr lang="en-GB" altLang="de-DE" sz="1200" baseline="0" dirty="0">
                <a:solidFill>
                  <a:schemeClr val="bg1"/>
                </a:solidFill>
              </a:rPr>
              <a:t>, </a:t>
            </a:r>
            <a:r>
              <a:rPr lang="en-US" altLang="de-DE" sz="1200" baseline="0" dirty="0">
                <a:solidFill>
                  <a:schemeClr val="bg1"/>
                </a:solidFill>
              </a:rPr>
              <a:t>June 18th – 21st, 2024, Shanghai, China</a:t>
            </a:r>
            <a:endParaRPr lang="en-GB" altLang="de-DE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Visio_Drawing.vsdx"/><Relationship Id="rId5" Type="http://schemas.openxmlformats.org/officeDocument/2006/relationships/image" Target="../media/image9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Visio_Drawing1.vsd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fr-FR" altLang="zh-CN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fr-FR" altLang="zh-CN" sz="2000" dirty="0">
                <a:latin typeface="Arial" panose="020B0604020202020204" pitchFamily="34" charset="0"/>
              </a:rPr>
              <a:t>vivo</a:t>
            </a:r>
            <a:endParaRPr lang="en-GB" altLang="en-US" sz="2400" dirty="0">
              <a:latin typeface="Arial" panose="020B0604020202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967860E5-5ECB-4FB0-ACA4-14253AABE56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Summary on E2E AIML Framework in SA2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183858" y="116474"/>
            <a:ext cx="8046710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b="1" kern="0" dirty="0"/>
              <a:t>Summary of AI/ML Activity in 3GPP SA2</a:t>
            </a:r>
          </a:p>
          <a:p>
            <a:pPr algn="l"/>
            <a:r>
              <a:rPr lang="en-US" altLang="de-DE" b="1" kern="0" dirty="0"/>
              <a:t>(AI for Network)</a:t>
            </a:r>
            <a:endParaRPr lang="en-US" kern="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E7E7AAC-0959-4C17-B335-F1FF4162E708}"/>
              </a:ext>
            </a:extLst>
          </p:cNvPr>
          <p:cNvSpPr/>
          <p:nvPr/>
        </p:nvSpPr>
        <p:spPr>
          <a:xfrm>
            <a:off x="137763" y="1299682"/>
            <a:ext cx="1745673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/>
              <a:t>1) Introduce the concept of NWDAF(Network Data Analytics Function) to produce data analytics for network automation. </a:t>
            </a:r>
          </a:p>
          <a:p>
            <a:r>
              <a:rPr lang="en-US" sz="1050" dirty="0"/>
              <a:t>2) Only one </a:t>
            </a:r>
            <a:r>
              <a:rPr lang="en-GB" sz="1050" dirty="0"/>
              <a:t>network data analytics </a:t>
            </a:r>
            <a:r>
              <a:rPr lang="en-US" sz="1050" dirty="0"/>
              <a:t>is supported i.e. </a:t>
            </a:r>
            <a:r>
              <a:rPr lang="en-GB" sz="1050" dirty="0"/>
              <a:t>slice specific network data analytics</a:t>
            </a:r>
            <a:endParaRPr lang="en-US" sz="105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0EBB44-D25E-4ED0-A146-AC90495BD654}"/>
              </a:ext>
            </a:extLst>
          </p:cNvPr>
          <p:cNvSpPr/>
          <p:nvPr/>
        </p:nvSpPr>
        <p:spPr>
          <a:xfrm>
            <a:off x="2239929" y="1326316"/>
            <a:ext cx="20499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/>
              <a:t>1)Define general framework for data collection and data analytics exposure. NWDAF consist of </a:t>
            </a:r>
            <a:r>
              <a:rPr lang="en-GB" sz="1050" dirty="0"/>
              <a:t>data collection/model training  and model inference</a:t>
            </a:r>
          </a:p>
          <a:p>
            <a:r>
              <a:rPr lang="en-GB" sz="1050" dirty="0"/>
              <a:t>2) 9 more network data analytics supported e.g. </a:t>
            </a:r>
          </a:p>
          <a:p>
            <a:r>
              <a:rPr lang="en-GB" sz="1050" dirty="0"/>
              <a:t>Observed Service Experience</a:t>
            </a:r>
            <a:endParaRPr lang="en-US" sz="105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7C08D3D-46CF-4FAE-9AE5-36BDC3BFCED3}"/>
              </a:ext>
            </a:extLst>
          </p:cNvPr>
          <p:cNvSpPr txBox="1"/>
          <p:nvPr/>
        </p:nvSpPr>
        <p:spPr>
          <a:xfrm>
            <a:off x="219090" y="1035400"/>
            <a:ext cx="1627639" cy="25391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1050" dirty="0"/>
              <a:t>R15: Analytics Concept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24EBFF8-CF03-439F-BD38-9E58382C6600}"/>
              </a:ext>
            </a:extLst>
          </p:cNvPr>
          <p:cNvSpPr txBox="1"/>
          <p:nvPr/>
        </p:nvSpPr>
        <p:spPr>
          <a:xfrm>
            <a:off x="2329691" y="1029725"/>
            <a:ext cx="1828819" cy="25391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1050" dirty="0"/>
              <a:t>R16:</a:t>
            </a:r>
            <a:r>
              <a:rPr lang="en-GB" sz="1050" dirty="0"/>
              <a:t> monolithic Arch</a:t>
            </a:r>
            <a:endParaRPr lang="en-US" sz="105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8AFF630-8E0B-44F6-9AA5-820FD4052C83}"/>
              </a:ext>
            </a:extLst>
          </p:cNvPr>
          <p:cNvSpPr/>
          <p:nvPr/>
        </p:nvSpPr>
        <p:spPr>
          <a:xfrm>
            <a:off x="4415103" y="1304813"/>
            <a:ext cx="2408680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/>
              <a:t>1) Decompose monolithic NWDAF into Model Training logical function/Analytics logical function and Analytics Data Repository Function </a:t>
            </a:r>
          </a:p>
          <a:p>
            <a:r>
              <a:rPr lang="en-GB" sz="1050" dirty="0"/>
              <a:t>2) Data collection framework enhancement via DCCF (Data collection coordination Function) </a:t>
            </a:r>
          </a:p>
          <a:p>
            <a:r>
              <a:rPr lang="en-GB" sz="1050" dirty="0"/>
              <a:t>3) 5 More network data analytics supported</a:t>
            </a:r>
            <a:endParaRPr lang="en-US" sz="105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80AB263-3874-43EB-AD6B-8F1F4F268C95}"/>
              </a:ext>
            </a:extLst>
          </p:cNvPr>
          <p:cNvSpPr txBox="1"/>
          <p:nvPr/>
        </p:nvSpPr>
        <p:spPr>
          <a:xfrm>
            <a:off x="4561344" y="1029745"/>
            <a:ext cx="1880569" cy="25902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1050" dirty="0"/>
              <a:t>R17:</a:t>
            </a:r>
            <a:r>
              <a:rPr lang="en-GB" sz="1050" dirty="0"/>
              <a:t> distributed Arch</a:t>
            </a:r>
            <a:endParaRPr lang="en-US" sz="105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6E291E4-7446-4D28-A5DC-E329521FE7DF}"/>
              </a:ext>
            </a:extLst>
          </p:cNvPr>
          <p:cNvSpPr/>
          <p:nvPr/>
        </p:nvSpPr>
        <p:spPr>
          <a:xfrm>
            <a:off x="6735320" y="1283060"/>
            <a:ext cx="2408680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/>
              <a:t>1) Architecture enhancement e.g. </a:t>
            </a:r>
            <a:r>
              <a:rPr lang="en-US" altLang="zh-CN" sz="1050" dirty="0"/>
              <a:t>model performance monitoring/m</a:t>
            </a:r>
            <a:r>
              <a:rPr lang="en-US" sz="1050" dirty="0"/>
              <a:t>ulti-Vendor </a:t>
            </a:r>
            <a:r>
              <a:rPr lang="en-GB" sz="1050" dirty="0"/>
              <a:t>ML Model sharing/</a:t>
            </a:r>
            <a:r>
              <a:rPr lang="en-US" sz="1050" dirty="0"/>
              <a:t>Horizontal FL/</a:t>
            </a:r>
            <a:r>
              <a:rPr lang="en-GB" sz="1050" dirty="0"/>
              <a:t> /data analytics in roaming</a:t>
            </a:r>
            <a:r>
              <a:rPr lang="en-US" sz="1050" dirty="0"/>
              <a:t>              2) </a:t>
            </a:r>
            <a:r>
              <a:rPr lang="en-GB" sz="1050" dirty="0"/>
              <a:t>Data collection framework enhancement via UPF data exposure/DCCF relocation </a:t>
            </a:r>
          </a:p>
          <a:p>
            <a:r>
              <a:rPr lang="en-GB" sz="1050" dirty="0"/>
              <a:t>3) 6 More network data analytics  supported</a:t>
            </a:r>
            <a:endParaRPr lang="en-US" sz="105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6C57F6F-F556-40FD-9CF1-EA52B3C68FC1}"/>
              </a:ext>
            </a:extLst>
          </p:cNvPr>
          <p:cNvSpPr txBox="1"/>
          <p:nvPr/>
        </p:nvSpPr>
        <p:spPr>
          <a:xfrm>
            <a:off x="6922417" y="1029144"/>
            <a:ext cx="1759811" cy="25391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1050" dirty="0"/>
              <a:t>R18:</a:t>
            </a:r>
            <a:r>
              <a:rPr lang="en-GB" sz="1050" dirty="0"/>
              <a:t> Arch enhancement </a:t>
            </a:r>
            <a:endParaRPr lang="en-US" sz="1050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7665C1B-65BF-4F40-AE63-EEEFCB6B8CE6}"/>
              </a:ext>
            </a:extLst>
          </p:cNvPr>
          <p:cNvSpPr txBox="1"/>
          <p:nvPr/>
        </p:nvSpPr>
        <p:spPr>
          <a:xfrm>
            <a:off x="106533" y="4475871"/>
            <a:ext cx="8930936" cy="1834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eaLnBrk="1" hangingPunct="1"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sz="1400" dirty="0">
                <a:latin typeface="+mn-lt"/>
                <a:cs typeface="+mn-cs"/>
              </a:rPr>
              <a:t>R15~R18 eNA(</a:t>
            </a:r>
            <a:r>
              <a:rPr lang="en-US" altLang="de-DE" sz="1400" dirty="0">
                <a:latin typeface="+mn-lt"/>
                <a:cs typeface="+mn-cs"/>
              </a:rPr>
              <a:t>enablers for Network Automation</a:t>
            </a:r>
            <a:r>
              <a:rPr lang="en-US" sz="1400" dirty="0">
                <a:latin typeface="+mn-lt"/>
                <a:cs typeface="+mn-cs"/>
              </a:rPr>
              <a:t>) are to study the architecture level enhancements to support AI/ML in Core network including AIML architecture and corresponding use cases </a:t>
            </a:r>
          </a:p>
          <a:p>
            <a:pPr marL="914400" lvl="1" indent="-457200" eaLnBrk="1" hangingPunct="1"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sz="1400" dirty="0">
                <a:latin typeface="+mn-lt"/>
                <a:cs typeface="+mn-cs"/>
              </a:rPr>
              <a:t>Focus on data collection and data analytics to the network and AI/ML algorithm is not in the scope</a:t>
            </a:r>
          </a:p>
          <a:p>
            <a:pPr marL="914400" lvl="1" indent="-457200" eaLnBrk="1" hangingPunct="1"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sz="1400" dirty="0">
                <a:latin typeface="+mn-lt"/>
                <a:cs typeface="+mn-cs"/>
              </a:rPr>
              <a:t>Good coordination with SA5/SA3 however no coordination with RAN due to no RAN dependency </a:t>
            </a:r>
          </a:p>
          <a:p>
            <a:pPr eaLnBrk="1" hangingPunct="1">
              <a:spcBef>
                <a:spcPct val="20000"/>
              </a:spcBef>
              <a:defRPr/>
            </a:pPr>
            <a:endParaRPr lang="en-US" sz="500" dirty="0">
              <a:latin typeface="+mn-lt"/>
              <a:cs typeface="+mn-cs"/>
            </a:endParaRPr>
          </a:p>
          <a:p>
            <a:pPr marL="457200" indent="-457200" eaLnBrk="1" hangingPunct="1"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sz="1400" dirty="0">
                <a:latin typeface="+mn-lt"/>
                <a:cs typeface="+mn-cs"/>
              </a:rPr>
              <a:t>R19 SA2 FS_AIML_CN is to further identify potential architecture enhancements to support AI/ML</a:t>
            </a:r>
          </a:p>
          <a:p>
            <a:pPr marL="914400" lvl="1" indent="-457200" eaLnBrk="1" hangingPunct="1"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sz="1200" dirty="0"/>
              <a:t>Part1: AI/ML cross-domain coordination aspects (RAN related, high dependency with R19 AIML over air interface)</a:t>
            </a:r>
          </a:p>
          <a:p>
            <a:pPr marL="914400" lvl="1" indent="-457200" eaLnBrk="1" hangingPunct="1"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sz="1200" dirty="0"/>
              <a:t>Part2: Core network topics Vertical Federated Learning, NWDAF-assisted policy control, signaling storm mitigation </a:t>
            </a:r>
          </a:p>
        </p:txBody>
      </p:sp>
      <p:pic>
        <p:nvPicPr>
          <p:cNvPr id="1028" name="Picture 4" descr="创意大脑">
            <a:extLst>
              <a:ext uri="{FF2B5EF4-FFF2-40B4-BE49-F238E27FC236}">
                <a16:creationId xmlns:a16="http://schemas.microsoft.com/office/drawing/2014/main" id="{12C669C2-8CF1-488C-86D9-9643F5930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01" y="3294892"/>
            <a:ext cx="445469" cy="39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36B354B5-636C-4EBD-8129-A58824472463}"/>
              </a:ext>
            </a:extLst>
          </p:cNvPr>
          <p:cNvSpPr txBox="1"/>
          <p:nvPr/>
        </p:nvSpPr>
        <p:spPr>
          <a:xfrm>
            <a:off x="303110" y="3721372"/>
            <a:ext cx="8138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 dirty="0"/>
              <a:t>NWDAF</a:t>
            </a:r>
            <a:endParaRPr lang="zh-CN" altLang="en-US" sz="1200" b="1" dirty="0"/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D4D1F86E-9A5E-472B-976C-19D28ACF4177}"/>
              </a:ext>
            </a:extLst>
          </p:cNvPr>
          <p:cNvSpPr/>
          <p:nvPr/>
        </p:nvSpPr>
        <p:spPr bwMode="auto">
          <a:xfrm>
            <a:off x="1572668" y="3372922"/>
            <a:ext cx="383177" cy="276999"/>
          </a:xfrm>
          <a:prstGeom prst="right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D52E7E6-3084-4238-9241-A11474E55EE8}"/>
              </a:ext>
            </a:extLst>
          </p:cNvPr>
          <p:cNvSpPr txBox="1"/>
          <p:nvPr/>
        </p:nvSpPr>
        <p:spPr>
          <a:xfrm>
            <a:off x="758242" y="3099872"/>
            <a:ext cx="5915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 dirty="0"/>
              <a:t>1 UC</a:t>
            </a:r>
            <a:endParaRPr lang="zh-CN" altLang="en-US" sz="1200" b="1" dirty="0"/>
          </a:p>
        </p:txBody>
      </p:sp>
      <p:pic>
        <p:nvPicPr>
          <p:cNvPr id="25" name="Picture 4" descr="创意大脑">
            <a:extLst>
              <a:ext uri="{FF2B5EF4-FFF2-40B4-BE49-F238E27FC236}">
                <a16:creationId xmlns:a16="http://schemas.microsoft.com/office/drawing/2014/main" id="{1D9D7833-D0D0-4FA0-B364-EEC7FF7E86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499" y="3294892"/>
            <a:ext cx="445469" cy="39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56D90597-C269-41D7-A4B3-36BF0107112B}"/>
              </a:ext>
            </a:extLst>
          </p:cNvPr>
          <p:cNvSpPr txBox="1"/>
          <p:nvPr/>
        </p:nvSpPr>
        <p:spPr>
          <a:xfrm>
            <a:off x="2401508" y="3721372"/>
            <a:ext cx="8138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 dirty="0"/>
              <a:t>NWDAF</a:t>
            </a:r>
            <a:endParaRPr lang="zh-CN" altLang="en-US" sz="1200" b="1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25348C7-796F-4AE3-9655-1E10EABDB1D8}"/>
              </a:ext>
            </a:extLst>
          </p:cNvPr>
          <p:cNvSpPr txBox="1"/>
          <p:nvPr/>
        </p:nvSpPr>
        <p:spPr>
          <a:xfrm>
            <a:off x="2856639" y="3099872"/>
            <a:ext cx="813820" cy="281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 dirty="0"/>
              <a:t>10 UCs</a:t>
            </a:r>
            <a:endParaRPr lang="zh-CN" altLang="en-US" sz="1200" b="1" dirty="0"/>
          </a:p>
        </p:txBody>
      </p:sp>
      <p:sp>
        <p:nvSpPr>
          <p:cNvPr id="28" name="箭头: 右 27">
            <a:extLst>
              <a:ext uri="{FF2B5EF4-FFF2-40B4-BE49-F238E27FC236}">
                <a16:creationId xmlns:a16="http://schemas.microsoft.com/office/drawing/2014/main" id="{08F20AAE-C9F7-4EC6-901A-6AB3E6ACCE54}"/>
              </a:ext>
            </a:extLst>
          </p:cNvPr>
          <p:cNvSpPr/>
          <p:nvPr/>
        </p:nvSpPr>
        <p:spPr bwMode="auto">
          <a:xfrm>
            <a:off x="3769791" y="3422046"/>
            <a:ext cx="383177" cy="276999"/>
          </a:xfrm>
          <a:prstGeom prst="right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140D8DEB-F4E1-4E9F-B1F5-4E0F61061A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1916" y="3105692"/>
            <a:ext cx="267401" cy="482406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64A2A83D-DECD-47AD-A6FE-4C64C99FEF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9343" y="3113870"/>
            <a:ext cx="267402" cy="455446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DAEEF09F-16EB-40F5-BCF1-E1769F1498B8}"/>
              </a:ext>
            </a:extLst>
          </p:cNvPr>
          <p:cNvSpPr txBox="1"/>
          <p:nvPr/>
        </p:nvSpPr>
        <p:spPr>
          <a:xfrm>
            <a:off x="5208278" y="3530327"/>
            <a:ext cx="8138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 dirty="0" err="1"/>
              <a:t>AnLF</a:t>
            </a:r>
            <a:endParaRPr lang="zh-CN" altLang="en-US" sz="1200" b="1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9A8AEE7-7E32-48AB-9841-C40259FB1621}"/>
              </a:ext>
            </a:extLst>
          </p:cNvPr>
          <p:cNvSpPr txBox="1"/>
          <p:nvPr/>
        </p:nvSpPr>
        <p:spPr>
          <a:xfrm>
            <a:off x="4547611" y="3549831"/>
            <a:ext cx="8138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 dirty="0"/>
              <a:t>MTLF</a:t>
            </a:r>
            <a:endParaRPr lang="zh-CN" altLang="en-US" sz="1200" b="1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4255F1E-26AE-42A4-8C29-DE3474CEABFE}"/>
              </a:ext>
            </a:extLst>
          </p:cNvPr>
          <p:cNvSpPr txBox="1"/>
          <p:nvPr/>
        </p:nvSpPr>
        <p:spPr>
          <a:xfrm>
            <a:off x="4565064" y="4142182"/>
            <a:ext cx="65794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 dirty="0"/>
              <a:t>DCCF </a:t>
            </a:r>
            <a:endParaRPr lang="zh-CN" altLang="en-US" sz="1200" b="1" dirty="0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8B0588B5-F8B5-48E0-B761-A5BE3E4BE0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1172" y="3777100"/>
            <a:ext cx="388887" cy="414812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F81D0722-803D-49EB-A756-FE57223BF737}"/>
              </a:ext>
            </a:extLst>
          </p:cNvPr>
          <p:cNvSpPr txBox="1"/>
          <p:nvPr/>
        </p:nvSpPr>
        <p:spPr>
          <a:xfrm>
            <a:off x="5524341" y="3067596"/>
            <a:ext cx="83850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 dirty="0"/>
              <a:t>15 UCs</a:t>
            </a:r>
            <a:endParaRPr lang="zh-CN" altLang="en-US" sz="1200" b="1" dirty="0"/>
          </a:p>
        </p:txBody>
      </p:sp>
      <p:sp>
        <p:nvSpPr>
          <p:cNvPr id="40" name="箭头: 右 39">
            <a:extLst>
              <a:ext uri="{FF2B5EF4-FFF2-40B4-BE49-F238E27FC236}">
                <a16:creationId xmlns:a16="http://schemas.microsoft.com/office/drawing/2014/main" id="{D283733E-A89C-480F-BD6D-894B8C99736B}"/>
              </a:ext>
            </a:extLst>
          </p:cNvPr>
          <p:cNvSpPr/>
          <p:nvPr/>
        </p:nvSpPr>
        <p:spPr bwMode="auto">
          <a:xfrm>
            <a:off x="6143777" y="3463788"/>
            <a:ext cx="383177" cy="276999"/>
          </a:xfrm>
          <a:prstGeom prst="right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1F5811B-1A90-4F73-A49B-DBF5388A644C}"/>
              </a:ext>
            </a:extLst>
          </p:cNvPr>
          <p:cNvSpPr txBox="1"/>
          <p:nvPr/>
        </p:nvSpPr>
        <p:spPr>
          <a:xfrm>
            <a:off x="5192615" y="4146255"/>
            <a:ext cx="65794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 dirty="0"/>
              <a:t>ADRF </a:t>
            </a:r>
            <a:endParaRPr lang="zh-CN" altLang="en-US" sz="1200" b="1" dirty="0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3E4EC4D-AC87-4EC5-8F9D-8832AB3600C3}"/>
              </a:ext>
            </a:extLst>
          </p:cNvPr>
          <p:cNvGrpSpPr/>
          <p:nvPr/>
        </p:nvGrpSpPr>
        <p:grpSpPr>
          <a:xfrm>
            <a:off x="5269020" y="3750486"/>
            <a:ext cx="601832" cy="435013"/>
            <a:chOff x="5473204" y="4735924"/>
            <a:chExt cx="601832" cy="435013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C0BEEBAC-458E-44A0-B1F9-40BFA156C9C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494732" y="4756125"/>
              <a:ext cx="388887" cy="414812"/>
            </a:xfrm>
            <a:prstGeom prst="rect">
              <a:avLst/>
            </a:prstGeom>
          </p:spPr>
        </p:pic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BEDE005-773F-4BDB-96BA-94D0549BBAA8}"/>
                </a:ext>
              </a:extLst>
            </p:cNvPr>
            <p:cNvSpPr txBox="1"/>
            <p:nvPr/>
          </p:nvSpPr>
          <p:spPr>
            <a:xfrm>
              <a:off x="5558943" y="4792764"/>
              <a:ext cx="258927" cy="84467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>
              <a:spAutoFit/>
            </a:bodyPr>
            <a:lstStyle/>
            <a:p>
              <a:endParaRPr lang="zh-CN" altLang="en-US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C532076-6CD3-49E1-9575-16D624E0D041}"/>
                </a:ext>
              </a:extLst>
            </p:cNvPr>
            <p:cNvSpPr txBox="1"/>
            <p:nvPr/>
          </p:nvSpPr>
          <p:spPr>
            <a:xfrm>
              <a:off x="5473204" y="4735924"/>
              <a:ext cx="601832" cy="2000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700" b="1" dirty="0">
                  <a:solidFill>
                    <a:schemeClr val="bg1"/>
                  </a:solidFill>
                </a:rPr>
                <a:t>model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48" name="图片 47">
            <a:extLst>
              <a:ext uri="{FF2B5EF4-FFF2-40B4-BE49-F238E27FC236}">
                <a16:creationId xmlns:a16="http://schemas.microsoft.com/office/drawing/2014/main" id="{E3DE219D-4347-468C-A00A-4148A23BEC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9726" y="3113870"/>
            <a:ext cx="267401" cy="482406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B3A8FE43-4915-4DA3-97D3-B645BB20F9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68636" y="3120283"/>
            <a:ext cx="267402" cy="455446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id="{0863852F-2195-49EF-AC4F-47DFFDFE85A5}"/>
              </a:ext>
            </a:extLst>
          </p:cNvPr>
          <p:cNvSpPr txBox="1"/>
          <p:nvPr/>
        </p:nvSpPr>
        <p:spPr>
          <a:xfrm>
            <a:off x="8067571" y="3536740"/>
            <a:ext cx="8138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/>
              <a:t>AnLF</a:t>
            </a:r>
            <a:endParaRPr lang="zh-CN" altLang="en-US" sz="1200" b="1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8D420C3-50C1-4D4D-900E-0DA2B15BC228}"/>
              </a:ext>
            </a:extLst>
          </p:cNvPr>
          <p:cNvSpPr txBox="1"/>
          <p:nvPr/>
        </p:nvSpPr>
        <p:spPr>
          <a:xfrm>
            <a:off x="6731613" y="3558009"/>
            <a:ext cx="8138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 dirty="0"/>
              <a:t>MTLF</a:t>
            </a:r>
            <a:endParaRPr lang="zh-CN" altLang="en-US" sz="1200" b="1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41003E7-5B0B-4B14-8D90-B7D0E75C9D2F}"/>
              </a:ext>
            </a:extLst>
          </p:cNvPr>
          <p:cNvSpPr txBox="1"/>
          <p:nvPr/>
        </p:nvSpPr>
        <p:spPr>
          <a:xfrm>
            <a:off x="6712874" y="4150360"/>
            <a:ext cx="65794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 dirty="0"/>
              <a:t>DCCF </a:t>
            </a:r>
            <a:endParaRPr lang="zh-CN" altLang="en-US" sz="1200" b="1" dirty="0"/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96D6474D-DC65-420A-A51C-5D0F03AD5D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18982" y="3785278"/>
            <a:ext cx="388887" cy="414812"/>
          </a:xfrm>
          <a:prstGeom prst="rect">
            <a:avLst/>
          </a:prstGeom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id="{294DE87E-9D67-4CAD-A465-A0B5B293C335}"/>
              </a:ext>
            </a:extLst>
          </p:cNvPr>
          <p:cNvSpPr txBox="1"/>
          <p:nvPr/>
        </p:nvSpPr>
        <p:spPr>
          <a:xfrm>
            <a:off x="8057249" y="2901918"/>
            <a:ext cx="8138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 dirty="0"/>
              <a:t>21 UCs</a:t>
            </a:r>
            <a:endParaRPr lang="zh-CN" altLang="en-US" sz="1200" b="1" dirty="0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9021FF3-DEC8-4E38-B097-94E9ED7DCBCD}"/>
              </a:ext>
            </a:extLst>
          </p:cNvPr>
          <p:cNvSpPr txBox="1"/>
          <p:nvPr/>
        </p:nvSpPr>
        <p:spPr>
          <a:xfrm>
            <a:off x="8051908" y="4152668"/>
            <a:ext cx="65794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 dirty="0"/>
              <a:t>ADRF </a:t>
            </a:r>
            <a:endParaRPr lang="zh-CN" altLang="en-US" sz="1200" b="1" dirty="0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8E01C72-7F77-4861-A63D-317259547347}"/>
              </a:ext>
            </a:extLst>
          </p:cNvPr>
          <p:cNvGrpSpPr/>
          <p:nvPr/>
        </p:nvGrpSpPr>
        <p:grpSpPr>
          <a:xfrm>
            <a:off x="8128313" y="3756899"/>
            <a:ext cx="601832" cy="435013"/>
            <a:chOff x="5473204" y="4735924"/>
            <a:chExt cx="601832" cy="435013"/>
          </a:xfrm>
        </p:grpSpPr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0F329B10-1AEF-4CFA-97E3-78B9A2E3FB8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494732" y="4756125"/>
              <a:ext cx="388887" cy="414812"/>
            </a:xfrm>
            <a:prstGeom prst="rect">
              <a:avLst/>
            </a:prstGeom>
          </p:spPr>
        </p:pic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330C12C-208E-4A23-8799-E184EAFA7D67}"/>
                </a:ext>
              </a:extLst>
            </p:cNvPr>
            <p:cNvSpPr txBox="1"/>
            <p:nvPr/>
          </p:nvSpPr>
          <p:spPr>
            <a:xfrm>
              <a:off x="5558943" y="4792764"/>
              <a:ext cx="258927" cy="84467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>
              <a:spAutoFit/>
            </a:bodyPr>
            <a:lstStyle/>
            <a:p>
              <a:endParaRPr lang="zh-CN" altLang="en-US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7D1E3CC-A812-42FE-8B2B-A2B69C181F7A}"/>
                </a:ext>
              </a:extLst>
            </p:cNvPr>
            <p:cNvSpPr txBox="1"/>
            <p:nvPr/>
          </p:nvSpPr>
          <p:spPr>
            <a:xfrm>
              <a:off x="5473204" y="4735924"/>
              <a:ext cx="601832" cy="2000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700" b="1" dirty="0">
                  <a:solidFill>
                    <a:schemeClr val="bg1"/>
                  </a:solidFill>
                </a:rPr>
                <a:t>model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箭头: 左右 37">
            <a:extLst>
              <a:ext uri="{FF2B5EF4-FFF2-40B4-BE49-F238E27FC236}">
                <a16:creationId xmlns:a16="http://schemas.microsoft.com/office/drawing/2014/main" id="{64BC4A39-21C5-44A7-AECE-C8A3E93437DD}"/>
              </a:ext>
            </a:extLst>
          </p:cNvPr>
          <p:cNvSpPr/>
          <p:nvPr/>
        </p:nvSpPr>
        <p:spPr bwMode="auto">
          <a:xfrm>
            <a:off x="7242828" y="2965105"/>
            <a:ext cx="836825" cy="175357"/>
          </a:xfrm>
          <a:prstGeom prst="left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E425B5B9-AA12-455A-8F8A-4ADFC216AB53}"/>
              </a:ext>
            </a:extLst>
          </p:cNvPr>
          <p:cNvSpPr txBox="1"/>
          <p:nvPr/>
        </p:nvSpPr>
        <p:spPr>
          <a:xfrm>
            <a:off x="7159995" y="3135127"/>
            <a:ext cx="11265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 err="1"/>
              <a:t>P</a:t>
            </a:r>
            <a:r>
              <a:rPr lang="en-US" altLang="zh-CN" sz="1000" dirty="0" err="1"/>
              <a:t>erfo</a:t>
            </a:r>
            <a:r>
              <a:rPr lang="en-US" altLang="zh-CN" sz="1000" dirty="0"/>
              <a:t>. </a:t>
            </a:r>
            <a:r>
              <a:rPr lang="en-US" altLang="zh-CN" dirty="0"/>
              <a:t>Monitor</a:t>
            </a:r>
            <a:r>
              <a:rPr lang="en-US" altLang="zh-CN" sz="1000" dirty="0"/>
              <a:t> </a:t>
            </a:r>
          </a:p>
          <a:p>
            <a:r>
              <a:rPr lang="en-GB" altLang="zh-CN" sz="1000" dirty="0"/>
              <a:t>Model sharing</a:t>
            </a:r>
          </a:p>
          <a:p>
            <a:r>
              <a:rPr lang="en-US" altLang="zh-CN" sz="1000" dirty="0"/>
              <a:t>Horizontal FL</a:t>
            </a:r>
            <a:endParaRPr lang="en-US" altLang="zh-CN" dirty="0"/>
          </a:p>
          <a:p>
            <a:r>
              <a:rPr lang="en-GB" altLang="zh-CN" sz="1000" dirty="0"/>
              <a:t>Roaming </a:t>
            </a:r>
            <a:r>
              <a:rPr lang="en-GB" altLang="zh-CN" dirty="0" err="1"/>
              <a:t>E</a:t>
            </a:r>
            <a:r>
              <a:rPr lang="en-GB" altLang="zh-CN" sz="1000" dirty="0" err="1"/>
              <a:t>nh</a:t>
            </a:r>
            <a:r>
              <a:rPr lang="en-GB" altLang="zh-CN" sz="1000" dirty="0"/>
              <a:t>.</a:t>
            </a:r>
            <a:endParaRPr lang="zh-CN" altLang="en-US" dirty="0"/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844EC059-B28B-40D1-910C-8FECDC6754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36934" y="3805601"/>
            <a:ext cx="426946" cy="394489"/>
          </a:xfrm>
          <a:prstGeom prst="rect">
            <a:avLst/>
          </a:prstGeom>
        </p:spPr>
      </p:pic>
      <p:sp>
        <p:nvSpPr>
          <p:cNvPr id="65" name="文本框 64">
            <a:extLst>
              <a:ext uri="{FF2B5EF4-FFF2-40B4-BE49-F238E27FC236}">
                <a16:creationId xmlns:a16="http://schemas.microsoft.com/office/drawing/2014/main" id="{3F3D01FB-4C95-43FA-8889-D86FC2E56D25}"/>
              </a:ext>
            </a:extLst>
          </p:cNvPr>
          <p:cNvSpPr txBox="1"/>
          <p:nvPr/>
        </p:nvSpPr>
        <p:spPr>
          <a:xfrm>
            <a:off x="7493755" y="4148593"/>
            <a:ext cx="65794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 dirty="0"/>
              <a:t>UPF </a:t>
            </a:r>
            <a:endParaRPr lang="zh-CN" altLang="en-US" sz="1200" b="1" dirty="0"/>
          </a:p>
        </p:txBody>
      </p:sp>
      <p:sp>
        <p:nvSpPr>
          <p:cNvPr id="66" name="箭头: 右 65">
            <a:extLst>
              <a:ext uri="{FF2B5EF4-FFF2-40B4-BE49-F238E27FC236}">
                <a16:creationId xmlns:a16="http://schemas.microsoft.com/office/drawing/2014/main" id="{C79D7D5B-0A7C-4049-936B-C5878335C353}"/>
              </a:ext>
            </a:extLst>
          </p:cNvPr>
          <p:cNvSpPr/>
          <p:nvPr/>
        </p:nvSpPr>
        <p:spPr bwMode="auto">
          <a:xfrm rot="10800000">
            <a:off x="7202911" y="3911580"/>
            <a:ext cx="287676" cy="230602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9C50D27F-AA17-4D38-AF1C-F2DAA47A63BC}"/>
              </a:ext>
            </a:extLst>
          </p:cNvPr>
          <p:cNvSpPr txBox="1"/>
          <p:nvPr/>
        </p:nvSpPr>
        <p:spPr>
          <a:xfrm>
            <a:off x="7175744" y="3926572"/>
            <a:ext cx="547538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700" b="1" dirty="0">
                <a:solidFill>
                  <a:schemeClr val="bg1"/>
                </a:solidFill>
              </a:rPr>
              <a:t>Data</a:t>
            </a:r>
            <a:endParaRPr lang="zh-CN" altLang="en-US" sz="7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343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1"/>
          <p:cNvSpPr txBox="1"/>
          <p:nvPr/>
        </p:nvSpPr>
        <p:spPr bwMode="auto">
          <a:xfrm>
            <a:off x="215875" y="444323"/>
            <a:ext cx="7678076" cy="490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45067" tIns="22533" rIns="45067" bIns="22533" numCol="1" anchor="ctr" anchorCtr="0" compatLnSpc="1"/>
          <a:lstStyle>
            <a:defPPr>
              <a:defRPr lang="zh-CN"/>
            </a:defPPr>
            <a:lvl1pPr defTabSz="802005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3200" kern="0">
                <a:solidFill>
                  <a:srgbClr val="990000"/>
                </a:solidFill>
                <a:latin typeface="黑体"/>
                <a:ea typeface="+mj-ea"/>
                <a:cs typeface="+mj-cs"/>
              </a:defRPr>
            </a:lvl1pPr>
            <a:lvl2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2pPr>
            <a:lvl3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3pPr>
            <a:lvl4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4pPr>
            <a:lvl5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5pPr>
            <a:lvl6pPr marL="4572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6pPr>
            <a:lvl7pPr marL="9144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7pPr>
            <a:lvl8pPr marL="13716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8pPr>
            <a:lvl9pPr marL="18288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9pPr>
          </a:lstStyle>
          <a:p>
            <a:pPr defTabSz="451128"/>
            <a:r>
              <a:rPr lang="en-GB" altLang="en-US" b="1" dirty="0">
                <a:solidFill>
                  <a:srgbClr val="FF0000"/>
                </a:solidFill>
                <a:latin typeface="+mj-lt"/>
              </a:rPr>
              <a:t>General AI/ML Framework in Core Network</a:t>
            </a:r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2DD827C-0370-4CE4-BDC4-AB2738632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2248B3A-8C8D-45D9-8D64-F04D9248EF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655" y="226031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AD61C73A-A4C6-45A0-873A-4CCDBB5F70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6678171"/>
              </p:ext>
            </p:extLst>
          </p:nvPr>
        </p:nvGraphicFramePr>
        <p:xfrm>
          <a:off x="5642416" y="1984429"/>
          <a:ext cx="3430185" cy="16733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" name="Visio" r:id="rId4" imgW="4066953" imgH="1094982" progId="Visio.Drawing.11">
                  <p:embed/>
                </p:oleObj>
              </mc:Choice>
              <mc:Fallback>
                <p:oleObj name="Visio" r:id="rId4" imgW="4066953" imgH="1094982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2416" y="1984429"/>
                        <a:ext cx="3430185" cy="16733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C6A85934-9204-45E2-9574-1AF735CE0921}"/>
              </a:ext>
            </a:extLst>
          </p:cNvPr>
          <p:cNvSpPr/>
          <p:nvPr/>
        </p:nvSpPr>
        <p:spPr>
          <a:xfrm>
            <a:off x="304276" y="4123657"/>
            <a:ext cx="822959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1600" dirty="0"/>
              <a:t>The </a:t>
            </a:r>
            <a:r>
              <a:rPr lang="en-GB" sz="1600" b="1" dirty="0"/>
              <a:t>NWDAF(Network Data Analytics Function) </a:t>
            </a:r>
            <a:r>
              <a:rPr lang="en-GB" sz="1600" dirty="0"/>
              <a:t>provides analytics to 5GC NFs and OAM.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1600" dirty="0"/>
              <a:t> An NWDAF may contain the following logical functions:</a:t>
            </a:r>
            <a:endParaRPr lang="en-US" sz="1600" dirty="0"/>
          </a:p>
          <a:p>
            <a:pPr marL="628650" lvl="1" indent="-171450">
              <a:buFont typeface="Arial" panose="020B0604020202020204" pitchFamily="34" charset="0"/>
              <a:buChar char="‒"/>
            </a:pPr>
            <a:r>
              <a:rPr lang="en-GB" sz="1600" b="1" dirty="0"/>
              <a:t>Analytics logical function (</a:t>
            </a:r>
            <a:r>
              <a:rPr lang="en-GB" sz="1600" b="1" dirty="0" err="1"/>
              <a:t>AnLF</a:t>
            </a:r>
            <a:r>
              <a:rPr lang="en-GB" sz="1600" b="1" dirty="0"/>
              <a:t>):</a:t>
            </a:r>
            <a:r>
              <a:rPr lang="en-GB" sz="1600" dirty="0"/>
              <a:t> A logical function in NWDAF, which performs inference, derives analytics information and exposes analytics service </a:t>
            </a:r>
          </a:p>
          <a:p>
            <a:pPr marL="628650" lvl="1" indent="-171450">
              <a:buFont typeface="Arial" panose="020B0604020202020204" pitchFamily="34" charset="0"/>
              <a:buChar char="‒"/>
            </a:pPr>
            <a:r>
              <a:rPr lang="en-GB" sz="1600" b="1" dirty="0"/>
              <a:t>Model Training logical function (MTLF):</a:t>
            </a:r>
            <a:r>
              <a:rPr lang="en-GB" sz="1600" dirty="0"/>
              <a:t> A logical function in NWDAF, which trains Machine Learning (ML) models and exposes new training services (e.g. providing trained ML model)</a:t>
            </a:r>
            <a:endParaRPr lang="en-US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A48E266E-91D3-4E1D-B8AA-9CC1B6553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61611" y="2468624"/>
            <a:ext cx="528934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Line 47">
            <a:extLst>
              <a:ext uri="{FF2B5EF4-FFF2-40B4-BE49-F238E27FC236}">
                <a16:creationId xmlns:a16="http://schemas.microsoft.com/office/drawing/2014/main" id="{13B16F49-09E5-4CF2-B740-7CD8624CAEBA}"/>
              </a:ext>
            </a:extLst>
          </p:cNvPr>
          <p:cNvSpPr>
            <a:spLocks noChangeShapeType="1"/>
          </p:cNvSpPr>
          <p:nvPr/>
        </p:nvSpPr>
        <p:spPr bwMode="auto">
          <a:xfrm>
            <a:off x="1553528" y="1314925"/>
            <a:ext cx="3742" cy="172056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14" name="Rectangle 46">
            <a:extLst>
              <a:ext uri="{FF2B5EF4-FFF2-40B4-BE49-F238E27FC236}">
                <a16:creationId xmlns:a16="http://schemas.microsoft.com/office/drawing/2014/main" id="{C277ADFE-5457-4B2B-8DBF-AEFD6CEB03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6990" y="1448995"/>
            <a:ext cx="868130" cy="2917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buClrTx/>
              <a:buFontTx/>
              <a:buNone/>
            </a:pPr>
            <a:r>
              <a:rPr lang="en-GB" altLang="zh-CN" sz="1200" b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NEF</a:t>
            </a:r>
            <a:endParaRPr lang="en-GB" altLang="zh-CN" b="0">
              <a:solidFill>
                <a:srgbClr val="000000"/>
              </a:solidFill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15" name="Rectangle 45">
            <a:extLst>
              <a:ext uri="{FF2B5EF4-FFF2-40B4-BE49-F238E27FC236}">
                <a16:creationId xmlns:a16="http://schemas.microsoft.com/office/drawing/2014/main" id="{A81EFDA9-B4A4-48DF-B52B-AD07E4A324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2539" y="1244021"/>
            <a:ext cx="868130" cy="512547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altLang="zh-CN" dirty="0">
              <a:latin typeface="Arial" charset="0"/>
            </a:endParaRPr>
          </a:p>
          <a:p>
            <a:pPr algn="ctr"/>
            <a:r>
              <a:rPr lang="en-GB" altLang="zh-CN" dirty="0">
                <a:latin typeface="Arial" charset="0"/>
              </a:rPr>
              <a:t>NWDAF</a:t>
            </a:r>
          </a:p>
        </p:txBody>
      </p:sp>
      <p:sp>
        <p:nvSpPr>
          <p:cNvPr id="16" name="Rectangle 44">
            <a:extLst>
              <a:ext uri="{FF2B5EF4-FFF2-40B4-BE49-F238E27FC236}">
                <a16:creationId xmlns:a16="http://schemas.microsoft.com/office/drawing/2014/main" id="{D66168EE-1D68-4A3D-A2B4-AAA1274B17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5573" y="1456881"/>
            <a:ext cx="868130" cy="2917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altLang="zh-CN" sz="120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AF</a:t>
            </a:r>
            <a:endParaRPr lang="en-GB" altLang="zh-CN" sz="1200" dirty="0">
              <a:solidFill>
                <a:srgbClr val="000000"/>
              </a:solidFill>
              <a:latin typeface="Times New Roman" panose="02020603050405020304" pitchFamily="18" charset="0"/>
              <a:ea typeface="等线"/>
              <a:cs typeface="Times New Roman" panose="02020603050405020304" pitchFamily="18" charset="0"/>
            </a:endParaRPr>
          </a:p>
        </p:txBody>
      </p:sp>
      <p:sp>
        <p:nvSpPr>
          <p:cNvPr id="17" name="Rectangle 43">
            <a:extLst>
              <a:ext uri="{FF2B5EF4-FFF2-40B4-BE49-F238E27FC236}">
                <a16:creationId xmlns:a16="http://schemas.microsoft.com/office/drawing/2014/main" id="{37974ADF-EC4A-4374-AE5D-FE7261EBC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3640" y="1448995"/>
            <a:ext cx="868130" cy="2917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buClrTx/>
              <a:buFontTx/>
              <a:buNone/>
            </a:pPr>
            <a:r>
              <a:rPr lang="en-GB" altLang="zh-CN" sz="1200" b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PCF</a:t>
            </a:r>
            <a:endParaRPr lang="en-GB" altLang="zh-CN" b="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18" name="AutoShape 42">
            <a:extLst>
              <a:ext uri="{FF2B5EF4-FFF2-40B4-BE49-F238E27FC236}">
                <a16:creationId xmlns:a16="http://schemas.microsoft.com/office/drawing/2014/main" id="{62A2ED18-954A-4FA6-88DB-B0D45C6709E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6601" y="2213981"/>
            <a:ext cx="5515622" cy="1577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19" name="Rectangle 41">
            <a:extLst>
              <a:ext uri="{FF2B5EF4-FFF2-40B4-BE49-F238E27FC236}">
                <a16:creationId xmlns:a16="http://schemas.microsoft.com/office/drawing/2014/main" id="{92FCA7E8-FF26-437C-A3BC-44635A56C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719" y="2718714"/>
            <a:ext cx="868130" cy="2917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buClrTx/>
              <a:buFontTx/>
              <a:buNone/>
            </a:pPr>
            <a:r>
              <a:rPr lang="en-GB" altLang="zh-CN" sz="1200" b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AMF</a:t>
            </a:r>
            <a:endParaRPr lang="en-GB" altLang="zh-CN" b="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20" name="Rectangle 40">
            <a:extLst>
              <a:ext uri="{FF2B5EF4-FFF2-40B4-BE49-F238E27FC236}">
                <a16:creationId xmlns:a16="http://schemas.microsoft.com/office/drawing/2014/main" id="{674A6AD1-0A3F-41CF-9A3E-54842BA17C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0946" y="2718714"/>
            <a:ext cx="868130" cy="2917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buClrTx/>
              <a:buFontTx/>
              <a:buNone/>
            </a:pPr>
            <a:r>
              <a:rPr lang="en-GB" altLang="zh-CN" sz="1200" b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SMF</a:t>
            </a:r>
            <a:endParaRPr lang="en-GB" altLang="zh-CN" b="0">
              <a:solidFill>
                <a:srgbClr val="000000"/>
              </a:solidFill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21" name="Rectangle 39">
            <a:extLst>
              <a:ext uri="{FF2B5EF4-FFF2-40B4-BE49-F238E27FC236}">
                <a16:creationId xmlns:a16="http://schemas.microsoft.com/office/drawing/2014/main" id="{71615DC6-A901-491B-A44E-07257B768F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8430" y="3420608"/>
            <a:ext cx="868130" cy="2917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buClrTx/>
              <a:buFontTx/>
              <a:buNone/>
            </a:pPr>
            <a:r>
              <a:rPr lang="en-GB" altLang="zh-CN" sz="1200" b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UPF</a:t>
            </a:r>
            <a:endParaRPr lang="en-GB" altLang="zh-CN" b="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23" name="AutoShape 38">
            <a:extLst>
              <a:ext uri="{FF2B5EF4-FFF2-40B4-BE49-F238E27FC236}">
                <a16:creationId xmlns:a16="http://schemas.microsoft.com/office/drawing/2014/main" id="{AFCBD792-5DFF-41E7-AE08-A99AC01A4F2E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9784" y="2221867"/>
            <a:ext cx="0" cy="48896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24" name="AutoShape 37">
            <a:extLst>
              <a:ext uri="{FF2B5EF4-FFF2-40B4-BE49-F238E27FC236}">
                <a16:creationId xmlns:a16="http://schemas.microsoft.com/office/drawing/2014/main" id="{0558E77B-52F3-4D3E-ACA5-2F4AC8E3781F}"/>
              </a:ext>
            </a:extLst>
          </p:cNvPr>
          <p:cNvSpPr>
            <a:spLocks noChangeShapeType="1"/>
          </p:cNvSpPr>
          <p:nvPr/>
        </p:nvSpPr>
        <p:spPr bwMode="auto">
          <a:xfrm>
            <a:off x="3992496" y="2229754"/>
            <a:ext cx="0" cy="48896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25" name="AutoShape 36">
            <a:extLst>
              <a:ext uri="{FF2B5EF4-FFF2-40B4-BE49-F238E27FC236}">
                <a16:creationId xmlns:a16="http://schemas.microsoft.com/office/drawing/2014/main" id="{0E1EE89F-9C05-43D3-9249-2D05F148EAE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41055" y="1740793"/>
            <a:ext cx="0" cy="48107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26" name="AutoShape 35">
            <a:extLst>
              <a:ext uri="{FF2B5EF4-FFF2-40B4-BE49-F238E27FC236}">
                <a16:creationId xmlns:a16="http://schemas.microsoft.com/office/drawing/2014/main" id="{6CAFB09D-BAE9-4D2E-93C2-CD50E19C10A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31636" y="1740793"/>
            <a:ext cx="0" cy="48107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27" name="AutoShape 34">
            <a:extLst>
              <a:ext uri="{FF2B5EF4-FFF2-40B4-BE49-F238E27FC236}">
                <a16:creationId xmlns:a16="http://schemas.microsoft.com/office/drawing/2014/main" id="{EC98BEE5-E4EB-458C-A5DF-DBC0CC33F06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59638" y="1756566"/>
            <a:ext cx="0" cy="44952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28" name="AutoShape 33">
            <a:extLst>
              <a:ext uri="{FF2B5EF4-FFF2-40B4-BE49-F238E27FC236}">
                <a16:creationId xmlns:a16="http://schemas.microsoft.com/office/drawing/2014/main" id="{299ADD56-DD2D-41B1-BFB9-DE7FB32E5EB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42737" y="1756566"/>
            <a:ext cx="0" cy="48107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29" name="AutoShape 32">
            <a:extLst>
              <a:ext uri="{FF2B5EF4-FFF2-40B4-BE49-F238E27FC236}">
                <a16:creationId xmlns:a16="http://schemas.microsoft.com/office/drawing/2014/main" id="{F31EF4E2-5662-4DB3-A077-FE7617CA9955}"/>
              </a:ext>
            </a:extLst>
          </p:cNvPr>
          <p:cNvSpPr>
            <a:spLocks noChangeShapeType="1"/>
          </p:cNvSpPr>
          <p:nvPr/>
        </p:nvSpPr>
        <p:spPr bwMode="auto">
          <a:xfrm>
            <a:off x="3999979" y="3026285"/>
            <a:ext cx="0" cy="41009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30" name="Rectangle 31">
            <a:extLst>
              <a:ext uri="{FF2B5EF4-FFF2-40B4-BE49-F238E27FC236}">
                <a16:creationId xmlns:a16="http://schemas.microsoft.com/office/drawing/2014/main" id="{61E485B7-F659-4086-807F-75076BAE9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8603" y="1740793"/>
            <a:ext cx="501421" cy="27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0" hangingPunct="0">
              <a:buClrTx/>
              <a:buFontTx/>
              <a:buNone/>
            </a:pPr>
            <a:r>
              <a:rPr lang="en-GB" altLang="zh-CN" sz="1000" b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Nnef</a:t>
            </a:r>
            <a:endParaRPr lang="en-GB" altLang="zh-CN" b="0">
              <a:solidFill>
                <a:srgbClr val="000000"/>
              </a:solidFill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317BE6B0-ABB9-4271-8703-DF8F58BA0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06" y="1748680"/>
            <a:ext cx="671834" cy="27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0" hangingPunct="0">
              <a:buClrTx/>
              <a:buFontTx/>
              <a:buNone/>
            </a:pPr>
            <a:r>
              <a:rPr lang="en-GB" altLang="zh-CN" sz="1000" b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Nnwdaf</a:t>
            </a:r>
            <a:endParaRPr lang="en-GB" altLang="zh-CN" b="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33" name="Rectangle 29">
            <a:extLst>
              <a:ext uri="{FF2B5EF4-FFF2-40B4-BE49-F238E27FC236}">
                <a16:creationId xmlns:a16="http://schemas.microsoft.com/office/drawing/2014/main" id="{224AF05F-8DB4-46DF-A8FC-BAAEDE07BC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9703" y="1732907"/>
            <a:ext cx="501421" cy="27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0" hangingPunct="0">
              <a:buClrTx/>
              <a:buFontTx/>
              <a:buNone/>
            </a:pPr>
            <a:r>
              <a:rPr lang="en-GB" altLang="zh-CN" sz="1000" b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Naf</a:t>
            </a:r>
            <a:endParaRPr lang="en-GB" altLang="zh-CN" b="0">
              <a:solidFill>
                <a:srgbClr val="000000"/>
              </a:solidFill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34" name="Rectangle 28">
            <a:extLst>
              <a:ext uri="{FF2B5EF4-FFF2-40B4-BE49-F238E27FC236}">
                <a16:creationId xmlns:a16="http://schemas.microsoft.com/office/drawing/2014/main" id="{E304F386-5CB3-4DCB-8C5F-F52779DFA3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7834" y="1715820"/>
            <a:ext cx="501421" cy="27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0" hangingPunct="0">
              <a:buClrTx/>
              <a:buFontTx/>
              <a:buNone/>
            </a:pPr>
            <a:r>
              <a:rPr lang="en-GB" altLang="zh-CN" sz="1000" b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Npcf</a:t>
            </a:r>
            <a:endParaRPr lang="en-GB" altLang="zh-CN" b="0">
              <a:solidFill>
                <a:srgbClr val="000000"/>
              </a:solidFill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35" name="Rectangle 27">
            <a:extLst>
              <a:ext uri="{FF2B5EF4-FFF2-40B4-BE49-F238E27FC236}">
                <a16:creationId xmlns:a16="http://schemas.microsoft.com/office/drawing/2014/main" id="{8E41673D-8F9F-45B2-8BBA-8E0731E07E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7203" y="2245526"/>
            <a:ext cx="501421" cy="27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0" hangingPunct="0">
              <a:buClrTx/>
              <a:buFontTx/>
              <a:buNone/>
            </a:pPr>
            <a:r>
              <a:rPr lang="en-GB" altLang="zh-CN" sz="1000" b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Namf</a:t>
            </a:r>
            <a:endParaRPr lang="en-GB" altLang="zh-CN" b="0">
              <a:solidFill>
                <a:srgbClr val="000000"/>
              </a:solidFill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36" name="Rectangle 26">
            <a:extLst>
              <a:ext uri="{FF2B5EF4-FFF2-40B4-BE49-F238E27FC236}">
                <a16:creationId xmlns:a16="http://schemas.microsoft.com/office/drawing/2014/main" id="{253943D8-F080-4DB5-B684-D504EECA27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9979" y="2221867"/>
            <a:ext cx="501421" cy="27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0" hangingPunct="0">
              <a:buClrTx/>
              <a:buFontTx/>
              <a:buNone/>
            </a:pPr>
            <a:r>
              <a:rPr lang="en-GB" altLang="zh-CN" sz="1000" b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Nsmf</a:t>
            </a:r>
            <a:endParaRPr lang="en-GB" altLang="zh-CN" b="0">
              <a:solidFill>
                <a:srgbClr val="000000"/>
              </a:solidFill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37" name="Rectangle 25">
            <a:extLst>
              <a:ext uri="{FF2B5EF4-FFF2-40B4-BE49-F238E27FC236}">
                <a16:creationId xmlns:a16="http://schemas.microsoft.com/office/drawing/2014/main" id="{F614D723-7C02-493E-82F8-064C03197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9979" y="3034172"/>
            <a:ext cx="501421" cy="27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0" hangingPunct="0">
              <a:buClrTx/>
              <a:buFontTx/>
              <a:buNone/>
            </a:pPr>
            <a:r>
              <a:rPr lang="en-GB" altLang="zh-CN" sz="1000" b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N4</a:t>
            </a:r>
            <a:endParaRPr lang="en-GB" altLang="zh-CN" b="0">
              <a:solidFill>
                <a:srgbClr val="000000"/>
              </a:solidFill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38" name="Rectangle 24">
            <a:extLst>
              <a:ext uri="{FF2B5EF4-FFF2-40B4-BE49-F238E27FC236}">
                <a16:creationId xmlns:a16="http://schemas.microsoft.com/office/drawing/2014/main" id="{63C2A2FC-52C1-4B26-9F1B-CEFA0D1EE1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439" y="1448995"/>
            <a:ext cx="868130" cy="2917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buClrTx/>
              <a:buFontTx/>
              <a:buNone/>
            </a:pPr>
            <a:r>
              <a:rPr lang="en-GB" altLang="zh-CN" sz="1200" b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UDR</a:t>
            </a:r>
            <a:endParaRPr lang="en-GB" altLang="zh-CN" b="0">
              <a:solidFill>
                <a:srgbClr val="000000"/>
              </a:solidFill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39" name="AutoShape 23">
            <a:extLst>
              <a:ext uri="{FF2B5EF4-FFF2-40B4-BE49-F238E27FC236}">
                <a16:creationId xmlns:a16="http://schemas.microsoft.com/office/drawing/2014/main" id="{70D310A0-1EE9-4F71-B9D0-CBCCE12B368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2988" y="1740793"/>
            <a:ext cx="0" cy="48107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40" name="Rectangle 22">
            <a:extLst>
              <a:ext uri="{FF2B5EF4-FFF2-40B4-BE49-F238E27FC236}">
                <a16:creationId xmlns:a16="http://schemas.microsoft.com/office/drawing/2014/main" id="{E007D87A-2216-4DB3-A788-880141AB5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988" y="1772339"/>
            <a:ext cx="501421" cy="27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0" hangingPunct="0">
              <a:buClrTx/>
              <a:buFontTx/>
              <a:buNone/>
            </a:pPr>
            <a:r>
              <a:rPr lang="en-GB" altLang="zh-CN" sz="1000" b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Nudr</a:t>
            </a:r>
            <a:endParaRPr lang="en-GB" altLang="zh-CN" b="0">
              <a:solidFill>
                <a:srgbClr val="000000"/>
              </a:solidFill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41" name="Rectangle 21">
            <a:extLst>
              <a:ext uri="{FF2B5EF4-FFF2-40B4-BE49-F238E27FC236}">
                <a16:creationId xmlns:a16="http://schemas.microsoft.com/office/drawing/2014/main" id="{AF97EE06-E861-4085-B29A-194E70AE5B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1705" y="1456881"/>
            <a:ext cx="868130" cy="2917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buClrTx/>
              <a:buFontTx/>
              <a:buNone/>
            </a:pPr>
            <a:r>
              <a:rPr lang="fr-FR" altLang="zh-CN" sz="1200" b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CHF</a:t>
            </a:r>
            <a:endParaRPr lang="fr-FR" altLang="zh-CN" b="0">
              <a:solidFill>
                <a:srgbClr val="000000"/>
              </a:solidFill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42" name="AutoShape 20">
            <a:extLst>
              <a:ext uri="{FF2B5EF4-FFF2-40B4-BE49-F238E27FC236}">
                <a16:creationId xmlns:a16="http://schemas.microsoft.com/office/drawing/2014/main" id="{220C9862-A027-48C2-928A-633B6D87ECC4}"/>
              </a:ext>
            </a:extLst>
          </p:cNvPr>
          <p:cNvSpPr>
            <a:spLocks noChangeShapeType="1"/>
          </p:cNvSpPr>
          <p:nvPr/>
        </p:nvSpPr>
        <p:spPr bwMode="auto">
          <a:xfrm>
            <a:off x="5133319" y="1772339"/>
            <a:ext cx="0" cy="42586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43" name="Rectangle 19">
            <a:extLst>
              <a:ext uri="{FF2B5EF4-FFF2-40B4-BE49-F238E27FC236}">
                <a16:creationId xmlns:a16="http://schemas.microsoft.com/office/drawing/2014/main" id="{9113E0A5-3EB8-40AF-BB74-E1E4FEA0E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8351" y="1740793"/>
            <a:ext cx="501421" cy="27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0" hangingPunct="0">
              <a:buClrTx/>
              <a:buFontTx/>
              <a:buNone/>
            </a:pPr>
            <a:r>
              <a:rPr lang="en-GB" altLang="zh-CN" sz="1000" b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Nchf</a:t>
            </a:r>
            <a:endParaRPr lang="en-GB" altLang="zh-CN" b="0">
              <a:solidFill>
                <a:srgbClr val="000000"/>
              </a:solidFill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44" name="Oval 18">
            <a:extLst>
              <a:ext uri="{FF2B5EF4-FFF2-40B4-BE49-F238E27FC236}">
                <a16:creationId xmlns:a16="http://schemas.microsoft.com/office/drawing/2014/main" id="{D46CAD3D-3866-4FDF-9CBA-73C2F4B32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612" y="1697418"/>
            <a:ext cx="104775" cy="74921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45" name="Oval 17">
            <a:extLst>
              <a:ext uri="{FF2B5EF4-FFF2-40B4-BE49-F238E27FC236}">
                <a16:creationId xmlns:a16="http://schemas.microsoft.com/office/drawing/2014/main" id="{30C40C5D-0278-4650-A3C6-18E2CC9626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3657" y="1707934"/>
            <a:ext cx="104775" cy="74921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46" name="Oval 16">
            <a:extLst>
              <a:ext uri="{FF2B5EF4-FFF2-40B4-BE49-F238E27FC236}">
                <a16:creationId xmlns:a16="http://schemas.microsoft.com/office/drawing/2014/main" id="{DF58E207-37DF-49C6-B9C6-932671206E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9249" y="1702676"/>
            <a:ext cx="104775" cy="74921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47" name="Oval 15">
            <a:extLst>
              <a:ext uri="{FF2B5EF4-FFF2-40B4-BE49-F238E27FC236}">
                <a16:creationId xmlns:a16="http://schemas.microsoft.com/office/drawing/2014/main" id="{0A0D5411-E125-4B3C-96E2-C07A275D8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9724" y="1700047"/>
            <a:ext cx="104775" cy="74921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48" name="Oval 14">
            <a:extLst>
              <a:ext uri="{FF2B5EF4-FFF2-40B4-BE49-F238E27FC236}">
                <a16:creationId xmlns:a16="http://schemas.microsoft.com/office/drawing/2014/main" id="{3F7EC06A-380D-49FA-B88B-424E72D1B8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7834" y="1702676"/>
            <a:ext cx="104775" cy="74921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49" name="Oval 13">
            <a:extLst>
              <a:ext uri="{FF2B5EF4-FFF2-40B4-BE49-F238E27FC236}">
                <a16:creationId xmlns:a16="http://schemas.microsoft.com/office/drawing/2014/main" id="{C0213196-AF33-4810-BA01-90D84A4811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4902" y="2675339"/>
            <a:ext cx="104775" cy="74921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50" name="Oval 12">
            <a:extLst>
              <a:ext uri="{FF2B5EF4-FFF2-40B4-BE49-F238E27FC236}">
                <a16:creationId xmlns:a16="http://schemas.microsoft.com/office/drawing/2014/main" id="{0C9894D9-7A6D-47AA-8108-1F1499D088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2602" y="2670081"/>
            <a:ext cx="104775" cy="74921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51" name="Oval 11">
            <a:extLst>
              <a:ext uri="{FF2B5EF4-FFF2-40B4-BE49-F238E27FC236}">
                <a16:creationId xmlns:a16="http://schemas.microsoft.com/office/drawing/2014/main" id="{A2339E60-4C16-4936-981C-9B111DE333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3426" y="1715820"/>
            <a:ext cx="104775" cy="74921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52" name="Rectangle 41">
            <a:extLst>
              <a:ext uri="{FF2B5EF4-FFF2-40B4-BE49-F238E27FC236}">
                <a16:creationId xmlns:a16="http://schemas.microsoft.com/office/drawing/2014/main" id="{937B06AD-742B-40CB-9204-23D5A2D563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8400" y="2721122"/>
            <a:ext cx="868130" cy="2917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altLang="zh-CN" sz="120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OAM</a:t>
            </a:r>
            <a:endParaRPr lang="en-GB" altLang="zh-CN" sz="1200" dirty="0">
              <a:solidFill>
                <a:srgbClr val="000000"/>
              </a:solidFill>
              <a:latin typeface="Times New Roman" panose="02020603050405020304" pitchFamily="18" charset="0"/>
              <a:ea typeface="等线"/>
              <a:cs typeface="Times New Roman" panose="02020603050405020304" pitchFamily="18" charset="0"/>
            </a:endParaRPr>
          </a:p>
        </p:txBody>
      </p:sp>
      <p:sp>
        <p:nvSpPr>
          <p:cNvPr id="53" name="Rectangle 39">
            <a:extLst>
              <a:ext uri="{FF2B5EF4-FFF2-40B4-BE49-F238E27FC236}">
                <a16:creationId xmlns:a16="http://schemas.microsoft.com/office/drawing/2014/main" id="{A06C9E5B-3812-4249-98AB-881E88AFA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8400" y="3420608"/>
            <a:ext cx="868130" cy="2917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buClrTx/>
              <a:buFontTx/>
              <a:buNone/>
            </a:pPr>
            <a:r>
              <a:rPr lang="en-GB" altLang="zh-CN" sz="1200" b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RAN</a:t>
            </a:r>
            <a:endParaRPr lang="en-GB" altLang="zh-CN" sz="1200" b="0" dirty="0">
              <a:solidFill>
                <a:srgbClr val="000000"/>
              </a:solidFill>
              <a:latin typeface="Times New Roman" panose="02020603050405020304" pitchFamily="18" charset="0"/>
              <a:ea typeface="等线"/>
              <a:cs typeface="Times New Roman" panose="02020603050405020304" pitchFamily="18" charset="0"/>
            </a:endParaRPr>
          </a:p>
        </p:txBody>
      </p:sp>
      <p:sp>
        <p:nvSpPr>
          <p:cNvPr id="54" name="AutoShape 32">
            <a:extLst>
              <a:ext uri="{FF2B5EF4-FFF2-40B4-BE49-F238E27FC236}">
                <a16:creationId xmlns:a16="http://schemas.microsoft.com/office/drawing/2014/main" id="{166D21AE-0AEE-4AA2-A4C5-17965174CC45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9950" y="3027415"/>
            <a:ext cx="0" cy="41009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55" name="Rectangle 39">
            <a:extLst>
              <a:ext uri="{FF2B5EF4-FFF2-40B4-BE49-F238E27FC236}">
                <a16:creationId xmlns:a16="http://schemas.microsoft.com/office/drawing/2014/main" id="{97F1B892-1406-4CFE-A523-904ADE7C1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925" y="3423624"/>
            <a:ext cx="868130" cy="2917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buClrTx/>
              <a:buFontTx/>
              <a:buNone/>
            </a:pPr>
            <a:r>
              <a:rPr lang="en-GB" altLang="zh-CN" sz="1200" b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UE</a:t>
            </a:r>
            <a:endParaRPr lang="en-GB" altLang="zh-CN" sz="1200" b="0" dirty="0">
              <a:solidFill>
                <a:srgbClr val="000000"/>
              </a:solidFill>
              <a:latin typeface="Times New Roman" panose="02020603050405020304" pitchFamily="18" charset="0"/>
              <a:ea typeface="等线"/>
              <a:cs typeface="Times New Roman" panose="02020603050405020304" pitchFamily="18" charset="0"/>
            </a:endParaRP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E11871AF-1FE6-4AD5-80F9-16C567E3519C}"/>
              </a:ext>
            </a:extLst>
          </p:cNvPr>
          <p:cNvCxnSpPr>
            <a:stCxn id="55" idx="3"/>
            <a:endCxn id="53" idx="1"/>
          </p:cNvCxnSpPr>
          <p:nvPr/>
        </p:nvCxnSpPr>
        <p:spPr bwMode="auto">
          <a:xfrm flipV="1">
            <a:off x="1221056" y="3566508"/>
            <a:ext cx="247345" cy="301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7" name="AutoShape 32">
            <a:extLst>
              <a:ext uri="{FF2B5EF4-FFF2-40B4-BE49-F238E27FC236}">
                <a16:creationId xmlns:a16="http://schemas.microsoft.com/office/drawing/2014/main" id="{30944E0A-936C-426D-9311-12043195A0E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36530" y="3018400"/>
            <a:ext cx="589042" cy="54923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4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58" name="AutoShape 3">
            <a:extLst>
              <a:ext uri="{FF2B5EF4-FFF2-40B4-BE49-F238E27FC236}">
                <a16:creationId xmlns:a16="http://schemas.microsoft.com/office/drawing/2014/main" id="{6A5F0CEC-32BE-4CED-8D6F-D7E596C19C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31769" y="3566508"/>
            <a:ext cx="1240236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Tx/>
              <a:buFontTx/>
              <a:buNone/>
            </a:pPr>
            <a:endParaRPr lang="en-US" sz="1600" b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59" name="箭头: 右 58">
            <a:extLst>
              <a:ext uri="{FF2B5EF4-FFF2-40B4-BE49-F238E27FC236}">
                <a16:creationId xmlns:a16="http://schemas.microsoft.com/office/drawing/2014/main" id="{41B423D7-602C-4D83-8FA2-E1AE29B26663}"/>
              </a:ext>
            </a:extLst>
          </p:cNvPr>
          <p:cNvSpPr/>
          <p:nvPr/>
        </p:nvSpPr>
        <p:spPr bwMode="auto">
          <a:xfrm rot="1391867">
            <a:off x="2988182" y="2264167"/>
            <a:ext cx="2645641" cy="276999"/>
          </a:xfrm>
          <a:prstGeom prst="right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85554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1"/>
          <p:cNvSpPr txBox="1"/>
          <p:nvPr/>
        </p:nvSpPr>
        <p:spPr bwMode="auto">
          <a:xfrm>
            <a:off x="215874" y="444323"/>
            <a:ext cx="8990270" cy="490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45067" tIns="22533" rIns="45067" bIns="22533" numCol="1" anchor="ctr" anchorCtr="0" compatLnSpc="1"/>
          <a:lstStyle>
            <a:defPPr>
              <a:defRPr lang="zh-CN"/>
            </a:defPPr>
            <a:lvl1pPr defTabSz="802005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3200" kern="0">
                <a:solidFill>
                  <a:srgbClr val="990000"/>
                </a:solidFill>
                <a:latin typeface="黑体"/>
                <a:ea typeface="+mj-ea"/>
                <a:cs typeface="+mj-cs"/>
              </a:defRPr>
            </a:lvl1pPr>
            <a:lvl2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2pPr>
            <a:lvl3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3pPr>
            <a:lvl4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4pPr>
            <a:lvl5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5pPr>
            <a:lvl6pPr marL="4572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6pPr>
            <a:lvl7pPr marL="9144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7pPr>
            <a:lvl8pPr marL="13716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8pPr>
            <a:lvl9pPr marL="18288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9pPr>
          </a:lstStyle>
          <a:p>
            <a:pPr defTabSz="451128"/>
            <a:r>
              <a:rPr lang="en-GB" altLang="en-US" b="1" dirty="0">
                <a:solidFill>
                  <a:srgbClr val="FF0000"/>
                </a:solidFill>
                <a:latin typeface="+mj-lt"/>
              </a:rPr>
              <a:t>Data Collection Architecture in </a:t>
            </a:r>
          </a:p>
          <a:p>
            <a:pPr defTabSz="451128"/>
            <a:r>
              <a:rPr lang="en-GB" altLang="en-US" b="1" dirty="0">
                <a:solidFill>
                  <a:srgbClr val="FF0000"/>
                </a:solidFill>
                <a:latin typeface="+mj-lt"/>
              </a:rPr>
              <a:t>Core Network </a:t>
            </a:r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2DD827C-0370-4CE4-BDC4-AB2738632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9478F30C-66DB-4538-96E3-43FE851A0F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3998926"/>
              </p:ext>
            </p:extLst>
          </p:nvPr>
        </p:nvGraphicFramePr>
        <p:xfrm>
          <a:off x="4305671" y="1164949"/>
          <a:ext cx="4715146" cy="38392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" name="Picture" r:id="rId4" imgW="5180786" imgH="2431655" progId="Word.Picture.8">
                  <p:embed/>
                </p:oleObj>
              </mc:Choice>
              <mc:Fallback>
                <p:oleObj name="Picture" r:id="rId4" imgW="5180786" imgH="2431655" progId="Word.Picture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5671" y="1164949"/>
                        <a:ext cx="4715146" cy="38392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1">
            <a:extLst>
              <a:ext uri="{FF2B5EF4-FFF2-40B4-BE49-F238E27FC236}">
                <a16:creationId xmlns:a16="http://schemas.microsoft.com/office/drawing/2014/main" id="{A48E266E-91D3-4E1D-B8AA-9CC1B6553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311997"/>
            <a:ext cx="5834237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id="{1AA52DD7-5CDE-4885-B3F0-F33344FC0E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38272"/>
              </p:ext>
            </p:extLst>
          </p:nvPr>
        </p:nvGraphicFramePr>
        <p:xfrm>
          <a:off x="397977" y="1265002"/>
          <a:ext cx="4074529" cy="3705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1" name="Visio" r:id="rId6" imgW="5667375" imgH="2638425" progId="Visio.Drawing.15">
                  <p:embed/>
                </p:oleObj>
              </mc:Choice>
              <mc:Fallback>
                <p:oleObj name="Visio" r:id="rId6" imgW="5667375" imgH="2638425" progId="Visio.Drawing.15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977" y="1265002"/>
                        <a:ext cx="4074529" cy="37050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>
            <a:extLst>
              <a:ext uri="{FF2B5EF4-FFF2-40B4-BE49-F238E27FC236}">
                <a16:creationId xmlns:a16="http://schemas.microsoft.com/office/drawing/2014/main" id="{0DAD4D1A-C090-4CCA-BFBF-6AFA61C96139}"/>
              </a:ext>
            </a:extLst>
          </p:cNvPr>
          <p:cNvSpPr/>
          <p:nvPr/>
        </p:nvSpPr>
        <p:spPr>
          <a:xfrm>
            <a:off x="5136905" y="5394458"/>
            <a:ext cx="36375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Fig2: </a:t>
            </a: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Network Data Analytics Exposure architecture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2A901B6-FD28-49E2-94A8-DE344EE6C51D}"/>
              </a:ext>
            </a:extLst>
          </p:cNvPr>
          <p:cNvSpPr/>
          <p:nvPr/>
        </p:nvSpPr>
        <p:spPr>
          <a:xfrm>
            <a:off x="863939" y="5440249"/>
            <a:ext cx="34417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Fig1: Data storage architecture for Analytics and Collected Data</a:t>
            </a:r>
            <a:endParaRPr lang="en-US" sz="1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20CE4AF-E005-4CAC-BF59-BAC5981A6CC9}"/>
              </a:ext>
            </a:extLst>
          </p:cNvPr>
          <p:cNvSpPr/>
          <p:nvPr/>
        </p:nvSpPr>
        <p:spPr>
          <a:xfrm>
            <a:off x="736735" y="4823870"/>
            <a:ext cx="436076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DCCF: Data Collection Coordination Function</a:t>
            </a:r>
          </a:p>
          <a:p>
            <a:r>
              <a:rPr lang="en-US" sz="1100" b="1" dirty="0"/>
              <a:t>ADRF: </a:t>
            </a:r>
            <a:r>
              <a:rPr lang="en-GB" sz="1050" b="1" dirty="0"/>
              <a:t>Analytics Data Repository Function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363502064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1"/>
          <p:cNvSpPr txBox="1"/>
          <p:nvPr/>
        </p:nvSpPr>
        <p:spPr bwMode="auto">
          <a:xfrm>
            <a:off x="215875" y="444323"/>
            <a:ext cx="7678076" cy="490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45067" tIns="22533" rIns="45067" bIns="22533" numCol="1" anchor="ctr" anchorCtr="0" compatLnSpc="1"/>
          <a:lstStyle>
            <a:defPPr>
              <a:defRPr lang="zh-CN"/>
            </a:defPPr>
            <a:lvl1pPr defTabSz="802005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3200" kern="0">
                <a:solidFill>
                  <a:srgbClr val="990000"/>
                </a:solidFill>
                <a:latin typeface="黑体"/>
                <a:ea typeface="+mj-ea"/>
                <a:cs typeface="+mj-cs"/>
              </a:defRPr>
            </a:lvl1pPr>
            <a:lvl2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2pPr>
            <a:lvl3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3pPr>
            <a:lvl4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4pPr>
            <a:lvl5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5pPr>
            <a:lvl6pPr marL="4572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6pPr>
            <a:lvl7pPr marL="9144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7pPr>
            <a:lvl8pPr marL="13716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8pPr>
            <a:lvl9pPr marL="18288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9pPr>
          </a:lstStyle>
          <a:p>
            <a:pPr defTabSz="451128"/>
            <a:r>
              <a:rPr lang="en-US" altLang="zh-CN" b="1" dirty="0">
                <a:solidFill>
                  <a:srgbClr val="FF0000"/>
                </a:solidFill>
                <a:latin typeface="+mj-lt"/>
              </a:rPr>
              <a:t>AI/ML Model Sharing within Core Network </a:t>
            </a:r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Rectangle 34">
            <a:extLst>
              <a:ext uri="{FF2B5EF4-FFF2-40B4-BE49-F238E27FC236}">
                <a16:creationId xmlns:a16="http://schemas.microsoft.com/office/drawing/2014/main" id="{8AD6047C-0DD5-4E7E-B2F2-7A3B95B58C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1" y="1129947"/>
            <a:ext cx="103939" cy="207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51435" tIns="25718" rIns="51435" bIns="25718" numCol="1" anchor="ctr" anchorCtr="0" compatLnSpc="1">
            <a:prstTxWarp prst="textNoShape">
              <a:avLst/>
            </a:prstTxWarp>
            <a:spAutoFit/>
          </a:bodyPr>
          <a:lstStyle/>
          <a:p>
            <a:pPr defTabSz="514350"/>
            <a:endParaRPr lang="zh-CN" altLang="en-US" sz="1013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8F879C2-0476-4095-8E4D-C5B87C36DA29}"/>
              </a:ext>
            </a:extLst>
          </p:cNvPr>
          <p:cNvSpPr/>
          <p:nvPr/>
        </p:nvSpPr>
        <p:spPr>
          <a:xfrm>
            <a:off x="422994" y="4246472"/>
            <a:ext cx="8142991" cy="1669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defTabSz="514350">
              <a:spcAft>
                <a:spcPts val="338"/>
              </a:spcAft>
              <a:buSzPct val="120000"/>
              <a:buFont typeface="Arial" panose="020B0604020202020204" pitchFamily="34" charset="0"/>
              <a:buChar char="•"/>
            </a:pPr>
            <a:r>
              <a:rPr lang="en-US" altLang="zh-CN" sz="2000" kern="0" dirty="0">
                <a:solidFill>
                  <a:prstClr val="black"/>
                </a:solidFill>
                <a:latin typeface="Calibri"/>
                <a:ea typeface="等线" panose="02010600030101010101" pitchFamily="2" charset="-122"/>
              </a:rPr>
              <a:t>In R18, introduce </a:t>
            </a:r>
            <a:r>
              <a:rPr lang="en-US" altLang="zh-CN" sz="2000" b="1" kern="0" dirty="0">
                <a:solidFill>
                  <a:prstClr val="black"/>
                </a:solidFill>
                <a:latin typeface="Calibri"/>
                <a:ea typeface="等线" panose="02010600030101010101" pitchFamily="2" charset="-122"/>
              </a:rPr>
              <a:t>ML model Interoperability information </a:t>
            </a:r>
            <a:r>
              <a:rPr lang="en-US" altLang="zh-CN" sz="2000" kern="0" dirty="0">
                <a:solidFill>
                  <a:prstClr val="black"/>
                </a:solidFill>
                <a:latin typeface="Calibri"/>
                <a:ea typeface="等线" panose="02010600030101010101" pitchFamily="2" charset="-122"/>
              </a:rPr>
              <a:t>to support Model delivery within 5GC NWDAFs among multi-vendors;</a:t>
            </a:r>
          </a:p>
          <a:p>
            <a:pPr marL="214313" indent="-214313" defTabSz="514350">
              <a:spcAft>
                <a:spcPts val="338"/>
              </a:spcAft>
              <a:buSzPct val="120000"/>
              <a:buFont typeface="Arial" panose="020B0604020202020204" pitchFamily="34" charset="0"/>
              <a:buChar char="•"/>
            </a:pPr>
            <a:r>
              <a:rPr lang="en-US" altLang="zh-CN" sz="2000" b="1" kern="0" dirty="0">
                <a:solidFill>
                  <a:prstClr val="black"/>
                </a:solidFill>
                <a:latin typeface="Calibri"/>
                <a:ea typeface="等线" panose="02010600030101010101" pitchFamily="2" charset="-122"/>
              </a:rPr>
              <a:t>ML Model Interoperability Information</a:t>
            </a:r>
            <a:r>
              <a:rPr lang="en-US" altLang="zh-CN" sz="2000" kern="0" dirty="0">
                <a:solidFill>
                  <a:prstClr val="black"/>
                </a:solidFill>
                <a:latin typeface="Calibri"/>
                <a:ea typeface="等线" panose="02010600030101010101" pitchFamily="2" charset="-122"/>
              </a:rPr>
              <a:t>, this is vendor-specific information that conveys, e.g., requested model file format, model execution environment, etc. </a:t>
            </a:r>
          </a:p>
        </p:txBody>
      </p:sp>
      <p:graphicFrame>
        <p:nvGraphicFramePr>
          <p:cNvPr id="26" name="对象 25">
            <a:extLst>
              <a:ext uri="{FF2B5EF4-FFF2-40B4-BE49-F238E27FC236}">
                <a16:creationId xmlns:a16="http://schemas.microsoft.com/office/drawing/2014/main" id="{75649F41-1F66-45CE-AF3B-D4E066F380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207669"/>
              </p:ext>
            </p:extLst>
          </p:nvPr>
        </p:nvGraphicFramePr>
        <p:xfrm>
          <a:off x="1246940" y="1484258"/>
          <a:ext cx="6058726" cy="2311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Visio" r:id="rId4" imgW="5403594" imgH="2546188" progId="Visio.Drawing.15">
                  <p:embed/>
                </p:oleObj>
              </mc:Choice>
              <mc:Fallback>
                <p:oleObj name="Visio" r:id="rId4" imgW="5403594" imgH="2546188" progId="Visio.Drawing.15">
                  <p:embed/>
                  <p:pic>
                    <p:nvPicPr>
                      <p:cNvPr id="26" name="对象 25">
                        <a:extLst>
                          <a:ext uri="{FF2B5EF4-FFF2-40B4-BE49-F238E27FC236}">
                            <a16:creationId xmlns:a16="http://schemas.microsoft.com/office/drawing/2014/main" id="{75649F41-1F66-45CE-AF3B-D4E066F380C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940" y="1484258"/>
                        <a:ext cx="6058726" cy="231188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854398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1"/>
          <p:cNvSpPr txBox="1"/>
          <p:nvPr/>
        </p:nvSpPr>
        <p:spPr bwMode="auto">
          <a:xfrm>
            <a:off x="215874" y="444323"/>
            <a:ext cx="8990270" cy="490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45067" tIns="22533" rIns="45067" bIns="22533" numCol="1" anchor="ctr" anchorCtr="0" compatLnSpc="1"/>
          <a:lstStyle>
            <a:defPPr>
              <a:defRPr lang="zh-CN"/>
            </a:defPPr>
            <a:lvl1pPr defTabSz="802005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3200" kern="0">
                <a:solidFill>
                  <a:srgbClr val="990000"/>
                </a:solidFill>
                <a:latin typeface="黑体"/>
                <a:ea typeface="+mj-ea"/>
                <a:cs typeface="+mj-cs"/>
              </a:defRPr>
            </a:lvl1pPr>
            <a:lvl2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2pPr>
            <a:lvl3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3pPr>
            <a:lvl4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4pPr>
            <a:lvl5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5pPr>
            <a:lvl6pPr marL="4572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6pPr>
            <a:lvl7pPr marL="9144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7pPr>
            <a:lvl8pPr marL="13716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8pPr>
            <a:lvl9pPr marL="18288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9pPr>
          </a:lstStyle>
          <a:p>
            <a:pPr defTabSz="451128"/>
            <a:r>
              <a:rPr lang="en-GB" b="1" dirty="0">
                <a:solidFill>
                  <a:srgbClr val="FF0000"/>
                </a:solidFill>
                <a:latin typeface="+mj-lt"/>
              </a:rPr>
              <a:t>FL(Federated Learning) </a:t>
            </a:r>
            <a:r>
              <a:rPr lang="en-GB" altLang="en-US" b="1" dirty="0">
                <a:solidFill>
                  <a:srgbClr val="FF0000"/>
                </a:solidFill>
                <a:latin typeface="+mj-lt"/>
              </a:rPr>
              <a:t>in Core network </a:t>
            </a:r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2DD827C-0370-4CE4-BDC4-AB2738632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A48E266E-91D3-4E1D-B8AA-9CC1B6553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391895"/>
            <a:ext cx="5834237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8748D2D-9B1A-4C64-807D-5FAD0EA65E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8330" y="1783247"/>
            <a:ext cx="3936119" cy="2673340"/>
          </a:xfrm>
          <a:prstGeom prst="rect">
            <a:avLst/>
          </a:prstGeom>
        </p:spPr>
      </p:pic>
      <p:pic>
        <p:nvPicPr>
          <p:cNvPr id="6146" name="图片 4">
            <a:extLst>
              <a:ext uri="{FF2B5EF4-FFF2-40B4-BE49-F238E27FC236}">
                <a16:creationId xmlns:a16="http://schemas.microsoft.com/office/drawing/2014/main" id="{C7716E20-AD74-4A24-99B6-0959747F0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51" y="2325963"/>
            <a:ext cx="3758567" cy="179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1F45450-B98A-4C5E-AE5D-C01122CC8F26}"/>
              </a:ext>
            </a:extLst>
          </p:cNvPr>
          <p:cNvSpPr/>
          <p:nvPr/>
        </p:nvSpPr>
        <p:spPr>
          <a:xfrm>
            <a:off x="-247168" y="5190380"/>
            <a:ext cx="92313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 eaLnBrk="1" hangingPunct="1">
              <a:spcBef>
                <a:spcPct val="20000"/>
              </a:spcBef>
              <a:buBlip>
                <a:blip r:embed="rId5"/>
              </a:buBlip>
              <a:defRPr/>
            </a:pPr>
            <a:r>
              <a:rPr lang="en-US" sz="1800" dirty="0">
                <a:latin typeface="+mn-lt"/>
                <a:cs typeface="+mn-cs"/>
              </a:rPr>
              <a:t>Enhance 5GC to support horizontal/vertical federated learning (VFL), i.e. a federated learning technique without exchanging/sharing local data set or ML Models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01A71C8-EADE-429F-95B7-6F330C796923}"/>
              </a:ext>
            </a:extLst>
          </p:cNvPr>
          <p:cNvSpPr txBox="1"/>
          <p:nvPr/>
        </p:nvSpPr>
        <p:spPr>
          <a:xfrm>
            <a:off x="435007" y="1546887"/>
            <a:ext cx="3693110" cy="33855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 defTabSz="685800"/>
            <a:r>
              <a:rPr lang="en-GB" sz="1600" dirty="0">
                <a:cs typeface="Times New Roman" panose="02020603050405020304" pitchFamily="18" charset="0"/>
              </a:rPr>
              <a:t>5GC Support for Horizontal FL in R18</a:t>
            </a:r>
            <a:endParaRPr lang="en-US" sz="160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4FC19EA-9F14-45BE-B8E5-EC3C40996F79}"/>
              </a:ext>
            </a:extLst>
          </p:cNvPr>
          <p:cNvSpPr txBox="1"/>
          <p:nvPr/>
        </p:nvSpPr>
        <p:spPr>
          <a:xfrm>
            <a:off x="5068640" y="1526241"/>
            <a:ext cx="3758567" cy="33855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 defTabSz="685800"/>
            <a:r>
              <a:rPr lang="en-GB" sz="1600" dirty="0">
                <a:cs typeface="Times New Roman" panose="02020603050405020304" pitchFamily="18" charset="0"/>
              </a:rPr>
              <a:t>5GC Support for Vertical FL in R18</a:t>
            </a:r>
            <a:endParaRPr lang="en-US" sz="160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9EB2DEE8-6E70-4AAB-8903-ED98EA713444}"/>
              </a:ext>
            </a:extLst>
          </p:cNvPr>
          <p:cNvCxnSpPr>
            <a:cxnSpLocks/>
          </p:cNvCxnSpPr>
          <p:nvPr/>
        </p:nvCxnSpPr>
        <p:spPr>
          <a:xfrm>
            <a:off x="4572000" y="1512580"/>
            <a:ext cx="0" cy="3130439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073667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1"/>
          <p:cNvSpPr txBox="1"/>
          <p:nvPr/>
        </p:nvSpPr>
        <p:spPr bwMode="auto">
          <a:xfrm>
            <a:off x="215875" y="444323"/>
            <a:ext cx="7678076" cy="490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45067" tIns="22533" rIns="45067" bIns="22533" numCol="1" anchor="ctr" anchorCtr="0" compatLnSpc="1"/>
          <a:lstStyle>
            <a:defPPr>
              <a:defRPr lang="zh-CN"/>
            </a:defPPr>
            <a:lvl1pPr defTabSz="802005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3200" kern="0">
                <a:solidFill>
                  <a:srgbClr val="990000"/>
                </a:solidFill>
                <a:latin typeface="黑体"/>
                <a:ea typeface="+mj-ea"/>
                <a:cs typeface="+mj-cs"/>
              </a:defRPr>
            </a:lvl1pPr>
            <a:lvl2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2pPr>
            <a:lvl3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3pPr>
            <a:lvl4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4pPr>
            <a:lvl5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5pPr>
            <a:lvl6pPr marL="4572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6pPr>
            <a:lvl7pPr marL="9144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7pPr>
            <a:lvl8pPr marL="13716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8pPr>
            <a:lvl9pPr marL="18288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9pPr>
          </a:lstStyle>
          <a:p>
            <a:pPr defTabSz="451128"/>
            <a:r>
              <a:rPr lang="en-US" altLang="zh-CN" b="1" dirty="0">
                <a:solidFill>
                  <a:srgbClr val="FF0000"/>
                </a:solidFill>
                <a:latin typeface="+mj-lt"/>
              </a:rPr>
              <a:t>AI/ML Model Performance Monitoring </a:t>
            </a:r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Rectangle 34">
            <a:extLst>
              <a:ext uri="{FF2B5EF4-FFF2-40B4-BE49-F238E27FC236}">
                <a16:creationId xmlns:a16="http://schemas.microsoft.com/office/drawing/2014/main" id="{8AD6047C-0DD5-4E7E-B2F2-7A3B95B58C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1" y="1129947"/>
            <a:ext cx="103939" cy="207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51435" tIns="25718" rIns="51435" bIns="25718" numCol="1" anchor="ctr" anchorCtr="0" compatLnSpc="1">
            <a:prstTxWarp prst="textNoShape">
              <a:avLst/>
            </a:prstTxWarp>
            <a:spAutoFit/>
          </a:bodyPr>
          <a:lstStyle/>
          <a:p>
            <a:pPr defTabSz="514350"/>
            <a:endParaRPr lang="zh-CN" altLang="en-US" sz="1013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3971627D-01C4-4FA7-AFEA-506181FB7E7D}"/>
              </a:ext>
            </a:extLst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097536" y="1326805"/>
            <a:ext cx="796415" cy="210026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11333C16-324E-4FDC-8F8B-129B4A06116F}"/>
              </a:ext>
            </a:extLst>
          </p:cNvPr>
          <p:cNvGrpSpPr/>
          <p:nvPr/>
        </p:nvGrpSpPr>
        <p:grpSpPr>
          <a:xfrm>
            <a:off x="696079" y="1663942"/>
            <a:ext cx="7751841" cy="3533704"/>
            <a:chOff x="676330" y="1860263"/>
            <a:chExt cx="4967725" cy="4711603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EC5B945-C75E-4388-AA3E-1ACFCBF7BB22}"/>
                </a:ext>
              </a:extLst>
            </p:cNvPr>
            <p:cNvSpPr/>
            <p:nvPr/>
          </p:nvSpPr>
          <p:spPr>
            <a:xfrm>
              <a:off x="676330" y="5628018"/>
              <a:ext cx="4967725" cy="9438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14313" indent="-214313" defTabSz="514350">
                <a:spcAft>
                  <a:spcPts val="338"/>
                </a:spcAft>
                <a:buSzPct val="120000"/>
                <a:buFont typeface="Arial" panose="020B0604020202020204" pitchFamily="34" charset="0"/>
                <a:buChar char="•"/>
              </a:pPr>
              <a:r>
                <a:rPr lang="en-US" altLang="zh-CN" sz="2000" kern="0" dirty="0">
                  <a:solidFill>
                    <a:prstClr val="black"/>
                  </a:solidFill>
                  <a:latin typeface="Calibri"/>
                  <a:ea typeface="等线" panose="02010600030101010101" pitchFamily="2" charset="-122"/>
                </a:rPr>
                <a:t>In R18, define Model/Analytics Accuracy for classification in TS23.288, which is the number of correct predictions out of all predictions.</a:t>
              </a: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8526F086-4256-4688-B4D9-07016D4832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3377" y="1860263"/>
              <a:ext cx="4808654" cy="32570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93698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1"/>
          <p:cNvSpPr txBox="1"/>
          <p:nvPr/>
        </p:nvSpPr>
        <p:spPr bwMode="auto">
          <a:xfrm>
            <a:off x="215875" y="444323"/>
            <a:ext cx="7678076" cy="490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45067" tIns="22533" rIns="45067" bIns="22533" numCol="1" anchor="ctr" anchorCtr="0" compatLnSpc="1"/>
          <a:lstStyle>
            <a:defPPr>
              <a:defRPr lang="zh-CN"/>
            </a:defPPr>
            <a:lvl1pPr defTabSz="802005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3200" kern="0">
                <a:solidFill>
                  <a:srgbClr val="990000"/>
                </a:solidFill>
                <a:latin typeface="黑体"/>
                <a:ea typeface="+mj-ea"/>
                <a:cs typeface="+mj-cs"/>
              </a:defRPr>
            </a:lvl1pPr>
            <a:lvl2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2pPr>
            <a:lvl3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3pPr>
            <a:lvl4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4pPr>
            <a:lvl5pPr defTabSz="802005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5pPr>
            <a:lvl6pPr marL="4572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6pPr>
            <a:lvl7pPr marL="9144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7pPr>
            <a:lvl8pPr marL="13716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8pPr>
            <a:lvl9pPr marL="1828800" defTabSz="802005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9pPr>
          </a:lstStyle>
          <a:p>
            <a:pPr defTabSz="451128"/>
            <a:r>
              <a:rPr lang="en-US" altLang="zh-CN" b="1" dirty="0">
                <a:solidFill>
                  <a:srgbClr val="FF0000"/>
                </a:solidFill>
                <a:latin typeface="+mj-lt"/>
              </a:rPr>
              <a:t>Observations</a:t>
            </a:r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Rectangle 34">
            <a:extLst>
              <a:ext uri="{FF2B5EF4-FFF2-40B4-BE49-F238E27FC236}">
                <a16:creationId xmlns:a16="http://schemas.microsoft.com/office/drawing/2014/main" id="{8AD6047C-0DD5-4E7E-B2F2-7A3B95B58C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1" y="1129947"/>
            <a:ext cx="103939" cy="207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51435" tIns="25718" rIns="51435" bIns="25718" numCol="1" anchor="ctr" anchorCtr="0" compatLnSpc="1">
            <a:prstTxWarp prst="textNoShape">
              <a:avLst/>
            </a:prstTxWarp>
            <a:spAutoFit/>
          </a:bodyPr>
          <a:lstStyle/>
          <a:p>
            <a:pPr defTabSz="514350"/>
            <a:endParaRPr lang="zh-CN" altLang="en-US" sz="1013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8F879C2-0476-4095-8E4D-C5B87C36DA29}"/>
              </a:ext>
            </a:extLst>
          </p:cNvPr>
          <p:cNvSpPr/>
          <p:nvPr/>
        </p:nvSpPr>
        <p:spPr>
          <a:xfrm>
            <a:off x="370878" y="1347117"/>
            <a:ext cx="8578871" cy="4224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defTabSz="514350">
              <a:spcAft>
                <a:spcPts val="338"/>
              </a:spcAft>
              <a:buSzPct val="120000"/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prstClr val="black"/>
                </a:solidFill>
                <a:latin typeface="Calibri"/>
                <a:ea typeface="等线" panose="02010600030101010101" pitchFamily="2" charset="-122"/>
              </a:rPr>
              <a:t>Identify AI/ML related activities of all working groups of Pre18/ Rel-18 features and Rel-19 studies.</a:t>
            </a:r>
          </a:p>
          <a:p>
            <a:pPr marL="671513" lvl="1" indent="-214313" defTabSz="514350">
              <a:spcAft>
                <a:spcPts val="338"/>
              </a:spcAft>
              <a:buSzPct val="120000"/>
              <a:buFont typeface="Arial" panose="020B0604020202020204" pitchFamily="34" charset="0"/>
              <a:buChar char="•"/>
            </a:pPr>
            <a:r>
              <a:rPr lang="en-US" altLang="zh-CN" sz="2300" kern="0" dirty="0">
                <a:solidFill>
                  <a:prstClr val="black"/>
                </a:solidFill>
                <a:latin typeface="Calibri"/>
                <a:ea typeface="等线" panose="02010600030101010101" pitchFamily="2" charset="-122"/>
              </a:rPr>
              <a:t>First i</a:t>
            </a:r>
            <a:r>
              <a:rPr lang="en-US" sz="2300" kern="0" dirty="0">
                <a:solidFill>
                  <a:prstClr val="black"/>
                </a:solidFill>
                <a:latin typeface="Calibri"/>
                <a:ea typeface="等线" panose="02010600030101010101" pitchFamily="2" charset="-122"/>
              </a:rPr>
              <a:t>dentify AI/ML related Activities of Pre-R18 and Rel-18 features as they are already frozen and stable</a:t>
            </a:r>
          </a:p>
          <a:p>
            <a:pPr marL="671513" lvl="1" indent="-214313" defTabSz="514350">
              <a:spcAft>
                <a:spcPts val="338"/>
              </a:spcAft>
              <a:buSzPct val="120000"/>
              <a:buFont typeface="Arial" panose="020B0604020202020204" pitchFamily="34" charset="0"/>
              <a:buChar char="•"/>
            </a:pPr>
            <a:r>
              <a:rPr lang="en-US" sz="2300" kern="0" dirty="0">
                <a:solidFill>
                  <a:prstClr val="black"/>
                </a:solidFill>
                <a:latin typeface="Calibri"/>
                <a:ea typeface="等线" panose="02010600030101010101" pitchFamily="2" charset="-122"/>
              </a:rPr>
              <a:t>Secondly identify AI/ML related Activities of R19 studies once it is stable e.g. by end of 2024 when R19 is expected to finished</a:t>
            </a:r>
          </a:p>
          <a:p>
            <a:pPr marL="214313" indent="-214313" defTabSz="514350">
              <a:spcAft>
                <a:spcPts val="338"/>
              </a:spcAft>
              <a:buSzPct val="120000"/>
              <a:buFont typeface="Arial" panose="020B0604020202020204" pitchFamily="34" charset="0"/>
              <a:buChar char="•"/>
            </a:pPr>
            <a:endParaRPr lang="en-US" sz="2400" kern="0" dirty="0">
              <a:solidFill>
                <a:prstClr val="black"/>
              </a:solidFill>
              <a:latin typeface="Calibri"/>
              <a:ea typeface="等线" panose="02010600030101010101" pitchFamily="2" charset="-122"/>
            </a:endParaRPr>
          </a:p>
          <a:p>
            <a:pPr marL="214313" indent="-214313" defTabSz="514350">
              <a:spcAft>
                <a:spcPts val="338"/>
              </a:spcAft>
              <a:buSzPct val="120000"/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prstClr val="black"/>
                </a:solidFill>
                <a:latin typeface="Calibri"/>
                <a:ea typeface="等线" panose="02010600030101010101" pitchFamily="2" charset="-122"/>
              </a:rPr>
              <a:t>In addition to AI/ML LCM, AI/ML E2E framework should also include other parts e.g. models and data collection/storage, performance evaluation and accuracy monitoring</a:t>
            </a:r>
          </a:p>
          <a:p>
            <a:pPr lvl="1" defTabSz="514350">
              <a:spcAft>
                <a:spcPts val="338"/>
              </a:spcAft>
              <a:buSzPct val="120000"/>
            </a:pPr>
            <a:endParaRPr lang="en-US" sz="2000" kern="0" dirty="0">
              <a:solidFill>
                <a:prstClr val="black"/>
              </a:solidFill>
              <a:latin typeface="Calibri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6919801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09cef1fd-e61b-4dbf-b745-21988b13f978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3255</TotalTime>
  <Words>753</Words>
  <Application>Microsoft Office PowerPoint</Application>
  <PresentationFormat>全屏显示(4:3)</PresentationFormat>
  <Paragraphs>104</Paragraphs>
  <Slides>8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FrutigerNext LT Regular</vt:lpstr>
      <vt:lpstr>ＭＳ Ｐゴシック</vt:lpstr>
      <vt:lpstr>等线</vt:lpstr>
      <vt:lpstr>宋体</vt:lpstr>
      <vt:lpstr>微软雅黑</vt:lpstr>
      <vt:lpstr>Arial</vt:lpstr>
      <vt:lpstr>Calibri</vt:lpstr>
      <vt:lpstr>Times New Roman</vt:lpstr>
      <vt:lpstr>Wingdings</vt:lpstr>
      <vt:lpstr>Office Theme</vt:lpstr>
      <vt:lpstr>Visio</vt:lpstr>
      <vt:lpstr>Picture</vt:lpstr>
      <vt:lpstr>Summary on E2E AIML Framework in SA2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vivo</cp:lastModifiedBy>
  <cp:revision>2045</cp:revision>
  <dcterms:created xsi:type="dcterms:W3CDTF">2008-08-30T09:32:10Z</dcterms:created>
  <dcterms:modified xsi:type="dcterms:W3CDTF">2024-06-11T08:16:08Z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