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1163" r:id="rId6"/>
    <p:sldId id="1164" r:id="rId7"/>
    <p:sldId id="1225" r:id="rId8"/>
    <p:sldId id="1226" r:id="rId9"/>
    <p:sldId id="808" r:id="rId10"/>
    <p:sldId id="809" r:id="rId11"/>
    <p:sldId id="1150" r:id="rId12"/>
    <p:sldId id="1151" r:id="rId13"/>
    <p:sldId id="812" r:id="rId14"/>
    <p:sldId id="1231" r:id="rId15"/>
    <p:sldId id="821" r:id="rId16"/>
    <p:sldId id="1133" r:id="rId17"/>
    <p:sldId id="1232" r:id="rId18"/>
    <p:sldId id="1218" r:id="rId19"/>
    <p:sldId id="817" r:id="rId20"/>
    <p:sldId id="1179" r:id="rId21"/>
    <p:sldId id="1227" r:id="rId22"/>
    <p:sldId id="1228" r:id="rId23"/>
    <p:sldId id="1105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611E59-1E42-444C-B380-B41129A2C679}" v="1" dt="2024-06-12T07:44:59.71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2802" y="1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3611E59-1E42-444C-B380-B41129A2C679}"/>
    <pc:docChg chg="modSld">
      <pc:chgData name="Alain Sultan" userId="2b0808dc-3530-4760-ae57-56aa48186e32" providerId="ADAL" clId="{E3611E59-1E42-444C-B380-B41129A2C679}" dt="2024-06-12T13:37:20.380" v="47" actId="20577"/>
      <pc:docMkLst>
        <pc:docMk/>
      </pc:docMkLst>
      <pc:sldChg chg="modSp mod">
        <pc:chgData name="Alain Sultan" userId="2b0808dc-3530-4760-ae57-56aa48186e32" providerId="ADAL" clId="{E3611E59-1E42-444C-B380-B41129A2C679}" dt="2024-06-12T07:49:57.786" v="38" actId="20577"/>
        <pc:sldMkLst>
          <pc:docMk/>
          <pc:sldMk cId="0" sldId="1150"/>
        </pc:sldMkLst>
        <pc:spChg chg="mod">
          <ac:chgData name="Alain Sultan" userId="2b0808dc-3530-4760-ae57-56aa48186e32" providerId="ADAL" clId="{E3611E59-1E42-444C-B380-B41129A2C679}" dt="2024-06-12T07:44:03.541" v="16" actId="13926"/>
          <ac:spMkLst>
            <pc:docMk/>
            <pc:sldMk cId="0" sldId="1150"/>
            <ac:spMk id="14338" creationId="{9A12EF54-87AF-449F-9CF7-C1CB4FA7BC62}"/>
          </ac:spMkLst>
        </pc:spChg>
        <pc:graphicFrameChg chg="mod modGraphic">
          <ac:chgData name="Alain Sultan" userId="2b0808dc-3530-4760-ae57-56aa48186e32" providerId="ADAL" clId="{E3611E59-1E42-444C-B380-B41129A2C679}" dt="2024-06-12T07:49:57.786" v="38" actId="20577"/>
          <ac:graphicFrameMkLst>
            <pc:docMk/>
            <pc:sldMk cId="0" sldId="1150"/>
            <ac:graphicFrameMk id="4" creationId="{215D4DB2-3CFD-4143-8566-3EAAB4FFFFC9}"/>
          </ac:graphicFrameMkLst>
        </pc:graphicFrameChg>
      </pc:sldChg>
      <pc:sldChg chg="modSp mod">
        <pc:chgData name="Alain Sultan" userId="2b0808dc-3530-4760-ae57-56aa48186e32" providerId="ADAL" clId="{E3611E59-1E42-444C-B380-B41129A2C679}" dt="2024-06-12T13:37:20.380" v="47" actId="20577"/>
        <pc:sldMkLst>
          <pc:docMk/>
          <pc:sldMk cId="0" sldId="1163"/>
        </pc:sldMkLst>
        <pc:spChg chg="mod">
          <ac:chgData name="Alain Sultan" userId="2b0808dc-3530-4760-ae57-56aa48186e32" providerId="ADAL" clId="{E3611E59-1E42-444C-B380-B41129A2C679}" dt="2024-06-12T13:37:20.380" v="47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Alain Sultan" userId="2b0808dc-3530-4760-ae57-56aa48186e32" providerId="ADAL" clId="{E3611E59-1E42-444C-B380-B41129A2C679}" dt="2024-06-12T07:43:39.892" v="15" actId="20577"/>
        <pc:sldMkLst>
          <pc:docMk/>
          <pc:sldMk cId="3919967141" sldId="1225"/>
        </pc:sldMkLst>
        <pc:spChg chg="mod">
          <ac:chgData name="Alain Sultan" userId="2b0808dc-3530-4760-ae57-56aa48186e32" providerId="ADAL" clId="{E3611E59-1E42-444C-B380-B41129A2C679}" dt="2024-06-12T07:43:39.892" v="15" actId="20577"/>
          <ac:spMkLst>
            <pc:docMk/>
            <pc:sldMk cId="3919967141" sldId="1225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E3611E59-1E42-444C-B380-B41129A2C679}" dt="2024-06-12T07:51:02.838" v="45" actId="20577"/>
        <pc:sldMkLst>
          <pc:docMk/>
          <pc:sldMk cId="982001704" sldId="1227"/>
        </pc:sldMkLst>
        <pc:graphicFrameChg chg="modGraphic">
          <ac:chgData name="Alain Sultan" userId="2b0808dc-3530-4760-ae57-56aa48186e32" providerId="ADAL" clId="{E3611E59-1E42-444C-B380-B41129A2C679}" dt="2024-06-12T07:51:02.838" v="45" actId="20577"/>
          <ac:graphicFrameMkLst>
            <pc:docMk/>
            <pc:sldMk cId="982001704" sldId="1227"/>
            <ac:graphicFrameMk id="2" creationId="{6888D463-925C-D497-C61C-C47CE2400DB6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6/12/2024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6/12/2024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SA#103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SP-240784 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SP-240784 - 3GPP TSG#104,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June 17 – 21 2024, Shanghai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r>
              <a:rPr lang="en-GB" altLang="en-US" sz="4000" b="1" i="1" dirty="0">
                <a:cs typeface="Arial" panose="020B0604020202020204" pitchFamily="34" charset="0"/>
              </a:rPr>
              <a:t>Rel-18 </a:t>
            </a: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end of Release clean-up/alignment of SA1 specs</a:t>
            </a:r>
          </a:p>
        </p:txBody>
      </p:sp>
    </p:spTree>
    <p:extLst>
      <p:ext uri="{BB962C8B-B14F-4D97-AF65-F5344CB8AC3E}">
        <p14:creationId xmlns:p14="http://schemas.microsoft.com/office/powerpoint/2010/main" val="4620995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23900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i="1" dirty="0">
                <a:cs typeface="Arial" panose="020B0604020202020204" pitchFamily="34" charset="0"/>
              </a:rPr>
              <a:t>Rel-18 </a:t>
            </a:r>
            <a:r>
              <a:rPr lang="en-GB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end of Release clean-up/alignment of SA1 specs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97637" y="1546531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Rel-18 end of Release clean-up/alignment of SA1 specs</a:t>
            </a: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519007"/>
              </p:ext>
            </p:extLst>
          </p:nvPr>
        </p:nvGraphicFramePr>
        <p:xfrm>
          <a:off x="496126" y="1927550"/>
          <a:ext cx="8445501" cy="246971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Agenda item 18.1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S1-241334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Alignment for Smart Energy Infrastructure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0098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S1-241345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Removal of non-implemented DI_5G requirement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DI_5G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0784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063691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SP-240791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S1-241349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 for Clean-up of Rel-18 VMR Requirements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0788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173483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SP-240796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S1-241396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Clean-up of PIN requirements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PIRates</a:t>
                      </a: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0786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009343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SP-240797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S1-241397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 PALS Requirements Clean-up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PALS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0789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513021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SP-240788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S1-241331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Permanent alignment between stage 1 and stages 2/3 for UAS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UAS_Ph3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22.125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0055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Rel-19*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991366"/>
                  </a:ext>
                </a:extLst>
              </a:tr>
              <a:tr h="2097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SP-240787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S1-241062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Re-introduction of non-implemented UIA charging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22.125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0109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Rel-19**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74855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S1-241063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Re-introduction of non-implemented UIA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0593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Rel-19**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07326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1D079CB-68B4-4FC2-B1D9-E3842289B66A}"/>
              </a:ext>
            </a:extLst>
          </p:cNvPr>
          <p:cNvSpPr txBox="1"/>
          <p:nvPr/>
        </p:nvSpPr>
        <p:spPr>
          <a:xfrm>
            <a:off x="3850890" y="4440299"/>
            <a:ext cx="5293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*This alignment continue the work done during SA#105. It deletes permanently requirements which SA1 group consider won’t ever be met by downstream groups.</a:t>
            </a:r>
          </a:p>
          <a:p>
            <a:r>
              <a:rPr lang="en-US" sz="800" dirty="0"/>
              <a:t>** Re-introduction of requirements due to the obsolete 3GPP procedures, not suit it to clean specs.</a:t>
            </a:r>
            <a:endParaRPr lang="en-GB" sz="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Work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682783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Work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71664" y="1304113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Ambient IoT</a:t>
            </a:r>
            <a:endParaRPr lang="en-US" sz="900" dirty="0"/>
          </a:p>
          <a:p>
            <a:pPr>
              <a:spcBef>
                <a:spcPct val="0"/>
              </a:spcBef>
            </a:pP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248224"/>
              </p:ext>
            </p:extLst>
          </p:nvPr>
        </p:nvGraphicFramePr>
        <p:xfrm>
          <a:off x="419098" y="1627108"/>
          <a:ext cx="8445501" cy="99143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S1-241043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Removing duplicated reference to TS22.369 (Ambient IoT) in TS 22.261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the definition pointer of Ambient IoT device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22.369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C6F3E87-05E2-4B35-9B30-B4AC07017CD0}"/>
              </a:ext>
            </a:extLst>
          </p:cNvPr>
          <p:cNvSpPr txBox="1">
            <a:spLocks/>
          </p:cNvSpPr>
          <p:nvPr/>
        </p:nvSpPr>
        <p:spPr>
          <a:xfrm>
            <a:off x="371664" y="262865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 err="1">
                <a:solidFill>
                  <a:srgbClr val="FF0000"/>
                </a:solidFill>
                <a:cs typeface="Arial" panose="020B0604020202020204" pitchFamily="34" charset="0"/>
              </a:rPr>
              <a:t>FS_Sensing</a:t>
            </a:r>
            <a:endParaRPr lang="en-US" sz="900" dirty="0"/>
          </a:p>
          <a:p>
            <a:pPr>
              <a:spcBef>
                <a:spcPct val="0"/>
              </a:spcBef>
            </a:pP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43D701F-C6B9-4F6B-AAA3-C17EE2355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438410"/>
              </p:ext>
            </p:extLst>
          </p:nvPr>
        </p:nvGraphicFramePr>
        <p:xfrm>
          <a:off x="419098" y="2951645"/>
          <a:ext cx="8445501" cy="5799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Removal of trademark and product name from Sensing TR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FS_Sensing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22.837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BEE8BE2-150E-46CF-95C7-47B40DD1A586}"/>
              </a:ext>
            </a:extLst>
          </p:cNvPr>
          <p:cNvSpPr txBox="1">
            <a:spLocks/>
          </p:cNvSpPr>
          <p:nvPr/>
        </p:nvSpPr>
        <p:spPr>
          <a:xfrm>
            <a:off x="371664" y="354976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FRMCS_Ph5</a:t>
            </a: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4DAD5CB-1B47-4008-B234-5BEC66623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3594"/>
              </p:ext>
            </p:extLst>
          </p:nvPr>
        </p:nvGraphicFramePr>
        <p:xfrm>
          <a:off x="419098" y="3872755"/>
          <a:ext cx="8445501" cy="7323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SP-240789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S1-241337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 of non-3GPP devices using multiple MCX gateway UE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FRMCS__Ph5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GB" b="1" dirty="0" err="1"/>
              <a:t>MonSTra</a:t>
            </a:r>
            <a:r>
              <a:rPr lang="en-GB" b="1" dirty="0"/>
              <a:t>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Mini-WID was agreed during the TSG SA WG 1 Meeting #106</a:t>
            </a:r>
          </a:p>
          <a:p>
            <a:pPr marL="536575" lvl="1">
              <a:defRPr/>
            </a:pPr>
            <a:r>
              <a:rPr lang="en-GB" altLang="zh-CN" sz="1050" dirty="0"/>
              <a:t> Associated change request against TS22.261 was agreed to add new </a:t>
            </a:r>
            <a:r>
              <a:rPr lang="en-US" altLang="zh-CN" sz="1050" dirty="0"/>
              <a:t>requirement on Monitoring of </a:t>
            </a:r>
            <a:r>
              <a:rPr lang="en-US" altLang="zh-CN" sz="1050" dirty="0" err="1"/>
              <a:t>signalling</a:t>
            </a:r>
            <a:r>
              <a:rPr lang="en-US" altLang="zh-CN" sz="1050" dirty="0"/>
              <a:t> traffic in 5G.</a:t>
            </a:r>
            <a:endParaRPr lang="en-GB" altLang="zh-CN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</a:t>
            </a:r>
          </a:p>
          <a:p>
            <a:pPr lvl="1">
              <a:spcBef>
                <a:spcPct val="0"/>
              </a:spcBef>
            </a:pPr>
            <a:r>
              <a:rPr lang="en-GB" altLang="en-US" sz="1200" dirty="0"/>
              <a:t>none in SA1 (SA1 work completed)</a:t>
            </a:r>
            <a:endParaRPr lang="en-US" altLang="en-US" sz="12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841613"/>
              </p:ext>
            </p:extLst>
          </p:nvPr>
        </p:nvGraphicFramePr>
        <p:xfrm>
          <a:off x="443548" y="998983"/>
          <a:ext cx="8180388" cy="6802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Monitoring of </a:t>
                      </a:r>
                      <a:r>
                        <a:rPr lang="en-US" sz="1100" b="0" i="1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traffic in 5G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MonSTra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18/06/2024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SP-240793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WID. In reply to the LS from GSMA on </a:t>
                      </a: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Monitoring of Encrypted 5GS </a:t>
                      </a:r>
                      <a:r>
                        <a:rPr lang="en-US" sz="800" b="0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Traffic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260263"/>
              </p:ext>
            </p:extLst>
          </p:nvPr>
        </p:nvGraphicFramePr>
        <p:xfrm>
          <a:off x="481806" y="3778338"/>
          <a:ext cx="8180387" cy="5799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S1-241366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Monitoring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traffic in 5G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MonSTra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3369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Study Items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08623" y="171813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  </a:t>
            </a:r>
            <a:r>
              <a:rPr lang="en-GB" sz="1000" dirty="0"/>
              <a:t>CR-241363 on the TR22.989: agreed about call forwarding for Ad hoc Group, as described in the content of the Rel.20-SID</a:t>
            </a:r>
            <a:endParaRPr lang="en-GB" sz="6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 SA1#107(08/24): Study 50%, normative in parallel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Preparation of new use cases about ‘merging’ of operational railway communications, using Ad hoc Group Calls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Potential revision of SID with request of target date extension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Additional topics: Presence, Queuing of a call</a:t>
            </a:r>
          </a:p>
          <a:p>
            <a:pPr marL="593725" lvl="1" indent="-285750">
              <a:buFontTx/>
              <a:buChar char="-"/>
            </a:pPr>
            <a:endParaRPr lang="en-US" sz="1000" dirty="0"/>
          </a:p>
          <a:p>
            <a:pPr marL="625475" lvl="1" indent="-87313"/>
            <a:r>
              <a:rPr lang="en-US" sz="1000" dirty="0"/>
              <a:t>SA1#108(11/24): Study 100% </a:t>
            </a:r>
          </a:p>
          <a:p>
            <a:pPr marL="893763" lvl="1" indent="-87313">
              <a:buFontTx/>
              <a:buChar char="-"/>
            </a:pPr>
            <a:r>
              <a:rPr lang="en-US" sz="1000" dirty="0"/>
              <a:t>Use cases with the additional topic, if revised SID agreed in SA1#107	</a:t>
            </a:r>
          </a:p>
          <a:p>
            <a:pPr marL="536575" lvl="1"/>
            <a:endParaRPr lang="en-US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47438"/>
              </p:ext>
            </p:extLst>
          </p:nvPr>
        </p:nvGraphicFramePr>
        <p:xfrm>
          <a:off x="443548" y="998982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3CCE4-36F9-48FC-9340-BB4E81423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544009"/>
              </p:ext>
            </p:extLst>
          </p:nvPr>
        </p:nvGraphicFramePr>
        <p:xfrm>
          <a:off x="443549" y="4061859"/>
          <a:ext cx="8180387" cy="5636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SP-240792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S1-241363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use case: Call forwarding for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altLang="de-DE" sz="1000" dirty="0"/>
              <a:t> 4 </a:t>
            </a:r>
            <a:r>
              <a:rPr lang="en-US" altLang="de-DE" sz="1000" dirty="0" err="1"/>
              <a:t>pCR</a:t>
            </a:r>
            <a:r>
              <a:rPr lang="en-US" altLang="de-DE" sz="1000" dirty="0"/>
              <a:t> agreed: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S1-241405: New use case on energy saving service for UE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S1-241407: Dynamic service adjustment support based on energy information </a:t>
            </a:r>
          </a:p>
          <a:p>
            <a:pPr marL="893763" lvl="1" indent="-104775">
              <a:buFontTx/>
              <a:buChar char="-"/>
            </a:pPr>
            <a:r>
              <a:rPr lang="en-US" sz="1000" dirty="0"/>
              <a:t>S1-241410: Carbon Certificates as a Service</a:t>
            </a:r>
          </a:p>
          <a:p>
            <a:pPr marL="893763" lvl="1" indent="-104775">
              <a:buFontTx/>
              <a:buChar char="-"/>
            </a:pPr>
            <a:r>
              <a:rPr lang="en-US" altLang="de-DE" sz="1000" dirty="0"/>
              <a:t>S1-241417: New use case on supporting information exposure and service adjustment based on energy supply mix</a:t>
            </a:r>
            <a:endParaRPr lang="en-US" sz="100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SA1#107: New + updated use cases and requirements (recommended: ~60%)</a:t>
            </a:r>
          </a:p>
          <a:p>
            <a:pPr marL="536575" lvl="1"/>
            <a:r>
              <a:rPr lang="en-US" sz="1000" dirty="0"/>
              <a:t> SA1#108: Start consolidation</a:t>
            </a:r>
            <a:endParaRPr lang="nl-NL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27112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25%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0134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altLang="de-DE" sz="1000" dirty="0"/>
              <a:t>Agreed skeleton</a:t>
            </a:r>
          </a:p>
          <a:p>
            <a:pPr marL="538163" lvl="1">
              <a:spcBef>
                <a:spcPct val="0"/>
              </a:spcBef>
            </a:pPr>
            <a:r>
              <a:rPr lang="en-US" altLang="de-DE" sz="1000" dirty="0"/>
              <a:t> Agreed 8 use cases: e.g. Resilient Satellite Communication with Isolated Operation Mode for Public Safety, IMS voice call using GEO satellite access, traffic over different orbit satellites, service continuity through multi-orbit satellite access, Mobile base station relays (MBSRs) through multi-orbit satellite networks.</a:t>
            </a: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SA1#107 (19-23 Aug 24)</a:t>
            </a:r>
          </a:p>
          <a:p>
            <a:pPr marL="993775" lvl="2"/>
            <a:r>
              <a:rPr lang="en-US" sz="1000" dirty="0"/>
              <a:t>Scope and overview</a:t>
            </a:r>
          </a:p>
          <a:p>
            <a:pPr marL="993775" lvl="2"/>
            <a:r>
              <a:rPr lang="en-US" sz="1000" dirty="0"/>
              <a:t>New use case &amp; potential requirements</a:t>
            </a:r>
          </a:p>
          <a:p>
            <a:pPr marL="993775" lvl="2"/>
            <a:r>
              <a:rPr lang="en-US" sz="1000" dirty="0"/>
              <a:t>Updates/addition of potential requirements</a:t>
            </a:r>
          </a:p>
          <a:p>
            <a:pPr marL="538163" lvl="1">
              <a:spcBef>
                <a:spcPct val="0"/>
              </a:spcBef>
            </a:pPr>
            <a:r>
              <a:rPr lang="en-US" sz="1000" dirty="0"/>
              <a:t> SA1#108 (18-22 Nov 24)</a:t>
            </a:r>
          </a:p>
          <a:p>
            <a:pPr marL="993775" lvl="2"/>
            <a:r>
              <a:rPr lang="en-US" sz="1000" dirty="0"/>
              <a:t>New use case &amp; potential requirements (limited)</a:t>
            </a:r>
          </a:p>
          <a:p>
            <a:pPr marL="993775" lvl="2"/>
            <a:r>
              <a:rPr lang="en-US" sz="1000" dirty="0"/>
              <a:t>Updates/addition of potential requirements </a:t>
            </a:r>
          </a:p>
          <a:p>
            <a:pPr marL="993775" lvl="2"/>
            <a:r>
              <a:rPr lang="en-US" sz="1000" dirty="0"/>
              <a:t>Consolidation of potential requirements</a:t>
            </a:r>
          </a:p>
          <a:p>
            <a:pPr marL="993775" lvl="2"/>
            <a:r>
              <a:rPr lang="en-US" sz="1000" dirty="0"/>
              <a:t>TR sent for information to SA (SID ~80% complete)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00456"/>
              </p:ext>
            </p:extLst>
          </p:nvPr>
        </p:nvGraphicFramePr>
        <p:xfrm>
          <a:off x="443548" y="998982"/>
          <a:ext cx="8235079" cy="4997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6" y="860920"/>
            <a:ext cx="8747760" cy="4147308"/>
          </a:xfrm>
        </p:spPr>
        <p:txBody>
          <a:bodyPr/>
          <a:lstStyle/>
          <a:p>
            <a:pPr marL="341305" indent="-341305"/>
            <a:r>
              <a:rPr lang="en-GB" sz="1800" b="1" dirty="0"/>
              <a:t>A new </a:t>
            </a:r>
            <a:r>
              <a:rPr lang="en-GB" sz="1800" b="1" dirty="0" err="1"/>
              <a:t>miniWID+CR</a:t>
            </a:r>
            <a:r>
              <a:rPr lang="en-GB" sz="1800" b="1" dirty="0"/>
              <a:t> was agreed by SA1 on Monitoring of traffic in 5G. </a:t>
            </a:r>
          </a:p>
          <a:p>
            <a:pPr marL="739807" lvl="1" indent="-341305"/>
            <a:r>
              <a:rPr lang="en-GB" sz="1400" dirty="0"/>
              <a:t>On reply to the task given to SA1 regarding the LS to GSMA on Monitoring of Encrypted 5GS Signalling Traffic.</a:t>
            </a:r>
          </a:p>
          <a:p>
            <a:pPr marL="341305" indent="-341305"/>
            <a:r>
              <a:rPr lang="en-US" altLang="nl-NL" sz="1800" b="1" dirty="0"/>
              <a:t>Rel-18 “cleaning process” continues</a:t>
            </a:r>
          </a:p>
          <a:p>
            <a:pPr marL="739807" lvl="1" indent="-341305"/>
            <a:r>
              <a:rPr lang="en-US" altLang="nl-NL" sz="1400" dirty="0"/>
              <a:t>As to align Stage 1 to what was achieved in Rel-18 Stages 2 &amp; 3</a:t>
            </a:r>
          </a:p>
          <a:p>
            <a:pPr marL="739807" lvl="1" indent="-341305"/>
            <a:r>
              <a:rPr lang="en-US" altLang="nl-NL" sz="1400" dirty="0"/>
              <a:t>Tracking how stage 1 was continued in Stages 2 and 3 has generated a significant amount of work by the rapporteurs. A new procedure/document(s)/annex(es) might need to be created not to lose this work. This is to be further discussed, involving MCC. </a:t>
            </a:r>
          </a:p>
          <a:p>
            <a:pPr marL="341305" indent="-341305"/>
            <a:r>
              <a:rPr lang="en-US" altLang="nl-NL" sz="1800" b="1" dirty="0"/>
              <a:t>No new 5GAdvanced SIDs have been agreed</a:t>
            </a:r>
            <a:r>
              <a:rPr lang="en-US" altLang="nl-NL" sz="1800" dirty="0"/>
              <a:t>. </a:t>
            </a:r>
          </a:p>
          <a:p>
            <a:pPr marL="739807" lvl="1" indent="-341305"/>
            <a:r>
              <a:rPr lang="en-US" altLang="nl-NL" sz="1400" dirty="0"/>
              <a:t>SA1 remains so far with the 3 5GA SIDs previously agreed.</a:t>
            </a:r>
            <a:endParaRPr lang="en-US" altLang="nl-NL" sz="1000" dirty="0"/>
          </a:p>
          <a:p>
            <a:pPr marL="341305" indent="-341305"/>
            <a:r>
              <a:rPr lang="en-US" altLang="nl-NL" sz="1800" b="1" dirty="0"/>
              <a:t>Regarding 6G, SA1 has endorsed the following way forward:</a:t>
            </a:r>
          </a:p>
          <a:p>
            <a:pPr lvl="1"/>
            <a:r>
              <a:rPr lang="en-GB" sz="1600" dirty="0"/>
              <a:t>1 single SID, with 1 TR as output. The TR sections will correspond to the 6G “areas of interest”.</a:t>
            </a:r>
            <a:endParaRPr lang="en-GB" sz="1600" dirty="0">
              <a:sym typeface="Wingdings" panose="05000000000000000000" pitchFamily="2" charset="2"/>
            </a:endParaRPr>
          </a:p>
          <a:p>
            <a:pPr lvl="2"/>
            <a:r>
              <a:rPr lang="en-GB" sz="1400" dirty="0"/>
              <a:t>SID to be agreed during SA1#107 (Aug. 2024)</a:t>
            </a:r>
          </a:p>
          <a:p>
            <a:pPr lvl="2"/>
            <a:r>
              <a:rPr lang="en-GB" sz="1400" dirty="0"/>
              <a:t>TR sections to be discussed and agreed tentatively by the end of SA1#107</a:t>
            </a:r>
          </a:p>
          <a:p>
            <a:pPr lvl="2"/>
            <a:r>
              <a:rPr lang="en-GB" sz="1400" dirty="0"/>
              <a:t>An annex will contain all the UCs/aspects that do not fall in any section of the TR</a:t>
            </a:r>
          </a:p>
          <a:p>
            <a:pPr marL="739807" lvl="1" indent="-341305"/>
            <a:endParaRPr lang="en-US" altLang="nl-NL" sz="1600" dirty="0"/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20"/>
          <p:cNvCxnSpPr/>
          <p:nvPr/>
        </p:nvCxnSpPr>
        <p:spPr>
          <a:xfrm>
            <a:off x="3392438" y="1147837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3262774" y="4843758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24487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7973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806700" y="3750334"/>
            <a:ext cx="1530350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024450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3961248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396707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42471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89530" y="4541627"/>
            <a:ext cx="199771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4874487" y="3168931"/>
            <a:ext cx="26866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Planning of Part 1 endorsed at SA#101 </a:t>
            </a:r>
          </a:p>
          <a:p>
            <a:r>
              <a:rPr lang="en-GB" b="1" dirty="0"/>
              <a:t>Planning of Part 2 endorsed at SA#102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 Secretary: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200060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334_F2F + 69_remote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184_F2F + 88_remote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276_F2F + 69_remote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786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420984"/>
              </p:ext>
            </p:extLst>
          </p:nvPr>
        </p:nvGraphicFramePr>
        <p:xfrm>
          <a:off x="576390" y="1105662"/>
          <a:ext cx="7818437" cy="1032612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SA1#107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Europe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SA1#108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Nov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US – (mega meeting)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239505"/>
              </p:ext>
            </p:extLst>
          </p:nvPr>
        </p:nvGraphicFramePr>
        <p:xfrm>
          <a:off x="1219391" y="959041"/>
          <a:ext cx="6561137" cy="3739762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SA#92e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SP-210500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SA1#94e, e-meeting; SA1#94bis-e,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SA#93e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SP-211029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SA1#95e,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SA#94e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SP-211506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SA1#96e,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Edinburgh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43669</TotalTime>
  <Words>1709</Words>
  <Application>Microsoft Office PowerPoint</Application>
  <PresentationFormat>On-screen Show (16:9)</PresentationFormat>
  <Paragraphs>478</Paragraphs>
  <Slides>19</Slides>
  <Notes>2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ＭＳ Ｐゴシック</vt:lpstr>
      <vt:lpstr>Arial</vt:lpstr>
      <vt:lpstr>Calibri</vt:lpstr>
      <vt:lpstr>Montserrat</vt:lpstr>
      <vt:lpstr>Times New Roman</vt:lpstr>
      <vt:lpstr>Wingdings</vt:lpstr>
      <vt:lpstr>Office Theme</vt:lpstr>
      <vt:lpstr>Custom Design</vt:lpstr>
      <vt:lpstr>PowerPoint Presentation</vt:lpstr>
      <vt:lpstr>Short Summary</vt:lpstr>
      <vt:lpstr>Summary – overall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Rel-18 end of Release clean-up/alignment of SA1 specs</vt:lpstr>
      <vt:lpstr>PowerPoint Presentation</vt:lpstr>
      <vt:lpstr>Work Summary: Rel-19 Work</vt:lpstr>
      <vt:lpstr>PowerPoint Presentation</vt:lpstr>
      <vt:lpstr>Mini WID: MonSTra </vt:lpstr>
      <vt:lpstr>Rel-20 Study Items</vt:lpstr>
      <vt:lpstr>FRMCS Phase 6</vt:lpstr>
      <vt:lpstr>Energy as Service Criteria - Phase2</vt:lpstr>
      <vt:lpstr>Satellite access - Phase 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2153</cp:revision>
  <cp:lastPrinted>2017-02-24T12:37:51Z</cp:lastPrinted>
  <dcterms:created xsi:type="dcterms:W3CDTF">2008-08-30T09:32:10Z</dcterms:created>
  <dcterms:modified xsi:type="dcterms:W3CDTF">2024-06-12T13:37:29Z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