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1175" r:id="rId7"/>
    <p:sldId id="1201" r:id="rId8"/>
    <p:sldId id="1200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98F9F2-7ADF-4C8F-9E40-749254978950}" v="6" dt="2024-06-06T22:55:28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75" d="100"/>
          <a:sy n="75" d="100"/>
        </p:scale>
        <p:origin x="54" y="7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064A439-986E-44AD-90F8-F0921A9BF0D9}"/>
    <pc:docChg chg="modSld">
      <pc:chgData name="Wanshi Chen" userId="3a7dbef4-3474-47c6-9897-007f5734efb0" providerId="ADAL" clId="{B064A439-986E-44AD-90F8-F0921A9BF0D9}" dt="2024-05-13T13:23:40.644" v="158" actId="403"/>
      <pc:docMkLst>
        <pc:docMk/>
      </pc:docMkLst>
      <pc:sldChg chg="modSp mod">
        <pc:chgData name="Wanshi Chen" userId="3a7dbef4-3474-47c6-9897-007f5734efb0" providerId="ADAL" clId="{B064A439-986E-44AD-90F8-F0921A9BF0D9}" dt="2024-05-13T13:23:40.644" v="158" actId="403"/>
        <pc:sldMkLst>
          <pc:docMk/>
          <pc:sldMk cId="838190624" sldId="1202"/>
        </pc:sldMkLst>
        <pc:spChg chg="mod">
          <ac:chgData name="Wanshi Chen" userId="3a7dbef4-3474-47c6-9897-007f5734efb0" providerId="ADAL" clId="{B064A439-986E-44AD-90F8-F0921A9BF0D9}" dt="2024-05-13T13:23:40.644" v="158" actId="403"/>
          <ac:spMkLst>
            <pc:docMk/>
            <pc:sldMk cId="838190624" sldId="1202"/>
            <ac:spMk id="3" creationId="{40D27550-D6C6-563A-983B-A3A2AA79B4EB}"/>
          </ac:spMkLst>
        </pc:spChg>
      </pc:sldChg>
    </pc:docChg>
  </pc:docChgLst>
  <pc:docChgLst>
    <pc:chgData name="Jain, Puneet" userId="75cd3f4f-f229-4449-9d1d-578b6f6df20f" providerId="ADAL" clId="{DF98F9F2-7ADF-4C8F-9E40-749254978950}"/>
    <pc:docChg chg="undo custSel modSld">
      <pc:chgData name="Jain, Puneet" userId="75cd3f4f-f229-4449-9d1d-578b6f6df20f" providerId="ADAL" clId="{DF98F9F2-7ADF-4C8F-9E40-749254978950}" dt="2024-06-07T16:15:38.680" v="786" actId="6549"/>
      <pc:docMkLst>
        <pc:docMk/>
      </pc:docMkLst>
      <pc:sldChg chg="delSp modSp mod">
        <pc:chgData name="Jain, Puneet" userId="75cd3f4f-f229-4449-9d1d-578b6f6df20f" providerId="ADAL" clId="{DF98F9F2-7ADF-4C8F-9E40-749254978950}" dt="2024-06-06T22:55:17.891" v="695" actId="14100"/>
        <pc:sldMkLst>
          <pc:docMk/>
          <pc:sldMk cId="1924638679" sldId="1175"/>
        </pc:sldMkLst>
        <pc:spChg chg="mod">
          <ac:chgData name="Jain, Puneet" userId="75cd3f4f-f229-4449-9d1d-578b6f6df20f" providerId="ADAL" clId="{DF98F9F2-7ADF-4C8F-9E40-749254978950}" dt="2024-06-06T22:55:17.891" v="695" actId="14100"/>
          <ac:spMkLst>
            <pc:docMk/>
            <pc:sldMk cId="1924638679" sldId="1175"/>
            <ac:spMk id="3" creationId="{85903BC0-EB37-4C3E-8DD6-27F0E6CA817C}"/>
          </ac:spMkLst>
        </pc:spChg>
        <pc:spChg chg="del">
          <ac:chgData name="Jain, Puneet" userId="75cd3f4f-f229-4449-9d1d-578b6f6df20f" providerId="ADAL" clId="{DF98F9F2-7ADF-4C8F-9E40-749254978950}" dt="2024-06-06T22:42:28.926" v="35" actId="478"/>
          <ac:spMkLst>
            <pc:docMk/>
            <pc:sldMk cId="1924638679" sldId="1175"/>
            <ac:spMk id="5" creationId="{17A56521-8CE7-EEF9-3DB9-DA4EDA0C3A0B}"/>
          </ac:spMkLst>
        </pc:spChg>
      </pc:sldChg>
      <pc:sldChg chg="modSp">
        <pc:chgData name="Jain, Puneet" userId="75cd3f4f-f229-4449-9d1d-578b6f6df20f" providerId="ADAL" clId="{DF98F9F2-7ADF-4C8F-9E40-749254978950}" dt="2024-06-06T22:55:24.676" v="697" actId="14100"/>
        <pc:sldMkLst>
          <pc:docMk/>
          <pc:sldMk cId="778121727" sldId="1200"/>
        </pc:sldMkLst>
        <pc:spChg chg="mod">
          <ac:chgData name="Jain, Puneet" userId="75cd3f4f-f229-4449-9d1d-578b6f6df20f" providerId="ADAL" clId="{DF98F9F2-7ADF-4C8F-9E40-749254978950}" dt="2024-06-06T22:55:24.676" v="697" actId="14100"/>
          <ac:spMkLst>
            <pc:docMk/>
            <pc:sldMk cId="778121727" sldId="1200"/>
            <ac:spMk id="3" creationId="{40D27550-D6C6-563A-983B-A3A2AA79B4EB}"/>
          </ac:spMkLst>
        </pc:spChg>
      </pc:sldChg>
      <pc:sldChg chg="delSp modSp mod">
        <pc:chgData name="Jain, Puneet" userId="75cd3f4f-f229-4449-9d1d-578b6f6df20f" providerId="ADAL" clId="{DF98F9F2-7ADF-4C8F-9E40-749254978950}" dt="2024-06-07T16:15:38.680" v="786" actId="6549"/>
        <pc:sldMkLst>
          <pc:docMk/>
          <pc:sldMk cId="3274798584" sldId="1201"/>
        </pc:sldMkLst>
        <pc:spChg chg="mod">
          <ac:chgData name="Jain, Puneet" userId="75cd3f4f-f229-4449-9d1d-578b6f6df20f" providerId="ADAL" clId="{DF98F9F2-7ADF-4C8F-9E40-749254978950}" dt="2024-06-06T22:40:40.566" v="1" actId="20577"/>
          <ac:spMkLst>
            <pc:docMk/>
            <pc:sldMk cId="3274798584" sldId="1201"/>
            <ac:spMk id="2" creationId="{12DD0395-6E2A-4D67-A1A6-3A5C1DB567C4}"/>
          </ac:spMkLst>
        </pc:spChg>
        <pc:spChg chg="mod">
          <ac:chgData name="Jain, Puneet" userId="75cd3f4f-f229-4449-9d1d-578b6f6df20f" providerId="ADAL" clId="{DF98F9F2-7ADF-4C8F-9E40-749254978950}" dt="2024-06-07T16:15:38.680" v="786" actId="6549"/>
          <ac:spMkLst>
            <pc:docMk/>
            <pc:sldMk cId="3274798584" sldId="1201"/>
            <ac:spMk id="3" creationId="{85903BC0-EB37-4C3E-8DD6-27F0E6CA817C}"/>
          </ac:spMkLst>
        </pc:spChg>
        <pc:spChg chg="del">
          <ac:chgData name="Jain, Puneet" userId="75cd3f4f-f229-4449-9d1d-578b6f6df20f" providerId="ADAL" clId="{DF98F9F2-7ADF-4C8F-9E40-749254978950}" dt="2024-06-07T16:07:29.599" v="781" actId="478"/>
          <ac:spMkLst>
            <pc:docMk/>
            <pc:sldMk cId="3274798584" sldId="1201"/>
            <ac:spMk id="5" creationId="{17A56521-8CE7-EEF9-3DB9-DA4EDA0C3A0B}"/>
          </ac:spMkLst>
        </pc:spChg>
      </pc:sldChg>
      <pc:sldChg chg="modSp">
        <pc:chgData name="Jain, Puneet" userId="75cd3f4f-f229-4449-9d1d-578b6f6df20f" providerId="ADAL" clId="{DF98F9F2-7ADF-4C8F-9E40-749254978950}" dt="2024-06-06T22:55:28.666" v="698" actId="14100"/>
        <pc:sldMkLst>
          <pc:docMk/>
          <pc:sldMk cId="838190624" sldId="1202"/>
        </pc:sldMkLst>
        <pc:spChg chg="mod">
          <ac:chgData name="Jain, Puneet" userId="75cd3f4f-f229-4449-9d1d-578b6f6df20f" providerId="ADAL" clId="{DF98F9F2-7ADF-4C8F-9E40-749254978950}" dt="2024-06-06T22:55:28.666" v="698" actId="14100"/>
          <ac:spMkLst>
            <pc:docMk/>
            <pc:sldMk cId="838190624" sldId="1202"/>
            <ac:spMk id="3" creationId="{40D27550-D6C6-563A-983B-A3A2AA79B4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Planning Details for 6G Workshop </a:t>
            </a:r>
            <a:br>
              <a:rPr lang="en-US" sz="4800" dirty="0"/>
            </a:br>
            <a:r>
              <a:rPr lang="en-US" sz="4800" dirty="0"/>
              <a:t>and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Puneet Jain (TSG SA Chair)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318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SA#104</a:t>
            </a:r>
          </a:p>
          <a:p>
            <a:r>
              <a:rPr lang="en-US" b="1" dirty="0"/>
              <a:t>AI 5.4</a:t>
            </a:r>
          </a:p>
          <a:p>
            <a:r>
              <a:rPr lang="en-US" b="1" dirty="0"/>
              <a:t>SP-240777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282890"/>
            <a:ext cx="13825476" cy="4501386"/>
          </a:xfrm>
        </p:spPr>
        <p:txBody>
          <a:bodyPr/>
          <a:lstStyle/>
          <a:p>
            <a:r>
              <a:rPr lang="en-US" sz="2400" dirty="0"/>
              <a:t>Dates: March 10</a:t>
            </a:r>
            <a:r>
              <a:rPr lang="en-US" sz="2400" baseline="30000" dirty="0"/>
              <a:t>th</a:t>
            </a:r>
            <a:r>
              <a:rPr lang="en-US" sz="2400" dirty="0"/>
              <a:t> – 11</a:t>
            </a:r>
            <a:r>
              <a:rPr lang="en-US" sz="2400" baseline="30000" dirty="0"/>
              <a:t>th</a:t>
            </a:r>
            <a:r>
              <a:rPr lang="en-US" sz="2400" dirty="0"/>
              <a:t> (Monday – Tuesday), collocated with TSG#107 meetings.</a:t>
            </a:r>
          </a:p>
          <a:p>
            <a:r>
              <a:rPr lang="en-US" sz="2400" b="1" dirty="0"/>
              <a:t>Workshop timings</a:t>
            </a:r>
          </a:p>
          <a:p>
            <a:pPr lvl="1"/>
            <a:r>
              <a:rPr lang="en-US" sz="2000" b="1" dirty="0"/>
              <a:t>Parallel RAN/SA sessions </a:t>
            </a:r>
            <a:r>
              <a:rPr lang="en-US" sz="2000" dirty="0"/>
              <a:t>starting from Monday to Tuesday early afternoon</a:t>
            </a:r>
          </a:p>
          <a:p>
            <a:pPr lvl="2"/>
            <a:r>
              <a:rPr lang="en-US" sz="1800" dirty="0"/>
              <a:t>Monday: 0900 – 1800</a:t>
            </a:r>
          </a:p>
          <a:p>
            <a:pPr lvl="2"/>
            <a:r>
              <a:rPr lang="en-US" sz="1800" dirty="0"/>
              <a:t>Tuesday: 0900 – 1530</a:t>
            </a:r>
          </a:p>
          <a:p>
            <a:pPr lvl="1"/>
            <a:r>
              <a:rPr lang="en-US" sz="2000" b="1" dirty="0"/>
              <a:t>Joint RAN/SA/CT session </a:t>
            </a:r>
            <a:r>
              <a:rPr lang="en-US" sz="2000" dirty="0"/>
              <a:t>on Tuesday late afternoon</a:t>
            </a:r>
          </a:p>
          <a:p>
            <a:pPr lvl="2"/>
            <a:r>
              <a:rPr lang="en-US" sz="1800" dirty="0"/>
              <a:t>Tuesday 1600 – 1800: summary of the workshop</a:t>
            </a:r>
          </a:p>
          <a:p>
            <a:r>
              <a:rPr lang="en-US" sz="2400" b="1" dirty="0"/>
              <a:t>Contributions</a:t>
            </a:r>
          </a:p>
          <a:p>
            <a:pPr lvl="1"/>
            <a:r>
              <a:rPr lang="en-US" sz="2000" b="1" dirty="0"/>
              <a:t>Individual contributions </a:t>
            </a:r>
            <a:r>
              <a:rPr lang="en-US" sz="2000" dirty="0"/>
              <a:t>are invited for the </a:t>
            </a:r>
            <a:r>
              <a:rPr lang="en-US" sz="2000" b="1" dirty="0"/>
              <a:t>parallel sessions</a:t>
            </a:r>
          </a:p>
          <a:p>
            <a:pPr lvl="2"/>
            <a:r>
              <a:rPr lang="en-US" sz="1800" dirty="0"/>
              <a:t>Contributions are welcome from </a:t>
            </a:r>
            <a:r>
              <a:rPr lang="en-US" sz="1800" b="1" dirty="0"/>
              <a:t>3GPP members only</a:t>
            </a:r>
          </a:p>
          <a:p>
            <a:pPr lvl="2"/>
            <a:r>
              <a:rPr lang="en-US" sz="1800" dirty="0"/>
              <a:t>A subset of the contributions will be selected for presentation, with details TBD</a:t>
            </a:r>
          </a:p>
          <a:p>
            <a:pPr lvl="1"/>
            <a:r>
              <a:rPr lang="en-US" sz="1869" dirty="0"/>
              <a:t>TSG chairs will prepare a </a:t>
            </a:r>
            <a:r>
              <a:rPr lang="en-US" sz="1869" b="1" dirty="0"/>
              <a:t>summary</a:t>
            </a:r>
            <a:r>
              <a:rPr lang="en-US" sz="1869" dirty="0"/>
              <a:t> for the </a:t>
            </a:r>
            <a:r>
              <a:rPr lang="en-US" sz="1869" b="1" dirty="0"/>
              <a:t>joint session</a:t>
            </a:r>
          </a:p>
          <a:p>
            <a:pPr lvl="2"/>
            <a:r>
              <a:rPr lang="en-US" sz="1800" dirty="0"/>
              <a:t>No individual contributions, please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Workshop: SA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39522"/>
            <a:ext cx="13825476" cy="4690414"/>
          </a:xfrm>
        </p:spPr>
        <p:txBody>
          <a:bodyPr/>
          <a:lstStyle/>
          <a:p>
            <a:r>
              <a:rPr lang="en-US" sz="2400" dirty="0"/>
              <a:t>Draft preliminary </a:t>
            </a:r>
            <a:r>
              <a:rPr lang="en-US" sz="2400" b="1" dirty="0"/>
              <a:t>Agenda for SA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sz="2400" dirty="0"/>
              <a:t>Opening of the workshop (Monday 0900 local time)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sz="2400" dirty="0"/>
              <a:t>Contributions from 3GPP members</a:t>
            </a:r>
          </a:p>
          <a:p>
            <a:pPr marL="1674784" lvl="2" indent="-457200"/>
            <a:r>
              <a:rPr lang="en-US" sz="1865" dirty="0"/>
              <a:t>Contributions on 6G technologies with a focus on System/CN aspects, 6G Stage-2 study organization, etc. [</a:t>
            </a:r>
            <a:r>
              <a:rPr lang="en-US" sz="1865" dirty="0">
                <a:solidFill>
                  <a:srgbClr val="FF0000"/>
                </a:solidFill>
              </a:rPr>
              <a:t>Details TBD</a:t>
            </a:r>
            <a:r>
              <a:rPr lang="en-US" sz="1865" dirty="0"/>
              <a:t>]</a:t>
            </a:r>
          </a:p>
          <a:p>
            <a:pPr marL="1674784" lvl="2" indent="-457200"/>
            <a:r>
              <a:rPr lang="en-US" sz="1865" dirty="0"/>
              <a:t>Up to one contribution per company</a:t>
            </a:r>
          </a:p>
          <a:p>
            <a:pPr marL="2284350" lvl="3" indent="-457200"/>
            <a:r>
              <a:rPr lang="en-US" sz="1865" dirty="0"/>
              <a:t>6G </a:t>
            </a:r>
            <a:r>
              <a:rPr lang="en-US" sz="1865" dirty="0" err="1"/>
              <a:t>usecases</a:t>
            </a:r>
            <a:r>
              <a:rPr lang="en-US" sz="1865" dirty="0"/>
              <a:t> related papers may be submitted for information but will not get handled. 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sz="2400" dirty="0"/>
              <a:t>Chairman's summary and open discussion</a:t>
            </a:r>
          </a:p>
          <a:p>
            <a:pPr marL="1219133" lvl="2" indent="0">
              <a:buNone/>
            </a:pPr>
            <a:r>
              <a:rPr lang="en-US" sz="1865" i="1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sz="2400" dirty="0"/>
              <a:t>Closing of the workshop (Tuesday 1800 local time)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47985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5G-Advanced in Rel-20 for TSG-SA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26" y="1273322"/>
            <a:ext cx="13954955" cy="5209365"/>
          </a:xfrm>
        </p:spPr>
        <p:txBody>
          <a:bodyPr/>
          <a:lstStyle/>
          <a:p>
            <a:pPr marL="457176" lvl="1" indent="-457176">
              <a:buBlip>
                <a:blip r:embed="rId2"/>
              </a:buBlip>
            </a:pPr>
            <a:r>
              <a:rPr lang="en-US" sz="2800" b="1" dirty="0">
                <a:ea typeface="+mn-ea"/>
                <a:cs typeface="+mn-cs"/>
              </a:rPr>
              <a:t>5G-Advanced timelines :</a:t>
            </a:r>
          </a:p>
          <a:p>
            <a:pPr lvl="2"/>
            <a:r>
              <a:rPr lang="en-US" sz="2000" b="1" kern="0" dirty="0"/>
              <a:t>Stage-1 freeze: Jun 2025</a:t>
            </a:r>
            <a:endParaRPr lang="en-US" sz="2000" b="1" dirty="0"/>
          </a:p>
          <a:p>
            <a:pPr lvl="2"/>
            <a:r>
              <a:rPr lang="en-US" sz="2000" b="1" kern="0" dirty="0"/>
              <a:t>Stage-2 freeze: Jun 2026 (&gt;=80%); Sep 2026 (100%)</a:t>
            </a:r>
            <a:endParaRPr lang="en-US" sz="2000" b="1" dirty="0"/>
          </a:p>
          <a:p>
            <a:pPr lvl="2"/>
            <a:r>
              <a:rPr lang="en-US" sz="2000" b="1" kern="0" dirty="0"/>
              <a:t>Stage-3 freeze: Mar 2027</a:t>
            </a:r>
            <a:endParaRPr lang="en-US" sz="2000" b="1" dirty="0"/>
          </a:p>
          <a:p>
            <a:pPr lvl="2"/>
            <a:r>
              <a:rPr lang="en-US" sz="2000" b="1" kern="0" dirty="0"/>
              <a:t>ASN.1/</a:t>
            </a:r>
            <a:r>
              <a:rPr lang="en-US" sz="2000" b="1" kern="0" dirty="0" err="1"/>
              <a:t>OpenAPI</a:t>
            </a:r>
            <a:r>
              <a:rPr lang="en-US" sz="2000" b="1" kern="0" dirty="0"/>
              <a:t> freeze: June 2027</a:t>
            </a:r>
          </a:p>
          <a:p>
            <a:r>
              <a:rPr lang="en-US" sz="2800" b="1" dirty="0"/>
              <a:t>Dedicated agenda and discussion </a:t>
            </a:r>
            <a:r>
              <a:rPr lang="en-US" sz="2800" dirty="0"/>
              <a:t>for </a:t>
            </a:r>
            <a:r>
              <a:rPr lang="en-US" sz="2800" b="1" dirty="0"/>
              <a:t>5G-Advanced in Rel-20 </a:t>
            </a:r>
            <a:r>
              <a:rPr lang="en-US" sz="2800" dirty="0"/>
              <a:t>will be arranged </a:t>
            </a:r>
            <a:r>
              <a:rPr lang="en-US" sz="2800" b="1" dirty="0"/>
              <a:t>in December 2024 as part of SA#106 </a:t>
            </a:r>
          </a:p>
          <a:p>
            <a:pPr lvl="1"/>
            <a:r>
              <a:rPr lang="en-US" sz="2400" dirty="0"/>
              <a:t>Targeting a 1-day “workshop” for 5G-Advanced within SA#106. [</a:t>
            </a:r>
            <a:r>
              <a:rPr lang="en-US" sz="2400" dirty="0">
                <a:solidFill>
                  <a:srgbClr val="FF0000"/>
                </a:solidFill>
              </a:rPr>
              <a:t>Details TBD</a:t>
            </a:r>
            <a:r>
              <a:rPr lang="en-US" sz="2400" dirty="0"/>
              <a:t>]</a:t>
            </a:r>
          </a:p>
          <a:p>
            <a:pPr lvl="1"/>
            <a:r>
              <a:rPr lang="en-US" sz="2400" dirty="0"/>
              <a:t>SA#106: </a:t>
            </a:r>
            <a:r>
              <a:rPr lang="en-US" sz="2400" b="1" dirty="0"/>
              <a:t>Start 0900 Tuesday</a:t>
            </a:r>
            <a:r>
              <a:rPr lang="en-US" sz="2400" dirty="0"/>
              <a:t>, Finish 1600 Friday. </a:t>
            </a:r>
          </a:p>
          <a:p>
            <a:pPr marL="457176" lvl="1" indent="-457176">
              <a:buBlip>
                <a:blip r:embed="rId2"/>
              </a:buBlip>
            </a:pPr>
            <a:r>
              <a:rPr lang="en-US" sz="2800" b="1" dirty="0">
                <a:ea typeface="+mn-ea"/>
                <a:cs typeface="+mn-cs"/>
              </a:rPr>
              <a:t>Rel-20 prioritization to take place after Dec 2024 </a:t>
            </a:r>
          </a:p>
          <a:p>
            <a:pPr lvl="1"/>
            <a:r>
              <a:rPr lang="en-US" sz="2400" dirty="0"/>
              <a:t>1-step Prioritization (June, 25), or 2-step Prioritization (Mar, 25 + June, 25)? [</a:t>
            </a:r>
            <a:r>
              <a:rPr lang="en-US" sz="2400" dirty="0">
                <a:solidFill>
                  <a:srgbClr val="FF0000"/>
                </a:solidFill>
              </a:rPr>
              <a:t>TBD</a:t>
            </a:r>
            <a:r>
              <a:rPr lang="en-US" sz="24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7781217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75685</TotalTime>
  <Words>352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Planning Details for 6G Workshop  and 5G-Advanced in Rel-20</vt:lpstr>
      <vt:lpstr>6G Workshop Plan</vt:lpstr>
      <vt:lpstr>6G Workshop: SA Agenda</vt:lpstr>
      <vt:lpstr>5G-Advanced in Rel-20 for TSG-SA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747</cp:revision>
  <dcterms:created xsi:type="dcterms:W3CDTF">2018-05-24T11:49:12Z</dcterms:created>
  <dcterms:modified xsi:type="dcterms:W3CDTF">2024-06-11T22:34:02Z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