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8"/>
  </p:notesMasterIdLst>
  <p:handoutMasterIdLst>
    <p:handoutMasterId r:id="rId39"/>
  </p:handoutMasterIdLst>
  <p:sldIdLst>
    <p:sldId id="303" r:id="rId5"/>
    <p:sldId id="706" r:id="rId6"/>
    <p:sldId id="967" r:id="rId7"/>
    <p:sldId id="1158" r:id="rId8"/>
    <p:sldId id="1137" r:id="rId9"/>
    <p:sldId id="1201" r:id="rId10"/>
    <p:sldId id="548" r:id="rId11"/>
    <p:sldId id="549" r:id="rId12"/>
    <p:sldId id="1162" r:id="rId13"/>
    <p:sldId id="1133" r:id="rId14"/>
    <p:sldId id="1186" r:id="rId15"/>
    <p:sldId id="533" r:id="rId16"/>
    <p:sldId id="1187" r:id="rId17"/>
    <p:sldId id="1189" r:id="rId18"/>
    <p:sldId id="1190" r:id="rId19"/>
    <p:sldId id="1195" r:id="rId20"/>
    <p:sldId id="1196" r:id="rId21"/>
    <p:sldId id="1200" r:id="rId22"/>
    <p:sldId id="1197" r:id="rId23"/>
    <p:sldId id="1188" r:id="rId24"/>
    <p:sldId id="1191" r:id="rId25"/>
    <p:sldId id="1192" r:id="rId26"/>
    <p:sldId id="1193" r:id="rId27"/>
    <p:sldId id="1194" r:id="rId28"/>
    <p:sldId id="257" r:id="rId29"/>
    <p:sldId id="1198" r:id="rId30"/>
    <p:sldId id="1199" r:id="rId31"/>
    <p:sldId id="536" r:id="rId32"/>
    <p:sldId id="537" r:id="rId33"/>
    <p:sldId id="1176" r:id="rId34"/>
    <p:sldId id="538" r:id="rId35"/>
    <p:sldId id="555" r:id="rId36"/>
    <p:sldId id="545" r:id="rId37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37" autoAdjust="0"/>
    <p:restoredTop sz="95628" autoAdjust="0"/>
  </p:normalViewPr>
  <p:slideViewPr>
    <p:cSldViewPr snapToGrid="0">
      <p:cViewPr varScale="1">
        <p:scale>
          <a:sx n="59" d="100"/>
          <a:sy n="59" d="100"/>
        </p:scale>
        <p:origin x="86" y="3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6/12/2024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6/12/2024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12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98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2725ca186df_0_28:notes"/>
          <p:cNvSpPr txBox="1">
            <a:spLocks noGrp="1"/>
          </p:cNvSpPr>
          <p:nvPr>
            <p:ph type="body" idx="1"/>
          </p:nvPr>
        </p:nvSpPr>
        <p:spPr>
          <a:xfrm>
            <a:off x="906463" y="4716309"/>
            <a:ext cx="49848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None/>
            </a:pPr>
            <a:endParaRPr/>
          </a:p>
        </p:txBody>
      </p:sp>
      <p:sp>
        <p:nvSpPr>
          <p:cNvPr id="53" name="Google Shape;53;g2725ca186df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28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Meeting #104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Shanghai, P. R. CHINA, 18 - 21 June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SP-240734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SA#104, 18-21 June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SA#104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505562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b="1" dirty="0">
                <a:latin typeface="Arial" panose="020B0604020202020204" pitchFamily="34" charset="0"/>
              </a:rPr>
              <a:t>Atle Monrad</a:t>
            </a:r>
          </a:p>
          <a:p>
            <a:pPr>
              <a:lnSpc>
                <a:spcPct val="80000"/>
              </a:lnSpc>
            </a:pPr>
            <a:endParaRPr lang="en-US" altLang="en-US" sz="12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SA6 Chair (</a:t>
            </a:r>
            <a:r>
              <a:rPr lang="en-US" altLang="en-US" sz="2000" b="1" dirty="0" err="1">
                <a:latin typeface="Arial" panose="020B0604020202020204" pitchFamily="34" charset="0"/>
              </a:rPr>
              <a:t>InterDigital</a:t>
            </a:r>
            <a:r>
              <a:rPr lang="en-US" altLang="en-US" sz="2000" b="1" dirty="0">
                <a:latin typeface="Arial" panose="020B0604020202020204" pitchFamily="34" charset="0"/>
              </a:rPr>
              <a:t> Communications)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Approved Release 19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576195"/>
              </p:ext>
            </p:extLst>
          </p:nvPr>
        </p:nvGraphicFramePr>
        <p:xfrm>
          <a:off x="363724" y="1326131"/>
          <a:ext cx="11464552" cy="454400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7260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981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4981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6085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AI/ML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6085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Localized Mobile Metaverse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6085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enabler for XR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6085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SP-231738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387512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SP-231741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196033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Approved Release 19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79089"/>
              </p:ext>
            </p:extLst>
          </p:nvPr>
        </p:nvGraphicFramePr>
        <p:xfrm>
          <a:off x="363724" y="1337854"/>
          <a:ext cx="11464552" cy="48167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500217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7710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9375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464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770337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SP-230692</a:t>
                      </a:r>
                      <a:endParaRPr lang="en-US" alt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44356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4435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922116590"/>
                  </a:ext>
                </a:extLst>
              </a:tr>
              <a:tr h="54189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SP-230991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2298966542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4201059185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SP-230989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97807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79463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2496E0-BF52-172D-FEDC-EFE7D8ED21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258371"/>
              </p:ext>
            </p:extLst>
          </p:nvPr>
        </p:nvGraphicFramePr>
        <p:xfrm>
          <a:off x="876300" y="1387411"/>
          <a:ext cx="10352316" cy="38600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6959">
                  <a:extLst>
                    <a:ext uri="{9D8B030D-6E8A-4147-A177-3AD203B41FA5}">
                      <a16:colId xmlns:a16="http://schemas.microsoft.com/office/drawing/2014/main" val="2670902636"/>
                    </a:ext>
                  </a:extLst>
                </a:gridCol>
                <a:gridCol w="3150198">
                  <a:extLst>
                    <a:ext uri="{9D8B030D-6E8A-4147-A177-3AD203B41FA5}">
                      <a16:colId xmlns:a16="http://schemas.microsoft.com/office/drawing/2014/main" val="1592714984"/>
                    </a:ext>
                  </a:extLst>
                </a:gridCol>
                <a:gridCol w="4795159">
                  <a:extLst>
                    <a:ext uri="{9D8B030D-6E8A-4147-A177-3AD203B41FA5}">
                      <a16:colId xmlns:a16="http://schemas.microsoft.com/office/drawing/2014/main" val="38231865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Meeting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Date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031842196"/>
                  </a:ext>
                </a:extLst>
              </a:tr>
              <a:tr h="137823"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089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SA6#62 Ad hoc-e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10 – 18 July 2024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Online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1704314871"/>
                  </a:ext>
                </a:extLst>
              </a:tr>
              <a:tr h="888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19 – 23 August 2024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Maastricht, Europe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314603762"/>
                  </a:ext>
                </a:extLst>
              </a:tr>
              <a:tr h="259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14 – 18 October 2024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Hyderabad, India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218650594"/>
                  </a:ext>
                </a:extLst>
              </a:tr>
              <a:tr h="610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18 – 22 November 2024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Orlando, USA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42097970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4041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SA6#65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17 – 21 Feb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Europe,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1431254695"/>
                  </a:ext>
                </a:extLst>
              </a:tr>
              <a:tr h="1173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7 – 11 April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Gothenburg, Sweden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837104257"/>
                  </a:ext>
                </a:extLst>
              </a:tr>
              <a:tr h="1143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19 – 23 May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Japan,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083644971"/>
                  </a:ext>
                </a:extLst>
              </a:tr>
              <a:tr h="786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25 – 29 August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Gothenburg, Sweden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429484592"/>
                  </a:ext>
                </a:extLst>
              </a:tr>
              <a:tr h="1192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13 – 17 October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China, Location, TBC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522870971"/>
                  </a:ext>
                </a:extLst>
              </a:tr>
              <a:tr h="1488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SA6#70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17 – 21 November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North America, Location, TBC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4242436460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881A2AB-48FD-B4F5-3F53-F8868FCA78F1}"/>
              </a:ext>
            </a:extLst>
          </p:cNvPr>
          <p:cNvSpPr txBox="1">
            <a:spLocks/>
          </p:cNvSpPr>
          <p:nvPr/>
        </p:nvSpPr>
        <p:spPr bwMode="auto">
          <a:xfrm>
            <a:off x="1561513" y="5741481"/>
            <a:ext cx="8113065" cy="43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nb-NO" altLang="de-DE" sz="2000" kern="0" dirty="0">
                <a:solidFill>
                  <a:prstClr val="black"/>
                </a:solidFill>
                <a:latin typeface="Calibri"/>
              </a:rPr>
              <a:t>Planning </a:t>
            </a:r>
            <a:r>
              <a:rPr lang="nb-NO" altLang="de-DE" sz="2000" kern="0" dirty="0" err="1">
                <a:solidFill>
                  <a:prstClr val="black"/>
                </a:solidFill>
                <a:latin typeface="Calibri"/>
              </a:rPr>
              <a:t>of</a:t>
            </a:r>
            <a:r>
              <a:rPr lang="nb-NO" altLang="de-DE" sz="2000" kern="0" dirty="0">
                <a:solidFill>
                  <a:prstClr val="black"/>
                </a:solidFill>
                <a:latin typeface="Calibri"/>
              </a:rPr>
              <a:t> m</a:t>
            </a:r>
            <a:r>
              <a:rPr lang="en-US" altLang="de-DE" sz="2000" kern="0" dirty="0" err="1">
                <a:solidFill>
                  <a:prstClr val="black"/>
                </a:solidFill>
                <a:latin typeface="Calibri"/>
              </a:rPr>
              <a:t>eetings</a:t>
            </a:r>
            <a:r>
              <a:rPr lang="en-US" altLang="de-DE" sz="2000" kern="0" dirty="0">
                <a:solidFill>
                  <a:prstClr val="black"/>
                </a:solidFill>
                <a:latin typeface="Calibri"/>
              </a:rPr>
              <a:t> for 2026 is in progress, 6 f2f meetings requested.</a:t>
            </a:r>
            <a:endParaRPr kumimoji="0" lang="en-US" alt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FS_eLSAPP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4" y="2599916"/>
            <a:ext cx="661251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</a:t>
            </a:r>
            <a:r>
              <a:rPr lang="de-DE" altLang="de-DE" sz="2000" dirty="0" err="1">
                <a:latin typeface="+mn-lt"/>
              </a:rPr>
              <a:t>since</a:t>
            </a:r>
            <a:r>
              <a:rPr lang="de-DE" altLang="de-DE" sz="2000" dirty="0">
                <a:latin typeface="+mn-lt"/>
              </a:rPr>
              <a:t> SA#103:</a:t>
            </a:r>
          </a:p>
          <a:p>
            <a:pPr lvl="1">
              <a:spcBef>
                <a:spcPct val="0"/>
              </a:spcBef>
            </a:pPr>
            <a:r>
              <a:rPr lang="en-US" altLang="zh-CN" sz="1600" dirty="0">
                <a:latin typeface="+mn-lt"/>
              </a:rPr>
              <a:t>18 </a:t>
            </a:r>
            <a:r>
              <a:rPr lang="en-US" altLang="zh-CN" sz="1600" dirty="0" err="1">
                <a:latin typeface="+mn-lt"/>
              </a:rPr>
              <a:t>pCRs</a:t>
            </a:r>
            <a:r>
              <a:rPr lang="en-US" altLang="zh-CN" sz="1600" dirty="0">
                <a:latin typeface="+mn-lt"/>
              </a:rPr>
              <a:t> agreed, </a:t>
            </a:r>
            <a:r>
              <a:rPr lang="en-US" altLang="zh-CN" sz="1600" dirty="0">
                <a:latin typeface="+mn-lt"/>
                <a:sym typeface="+mn-ea"/>
              </a:rPr>
              <a:t>TR sent for information, WID agreed</a:t>
            </a:r>
            <a:endParaRPr lang="en-US" altLang="zh-CN" sz="1600" dirty="0">
              <a:latin typeface="+mn-lt"/>
            </a:endParaRPr>
          </a:p>
          <a:p>
            <a:pPr lvl="1">
              <a:spcBef>
                <a:spcPct val="0"/>
              </a:spcBef>
            </a:pPr>
            <a:r>
              <a:rPr lang="en-IN" altLang="zh-CN" sz="1600" dirty="0">
                <a:latin typeface="+mn-lt"/>
              </a:rPr>
              <a:t>Main Progress made for:</a:t>
            </a:r>
            <a:endParaRPr lang="en-US" altLang="zh-CN" sz="1600" dirty="0">
              <a:latin typeface="+mn-lt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1 New KI </a:t>
            </a:r>
            <a:r>
              <a:rPr lang="en-GB" altLang="zh-CN" sz="1600" dirty="0">
                <a:latin typeface="+mn-lt"/>
              </a:rPr>
              <a:t>on supporting location services for the device with multiple USIMs from the same operator</a:t>
            </a:r>
          </a:p>
          <a:p>
            <a:pPr lvl="2"/>
            <a:r>
              <a:rPr lang="en-GB" altLang="zh-CN" sz="1600" dirty="0">
                <a:latin typeface="+mn-lt"/>
                <a:ea typeface="Malgun Gothic" panose="020B0503020000020004" pitchFamily="34" charset="-127"/>
              </a:rPr>
              <a:t>2 New Solution for </a:t>
            </a:r>
            <a:r>
              <a:rPr lang="en-GB" altLang="zh-CN" sz="1600" dirty="0">
                <a:latin typeface="+mn-lt"/>
              </a:rPr>
              <a:t>ranging enablement and 1 new solution for multiple USIMs 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3 New solution for KI#4 to expose enhanced location services to the VAL server</a:t>
            </a: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Overall evaluation and general Conclusions</a:t>
            </a:r>
          </a:p>
          <a:p>
            <a:pPr lvl="2"/>
            <a:endParaRPr lang="en-US" altLang="zh-CN" sz="1600" dirty="0">
              <a:latin typeface="+mn-lt"/>
            </a:endParaRP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123980"/>
              </p:ext>
            </p:extLst>
          </p:nvPr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A1EF572-68C5-0460-DDF5-018BDB416026}"/>
              </a:ext>
            </a:extLst>
          </p:cNvPr>
          <p:cNvSpPr txBox="1">
            <a:spLocks/>
          </p:cNvSpPr>
          <p:nvPr/>
        </p:nvSpPr>
        <p:spPr bwMode="auto">
          <a:xfrm>
            <a:off x="6987822" y="2602521"/>
            <a:ext cx="482887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</a:t>
            </a: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Update existing solutions to capture outstanding Editor’s Note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Finish the </a:t>
            </a:r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Overall evaluation and Conclusions for the new approved solutions</a:t>
            </a:r>
            <a:endParaRPr lang="en-US" altLang="zh-CN" sz="160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>
                <a:sym typeface="+mn-ea"/>
              </a:rPr>
              <a:t>FS_</a:t>
            </a:r>
            <a:r>
              <a:rPr lang="en-US" altLang="en-GB" b="1" dirty="0">
                <a:sym typeface="+mn-ea"/>
              </a:rPr>
              <a:t>XR</a:t>
            </a:r>
            <a:r>
              <a:rPr lang="en-GB" altLang="en-US" b="1" dirty="0">
                <a:sym typeface="+mn-ea"/>
              </a:rPr>
              <a:t>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290" y="2246847"/>
            <a:ext cx="6686941" cy="415612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Progress since SA#10</a:t>
            </a:r>
            <a:r>
              <a:rPr lang="en-US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de-DE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SA6#60: 14 </a:t>
            </a:r>
            <a:r>
              <a:rPr lang="en-US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pCRs</a:t>
            </a:r>
            <a:r>
              <a:rPr lang="en-US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SA6#61: 14 </a:t>
            </a:r>
            <a:r>
              <a:rPr lang="en-US" altLang="zh-CN" sz="1600" dirty="0" err="1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pCRs</a:t>
            </a:r>
            <a:r>
              <a:rPr lang="en-US" altLang="zh-CN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agreed, TR sent for information</a:t>
            </a:r>
            <a:r>
              <a:rPr lang="en-US" altLang="zh-CN" sz="1600" dirty="0">
                <a:latin typeface="+mn-lt"/>
                <a:sym typeface="+mn-ea"/>
              </a:rPr>
              <a:t> , WID agreed</a:t>
            </a:r>
            <a:endParaRPr lang="en-US" altLang="zh-CN" sz="1600" kern="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New </a:t>
            </a:r>
            <a:r>
              <a:rPr lang="en-IN" altLang="zh-C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KI of application enablement layer capabilities usage</a:t>
            </a:r>
            <a:r>
              <a:rPr lang="en-US" altLang="en-I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en-IN" altLang="zh-C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support the tethered UE</a:t>
            </a:r>
            <a:r>
              <a:rPr lang="en-US" altLang="en-I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en-IN" altLang="zh-C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XR application server selection enhancement</a:t>
            </a:r>
            <a:r>
              <a:rPr lang="en-US" altLang="en-I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en-IN" altLang="zh-C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E2E KPI optimization for XR service</a:t>
            </a:r>
            <a:r>
              <a:rPr lang="en-US" altLang="en-I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en-IN" altLang="zh-CN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PDU set handling.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fr-FR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Solution for MuIti-Modal Communication flows, 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KPI </a:t>
            </a:r>
            <a:r>
              <a:rPr lang="fr-FR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optimization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measurement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exposure</a:t>
            </a:r>
            <a:r>
              <a:rPr lang="en-US" altLang="fr-FR" sz="1600" kern="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support the </a:t>
            </a:r>
            <a:r>
              <a:rPr lang="fr-FR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tethered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 UE</a:t>
            </a:r>
            <a:r>
              <a:rPr lang="en-US" altLang="fr-FR" sz="1600" kern="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altLang="zh-CN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PDU set handling</a:t>
            </a:r>
            <a:r>
              <a:rPr lang="en-US" altLang="fr-FR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XR application server </a:t>
            </a:r>
            <a:r>
              <a:rPr lang="fr-FR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selection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enhancement</a:t>
            </a:r>
            <a:r>
              <a:rPr lang="fr-FR" altLang="zh-CN" sz="1600" dirty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fr-FR" altLang="zh-CN" sz="1600" kern="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fr-FR" sz="1600" kern="0" dirty="0">
                <a:ea typeface="Calibri" panose="020F0502020204030204" pitchFamily="34" charset="0"/>
                <a:cs typeface="Calibri" panose="020F0502020204030204" pitchFamily="34" charset="0"/>
              </a:rPr>
              <a:t>Conclusion for </a:t>
            </a:r>
            <a:r>
              <a:rPr lang="en-US" altLang="fr-FR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MuIti</a:t>
            </a:r>
            <a:r>
              <a:rPr lang="en-US" altLang="fr-FR" sz="1600" kern="0" dirty="0">
                <a:ea typeface="Calibri" panose="020F0502020204030204" pitchFamily="34" charset="0"/>
                <a:cs typeface="Calibri" panose="020F0502020204030204" pitchFamily="34" charset="0"/>
              </a:rPr>
              <a:t>-Modal Communication flows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KPI </a:t>
            </a:r>
            <a:r>
              <a:rPr lang="fr-FR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optimization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measurement</a:t>
            </a:r>
            <a:r>
              <a:rPr lang="fr-FR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exposure</a:t>
            </a:r>
            <a:r>
              <a:rPr lang="fr-FR" altLang="zh-CN" sz="1600" dirty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fr-FR" altLang="zh-CN" sz="1600" kern="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sz="2000" kern="0" dirty="0">
                <a:ea typeface="Calibri" panose="020F0502020204030204" pitchFamily="34" charset="0"/>
                <a:cs typeface="Calibri" panose="020F0502020204030204" pitchFamily="34" charset="0"/>
              </a:rPr>
              <a:t>RAN and other impacts and dependencies</a:t>
            </a:r>
            <a:r>
              <a:rPr lang="en-US" altLang="zh-CN" sz="2000" dirty="0"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endParaRPr lang="de-DE" altLang="zh-CN" sz="2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ea typeface="Calibri" panose="020F0502020204030204" pitchFamily="34" charset="0"/>
                <a:cs typeface="Calibri" panose="020F0502020204030204" pitchFamily="34" charset="0"/>
              </a:rPr>
              <a:t>None identified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702468"/>
              </p:ext>
            </p:extLst>
          </p:nvPr>
        </p:nvGraphicFramePr>
        <p:xfrm>
          <a:off x="363724" y="1366647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1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1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7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51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6D4F99E-983D-6CA3-52DC-759EF2EACE15}"/>
              </a:ext>
            </a:extLst>
          </p:cNvPr>
          <p:cNvSpPr txBox="1">
            <a:spLocks/>
          </p:cNvSpPr>
          <p:nvPr/>
        </p:nvSpPr>
        <p:spPr bwMode="auto">
          <a:xfrm>
            <a:off x="6975231" y="2238674"/>
            <a:ext cx="4841463" cy="24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err="1">
                <a:latin typeface="+mn-lt"/>
                <a:sym typeface="+mn-ea"/>
              </a:rPr>
              <a:t>Discuss</a:t>
            </a:r>
            <a:r>
              <a:rPr lang="de-DE" sz="1600" kern="0" dirty="0">
                <a:latin typeface="+mn-lt"/>
                <a:sym typeface="+mn-ea"/>
              </a:rPr>
              <a:t> </a:t>
            </a:r>
            <a:r>
              <a:rPr lang="de-DE" sz="1600" kern="0" dirty="0" err="1">
                <a:latin typeface="+mn-lt"/>
                <a:sym typeface="+mn-ea"/>
              </a:rPr>
              <a:t>solutions</a:t>
            </a:r>
            <a:r>
              <a:rPr lang="de-DE" sz="1600" kern="0" dirty="0">
                <a:latin typeface="+mn-lt"/>
                <a:sym typeface="+mn-ea"/>
              </a:rPr>
              <a:t> </a:t>
            </a:r>
            <a:r>
              <a:rPr lang="de-DE" sz="1600" kern="0" dirty="0" err="1">
                <a:latin typeface="+mn-lt"/>
                <a:sym typeface="+mn-ea"/>
              </a:rPr>
              <a:t>for</a:t>
            </a:r>
            <a:r>
              <a:rPr lang="de-DE" sz="1600" kern="0" dirty="0">
                <a:latin typeface="+mn-lt"/>
                <a:sym typeface="+mn-ea"/>
              </a:rPr>
              <a:t> </a:t>
            </a:r>
            <a:r>
              <a:rPr lang="en-US" altLang="de-DE" sz="1600" kern="0" dirty="0">
                <a:latin typeface="+mn-lt"/>
                <a:sym typeface="+mn-ea"/>
              </a:rPr>
              <a:t>unsolved</a:t>
            </a:r>
            <a:r>
              <a:rPr lang="de-DE" sz="1600" kern="0" dirty="0">
                <a:latin typeface="+mn-lt"/>
                <a:sym typeface="+mn-ea"/>
              </a:rPr>
              <a:t> </a:t>
            </a:r>
            <a:r>
              <a:rPr lang="de-DE" sz="1600" kern="0" dirty="0" err="1">
                <a:latin typeface="+mn-lt"/>
                <a:sym typeface="+mn-ea"/>
              </a:rPr>
              <a:t>key</a:t>
            </a:r>
            <a:r>
              <a:rPr lang="de-DE" sz="1600" kern="0" dirty="0">
                <a:latin typeface="+mn-lt"/>
                <a:sym typeface="+mn-ea"/>
              </a:rPr>
              <a:t> </a:t>
            </a:r>
            <a:r>
              <a:rPr lang="de-DE" sz="1600" kern="0" dirty="0" err="1">
                <a:latin typeface="+mn-lt"/>
                <a:sym typeface="+mn-ea"/>
              </a:rPr>
              <a:t>issue</a:t>
            </a:r>
            <a:r>
              <a:rPr lang="en-US" altLang="de-DE" sz="1600" kern="0" dirty="0">
                <a:latin typeface="+mn-lt"/>
                <a:sym typeface="+mn-ea"/>
              </a:rPr>
              <a:t>s</a:t>
            </a:r>
            <a:endParaRPr lang="de-DE" sz="1600" kern="0" dirty="0">
              <a:latin typeface="+mn-lt"/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dirty="0">
                <a:latin typeface="+mn-lt"/>
                <a:sym typeface="+mn-ea"/>
              </a:rPr>
              <a:t>Architecture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dirty="0">
                <a:latin typeface="+mn-lt"/>
                <a:sym typeface="+mn-ea"/>
              </a:rPr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dirty="0">
                <a:latin typeface="+mn-lt"/>
                <a:sym typeface="+mn-ea"/>
              </a:rPr>
              <a:t>Solution evaluations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dirty="0">
                <a:latin typeface="+mn-lt"/>
                <a:sym typeface="+mn-ea"/>
              </a:rPr>
              <a:t>Overall evaluation and Conclusion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FS_Metaverse_App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323147"/>
            <a:ext cx="6599784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SA6#60: 18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SA6#61: 18 </a:t>
            </a:r>
            <a:r>
              <a:rPr lang="en-US" altLang="zh-CN" sz="1600" dirty="0" err="1"/>
              <a:t>pCRs</a:t>
            </a:r>
            <a:r>
              <a:rPr lang="en-US" altLang="zh-CN" sz="1600" dirty="0"/>
              <a:t> agreed, </a:t>
            </a:r>
            <a:r>
              <a:rPr lang="en-US" altLang="zh-CN" sz="1600" kern="0" dirty="0"/>
              <a:t>TR sent for information</a:t>
            </a:r>
            <a:r>
              <a:rPr lang="en-US" altLang="zh-CN" sz="1600" dirty="0">
                <a:latin typeface="+mn-lt"/>
                <a:sym typeface="+mn-ea"/>
              </a:rPr>
              <a:t> , WID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Definitions, architecture requirements and deployment models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sz="1600" dirty="0"/>
              <a:t>3: Solution </a:t>
            </a:r>
            <a:r>
              <a:rPr lang="fr-FR" altLang="zh-CN" sz="1600" dirty="0" err="1"/>
              <a:t>evaluations</a:t>
            </a:r>
            <a:endParaRPr lang="fr-FR" altLang="zh-CN" sz="16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sz="1600" dirty="0"/>
              <a:t>1: </a:t>
            </a:r>
            <a:r>
              <a:rPr lang="fr-FR" altLang="zh-CN" sz="1600" dirty="0" err="1"/>
              <a:t>Overall</a:t>
            </a:r>
            <a:r>
              <a:rPr lang="fr-FR" altLang="zh-CN" sz="1600" dirty="0"/>
              <a:t> </a:t>
            </a:r>
            <a:r>
              <a:rPr lang="fr-FR" altLang="zh-CN" sz="1600" dirty="0" err="1"/>
              <a:t>evaluation</a:t>
            </a:r>
            <a:r>
              <a:rPr lang="fr-FR" altLang="zh-CN" sz="1600" dirty="0"/>
              <a:t> and KI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3: New Key Issues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11: Updates to existing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11: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4: Update to Key Issues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2: New architecture option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C6EA45-D854-8657-6101-B39B2B470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758549"/>
              </p:ext>
            </p:extLst>
          </p:nvPr>
        </p:nvGraphicFramePr>
        <p:xfrm>
          <a:off x="363724" y="1381471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8261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048130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587022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894325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</a:t>
                      </a:r>
                      <a:r>
                        <a:rPr lang="en-IN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FE521EB-D266-F6FB-1F93-44ED76D8D41C}"/>
              </a:ext>
            </a:extLst>
          </p:cNvPr>
          <p:cNvSpPr txBox="1">
            <a:spLocks/>
          </p:cNvSpPr>
          <p:nvPr/>
        </p:nvSpPr>
        <p:spPr bwMode="auto">
          <a:xfrm>
            <a:off x="6963508" y="2342011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err="1">
                <a:latin typeface="+mn-lt"/>
              </a:rPr>
              <a:t>Discuss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solutions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for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agreed</a:t>
            </a:r>
            <a:r>
              <a:rPr lang="de-DE" sz="1600" kern="0" dirty="0">
                <a:latin typeface="+mn-lt"/>
              </a:rPr>
              <a:t> KIs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err="1">
                <a:latin typeface="+mn-lt"/>
              </a:rPr>
              <a:t>Specify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solution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evaluations</a:t>
            </a:r>
            <a:r>
              <a:rPr lang="de-DE" sz="1600" kern="0" dirty="0">
                <a:latin typeface="+mn-lt"/>
              </a:rPr>
              <a:t>, </a:t>
            </a:r>
            <a:r>
              <a:rPr lang="de-DE" sz="1600" kern="0" dirty="0" err="1">
                <a:latin typeface="+mn-lt"/>
              </a:rPr>
              <a:t>overall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evaluations</a:t>
            </a:r>
            <a:endParaRPr lang="de-DE" sz="1600" kern="0" dirty="0">
              <a:latin typeface="+mn-lt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err="1">
                <a:latin typeface="+mn-lt"/>
              </a:rPr>
              <a:t>Conclude</a:t>
            </a:r>
            <a:r>
              <a:rPr lang="de-DE" sz="1600" kern="0" dirty="0">
                <a:latin typeface="+mn-lt"/>
              </a:rPr>
              <a:t> KIs (</a:t>
            </a:r>
            <a:r>
              <a:rPr lang="de-DE" sz="1600" kern="0" dirty="0" err="1">
                <a:latin typeface="+mn-lt"/>
              </a:rPr>
              <a:t>along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with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architecture</a:t>
            </a:r>
            <a:r>
              <a:rPr lang="de-DE" sz="1600" kern="0" dirty="0">
                <a:latin typeface="+mn-lt"/>
              </a:rPr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Business </a:t>
            </a:r>
            <a:r>
              <a:rPr lang="de-DE" sz="1600" kern="0" dirty="0" err="1">
                <a:latin typeface="+mn-lt"/>
              </a:rPr>
              <a:t>Relationships</a:t>
            </a:r>
            <a:endParaRPr lang="de-DE" sz="1600" kern="0" dirty="0">
              <a:latin typeface="+mn-lt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err="1">
                <a:latin typeface="+mn-lt"/>
              </a:rPr>
              <a:t>Provide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more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architecture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requirements</a:t>
            </a:r>
            <a:r>
              <a:rPr lang="de-DE" sz="1600" kern="0" dirty="0">
                <a:latin typeface="+mn-lt"/>
              </a:rPr>
              <a:t> and </a:t>
            </a:r>
            <a:r>
              <a:rPr lang="de-DE" sz="1600" kern="0" dirty="0" err="1">
                <a:latin typeface="+mn-lt"/>
              </a:rPr>
              <a:t>deployment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models</a:t>
            </a:r>
            <a:r>
              <a:rPr lang="de-DE" sz="1600" kern="0" dirty="0">
                <a:latin typeface="+mn-lt"/>
              </a:rPr>
              <a:t> (</a:t>
            </a:r>
            <a:r>
              <a:rPr lang="de-DE" sz="1600" kern="0" dirty="0" err="1">
                <a:latin typeface="+mn-lt"/>
              </a:rPr>
              <a:t>If</a:t>
            </a:r>
            <a:r>
              <a:rPr lang="de-DE" sz="1600" kern="0" dirty="0">
                <a:latin typeface="+mn-lt"/>
              </a:rPr>
              <a:t> </a:t>
            </a:r>
            <a:r>
              <a:rPr lang="de-DE" sz="1600" kern="0" dirty="0" err="1">
                <a:latin typeface="+mn-lt"/>
              </a:rPr>
              <a:t>any</a:t>
            </a:r>
            <a:r>
              <a:rPr lang="de-DE" sz="1600" kern="0" dirty="0">
                <a:latin typeface="+mn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9286176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 err="1">
                <a:sym typeface="+mn-ea"/>
              </a:rPr>
              <a:t>FS_eMMTelAPP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046192"/>
            <a:ext cx="6579688" cy="43647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dirty="0"/>
              <a:t>3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SA6#60: 13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SA6#61: 12 pCRs agreed, </a:t>
            </a:r>
            <a:r>
              <a:rPr lang="en-US" altLang="zh-CN" sz="1600" dirty="0">
                <a:sym typeface="+mn-ea"/>
              </a:rPr>
              <a:t>TR sent for information</a:t>
            </a:r>
            <a:r>
              <a:rPr lang="en-US" altLang="zh-CN" sz="1600" dirty="0">
                <a:latin typeface="+mn-lt"/>
                <a:sym typeface="+mn-ea"/>
              </a:rPr>
              <a:t> , WID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</a:t>
            </a:r>
            <a:r>
              <a:rPr lang="en-US" altLang="en-IN" sz="1600" kern="0" dirty="0"/>
              <a:t> </a:t>
            </a:r>
            <a:r>
              <a:rPr lang="en-US" altLang="en-IN" sz="1600" dirty="0">
                <a:sym typeface="+mn-ea"/>
              </a:rPr>
              <a:t>4 new Key Issues, 5 new solutions, 2 updated solutions, 4 conclusions</a:t>
            </a:r>
            <a:endParaRPr lang="en-IN" altLang="zh-CN" sz="16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b="1" dirty="0" err="1">
                <a:cs typeface="+mn-ea"/>
              </a:rPr>
              <a:t>New KIs on</a:t>
            </a:r>
            <a:r>
              <a:rPr lang="en-IN" sz="1600" dirty="0" err="1">
                <a:cs typeface="+mn-ea"/>
              </a:rPr>
              <a:t> Support of virtual number, Multiple call control handling coordination among different Application Servers, data channel application related capability exposure and Supporting the multiparty service with the data channel capability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b="1" dirty="0" err="1"/>
              <a:t>Solutions on</a:t>
            </a:r>
            <a:r>
              <a:rPr lang="en-US" altLang="en-IN" sz="1600" dirty="0" err="1"/>
              <a:t> </a:t>
            </a:r>
            <a:r>
              <a:rPr sz="1600" dirty="0" err="1"/>
              <a:t>updating of data channel application profiles to UE</a:t>
            </a:r>
            <a:r>
              <a:rPr lang="en-US" sz="1600" dirty="0" err="1"/>
              <a:t>, Third-Party Call service, getting call information, Multiple call control handling coordination among different Application Servers and Supporting the multiparty service with the data channel capability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identified</a:t>
            </a:r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170716"/>
              </p:ext>
            </p:extLst>
          </p:nvPr>
        </p:nvGraphicFramePr>
        <p:xfrm>
          <a:off x="363724" y="1217930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421461D-0CF3-FA8E-950B-159DD1A4120E}"/>
              </a:ext>
            </a:extLst>
          </p:cNvPr>
          <p:cNvSpPr txBox="1">
            <a:spLocks/>
          </p:cNvSpPr>
          <p:nvPr/>
        </p:nvSpPr>
        <p:spPr bwMode="auto">
          <a:xfrm>
            <a:off x="6868160" y="2042284"/>
            <a:ext cx="4960116" cy="25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Architecture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Solution for 2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Solution evaluations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Overall evaluation and Conclusion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FS_AIMLAPP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492102"/>
            <a:ext cx="667112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SA6#60: 34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SA6#61: 46 </a:t>
            </a:r>
            <a:r>
              <a:rPr lang="en-US" altLang="zh-CN" sz="1600" dirty="0" err="1"/>
              <a:t>pCRs</a:t>
            </a:r>
            <a:r>
              <a:rPr lang="en-US" altLang="zh-CN" sz="1600" dirty="0"/>
              <a:t> approved, Sent TSG for approval</a:t>
            </a:r>
            <a:r>
              <a:rPr lang="en-US" altLang="zh-CN" sz="1600" dirty="0">
                <a:latin typeface="+mn-lt"/>
                <a:sym typeface="+mn-ea"/>
              </a:rPr>
              <a:t> , WID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Finalization of architecture &amp; requirements, analysis of AIML support in 3GPP, deployment scenarios and business relationships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Updates to KIs and 12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30 Solution updates/completions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Overall Evaluations and Conclusions Approved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A481F9-3FD0-ABB0-41FD-60C92E9E39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03619"/>
              </p:ext>
            </p:extLst>
          </p:nvPr>
        </p:nvGraphicFramePr>
        <p:xfrm>
          <a:off x="363724" y="1470478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356501521"/>
                    </a:ext>
                  </a:extLst>
                </a:gridCol>
                <a:gridCol w="5799546">
                  <a:extLst>
                    <a:ext uri="{9D8B030D-6E8A-4147-A177-3AD203B41FA5}">
                      <a16:colId xmlns:a16="http://schemas.microsoft.com/office/drawing/2014/main" val="599906481"/>
                    </a:ext>
                  </a:extLst>
                </a:gridCol>
                <a:gridCol w="1432560">
                  <a:extLst>
                    <a:ext uri="{9D8B030D-6E8A-4147-A177-3AD203B41FA5}">
                      <a16:colId xmlns:a16="http://schemas.microsoft.com/office/drawing/2014/main" val="320472681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4327969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6664485"/>
                    </a:ext>
                  </a:extLst>
                </a:gridCol>
                <a:gridCol w="981249">
                  <a:extLst>
                    <a:ext uri="{9D8B030D-6E8A-4147-A177-3AD203B41FA5}">
                      <a16:colId xmlns:a16="http://schemas.microsoft.com/office/drawing/2014/main" val="278406037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6123375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48881453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170097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66111FE-69DB-0538-315B-6118905C503D}"/>
              </a:ext>
            </a:extLst>
          </p:cNvPr>
          <p:cNvSpPr txBox="1">
            <a:spLocks/>
          </p:cNvSpPr>
          <p:nvPr/>
        </p:nvSpPr>
        <p:spPr bwMode="auto">
          <a:xfrm>
            <a:off x="6959600" y="2498354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Remaining EN resolutions and updates to Overall Evaluation and Conclusions for Solution #3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rPr>
              <a:t>1</a:t>
            </a: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389510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FS_5GSAT_Ph3_App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330669"/>
            <a:ext cx="654507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16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approved, </a:t>
            </a:r>
            <a:r>
              <a:rPr lang="en-US" altLang="zh-CN" sz="1600" dirty="0">
                <a:sym typeface="+mn-ea"/>
              </a:rPr>
              <a:t>TR sent for information</a:t>
            </a:r>
            <a:r>
              <a:rPr lang="en-US" altLang="zh-CN" sz="1600" dirty="0">
                <a:latin typeface="+mn-lt"/>
                <a:sym typeface="+mn-ea"/>
              </a:rPr>
              <a:t> , WID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1 KI updated, 3 new KIs, 4 solutions updated, 8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Updated KI regarding service continuity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sz="1600" kern="0" dirty="0"/>
              <a:t>KI on </a:t>
            </a:r>
            <a:r>
              <a:rPr lang="en-IN" altLang="zh-CN" sz="1600" kern="0" dirty="0"/>
              <a:t>UE-Satellite-UE communication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KI and solutions on S&amp;F Events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KI related to support of satellite to Mission Critical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Solution to support Discontinuous Coverage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Multiple solutions on Satellite edge computing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6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942668" y="2330669"/>
            <a:ext cx="4885608" cy="323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Architecture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Deployment models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Business relationships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Solution evaluations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Overall evaluation and Conclusion</a:t>
            </a: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41C4A-0D1D-92FB-8629-782DB0E78F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130682"/>
              </p:ext>
            </p:extLst>
          </p:nvPr>
        </p:nvGraphicFramePr>
        <p:xfrm>
          <a:off x="363724" y="1391859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93975662"/>
                    </a:ext>
                  </a:extLst>
                </a:gridCol>
                <a:gridCol w="5761164">
                  <a:extLst>
                    <a:ext uri="{9D8B030D-6E8A-4147-A177-3AD203B41FA5}">
                      <a16:colId xmlns:a16="http://schemas.microsoft.com/office/drawing/2014/main" val="227265534"/>
                    </a:ext>
                  </a:extLst>
                </a:gridCol>
                <a:gridCol w="1749778">
                  <a:extLst>
                    <a:ext uri="{9D8B030D-6E8A-4147-A177-3AD203B41FA5}">
                      <a16:colId xmlns:a16="http://schemas.microsoft.com/office/drawing/2014/main" val="993128599"/>
                    </a:ext>
                  </a:extLst>
                </a:gridCol>
                <a:gridCol w="1075432">
                  <a:extLst>
                    <a:ext uri="{9D8B030D-6E8A-4147-A177-3AD203B41FA5}">
                      <a16:colId xmlns:a16="http://schemas.microsoft.com/office/drawing/2014/main" val="1377638285"/>
                    </a:ext>
                  </a:extLst>
                </a:gridCol>
                <a:gridCol w="471145">
                  <a:extLst>
                    <a:ext uri="{9D8B030D-6E8A-4147-A177-3AD203B41FA5}">
                      <a16:colId xmlns:a16="http://schemas.microsoft.com/office/drawing/2014/main" val="917035672"/>
                    </a:ext>
                  </a:extLst>
                </a:gridCol>
                <a:gridCol w="925689">
                  <a:extLst>
                    <a:ext uri="{9D8B030D-6E8A-4147-A177-3AD203B41FA5}">
                      <a16:colId xmlns:a16="http://schemas.microsoft.com/office/drawing/2014/main" val="29001831"/>
                    </a:ext>
                  </a:extLst>
                </a:gridCol>
                <a:gridCol w="674854">
                  <a:extLst>
                    <a:ext uri="{9D8B030D-6E8A-4147-A177-3AD203B41FA5}">
                      <a16:colId xmlns:a16="http://schemas.microsoft.com/office/drawing/2014/main" val="3215377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5959276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SP-240296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1715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26653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5AFE8DA-715E-FED8-2551-65F2C71F1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326814"/>
            <a:ext cx="9103784" cy="982133"/>
          </a:xfrm>
        </p:spPr>
        <p:txBody>
          <a:bodyPr/>
          <a:lstStyle/>
          <a:p>
            <a:r>
              <a:rPr lang="en-GB" altLang="en-US" b="1" dirty="0"/>
              <a:t>FS_CAPIF_Ph3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C15C96C-9911-FE3D-195B-035E077C2A5C}"/>
              </a:ext>
            </a:extLst>
          </p:cNvPr>
          <p:cNvSpPr txBox="1">
            <a:spLocks/>
          </p:cNvSpPr>
          <p:nvPr/>
        </p:nvSpPr>
        <p:spPr>
          <a:xfrm>
            <a:off x="383118" y="2523067"/>
            <a:ext cx="6617122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SA#103: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>
                <a:solidFill>
                  <a:prstClr val="black"/>
                </a:solidFill>
                <a:cs typeface="Arial" panose="020B0604020202020204" pitchFamily="34" charset="0"/>
              </a:rPr>
              <a:t>SA6#60: </a:t>
            </a:r>
            <a:r>
              <a:rPr lang="en-US" altLang="ko-KR" sz="1600" kern="0" dirty="0">
                <a:solidFill>
                  <a:prstClr val="black"/>
                </a:solidFill>
              </a:rPr>
              <a:t>6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kern="0" dirty="0" err="1">
                <a:solidFill>
                  <a:prstClr val="black"/>
                </a:solidFill>
                <a:cs typeface="Arial" panose="020B0604020202020204" pitchFamily="34" charset="0"/>
              </a:rPr>
              <a:t>pCRs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approved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SA6#61: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13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pCRs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capturing Solutions for: </a:t>
            </a: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Consent/Purpose Management, Architecture evolution</a:t>
            </a: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Enhancements of API invoker onboarding, </a:t>
            </a:r>
            <a:r>
              <a:rPr lang="en-US" altLang="zh-CN" sz="1600" kern="0" dirty="0">
                <a:ea typeface="Malgun Gothic" panose="020B0503020000020004" pitchFamily="34" charset="-127"/>
              </a:rPr>
              <a:t>Conditional discovery of API services depending on AEF status</a:t>
            </a:r>
            <a:endParaRPr lang="en-US" sz="1600" dirty="0"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600" kern="0" dirty="0">
                <a:ea typeface="Malgun Gothic" panose="020B0503020000020004" pitchFamily="34" charset="-127"/>
              </a:rPr>
              <a:t>Enhanced CAPIF interconnection services</a:t>
            </a:r>
          </a:p>
          <a:p>
            <a:pPr lvl="2">
              <a:defRPr/>
            </a:pPr>
            <a:endParaRPr lang="en-US" altLang="zh-CN" sz="1600" kern="0" dirty="0">
              <a:ea typeface="Malgun Gothic" panose="020B0503020000020004" pitchFamily="34" charset="-127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de-DE" kern="0" dirty="0"/>
              <a:t>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6527C7-0B50-07CC-0A1C-960E01B1D7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140631"/>
              </p:ext>
            </p:extLst>
          </p:nvPr>
        </p:nvGraphicFramePr>
        <p:xfrm>
          <a:off x="363724" y="1488920"/>
          <a:ext cx="11464552" cy="8613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976085575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1125199448"/>
                    </a:ext>
                  </a:extLst>
                </a:gridCol>
                <a:gridCol w="1312985">
                  <a:extLst>
                    <a:ext uri="{9D8B030D-6E8A-4147-A177-3AD203B41FA5}">
                      <a16:colId xmlns:a16="http://schemas.microsoft.com/office/drawing/2014/main" val="2992379277"/>
                    </a:ext>
                  </a:extLst>
                </a:gridCol>
                <a:gridCol w="1254369">
                  <a:extLst>
                    <a:ext uri="{9D8B030D-6E8A-4147-A177-3AD203B41FA5}">
                      <a16:colId xmlns:a16="http://schemas.microsoft.com/office/drawing/2014/main" val="2019212596"/>
                    </a:ext>
                  </a:extLst>
                </a:gridCol>
                <a:gridCol w="527538">
                  <a:extLst>
                    <a:ext uri="{9D8B030D-6E8A-4147-A177-3AD203B41FA5}">
                      <a16:colId xmlns:a16="http://schemas.microsoft.com/office/drawing/2014/main" val="2998331131"/>
                    </a:ext>
                  </a:extLst>
                </a:gridCol>
                <a:gridCol w="1017200">
                  <a:extLst>
                    <a:ext uri="{9D8B030D-6E8A-4147-A177-3AD203B41FA5}">
                      <a16:colId xmlns:a16="http://schemas.microsoft.com/office/drawing/2014/main" val="347428183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369548945"/>
                    </a:ext>
                  </a:extLst>
                </a:gridCol>
              </a:tblGrid>
              <a:tr h="586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615322168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SP-231741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541972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7551-4A6B-774F-9927-F10DB7FF7ACA}"/>
              </a:ext>
            </a:extLst>
          </p:cNvPr>
          <p:cNvSpPr txBox="1">
            <a:spLocks/>
          </p:cNvSpPr>
          <p:nvPr/>
        </p:nvSpPr>
        <p:spPr bwMode="auto">
          <a:xfrm>
            <a:off x="7000240" y="2526056"/>
            <a:ext cx="4828036" cy="268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Contentious Issues</a:t>
            </a:r>
            <a:r>
              <a:rPr lang="en-US" sz="2000" kern="0" dirty="0"/>
              <a:t>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ea typeface="Times New Roman" panose="02020603050405020304" pitchFamily="18" charset="0"/>
              </a:rPr>
              <a:t>Continue capturing key issues (one more cycle) and solutions to existing key issues</a:t>
            </a:r>
            <a:endParaRPr lang="en-IN" altLang="zh-CN" sz="1600" kern="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02474"/>
            <a:ext cx="9103784" cy="1143000"/>
          </a:xfrm>
        </p:spPr>
        <p:txBody>
          <a:bodyPr/>
          <a:lstStyle/>
          <a:p>
            <a:r>
              <a:rPr lang="en-US" altLang="en-US" b="1" dirty="0"/>
              <a:t>SA6 Leadership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4729"/>
            <a:ext cx="11541418" cy="5090815"/>
          </a:xfrm>
        </p:spPr>
        <p:txBody>
          <a:bodyPr/>
          <a:lstStyle/>
          <a:p>
            <a:pPr>
              <a:defRPr/>
            </a:pPr>
            <a:r>
              <a:rPr lang="en-GB" dirty="0"/>
              <a:t> Chair: </a:t>
            </a:r>
          </a:p>
          <a:p>
            <a:pPr lvl="1">
              <a:defRPr/>
            </a:pPr>
            <a:r>
              <a:rPr lang="en-GB" dirty="0"/>
              <a:t>Mr. Atle Monrad		</a:t>
            </a:r>
            <a:r>
              <a:rPr lang="en-GB" dirty="0" err="1"/>
              <a:t>InterDigital</a:t>
            </a:r>
            <a:r>
              <a:rPr lang="en-GB" dirty="0"/>
              <a:t> Corporation / ATIS</a:t>
            </a:r>
            <a:r>
              <a:rPr lang="en-GB" baseline="30000" dirty="0"/>
              <a:t>1</a:t>
            </a: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2024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for third term April 2023</a:t>
            </a:r>
            <a:endParaRPr lang="fr-FR" sz="1800" dirty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Elected June 2022   </a:t>
            </a:r>
            <a:r>
              <a:rPr lang="en-GB" sz="1800" b="1" dirty="0">
                <a:solidFill>
                  <a:srgbClr val="FF0000"/>
                </a:solidFill>
              </a:rPr>
              <a:t>-   </a:t>
            </a:r>
            <a:r>
              <a:rPr lang="en-US" altLang="en-US" sz="1800" b="1" kern="0" dirty="0">
                <a:solidFill>
                  <a:srgbClr val="FF0000"/>
                </a:solidFill>
              </a:rPr>
              <a:t>Election of SA6 VC in SA6#62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SEALDD_PH2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4" y="2682364"/>
            <a:ext cx="652263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SA6#60: 6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SA6#61: 4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Fix and update the </a:t>
            </a:r>
            <a:r>
              <a:rPr lang="en-US" altLang="zh-CN" sz="1600" kern="0" dirty="0"/>
              <a:t>SEALDD  connection status event subscription and notification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Add client-initiated SEALDD connection establishment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C</a:t>
            </a:r>
            <a:r>
              <a:rPr lang="en-US" altLang="zh-CN" sz="1600" kern="0" dirty="0"/>
              <a:t>orrections to several information flow tables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Clarification to the SEALDD user plane, SEALDD connection, SEALDD flow</a:t>
            </a:r>
            <a:endParaRPr lang="en-US" altLang="zh-CN" sz="16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Resolve several editor’s notes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030ABD-5E9F-AA4B-331A-320BB343F9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213973"/>
              </p:ext>
            </p:extLst>
          </p:nvPr>
        </p:nvGraphicFramePr>
        <p:xfrm>
          <a:off x="363724" y="1470478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200511348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360218017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425297253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614136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93608661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63727372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419864457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46824102"/>
                  </a:ext>
                </a:extLst>
              </a:tr>
              <a:tr h="4451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SP-230989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5219003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1361EF-1E5E-E5D7-6BDA-4684B8CDC2AB}"/>
              </a:ext>
            </a:extLst>
          </p:cNvPr>
          <p:cNvSpPr txBox="1">
            <a:spLocks/>
          </p:cNvSpPr>
          <p:nvPr/>
        </p:nvSpPr>
        <p:spPr bwMode="auto">
          <a:xfrm>
            <a:off x="6858000" y="2682364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prstClr val="black"/>
                </a:solidFill>
                <a:ea typeface="+mn-ea"/>
                <a:cs typeface="+mn-cs"/>
              </a:rPr>
              <a:t>Further enhancement to the SEALDD according to the objectives</a:t>
            </a:r>
          </a:p>
        </p:txBody>
      </p:sp>
    </p:spTree>
    <p:extLst>
      <p:ext uri="{BB962C8B-B14F-4D97-AF65-F5344CB8AC3E}">
        <p14:creationId xmlns:p14="http://schemas.microsoft.com/office/powerpoint/2010/main" val="184472644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2725ca186df_0_28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n-US" b="1"/>
              <a:t>enhMC</a:t>
            </a:r>
            <a:endParaRPr b="1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5A67F70-D18A-9BC7-AC29-C76C79C8BA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284695"/>
              </p:ext>
            </p:extLst>
          </p:nvPr>
        </p:nvGraphicFramePr>
        <p:xfrm>
          <a:off x="363724" y="1388417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200511348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360218017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425297253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614136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93608661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63727372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419864457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46824102"/>
                  </a:ext>
                </a:extLst>
              </a:tr>
              <a:tr h="44513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3652190034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3B621-7F4C-2E98-1D18-F5625DE598FB}"/>
              </a:ext>
            </a:extLst>
          </p:cNvPr>
          <p:cNvSpPr txBox="1">
            <a:spLocks/>
          </p:cNvSpPr>
          <p:nvPr/>
        </p:nvSpPr>
        <p:spPr bwMode="auto">
          <a:xfrm>
            <a:off x="335364" y="2546896"/>
            <a:ext cx="652263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Progress since SA#103: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SA6#60: 1 CRs agreed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SA6#61: 5 CRs agreed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Progress made for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Single Hop UE to UE Relay in 5G</a:t>
            </a:r>
          </a:p>
          <a:p>
            <a:pPr marL="1143000" lvl="2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en-US" sz="1600" dirty="0"/>
              <a:t>Location, IWF related enhancements</a:t>
            </a:r>
          </a:p>
          <a:p>
            <a:pPr marL="1143000" lvl="2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en-US" sz="1600" dirty="0"/>
              <a:t>Discussion on MC Logging Architecture &amp; Security aspects</a:t>
            </a:r>
          </a:p>
          <a:p>
            <a:pPr marL="1143000" lvl="2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endParaRPr lang="en-US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 identified</a:t>
            </a:r>
            <a:endParaRPr lang="en-US" sz="20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95B83E5-8BFE-CC54-F2BC-39603744AFE6}"/>
              </a:ext>
            </a:extLst>
          </p:cNvPr>
          <p:cNvSpPr txBox="1">
            <a:spLocks/>
          </p:cNvSpPr>
          <p:nvPr/>
        </p:nvSpPr>
        <p:spPr bwMode="auto">
          <a:xfrm>
            <a:off x="6858000" y="2546896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857250" lvl="1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kern="0" dirty="0">
                <a:solidFill>
                  <a:prstClr val="black"/>
                </a:solidFill>
                <a:cs typeface="+mn-cs"/>
              </a:rPr>
              <a:t>MCX</a:t>
            </a:r>
            <a:r>
              <a:rPr lang="en-US" sz="1600" kern="0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enhancements according to the remaining objectives, especially: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Discreet listening and logging for mission critical services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Temporary MCX User with Limited Service mode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Expand the message storage coverage to also MCPTT and </a:t>
            </a:r>
            <a:r>
              <a:rPr lang="en-US" sz="16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MCVideo</a:t>
            </a: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services</a:t>
            </a:r>
          </a:p>
          <a:p>
            <a:pPr marL="857250" lvl="1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Enhancements to the existing procedures or specify new procedures for all MC services to cover the gaps if any identified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/>
              <a:t>CAPIF_EXT</a:t>
            </a:r>
            <a:endParaRPr lang="en-IN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DAB67A-232E-33FD-E413-927468884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302840"/>
              </p:ext>
            </p:extLst>
          </p:nvPr>
        </p:nvGraphicFramePr>
        <p:xfrm>
          <a:off x="363724" y="1492250"/>
          <a:ext cx="11464552" cy="9813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886216792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89266843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1602329734"/>
                    </a:ext>
                  </a:extLst>
                </a:gridCol>
                <a:gridCol w="1230923">
                  <a:extLst>
                    <a:ext uri="{9D8B030D-6E8A-4147-A177-3AD203B41FA5}">
                      <a16:colId xmlns:a16="http://schemas.microsoft.com/office/drawing/2014/main" val="4149885734"/>
                    </a:ext>
                  </a:extLst>
                </a:gridCol>
                <a:gridCol w="527539">
                  <a:extLst>
                    <a:ext uri="{9D8B030D-6E8A-4147-A177-3AD203B41FA5}">
                      <a16:colId xmlns:a16="http://schemas.microsoft.com/office/drawing/2014/main" val="2302966536"/>
                    </a:ext>
                  </a:extLst>
                </a:gridCol>
                <a:gridCol w="1064092">
                  <a:extLst>
                    <a:ext uri="{9D8B030D-6E8A-4147-A177-3AD203B41FA5}">
                      <a16:colId xmlns:a16="http://schemas.microsoft.com/office/drawing/2014/main" val="325216719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965626603"/>
                    </a:ext>
                  </a:extLst>
                </a:gridCol>
              </a:tblGrid>
              <a:tr h="560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70504935"/>
                  </a:ext>
                </a:extLst>
              </a:tr>
              <a:tr h="4207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65639770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EFAEE7F-7A00-D47D-F5F6-A07FFC670352}"/>
              </a:ext>
            </a:extLst>
          </p:cNvPr>
          <p:cNvSpPr txBox="1">
            <a:spLocks/>
          </p:cNvSpPr>
          <p:nvPr/>
        </p:nvSpPr>
        <p:spPr bwMode="auto">
          <a:xfrm>
            <a:off x="359892" y="2614186"/>
            <a:ext cx="649810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Progress since SA#103: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altLang="zh-CN" sz="1600" kern="0" dirty="0"/>
              <a:t>SA6#60: 2</a:t>
            </a:r>
            <a:r>
              <a:rPr lang="en-US" sz="1600" dirty="0"/>
              <a:t> </a:t>
            </a:r>
            <a:r>
              <a:rPr lang="en-US" sz="1600" dirty="0" err="1"/>
              <a:t>pCRs</a:t>
            </a:r>
            <a:r>
              <a:rPr lang="en-US" sz="1600" dirty="0"/>
              <a:t> agreed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SA6#61: 4</a:t>
            </a:r>
            <a:r>
              <a:rPr lang="ja-JP" altLang="en-US" sz="1600" kern="0" dirty="0"/>
              <a:t> </a:t>
            </a:r>
            <a:r>
              <a:rPr lang="en-US" altLang="ja-JP" sz="1600" kern="0" dirty="0" err="1"/>
              <a:t>p</a:t>
            </a:r>
            <a:r>
              <a:rPr lang="en-US" altLang="zh-CN" sz="1600" kern="0" dirty="0" err="1"/>
              <a:t>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Overview of CAPIF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Role of Stakeholders for API Exposure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Exemplary Use Cases and Adoption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 identified</a:t>
            </a:r>
            <a:endParaRPr lang="en-US" sz="20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2944599-3C85-2035-3B35-A7211897C2D2}"/>
              </a:ext>
            </a:extLst>
          </p:cNvPr>
          <p:cNvSpPr txBox="1">
            <a:spLocks/>
          </p:cNvSpPr>
          <p:nvPr/>
        </p:nvSpPr>
        <p:spPr bwMode="auto">
          <a:xfrm>
            <a:off x="6858000" y="2682364"/>
            <a:ext cx="49702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Work on the following chapters</a:t>
            </a:r>
            <a:r>
              <a:rPr lang="en-IN" altLang="zh-CN" sz="1600" kern="0" dirty="0"/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Exemplary Use Cases and Adoption</a:t>
            </a: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3886881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FRMCS_Ph5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432" y="2340832"/>
            <a:ext cx="666096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SA6#60</a:t>
            </a:r>
            <a:r>
              <a:rPr lang="en-US" altLang="zh-CN" sz="1600" dirty="0"/>
              <a:t>: 4 CRs were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SA6#61: 1 CR was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Priority-based floor overriding when using multi-talker control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Automatic commencement mode for adhoc group call setup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Adhoc group standalone file distribution using HTTP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Multi-talker floor control involving from multiple MCPTT systems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0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3D7CC1-751C-2FE7-E7FA-4B66D8F5C3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476223"/>
              </p:ext>
            </p:extLst>
          </p:nvPr>
        </p:nvGraphicFramePr>
        <p:xfrm>
          <a:off x="363724" y="1432379"/>
          <a:ext cx="11464552" cy="7832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754838558"/>
                    </a:ext>
                  </a:extLst>
                </a:gridCol>
                <a:gridCol w="5860506">
                  <a:extLst>
                    <a:ext uri="{9D8B030D-6E8A-4147-A177-3AD203B41FA5}">
                      <a16:colId xmlns:a16="http://schemas.microsoft.com/office/drawing/2014/main" val="2108056497"/>
                    </a:ext>
                  </a:extLst>
                </a:gridCol>
                <a:gridCol w="1137920">
                  <a:extLst>
                    <a:ext uri="{9D8B030D-6E8A-4147-A177-3AD203B41FA5}">
                      <a16:colId xmlns:a16="http://schemas.microsoft.com/office/drawing/2014/main" val="2734071492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3257781579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1695795733"/>
                    </a:ext>
                  </a:extLst>
                </a:gridCol>
                <a:gridCol w="1011729">
                  <a:extLst>
                    <a:ext uri="{9D8B030D-6E8A-4147-A177-3AD203B41FA5}">
                      <a16:colId xmlns:a16="http://schemas.microsoft.com/office/drawing/2014/main" val="305907048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597110011"/>
                    </a:ext>
                  </a:extLst>
                </a:gridCol>
              </a:tblGrid>
              <a:tr h="4645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586818868"/>
                  </a:ext>
                </a:extLst>
              </a:tr>
              <a:tr h="318733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10282465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A4616CF-3D56-D29B-2CB5-B50E21F9B585}"/>
              </a:ext>
            </a:extLst>
          </p:cNvPr>
          <p:cNvSpPr txBox="1">
            <a:spLocks/>
          </p:cNvSpPr>
          <p:nvPr/>
        </p:nvSpPr>
        <p:spPr bwMode="auto">
          <a:xfrm>
            <a:off x="7010400" y="2357244"/>
            <a:ext cx="48178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Continue the work on remaining objectives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96898979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>
                <a:sym typeface="+mn-ea"/>
              </a:rPr>
              <a:t>5GMARCH_Ph3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462752"/>
            <a:ext cx="633171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dirty="0"/>
              <a:t>3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SA6#60: 3 CRs </a:t>
            </a:r>
            <a:r>
              <a:rPr lang="en-US" altLang="zh-CN" sz="1600" kern="0" dirty="0">
                <a:sym typeface="+mn-ea"/>
              </a:rPr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ym typeface="+mn-ea"/>
              </a:rPr>
              <a:t>SA6#61: 1 CR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 err="1"/>
              <a:t>New feature on Application Server in Group messaging is added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ENs related to SA3 are solved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sz="1400" dirty="0" err="1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identified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336678"/>
              </p:ext>
            </p:extLst>
          </p:nvPr>
        </p:nvGraphicFramePr>
        <p:xfrm>
          <a:off x="363724" y="1475921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4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2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2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548C14A-0A98-8905-C9E6-CE17E1D127A6}"/>
              </a:ext>
            </a:extLst>
          </p:cNvPr>
          <p:cNvSpPr txBox="1">
            <a:spLocks/>
          </p:cNvSpPr>
          <p:nvPr/>
        </p:nvSpPr>
        <p:spPr bwMode="auto">
          <a:xfrm>
            <a:off x="6695440" y="2458843"/>
            <a:ext cx="5132836" cy="292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</a:t>
            </a:r>
            <a:endParaRPr lang="de-DE" sz="20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 dirty="0"/>
              <a:t>provide solutions for s</a:t>
            </a:r>
            <a:r>
              <a:rPr lang="en-US" altLang="en-IN" sz="1600" dirty="0">
                <a:sym typeface="+mn-ea"/>
              </a:rPr>
              <a:t>olutions for Rel-19 objectives, e.g.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technical solutions to fulfil the remaining stage 1 requirements  [R-5.1.2-001] in TS 22.262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APIs provided by MSGin5G Client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3E2A47-6F13-AF19-51A9-FB20A252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88520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363724" y="2404136"/>
            <a:ext cx="6599784" cy="40670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Progress since SA#103: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>
                <a:solidFill>
                  <a:prstClr val="black"/>
                </a:solidFill>
                <a:cs typeface="Arial" panose="020B0604020202020204" pitchFamily="34" charset="0"/>
              </a:rPr>
              <a:t>SA6#60: 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15 CRs agreed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SA6#61: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15 CRs agreed</a:t>
            </a: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Progress made for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Common EAS discovery, selection and </a:t>
            </a:r>
            <a:r>
              <a:rPr lang="en-US" sz="1600" dirty="0">
                <a:solidFill>
                  <a:prstClr val="black"/>
                </a:solidFill>
                <a:ea typeface="Malgun Gothic" panose="020B0503020000020004" pitchFamily="34" charset="-127"/>
                <a:cs typeface="Arial" panose="020B0604020202020204" pitchFamily="34" charset="0"/>
              </a:rPr>
              <a:t>relocation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Common EAS bundle discovery and selection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  <a:cs typeface="Arial" panose="020B0604020202020204" pitchFamily="34" charset="0"/>
              </a:rPr>
              <a:t>Service continuity in edge node sharing scenario</a:t>
            </a:r>
            <a:endParaRPr lang="en-US" altLang="zh-CN" sz="1600" kern="0" dirty="0">
              <a:solidFill>
                <a:prstClr val="black"/>
              </a:solidFill>
              <a:ea typeface="Malgun Gothic" panose="020B0503020000020004" pitchFamily="34" charset="-127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  <a:r>
              <a:rPr lang="en-US" sz="1600" kern="0" dirty="0"/>
              <a:t> identified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9A4B2A-E786-CEE4-0250-F1D837057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472456"/>
              </p:ext>
            </p:extLst>
          </p:nvPr>
        </p:nvGraphicFramePr>
        <p:xfrm>
          <a:off x="363724" y="1481667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56DB-7696-64D7-EB9B-385EF166BC9A}"/>
              </a:ext>
            </a:extLst>
          </p:cNvPr>
          <p:cNvSpPr txBox="1">
            <a:spLocks/>
          </p:cNvSpPr>
          <p:nvPr/>
        </p:nvSpPr>
        <p:spPr bwMode="auto">
          <a:xfrm>
            <a:off x="6963508" y="2404136"/>
            <a:ext cx="4864768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Arial" panose="020B0604020202020204" pitchFamily="34" charset="0"/>
              </a:rPr>
              <a:t>Continue the work on the remaining objectives and remove the editor’s notes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504417611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 err="1"/>
              <a:t>MCShAC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737073"/>
            <a:ext cx="6522498" cy="307670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SA6#60 and SA6#61: No contributions / no CRs submitted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2000" kern="0" dirty="0"/>
              <a:t>RAN and other impacts and dependencies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 </a:t>
            </a:r>
            <a:r>
              <a:rPr lang="en-US" sz="1600" kern="0" dirty="0"/>
              <a:t>identified</a:t>
            </a:r>
          </a:p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E4C596-E629-7FE1-140F-8B4B6B9E8D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466422"/>
              </p:ext>
            </p:extLst>
          </p:nvPr>
        </p:nvGraphicFramePr>
        <p:xfrm>
          <a:off x="363724" y="1481667"/>
          <a:ext cx="11464552" cy="11111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704719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456267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610729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70844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686143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562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3262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administrative configuration between interconnected MC service systems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S6-232194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65C2280-3435-149E-51CC-EAA26AD4E02F}"/>
              </a:ext>
            </a:extLst>
          </p:cNvPr>
          <p:cNvSpPr txBox="1">
            <a:spLocks/>
          </p:cNvSpPr>
          <p:nvPr/>
        </p:nvSpPr>
        <p:spPr bwMode="auto">
          <a:xfrm>
            <a:off x="6886222" y="2731510"/>
            <a:ext cx="4942054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 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</a:t>
            </a:r>
            <a:r>
              <a:rPr 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CRs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Specifying actions in A.9 ACM client user profile configuration data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Miscellaneous cleanups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51329285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E6AA995-44C0-F249-4EDC-CE93C85EE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3754"/>
            <a:ext cx="9103784" cy="982133"/>
          </a:xfrm>
        </p:spPr>
        <p:txBody>
          <a:bodyPr/>
          <a:lstStyle/>
          <a:p>
            <a:r>
              <a:rPr lang="en-GB" altLang="en-US" b="1" dirty="0"/>
              <a:t>UASAPP_Ph3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014EAAA-39E1-D8F3-37A3-DF7B865E7EF4}"/>
              </a:ext>
            </a:extLst>
          </p:cNvPr>
          <p:cNvSpPr txBox="1">
            <a:spLocks/>
          </p:cNvSpPr>
          <p:nvPr/>
        </p:nvSpPr>
        <p:spPr>
          <a:xfrm>
            <a:off x="371133" y="2426052"/>
            <a:ext cx="6753567" cy="38533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SA6#60 - 2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SA6#61 - 0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A</a:t>
            </a:r>
            <a:r>
              <a:rPr lang="en-US" sz="1600" dirty="0">
                <a:ea typeface="Malgun Gothic" panose="020B0503020000020004" pitchFamily="34" charset="-127"/>
              </a:rPr>
              <a:t>ssistance for selecting UAV flight route based on QoS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Malgun Gothic" panose="020B0503020000020004" pitchFamily="34" charset="-127"/>
              </a:rPr>
              <a:t>Assistance for ground-based UAE layer DAA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2D289B-8910-BCF1-9324-DD1EF1D61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898627"/>
              </p:ext>
            </p:extLst>
          </p:nvPr>
        </p:nvGraphicFramePr>
        <p:xfrm>
          <a:off x="371133" y="1360611"/>
          <a:ext cx="11464552" cy="9186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778441531"/>
                    </a:ext>
                  </a:extLst>
                </a:gridCol>
                <a:gridCol w="5979533">
                  <a:extLst>
                    <a:ext uri="{9D8B030D-6E8A-4147-A177-3AD203B41FA5}">
                      <a16:colId xmlns:a16="http://schemas.microsoft.com/office/drawing/2014/main" val="1258487541"/>
                    </a:ext>
                  </a:extLst>
                </a:gridCol>
                <a:gridCol w="1343377">
                  <a:extLst>
                    <a:ext uri="{9D8B030D-6E8A-4147-A177-3AD203B41FA5}">
                      <a16:colId xmlns:a16="http://schemas.microsoft.com/office/drawing/2014/main" val="3648323286"/>
                    </a:ext>
                  </a:extLst>
                </a:gridCol>
                <a:gridCol w="1106311">
                  <a:extLst>
                    <a:ext uri="{9D8B030D-6E8A-4147-A177-3AD203B41FA5}">
                      <a16:colId xmlns:a16="http://schemas.microsoft.com/office/drawing/2014/main" val="1191871270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4103705319"/>
                    </a:ext>
                  </a:extLst>
                </a:gridCol>
                <a:gridCol w="969467">
                  <a:extLst>
                    <a:ext uri="{9D8B030D-6E8A-4147-A177-3AD203B41FA5}">
                      <a16:colId xmlns:a16="http://schemas.microsoft.com/office/drawing/2014/main" val="3100143651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018595803"/>
                    </a:ext>
                  </a:extLst>
                </a:gridCol>
              </a:tblGrid>
              <a:tr h="5460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397810093"/>
                  </a:ext>
                </a:extLst>
              </a:tr>
              <a:tr h="37268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SP-230991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3963143857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162188F-FA2D-DC64-C912-4D138DD33DE7}"/>
              </a:ext>
            </a:extLst>
          </p:cNvPr>
          <p:cNvSpPr txBox="1">
            <a:spLocks/>
          </p:cNvSpPr>
          <p:nvPr/>
        </p:nvSpPr>
        <p:spPr>
          <a:xfrm>
            <a:off x="7197010" y="2426052"/>
            <a:ext cx="4638675" cy="362311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</a:t>
            </a:r>
            <a:r>
              <a:rPr lang="en-US" sz="2000" kern="0" dirty="0"/>
              <a:t>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600" kern="0" dirty="0"/>
              <a:t>Continue the work on remaining objectives and resolve </a:t>
            </a:r>
            <a:r>
              <a:rPr lang="en-GB" sz="1600" dirty="0">
                <a:ea typeface="SimSun" panose="02010600030101010101" pitchFamily="2" charset="-122"/>
              </a:rPr>
              <a:t>Editor’s Notes</a:t>
            </a:r>
            <a:endParaRPr lang="en-US" sz="1600" dirty="0"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67" kern="0" dirty="0"/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b="1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For TSG SA information and action (1/4)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236706"/>
            <a:ext cx="11223625" cy="5111842"/>
          </a:xfrm>
        </p:spPr>
        <p:txBody>
          <a:bodyPr/>
          <a:lstStyle/>
          <a:p>
            <a:r>
              <a:rPr lang="en-GB" altLang="fr-FR" sz="2000" dirty="0"/>
              <a:t> </a:t>
            </a:r>
            <a:r>
              <a:rPr lang="en-GB" altLang="fr-FR" sz="2400" b="1" dirty="0"/>
              <a:t>Action: CRs for approval – CR packs:</a:t>
            </a:r>
            <a:endParaRPr lang="en-US" sz="2400" b="1" dirty="0"/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SP-240749 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Rel-17 CRs to TS23286 for eV2XAPP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SP-240750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Rel-17 CRs to TS23434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eSEAL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Rel-17 CRs to TS23558 for EDGEAPP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TS23958 for EDGEAPP_EXT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SP-240753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TS23554 for 5GMARCH_Ph2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SP-240754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TS23436 for ADAES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SP-240755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TS23222 for TEI18, CAPIF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SP-240756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TS23558 for EDGEAPP_Ph2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SP-240757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TS23282, TS23379 for enh4MCPTT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SP-240758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TS23280, TS23281, TS23282, TS23379 for MCGWUE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SP-240759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TS23280 for MCOver5MBS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SP-240760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TS23435 for NSCALE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TS23542 for PINAPP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TS23434 for SEAL_Ph3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SP-240763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TS23433 for SEALDD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SP-240764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Rel-18 CRs to TS23222 for SNAAPP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31751"/>
            <a:ext cx="11544300" cy="5053163"/>
          </a:xfrm>
        </p:spPr>
        <p:txBody>
          <a:bodyPr/>
          <a:lstStyle/>
          <a:p>
            <a:r>
              <a:rPr lang="en-US" altLang="en-US" sz="2000" dirty="0"/>
              <a:t>Two meetings in Q2 2024</a:t>
            </a:r>
          </a:p>
          <a:p>
            <a:pPr lvl="1"/>
            <a:r>
              <a:rPr lang="en-US" altLang="en-US" sz="1800" dirty="0"/>
              <a:t>SA6#60, 15 – 19 April 2024</a:t>
            </a:r>
          </a:p>
          <a:p>
            <a:pPr lvl="1"/>
            <a:r>
              <a:rPr lang="en-US" altLang="en-US" sz="1800" dirty="0"/>
              <a:t>SA6#61 , 20 –  24 May 2024</a:t>
            </a:r>
          </a:p>
          <a:p>
            <a:r>
              <a:rPr lang="en-US" altLang="en-US" sz="2000" dirty="0"/>
              <a:t>Rel-15/Rel-16/Rel-17 activities</a:t>
            </a:r>
          </a:p>
          <a:p>
            <a:pPr lvl="1"/>
            <a:r>
              <a:rPr lang="en-US" altLang="en-US" sz="1800" dirty="0"/>
              <a:t>19 CRs agreed for pre-Rel-18 WIDs</a:t>
            </a:r>
          </a:p>
          <a:p>
            <a:r>
              <a:rPr lang="en-US" altLang="en-US" sz="2000" dirty="0"/>
              <a:t>Rel-18 activities</a:t>
            </a:r>
            <a:endParaRPr lang="en-GB" sz="2000" dirty="0"/>
          </a:p>
          <a:p>
            <a:pPr lvl="1"/>
            <a:r>
              <a:rPr lang="en-GB" sz="1800" dirty="0"/>
              <a:t>68 CRs agreed for Rel-18 WIDs</a:t>
            </a:r>
          </a:p>
          <a:p>
            <a:pPr lvl="1"/>
            <a:r>
              <a:rPr lang="en-GB" sz="1800" dirty="0"/>
              <a:t>EDGEAPP External TR: Completed</a:t>
            </a:r>
          </a:p>
          <a:p>
            <a:r>
              <a:rPr lang="en-US" altLang="en-US" sz="2000" dirty="0"/>
              <a:t>Rel-19 activities</a:t>
            </a:r>
            <a:endParaRPr lang="en-GB" sz="2000" dirty="0"/>
          </a:p>
          <a:p>
            <a:pPr lvl="1"/>
            <a:r>
              <a:rPr lang="en-GB" sz="1800" dirty="0"/>
              <a:t>64 CRs agreed for Rel-19 WIDs.</a:t>
            </a:r>
          </a:p>
          <a:p>
            <a:pPr lvl="1"/>
            <a:r>
              <a:rPr lang="en-GB" sz="1800" dirty="0"/>
              <a:t>Good progress on Rel-19 SIDs. Out of 7 studies, 1 TR provided for approval and 5 TRs provided for information.</a:t>
            </a:r>
          </a:p>
          <a:p>
            <a:pPr lvl="1"/>
            <a:r>
              <a:rPr lang="en-GB" sz="1800" dirty="0"/>
              <a:t>Revised WID: UASAPP_Ph3</a:t>
            </a:r>
          </a:p>
          <a:p>
            <a:pPr lvl="1"/>
            <a:r>
              <a:rPr lang="en-GB" sz="1800" dirty="0"/>
              <a:t>New WIDs: </a:t>
            </a:r>
            <a:r>
              <a:rPr lang="en-GB" sz="1800" dirty="0" err="1"/>
              <a:t>eLSAPP</a:t>
            </a:r>
            <a:r>
              <a:rPr lang="en-GB" sz="1800" dirty="0"/>
              <a:t>, </a:t>
            </a:r>
            <a:r>
              <a:rPr lang="en-GB" sz="1800" dirty="0" err="1"/>
              <a:t>eMMTelAPP</a:t>
            </a:r>
            <a:r>
              <a:rPr lang="en-GB" sz="1800" dirty="0"/>
              <a:t>, AIMLAPP, </a:t>
            </a:r>
            <a:r>
              <a:rPr lang="en-GB" sz="1800" dirty="0" err="1"/>
              <a:t>Metaverse_App</a:t>
            </a:r>
            <a:r>
              <a:rPr lang="en-GB" sz="1800" dirty="0"/>
              <a:t>, </a:t>
            </a:r>
            <a:r>
              <a:rPr lang="en-GB" sz="1800" dirty="0" err="1"/>
              <a:t>XRApp</a:t>
            </a:r>
            <a:r>
              <a:rPr lang="en-GB" sz="1800" dirty="0"/>
              <a:t>, 5GSAT_Ph3_App</a:t>
            </a:r>
          </a:p>
          <a:p>
            <a:pPr lvl="1"/>
            <a:r>
              <a:rPr lang="en-GB" sz="1800" dirty="0"/>
              <a:t>New SID: FS_5GIOPS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For TSG SA information and action (2/4)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302016"/>
            <a:ext cx="11223625" cy="5716437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2400" b="1" dirty="0"/>
              <a:t>Action: CRs for approval – CR packs:</a:t>
            </a:r>
            <a:endParaRPr lang="en-US" sz="2400" b="1" dirty="0"/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SP-240765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TS23554 for 5GMARCH_Ph3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SP-240766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TS23558 for EDGEAPP_Ph3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SP-240767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TS23280, TS23289, TS23379 for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enhMC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SP-240768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TS23281, TS23282 and TS23379 for FRMCS_Ph5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SP-240769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TS23433 for SEALDD_Ph2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SP-240770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TS23255 for UASAPP_Ph3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SP-240771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TS23436 for TEI19, ADAES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SP-240772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TS23436, TS23558 for TEI19, EDGEAPP_Ph2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SP-240773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TS23434 for TEI19,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eSEAL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SP-240774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Rel-19 CRs to TS23435 for TEI19, NSCALE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117564"/>
            <a:ext cx="10515600" cy="1097393"/>
          </a:xfrm>
        </p:spPr>
        <p:txBody>
          <a:bodyPr/>
          <a:lstStyle/>
          <a:p>
            <a:r>
              <a:rPr lang="en-GB" altLang="fr-FR" b="1" dirty="0"/>
              <a:t>For TSG SA information and action (3/4)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477446"/>
            <a:ext cx="10818019" cy="4663888"/>
          </a:xfrm>
        </p:spPr>
        <p:txBody>
          <a:bodyPr/>
          <a:lstStyle/>
          <a:p>
            <a:r>
              <a:rPr lang="en-GB" altLang="fr-FR" sz="2400" b="1" dirty="0"/>
              <a:t>Information: Technical Reports/Specifications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SP-240735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Presentation of TR 23.700-01 v100 for Information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SP-240736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Presentation of TR 23.700-21 v100 for Information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SP-240737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Presentation of TR 23.700-23 v100 for Information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SP-240738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Presentation of TR 23.700-72 v100 for Information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SP-240739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Presentation of TR 23.700-92 v100 for Information</a:t>
            </a:r>
            <a:endParaRPr lang="en-US" altLang="fr-FR" sz="1800" b="1" dirty="0"/>
          </a:p>
          <a:p>
            <a:pPr lvl="1"/>
            <a:endParaRPr lang="en-IN" altLang="fr-FR" sz="1800" b="1" dirty="0">
              <a:solidFill>
                <a:srgbClr val="0000FF"/>
              </a:solidFill>
            </a:endParaRPr>
          </a:p>
          <a:p>
            <a:r>
              <a:rPr lang="en-GB" altLang="fr-FR" sz="2400" b="1" dirty="0"/>
              <a:t>Action: Technical Reports/Specifications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SP-240740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Presentation of TR 23.700-82 v100 for Approval</a:t>
            </a:r>
            <a:endParaRPr lang="en-US" altLang="fr-FR" sz="1800" b="1" dirty="0"/>
          </a:p>
          <a:p>
            <a:pPr lvl="1"/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195943"/>
            <a:ext cx="10515600" cy="1162707"/>
          </a:xfrm>
        </p:spPr>
        <p:txBody>
          <a:bodyPr/>
          <a:lstStyle/>
          <a:p>
            <a:r>
              <a:rPr lang="en-GB" altLang="fr-FR" b="1" dirty="0"/>
              <a:t>For TSG SA information and action (4/4)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316849"/>
            <a:ext cx="11984251" cy="4879040"/>
          </a:xfrm>
        </p:spPr>
        <p:txBody>
          <a:bodyPr/>
          <a:lstStyle/>
          <a:p>
            <a:r>
              <a:rPr lang="en-GB" altLang="fr-FR" sz="2400" b="1" dirty="0"/>
              <a:t>Action: Revised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SP-240741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Revised WID on Application Architecture for UAS applications Phase 3</a:t>
            </a:r>
          </a:p>
          <a:p>
            <a:pPr lvl="1"/>
            <a:endParaRPr lang="en-US" altLang="fr-FR" sz="1600" b="1" dirty="0"/>
          </a:p>
          <a:p>
            <a:r>
              <a:rPr lang="en-GB" altLang="fr-FR" sz="2400" b="1" dirty="0"/>
              <a:t>Action: New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SP-240742</a:t>
            </a:r>
            <a:r>
              <a:rPr lang="en-GB" sz="1800" b="1" dirty="0">
                <a:ea typeface="Aptos" panose="020B0004020202020204" pitchFamily="34" charset="0"/>
                <a:cs typeface="Aptos" panose="020B0004020202020204" pitchFamily="34" charset="0"/>
              </a:rPr>
              <a:t>  New Study on MC services support on IOPS mode of operation for 5G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SP-240743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New WID on enhanced application layer support for location services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SP-240744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New WID on Service aspects for supporting the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eMMTel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Service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SP-240745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New WID on Application enabler for XR Services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SP-240746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New WID on application layer support for AI/ML services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SP-240747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New WID on Application enablement architecture for mobile metaverse services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SP-240748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 New WID on satellite access enabled 5G services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endParaRPr lang="en-GB" altLang="fr-FR" sz="1800" b="1" dirty="0"/>
          </a:p>
          <a:p>
            <a:r>
              <a:rPr lang="en-GB" altLang="fr-FR" sz="2400" b="1" dirty="0"/>
              <a:t>Potential Action: Endorsed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US" altLang="fr-FR" sz="1800" b="1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136433" y="2050868"/>
            <a:ext cx="9052592" cy="2286000"/>
          </a:xfrm>
        </p:spPr>
        <p:txBody>
          <a:bodyPr/>
          <a:lstStyle/>
          <a:p>
            <a:pPr algn="ctr"/>
            <a:r>
              <a:rPr lang="en-GB" altLang="fr-FR" sz="4800" dirty="0"/>
              <a:t>Thank You</a:t>
            </a:r>
            <a:endParaRPr lang="en-GB" altLang="fr-FR" sz="12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Items of 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61827"/>
            <a:ext cx="11304814" cy="5123088"/>
          </a:xfrm>
        </p:spPr>
        <p:txBody>
          <a:bodyPr/>
          <a:lstStyle/>
          <a:p>
            <a:r>
              <a:rPr lang="en-US" altLang="en-US" sz="2400" dirty="0"/>
              <a:t>Release 18 Progress</a:t>
            </a:r>
          </a:p>
          <a:p>
            <a:pPr lvl="1"/>
            <a:r>
              <a:rPr lang="en-US" altLang="en-US" sz="2000" dirty="0"/>
              <a:t>All work items completed, Sufficient time available for essential corrections.</a:t>
            </a:r>
          </a:p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US" altLang="en-US" sz="2000" dirty="0"/>
              <a:t>Ongoing SIDs move towards completion.</a:t>
            </a:r>
          </a:p>
          <a:p>
            <a:pPr lvl="1"/>
            <a:r>
              <a:rPr lang="en-US" altLang="en-US" sz="2000" dirty="0"/>
              <a:t>Most corresponding WIDs to the ongoing SIDs (</a:t>
            </a:r>
            <a:r>
              <a:rPr lang="en-GB" altLang="en-US" sz="2000" dirty="0"/>
              <a:t>6 out of 7)</a:t>
            </a:r>
            <a:r>
              <a:rPr lang="en-US" altLang="en-US" sz="2000" dirty="0"/>
              <a:t> provided for approval.</a:t>
            </a:r>
          </a:p>
          <a:p>
            <a:pPr lvl="1"/>
            <a:r>
              <a:rPr lang="en-US" altLang="en-US" sz="2000" dirty="0"/>
              <a:t>Q3-2024 work is planned to move from study phase towards normative work as topics in the various studies are concluded. </a:t>
            </a:r>
          </a:p>
          <a:p>
            <a:pPr lvl="1"/>
            <a:r>
              <a:rPr lang="en-US" altLang="en-US" sz="2000" dirty="0"/>
              <a:t>One additional work item proposal on enhancements to SEAL (for </a:t>
            </a:r>
            <a:r>
              <a:rPr lang="en-GB" sz="2000" dirty="0">
                <a:effectLst/>
                <a:ea typeface="Malgun Gothic" panose="020B0503020000020004" pitchFamily="34" charset="-127"/>
              </a:rPr>
              <a:t>enhancement to NRM for network capabilities exposure</a:t>
            </a:r>
            <a:r>
              <a:rPr lang="en-US" altLang="en-US" sz="2000" dirty="0"/>
              <a:t>) was discussed in SA6#61 but not agreed.</a:t>
            </a:r>
          </a:p>
          <a:p>
            <a:r>
              <a:rPr lang="en-US" altLang="en-US" sz="2400" dirty="0"/>
              <a:t>Future Meeting Schedule</a:t>
            </a:r>
          </a:p>
          <a:p>
            <a:pPr lvl="1"/>
            <a:r>
              <a:rPr lang="en-US" altLang="en-US" sz="2000" dirty="0"/>
              <a:t>July 2024 – SA6#62 Ad-hoc e-meeting (restricted agenda - </a:t>
            </a:r>
            <a:r>
              <a:rPr lang="en-US" sz="20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completion of studies and creation of framework </a:t>
            </a:r>
            <a:r>
              <a:rPr lang="en-US" sz="2000" dirty="0">
                <a:ea typeface="Aptos" panose="020B0004020202020204" pitchFamily="34" charset="0"/>
                <a:cs typeface="Aptos" panose="020B0004020202020204" pitchFamily="34" charset="0"/>
              </a:rPr>
              <a:t>for</a:t>
            </a:r>
            <a:r>
              <a:rPr lang="en-US" sz="20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new TSs</a:t>
            </a:r>
            <a:r>
              <a:rPr lang="en-US" altLang="en-US" sz="2000" dirty="0"/>
              <a:t>).</a:t>
            </a:r>
          </a:p>
          <a:p>
            <a:pPr lvl="1"/>
            <a:r>
              <a:rPr lang="en-US" altLang="en-US" sz="2000" dirty="0"/>
              <a:t>August 2024 – SA6#62 Maastricht, The Netherlands.</a:t>
            </a:r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SA6#60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 for SA6#60: 15 – 19 April 2024</a:t>
            </a:r>
          </a:p>
          <a:p>
            <a:pPr lvl="1"/>
            <a:r>
              <a:rPr lang="en-GB" altLang="fr-FR" sz="2000" dirty="0"/>
              <a:t>5 quarters on Monday, 6 quarters on Tuesday –  Thursday, 4 quarters on Friday</a:t>
            </a:r>
          </a:p>
          <a:p>
            <a:r>
              <a:rPr lang="en-GB" altLang="fr-FR" sz="2400" b="1" dirty="0"/>
              <a:t>Statistics for </a:t>
            </a:r>
            <a:r>
              <a:rPr lang="en-US" altLang="fr-FR" sz="2400" b="1" dirty="0"/>
              <a:t>SA6#60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322 Tdoc numbers initially reserved, 649 Tdoc numbers used by end-of-meeting</a:t>
            </a:r>
          </a:p>
          <a:p>
            <a:pPr lvl="1"/>
            <a:r>
              <a:rPr lang="en-GB" altLang="fr-FR" sz="2000" dirty="0"/>
              <a:t>86 Agreed CRs - 10 for pre Rel-18, 41 for Rel-18, 35 for Rel-19</a:t>
            </a:r>
          </a:p>
          <a:p>
            <a:pPr lvl="1"/>
            <a:r>
              <a:rPr lang="en-GB" altLang="fr-FR" sz="2000" dirty="0"/>
              <a:t>101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Rel-19</a:t>
            </a:r>
            <a:endParaRPr lang="en-GB" altLang="fr-FR" sz="1800" dirty="0"/>
          </a:p>
          <a:p>
            <a:pPr lvl="1"/>
            <a:r>
              <a:rPr lang="en-GB" altLang="fr-FR" sz="2000" dirty="0"/>
              <a:t>13 incoming LSs, 7 Approved outgoing LSs</a:t>
            </a:r>
          </a:p>
          <a:p>
            <a:pPr lvl="1"/>
            <a:r>
              <a:rPr lang="en-GB" altLang="fr-FR" sz="2000" dirty="0"/>
              <a:t>Time allocation: Pre-Rel-19: ~25%; Rel-19: ~75%</a:t>
            </a:r>
          </a:p>
          <a:p>
            <a:r>
              <a:rPr lang="en-GB" altLang="fr-FR" sz="2400" b="1" dirty="0"/>
              <a:t>Conference calls (pre-SA6#60)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SA6#61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 for SA6#61: 20 – 24 May 2024</a:t>
            </a:r>
          </a:p>
          <a:p>
            <a:pPr lvl="1"/>
            <a:r>
              <a:rPr lang="en-GB" altLang="fr-FR" sz="2000" dirty="0"/>
              <a:t>5 quarters on Monday, 6 quarters on Tuesday –  Thursday, 4 quarters on Friday</a:t>
            </a:r>
          </a:p>
          <a:p>
            <a:r>
              <a:rPr lang="en-GB" altLang="fr-FR" sz="2400" b="1" dirty="0"/>
              <a:t>Statistics for </a:t>
            </a:r>
            <a:r>
              <a:rPr lang="en-US" altLang="fr-FR" sz="2400" b="1" dirty="0"/>
              <a:t>SA6#61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319 Tdoc numbers initially reserved, 663 Tdoc numbers used by meeting end</a:t>
            </a:r>
          </a:p>
          <a:p>
            <a:pPr lvl="1"/>
            <a:r>
              <a:rPr lang="en-GB" altLang="fr-FR" sz="2000" dirty="0"/>
              <a:t>71 Agreed CRs - </a:t>
            </a:r>
            <a:r>
              <a:rPr lang="en-GB" altLang="fr-FR" sz="1800" dirty="0"/>
              <a:t>9 for pre Rel-18, 27 for Rel-18, 35 for Rel-19</a:t>
            </a:r>
          </a:p>
          <a:p>
            <a:pPr lvl="1"/>
            <a:r>
              <a:rPr lang="en-GB" altLang="fr-FR" sz="2000" dirty="0"/>
              <a:t>130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Rel-19</a:t>
            </a:r>
            <a:endParaRPr lang="en-GB" altLang="fr-FR" sz="1800" dirty="0"/>
          </a:p>
          <a:p>
            <a:pPr lvl="1"/>
            <a:r>
              <a:rPr lang="en-GB" altLang="fr-FR" sz="2000" dirty="0"/>
              <a:t>14 incoming LSs, 6 Approved outgoing LSs</a:t>
            </a:r>
          </a:p>
          <a:p>
            <a:pPr lvl="1"/>
            <a:r>
              <a:rPr lang="en-GB" altLang="fr-FR" sz="2000" dirty="0"/>
              <a:t>Time allocation: Pre-Rel-19: ~20%; Rel-19: ~80%</a:t>
            </a:r>
          </a:p>
          <a:p>
            <a:r>
              <a:rPr lang="en-GB" altLang="fr-FR" sz="2400" b="1" dirty="0"/>
              <a:t>Conference calls (pre-SA6#61)</a:t>
            </a:r>
          </a:p>
          <a:p>
            <a:pPr lvl="1"/>
            <a:r>
              <a:rPr lang="en-GB" altLang="fr-FR" sz="2000" dirty="0"/>
              <a:t>3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160118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0257922"/>
              </p:ext>
            </p:extLst>
          </p:nvPr>
        </p:nvGraphicFramePr>
        <p:xfrm>
          <a:off x="750888" y="1489075"/>
          <a:ext cx="10602912" cy="465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37249" imgH="3970146" progId="Excel.Sheet.8">
                  <p:embed/>
                </p:oleObj>
              </mc:Choice>
              <mc:Fallback>
                <p:oleObj name="Worksheet" r:id="rId2" imgW="9037249" imgH="3970146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888" y="1489075"/>
                        <a:ext cx="10602912" cy="465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7552384"/>
              </p:ext>
            </p:extLst>
          </p:nvPr>
        </p:nvGraphicFramePr>
        <p:xfrm>
          <a:off x="773113" y="1439294"/>
          <a:ext cx="10623550" cy="4657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700295" imgH="3703320" progId="Excel.Sheet.8">
                  <p:embed/>
                </p:oleObj>
              </mc:Choice>
              <mc:Fallback>
                <p:oleObj name="Worksheet" r:id="rId2" imgW="9700295" imgH="3703320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113" y="1439294"/>
                        <a:ext cx="10623550" cy="46572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endParaRPr lang="fr-FR" alt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970280" y="93920"/>
            <a:ext cx="9514840" cy="1325563"/>
          </a:xfrm>
        </p:spPr>
        <p:txBody>
          <a:bodyPr/>
          <a:lstStyle/>
          <a:p>
            <a:r>
              <a:rPr lang="en-US" altLang="en-US" b="1" dirty="0"/>
              <a:t>Approved incomplete Release 18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444425"/>
              </p:ext>
            </p:extLst>
          </p:nvPr>
        </p:nvGraphicFramePr>
        <p:xfrm>
          <a:off x="369695" y="1588648"/>
          <a:ext cx="11464552" cy="11732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2153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760556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254369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36431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62707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1011448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551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994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 Application Standards in 3GPP and alignment with External Organizations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EDGEAPP_EXT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June-2023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SP-220990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67247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106962</TotalTime>
  <Words>3307</Words>
  <Application>Microsoft Office PowerPoint</Application>
  <PresentationFormat>Widescreen</PresentationFormat>
  <Paragraphs>783</Paragraphs>
  <Slides>33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Malgun Gothic</vt:lpstr>
      <vt:lpstr>MS PGothic</vt:lpstr>
      <vt:lpstr>SimSun</vt:lpstr>
      <vt:lpstr>Algerian</vt:lpstr>
      <vt:lpstr>Aptos</vt:lpstr>
      <vt:lpstr>Arial</vt:lpstr>
      <vt:lpstr>Arial </vt:lpstr>
      <vt:lpstr>Calibri</vt:lpstr>
      <vt:lpstr>Times New Roman</vt:lpstr>
      <vt:lpstr>Office Theme</vt:lpstr>
      <vt:lpstr>Worksheet</vt:lpstr>
      <vt:lpstr>     SA WG6 status report to TSG SA#104    </vt:lpstr>
      <vt:lpstr>SA6 Leadership</vt:lpstr>
      <vt:lpstr>Executive Summary</vt:lpstr>
      <vt:lpstr>Items of Interest</vt:lpstr>
      <vt:lpstr>SA6#60 Statistics</vt:lpstr>
      <vt:lpstr>SA6#61 Statistics</vt:lpstr>
      <vt:lpstr>Number of Tdocs in SA6</vt:lpstr>
      <vt:lpstr>PowerPoint Presentation</vt:lpstr>
      <vt:lpstr>Approved incomplete Release 18 Work Items</vt:lpstr>
      <vt:lpstr>Approved Release 19 Study Items</vt:lpstr>
      <vt:lpstr>Approved Release 19 Work Items</vt:lpstr>
      <vt:lpstr>PowerPoint Presentation</vt:lpstr>
      <vt:lpstr>FS_eLSAPP</vt:lpstr>
      <vt:lpstr>FS_XRApp</vt:lpstr>
      <vt:lpstr>FS_Metaverse_App</vt:lpstr>
      <vt:lpstr>FS_eMMTelAPP</vt:lpstr>
      <vt:lpstr>FS_AIMLAPP</vt:lpstr>
      <vt:lpstr>FS_5GSAT_Ph3_App</vt:lpstr>
      <vt:lpstr>FS_CAPIF_Ph3</vt:lpstr>
      <vt:lpstr>SEALDD_PH2</vt:lpstr>
      <vt:lpstr>enhMC</vt:lpstr>
      <vt:lpstr>CAPIF_EXT</vt:lpstr>
      <vt:lpstr>FRMCS_Ph5</vt:lpstr>
      <vt:lpstr>5GMARCH_Ph3</vt:lpstr>
      <vt:lpstr>EDGEAPP_Ph3</vt:lpstr>
      <vt:lpstr>MCShAC</vt:lpstr>
      <vt:lpstr>UASAPP_Ph3</vt:lpstr>
      <vt:lpstr>For TSG SA information and action</vt:lpstr>
      <vt:lpstr>For TSG SA information and action (1/4)</vt:lpstr>
      <vt:lpstr>For TSG SA information and action (2/4)</vt:lpstr>
      <vt:lpstr>For TSG SA information and action (3/4)</vt:lpstr>
      <vt:lpstr>For TSG SA information and action (4/4)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Atle Monrad</cp:lastModifiedBy>
  <cp:revision>2764</cp:revision>
  <cp:lastPrinted>2016-09-13T11:31:59Z</cp:lastPrinted>
  <dcterms:created xsi:type="dcterms:W3CDTF">2008-08-30T09:32:10Z</dcterms:created>
  <dcterms:modified xsi:type="dcterms:W3CDTF">2024-06-12T08:54:03Z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2024-06-06T17:16:48Z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2e74aeb9-05bc-477e-b3a0-276141341ffd</vt:lpwstr>
  </property>
  <property fmtid="{D5CDD505-2E9C-101B-9397-08002B2CF9AE}" pid="10" name="MSIP_Label_4d2f777e-4347-4fc6-823a-b44ab313546a_ContentBits">
    <vt:lpwstr>0</vt:lpwstr>
  </property>
</Properties>
</file>