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48"/>
  </p:notesMasterIdLst>
  <p:handoutMasterIdLst>
    <p:handoutMasterId r:id="rId49"/>
  </p:handoutMasterIdLst>
  <p:sldIdLst>
    <p:sldId id="303" r:id="rId5"/>
    <p:sldId id="705" r:id="rId6"/>
    <p:sldId id="706" r:id="rId7"/>
    <p:sldId id="874" r:id="rId8"/>
    <p:sldId id="876" r:id="rId9"/>
    <p:sldId id="906" r:id="rId10"/>
    <p:sldId id="1004" r:id="rId11"/>
    <p:sldId id="1018" r:id="rId12"/>
    <p:sldId id="709" r:id="rId13"/>
    <p:sldId id="713" r:id="rId14"/>
    <p:sldId id="969" r:id="rId15"/>
    <p:sldId id="925" r:id="rId16"/>
    <p:sldId id="999" r:id="rId17"/>
    <p:sldId id="1019" r:id="rId18"/>
    <p:sldId id="968" r:id="rId19"/>
    <p:sldId id="955" r:id="rId20"/>
    <p:sldId id="971" r:id="rId21"/>
    <p:sldId id="974" r:id="rId22"/>
    <p:sldId id="916" r:id="rId23"/>
    <p:sldId id="918" r:id="rId24"/>
    <p:sldId id="993" r:id="rId25"/>
    <p:sldId id="997" r:id="rId26"/>
    <p:sldId id="1020" r:id="rId27"/>
    <p:sldId id="1006" r:id="rId28"/>
    <p:sldId id="1007" r:id="rId29"/>
    <p:sldId id="1005" r:id="rId30"/>
    <p:sldId id="936" r:id="rId31"/>
    <p:sldId id="991" r:id="rId32"/>
    <p:sldId id="995" r:id="rId33"/>
    <p:sldId id="998" r:id="rId34"/>
    <p:sldId id="1008" r:id="rId35"/>
    <p:sldId id="1009" r:id="rId36"/>
    <p:sldId id="1011" r:id="rId37"/>
    <p:sldId id="1012" r:id="rId38"/>
    <p:sldId id="1013" r:id="rId39"/>
    <p:sldId id="1014" r:id="rId40"/>
    <p:sldId id="984" r:id="rId41"/>
    <p:sldId id="1021" r:id="rId42"/>
    <p:sldId id="1022" r:id="rId43"/>
    <p:sldId id="1023" r:id="rId44"/>
    <p:sldId id="1015" r:id="rId45"/>
    <p:sldId id="933" r:id="rId46"/>
    <p:sldId id="1001" r:id="rId47"/>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CC00"/>
    <a:srgbClr val="33CC33"/>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2301" autoAdjust="0"/>
    <p:restoredTop sz="96370" autoAdjust="0"/>
  </p:normalViewPr>
  <p:slideViewPr>
    <p:cSldViewPr snapToGrid="0">
      <p:cViewPr varScale="1">
        <p:scale>
          <a:sx n="87" d="100"/>
          <a:sy n="87" d="100"/>
        </p:scale>
        <p:origin x="108" y="1734"/>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6/11/2024</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6/11/2024</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42</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983373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#104</a:t>
            </a:r>
          </a:p>
          <a:p>
            <a:pPr eaLnBrk="1" hangingPunct="1">
              <a:defRPr/>
            </a:pPr>
            <a:r>
              <a:rPr lang="en-US" altLang="en-US" sz="1200" b="1" dirty="0">
                <a:latin typeface="Arial "/>
              </a:rPr>
              <a:t>Shanghai, China, 18 – 21 June, 2024</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SP-240720</a:t>
            </a: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SA#104, 18-21 June 2024</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s://www.3gpp.org/ftp/TSG_SA/TSG_SA/TSGS_104_Shanghai_2024-06/Docs/SP-240679.zip" TargetMode="External"/><Relationship Id="rId3" Type="http://schemas.openxmlformats.org/officeDocument/2006/relationships/hyperlink" Target="https://www.3gpp.org/ftp/TSG_SA/TSG_SA/TSGS_104_Shanghai_2024-06/Docs/SP-240681.zip" TargetMode="External"/><Relationship Id="rId7" Type="http://schemas.openxmlformats.org/officeDocument/2006/relationships/hyperlink" Target="https://www.3gpp.org/ftp/TSG_SA/TSG_SA/TSGS_104_Shanghai_2024-06/Docs/SP-240678.zip" TargetMode="External"/><Relationship Id="rId2" Type="http://schemas.openxmlformats.org/officeDocument/2006/relationships/hyperlink" Target="https://www.3gpp.org/ftp/TSG_SA/TSG_SA/TSGS_104_Shanghai_2024-06/Docs/SP-240680.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4_Shanghai_2024-06/Docs/SP-240684.zip" TargetMode="External"/><Relationship Id="rId5" Type="http://schemas.openxmlformats.org/officeDocument/2006/relationships/hyperlink" Target="https://www.3gpp.org/ftp/TSG_SA/TSG_SA/TSGS_104_Shanghai_2024-06/Docs/SP-240683.zip" TargetMode="External"/><Relationship Id="rId4" Type="http://schemas.openxmlformats.org/officeDocument/2006/relationships/hyperlink" Target="https://www.3gpp.org/ftp/TSG_SA/TSG_SA/TSGS_104_Shanghai_2024-06/Docs/SP-240682.zip"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s://www.3gpp.org/ftp/Information/WI_Sheet/SP-190040.zip" TargetMode="External"/><Relationship Id="rId13" Type="http://schemas.openxmlformats.org/officeDocument/2006/relationships/hyperlink" Target="https://www.3gpp.org/ftp/Information/WI_Sheet/SP-231709.zip" TargetMode="External"/><Relationship Id="rId3" Type="http://schemas.openxmlformats.org/officeDocument/2006/relationships/hyperlink" Target="https://www.3gpp.org/ftp/Information/WI_Sheet/SP-220242.zip" TargetMode="External"/><Relationship Id="rId7" Type="http://schemas.openxmlformats.org/officeDocument/2006/relationships/hyperlink" Target="https://www.3gpp.org/ftp/TSG_SA/TSG_SA/TSGS_100_Taipei_2023-06/Docs/SP-230541.zip" TargetMode="External"/><Relationship Id="rId12" Type="http://schemas.openxmlformats.org/officeDocument/2006/relationships/hyperlink" Target="https://www.3gpp.org/ftp/TSG_SA/TSG_SA/TSGS_99_Rotterdam_2023-03/Docs/SP-230164.zip" TargetMode="External"/><Relationship Id="rId2" Type="http://schemas.openxmlformats.org/officeDocument/2006/relationships/hyperlink" Target="https://www.3gpp.org/ftp/tsg_sa/TSG_SA/TSGs_101_Bangalore_2023-09/Docs/SP-23097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685.zip" TargetMode="External"/><Relationship Id="rId11" Type="http://schemas.openxmlformats.org/officeDocument/2006/relationships/hyperlink" Target="https://www.3gpp.org/ftp/Information/WI_Sheet/SP-221033.zip" TargetMode="External"/><Relationship Id="rId5" Type="http://schemas.openxmlformats.org/officeDocument/2006/relationships/hyperlink" Target="https://www.3gpp.org/ftp/Information/WI_Sheet/SP-220672.zip" TargetMode="External"/><Relationship Id="rId10" Type="http://schemas.openxmlformats.org/officeDocument/2006/relationships/hyperlink" Target="https://www.3gpp.org/ftp/Information/WI_Sheet/SP-220610.zip" TargetMode="External"/><Relationship Id="rId4" Type="http://schemas.openxmlformats.org/officeDocument/2006/relationships/hyperlink" Target="https://www.3gpp.org/ftp/TSG_SA/TSG_SA/TSGS_99_Rotterdam_2023-03/Docs/SP-230165.zip" TargetMode="External"/><Relationship Id="rId9" Type="http://schemas.openxmlformats.org/officeDocument/2006/relationships/hyperlink" Target="https://www.3gpp.org/ftp/Information/WI_Sheet/SP-220608.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file:///C:\Users\fgabi\Box\Documents\3GPP%20SA\TSGS_100_Taipei_2023-06\Docs\SP-230542.zip" TargetMode="External"/><Relationship Id="rId2" Type="http://schemas.openxmlformats.org/officeDocument/2006/relationships/hyperlink" Target="https://www.3gpp.org/ftp/TSG_SA/TSG_SA/TSGS_102_Edinburgh_2023-12/Docs/SP-231291.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1_Bangalore_2023-09/Docs/SP-230976.zip"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s://www.3gpp.org/ftp/TSG_SA/TSG_SA/TSGS_104_Shanghai_2024-06/Docs/SP-240692.zip" TargetMode="External"/><Relationship Id="rId3" Type="http://schemas.openxmlformats.org/officeDocument/2006/relationships/hyperlink" Target="https://www.3gpp.org/ftp/TSG_SA/TSG_SA/TSGS_104_Shanghai_2024-06/Docs/SP-240686.zip" TargetMode="External"/><Relationship Id="rId7" Type="http://schemas.openxmlformats.org/officeDocument/2006/relationships/hyperlink" Target="https://www.3gpp.org/ftp/TSG_SA/TSG_SA/TSGS_104_Shanghai_2024-06/Docs/SP-240691.zip" TargetMode="External"/><Relationship Id="rId12" Type="http://schemas.openxmlformats.org/officeDocument/2006/relationships/hyperlink" Target="https://www.3gpp.org/ftp/TSG_SA/TSG_SA/TSGS_104_Shanghai_2024-06/Docs/SP-240698.zip" TargetMode="External"/><Relationship Id="rId2" Type="http://schemas.openxmlformats.org/officeDocument/2006/relationships/hyperlink" Target="https://www.3gpp.org/ftp/TSG_SA/TSG_SA/TSGS_104_Shanghai_2024-06/Docs/SP-240685.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4_Shanghai_2024-06/Docs/SP-240690.zip" TargetMode="External"/><Relationship Id="rId11" Type="http://schemas.openxmlformats.org/officeDocument/2006/relationships/hyperlink" Target="https://www.3gpp.org/ftp/TSG_SA/TSG_SA/TSGS_104_Shanghai_2024-06/Docs/SP-240697.zip" TargetMode="External"/><Relationship Id="rId5" Type="http://schemas.openxmlformats.org/officeDocument/2006/relationships/hyperlink" Target="https://www.3gpp.org/ftp/TSG_SA/TSG_SA/TSGS_104_Shanghai_2024-06/Docs/SP-240688.zip" TargetMode="External"/><Relationship Id="rId10" Type="http://schemas.openxmlformats.org/officeDocument/2006/relationships/hyperlink" Target="https://www.3gpp.org/ftp/TSG_SA/TSG_SA/TSGS_104_Shanghai_2024-06/Docs/SP-240696.zip" TargetMode="External"/><Relationship Id="rId4" Type="http://schemas.openxmlformats.org/officeDocument/2006/relationships/hyperlink" Target="https://www.3gpp.org/ftp/TSG_SA/TSG_SA/TSGS_104_Shanghai_2024-06/Docs/SP-240687.zip" TargetMode="External"/><Relationship Id="rId9" Type="http://schemas.openxmlformats.org/officeDocument/2006/relationships/hyperlink" Target="https://www.3gpp.org/ftp/TSG_SA/TSG_SA/TSGS_104_Shanghai_2024-06/Docs/SP-240695.zip" TargetMode="Externa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TSG_SA/TSGS_104_Shanghai_2024-06/Docs/SP-240699.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01_Bangalore_2023-09/Docs/SP-230977.zip" TargetMode="External"/><Relationship Id="rId2" Type="http://schemas.openxmlformats.org/officeDocument/2006/relationships/hyperlink" Target="https://www.3gpp.org/ftp/TSG_SA/TSG_SA/TSGS_104_Shanghai_2024-06/Docs/SP-240730.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99_Rotterdam_2023-03/Docs/SP-230165.zip" TargetMode="External"/><Relationship Id="rId2" Type="http://schemas.openxmlformats.org/officeDocument/2006/relationships/hyperlink" Target="https://www.3gpp.org/ftp/TSG_SA/TSG_SA/TSGS_104_Shanghai_2024-06/Docs/SP-240724.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SP-220685.zip" TargetMode="External"/><Relationship Id="rId2" Type="http://schemas.openxmlformats.org/officeDocument/2006/relationships/hyperlink" Target="https://www.3gpp.org/ftp/TSG_SA/TSG_SA/TSGS_104_Shanghai_2024-06/Docs/SP-240723.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853.zip" TargetMode="External"/><Relationship Id="rId2" Type="http://schemas.openxmlformats.org/officeDocument/2006/relationships/hyperlink" Target="https://www.3gpp.org/ftp/TSG_SA/TSG_SA/TSGS_104_Shanghai_2024-06/Docs/SP-240851.zip" TargetMode="External"/><Relationship Id="rId1" Type="http://schemas.openxmlformats.org/officeDocument/2006/relationships/slideLayout" Target="../slideLayouts/slideLayout2.xml"/><Relationship Id="rId4" Type="http://schemas.openxmlformats.org/officeDocument/2006/relationships/hyperlink" Target="https://www.3gpp.org/ftp/Information/WI_Sheet/SP-190040.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726.zip" TargetMode="External"/><Relationship Id="rId2" Type="http://schemas.openxmlformats.org/officeDocument/2006/relationships/hyperlink" Target="https://www.3gpp.org/ftp/TSG_SA/TSG_SA/TSGS_104_Shanghai_2024-06/Docs/SP-240694.zip" TargetMode="External"/><Relationship Id="rId1" Type="http://schemas.openxmlformats.org/officeDocument/2006/relationships/slideLayout" Target="../slideLayouts/slideLayout2.xml"/><Relationship Id="rId5" Type="http://schemas.openxmlformats.org/officeDocument/2006/relationships/hyperlink" Target="https://www.3gpp.org/ftp/Information/WI_Sheet/SP-220608.zip" TargetMode="External"/><Relationship Id="rId4" Type="http://schemas.openxmlformats.org/officeDocument/2006/relationships/hyperlink" Target="https://www.3gpp.org/ftp/TSG_SA/TSG_SA/TSGS_104_Shanghai_2024-06/Docs/SP-240727.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728.zip" TargetMode="External"/><Relationship Id="rId2" Type="http://schemas.openxmlformats.org/officeDocument/2006/relationships/hyperlink" Target="https://www.3gpp.org/ftp/TSG_SA/TSG_SA/TSGS_104_Shanghai_2024-06/Docs/SP-240693.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2_Edinburgh_2023-12/Docs/SP-231291.zip" TargetMode="External"/><Relationship Id="rId4" Type="http://schemas.openxmlformats.org/officeDocument/2006/relationships/hyperlink" Target="https://www.3gpp.org/ftp/TSG_SA/TSG_SA/TSGS_104_Shanghai_2024-06/Docs/SP-240729.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725.zip" TargetMode="External"/><Relationship Id="rId2" Type="http://schemas.openxmlformats.org/officeDocument/2006/relationships/hyperlink" Target="https://www.3gpp.org/ftp/TSG_SA/TSG_SA/TSGS_104_Shanghai_2024-06/Docs/SP-240689.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1_Bangalore_2023-09/Docs/SP-230976.zip"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92.zip" TargetMode="External"/><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492.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s://www.3gpp.org/ftp/TSG_SA/TSG_SA/TSGS_103_Maastricht_2024-03/Docs/SP-240514.zip" TargetMode="External"/><Relationship Id="rId3" Type="http://schemas.openxmlformats.org/officeDocument/2006/relationships/hyperlink" Target="https://www.3gpp.org/ftp/Information/WI_Sheet/SP-221330.zip" TargetMode="External"/><Relationship Id="rId7" Type="http://schemas.openxmlformats.org/officeDocument/2006/relationships/hyperlink" Target="https://www.3gpp.org/ftp/TSG_SA/TSG_SA/TSGS_103_Maastricht_2024-03/Docs/SP-240477.zip" TargetMode="External"/><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3_Maastricht_2024-03/Docs/SP-240481.zip" TargetMode="External"/><Relationship Id="rId11" Type="http://schemas.openxmlformats.org/officeDocument/2006/relationships/hyperlink" Target="https://www.3gpp.org/ftp/TSG_SA/TSG_SA/TSGS_103_Maastricht_2024-03/Docs/SP-240480.zip" TargetMode="External"/><Relationship Id="rId5" Type="http://schemas.openxmlformats.org/officeDocument/2006/relationships/hyperlink" Target="file:///C:\Users\fgabi\Box\Documents\3GPP%20SA\TSGS_100_Taipei_2023-06\Docs\SP-230544.zip" TargetMode="External"/><Relationship Id="rId10" Type="http://schemas.openxmlformats.org/officeDocument/2006/relationships/hyperlink" Target="https://www.3gpp.org/ftp/TSG_SA/TSG_SA/TSGS_103_Maastricht_2024-03/Docs/SP-240479.zip" TargetMode="External"/><Relationship Id="rId4" Type="http://schemas.openxmlformats.org/officeDocument/2006/relationships/hyperlink" Target="file:///C:\Users\fgabi\Box\Documents\3GPP%20SA\TSGS_100_Taipei_2023-06\Docs\SP-230539.zip" TargetMode="External"/><Relationship Id="rId9" Type="http://schemas.openxmlformats.org/officeDocument/2006/relationships/hyperlink" Target="https://www.3gpp.org/ftp/TSG_SA/TSG_SA/TSGS_103_Maastricht_2024-03/Docs/SP-240482.zip" TargetMode="External"/></Relationships>
</file>

<file path=ppt/slides/_rels/slide27.xml.rels><?xml version="1.0" encoding="UTF-8" standalone="yes"?>
<Relationships xmlns="http://schemas.openxmlformats.org/package/2006/relationships"><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4_Shanghai_2024-06/Docs/SP-240715.zip" TargetMode="External"/><Relationship Id="rId1" Type="http://schemas.openxmlformats.org/officeDocument/2006/relationships/slideLayout" Target="../slideLayouts/slideLayout2.xml"/><Relationship Id="rId4" Type="http://schemas.openxmlformats.org/officeDocument/2006/relationships/hyperlink" Target="https://www.3gpp.org/ftp/Information/WI_Sheet/SP-221330.zip"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fgabi\Box\Documents\3GPP%20SA\TSGS_100_Taipei_2023-06\Docs\SP-230539.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721.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fgabi\Box\Documents\3GPP%20SA\TSGS_100_Taipei_2023-06\Docs\SP-230544.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81.zip"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77.zip"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514.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4_Shanghai_2024-06/Docs/SP-240674.zip"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82.zip"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79.zip"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80.zip"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676.zip" TargetMode="External"/><Relationship Id="rId2" Type="http://schemas.openxmlformats.org/officeDocument/2006/relationships/hyperlink" Target="https://www.3gpp.org/ftp/TSG_SA/TSG_SA/TSGS_104_Shanghai_2024-06/Docs/SP-240675.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4_Shanghai_2024-06/Docs/SP-240677.zip" TargetMode="External"/></Relationships>
</file>

<file path=ppt/slides/_rels/slide38.xml.rels><?xml version="1.0" encoding="UTF-8" standalone="yes"?>
<Relationships xmlns="http://schemas.openxmlformats.org/package/2006/relationships"><Relationship Id="rId2" Type="http://schemas.openxmlformats.org/officeDocument/2006/relationships/hyperlink" Target="https://www.3gpp.org/ftp/TSG_SA/TSG_SA/TSGS_104_Shanghai_2024-06/Docs/SP-240675.zip"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s://www.3gpp.org/ftp/TSG_SA/TSG_SA/TSGS_104_Shanghai_2024-06/Docs/SP-240676.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s://www.3gpp.org/ftp/TSG_SA/TSG_SA/TSGS_104_Shanghai_2024-06/Docs/SP-240677.zip"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2182813" y="1671639"/>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SA#104</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France SAS)</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dirty="0"/>
              <a:t>SA4 progress highlights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a:xfrm>
            <a:off x="647700" y="1118587"/>
            <a:ext cx="11184467" cy="5166328"/>
          </a:xfrm>
        </p:spPr>
        <p:txBody>
          <a:bodyPr/>
          <a:lstStyle/>
          <a:p>
            <a:r>
              <a:rPr lang="en-US" sz="1400" dirty="0"/>
              <a:t>No CRs prior to Rel-16.</a:t>
            </a:r>
          </a:p>
          <a:p>
            <a:r>
              <a:rPr lang="en-US" sz="1400" dirty="0"/>
              <a:t>Rel-16 corrections on 5G Media streaming Architecture.</a:t>
            </a:r>
          </a:p>
          <a:p>
            <a:r>
              <a:rPr lang="en-US" sz="1400" dirty="0"/>
              <a:t>Rel-17 corrections on</a:t>
            </a:r>
            <a:r>
              <a:rPr lang="en-US" sz="1400" dirty="0">
                <a:solidFill>
                  <a:srgbClr val="000000"/>
                </a:solidFill>
              </a:rPr>
              <a:t> 5G Multicast-Broadcast Protocols and </a:t>
            </a:r>
            <a:r>
              <a:rPr lang="en-US" sz="1400" dirty="0"/>
              <a:t>5G Media streaming Stage 3</a:t>
            </a:r>
          </a:p>
          <a:p>
            <a:r>
              <a:rPr lang="en-US" sz="1400" dirty="0"/>
              <a:t>Rel-18 Corrections on completed features. Several CRs revised by company contributions for YAML validation.</a:t>
            </a:r>
          </a:p>
          <a:p>
            <a:r>
              <a:rPr lang="en-US" sz="1400" dirty="0"/>
              <a:t>Completion of all Rel-18 items that were granted exceptions:</a:t>
            </a:r>
          </a:p>
          <a:p>
            <a:pPr lvl="1"/>
            <a:r>
              <a:rPr lang="en-US" altLang="en-US" sz="1400" dirty="0"/>
              <a:t>Immersive Real-time Communication for WebRTC (</a:t>
            </a:r>
            <a:r>
              <a:rPr lang="en-US" altLang="en-US" sz="1400" dirty="0" err="1"/>
              <a:t>iRTCW</a:t>
            </a:r>
            <a:r>
              <a:rPr lang="en-US" altLang="en-US" sz="1400" dirty="0"/>
              <a:t>) completed</a:t>
            </a:r>
            <a:endParaRPr lang="en-US" sz="1400" dirty="0"/>
          </a:p>
          <a:p>
            <a:pPr lvl="1"/>
            <a:r>
              <a:rPr lang="en-US" altLang="en-US" sz="1400" dirty="0"/>
              <a:t>IMS-based AR Conversational Services (IBACS)</a:t>
            </a:r>
          </a:p>
          <a:p>
            <a:pPr lvl="1"/>
            <a:r>
              <a:rPr lang="en-US" altLang="en-US" sz="1400" dirty="0"/>
              <a:t>Split Rendering Media Service Enabler (SR_MSE)</a:t>
            </a:r>
          </a:p>
          <a:p>
            <a:pPr lvl="1"/>
            <a:r>
              <a:rPr lang="en-US" altLang="en-US" sz="1400" dirty="0"/>
              <a:t>Terminal Audio quality performance and Test methods for Immersive Audio Services (ATIAS)</a:t>
            </a:r>
          </a:p>
          <a:p>
            <a:pPr lvl="1"/>
            <a:r>
              <a:rPr lang="en-US" altLang="en-US" sz="1400" dirty="0"/>
              <a:t>EVS Codec Extension for Immersive Voice and Audio Services (</a:t>
            </a:r>
            <a:r>
              <a:rPr lang="en-US" altLang="en-US" sz="1400" dirty="0" err="1"/>
              <a:t>IVAS_Codec</a:t>
            </a:r>
            <a:r>
              <a:rPr lang="en-US" altLang="en-US" sz="1400" dirty="0"/>
              <a:t>)</a:t>
            </a:r>
          </a:p>
          <a:p>
            <a:pPr lvl="1"/>
            <a:r>
              <a:rPr lang="en-US" sz="1400" dirty="0"/>
              <a:t>Immersive Audio for Split Rendering Scenarios </a:t>
            </a:r>
            <a:r>
              <a:rPr lang="en-US" altLang="en-US" sz="1400" dirty="0"/>
              <a:t>(</a:t>
            </a:r>
            <a:r>
              <a:rPr lang="en-US" sz="1400" dirty="0"/>
              <a:t>ISAR</a:t>
            </a:r>
            <a:r>
              <a:rPr lang="en-US" altLang="en-US" sz="1400" dirty="0"/>
              <a:t>)</a:t>
            </a:r>
          </a:p>
          <a:p>
            <a:pPr lvl="1"/>
            <a:r>
              <a:rPr lang="en-US" sz="1400" dirty="0"/>
              <a:t>5G Media Streaming Protocols Phase 2 (5GMS_Pro_Ph2</a:t>
            </a:r>
            <a:r>
              <a:rPr lang="en-US" sz="1800" dirty="0"/>
              <a:t>)</a:t>
            </a:r>
            <a:endParaRPr lang="en-US" sz="1400" dirty="0"/>
          </a:p>
          <a:p>
            <a:r>
              <a:rPr lang="en-US" sz="1400" dirty="0">
                <a:solidFill>
                  <a:srgbClr val="000000"/>
                </a:solidFill>
              </a:rPr>
              <a:t>Rel-19:</a:t>
            </a:r>
          </a:p>
          <a:p>
            <a:pPr lvl="1"/>
            <a:r>
              <a:rPr lang="en-US" sz="1400" dirty="0">
                <a:solidFill>
                  <a:srgbClr val="000000"/>
                </a:solidFill>
              </a:rPr>
              <a:t>10 ongoing Studies progressing. 2 studies have seen their timeline extended. FS_AMD SID reviewed with confirmed rapporteurs.</a:t>
            </a:r>
          </a:p>
          <a:p>
            <a:pPr lvl="1"/>
            <a:r>
              <a:rPr lang="en-US" sz="1400" dirty="0">
                <a:solidFill>
                  <a:srgbClr val="000000"/>
                </a:solidFill>
              </a:rPr>
              <a:t>2 ongoing Work Items progressing as planned.</a:t>
            </a:r>
          </a:p>
          <a:p>
            <a:r>
              <a:rPr lang="en-US" sz="1800" dirty="0">
                <a:solidFill>
                  <a:srgbClr val="000000"/>
                </a:solidFill>
              </a:rPr>
              <a:t>New work</a:t>
            </a:r>
          </a:p>
          <a:p>
            <a:pPr lvl="1"/>
            <a:r>
              <a:rPr lang="en-US" sz="1400" dirty="0">
                <a:solidFill>
                  <a:srgbClr val="000000"/>
                </a:solidFill>
              </a:rPr>
              <a:t>2 new Studies</a:t>
            </a:r>
          </a:p>
          <a:p>
            <a:pPr lvl="1"/>
            <a:r>
              <a:rPr lang="en-US" sz="1400" dirty="0">
                <a:solidFill>
                  <a:srgbClr val="000000"/>
                </a:solidFill>
              </a:rPr>
              <a:t>1 new Work Item</a:t>
            </a:r>
          </a:p>
          <a:p>
            <a:endParaRPr lang="en-US" sz="1400" dirty="0">
              <a:cs typeface="Arial" pitchFamily="34" charset="0"/>
            </a:endParaRPr>
          </a:p>
          <a:p>
            <a:endParaRPr lang="en-US" sz="1600" dirty="0">
              <a:cs typeface="Arial" pitchFamily="34" charset="0"/>
            </a:endParaRPr>
          </a:p>
          <a:p>
            <a:pPr lvl="2"/>
            <a:endParaRPr lang="en-US" sz="1000" dirty="0">
              <a:cs typeface="Arial" pitchFamily="34" charset="0"/>
            </a:endParaRPr>
          </a:p>
          <a:p>
            <a:pPr lvl="1"/>
            <a:endParaRPr lang="en-US" sz="1100" dirty="0"/>
          </a:p>
          <a:p>
            <a:pPr lvl="1"/>
            <a:endParaRPr lang="en-US" sz="1100" dirty="0"/>
          </a:p>
          <a:p>
            <a:pPr lvl="1"/>
            <a:endParaRPr lang="fr-FR" sz="110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endParaRPr lang="en-US" sz="1200" dirty="0"/>
          </a:p>
          <a:p>
            <a:endParaRPr lang="en-US" sz="1200" dirty="0"/>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pPr marL="0" indent="0">
              <a:buNone/>
            </a:pPr>
            <a:endParaRPr lang="en-US" sz="1200" dirty="0">
              <a:highlight>
                <a:srgbClr val="FFFF00"/>
              </a:highlight>
            </a:endParaRPr>
          </a:p>
          <a:p>
            <a:endParaRPr lang="en-US" sz="1200" dirty="0"/>
          </a:p>
        </p:txBody>
      </p:sp>
      <p:graphicFrame>
        <p:nvGraphicFramePr>
          <p:cNvPr id="3" name="Table 2">
            <a:extLst>
              <a:ext uri="{FF2B5EF4-FFF2-40B4-BE49-F238E27FC236}">
                <a16:creationId xmlns:a16="http://schemas.microsoft.com/office/drawing/2014/main" id="{D42363F5-D8E0-4E26-7DBF-22BB03DA8E3C}"/>
              </a:ext>
            </a:extLst>
          </p:cNvPr>
          <p:cNvGraphicFramePr>
            <a:graphicFrameLocks noGrp="1"/>
          </p:cNvGraphicFramePr>
          <p:nvPr>
            <p:extLst>
              <p:ext uri="{D42A27DB-BD31-4B8C-83A1-F6EECF244321}">
                <p14:modId xmlns:p14="http://schemas.microsoft.com/office/powerpoint/2010/main" val="3051584790"/>
              </p:ext>
            </p:extLst>
          </p:nvPr>
        </p:nvGraphicFramePr>
        <p:xfrm>
          <a:off x="1311007" y="1542361"/>
          <a:ext cx="8641127" cy="3009048"/>
        </p:xfrm>
        <a:graphic>
          <a:graphicData uri="http://schemas.openxmlformats.org/drawingml/2006/table">
            <a:tbl>
              <a:tblPr>
                <a:tableStyleId>{5C22544A-7EE6-4342-B048-85BDC9FD1C3A}</a:tableStyleId>
              </a:tblPr>
              <a:tblGrid>
                <a:gridCol w="680515">
                  <a:extLst>
                    <a:ext uri="{9D8B030D-6E8A-4147-A177-3AD203B41FA5}">
                      <a16:colId xmlns:a16="http://schemas.microsoft.com/office/drawing/2014/main" val="3848818765"/>
                    </a:ext>
                  </a:extLst>
                </a:gridCol>
                <a:gridCol w="2722061">
                  <a:extLst>
                    <a:ext uri="{9D8B030D-6E8A-4147-A177-3AD203B41FA5}">
                      <a16:colId xmlns:a16="http://schemas.microsoft.com/office/drawing/2014/main" val="3878606735"/>
                    </a:ext>
                  </a:extLst>
                </a:gridCol>
                <a:gridCol w="1049128">
                  <a:extLst>
                    <a:ext uri="{9D8B030D-6E8A-4147-A177-3AD203B41FA5}">
                      <a16:colId xmlns:a16="http://schemas.microsoft.com/office/drawing/2014/main" val="1420620227"/>
                    </a:ext>
                  </a:extLst>
                </a:gridCol>
                <a:gridCol w="1180269">
                  <a:extLst>
                    <a:ext uri="{9D8B030D-6E8A-4147-A177-3AD203B41FA5}">
                      <a16:colId xmlns:a16="http://schemas.microsoft.com/office/drawing/2014/main" val="3846842707"/>
                    </a:ext>
                  </a:extLst>
                </a:gridCol>
                <a:gridCol w="1180269">
                  <a:extLst>
                    <a:ext uri="{9D8B030D-6E8A-4147-A177-3AD203B41FA5}">
                      <a16:colId xmlns:a16="http://schemas.microsoft.com/office/drawing/2014/main" val="550610879"/>
                    </a:ext>
                  </a:extLst>
                </a:gridCol>
                <a:gridCol w="1828885">
                  <a:extLst>
                    <a:ext uri="{9D8B030D-6E8A-4147-A177-3AD203B41FA5}">
                      <a16:colId xmlns:a16="http://schemas.microsoft.com/office/drawing/2014/main" val="2807554955"/>
                    </a:ext>
                  </a:extLst>
                </a:gridCol>
              </a:tblGrid>
              <a:tr h="429864">
                <a:tc>
                  <a:txBody>
                    <a:bodyPr/>
                    <a:lstStyle/>
                    <a:p>
                      <a:pPr algn="l" fontAlgn="t"/>
                      <a:r>
                        <a:rPr lang="en-US" sz="1200" u="sng" strike="noStrike">
                          <a:effectLst/>
                          <a:hlinkClick r:id="rId2"/>
                        </a:rPr>
                        <a:t>SP-240680</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u="none" strike="noStrike">
                          <a:effectLst/>
                        </a:rPr>
                        <a:t>CR Pack on Rel-16 WI 5GMSA</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SA WG4</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sng" strike="noStrike">
                          <a:effectLst/>
                        </a:rPr>
                        <a:t>CR pack</a:t>
                      </a:r>
                      <a:endParaRPr lang="en-US" sz="12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200" u="none" strike="noStrike">
                          <a:effectLst/>
                        </a:rPr>
                        <a:t>Approval</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Rel-16 CRs</a:t>
                      </a:r>
                      <a:endParaRPr lang="en-US" sz="12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994156182"/>
                  </a:ext>
                </a:extLst>
              </a:tr>
              <a:tr h="429864">
                <a:tc>
                  <a:txBody>
                    <a:bodyPr/>
                    <a:lstStyle/>
                    <a:p>
                      <a:pPr algn="l" fontAlgn="t"/>
                      <a:r>
                        <a:rPr lang="en-US" sz="1200" u="sng" strike="noStrike">
                          <a:effectLst/>
                          <a:hlinkClick r:id="rId3"/>
                        </a:rPr>
                        <a:t>SP-240681</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u="none" strike="noStrike">
                          <a:effectLst/>
                        </a:rPr>
                        <a:t>CR Pack on REl-17 WI 5GMS_EDGE_3</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SA WG4</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sng" strike="noStrike">
                          <a:effectLst/>
                        </a:rPr>
                        <a:t>CR pack</a:t>
                      </a:r>
                      <a:endParaRPr lang="en-US" sz="12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200" u="none" strike="noStrike">
                          <a:effectLst/>
                        </a:rPr>
                        <a:t>Approval</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Rel-17 CRs</a:t>
                      </a:r>
                      <a:endParaRPr lang="en-US" sz="12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707156611"/>
                  </a:ext>
                </a:extLst>
              </a:tr>
              <a:tr h="429864">
                <a:tc>
                  <a:txBody>
                    <a:bodyPr/>
                    <a:lstStyle/>
                    <a:p>
                      <a:pPr algn="l" fontAlgn="t"/>
                      <a:r>
                        <a:rPr lang="en-US" sz="1200" u="sng" strike="noStrike">
                          <a:effectLst/>
                          <a:hlinkClick r:id="rId4"/>
                        </a:rPr>
                        <a:t>SP-240682</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u="none" strike="noStrike">
                          <a:effectLst/>
                        </a:rPr>
                        <a:t>CR Pack on Rel-17 WI 5MBUSA</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SA WG4</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sng" strike="noStrike">
                          <a:effectLst/>
                        </a:rPr>
                        <a:t>CR pack</a:t>
                      </a:r>
                      <a:endParaRPr lang="en-US" sz="12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200" u="none" strike="noStrike" dirty="0">
                          <a:effectLst/>
                        </a:rPr>
                        <a:t>Approval</a:t>
                      </a:r>
                      <a:endParaRPr lang="en-US" sz="12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Rel-17 CRs</a:t>
                      </a:r>
                      <a:endParaRPr lang="en-US" sz="12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433182992"/>
                  </a:ext>
                </a:extLst>
              </a:tr>
              <a:tr h="429864">
                <a:tc>
                  <a:txBody>
                    <a:bodyPr/>
                    <a:lstStyle/>
                    <a:p>
                      <a:pPr algn="l" fontAlgn="t"/>
                      <a:r>
                        <a:rPr lang="en-US" sz="1200" u="sng" strike="noStrike">
                          <a:effectLst/>
                          <a:hlinkClick r:id="rId5"/>
                        </a:rPr>
                        <a:t>SP-240683</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u="none" strike="noStrike">
                          <a:effectLst/>
                        </a:rPr>
                        <a:t>CR Pack on REl-17 WI EVEX</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SA WG4</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sng" strike="noStrike">
                          <a:effectLst/>
                        </a:rPr>
                        <a:t>CR pack</a:t>
                      </a:r>
                      <a:endParaRPr lang="en-US" sz="12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200" u="none" strike="noStrike">
                          <a:effectLst/>
                        </a:rPr>
                        <a:t>Approval</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Rel-17 CRs</a:t>
                      </a:r>
                      <a:endParaRPr lang="en-US" sz="12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680781146"/>
                  </a:ext>
                </a:extLst>
              </a:tr>
              <a:tr h="429864">
                <a:tc>
                  <a:txBody>
                    <a:bodyPr/>
                    <a:lstStyle/>
                    <a:p>
                      <a:pPr algn="l" fontAlgn="t"/>
                      <a:r>
                        <a:rPr lang="en-US" sz="1200" u="sng" strike="noStrike">
                          <a:effectLst/>
                          <a:hlinkClick r:id="rId6"/>
                        </a:rPr>
                        <a:t>SP-240684</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u="none" strike="noStrike" dirty="0">
                          <a:effectLst/>
                        </a:rPr>
                        <a:t>CR Pack on Rel-17 WI 5GMSA, TEI17</a:t>
                      </a:r>
                      <a:endParaRPr lang="en-US" sz="12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a:effectLst/>
                        </a:rPr>
                        <a:t>SA WG4</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sng" strike="noStrike" dirty="0">
                          <a:effectLst/>
                        </a:rPr>
                        <a:t>CR pack</a:t>
                      </a:r>
                      <a:endParaRPr lang="en-US" sz="1200" b="0" i="0" u="sng" strike="noStrike" dirty="0">
                        <a:solidFill>
                          <a:srgbClr val="0070C0"/>
                        </a:solidFill>
                        <a:effectLst/>
                        <a:latin typeface="Arial" panose="020B0604020202020204" pitchFamily="34" charset="0"/>
                      </a:endParaRPr>
                    </a:p>
                  </a:txBody>
                  <a:tcPr marL="0" marR="0" marT="0" marB="0"/>
                </a:tc>
                <a:tc>
                  <a:txBody>
                    <a:bodyPr/>
                    <a:lstStyle/>
                    <a:p>
                      <a:pPr algn="l" fontAlgn="t"/>
                      <a:r>
                        <a:rPr lang="en-US" sz="1200" u="none" strike="noStrike">
                          <a:effectLst/>
                        </a:rPr>
                        <a:t>Approval</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200" u="none" strike="noStrike" dirty="0">
                          <a:effectLst/>
                        </a:rPr>
                        <a:t>Rel-17 CRs</a:t>
                      </a:r>
                      <a:endParaRPr lang="en-US" sz="12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494256987"/>
                  </a:ext>
                </a:extLst>
              </a:tr>
              <a:tr h="429864">
                <a:tc>
                  <a:txBody>
                    <a:bodyPr/>
                    <a:lstStyle/>
                    <a:p>
                      <a:pPr algn="l" fontAlgn="t"/>
                      <a:r>
                        <a:rPr lang="en-US" sz="1200" b="1" i="0" u="sng" strike="noStrike" dirty="0">
                          <a:solidFill>
                            <a:srgbClr val="0000FF"/>
                          </a:solidFill>
                          <a:effectLst/>
                          <a:latin typeface="+mn-lt"/>
                          <a:hlinkClick r:id="rId7"/>
                        </a:rPr>
                        <a:t>SP-240678</a:t>
                      </a:r>
                      <a:endParaRPr lang="en-US" sz="1200" b="1" i="0" u="sng" strike="noStrike" dirty="0">
                        <a:solidFill>
                          <a:srgbClr val="0000FF"/>
                        </a:solidFill>
                        <a:effectLst/>
                        <a:latin typeface="+mn-lt"/>
                      </a:endParaRPr>
                    </a:p>
                  </a:txBody>
                  <a:tcPr marL="0" marR="0" marT="0" marB="0"/>
                </a:tc>
                <a:tc>
                  <a:txBody>
                    <a:bodyPr/>
                    <a:lstStyle/>
                    <a:p>
                      <a:pPr algn="l" fontAlgn="t"/>
                      <a:r>
                        <a:rPr lang="en-US" sz="1200" b="0" i="0" u="none" strike="noStrike" dirty="0">
                          <a:solidFill>
                            <a:srgbClr val="000000"/>
                          </a:solidFill>
                          <a:effectLst/>
                          <a:latin typeface="+mn-lt"/>
                        </a:rPr>
                        <a:t>Rel-17 CRs on 5GMS3 and TEI17 revised by company contributions</a:t>
                      </a:r>
                    </a:p>
                  </a:txBody>
                  <a:tcPr marL="0" marR="0" marT="0" marB="0"/>
                </a:tc>
                <a:tc>
                  <a:txBody>
                    <a:bodyPr/>
                    <a:lstStyle/>
                    <a:p>
                      <a:pPr algn="l" fontAlgn="t"/>
                      <a:r>
                        <a:rPr lang="en-US" sz="1200" b="0" i="0" u="none" strike="noStrike">
                          <a:solidFill>
                            <a:srgbClr val="000000"/>
                          </a:solidFill>
                          <a:effectLst/>
                          <a:latin typeface="+mn-lt"/>
                        </a:rPr>
                        <a:t>SA WG4</a:t>
                      </a:r>
                    </a:p>
                  </a:txBody>
                  <a:tcPr marL="0" marR="0" marT="0" marB="0"/>
                </a:tc>
                <a:tc>
                  <a:txBody>
                    <a:bodyPr/>
                    <a:lstStyle/>
                    <a:p>
                      <a:pPr algn="l" fontAlgn="t"/>
                      <a:r>
                        <a:rPr lang="en-US" sz="1200" b="0" i="0" u="sng" strike="noStrike" dirty="0">
                          <a:solidFill>
                            <a:srgbClr val="0070C0"/>
                          </a:solidFill>
                          <a:effectLst/>
                          <a:latin typeface="+mn-lt"/>
                        </a:rPr>
                        <a:t>CR pack</a:t>
                      </a:r>
                    </a:p>
                  </a:txBody>
                  <a:tcPr marL="0" marR="0" marT="0" marB="0"/>
                </a:tc>
                <a:tc>
                  <a:txBody>
                    <a:bodyPr/>
                    <a:lstStyle/>
                    <a:p>
                      <a:pPr algn="l" fontAlgn="t"/>
                      <a:r>
                        <a:rPr lang="en-US" sz="1200" b="0" i="0" u="none" strike="noStrike">
                          <a:solidFill>
                            <a:srgbClr val="000000"/>
                          </a:solidFill>
                          <a:effectLst/>
                          <a:latin typeface="+mn-lt"/>
                        </a:rPr>
                        <a:t>Approval</a:t>
                      </a:r>
                    </a:p>
                  </a:txBody>
                  <a:tcPr marL="0" marR="0" marT="0" marB="0"/>
                </a:tc>
                <a:tc>
                  <a:txBody>
                    <a:bodyPr/>
                    <a:lstStyle/>
                    <a:p>
                      <a:pPr algn="l" fontAlgn="t"/>
                      <a:r>
                        <a:rPr lang="en-US" sz="1200" b="0" i="0" u="none" strike="noStrike" dirty="0">
                          <a:solidFill>
                            <a:srgbClr val="000000"/>
                          </a:solidFill>
                          <a:effectLst/>
                          <a:latin typeface="+mn-lt"/>
                        </a:rPr>
                        <a:t>Rel-17 CRs</a:t>
                      </a:r>
                    </a:p>
                  </a:txBody>
                  <a:tcPr marL="0" marR="0" marT="0" marB="0"/>
                </a:tc>
                <a:extLst>
                  <a:ext uri="{0D108BD9-81ED-4DB2-BD59-A6C34878D82A}">
                    <a16:rowId xmlns:a16="http://schemas.microsoft.com/office/drawing/2014/main" val="3958927916"/>
                  </a:ext>
                </a:extLst>
              </a:tr>
              <a:tr h="429864">
                <a:tc>
                  <a:txBody>
                    <a:bodyPr/>
                    <a:lstStyle/>
                    <a:p>
                      <a:pPr algn="l" fontAlgn="t"/>
                      <a:r>
                        <a:rPr lang="en-US" sz="1200" b="1" i="0" u="sng" strike="noStrike" dirty="0">
                          <a:solidFill>
                            <a:srgbClr val="0000FF"/>
                          </a:solidFill>
                          <a:effectLst/>
                          <a:latin typeface="+mn-lt"/>
                          <a:hlinkClick r:id="rId8"/>
                        </a:rPr>
                        <a:t>SP-240679</a:t>
                      </a:r>
                      <a:endParaRPr lang="en-US" sz="1200" b="1" i="0" u="sng" strike="noStrike" dirty="0">
                        <a:solidFill>
                          <a:srgbClr val="0000FF"/>
                        </a:solidFill>
                        <a:effectLst/>
                        <a:latin typeface="+mn-lt"/>
                      </a:endParaRPr>
                    </a:p>
                  </a:txBody>
                  <a:tcPr marL="0" marR="0" marT="0" marB="0"/>
                </a:tc>
                <a:tc>
                  <a:txBody>
                    <a:bodyPr/>
                    <a:lstStyle/>
                    <a:p>
                      <a:pPr algn="l" fontAlgn="t"/>
                      <a:r>
                        <a:rPr lang="en-US" sz="1200" b="0" i="0" u="none" strike="noStrike">
                          <a:solidFill>
                            <a:srgbClr val="000000"/>
                          </a:solidFill>
                          <a:effectLst/>
                          <a:latin typeface="+mn-lt"/>
                        </a:rPr>
                        <a:t>Rel-18 CRs revised by company contributions</a:t>
                      </a:r>
                    </a:p>
                  </a:txBody>
                  <a:tcPr marL="0" marR="0" marT="0" marB="0"/>
                </a:tc>
                <a:tc>
                  <a:txBody>
                    <a:bodyPr/>
                    <a:lstStyle/>
                    <a:p>
                      <a:pPr algn="l" fontAlgn="t"/>
                      <a:r>
                        <a:rPr lang="en-US" sz="1200" b="0" i="0" u="none" strike="noStrike">
                          <a:solidFill>
                            <a:srgbClr val="000000"/>
                          </a:solidFill>
                          <a:effectLst/>
                          <a:latin typeface="+mn-lt"/>
                        </a:rPr>
                        <a:t>SA WG4</a:t>
                      </a:r>
                    </a:p>
                  </a:txBody>
                  <a:tcPr marL="0" marR="0" marT="0" marB="0"/>
                </a:tc>
                <a:tc>
                  <a:txBody>
                    <a:bodyPr/>
                    <a:lstStyle/>
                    <a:p>
                      <a:pPr algn="l" fontAlgn="t"/>
                      <a:r>
                        <a:rPr lang="en-US" sz="1200" b="0" i="0" u="sng" strike="noStrike">
                          <a:solidFill>
                            <a:srgbClr val="0070C0"/>
                          </a:solidFill>
                          <a:effectLst/>
                          <a:latin typeface="+mn-lt"/>
                        </a:rPr>
                        <a:t>CR pack</a:t>
                      </a:r>
                    </a:p>
                  </a:txBody>
                  <a:tcPr marL="0" marR="0" marT="0" marB="0"/>
                </a:tc>
                <a:tc>
                  <a:txBody>
                    <a:bodyPr/>
                    <a:lstStyle/>
                    <a:p>
                      <a:pPr algn="l" fontAlgn="t"/>
                      <a:r>
                        <a:rPr lang="en-US" sz="1200" b="0" i="0" u="none" strike="noStrike">
                          <a:solidFill>
                            <a:srgbClr val="000000"/>
                          </a:solidFill>
                          <a:effectLst/>
                          <a:latin typeface="+mn-lt"/>
                        </a:rPr>
                        <a:t>Approval</a:t>
                      </a:r>
                    </a:p>
                  </a:txBody>
                  <a:tcPr marL="0" marR="0" marT="0" marB="0"/>
                </a:tc>
                <a:tc>
                  <a:txBody>
                    <a:bodyPr/>
                    <a:lstStyle/>
                    <a:p>
                      <a:pPr algn="l" fontAlgn="t"/>
                      <a:r>
                        <a:rPr lang="en-US" sz="1200" b="0" i="0" u="none" strike="noStrike" dirty="0">
                          <a:solidFill>
                            <a:srgbClr val="000000"/>
                          </a:solidFill>
                          <a:effectLst/>
                          <a:latin typeface="+mn-lt"/>
                        </a:rPr>
                        <a:t>SA WG4 Rel-18 CRs</a:t>
                      </a:r>
                    </a:p>
                  </a:txBody>
                  <a:tcPr marL="0" marR="0" marT="0" marB="0"/>
                </a:tc>
                <a:extLst>
                  <a:ext uri="{0D108BD9-81ED-4DB2-BD59-A6C34878D82A}">
                    <a16:rowId xmlns:a16="http://schemas.microsoft.com/office/drawing/2014/main" val="119828835"/>
                  </a:ext>
                </a:extLst>
              </a:tr>
            </a:tbl>
          </a:graphicData>
        </a:graphic>
      </p:graphicFrame>
    </p:spTree>
    <p:extLst>
      <p:ext uri="{BB962C8B-B14F-4D97-AF65-F5344CB8AC3E}">
        <p14:creationId xmlns:p14="http://schemas.microsoft.com/office/powerpoint/2010/main" val="23176070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 </a:t>
            </a:r>
            <a:r>
              <a:rPr lang="en-US" altLang="en-US" dirty="0">
                <a:solidFill>
                  <a:srgbClr val="00B050"/>
                </a:solidFill>
              </a:rPr>
              <a:t>(all complete!)</a:t>
            </a:r>
            <a:r>
              <a:rPr lang="en-US" altLang="en-US" dirty="0"/>
              <a:t> 1/2</a:t>
            </a:r>
          </a:p>
        </p:txBody>
      </p:sp>
      <p:graphicFrame>
        <p:nvGraphicFramePr>
          <p:cNvPr id="2" name="Table 1">
            <a:extLst>
              <a:ext uri="{FF2B5EF4-FFF2-40B4-BE49-F238E27FC236}">
                <a16:creationId xmlns:a16="http://schemas.microsoft.com/office/drawing/2014/main" id="{62075EFF-1CA3-5899-988B-7F6B945A069C}"/>
              </a:ext>
            </a:extLst>
          </p:cNvPr>
          <p:cNvGraphicFramePr>
            <a:graphicFrameLocks noGrp="1"/>
          </p:cNvGraphicFramePr>
          <p:nvPr>
            <p:extLst>
              <p:ext uri="{D42A27DB-BD31-4B8C-83A1-F6EECF244321}">
                <p14:modId xmlns:p14="http://schemas.microsoft.com/office/powerpoint/2010/main" val="1212567979"/>
              </p:ext>
            </p:extLst>
          </p:nvPr>
        </p:nvGraphicFramePr>
        <p:xfrm>
          <a:off x="647700" y="1357900"/>
          <a:ext cx="10238474" cy="4446141"/>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75%</a:t>
                      </a:r>
                    </a:p>
                  </a:txBody>
                  <a:tcPr marL="36001" marR="36001" marT="0" marB="0" anchor="b"/>
                </a:tc>
                <a:tc>
                  <a:txBody>
                    <a:bodyPr/>
                    <a:lstStyle/>
                    <a:p>
                      <a:pPr algn="l" fontAlgn="b"/>
                      <a:r>
                        <a:rPr lang="en-GB" sz="1100" dirty="0">
                          <a:solidFill>
                            <a:srgbClr val="FF0000"/>
                          </a:solidFill>
                          <a:hlinkClick r:id="rId2"/>
                        </a:rPr>
                        <a:t>SP-230977</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1551172648"/>
                  </a:ext>
                </a:extLst>
              </a:tr>
              <a:tr h="320733">
                <a:tc>
                  <a:txBody>
                    <a:bodyPr/>
                    <a:lstStyle/>
                    <a:p>
                      <a:pPr algn="r" fontAlgn="b"/>
                      <a:r>
                        <a:rPr lang="en-US" sz="1100" dirty="0">
                          <a:solidFill>
                            <a:schemeClr val="bg1">
                              <a:lumMod val="50000"/>
                            </a:schemeClr>
                          </a:solidFill>
                        </a:rPr>
                        <a:t>950015</a:t>
                      </a:r>
                    </a:p>
                  </a:txBody>
                  <a:tcPr marL="9525" marR="9525" marT="9525" marB="0" anchor="b"/>
                </a:tc>
                <a:tc>
                  <a:txBody>
                    <a:bodyPr/>
                    <a:lstStyle/>
                    <a:p>
                      <a:pPr algn="l" fontAlgn="b"/>
                      <a:r>
                        <a:rPr lang="en-US" sz="1100" dirty="0">
                          <a:solidFill>
                            <a:schemeClr val="bg1">
                              <a:lumMod val="50000"/>
                            </a:schemeClr>
                          </a:solidFill>
                        </a:rPr>
                        <a:t>Media Capabilities for Augmented Reality </a:t>
                      </a:r>
                    </a:p>
                  </a:txBody>
                  <a:tcPr marL="9525" marR="9525" marT="9525" marB="0" anchor="b"/>
                </a:tc>
                <a:tc>
                  <a:txBody>
                    <a:bodyPr/>
                    <a:lstStyle/>
                    <a:p>
                      <a:pPr algn="l" fontAlgn="b"/>
                      <a:r>
                        <a:rPr lang="en-US" sz="1100" dirty="0" err="1">
                          <a:solidFill>
                            <a:schemeClr val="bg1">
                              <a:lumMod val="50000"/>
                            </a:schemeClr>
                          </a:solidFill>
                        </a:rPr>
                        <a:t>MeCAR</a:t>
                      </a:r>
                      <a:endParaRPr lang="en-US" sz="1100" dirty="0">
                        <a:solidFill>
                          <a:schemeClr val="bg1">
                            <a:lumMod val="50000"/>
                          </a:schemeClr>
                        </a:solidFill>
                      </a:endParaRPr>
                    </a:p>
                  </a:txBody>
                  <a:tcPr marL="9525" marR="9525" marT="9525" marB="0" anchor="b"/>
                </a:tc>
                <a:tc>
                  <a:txBody>
                    <a:bodyPr/>
                    <a:lstStyle/>
                    <a:p>
                      <a:pPr algn="r" fontAlgn="b"/>
                      <a:r>
                        <a:rPr lang="en-US" sz="1100" dirty="0">
                          <a:solidFill>
                            <a:schemeClr val="bg1">
                              <a:lumMod val="50000"/>
                            </a:schemeClr>
                          </a:solidFill>
                        </a:rPr>
                        <a:t>3/3/2024</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3">
                            <a:extLst>
                              <a:ext uri="{A12FA001-AC4F-418D-AE19-62706E023703}">
                                <ahyp:hlinkClr xmlns:ahyp="http://schemas.microsoft.com/office/drawing/2018/hyperlinkcolor" val="tx"/>
                              </a:ext>
                            </a:extLst>
                          </a:hlinkClick>
                        </a:rPr>
                        <a:t>SP-220242</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2825203558"/>
                  </a:ext>
                </a:extLst>
              </a:tr>
              <a:tr h="32073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70%</a:t>
                      </a:r>
                    </a:p>
                  </a:txBody>
                  <a:tcPr marL="36001" marR="36001" marT="0" marB="0" anchor="b"/>
                </a:tc>
                <a:tc>
                  <a:txBody>
                    <a:bodyPr/>
                    <a:lstStyle/>
                    <a:p>
                      <a:pPr algn="l" fontAlgn="b"/>
                      <a:r>
                        <a:rPr lang="en-US" sz="1100" dirty="0">
                          <a:hlinkClick r:id="rId4"/>
                        </a:rPr>
                        <a:t>SP-230165</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1565260606"/>
                  </a:ext>
                </a:extLst>
              </a:tr>
              <a:tr h="401647">
                <a:tc>
                  <a:txBody>
                    <a:bodyPr/>
                    <a:lstStyle/>
                    <a:p>
                      <a:pPr algn="r" fontAlgn="b"/>
                      <a:r>
                        <a:rPr lang="en-US" sz="1100" dirty="0">
                          <a:solidFill>
                            <a:schemeClr val="bg1">
                              <a:lumMod val="50000"/>
                            </a:schemeClr>
                          </a:solidFill>
                        </a:rPr>
                        <a:t>960044</a:t>
                      </a:r>
                    </a:p>
                  </a:txBody>
                  <a:tcPr marL="9525" marR="9525" marT="9525" marB="0" anchor="b"/>
                </a:tc>
                <a:tc>
                  <a:txBody>
                    <a:bodyPr/>
                    <a:lstStyle/>
                    <a:p>
                      <a:pPr algn="l" fontAlgn="b"/>
                      <a:r>
                        <a:rPr lang="en-US" sz="1100" dirty="0">
                          <a:solidFill>
                            <a:schemeClr val="bg1">
                              <a:lumMod val="50000"/>
                            </a:schemeClr>
                          </a:solidFill>
                        </a:rPr>
                        <a:t>Generic architecture for RT and AR/MR </a:t>
                      </a:r>
                    </a:p>
                  </a:txBody>
                  <a:tcPr marL="9525" marR="9525" marT="9525" marB="0" anchor="b"/>
                </a:tc>
                <a:tc>
                  <a:txBody>
                    <a:bodyPr/>
                    <a:lstStyle/>
                    <a:p>
                      <a:pPr algn="l" fontAlgn="b"/>
                      <a:r>
                        <a:rPr lang="en-US" sz="1100" dirty="0">
                          <a:solidFill>
                            <a:schemeClr val="bg1">
                              <a:lumMod val="50000"/>
                            </a:schemeClr>
                          </a:solidFill>
                        </a:rPr>
                        <a:t>GA4RTAR</a:t>
                      </a: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5">
                            <a:extLst>
                              <a:ext uri="{A12FA001-AC4F-418D-AE19-62706E023703}">
                                <ahyp:hlinkClr xmlns:ahyp="http://schemas.microsoft.com/office/drawing/2018/hyperlinkcolor" val="tx"/>
                              </a:ext>
                            </a:extLst>
                          </a:hlinkClick>
                        </a:rPr>
                        <a:t>SP-220672</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marL="0" marR="0" lvl="0" indent="0" algn="r" defTabSz="914296" rtl="0" eaLnBrk="1" fontAlgn="auto" latinLnBrk="0" hangingPunct="1">
                        <a:lnSpc>
                          <a:spcPct val="107000"/>
                        </a:lnSpc>
                        <a:spcBef>
                          <a:spcPts val="0"/>
                        </a:spcBef>
                        <a:spcAft>
                          <a:spcPts val="800"/>
                        </a:spcAft>
                        <a:buClrTx/>
                        <a:buSzTx/>
                        <a:buFontTx/>
                        <a:buNone/>
                        <a:tabLst/>
                        <a:defRPr/>
                      </a:pPr>
                      <a:r>
                        <a:rPr lang="en-GB" sz="1100" dirty="0">
                          <a:solidFill>
                            <a:schemeClr val="bg1">
                              <a:lumMod val="50000"/>
                            </a:schemeClr>
                          </a:solidFill>
                        </a:rPr>
                        <a:t>Stage 2 – Complete</a:t>
                      </a:r>
                    </a:p>
                  </a:txBody>
                  <a:tcPr marL="36001" marR="36001" marT="0" marB="0" anchor="b"/>
                </a:tc>
                <a:extLst>
                  <a:ext uri="{0D108BD9-81ED-4DB2-BD59-A6C34878D82A}">
                    <a16:rowId xmlns:a16="http://schemas.microsoft.com/office/drawing/2014/main" val="896377963"/>
                  </a:ext>
                </a:extLst>
              </a:tr>
              <a:tr h="32073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85%</a:t>
                      </a:r>
                    </a:p>
                  </a:txBody>
                  <a:tcPr marL="36001" marR="36001" marT="0" marB="0" anchor="b"/>
                </a:tc>
                <a:tc>
                  <a:txBody>
                    <a:bodyPr/>
                    <a:lstStyle/>
                    <a:p>
                      <a:pPr algn="l" fontAlgn="b"/>
                      <a:r>
                        <a:rPr lang="en-US" sz="1100" dirty="0">
                          <a:hlinkClick r:id="rId6"/>
                        </a:rPr>
                        <a:t>SP-220685</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411154698"/>
                  </a:ext>
                </a:extLst>
              </a:tr>
              <a:tr h="320733">
                <a:tc>
                  <a:txBody>
                    <a:bodyPr/>
                    <a:lstStyle/>
                    <a:p>
                      <a:pPr algn="r" fontAlgn="b"/>
                      <a:r>
                        <a:rPr lang="en-US" sz="1100" dirty="0">
                          <a:solidFill>
                            <a:schemeClr val="bg1">
                              <a:lumMod val="50000"/>
                            </a:schemeClr>
                          </a:solidFill>
                        </a:rPr>
                        <a:t>960046</a:t>
                      </a:r>
                    </a:p>
                  </a:txBody>
                  <a:tcPr marL="9525" marR="9525" marT="9525" marB="0" anchor="b"/>
                </a:tc>
                <a:tc>
                  <a:txBody>
                    <a:bodyPr/>
                    <a:lstStyle/>
                    <a:p>
                      <a:pPr algn="l" fontAlgn="b"/>
                      <a:r>
                        <a:rPr lang="en-US" sz="1100" dirty="0">
                          <a:solidFill>
                            <a:schemeClr val="bg1">
                              <a:lumMod val="50000"/>
                            </a:schemeClr>
                          </a:solidFill>
                        </a:rPr>
                        <a:t>Real-time Transport Protocol Configurations </a:t>
                      </a:r>
                    </a:p>
                  </a:txBody>
                  <a:tcPr marL="9525" marR="9525" marT="9525" marB="0" anchor="b"/>
                </a:tc>
                <a:tc>
                  <a:txBody>
                    <a:bodyPr/>
                    <a:lstStyle/>
                    <a:p>
                      <a:pPr algn="l" fontAlgn="b"/>
                      <a:r>
                        <a:rPr lang="en-US" sz="1100" dirty="0">
                          <a:solidFill>
                            <a:schemeClr val="bg1">
                              <a:lumMod val="50000"/>
                            </a:schemeClr>
                          </a:solidFill>
                        </a:rPr>
                        <a:t>5G_RTP</a:t>
                      </a:r>
                    </a:p>
                  </a:txBody>
                  <a:tcPr marL="9525" marR="9525" marT="9525" marB="0" anchor="b"/>
                </a:tc>
                <a:tc>
                  <a:txBody>
                    <a:bodyPr/>
                    <a:lstStyle/>
                    <a:p>
                      <a:pPr algn="r" fontAlgn="b"/>
                      <a:r>
                        <a:rPr lang="en-US" sz="1100" dirty="0">
                          <a:solidFill>
                            <a:schemeClr val="bg1">
                              <a:lumMod val="50000"/>
                            </a:schemeClr>
                          </a:solidFill>
                        </a:rPr>
                        <a:t>3/3/2024</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GB" sz="1100" dirty="0">
                          <a:solidFill>
                            <a:schemeClr val="bg1">
                              <a:lumMod val="50000"/>
                            </a:schemeClr>
                          </a:solidFill>
                          <a:hlinkClick r:id="rId7">
                            <a:extLst>
                              <a:ext uri="{A12FA001-AC4F-418D-AE19-62706E023703}">
                                <ahyp:hlinkClr xmlns:ahyp="http://schemas.microsoft.com/office/drawing/2018/hyperlinkcolor" val="tx"/>
                              </a:ext>
                            </a:extLst>
                          </a:hlinkClick>
                        </a:rPr>
                        <a:t>SP-230541</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4290819200"/>
                  </a:ext>
                </a:extLst>
              </a:tr>
              <a:tr h="397204">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70%</a:t>
                      </a:r>
                    </a:p>
                  </a:txBody>
                  <a:tcPr marL="36001" marR="36001" marT="0" marB="0" anchor="b"/>
                </a:tc>
                <a:tc>
                  <a:txBody>
                    <a:bodyPr/>
                    <a:lstStyle/>
                    <a:p>
                      <a:pPr algn="l" fontAlgn="b"/>
                      <a:r>
                        <a:rPr lang="en-US" sz="1100" dirty="0">
                          <a:hlinkClick r:id="rId8"/>
                        </a:rPr>
                        <a:t>SP-190040</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298378519"/>
                  </a:ext>
                </a:extLst>
              </a:tr>
              <a:tr h="32073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80%</a:t>
                      </a:r>
                    </a:p>
                  </a:txBody>
                  <a:tcPr marL="36001" marR="36001" marT="0" marB="0" anchor="b"/>
                </a:tc>
                <a:tc>
                  <a:txBody>
                    <a:bodyPr/>
                    <a:lstStyle/>
                    <a:p>
                      <a:pPr algn="l" fontAlgn="b"/>
                      <a:r>
                        <a:rPr lang="en-US" sz="1100" dirty="0">
                          <a:hlinkClick r:id="rId9"/>
                        </a:rPr>
                        <a:t>SP-220608</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3922854970"/>
                  </a:ext>
                </a:extLst>
              </a:tr>
              <a:tr h="320733">
                <a:tc>
                  <a:txBody>
                    <a:bodyPr/>
                    <a:lstStyle/>
                    <a:p>
                      <a:pPr algn="r" fontAlgn="b"/>
                      <a:r>
                        <a:rPr lang="en-US" sz="1100" dirty="0">
                          <a:solidFill>
                            <a:schemeClr val="bg1">
                              <a:lumMod val="50000"/>
                            </a:schemeClr>
                          </a:solidFill>
                        </a:rPr>
                        <a:t>960043</a:t>
                      </a:r>
                    </a:p>
                  </a:txBody>
                  <a:tcPr marL="9525" marR="9525" marT="9525" marB="0" anchor="b"/>
                </a:tc>
                <a:tc>
                  <a:txBody>
                    <a:bodyPr/>
                    <a:lstStyle/>
                    <a:p>
                      <a:pPr algn="l" fontAlgn="b"/>
                      <a:r>
                        <a:rPr lang="en-US" sz="1100" dirty="0">
                          <a:solidFill>
                            <a:schemeClr val="bg1">
                              <a:lumMod val="50000"/>
                            </a:schemeClr>
                          </a:solidFill>
                        </a:rPr>
                        <a:t>UE Testing Phase 2 </a:t>
                      </a:r>
                    </a:p>
                  </a:txBody>
                  <a:tcPr marL="9525" marR="9525" marT="9525" marB="0" anchor="b"/>
                </a:tc>
                <a:tc>
                  <a:txBody>
                    <a:bodyPr/>
                    <a:lstStyle/>
                    <a:p>
                      <a:pPr algn="l" fontAlgn="b"/>
                      <a:r>
                        <a:rPr lang="en-US" sz="1100" dirty="0" err="1">
                          <a:solidFill>
                            <a:schemeClr val="bg1">
                              <a:lumMod val="50000"/>
                            </a:schemeClr>
                          </a:solidFill>
                        </a:rPr>
                        <a:t>eUET</a:t>
                      </a:r>
                      <a:endParaRPr lang="en-US" sz="1100" dirty="0">
                        <a:solidFill>
                          <a:schemeClr val="bg1">
                            <a:lumMod val="50000"/>
                          </a:schemeClr>
                        </a:solidFill>
                      </a:endParaRPr>
                    </a:p>
                  </a:txBody>
                  <a:tcPr marL="9525" marR="9525" marT="9525" marB="0" anchor="b"/>
                </a:tc>
                <a:tc>
                  <a:txBody>
                    <a:bodyPr/>
                    <a:lstStyle/>
                    <a:p>
                      <a:pPr algn="r" fontAlgn="b"/>
                      <a:r>
                        <a:rPr lang="en-US" sz="1100" dirty="0">
                          <a:solidFill>
                            <a:schemeClr val="bg1">
                              <a:lumMod val="50000"/>
                            </a:schemeClr>
                          </a:solidFill>
                        </a:rPr>
                        <a:t>3/3/2024</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10">
                            <a:extLst>
                              <a:ext uri="{A12FA001-AC4F-418D-AE19-62706E023703}">
                                <ahyp:hlinkClr xmlns:ahyp="http://schemas.microsoft.com/office/drawing/2018/hyperlinkcolor" val="tx"/>
                              </a:ext>
                            </a:extLst>
                          </a:hlinkClick>
                        </a:rPr>
                        <a:t>SP-220610</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3522471227"/>
                  </a:ext>
                </a:extLst>
              </a:tr>
              <a:tr h="320733">
                <a:tc>
                  <a:txBody>
                    <a:bodyPr/>
                    <a:lstStyle/>
                    <a:p>
                      <a:pPr algn="r" fontAlgn="b"/>
                      <a:r>
                        <a:rPr lang="en-US" sz="1100" dirty="0">
                          <a:solidFill>
                            <a:schemeClr val="bg1">
                              <a:lumMod val="50000"/>
                            </a:schemeClr>
                          </a:solidFill>
                        </a:rPr>
                        <a:t>980009</a:t>
                      </a:r>
                    </a:p>
                  </a:txBody>
                  <a:tcPr marL="9525" marR="9525" marT="9525" marB="0" anchor="b"/>
                </a:tc>
                <a:tc>
                  <a:txBody>
                    <a:bodyPr/>
                    <a:lstStyle/>
                    <a:p>
                      <a:pPr algn="l" fontAlgn="b"/>
                      <a:r>
                        <a:rPr lang="en-US" sz="1100" dirty="0">
                          <a:solidFill>
                            <a:schemeClr val="bg1">
                              <a:lumMod val="50000"/>
                            </a:schemeClr>
                          </a:solidFill>
                        </a:rPr>
                        <a:t>5G Media Streaming Audio codec phase 2 for 5G-Advanced </a:t>
                      </a:r>
                    </a:p>
                  </a:txBody>
                  <a:tcPr marL="9525" marR="9525" marT="9525" marB="0" anchor="b"/>
                </a:tc>
                <a:tc>
                  <a:txBody>
                    <a:bodyPr/>
                    <a:lstStyle/>
                    <a:p>
                      <a:pPr algn="l" fontAlgn="b"/>
                      <a:r>
                        <a:rPr lang="en-US" sz="1100" dirty="0">
                          <a:solidFill>
                            <a:schemeClr val="bg1">
                              <a:lumMod val="50000"/>
                            </a:schemeClr>
                          </a:solidFill>
                        </a:rPr>
                        <a:t>5GMS_Audio_Ph2</a:t>
                      </a:r>
                    </a:p>
                  </a:txBody>
                  <a:tcPr marL="9525" marR="9525" marT="9525" marB="0" anchor="b"/>
                </a:tc>
                <a:tc>
                  <a:txBody>
                    <a:bodyPr/>
                    <a:lstStyle/>
                    <a:p>
                      <a:pPr algn="r" fontAlgn="b"/>
                      <a:r>
                        <a:rPr lang="en-US" sz="1100" dirty="0">
                          <a:solidFill>
                            <a:schemeClr val="bg1">
                              <a:lumMod val="50000"/>
                            </a:schemeClr>
                          </a:solidFill>
                        </a:rPr>
                        <a:t>3/3/2023</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11">
                            <a:extLst>
                              <a:ext uri="{A12FA001-AC4F-418D-AE19-62706E023703}">
                                <ahyp:hlinkClr xmlns:ahyp="http://schemas.microsoft.com/office/drawing/2018/hyperlinkcolor" val="tx"/>
                              </a:ext>
                            </a:extLst>
                          </a:hlinkClick>
                        </a:rPr>
                        <a:t>SP-221033</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4195024113"/>
                  </a:ext>
                </a:extLst>
              </a:tr>
              <a:tr h="401647">
                <a:tc>
                  <a:txBody>
                    <a:bodyPr/>
                    <a:lstStyle/>
                    <a:p>
                      <a:pPr algn="r" fontAlgn="b"/>
                      <a:r>
                        <a:rPr lang="en-US" sz="1100" dirty="0">
                          <a:solidFill>
                            <a:schemeClr val="bg1">
                              <a:lumMod val="50000"/>
                            </a:schemeClr>
                          </a:solidFill>
                        </a:rPr>
                        <a:t>960047</a:t>
                      </a:r>
                    </a:p>
                  </a:txBody>
                  <a:tcPr marL="9525" marR="9525" marT="9525" marB="0" anchor="b"/>
                </a:tc>
                <a:tc>
                  <a:txBody>
                    <a:bodyPr/>
                    <a:lstStyle/>
                    <a:p>
                      <a:pPr algn="l" fontAlgn="b"/>
                      <a:r>
                        <a:rPr lang="en-US" sz="1100" dirty="0">
                          <a:solidFill>
                            <a:schemeClr val="bg1">
                              <a:lumMod val="50000"/>
                            </a:schemeClr>
                          </a:solidFill>
                        </a:rPr>
                        <a:t>5G Media Streaming Architecture Phase 2 </a:t>
                      </a:r>
                    </a:p>
                  </a:txBody>
                  <a:tcPr marL="9525" marR="9525" marT="9525" marB="0" anchor="b"/>
                </a:tc>
                <a:tc>
                  <a:txBody>
                    <a:bodyPr/>
                    <a:lstStyle/>
                    <a:p>
                      <a:pPr algn="l" fontAlgn="b"/>
                      <a:r>
                        <a:rPr lang="en-US" sz="1100" dirty="0">
                          <a:solidFill>
                            <a:schemeClr val="bg1">
                              <a:lumMod val="50000"/>
                            </a:schemeClr>
                          </a:solidFill>
                        </a:rPr>
                        <a:t>5GMS_Ph2</a:t>
                      </a: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12">
                            <a:extLst>
                              <a:ext uri="{A12FA001-AC4F-418D-AE19-62706E023703}">
                                <ahyp:hlinkClr xmlns:ahyp="http://schemas.microsoft.com/office/drawing/2018/hyperlinkcolor" val="tx"/>
                              </a:ext>
                            </a:extLst>
                          </a:hlinkClick>
                        </a:rPr>
                        <a:t>SP-230164</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br>
                        <a:rPr lang="en-US" sz="1100" dirty="0">
                          <a:solidFill>
                            <a:schemeClr val="bg1">
                              <a:lumMod val="50000"/>
                            </a:schemeClr>
                          </a:solidFill>
                        </a:rPr>
                      </a:br>
                      <a:r>
                        <a:rPr lang="en-US" sz="1100" dirty="0">
                          <a:solidFill>
                            <a:schemeClr val="bg1">
                              <a:lumMod val="50000"/>
                            </a:schemeClr>
                          </a:solidFill>
                        </a:rPr>
                        <a:t>Stage 2 – Complete</a:t>
                      </a:r>
                    </a:p>
                  </a:txBody>
                  <a:tcPr marL="36001" marR="36001" marT="0" marB="0" anchor="b"/>
                </a:tc>
                <a:extLst>
                  <a:ext uri="{0D108BD9-81ED-4DB2-BD59-A6C34878D82A}">
                    <a16:rowId xmlns:a16="http://schemas.microsoft.com/office/drawing/2014/main" val="249912407"/>
                  </a:ext>
                </a:extLst>
              </a:tr>
              <a:tr h="320733">
                <a:tc>
                  <a:txBody>
                    <a:bodyPr/>
                    <a:lstStyle/>
                    <a:p>
                      <a:pPr algn="r" fontAlgn="b"/>
                      <a:r>
                        <a:rPr lang="en-US" sz="1100" dirty="0">
                          <a:solidFill>
                            <a:schemeClr val="bg1">
                              <a:lumMod val="50000"/>
                            </a:schemeClr>
                          </a:solidFill>
                        </a:rPr>
                        <a:t>980007</a:t>
                      </a:r>
                    </a:p>
                  </a:txBody>
                  <a:tcPr marL="9525" marR="9525" marT="9525" marB="0" anchor="b"/>
                </a:tc>
                <a:tc>
                  <a:txBody>
                    <a:bodyPr/>
                    <a:lstStyle/>
                    <a:p>
                      <a:pPr algn="l" fontAlgn="b"/>
                      <a:r>
                        <a:rPr lang="en-US" sz="1100" dirty="0">
                          <a:solidFill>
                            <a:schemeClr val="bg1">
                              <a:lumMod val="50000"/>
                            </a:schemeClr>
                          </a:solidFill>
                        </a:rPr>
                        <a:t>Enhanced Multiparty RTT </a:t>
                      </a:r>
                    </a:p>
                  </a:txBody>
                  <a:tcPr marL="9525" marR="9525" marT="9525" marB="0" anchor="b"/>
                </a:tc>
                <a:tc>
                  <a:txBody>
                    <a:bodyPr/>
                    <a:lstStyle/>
                    <a:p>
                      <a:pPr algn="l" fontAlgn="b"/>
                      <a:r>
                        <a:rPr lang="en-US" sz="1100" dirty="0">
                          <a:solidFill>
                            <a:schemeClr val="bg1">
                              <a:lumMod val="50000"/>
                            </a:schemeClr>
                          </a:solidFill>
                        </a:rPr>
                        <a:t>MP_RTT</a:t>
                      </a:r>
                    </a:p>
                  </a:txBody>
                  <a:tcPr marL="9525" marR="9525" marT="9525" marB="0" anchor="b"/>
                </a:tc>
                <a:tc>
                  <a:txBody>
                    <a:bodyPr/>
                    <a:lstStyle/>
                    <a:p>
                      <a:pPr algn="r" fontAlgn="b"/>
                      <a:r>
                        <a:rPr lang="en-US" sz="1100" dirty="0">
                          <a:solidFill>
                            <a:schemeClr val="bg1">
                              <a:lumMod val="50000"/>
                            </a:schemeClr>
                          </a:solidFill>
                        </a:rPr>
                        <a:t>12/12/2023</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13">
                            <a:extLst>
                              <a:ext uri="{A12FA001-AC4F-418D-AE19-62706E023703}">
                                <ahyp:hlinkClr xmlns:ahyp="http://schemas.microsoft.com/office/drawing/2018/hyperlinkcolor" val="tx"/>
                              </a:ext>
                            </a:extLst>
                          </a:hlinkClick>
                        </a:rPr>
                        <a:t>SP-231709</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1828942011"/>
                  </a:ext>
                </a:extLst>
              </a:tr>
            </a:tbl>
          </a:graphicData>
        </a:graphic>
      </p:graphicFrame>
    </p:spTree>
    <p:extLst>
      <p:ext uri="{BB962C8B-B14F-4D97-AF65-F5344CB8AC3E}">
        <p14:creationId xmlns:p14="http://schemas.microsoft.com/office/powerpoint/2010/main" val="416989244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 </a:t>
            </a:r>
            <a:r>
              <a:rPr lang="en-US" altLang="en-US" dirty="0">
                <a:solidFill>
                  <a:srgbClr val="00B050"/>
                </a:solidFill>
              </a:rPr>
              <a:t>(all complete!) </a:t>
            </a:r>
            <a:r>
              <a:rPr lang="en-US" altLang="en-US" dirty="0"/>
              <a:t>2/2</a:t>
            </a:r>
          </a:p>
        </p:txBody>
      </p:sp>
      <p:graphicFrame>
        <p:nvGraphicFramePr>
          <p:cNvPr id="2" name="Table 1">
            <a:extLst>
              <a:ext uri="{FF2B5EF4-FFF2-40B4-BE49-F238E27FC236}">
                <a16:creationId xmlns:a16="http://schemas.microsoft.com/office/drawing/2014/main" id="{81D05B06-7C57-9199-C4A0-08F87654FFF5}"/>
              </a:ext>
            </a:extLst>
          </p:cNvPr>
          <p:cNvGraphicFramePr>
            <a:graphicFrameLocks noGrp="1"/>
          </p:cNvGraphicFramePr>
          <p:nvPr>
            <p:extLst>
              <p:ext uri="{D42A27DB-BD31-4B8C-83A1-F6EECF244321}">
                <p14:modId xmlns:p14="http://schemas.microsoft.com/office/powerpoint/2010/main" val="2631316988"/>
              </p:ext>
            </p:extLst>
          </p:nvPr>
        </p:nvGraphicFramePr>
        <p:xfrm>
          <a:off x="647700" y="1357900"/>
          <a:ext cx="10238474" cy="1345317"/>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100" dirty="0">
                          <a:solidFill>
                            <a:schemeClr val="tx1"/>
                          </a:solidFill>
                        </a:rPr>
                        <a:t>35%</a:t>
                      </a:r>
                    </a:p>
                  </a:txBody>
                  <a:tcPr marL="36001" marR="36001" marT="0"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sz="1100" b="0" i="0" kern="1200" dirty="0">
                          <a:solidFill>
                            <a:schemeClr val="dk1"/>
                          </a:solidFill>
                          <a:effectLst/>
                          <a:latin typeface="+mn-lt"/>
                          <a:ea typeface="+mn-ea"/>
                          <a:cs typeface="+mn-cs"/>
                          <a:hlinkClick r:id="rId2"/>
                        </a:rPr>
                        <a:t>SP-231291</a:t>
                      </a:r>
                      <a:endParaRPr lang="en-US" altLang="en-US" sz="1100" dirty="0">
                        <a:cs typeface="Arial" panose="020B0604020202020204" pitchFamily="34" charset="0"/>
                      </a:endParaRPr>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2860710606"/>
                  </a:ext>
                </a:extLst>
              </a:tr>
              <a:tr h="320733">
                <a:tc>
                  <a:txBody>
                    <a:bodyPr/>
                    <a:lstStyle/>
                    <a:p>
                      <a:pPr algn="r" fontAlgn="b"/>
                      <a:r>
                        <a:rPr lang="en-US" sz="1100" dirty="0">
                          <a:solidFill>
                            <a:schemeClr val="bg1">
                              <a:lumMod val="50000"/>
                            </a:schemeClr>
                          </a:solidFill>
                        </a:rPr>
                        <a:t>1000015</a:t>
                      </a:r>
                    </a:p>
                  </a:txBody>
                  <a:tcPr marL="9525" marR="9525" marT="9525" marB="0" anchor="b"/>
                </a:tc>
                <a:tc>
                  <a:txBody>
                    <a:bodyPr/>
                    <a:lstStyle/>
                    <a:p>
                      <a:pPr algn="l" fontAlgn="b"/>
                      <a:r>
                        <a:rPr lang="en-US" sz="1100" dirty="0">
                          <a:solidFill>
                            <a:schemeClr val="bg1">
                              <a:lumMod val="50000"/>
                            </a:schemeClr>
                          </a:solidFill>
                        </a:rPr>
                        <a:t>5G-Advanced media profiles for messaging services</a:t>
                      </a:r>
                    </a:p>
                  </a:txBody>
                  <a:tcPr marL="9525" marR="9525" marT="9525" marB="0" anchor="b"/>
                </a:tc>
                <a:tc>
                  <a:txBody>
                    <a:bodyPr/>
                    <a:lstStyle/>
                    <a:p>
                      <a:pPr algn="l" fontAlgn="b"/>
                      <a:r>
                        <a:rPr lang="en-US" sz="1100" dirty="0">
                          <a:solidFill>
                            <a:schemeClr val="bg1">
                              <a:lumMod val="50000"/>
                            </a:schemeClr>
                          </a:solidFill>
                        </a:rPr>
                        <a:t>PROMISE</a:t>
                      </a:r>
                    </a:p>
                  </a:txBody>
                  <a:tcPr marL="9525" marR="9525" marT="9525" marB="0" anchor="b"/>
                </a:tc>
                <a:tc>
                  <a:txBody>
                    <a:bodyPr/>
                    <a:lstStyle/>
                    <a:p>
                      <a:pPr algn="r" fontAlgn="b"/>
                      <a:r>
                        <a:rPr lang="en-US" sz="1100" dirty="0">
                          <a:solidFill>
                            <a:schemeClr val="bg1">
                              <a:lumMod val="50000"/>
                            </a:schemeClr>
                          </a:solidFill>
                        </a:rPr>
                        <a:t>3/3/2024</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b="0" i="0" u="none" kern="1200" dirty="0">
                          <a:solidFill>
                            <a:schemeClr val="bg1">
                              <a:lumMod val="50000"/>
                            </a:schemeClr>
                          </a:solidFill>
                          <a:effectLst/>
                          <a:latin typeface="+mn-lt"/>
                          <a:ea typeface="+mn-ea"/>
                          <a:cs typeface="+mn-cs"/>
                          <a:hlinkClick r:id="rId3" action="ppaction://hlinkfile">
                            <a:extLst>
                              <a:ext uri="{A12FA001-AC4F-418D-AE19-62706E023703}">
                                <ahyp:hlinkClr xmlns:ahyp="http://schemas.microsoft.com/office/drawing/2018/hyperlinkcolor" val="tx"/>
                              </a:ext>
                            </a:extLst>
                          </a:hlinkClick>
                        </a:rPr>
                        <a:t>SP-230542</a:t>
                      </a:r>
                      <a:endParaRPr lang="en-US" sz="1100" b="0" u="none"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2825203558"/>
                  </a:ext>
                </a:extLst>
              </a:tr>
              <a:tr h="320733">
                <a:tc>
                  <a:txBody>
                    <a:bodyPr/>
                    <a:lstStyle/>
                    <a:p>
                      <a:pPr algn="r" fontAlgn="b"/>
                      <a:r>
                        <a:rPr lang="en-US" sz="1100" dirty="0"/>
                        <a:t>1000018</a:t>
                      </a:r>
                    </a:p>
                  </a:txBody>
                  <a:tcPr marL="9525" marR="9525" marT="9525" marB="0" anchor="b"/>
                </a:tc>
                <a:tc>
                  <a:txBody>
                    <a:bodyPr/>
                    <a:lstStyle/>
                    <a:p>
                      <a:pPr algn="l" fontAlgn="b"/>
                      <a:r>
                        <a:rPr lang="en-US" sz="1100" dirty="0"/>
                        <a:t>5G Media Streaming Protocols Phase 2</a:t>
                      </a:r>
                    </a:p>
                  </a:txBody>
                  <a:tcPr marL="9525" marR="9525" marT="9525" marB="0" anchor="b"/>
                </a:tc>
                <a:tc>
                  <a:txBody>
                    <a:bodyPr/>
                    <a:lstStyle/>
                    <a:p>
                      <a:pPr algn="l" fontAlgn="b"/>
                      <a:r>
                        <a:rPr lang="en-US" sz="1100" dirty="0"/>
                        <a:t>5GMS_Pro_Ph2 </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75%</a:t>
                      </a:r>
                    </a:p>
                  </a:txBody>
                  <a:tcPr marL="36001" marR="36001" marT="0" marB="0" anchor="b"/>
                </a:tc>
                <a:tc>
                  <a:txBody>
                    <a:bodyPr/>
                    <a:lstStyle/>
                    <a:p>
                      <a:pPr algn="l" fontAlgn="b"/>
                      <a:r>
                        <a:rPr lang="en-US" sz="1100" dirty="0">
                          <a:effectLst/>
                          <a:hlinkClick r:id="rId4"/>
                        </a:rPr>
                        <a:t>SP-230976</a:t>
                      </a:r>
                      <a:endParaRPr lang="en-US" sz="1100" b="0" u="none"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1565260606"/>
                  </a:ext>
                </a:extLst>
              </a:tr>
            </a:tbl>
          </a:graphicData>
        </a:graphic>
      </p:graphicFrame>
    </p:spTree>
    <p:extLst>
      <p:ext uri="{BB962C8B-B14F-4D97-AF65-F5344CB8AC3E}">
        <p14:creationId xmlns:p14="http://schemas.microsoft.com/office/powerpoint/2010/main" val="419595292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features in Release 18 and TEI18</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endParaRPr lang="en-US" sz="1200" dirty="0"/>
          </a:p>
          <a:p>
            <a:endParaRPr lang="en-US" sz="1200" dirty="0"/>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pPr marL="0" indent="0">
              <a:buNone/>
            </a:pPr>
            <a:endParaRPr lang="en-US" sz="1200" dirty="0">
              <a:highlight>
                <a:srgbClr val="FFFF00"/>
              </a:highlight>
            </a:endParaRPr>
          </a:p>
          <a:p>
            <a:endParaRPr lang="en-US" sz="1200" dirty="0"/>
          </a:p>
        </p:txBody>
      </p:sp>
      <p:graphicFrame>
        <p:nvGraphicFramePr>
          <p:cNvPr id="4" name="Table 3">
            <a:extLst>
              <a:ext uri="{FF2B5EF4-FFF2-40B4-BE49-F238E27FC236}">
                <a16:creationId xmlns:a16="http://schemas.microsoft.com/office/drawing/2014/main" id="{FA9AB218-779D-FF5E-62CF-079CBF3D8AC4}"/>
              </a:ext>
            </a:extLst>
          </p:cNvPr>
          <p:cNvGraphicFramePr>
            <a:graphicFrameLocks noGrp="1"/>
          </p:cNvGraphicFramePr>
          <p:nvPr/>
        </p:nvGraphicFramePr>
        <p:xfrm>
          <a:off x="1751682" y="1897389"/>
          <a:ext cx="8255537" cy="3506460"/>
        </p:xfrm>
        <a:graphic>
          <a:graphicData uri="http://schemas.openxmlformats.org/drawingml/2006/table">
            <a:tbl>
              <a:tblPr>
                <a:tableStyleId>{5C22544A-7EE6-4342-B048-85BDC9FD1C3A}</a:tableStyleId>
              </a:tblPr>
              <a:tblGrid>
                <a:gridCol w="650149">
                  <a:extLst>
                    <a:ext uri="{9D8B030D-6E8A-4147-A177-3AD203B41FA5}">
                      <a16:colId xmlns:a16="http://schemas.microsoft.com/office/drawing/2014/main" val="3354312117"/>
                    </a:ext>
                  </a:extLst>
                </a:gridCol>
                <a:gridCol w="2600596">
                  <a:extLst>
                    <a:ext uri="{9D8B030D-6E8A-4147-A177-3AD203B41FA5}">
                      <a16:colId xmlns:a16="http://schemas.microsoft.com/office/drawing/2014/main" val="3413923199"/>
                    </a:ext>
                  </a:extLst>
                </a:gridCol>
                <a:gridCol w="1002313">
                  <a:extLst>
                    <a:ext uri="{9D8B030D-6E8A-4147-A177-3AD203B41FA5}">
                      <a16:colId xmlns:a16="http://schemas.microsoft.com/office/drawing/2014/main" val="1764170967"/>
                    </a:ext>
                  </a:extLst>
                </a:gridCol>
                <a:gridCol w="1127602">
                  <a:extLst>
                    <a:ext uri="{9D8B030D-6E8A-4147-A177-3AD203B41FA5}">
                      <a16:colId xmlns:a16="http://schemas.microsoft.com/office/drawing/2014/main" val="4011618174"/>
                    </a:ext>
                  </a:extLst>
                </a:gridCol>
                <a:gridCol w="1127602">
                  <a:extLst>
                    <a:ext uri="{9D8B030D-6E8A-4147-A177-3AD203B41FA5}">
                      <a16:colId xmlns:a16="http://schemas.microsoft.com/office/drawing/2014/main" val="885622035"/>
                    </a:ext>
                  </a:extLst>
                </a:gridCol>
                <a:gridCol w="1747275">
                  <a:extLst>
                    <a:ext uri="{9D8B030D-6E8A-4147-A177-3AD203B41FA5}">
                      <a16:colId xmlns:a16="http://schemas.microsoft.com/office/drawing/2014/main" val="4067757825"/>
                    </a:ext>
                  </a:extLst>
                </a:gridCol>
              </a:tblGrid>
              <a:tr h="313824">
                <a:tc>
                  <a:txBody>
                    <a:bodyPr/>
                    <a:lstStyle/>
                    <a:p>
                      <a:pPr algn="l" fontAlgn="t"/>
                      <a:r>
                        <a:rPr lang="en-US" sz="1100" u="sng" strike="noStrike">
                          <a:effectLst/>
                          <a:hlinkClick r:id="rId2"/>
                        </a:rPr>
                        <a:t>SP-240685</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WI 5G_MEDIA_MTSI_ext</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Rel-18 CRs</a:t>
                      </a:r>
                      <a:endParaRPr lang="en-US" sz="11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318540028"/>
                  </a:ext>
                </a:extLst>
              </a:tr>
              <a:tr h="368220">
                <a:tc>
                  <a:txBody>
                    <a:bodyPr/>
                    <a:lstStyle/>
                    <a:p>
                      <a:pPr algn="l" fontAlgn="t"/>
                      <a:r>
                        <a:rPr lang="en-US" sz="1100" u="sng" strike="noStrike">
                          <a:effectLst/>
                          <a:hlinkClick r:id="rId3"/>
                        </a:rPr>
                        <a:t>SP-240686</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a:effectLst/>
                        </a:rPr>
                        <a:t>CR Pack on Rel-18 [5G_MEDIA_MTSI_ext, TEI18]</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Rel-18 CRs</a:t>
                      </a:r>
                      <a:endParaRPr lang="en-US" sz="11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333614307"/>
                  </a:ext>
                </a:extLst>
              </a:tr>
              <a:tr h="313824">
                <a:tc>
                  <a:txBody>
                    <a:bodyPr/>
                    <a:lstStyle/>
                    <a:p>
                      <a:pPr algn="l" fontAlgn="t"/>
                      <a:r>
                        <a:rPr lang="en-US" sz="1100" u="sng" strike="noStrike">
                          <a:effectLst/>
                          <a:hlinkClick r:id="rId4"/>
                        </a:rPr>
                        <a:t>SP-240687</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WI 5G_RTP</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 Rel-18 CRs</a:t>
                      </a:r>
                      <a:endParaRPr lang="en-US" sz="11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769191454"/>
                  </a:ext>
                </a:extLst>
              </a:tr>
              <a:tr h="313824">
                <a:tc>
                  <a:txBody>
                    <a:bodyPr/>
                    <a:lstStyle/>
                    <a:p>
                      <a:pPr algn="l" fontAlgn="t"/>
                      <a:r>
                        <a:rPr lang="en-US" sz="1100" u="sng" strike="noStrike">
                          <a:effectLst/>
                          <a:hlinkClick r:id="rId5"/>
                        </a:rPr>
                        <a:t>SP-240688</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WI 5GMS_Ph2</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Rel-18 CRs</a:t>
                      </a:r>
                      <a:endParaRPr lang="en-US" sz="11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779038189"/>
                  </a:ext>
                </a:extLst>
              </a:tr>
              <a:tr h="313824">
                <a:tc>
                  <a:txBody>
                    <a:bodyPr/>
                    <a:lstStyle/>
                    <a:p>
                      <a:pPr algn="l" fontAlgn="t"/>
                      <a:r>
                        <a:rPr lang="en-US" sz="1100" u="sng" strike="noStrike">
                          <a:effectLst/>
                          <a:hlinkClick r:id="rId6"/>
                        </a:rPr>
                        <a:t>SP-240690</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WI </a:t>
                      </a:r>
                      <a:r>
                        <a:rPr lang="en-US" sz="1100" u="none" strike="noStrike" dirty="0" err="1">
                          <a:effectLst/>
                        </a:rPr>
                        <a:t>eUET</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dirty="0">
                          <a:effectLst/>
                        </a:rPr>
                        <a:t>Rel-18 CRs</a:t>
                      </a:r>
                      <a:endParaRPr lang="en-US" sz="11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894429114"/>
                  </a:ext>
                </a:extLst>
              </a:tr>
              <a:tr h="313824">
                <a:tc>
                  <a:txBody>
                    <a:bodyPr/>
                    <a:lstStyle/>
                    <a:p>
                      <a:pPr algn="l" fontAlgn="t"/>
                      <a:r>
                        <a:rPr lang="en-US" sz="1100" u="sng" strike="noStrike">
                          <a:effectLst/>
                          <a:hlinkClick r:id="rId7"/>
                        </a:rPr>
                        <a:t>SP-240691</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WI </a:t>
                      </a:r>
                      <a:r>
                        <a:rPr lang="en-US" sz="1100" u="none" strike="noStrike" dirty="0" err="1">
                          <a:effectLst/>
                        </a:rPr>
                        <a:t>FS_ARMRQoE</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dirty="0">
                          <a:effectLst/>
                        </a:rPr>
                        <a:t>SA WG4</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Rel-18 CRs</a:t>
                      </a:r>
                      <a:endParaRPr lang="en-US" sz="11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975990904"/>
                  </a:ext>
                </a:extLst>
              </a:tr>
              <a:tr h="313824">
                <a:tc>
                  <a:txBody>
                    <a:bodyPr/>
                    <a:lstStyle/>
                    <a:p>
                      <a:pPr algn="l" fontAlgn="t"/>
                      <a:r>
                        <a:rPr lang="en-US" sz="1100" u="sng" strike="noStrike">
                          <a:effectLst/>
                          <a:hlinkClick r:id="rId8"/>
                        </a:rPr>
                        <a:t>SP-240692</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WI GA4RTAR</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 Rel-18 CRs</a:t>
                      </a:r>
                      <a:endParaRPr lang="en-US" sz="11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664877940"/>
                  </a:ext>
                </a:extLst>
              </a:tr>
              <a:tr h="313824">
                <a:tc>
                  <a:txBody>
                    <a:bodyPr/>
                    <a:lstStyle/>
                    <a:p>
                      <a:pPr algn="l" fontAlgn="t"/>
                      <a:r>
                        <a:rPr lang="en-US" sz="1100" u="sng" strike="noStrike">
                          <a:effectLst/>
                          <a:hlinkClick r:id="rId9"/>
                        </a:rPr>
                        <a:t>SP-240695</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WI PROMISE</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dirty="0">
                          <a:effectLst/>
                        </a:rPr>
                        <a:t>SA WG4 Rel-18 CRs</a:t>
                      </a:r>
                      <a:endParaRPr lang="en-US" sz="11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325776251"/>
                  </a:ext>
                </a:extLst>
              </a:tr>
              <a:tr h="313824">
                <a:tc>
                  <a:txBody>
                    <a:bodyPr/>
                    <a:lstStyle/>
                    <a:p>
                      <a:pPr algn="l" fontAlgn="t"/>
                      <a:r>
                        <a:rPr lang="en-US" sz="1100" u="sng" strike="noStrike">
                          <a:effectLst/>
                          <a:hlinkClick r:id="rId10"/>
                        </a:rPr>
                        <a:t>SP-240696</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[TEI18, 5MBS_Ph2]</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 Rel-18 CRs</a:t>
                      </a:r>
                      <a:endParaRPr lang="en-US" sz="11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01428544"/>
                  </a:ext>
                </a:extLst>
              </a:tr>
              <a:tr h="313824">
                <a:tc>
                  <a:txBody>
                    <a:bodyPr/>
                    <a:lstStyle/>
                    <a:p>
                      <a:pPr algn="l" fontAlgn="t"/>
                      <a:r>
                        <a:rPr lang="en-US" sz="1100" u="sng" strike="noStrike">
                          <a:effectLst/>
                          <a:hlinkClick r:id="rId11"/>
                        </a:rPr>
                        <a:t>SP-240697</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[TEI18, EVEX]</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 Rel-18 CRs</a:t>
                      </a:r>
                      <a:endParaRPr lang="en-US" sz="11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4129778530"/>
                  </a:ext>
                </a:extLst>
              </a:tr>
              <a:tr h="313824">
                <a:tc>
                  <a:txBody>
                    <a:bodyPr/>
                    <a:lstStyle/>
                    <a:p>
                      <a:pPr algn="l" fontAlgn="t"/>
                      <a:r>
                        <a:rPr lang="en-US" sz="1100" u="sng" strike="noStrike">
                          <a:effectLst/>
                          <a:hlinkClick r:id="rId12"/>
                        </a:rPr>
                        <a:t>SP-240698</a:t>
                      </a:r>
                      <a:endParaRPr lang="en-US" sz="11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100" u="none" strike="noStrike" dirty="0">
                          <a:effectLst/>
                        </a:rPr>
                        <a:t>CR Pack on Rel-18 WI TRAPI, TEI18</a:t>
                      </a:r>
                      <a:endParaRPr lang="en-US" sz="11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a:effectLst/>
                        </a:rPr>
                        <a:t>SA WG4</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sng" strike="noStrike">
                          <a:effectLst/>
                        </a:rPr>
                        <a:t>CR pack</a:t>
                      </a:r>
                      <a:endParaRPr lang="en-US" sz="1100" b="0" i="0" u="sng" strike="noStrike">
                        <a:solidFill>
                          <a:srgbClr val="0070C0"/>
                        </a:solidFill>
                        <a:effectLst/>
                        <a:latin typeface="Arial" panose="020B0604020202020204" pitchFamily="34" charset="0"/>
                      </a:endParaRPr>
                    </a:p>
                  </a:txBody>
                  <a:tcPr marL="0" marR="0" marT="0" marB="0"/>
                </a:tc>
                <a:tc>
                  <a:txBody>
                    <a:bodyPr/>
                    <a:lstStyle/>
                    <a:p>
                      <a:pPr algn="l" fontAlgn="t"/>
                      <a:r>
                        <a:rPr lang="en-US" sz="1100" u="none" strike="noStrike">
                          <a:effectLst/>
                        </a:rPr>
                        <a:t>Approval</a:t>
                      </a:r>
                      <a:endParaRPr lang="en-US" sz="11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1100" u="none" strike="noStrike" dirty="0">
                          <a:effectLst/>
                        </a:rPr>
                        <a:t>SA WG4 Rel-18 CRs</a:t>
                      </a:r>
                      <a:endParaRPr lang="en-US" sz="11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844914918"/>
                  </a:ext>
                </a:extLst>
              </a:tr>
            </a:tbl>
          </a:graphicData>
        </a:graphic>
      </p:graphicFrame>
    </p:spTree>
    <p:extLst>
      <p:ext uri="{BB962C8B-B14F-4D97-AF65-F5344CB8AC3E}">
        <p14:creationId xmlns:p14="http://schemas.microsoft.com/office/powerpoint/2010/main" val="3329396510"/>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TEI19</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pPr marL="0">
              <a:lnSpc>
                <a:spcPct val="107000"/>
              </a:lnSpc>
              <a:spcBef>
                <a:spcPts val="0"/>
              </a:spcBef>
              <a:spcAft>
                <a:spcPts val="800"/>
              </a:spcAft>
              <a:defRPr/>
            </a:pPr>
            <a:r>
              <a:rPr lang="en-US" b="1" u="sng" dirty="0">
                <a:hlinkClick r:id="rId2"/>
              </a:rPr>
              <a:t>SP-240699</a:t>
            </a:r>
            <a:r>
              <a:rPr lang="en-US" sz="1800" dirty="0"/>
              <a:t> </a:t>
            </a:r>
            <a:r>
              <a:rPr lang="en-US" dirty="0"/>
              <a:t>CR Pack on TEI19</a:t>
            </a:r>
          </a:p>
          <a:p>
            <a:pPr marL="0">
              <a:lnSpc>
                <a:spcPct val="107000"/>
              </a:lnSpc>
              <a:spcBef>
                <a:spcPts val="0"/>
              </a:spcBef>
              <a:spcAft>
                <a:spcPts val="800"/>
              </a:spcAft>
              <a:defRPr/>
            </a:pPr>
            <a:endParaRPr lang="en-US" sz="2000" dirty="0"/>
          </a:p>
        </p:txBody>
      </p:sp>
      <p:graphicFrame>
        <p:nvGraphicFramePr>
          <p:cNvPr id="9" name="Table 8">
            <a:extLst>
              <a:ext uri="{FF2B5EF4-FFF2-40B4-BE49-F238E27FC236}">
                <a16:creationId xmlns:a16="http://schemas.microsoft.com/office/drawing/2014/main" id="{8534EF03-9F2C-7115-A985-2F6D233990E4}"/>
              </a:ext>
            </a:extLst>
          </p:cNvPr>
          <p:cNvGraphicFramePr>
            <a:graphicFrameLocks noGrp="1"/>
          </p:cNvGraphicFramePr>
          <p:nvPr>
            <p:extLst>
              <p:ext uri="{D42A27DB-BD31-4B8C-83A1-F6EECF244321}">
                <p14:modId xmlns:p14="http://schemas.microsoft.com/office/powerpoint/2010/main" val="1051724366"/>
              </p:ext>
            </p:extLst>
          </p:nvPr>
        </p:nvGraphicFramePr>
        <p:xfrm>
          <a:off x="815248" y="2362370"/>
          <a:ext cx="10818564" cy="692531"/>
        </p:xfrm>
        <a:graphic>
          <a:graphicData uri="http://schemas.openxmlformats.org/drawingml/2006/table">
            <a:tbl>
              <a:tblPr>
                <a:tableStyleId>{5C22544A-7EE6-4342-B048-85BDC9FD1C3A}</a:tableStyleId>
              </a:tblPr>
              <a:tblGrid>
                <a:gridCol w="643144">
                  <a:extLst>
                    <a:ext uri="{9D8B030D-6E8A-4147-A177-3AD203B41FA5}">
                      <a16:colId xmlns:a16="http://schemas.microsoft.com/office/drawing/2014/main" val="3044911932"/>
                    </a:ext>
                  </a:extLst>
                </a:gridCol>
                <a:gridCol w="466077">
                  <a:extLst>
                    <a:ext uri="{9D8B030D-6E8A-4147-A177-3AD203B41FA5}">
                      <a16:colId xmlns:a16="http://schemas.microsoft.com/office/drawing/2014/main" val="266906441"/>
                    </a:ext>
                  </a:extLst>
                </a:gridCol>
                <a:gridCol w="378277">
                  <a:extLst>
                    <a:ext uri="{9D8B030D-6E8A-4147-A177-3AD203B41FA5}">
                      <a16:colId xmlns:a16="http://schemas.microsoft.com/office/drawing/2014/main" val="2033784101"/>
                    </a:ext>
                  </a:extLst>
                </a:gridCol>
                <a:gridCol w="466077">
                  <a:extLst>
                    <a:ext uri="{9D8B030D-6E8A-4147-A177-3AD203B41FA5}">
                      <a16:colId xmlns:a16="http://schemas.microsoft.com/office/drawing/2014/main" val="623665953"/>
                    </a:ext>
                  </a:extLst>
                </a:gridCol>
                <a:gridCol w="2227955">
                  <a:extLst>
                    <a:ext uri="{9D8B030D-6E8A-4147-A177-3AD203B41FA5}">
                      <a16:colId xmlns:a16="http://schemas.microsoft.com/office/drawing/2014/main" val="941822172"/>
                    </a:ext>
                  </a:extLst>
                </a:gridCol>
                <a:gridCol w="378277">
                  <a:extLst>
                    <a:ext uri="{9D8B030D-6E8A-4147-A177-3AD203B41FA5}">
                      <a16:colId xmlns:a16="http://schemas.microsoft.com/office/drawing/2014/main" val="2914716213"/>
                    </a:ext>
                  </a:extLst>
                </a:gridCol>
                <a:gridCol w="574053">
                  <a:extLst>
                    <a:ext uri="{9D8B030D-6E8A-4147-A177-3AD203B41FA5}">
                      <a16:colId xmlns:a16="http://schemas.microsoft.com/office/drawing/2014/main" val="2630548065"/>
                    </a:ext>
                  </a:extLst>
                </a:gridCol>
                <a:gridCol w="583894">
                  <a:extLst>
                    <a:ext uri="{9D8B030D-6E8A-4147-A177-3AD203B41FA5}">
                      <a16:colId xmlns:a16="http://schemas.microsoft.com/office/drawing/2014/main" val="3649030527"/>
                    </a:ext>
                  </a:extLst>
                </a:gridCol>
                <a:gridCol w="681486">
                  <a:extLst>
                    <a:ext uri="{9D8B030D-6E8A-4147-A177-3AD203B41FA5}">
                      <a16:colId xmlns:a16="http://schemas.microsoft.com/office/drawing/2014/main" val="584926773"/>
                    </a:ext>
                  </a:extLst>
                </a:gridCol>
                <a:gridCol w="1168487">
                  <a:extLst>
                    <a:ext uri="{9D8B030D-6E8A-4147-A177-3AD203B41FA5}">
                      <a16:colId xmlns:a16="http://schemas.microsoft.com/office/drawing/2014/main" val="2988628188"/>
                    </a:ext>
                  </a:extLst>
                </a:gridCol>
                <a:gridCol w="820941">
                  <a:extLst>
                    <a:ext uri="{9D8B030D-6E8A-4147-A177-3AD203B41FA5}">
                      <a16:colId xmlns:a16="http://schemas.microsoft.com/office/drawing/2014/main" val="4213577623"/>
                    </a:ext>
                  </a:extLst>
                </a:gridCol>
                <a:gridCol w="1699684">
                  <a:extLst>
                    <a:ext uri="{9D8B030D-6E8A-4147-A177-3AD203B41FA5}">
                      <a16:colId xmlns:a16="http://schemas.microsoft.com/office/drawing/2014/main" val="2788462732"/>
                    </a:ext>
                  </a:extLst>
                </a:gridCol>
                <a:gridCol w="730212">
                  <a:extLst>
                    <a:ext uri="{9D8B030D-6E8A-4147-A177-3AD203B41FA5}">
                      <a16:colId xmlns:a16="http://schemas.microsoft.com/office/drawing/2014/main" val="1886633870"/>
                    </a:ext>
                  </a:extLst>
                </a:gridCol>
              </a:tblGrid>
              <a:tr h="0">
                <a:tc>
                  <a:txBody>
                    <a:bodyPr/>
                    <a:lstStyle/>
                    <a:p>
                      <a:pPr marL="0" marR="0" algn="ctr">
                        <a:spcBef>
                          <a:spcPts val="0"/>
                        </a:spcBef>
                        <a:spcAft>
                          <a:spcPts val="0"/>
                        </a:spcAft>
                      </a:pPr>
                      <a:r>
                        <a:rPr lang="en-GB" sz="1100">
                          <a:effectLst/>
                        </a:rPr>
                        <a:t>TS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CR</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Rev</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Rel</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Title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Cat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Vsn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 Mtg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TD#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Source to WG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Work Item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Clauses affected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Other Aff Specs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500548231"/>
                  </a:ext>
                </a:extLst>
              </a:tr>
              <a:tr h="0">
                <a:tc>
                  <a:txBody>
                    <a:bodyPr/>
                    <a:lstStyle/>
                    <a:p>
                      <a:pPr marL="0" marR="0">
                        <a:lnSpc>
                          <a:spcPct val="115000"/>
                        </a:lnSpc>
                        <a:spcBef>
                          <a:spcPts val="0"/>
                        </a:spcBef>
                        <a:spcAft>
                          <a:spcPts val="1000"/>
                        </a:spcAft>
                      </a:pPr>
                      <a:r>
                        <a:rPr lang="en-GB" sz="1050">
                          <a:effectLst/>
                        </a:rPr>
                        <a:t>26.941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0002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Rel-19</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Stage-2 Aspects of Network Slicing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18.1.0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SA4#128</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S4-241250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Samsung Electronics Co. Ltd.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dirty="0">
                          <a:effectLst/>
                        </a:rPr>
                        <a:t>TEI19</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05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99103004"/>
                  </a:ext>
                </a:extLst>
              </a:tr>
            </a:tbl>
          </a:graphicData>
        </a:graphic>
      </p:graphicFrame>
    </p:spTree>
    <p:extLst>
      <p:ext uri="{BB962C8B-B14F-4D97-AF65-F5344CB8AC3E}">
        <p14:creationId xmlns:p14="http://schemas.microsoft.com/office/powerpoint/2010/main" val="390665359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Immersive Real-time Communication for WebRTC (</a:t>
            </a:r>
            <a:r>
              <a:rPr lang="en-US" altLang="en-US" sz="3200" dirty="0" err="1"/>
              <a:t>iRTCW</a:t>
            </a:r>
            <a:r>
              <a:rPr lang="en-US" altLang="en-US" sz="3200" dirty="0"/>
              <a:t>) – </a:t>
            </a:r>
            <a:r>
              <a:rPr lang="en-US" altLang="en-US" sz="3200" dirty="0">
                <a:solidFill>
                  <a:srgbClr val="00B050"/>
                </a:solidFill>
              </a:rPr>
              <a:t>Complete !</a:t>
            </a:r>
            <a:endParaRPr lang="en-US" sz="3200" dirty="0">
              <a:solidFill>
                <a:srgbClr val="00B05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302525"/>
            <a:ext cx="11068050" cy="3982390"/>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t>Define a non-vertical/modularized protocol stack, functional components, I/</a:t>
            </a:r>
            <a:r>
              <a:rPr lang="en-US" altLang="en-US" sz="1400" dirty="0" err="1"/>
              <a:t>Os</a:t>
            </a:r>
            <a:r>
              <a:rPr lang="en-US" altLang="en-US" sz="1400" dirty="0"/>
              <a:t> formats, for </a:t>
            </a:r>
            <a:r>
              <a:rPr lang="en-US" altLang="en-US" sz="1400" dirty="0" err="1"/>
              <a:t>iRTC</a:t>
            </a:r>
            <a:r>
              <a:rPr lang="en-US" altLang="en-US" sz="1400" dirty="0"/>
              <a:t> clients to support WebRTC-based real-time transport of media over 5G; Identify the required architecture for radio access network QoS realization over 5G systems. Identify the minimum information / elements in the C/U-Plane signal to establish media sessions with appropriate QoS for WebRTC-based applications. Document informative examples of </a:t>
            </a:r>
            <a:r>
              <a:rPr lang="en-US" altLang="en-US" sz="1400" dirty="0" err="1"/>
              <a:t>iRTC</a:t>
            </a:r>
            <a:r>
              <a:rPr lang="en-US" altLang="en-US" sz="1400" dirty="0"/>
              <a:t> operations to assist implementers.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Following features updated into TS 26.113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RTC media capabilities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Signaling / metadata in reference to TS 26.119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Updated SWAP to clarify the support of multiple media capabilities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Finalization of dependency with common APIs in TS 26.510</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RTC-related APIs (provisioning, media session handling)</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Alignments with generalized media delivery architecture and updated RTC architecture: entity names, functions, reference points</a:t>
            </a:r>
          </a:p>
          <a:p>
            <a:pPr marL="287338" lvl="0" indent="-287338" fontAlgn="base">
              <a:lnSpc>
                <a:spcPct val="93000"/>
              </a:lnSpc>
              <a:spcBef>
                <a:spcPct val="15000"/>
              </a:spcBef>
              <a:spcAft>
                <a:spcPct val="15000"/>
              </a:spcAft>
              <a:buSzPct val="100000"/>
              <a:tabLst>
                <a:tab pos="285750" algn="l"/>
              </a:tabLst>
              <a:defRPr/>
            </a:pPr>
            <a:r>
              <a:rPr lang="en-US" sz="1400" i="0" u="sng" strike="noStrike" dirty="0">
                <a:solidFill>
                  <a:srgbClr val="0000FF"/>
                </a:solidFill>
                <a:effectLst/>
                <a:hlinkClick r:id="rId2"/>
              </a:rPr>
              <a:t>SP-240730</a:t>
            </a:r>
            <a:r>
              <a:rPr lang="en-US" sz="800" dirty="0"/>
              <a:t> </a:t>
            </a:r>
            <a:r>
              <a:rPr lang="en-US" sz="1400" b="0" i="0" u="none" strike="noStrike" dirty="0">
                <a:solidFill>
                  <a:srgbClr val="000000"/>
                </a:solidFill>
                <a:effectLst/>
              </a:rPr>
              <a:t>TS 26.113 v 2.0.0 - Real-Time Media Communication; Protocols and APIs, for approval</a:t>
            </a:r>
            <a:r>
              <a:rPr lang="en-US" sz="800" dirty="0"/>
              <a:t> </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n/a</a:t>
            </a:r>
            <a:endParaRPr lang="fr-FR" sz="1400" dirty="0"/>
          </a:p>
        </p:txBody>
      </p:sp>
      <p:graphicFrame>
        <p:nvGraphicFramePr>
          <p:cNvPr id="4" name="Table 3">
            <a:extLst>
              <a:ext uri="{FF2B5EF4-FFF2-40B4-BE49-F238E27FC236}">
                <a16:creationId xmlns:a16="http://schemas.microsoft.com/office/drawing/2014/main" id="{4732737B-1E9A-43DD-BB3E-4E4A7A5B2971}"/>
              </a:ext>
            </a:extLst>
          </p:cNvPr>
          <p:cNvGraphicFramePr>
            <a:graphicFrameLocks noGrp="1"/>
          </p:cNvGraphicFramePr>
          <p:nvPr>
            <p:extLst>
              <p:ext uri="{D42A27DB-BD31-4B8C-83A1-F6EECF244321}">
                <p14:modId xmlns:p14="http://schemas.microsoft.com/office/powerpoint/2010/main" val="1132204762"/>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41522668"/>
                    </a:ext>
                  </a:extLst>
                </a:gridCol>
                <a:gridCol w="3844407">
                  <a:extLst>
                    <a:ext uri="{9D8B030D-6E8A-4147-A177-3AD203B41FA5}">
                      <a16:colId xmlns:a16="http://schemas.microsoft.com/office/drawing/2014/main" val="1130914024"/>
                    </a:ext>
                  </a:extLst>
                </a:gridCol>
                <a:gridCol w="1095473">
                  <a:extLst>
                    <a:ext uri="{9D8B030D-6E8A-4147-A177-3AD203B41FA5}">
                      <a16:colId xmlns:a16="http://schemas.microsoft.com/office/drawing/2014/main" val="2766435849"/>
                    </a:ext>
                  </a:extLst>
                </a:gridCol>
                <a:gridCol w="807092">
                  <a:extLst>
                    <a:ext uri="{9D8B030D-6E8A-4147-A177-3AD203B41FA5}">
                      <a16:colId xmlns:a16="http://schemas.microsoft.com/office/drawing/2014/main" val="1775448695"/>
                    </a:ext>
                  </a:extLst>
                </a:gridCol>
                <a:gridCol w="551732">
                  <a:extLst>
                    <a:ext uri="{9D8B030D-6E8A-4147-A177-3AD203B41FA5}">
                      <a16:colId xmlns:a16="http://schemas.microsoft.com/office/drawing/2014/main" val="2240696305"/>
                    </a:ext>
                  </a:extLst>
                </a:gridCol>
                <a:gridCol w="643064">
                  <a:extLst>
                    <a:ext uri="{9D8B030D-6E8A-4147-A177-3AD203B41FA5}">
                      <a16:colId xmlns:a16="http://schemas.microsoft.com/office/drawing/2014/main" val="4150883248"/>
                    </a:ext>
                  </a:extLst>
                </a:gridCol>
                <a:gridCol w="643064">
                  <a:extLst>
                    <a:ext uri="{9D8B030D-6E8A-4147-A177-3AD203B41FA5}">
                      <a16:colId xmlns:a16="http://schemas.microsoft.com/office/drawing/2014/main" val="2576211718"/>
                    </a:ext>
                  </a:extLst>
                </a:gridCol>
                <a:gridCol w="1898167">
                  <a:extLst>
                    <a:ext uri="{9D8B030D-6E8A-4147-A177-3AD203B41FA5}">
                      <a16:colId xmlns:a16="http://schemas.microsoft.com/office/drawing/2014/main" val="412715654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792782679"/>
                  </a:ext>
                </a:extLst>
              </a:tr>
              <a:tr h="26518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75%</a:t>
                      </a:r>
                    </a:p>
                  </a:txBody>
                  <a:tcPr marL="36001" marR="36001" marT="0" marB="0" anchor="b"/>
                </a:tc>
                <a:tc>
                  <a:txBody>
                    <a:bodyPr/>
                    <a:lstStyle/>
                    <a:p>
                      <a:pPr algn="l" fontAlgn="b"/>
                      <a:r>
                        <a:rPr lang="en-GB" sz="1100" dirty="0">
                          <a:solidFill>
                            <a:srgbClr val="FF0000"/>
                          </a:solidFill>
                          <a:hlinkClick r:id="rId3"/>
                        </a:rPr>
                        <a:t>SP-230977</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1810321089"/>
                  </a:ext>
                </a:extLst>
              </a:tr>
            </a:tbl>
          </a:graphicData>
        </a:graphic>
      </p:graphicFrame>
    </p:spTree>
    <p:extLst>
      <p:ext uri="{BB962C8B-B14F-4D97-AF65-F5344CB8AC3E}">
        <p14:creationId xmlns:p14="http://schemas.microsoft.com/office/powerpoint/2010/main" val="92262735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IMS-based AR Conversational Services (IBACS) - </a:t>
            </a:r>
            <a:r>
              <a:rPr lang="en-US" altLang="en-US" sz="3200" dirty="0">
                <a:solidFill>
                  <a:srgbClr val="00B050"/>
                </a:solidFill>
              </a:rPr>
              <a:t>Complete !</a:t>
            </a:r>
            <a:endParaRPr lang="en-US" alt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302525"/>
            <a:ext cx="11068050" cy="3982390"/>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work item is to create a new specification for IMS-based AR conversational services. The features for RTP-based real-time communication, which can be used by IMS and non-IMS (AR) conversational services, will be specified in another new specification (as part of the 5G_RTP work). The relevant features and functional components specified for MTSI in TS 26.114 will be referenced and/or enhanced, if required.</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The following </a:t>
            </a:r>
            <a:r>
              <a:rPr lang="en-US" altLang="zh-CN" sz="1400" dirty="0" err="1">
                <a:cs typeface="Arial" pitchFamily="34" charset="0"/>
              </a:rPr>
              <a:t>pCRs</a:t>
            </a:r>
            <a:r>
              <a:rPr lang="en-US" altLang="zh-CN" sz="1400" dirty="0">
                <a:cs typeface="Arial" pitchFamily="34" charset="0"/>
              </a:rPr>
              <a:t> to TS 26.264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New text for Immersive AR Media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Improvements on the AR media configuration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Improvement for the IMS AR communication call flows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Various inputs based on gaps in the TS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Remote Rendering</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Spatial and scene description</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Work Item summary endorsed</a:t>
            </a:r>
          </a:p>
          <a:p>
            <a:pPr marL="287338" indent="-287338">
              <a:lnSpc>
                <a:spcPct val="93000"/>
              </a:lnSpc>
              <a:spcBef>
                <a:spcPct val="15000"/>
              </a:spcBef>
              <a:spcAft>
                <a:spcPct val="15000"/>
              </a:spcAft>
              <a:buSzPct val="100000"/>
              <a:tabLst>
                <a:tab pos="285750" algn="l"/>
              </a:tabLst>
              <a:defRPr/>
            </a:pPr>
            <a:r>
              <a:rPr lang="en-US" sz="1400" i="0" u="sng" strike="noStrike" dirty="0">
                <a:solidFill>
                  <a:srgbClr val="0000FF"/>
                </a:solidFill>
                <a:effectLst/>
                <a:hlinkClick r:id="rId2"/>
              </a:rPr>
              <a:t>SP-240724</a:t>
            </a:r>
            <a:r>
              <a:rPr lang="en-US" sz="1400" dirty="0"/>
              <a:t> </a:t>
            </a:r>
            <a:r>
              <a:rPr lang="en-US" sz="1400" b="0" i="0" u="none" strike="noStrike" dirty="0">
                <a:solidFill>
                  <a:srgbClr val="000000"/>
                </a:solidFill>
                <a:effectLst/>
              </a:rPr>
              <a:t>TS 26.264 v 2.0.0. - IMS-based AR Real-Time Communication for approval</a:t>
            </a:r>
            <a:r>
              <a:rPr lang="en-US" sz="1050" dirty="0"/>
              <a:t> </a:t>
            </a:r>
            <a:endParaRPr lang="en-US" altLang="zh-CN" sz="1400" dirty="0">
              <a:cs typeface="Arial" pitchFamily="34" charset="0"/>
            </a:endParaRPr>
          </a:p>
          <a:p>
            <a:pPr marL="0" indent="0">
              <a:lnSpc>
                <a:spcPct val="93000"/>
              </a:lnSpc>
              <a:spcBef>
                <a:spcPct val="15000"/>
              </a:spcBef>
              <a:spcAft>
                <a:spcPct val="15000"/>
              </a:spcAft>
              <a:buSzPct val="100000"/>
              <a:buNone/>
              <a:tabLst>
                <a:tab pos="285750" algn="l"/>
              </a:tabLst>
              <a:defRPr/>
            </a:pPr>
            <a:r>
              <a:rPr kumimoji="0" lang="en-GB" sz="1400" b="1" i="0" u="sng" strike="noStrike" kern="0" cap="none" spc="0" normalizeH="0" baseline="0" noProof="0" dirty="0">
                <a:ln>
                  <a:noFill/>
                </a:ln>
                <a:solidFill>
                  <a:prstClr val="black"/>
                </a:solidFill>
                <a:effectLst/>
                <a:uLnTx/>
                <a:uFillTx/>
                <a:ea typeface="+mn-ea"/>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n/a</a:t>
            </a: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p:txBody>
      </p:sp>
      <p:graphicFrame>
        <p:nvGraphicFramePr>
          <p:cNvPr id="4" name="Table 3">
            <a:extLst>
              <a:ext uri="{FF2B5EF4-FFF2-40B4-BE49-F238E27FC236}">
                <a16:creationId xmlns:a16="http://schemas.microsoft.com/office/drawing/2014/main" id="{80B4343C-926B-4B93-97AA-F7C3DC777FBA}"/>
              </a:ext>
            </a:extLst>
          </p:cNvPr>
          <p:cNvGraphicFramePr>
            <a:graphicFrameLocks noGrp="1"/>
          </p:cNvGraphicFramePr>
          <p:nvPr>
            <p:extLst>
              <p:ext uri="{D42A27DB-BD31-4B8C-83A1-F6EECF244321}">
                <p14:modId xmlns:p14="http://schemas.microsoft.com/office/powerpoint/2010/main" val="2186658498"/>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325900480"/>
                    </a:ext>
                  </a:extLst>
                </a:gridCol>
                <a:gridCol w="3844407">
                  <a:extLst>
                    <a:ext uri="{9D8B030D-6E8A-4147-A177-3AD203B41FA5}">
                      <a16:colId xmlns:a16="http://schemas.microsoft.com/office/drawing/2014/main" val="864763507"/>
                    </a:ext>
                  </a:extLst>
                </a:gridCol>
                <a:gridCol w="1095473">
                  <a:extLst>
                    <a:ext uri="{9D8B030D-6E8A-4147-A177-3AD203B41FA5}">
                      <a16:colId xmlns:a16="http://schemas.microsoft.com/office/drawing/2014/main" val="2264394372"/>
                    </a:ext>
                  </a:extLst>
                </a:gridCol>
                <a:gridCol w="807092">
                  <a:extLst>
                    <a:ext uri="{9D8B030D-6E8A-4147-A177-3AD203B41FA5}">
                      <a16:colId xmlns:a16="http://schemas.microsoft.com/office/drawing/2014/main" val="2844856645"/>
                    </a:ext>
                  </a:extLst>
                </a:gridCol>
                <a:gridCol w="551732">
                  <a:extLst>
                    <a:ext uri="{9D8B030D-6E8A-4147-A177-3AD203B41FA5}">
                      <a16:colId xmlns:a16="http://schemas.microsoft.com/office/drawing/2014/main" val="2427524909"/>
                    </a:ext>
                  </a:extLst>
                </a:gridCol>
                <a:gridCol w="643064">
                  <a:extLst>
                    <a:ext uri="{9D8B030D-6E8A-4147-A177-3AD203B41FA5}">
                      <a16:colId xmlns:a16="http://schemas.microsoft.com/office/drawing/2014/main" val="3824706711"/>
                    </a:ext>
                  </a:extLst>
                </a:gridCol>
                <a:gridCol w="643064">
                  <a:extLst>
                    <a:ext uri="{9D8B030D-6E8A-4147-A177-3AD203B41FA5}">
                      <a16:colId xmlns:a16="http://schemas.microsoft.com/office/drawing/2014/main" val="1327702428"/>
                    </a:ext>
                  </a:extLst>
                </a:gridCol>
                <a:gridCol w="1898167">
                  <a:extLst>
                    <a:ext uri="{9D8B030D-6E8A-4147-A177-3AD203B41FA5}">
                      <a16:colId xmlns:a16="http://schemas.microsoft.com/office/drawing/2014/main" val="147189409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120136194"/>
                  </a:ext>
                </a:extLst>
              </a:tr>
              <a:tr h="26518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70%</a:t>
                      </a:r>
                    </a:p>
                  </a:txBody>
                  <a:tcPr marL="36001" marR="36001" marT="0" marB="0" anchor="b"/>
                </a:tc>
                <a:tc>
                  <a:txBody>
                    <a:bodyPr/>
                    <a:lstStyle/>
                    <a:p>
                      <a:pPr algn="l" fontAlgn="b"/>
                      <a:r>
                        <a:rPr lang="en-US" sz="1100" dirty="0">
                          <a:hlinkClick r:id="rId3"/>
                        </a:rPr>
                        <a:t>SP-230165</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2670157772"/>
                  </a:ext>
                </a:extLst>
              </a:tr>
            </a:tbl>
          </a:graphicData>
        </a:graphic>
      </p:graphicFrame>
    </p:spTree>
    <p:extLst>
      <p:ext uri="{BB962C8B-B14F-4D97-AF65-F5344CB8AC3E}">
        <p14:creationId xmlns:p14="http://schemas.microsoft.com/office/powerpoint/2010/main" val="89387165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Split Rendering Media Service Enabler (SR_MSE) - </a:t>
            </a:r>
            <a:r>
              <a:rPr lang="en-US" altLang="en-US" sz="3200" dirty="0">
                <a:solidFill>
                  <a:srgbClr val="00B050"/>
                </a:solidFill>
              </a:rPr>
              <a:t>Complete !</a:t>
            </a:r>
            <a:endParaRPr lang="en-US" alt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20780"/>
            <a:ext cx="11068050" cy="4164135"/>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This work item will develop a Media Service Enabler that packages all the required enablers and defines the required formats and protocols to make split rendering accessible to media service and application providers. The package is aligned with the philosophy of Media Service Enablers and envisions deployments as an SDK that is offered to application developers.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Addition of a new profile for Adaptive Split Rendering, which allows the SRS and SRC to negotiate which parts of the scene are rendered locally on the SRC and which parts will be rendered on the network.</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ASR Profile Implementation Guidelines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Enhancements and additional details to the client API</a:t>
            </a:r>
          </a:p>
          <a:p>
            <a:pPr marL="287338" indent="-287338">
              <a:lnSpc>
                <a:spcPct val="93000"/>
              </a:lnSpc>
              <a:spcBef>
                <a:spcPct val="15000"/>
              </a:spcBef>
              <a:spcAft>
                <a:spcPct val="15000"/>
              </a:spcAft>
              <a:buSzPct val="100000"/>
              <a:tabLst>
                <a:tab pos="285750" algn="l"/>
              </a:tabLst>
              <a:defRPr/>
            </a:pPr>
            <a:r>
              <a:rPr lang="en-US" altLang="zh-CN" sz="1400" dirty="0" err="1">
                <a:cs typeface="Arial" pitchFamily="34" charset="0"/>
              </a:rPr>
              <a:t>QoE</a:t>
            </a:r>
            <a:r>
              <a:rPr lang="en-US" altLang="zh-CN" sz="1400" dirty="0">
                <a:cs typeface="Arial" pitchFamily="34" charset="0"/>
              </a:rPr>
              <a:t> metrics reporting for Split Rendering Client</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Miscellaneous other corrections (Clarification on RTC-6 interface in SR_MSE architecture, Editorials</a:t>
            </a:r>
          </a:p>
          <a:p>
            <a:pPr marL="287338" indent="-287338">
              <a:lnSpc>
                <a:spcPct val="93000"/>
              </a:lnSpc>
              <a:spcBef>
                <a:spcPct val="15000"/>
              </a:spcBef>
              <a:spcAft>
                <a:spcPct val="15000"/>
              </a:spcAft>
              <a:buSzPct val="100000"/>
              <a:tabLst>
                <a:tab pos="285750" algn="l"/>
              </a:tabLst>
              <a:defRPr/>
            </a:pPr>
            <a:r>
              <a:rPr lang="nb-NO" altLang="zh-CN" sz="1400" dirty="0">
                <a:cs typeface="Arial" pitchFamily="34" charset="0"/>
                <a:hlinkClick r:id="rId2"/>
              </a:rPr>
              <a:t>SP-240723</a:t>
            </a:r>
            <a:r>
              <a:rPr lang="nb-NO" altLang="zh-CN" sz="1400" dirty="0">
                <a:cs typeface="Arial" pitchFamily="34" charset="0"/>
              </a:rPr>
              <a:t> TS 26.565, v 2.0.0 - Split Rendering Media Service Enabler for approval</a:t>
            </a: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n/a</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DF3DD5E4-3991-45FB-86B4-96F10E2216EC}"/>
              </a:ext>
            </a:extLst>
          </p:cNvPr>
          <p:cNvGraphicFramePr>
            <a:graphicFrameLocks noGrp="1"/>
          </p:cNvGraphicFramePr>
          <p:nvPr>
            <p:extLst>
              <p:ext uri="{D42A27DB-BD31-4B8C-83A1-F6EECF244321}">
                <p14:modId xmlns:p14="http://schemas.microsoft.com/office/powerpoint/2010/main" val="2114810505"/>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774318400"/>
                    </a:ext>
                  </a:extLst>
                </a:gridCol>
                <a:gridCol w="3844407">
                  <a:extLst>
                    <a:ext uri="{9D8B030D-6E8A-4147-A177-3AD203B41FA5}">
                      <a16:colId xmlns:a16="http://schemas.microsoft.com/office/drawing/2014/main" val="4223585199"/>
                    </a:ext>
                  </a:extLst>
                </a:gridCol>
                <a:gridCol w="1095473">
                  <a:extLst>
                    <a:ext uri="{9D8B030D-6E8A-4147-A177-3AD203B41FA5}">
                      <a16:colId xmlns:a16="http://schemas.microsoft.com/office/drawing/2014/main" val="3243789555"/>
                    </a:ext>
                  </a:extLst>
                </a:gridCol>
                <a:gridCol w="807092">
                  <a:extLst>
                    <a:ext uri="{9D8B030D-6E8A-4147-A177-3AD203B41FA5}">
                      <a16:colId xmlns:a16="http://schemas.microsoft.com/office/drawing/2014/main" val="846670347"/>
                    </a:ext>
                  </a:extLst>
                </a:gridCol>
                <a:gridCol w="551732">
                  <a:extLst>
                    <a:ext uri="{9D8B030D-6E8A-4147-A177-3AD203B41FA5}">
                      <a16:colId xmlns:a16="http://schemas.microsoft.com/office/drawing/2014/main" val="434790302"/>
                    </a:ext>
                  </a:extLst>
                </a:gridCol>
                <a:gridCol w="643064">
                  <a:extLst>
                    <a:ext uri="{9D8B030D-6E8A-4147-A177-3AD203B41FA5}">
                      <a16:colId xmlns:a16="http://schemas.microsoft.com/office/drawing/2014/main" val="3073372978"/>
                    </a:ext>
                  </a:extLst>
                </a:gridCol>
                <a:gridCol w="643064">
                  <a:extLst>
                    <a:ext uri="{9D8B030D-6E8A-4147-A177-3AD203B41FA5}">
                      <a16:colId xmlns:a16="http://schemas.microsoft.com/office/drawing/2014/main" val="561946174"/>
                    </a:ext>
                  </a:extLst>
                </a:gridCol>
                <a:gridCol w="1898167">
                  <a:extLst>
                    <a:ext uri="{9D8B030D-6E8A-4147-A177-3AD203B41FA5}">
                      <a16:colId xmlns:a16="http://schemas.microsoft.com/office/drawing/2014/main" val="3640305894"/>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239288155"/>
                  </a:ext>
                </a:extLst>
              </a:tr>
              <a:tr h="26518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85%</a:t>
                      </a:r>
                    </a:p>
                  </a:txBody>
                  <a:tcPr marL="36001" marR="36001" marT="0" marB="0" anchor="b"/>
                </a:tc>
                <a:tc>
                  <a:txBody>
                    <a:bodyPr/>
                    <a:lstStyle/>
                    <a:p>
                      <a:pPr algn="l" fontAlgn="b"/>
                      <a:r>
                        <a:rPr lang="en-US" sz="1100" dirty="0">
                          <a:hlinkClick r:id="rId3"/>
                        </a:rPr>
                        <a:t>SP-220685</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3663855747"/>
                  </a:ext>
                </a:extLst>
              </a:tr>
            </a:tbl>
          </a:graphicData>
        </a:graphic>
      </p:graphicFrame>
    </p:spTree>
    <p:extLst>
      <p:ext uri="{BB962C8B-B14F-4D97-AF65-F5344CB8AC3E}">
        <p14:creationId xmlns:p14="http://schemas.microsoft.com/office/powerpoint/2010/main" val="252263002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Terminal Audio quality performance and Test methods for Immersive Audio Services (ATIAS) – </a:t>
            </a:r>
            <a:r>
              <a:rPr lang="en-US" altLang="en-US" sz="3200" dirty="0">
                <a:solidFill>
                  <a:srgbClr val="00B050"/>
                </a:solidFill>
              </a:rPr>
              <a:t>Complete !</a:t>
            </a:r>
            <a:endParaRPr lang="fr-FR" dirty="0">
              <a:solidFill>
                <a:srgbClr val="00B05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17852"/>
            <a:ext cx="11068050" cy="4167063"/>
          </a:xfrm>
        </p:spPr>
        <p:txBody>
          <a:bodyPr/>
          <a:lstStyle/>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5750" indent="-285750">
              <a:lnSpc>
                <a:spcPct val="93000"/>
              </a:lnSpc>
              <a:spcBef>
                <a:spcPct val="15000"/>
              </a:spcBef>
              <a:spcAft>
                <a:spcPct val="15000"/>
              </a:spcAft>
              <a:buSzPct val="100000"/>
              <a:tabLst>
                <a:tab pos="285750" algn="l"/>
              </a:tabLst>
              <a:defRPr/>
            </a:pPr>
            <a:r>
              <a:rPr lang="en-US" altLang="en-US" sz="14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5750" lvl="0" indent="-285750" fontAlgn="base">
              <a:lnSpc>
                <a:spcPct val="93000"/>
              </a:lnSpc>
              <a:spcBef>
                <a:spcPct val="15000"/>
              </a:spcBef>
              <a:spcAft>
                <a:spcPct val="15000"/>
              </a:spcAft>
              <a:buSzPct val="100000"/>
              <a:tabLst>
                <a:tab pos="285750" algn="l"/>
              </a:tabLst>
              <a:defRPr/>
            </a:pPr>
            <a:r>
              <a:rPr lang="en-US" sz="1400" i="0" strike="noStrike" dirty="0">
                <a:effectLst/>
              </a:rPr>
              <a:t>Clarifications were provided on existing test method (using a turn table and loudspeaker array) in TS 26.260.</a:t>
            </a:r>
          </a:p>
          <a:p>
            <a:pPr marL="285750" lvl="0" indent="-285750" fontAlgn="base">
              <a:lnSpc>
                <a:spcPct val="93000"/>
              </a:lnSpc>
              <a:spcBef>
                <a:spcPct val="15000"/>
              </a:spcBef>
              <a:spcAft>
                <a:spcPct val="15000"/>
              </a:spcAft>
              <a:buSzPct val="100000"/>
              <a:tabLst>
                <a:tab pos="285750" algn="l"/>
              </a:tabLst>
              <a:defRPr/>
            </a:pPr>
            <a:r>
              <a:rPr lang="en-US" sz="1400" i="0" strike="noStrike" dirty="0">
                <a:effectLst/>
              </a:rPr>
              <a:t>A new version of draft TS 26.261 was prepared to align with test cases defined in the CR.</a:t>
            </a:r>
          </a:p>
          <a:p>
            <a:pPr marL="285750" lvl="0" indent="-285750" fontAlgn="base">
              <a:lnSpc>
                <a:spcPct val="93000"/>
              </a:lnSpc>
              <a:spcBef>
                <a:spcPct val="15000"/>
              </a:spcBef>
              <a:spcAft>
                <a:spcPct val="15000"/>
              </a:spcAft>
              <a:buSzPct val="100000"/>
              <a:tabLst>
                <a:tab pos="285750" algn="l"/>
              </a:tabLst>
              <a:defRPr/>
            </a:pPr>
            <a:r>
              <a:rPr lang="en-US" sz="1400" dirty="0"/>
              <a:t>Other improvements</a:t>
            </a:r>
            <a:endParaRPr lang="en-US" sz="1400" i="0" strike="noStrike" dirty="0">
              <a:effectLst/>
            </a:endParaRPr>
          </a:p>
          <a:p>
            <a:pPr marL="285750" lvl="0" indent="-285750" fontAlgn="base">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2">
                  <a:extLst>
                    <a:ext uri="{A12FA001-AC4F-418D-AE19-62706E023703}">
                      <ahyp:hlinkClr xmlns:ahyp="http://schemas.microsoft.com/office/drawing/2018/hyperlinkcolor" val="tx"/>
                    </a:ext>
                  </a:extLst>
                </a:hlinkClick>
              </a:rPr>
              <a:t>SP-240851</a:t>
            </a:r>
            <a:r>
              <a:rPr lang="en-US" sz="1400" dirty="0"/>
              <a:t> </a:t>
            </a:r>
            <a:r>
              <a:rPr lang="en-US" sz="1400" b="0" i="0" u="none" strike="noStrike" dirty="0">
                <a:solidFill>
                  <a:srgbClr val="000000"/>
                </a:solidFill>
                <a:effectLst/>
              </a:rPr>
              <a:t>TS 26.261 v1.0.0 - Terminal audio quality performance requirements for immersive audio services</a:t>
            </a:r>
          </a:p>
          <a:p>
            <a:pPr marL="285750" indent="-285750">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3"/>
              </a:rPr>
              <a:t>SP-240853</a:t>
            </a:r>
            <a:r>
              <a:rPr lang="en-US" sz="1400" dirty="0"/>
              <a:t> </a:t>
            </a:r>
            <a:r>
              <a:rPr lang="en-US" sz="1400" b="0" i="0" u="none" strike="noStrike" dirty="0">
                <a:solidFill>
                  <a:srgbClr val="000000"/>
                </a:solidFill>
                <a:effectLst/>
              </a:rPr>
              <a:t>CR Pack on Rel-18 WI ATIAS (</a:t>
            </a:r>
            <a:r>
              <a:rPr lang="en-US" altLang="zh-CN" sz="1400" dirty="0">
                <a:cs typeface="Arial" pitchFamily="34" charset="0"/>
              </a:rPr>
              <a:t>Test Methods (CR to TS 26.260))</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n/a</a:t>
            </a:r>
          </a:p>
          <a:p>
            <a:pPr marL="285750" lvl="0" indent="-28575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4" name="Table 3">
            <a:extLst>
              <a:ext uri="{FF2B5EF4-FFF2-40B4-BE49-F238E27FC236}">
                <a16:creationId xmlns:a16="http://schemas.microsoft.com/office/drawing/2014/main" id="{51F3E81D-386B-4957-A18B-422927F340BA}"/>
              </a:ext>
            </a:extLst>
          </p:cNvPr>
          <p:cNvGraphicFramePr>
            <a:graphicFrameLocks noGrp="1"/>
          </p:cNvGraphicFramePr>
          <p:nvPr>
            <p:extLst>
              <p:ext uri="{D42A27DB-BD31-4B8C-83A1-F6EECF244321}">
                <p14:modId xmlns:p14="http://schemas.microsoft.com/office/powerpoint/2010/main" val="2910842296"/>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891266433"/>
                    </a:ext>
                  </a:extLst>
                </a:gridCol>
                <a:gridCol w="3844407">
                  <a:extLst>
                    <a:ext uri="{9D8B030D-6E8A-4147-A177-3AD203B41FA5}">
                      <a16:colId xmlns:a16="http://schemas.microsoft.com/office/drawing/2014/main" val="3311872141"/>
                    </a:ext>
                  </a:extLst>
                </a:gridCol>
                <a:gridCol w="1095473">
                  <a:extLst>
                    <a:ext uri="{9D8B030D-6E8A-4147-A177-3AD203B41FA5}">
                      <a16:colId xmlns:a16="http://schemas.microsoft.com/office/drawing/2014/main" val="77372537"/>
                    </a:ext>
                  </a:extLst>
                </a:gridCol>
                <a:gridCol w="807092">
                  <a:extLst>
                    <a:ext uri="{9D8B030D-6E8A-4147-A177-3AD203B41FA5}">
                      <a16:colId xmlns:a16="http://schemas.microsoft.com/office/drawing/2014/main" val="450195047"/>
                    </a:ext>
                  </a:extLst>
                </a:gridCol>
                <a:gridCol w="551732">
                  <a:extLst>
                    <a:ext uri="{9D8B030D-6E8A-4147-A177-3AD203B41FA5}">
                      <a16:colId xmlns:a16="http://schemas.microsoft.com/office/drawing/2014/main" val="3504571371"/>
                    </a:ext>
                  </a:extLst>
                </a:gridCol>
                <a:gridCol w="643064">
                  <a:extLst>
                    <a:ext uri="{9D8B030D-6E8A-4147-A177-3AD203B41FA5}">
                      <a16:colId xmlns:a16="http://schemas.microsoft.com/office/drawing/2014/main" val="3078646753"/>
                    </a:ext>
                  </a:extLst>
                </a:gridCol>
                <a:gridCol w="643064">
                  <a:extLst>
                    <a:ext uri="{9D8B030D-6E8A-4147-A177-3AD203B41FA5}">
                      <a16:colId xmlns:a16="http://schemas.microsoft.com/office/drawing/2014/main" val="3744850209"/>
                    </a:ext>
                  </a:extLst>
                </a:gridCol>
                <a:gridCol w="1898167">
                  <a:extLst>
                    <a:ext uri="{9D8B030D-6E8A-4147-A177-3AD203B41FA5}">
                      <a16:colId xmlns:a16="http://schemas.microsoft.com/office/drawing/2014/main" val="40668145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996820766"/>
                  </a:ext>
                </a:extLst>
              </a:tr>
              <a:tr h="293145">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70%</a:t>
                      </a:r>
                    </a:p>
                  </a:txBody>
                  <a:tcPr marL="36001" marR="36001" marT="0" marB="0" anchor="b"/>
                </a:tc>
                <a:tc>
                  <a:txBody>
                    <a:bodyPr/>
                    <a:lstStyle/>
                    <a:p>
                      <a:pPr algn="l" fontAlgn="b"/>
                      <a:r>
                        <a:rPr lang="en-US" sz="1100" dirty="0">
                          <a:hlinkClick r:id="rId4"/>
                        </a:rPr>
                        <a:t>SP-190040</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1622032957"/>
                  </a:ext>
                </a:extLst>
              </a:tr>
            </a:tbl>
          </a:graphicData>
        </a:graphic>
      </p:graphicFrame>
    </p:spTree>
    <p:extLst>
      <p:ext uri="{BB962C8B-B14F-4D97-AF65-F5344CB8AC3E}">
        <p14:creationId xmlns:p14="http://schemas.microsoft.com/office/powerpoint/2010/main" val="378168035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dirty="0"/>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General</a:t>
            </a:r>
          </a:p>
          <a:p>
            <a:pPr lvl="1">
              <a:lnSpc>
                <a:spcPct val="90000"/>
              </a:lnSpc>
              <a:spcBef>
                <a:spcPts val="300"/>
              </a:spcBef>
            </a:pPr>
            <a:r>
              <a:rPr lang="en-US" altLang="en-US" sz="1600" dirty="0"/>
              <a:t>Leadership and subgroups </a:t>
            </a:r>
          </a:p>
          <a:p>
            <a:pPr lvl="1">
              <a:lnSpc>
                <a:spcPct val="90000"/>
              </a:lnSpc>
              <a:spcBef>
                <a:spcPts val="300"/>
              </a:spcBef>
            </a:pPr>
            <a:r>
              <a:rPr lang="en-US" altLang="en-US" sz="1600" dirty="0"/>
              <a:t>Meetings and statistics</a:t>
            </a:r>
          </a:p>
          <a:p>
            <a:pPr lvl="1">
              <a:lnSpc>
                <a:spcPct val="90000"/>
              </a:lnSpc>
              <a:spcBef>
                <a:spcPts val="300"/>
              </a:spcBef>
            </a:pPr>
            <a:r>
              <a:rPr lang="en-US" altLang="en-US" sz="1600" dirty="0"/>
              <a:t>Progress highlights</a:t>
            </a:r>
          </a:p>
          <a:p>
            <a:pPr>
              <a:lnSpc>
                <a:spcPct val="90000"/>
              </a:lnSpc>
              <a:spcBef>
                <a:spcPts val="1500"/>
              </a:spcBef>
            </a:pPr>
            <a:r>
              <a:rPr lang="en-US" altLang="en-US" sz="2000" dirty="0"/>
              <a:t>Work progress </a:t>
            </a:r>
          </a:p>
          <a:p>
            <a:pPr lvl="1">
              <a:lnSpc>
                <a:spcPct val="90000"/>
              </a:lnSpc>
              <a:spcBef>
                <a:spcPts val="300"/>
              </a:spcBef>
            </a:pPr>
            <a:r>
              <a:rPr lang="en-US" altLang="en-US" sz="1600" dirty="0"/>
              <a:t>CRs to features in Release 18 and earlier</a:t>
            </a:r>
          </a:p>
          <a:p>
            <a:pPr lvl="1">
              <a:lnSpc>
                <a:spcPct val="90000"/>
              </a:lnSpc>
              <a:spcBef>
                <a:spcPts val="300"/>
              </a:spcBef>
            </a:pPr>
            <a:r>
              <a:rPr lang="fi-FI" altLang="en-US" sz="1600" dirty="0"/>
              <a:t>Rel-18 Work Items with exceptions</a:t>
            </a:r>
          </a:p>
          <a:p>
            <a:pPr lvl="1">
              <a:lnSpc>
                <a:spcPct val="90000"/>
              </a:lnSpc>
              <a:spcBef>
                <a:spcPts val="300"/>
              </a:spcBef>
            </a:pPr>
            <a:r>
              <a:rPr lang="fi-FI" altLang="en-US" sz="1600" dirty="0"/>
              <a:t>Rel-19 Work Items</a:t>
            </a:r>
          </a:p>
          <a:p>
            <a:pPr lvl="1">
              <a:lnSpc>
                <a:spcPct val="90000"/>
              </a:lnSpc>
              <a:spcBef>
                <a:spcPts val="300"/>
              </a:spcBef>
            </a:pPr>
            <a:r>
              <a:rPr lang="fi-FI" altLang="en-US" sz="1600" dirty="0"/>
              <a:t>Study Items</a:t>
            </a:r>
          </a:p>
          <a:p>
            <a:pPr lvl="1">
              <a:lnSpc>
                <a:spcPct val="90000"/>
              </a:lnSpc>
              <a:spcBef>
                <a:spcPts val="300"/>
              </a:spcBef>
            </a:pPr>
            <a:r>
              <a:rPr lang="fi-FI" altLang="en-US" sz="1600" dirty="0"/>
              <a:t>New Work Item(s) and Studies</a:t>
            </a:r>
          </a:p>
          <a:p>
            <a:pPr>
              <a:lnSpc>
                <a:spcPct val="90000"/>
              </a:lnSpc>
              <a:spcBef>
                <a:spcPts val="1500"/>
              </a:spcBef>
            </a:pPr>
            <a:r>
              <a:rPr lang="fi-FI" altLang="en-US" sz="2000" dirty="0"/>
              <a:t>SA4 Planning</a:t>
            </a:r>
          </a:p>
          <a:p>
            <a:pPr>
              <a:lnSpc>
                <a:spcPct val="90000"/>
              </a:lnSpc>
              <a:spcBef>
                <a:spcPts val="1500"/>
              </a:spcBef>
            </a:pPr>
            <a:r>
              <a:rPr lang="fi-FI" altLang="en-US" sz="2000" dirty="0"/>
              <a:t>IETF Dependencies</a:t>
            </a:r>
          </a:p>
          <a:p>
            <a:pPr>
              <a:lnSpc>
                <a:spcPct val="90000"/>
              </a:lnSpc>
              <a:spcBef>
                <a:spcPts val="1500"/>
              </a:spcBef>
            </a:pPr>
            <a:r>
              <a:rPr lang="en-US" altLang="en-US" sz="20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 </a:t>
            </a:r>
            <a:r>
              <a:rPr lang="en-US" altLang="en-US" sz="3200" dirty="0">
                <a:solidFill>
                  <a:srgbClr val="00B050"/>
                </a:solidFill>
              </a:rPr>
              <a:t>– Complete !</a:t>
            </a:r>
            <a:endParaRPr lang="fr-FR" dirty="0">
              <a:solidFill>
                <a:srgbClr val="00B05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1961002"/>
            <a:ext cx="11068050" cy="4323913"/>
          </a:xfrm>
        </p:spPr>
        <p:txBody>
          <a:bodyPr/>
          <a:lstStyle/>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5750" lvl="0" indent="-285750" fontAlgn="base">
              <a:lnSpc>
                <a:spcPct val="93000"/>
              </a:lnSpc>
              <a:spcBef>
                <a:spcPct val="15000"/>
              </a:spcBef>
              <a:spcAft>
                <a:spcPct val="15000"/>
              </a:spcAft>
              <a:buSzPct val="100000"/>
              <a:tabLst>
                <a:tab pos="285750" algn="l"/>
              </a:tabLst>
              <a:defRPr/>
            </a:pPr>
            <a:r>
              <a:rPr lang="en-US" altLang="en-US" sz="1200" dirty="0"/>
              <a:t>The overall objective of this work item is to develop a single general-purpose audio codec for immersive 4G and 5G services and applications including the VR use cases envisioned in 3GPP TR 26.918. </a:t>
            </a:r>
            <a:endParaRPr lang="en-US" altLang="en-US" sz="1200" dirty="0">
              <a:cs typeface="Arial" panose="020B0604020202020204" pitchFamily="34" charset="0"/>
            </a:endParaRPr>
          </a:p>
          <a:p>
            <a:pPr marL="285750" lvl="0" indent="-28575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Based on analysis of the initial release of the IVAS fixed-point code, as delivered by the 3rd party service provider contracted by ETSI on behalf of SA4, the work on fixed-point code and characterization testing is being retargeted for a new Rel-19 work item. By this the </a:t>
            </a:r>
            <a:r>
              <a:rPr lang="en-US" altLang="zh-CN" sz="1200" dirty="0" err="1">
                <a:cs typeface="Arial" pitchFamily="34" charset="0"/>
              </a:rPr>
              <a:t>IVAS_Codec</a:t>
            </a:r>
            <a:r>
              <a:rPr lang="en-US" altLang="zh-CN" sz="1200" dirty="0">
                <a:cs typeface="Arial" pitchFamily="34" charset="0"/>
              </a:rPr>
              <a:t> work item is completed. </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A joint session with RTC SWG was held to review the CR to 26.114 on introducing IVAS into MTSI. </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TS 26.250 (overview) was agreed with inclusion of the ISAR split rendering feature of IVAS, to be submitted to TSG-SA for approval.</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A new version of the draft TS 26.251 (fixed-point code) adding the ISAR split rendering feature was agreed.</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A CR to 26.252 on updated test sequences for IVAS (matching updates to floating-point code in S4-241171) was agreed.</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Corrections to 26.253 (algorithmic description) were agreed. </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A CR to Annex A of 26.253 on updates to IVAS SDP and payload description was agreed.</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A CR to 26.258 on corrections to the floating-point code and addition of the ISAR split rendering feature for IVAS was agreed, including additional HRIR sets. It is accompanied by the corresponding source code package.</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A new version of TR 26.997 on the IVAS codec characterization was agreed to be submitted to TSG-SA for approval. It includes background on the IVAS and ISAR work items, ISAR and IVAS selection test results, and further evaluations provided as additional information on the IVAS performance.</a:t>
            </a:r>
          </a:p>
          <a:p>
            <a:pPr marL="285750" indent="-285750">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2"/>
              </a:rPr>
              <a:t>SP-240694</a:t>
            </a:r>
            <a:r>
              <a:rPr lang="en-US" sz="1400" dirty="0"/>
              <a:t> </a:t>
            </a:r>
            <a:r>
              <a:rPr lang="en-US" sz="1400" b="0" i="0" u="none" strike="noStrike" dirty="0">
                <a:solidFill>
                  <a:srgbClr val="000000"/>
                </a:solidFill>
                <a:effectLst/>
              </a:rPr>
              <a:t>CR Pack on Rel-18 WI </a:t>
            </a:r>
            <a:r>
              <a:rPr lang="en-US" sz="1400" b="0" i="0" u="none" strike="noStrike" dirty="0" err="1">
                <a:solidFill>
                  <a:srgbClr val="000000"/>
                </a:solidFill>
                <a:effectLst/>
              </a:rPr>
              <a:t>IVAS_Codec</a:t>
            </a:r>
            <a:r>
              <a:rPr lang="en-US" sz="1400" b="0" i="0" u="none" strike="noStrike" dirty="0">
                <a:solidFill>
                  <a:srgbClr val="000000"/>
                </a:solidFill>
                <a:effectLst/>
              </a:rPr>
              <a:t>, for approval</a:t>
            </a:r>
            <a:endParaRPr lang="en-US" sz="1400" dirty="0"/>
          </a:p>
          <a:p>
            <a:pPr marL="285750" indent="-285750">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3"/>
              </a:rPr>
              <a:t>SP-240726</a:t>
            </a:r>
            <a:r>
              <a:rPr lang="en-US" sz="1400" dirty="0"/>
              <a:t> </a:t>
            </a:r>
            <a:r>
              <a:rPr lang="en-US" sz="1400" b="0" i="0" u="none" strike="noStrike" dirty="0">
                <a:solidFill>
                  <a:srgbClr val="000000"/>
                </a:solidFill>
                <a:effectLst/>
              </a:rPr>
              <a:t>TS 26.250 v 2.0.0 - Codec for Immersive Voice and Audio Services - General overview, for approval</a:t>
            </a:r>
            <a:endParaRPr lang="en-US" sz="1400" dirty="0"/>
          </a:p>
          <a:p>
            <a:pPr marL="285750" indent="-285750">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4"/>
              </a:rPr>
              <a:t>SP-240727</a:t>
            </a:r>
            <a:r>
              <a:rPr lang="en-US" sz="1400" dirty="0"/>
              <a:t> </a:t>
            </a:r>
            <a:r>
              <a:rPr lang="en-US" sz="1400" b="0" i="0" u="none" strike="noStrike" dirty="0">
                <a:solidFill>
                  <a:srgbClr val="000000"/>
                </a:solidFill>
                <a:effectLst/>
              </a:rPr>
              <a:t>TR 26.997, v 1.0.0 - IVAS codec performance characterization, for approval</a:t>
            </a:r>
            <a:endParaRPr lang="en-US" altLang="zh-CN" sz="1400"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 </a:t>
            </a:r>
            <a:r>
              <a:rPr lang="en-US" altLang="zh-CN" sz="1400" dirty="0">
                <a:cs typeface="Arial" pitchFamily="34" charset="0"/>
              </a:rPr>
              <a:t>n/a</a:t>
            </a:r>
            <a:endParaRPr lang="en-GB" sz="1400" b="1" u="sng" dirty="0">
              <a:cs typeface="Arial" pitchFamily="34" charset="0"/>
            </a:endParaRPr>
          </a:p>
        </p:txBody>
      </p:sp>
      <p:graphicFrame>
        <p:nvGraphicFramePr>
          <p:cNvPr id="4" name="Table 3">
            <a:extLst>
              <a:ext uri="{FF2B5EF4-FFF2-40B4-BE49-F238E27FC236}">
                <a16:creationId xmlns:a16="http://schemas.microsoft.com/office/drawing/2014/main" id="{F1C18DDA-D823-4E92-87A8-1DE6A2DC7BFB}"/>
              </a:ext>
            </a:extLst>
          </p:cNvPr>
          <p:cNvGraphicFramePr>
            <a:graphicFrameLocks noGrp="1"/>
          </p:cNvGraphicFramePr>
          <p:nvPr>
            <p:extLst>
              <p:ext uri="{D42A27DB-BD31-4B8C-83A1-F6EECF244321}">
                <p14:modId xmlns:p14="http://schemas.microsoft.com/office/powerpoint/2010/main" val="2705683481"/>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85841599"/>
                    </a:ext>
                  </a:extLst>
                </a:gridCol>
                <a:gridCol w="3844407">
                  <a:extLst>
                    <a:ext uri="{9D8B030D-6E8A-4147-A177-3AD203B41FA5}">
                      <a16:colId xmlns:a16="http://schemas.microsoft.com/office/drawing/2014/main" val="1157079402"/>
                    </a:ext>
                  </a:extLst>
                </a:gridCol>
                <a:gridCol w="1095473">
                  <a:extLst>
                    <a:ext uri="{9D8B030D-6E8A-4147-A177-3AD203B41FA5}">
                      <a16:colId xmlns:a16="http://schemas.microsoft.com/office/drawing/2014/main" val="845558094"/>
                    </a:ext>
                  </a:extLst>
                </a:gridCol>
                <a:gridCol w="807092">
                  <a:extLst>
                    <a:ext uri="{9D8B030D-6E8A-4147-A177-3AD203B41FA5}">
                      <a16:colId xmlns:a16="http://schemas.microsoft.com/office/drawing/2014/main" val="3000399847"/>
                    </a:ext>
                  </a:extLst>
                </a:gridCol>
                <a:gridCol w="551732">
                  <a:extLst>
                    <a:ext uri="{9D8B030D-6E8A-4147-A177-3AD203B41FA5}">
                      <a16:colId xmlns:a16="http://schemas.microsoft.com/office/drawing/2014/main" val="734829523"/>
                    </a:ext>
                  </a:extLst>
                </a:gridCol>
                <a:gridCol w="643064">
                  <a:extLst>
                    <a:ext uri="{9D8B030D-6E8A-4147-A177-3AD203B41FA5}">
                      <a16:colId xmlns:a16="http://schemas.microsoft.com/office/drawing/2014/main" val="4055253057"/>
                    </a:ext>
                  </a:extLst>
                </a:gridCol>
                <a:gridCol w="643064">
                  <a:extLst>
                    <a:ext uri="{9D8B030D-6E8A-4147-A177-3AD203B41FA5}">
                      <a16:colId xmlns:a16="http://schemas.microsoft.com/office/drawing/2014/main" val="1653089165"/>
                    </a:ext>
                  </a:extLst>
                </a:gridCol>
                <a:gridCol w="1898167">
                  <a:extLst>
                    <a:ext uri="{9D8B030D-6E8A-4147-A177-3AD203B41FA5}">
                      <a16:colId xmlns:a16="http://schemas.microsoft.com/office/drawing/2014/main" val="97488337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760008594"/>
                  </a:ext>
                </a:extLst>
              </a:tr>
              <a:tr h="26518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80%</a:t>
                      </a:r>
                    </a:p>
                  </a:txBody>
                  <a:tcPr marL="36001" marR="36001" marT="0" marB="0" anchor="b"/>
                </a:tc>
                <a:tc>
                  <a:txBody>
                    <a:bodyPr/>
                    <a:lstStyle/>
                    <a:p>
                      <a:pPr algn="l" fontAlgn="b"/>
                      <a:r>
                        <a:rPr lang="en-US" sz="1100" dirty="0">
                          <a:hlinkClick r:id="rId5"/>
                        </a:rPr>
                        <a:t>SP-220608</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2116852016"/>
                  </a:ext>
                </a:extLst>
              </a:tr>
            </a:tbl>
          </a:graphicData>
        </a:graphic>
      </p:graphicFrame>
    </p:spTree>
    <p:extLst>
      <p:ext uri="{BB962C8B-B14F-4D97-AF65-F5344CB8AC3E}">
        <p14:creationId xmlns:p14="http://schemas.microsoft.com/office/powerpoint/2010/main" val="133218705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Immersive Audio for Split Rendering Scenarios</a:t>
            </a:r>
            <a:br>
              <a:rPr lang="en-US" sz="3200" dirty="0"/>
            </a:br>
            <a:r>
              <a:rPr lang="en-US" altLang="en-US" sz="3200" dirty="0"/>
              <a:t>(</a:t>
            </a:r>
            <a:r>
              <a:rPr lang="en-US" sz="3200" dirty="0"/>
              <a:t>ISAR</a:t>
            </a:r>
            <a:r>
              <a:rPr lang="en-US" altLang="en-US" sz="3200" dirty="0"/>
              <a:t>) – </a:t>
            </a:r>
            <a:r>
              <a:rPr lang="en-US" altLang="en-US" sz="3200" dirty="0">
                <a:solidFill>
                  <a:srgbClr val="00B050"/>
                </a:solidFill>
              </a:rPr>
              <a:t>Complete !</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17852"/>
            <a:ext cx="11068050" cy="4167063"/>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The overall objective of this work item is to develop solutions for immersive binaural audio on head-tracked devices that are compatible with the envisaged split architectures (</a:t>
            </a:r>
            <a:r>
              <a:rPr lang="en-US" sz="1400" dirty="0" err="1">
                <a:solidFill>
                  <a:srgbClr val="000000"/>
                </a:solidFill>
                <a:effectLst/>
                <a:ea typeface="MS Mincho" panose="02020609040205080304" pitchFamily="49" charset="-128"/>
              </a:rPr>
              <a:t>MeCAR</a:t>
            </a:r>
            <a:r>
              <a:rPr lang="en-US" sz="1400" dirty="0">
                <a:solidFill>
                  <a:srgbClr val="000000"/>
                </a:solidFill>
                <a:effectLst/>
                <a:ea typeface="MS Mincho" panose="02020609040205080304" pitchFamily="49" charset="-128"/>
              </a:rPr>
              <a:t>, 26.998). The solutions should consider low-complex and lightweight devices and demonstrate operational benefits over solutions with full decoding and rendering in the end device.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400" dirty="0"/>
              <a:t>The work item was completed, and the work item summary by the rapporteur was endorsed.</a:t>
            </a:r>
          </a:p>
          <a:p>
            <a:pPr marL="287338" indent="-287338">
              <a:lnSpc>
                <a:spcPct val="93000"/>
              </a:lnSpc>
              <a:spcBef>
                <a:spcPct val="15000"/>
              </a:spcBef>
              <a:spcAft>
                <a:spcPct val="15000"/>
              </a:spcAft>
              <a:buSzPct val="100000"/>
              <a:tabLst>
                <a:tab pos="285750" algn="l"/>
              </a:tabLst>
              <a:defRPr/>
            </a:pPr>
            <a:r>
              <a:rPr lang="en-US" sz="1400" dirty="0"/>
              <a:t>A new version of TS 26.249 was agreed to be sent to TSG-SA for approval.</a:t>
            </a:r>
          </a:p>
          <a:p>
            <a:pPr marL="287338" indent="-287338">
              <a:lnSpc>
                <a:spcPct val="93000"/>
              </a:lnSpc>
              <a:spcBef>
                <a:spcPct val="15000"/>
              </a:spcBef>
              <a:spcAft>
                <a:spcPct val="15000"/>
              </a:spcAft>
              <a:buSzPct val="100000"/>
              <a:tabLst>
                <a:tab pos="285750" algn="l"/>
              </a:tabLst>
              <a:defRPr/>
            </a:pPr>
            <a:r>
              <a:rPr lang="en-US" sz="1400" dirty="0"/>
              <a:t>A CR to 26.253 on the algorithmic description of the IVAS-based ISAR solution was agreed.</a:t>
            </a:r>
          </a:p>
          <a:p>
            <a:pPr marL="287338" indent="-287338">
              <a:lnSpc>
                <a:spcPct val="93000"/>
              </a:lnSpc>
              <a:spcBef>
                <a:spcPct val="15000"/>
              </a:spcBef>
              <a:spcAft>
                <a:spcPct val="15000"/>
              </a:spcAft>
              <a:buSzPct val="100000"/>
              <a:tabLst>
                <a:tab pos="285750" algn="l"/>
              </a:tabLst>
              <a:defRPr/>
            </a:pPr>
            <a:r>
              <a:rPr lang="en-US" sz="1400" dirty="0"/>
              <a:t>A new version of TR 26.996 was agreed to be sent to TSG-SA for approval, with characterization of the ISAR baseline solution, including background on the work item and relevant evaluation results.</a:t>
            </a:r>
          </a:p>
          <a:p>
            <a:pPr marL="287338" indent="-287338">
              <a:lnSpc>
                <a:spcPct val="93000"/>
              </a:lnSpc>
              <a:spcBef>
                <a:spcPct val="15000"/>
              </a:spcBef>
              <a:spcAft>
                <a:spcPct val="15000"/>
              </a:spcAft>
              <a:buSzPct val="100000"/>
              <a:tabLst>
                <a:tab pos="285750" algn="l"/>
              </a:tabLst>
              <a:defRPr/>
            </a:pPr>
            <a:r>
              <a:rPr lang="en-US" sz="1400" dirty="0"/>
              <a:t>An update to the LC3plus-based ISAR configuration was agreed for increased compatibility with the Bluetooth Basic Audio Profile.</a:t>
            </a:r>
          </a:p>
          <a:p>
            <a:pPr marL="287338" indent="-287338">
              <a:lnSpc>
                <a:spcPct val="93000"/>
              </a:lnSpc>
              <a:spcBef>
                <a:spcPct val="15000"/>
              </a:spcBef>
              <a:spcAft>
                <a:spcPct val="15000"/>
              </a:spcAft>
              <a:buSzPct val="100000"/>
              <a:tabLst>
                <a:tab pos="285750" algn="l"/>
              </a:tabLst>
              <a:defRPr/>
            </a:pPr>
            <a:r>
              <a:rPr lang="en-US" sz="1400" dirty="0"/>
              <a:t>An evaluation of ISAR performance using the PCM interface with AAC-ELDv2 was presented.</a:t>
            </a:r>
          </a:p>
          <a:p>
            <a:pPr marL="287338" indent="-287338">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2"/>
              </a:rPr>
              <a:t>SP-240693</a:t>
            </a:r>
            <a:r>
              <a:rPr lang="en-US" sz="1400" dirty="0"/>
              <a:t> </a:t>
            </a:r>
            <a:r>
              <a:rPr lang="en-US" sz="1400" b="0" i="0" u="none" strike="noStrike" dirty="0">
                <a:solidFill>
                  <a:srgbClr val="000000"/>
                </a:solidFill>
                <a:effectLst/>
              </a:rPr>
              <a:t>CR Pack on Rel-18  [ISAR, </a:t>
            </a:r>
            <a:r>
              <a:rPr lang="en-US" sz="1400" b="0" i="0" u="none" strike="noStrike" dirty="0" err="1">
                <a:solidFill>
                  <a:srgbClr val="000000"/>
                </a:solidFill>
                <a:effectLst/>
              </a:rPr>
              <a:t>IVAS_Codec</a:t>
            </a:r>
            <a:r>
              <a:rPr lang="en-US" sz="1400" b="0" i="0" u="none" strike="noStrike" dirty="0">
                <a:solidFill>
                  <a:srgbClr val="000000"/>
                </a:solidFill>
                <a:effectLst/>
              </a:rPr>
              <a:t>]</a:t>
            </a:r>
          </a:p>
          <a:p>
            <a:pPr marL="287338" indent="-287338">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3"/>
              </a:rPr>
              <a:t>SP-240728</a:t>
            </a:r>
            <a:r>
              <a:rPr lang="en-US" sz="1400" dirty="0"/>
              <a:t> </a:t>
            </a:r>
            <a:r>
              <a:rPr lang="en-US" sz="1400" b="0" i="0" u="none" strike="noStrike" dirty="0">
                <a:solidFill>
                  <a:srgbClr val="000000"/>
                </a:solidFill>
                <a:effectLst/>
              </a:rPr>
              <a:t>TS 26.249, v 1.0.0 -  Immersive Audio for Split Rendering Scenarios</a:t>
            </a:r>
            <a:endParaRPr lang="en-US" sz="1400" dirty="0">
              <a:solidFill>
                <a:srgbClr val="000000"/>
              </a:solidFill>
            </a:endParaRPr>
          </a:p>
          <a:p>
            <a:pPr marL="287338" indent="-287338">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4"/>
              </a:rPr>
              <a:t>SP-240729</a:t>
            </a:r>
            <a:r>
              <a:rPr lang="en-US" sz="1400" dirty="0"/>
              <a:t> </a:t>
            </a:r>
            <a:r>
              <a:rPr lang="en-US" sz="1400" b="0" i="0" u="none" strike="noStrike" dirty="0">
                <a:solidFill>
                  <a:srgbClr val="000000"/>
                </a:solidFill>
                <a:effectLst/>
              </a:rPr>
              <a:t>TS 26.996 v 1.0.0 - Immersive Audio for Split Rendering Scenarios; Performance characterization</a:t>
            </a:r>
            <a:endParaRPr lang="en-US" sz="1400" dirty="0"/>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n/a</a:t>
            </a: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287338" indent="-287338">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extLst>
              <p:ext uri="{D42A27DB-BD31-4B8C-83A1-F6EECF244321}">
                <p14:modId xmlns:p14="http://schemas.microsoft.com/office/powerpoint/2010/main" val="2357804790"/>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100" dirty="0">
                          <a:solidFill>
                            <a:schemeClr val="tx1"/>
                          </a:solidFill>
                        </a:rPr>
                        <a:t>35%</a:t>
                      </a:r>
                    </a:p>
                  </a:txBody>
                  <a:tcPr marL="36001" marR="36001" marT="0"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sz="1100" b="0" i="0" kern="1200" dirty="0">
                          <a:solidFill>
                            <a:schemeClr val="dk1"/>
                          </a:solidFill>
                          <a:effectLst/>
                          <a:latin typeface="+mn-lt"/>
                          <a:ea typeface="+mn-ea"/>
                          <a:cs typeface="+mn-cs"/>
                          <a:hlinkClick r:id="rId5"/>
                        </a:rPr>
                        <a:t>SP-231291</a:t>
                      </a:r>
                      <a:endParaRPr lang="en-US" altLang="en-US" sz="1100" dirty="0">
                        <a:cs typeface="Arial" panose="020B0604020202020204" pitchFamily="34" charset="0"/>
                      </a:endParaRPr>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2569910582"/>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 Media Streaming Protocols Phase 2</a:t>
            </a:r>
            <a:br>
              <a:rPr lang="en-US" sz="3200" dirty="0"/>
            </a:br>
            <a:r>
              <a:rPr lang="en-US" sz="3200" dirty="0"/>
              <a:t>(5GMS_Pro_Ph2</a:t>
            </a:r>
            <a:r>
              <a:rPr lang="en-US" dirty="0"/>
              <a:t>) – </a:t>
            </a:r>
            <a:r>
              <a:rPr lang="en-US" dirty="0">
                <a:solidFill>
                  <a:srgbClr val="00B050"/>
                </a:solidFill>
              </a:rPr>
              <a:t>Complete !</a:t>
            </a:r>
            <a:endParaRPr lang="en-US" sz="3200" dirty="0">
              <a:solidFill>
                <a:srgbClr val="00B05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070171"/>
            <a:ext cx="11068050" cy="4214743"/>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200" dirty="0">
                <a:solidFill>
                  <a:srgbClr val="000000"/>
                </a:solidFill>
                <a:effectLst/>
                <a:ea typeface="MS Mincho" panose="02020609040205080304" pitchFamily="49" charset="-128"/>
              </a:rPr>
              <a:t>The work item addresses stage-3 support for 5GMS protocol extensions for provisioning, ingest, user plane, control plane and device APIs for the following functionalities: </a:t>
            </a:r>
            <a:r>
              <a:rPr lang="en-US" sz="1200" dirty="0"/>
              <a:t>uplink streaming, end-to-end low latency live streaming, 5GMS over MBS and 5GMS hybrid services , support for multiple media service entry points, traffic identification, Addition of HTTP/3 to the 5GMS protocols, Background Data Transfer, usage of </a:t>
            </a:r>
            <a:r>
              <a:rPr lang="en-US" sz="1200" dirty="0" err="1"/>
              <a:t>Oauth</a:t>
            </a:r>
            <a:r>
              <a:rPr lang="en-US" sz="1200" dirty="0"/>
              <a:t> 2.0, 3GPP Service Handler and URL, enhancements based on feedback from 5G-MAG Reference tool developments, Specification of data types for data reporting of ANBR-based Network Assistance invocations </a:t>
            </a:r>
          </a:p>
          <a:p>
            <a:pPr marL="287338" indent="-287338">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GB" sz="1400" dirty="0">
                <a:effectLst/>
                <a:ea typeface="Calibri" panose="020F0502020204030204" pitchFamily="34" charset="0"/>
                <a:cs typeface="Times New Roman" panose="02020603050405020304" pitchFamily="18" charset="0"/>
              </a:rPr>
              <a:t>HTTP Reference Uplift </a:t>
            </a:r>
          </a:p>
          <a:p>
            <a:pPr marL="287338" indent="-287338">
              <a:lnSpc>
                <a:spcPct val="93000"/>
              </a:lnSpc>
              <a:spcBef>
                <a:spcPct val="15000"/>
              </a:spcBef>
              <a:spcAft>
                <a:spcPct val="15000"/>
              </a:spcAft>
              <a:buSzPct val="100000"/>
              <a:tabLst>
                <a:tab pos="285750" algn="l"/>
              </a:tabLst>
              <a:defRPr/>
            </a:pPr>
            <a:r>
              <a:rPr lang="en-GB" sz="1400" dirty="0">
                <a:effectLst/>
                <a:ea typeface="Calibri" panose="020F0502020204030204" pitchFamily="34" charset="0"/>
                <a:cs typeface="Times New Roman" panose="02020603050405020304" pitchFamily="18" charset="0"/>
              </a:rPr>
              <a:t>HTTP Media Delivery Service URL for MBMS</a:t>
            </a:r>
          </a:p>
          <a:p>
            <a:pPr marL="287338" indent="-287338">
              <a:lnSpc>
                <a:spcPct val="93000"/>
              </a:lnSpc>
              <a:spcBef>
                <a:spcPct val="15000"/>
              </a:spcBef>
              <a:spcAft>
                <a:spcPct val="15000"/>
              </a:spcAft>
              <a:buSzPct val="100000"/>
              <a:tabLst>
                <a:tab pos="285750" algn="l"/>
              </a:tabLst>
              <a:defRPr/>
            </a:pPr>
            <a:r>
              <a:rPr lang="en-GB" sz="1400" dirty="0">
                <a:effectLst/>
                <a:ea typeface="Calibri" panose="020F0502020204030204" pitchFamily="34" charset="0"/>
                <a:cs typeface="Times New Roman" panose="02020603050405020304" pitchFamily="18" charset="0"/>
              </a:rPr>
              <a:t>Service URL Handling</a:t>
            </a:r>
          </a:p>
          <a:p>
            <a:pPr marL="287338" indent="-287338">
              <a:lnSpc>
                <a:spcPct val="93000"/>
              </a:lnSpc>
              <a:spcBef>
                <a:spcPct val="15000"/>
              </a:spcBef>
              <a:spcAft>
                <a:spcPct val="15000"/>
              </a:spcAft>
              <a:buSzPct val="100000"/>
              <a:tabLst>
                <a:tab pos="285750" algn="l"/>
              </a:tabLst>
              <a:defRPr/>
            </a:pPr>
            <a:r>
              <a:rPr lang="en-GB" sz="1400" dirty="0">
                <a:effectLst/>
                <a:ea typeface="Calibri" panose="020F0502020204030204" pitchFamily="34" charset="0"/>
                <a:cs typeface="Times New Roman" panose="02020603050405020304" pitchFamily="18" charset="0"/>
              </a:rPr>
              <a:t>Consolidated media plane enhancements</a:t>
            </a:r>
          </a:p>
          <a:p>
            <a:pPr marL="287338" indent="-287338">
              <a:lnSpc>
                <a:spcPct val="93000"/>
              </a:lnSpc>
              <a:spcBef>
                <a:spcPct val="15000"/>
              </a:spcBef>
              <a:spcAft>
                <a:spcPct val="15000"/>
              </a:spcAft>
              <a:buSzPct val="100000"/>
              <a:tabLst>
                <a:tab pos="285750" algn="l"/>
              </a:tabLst>
              <a:defRPr/>
            </a:pPr>
            <a:r>
              <a:rPr lang="en-US" sz="1400" dirty="0">
                <a:effectLst/>
                <a:ea typeface="Calibri" panose="020F0502020204030204" pitchFamily="34" charset="0"/>
                <a:cs typeface="Times New Roman" panose="02020603050405020304" pitchFamily="18" charset="0"/>
              </a:rPr>
              <a:t>5GMS over MBS and 5GMS hybrid services</a:t>
            </a:r>
          </a:p>
          <a:p>
            <a:pPr marL="287338" indent="-287338">
              <a:lnSpc>
                <a:spcPct val="93000"/>
              </a:lnSpc>
              <a:spcBef>
                <a:spcPct val="15000"/>
              </a:spcBef>
              <a:spcAft>
                <a:spcPct val="15000"/>
              </a:spcAft>
              <a:buSzPct val="100000"/>
              <a:tabLst>
                <a:tab pos="285750" algn="l"/>
              </a:tabLst>
              <a:defRPr/>
            </a:pPr>
            <a:r>
              <a:rPr lang="en-US" sz="1400" dirty="0">
                <a:effectLst/>
                <a:ea typeface="Calibri" panose="020F0502020204030204" pitchFamily="34" charset="0"/>
                <a:cs typeface="Times New Roman" panose="02020603050405020304" pitchFamily="18" charset="0"/>
              </a:rPr>
              <a:t>5GMS AS configuration procedures and APIs at M3</a:t>
            </a:r>
          </a:p>
          <a:p>
            <a:pPr marL="287338" indent="-287338">
              <a:lnSpc>
                <a:spcPct val="93000"/>
              </a:lnSpc>
              <a:spcBef>
                <a:spcPct val="15000"/>
              </a:spcBef>
              <a:spcAft>
                <a:spcPct val="15000"/>
              </a:spcAft>
              <a:buSzPct val="100000"/>
              <a:tabLst>
                <a:tab pos="285750" algn="l"/>
              </a:tabLst>
              <a:defRPr/>
            </a:pPr>
            <a:r>
              <a:rPr lang="en-GB" sz="1400" dirty="0">
                <a:effectLst/>
                <a:ea typeface="Calibri" panose="020F0502020204030204" pitchFamily="34" charset="0"/>
                <a:cs typeface="Times New Roman" panose="02020603050405020304" pitchFamily="18" charset="0"/>
              </a:rPr>
              <a:t>Media delivery session identifier at M4+M7+M11</a:t>
            </a:r>
          </a:p>
          <a:p>
            <a:pPr marL="287338" indent="-287338">
              <a:lnSpc>
                <a:spcPct val="93000"/>
              </a:lnSpc>
              <a:spcBef>
                <a:spcPct val="15000"/>
              </a:spcBef>
              <a:spcAft>
                <a:spcPct val="15000"/>
              </a:spcAft>
              <a:buSzPct val="100000"/>
              <a:tabLst>
                <a:tab pos="285750" algn="l"/>
              </a:tabLst>
              <a:defRPr/>
            </a:pPr>
            <a:r>
              <a:rPr lang="en-GB" sz="1400" dirty="0">
                <a:ea typeface="Calibri" panose="020F0502020204030204" pitchFamily="34" charset="0"/>
                <a:cs typeface="Times New Roman" panose="02020603050405020304" pitchFamily="18" charset="0"/>
              </a:rPr>
              <a:t>New TS 26.510 completed</a:t>
            </a:r>
            <a:endParaRPr lang="en-GB" sz="1400" dirty="0">
              <a:effectLst/>
              <a:ea typeface="Calibri" panose="020F0502020204030204" pitchFamily="34" charset="0"/>
              <a:cs typeface="Times New Roman" panose="02020603050405020304" pitchFamily="18" charset="0"/>
            </a:endParaRPr>
          </a:p>
          <a:p>
            <a:pPr marL="287338" indent="-287338">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2"/>
              </a:rPr>
              <a:t>SP-240689</a:t>
            </a:r>
            <a:r>
              <a:rPr lang="en-US" sz="1400" dirty="0"/>
              <a:t> </a:t>
            </a:r>
            <a:r>
              <a:rPr lang="en-US" sz="1400" b="0" i="0" u="none" strike="noStrike" dirty="0">
                <a:solidFill>
                  <a:srgbClr val="000000"/>
                </a:solidFill>
                <a:effectLst/>
              </a:rPr>
              <a:t>CR Pack on Rel-18 WI 5GMS_Pro_Ph2</a:t>
            </a:r>
            <a:r>
              <a:rPr lang="en-GB" sz="1400" b="0" i="0" u="none" strike="noStrike" dirty="0">
                <a:solidFill>
                  <a:srgbClr val="000000"/>
                </a:solidFill>
                <a:ea typeface="Calibri" panose="020F0502020204030204" pitchFamily="34" charset="0"/>
                <a:cs typeface="Times New Roman" panose="02020603050405020304" pitchFamily="18" charset="0"/>
              </a:rPr>
              <a:t>, for approval</a:t>
            </a:r>
          </a:p>
          <a:p>
            <a:pPr marL="287338" indent="-287338">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3"/>
              </a:rPr>
              <a:t>SP-240725</a:t>
            </a:r>
            <a:r>
              <a:rPr lang="en-US" sz="1400" dirty="0"/>
              <a:t> </a:t>
            </a:r>
            <a:r>
              <a:rPr lang="en-US" sz="1400" b="0" i="0" u="none" strike="noStrike" dirty="0">
                <a:solidFill>
                  <a:srgbClr val="000000"/>
                </a:solidFill>
                <a:effectLst/>
              </a:rPr>
              <a:t>TS 26.510 v 2.0.0 - 26.510 Media delivery; interactions and APIs for provisioning and media session handling, for approval</a:t>
            </a:r>
            <a:endParaRPr lang="en-GB" sz="1400" dirty="0">
              <a:effectLst/>
              <a:ea typeface="Calibri" panose="020F0502020204030204" pitchFamily="34" charset="0"/>
              <a:cs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n/a</a:t>
            </a:r>
          </a:p>
          <a:p>
            <a:pPr marL="287338" indent="-287338">
              <a:lnSpc>
                <a:spcPct val="93000"/>
              </a:lnSpc>
              <a:spcBef>
                <a:spcPct val="15000"/>
              </a:spcBef>
              <a:spcAft>
                <a:spcPct val="15000"/>
              </a:spcAft>
              <a:buSzPct val="100000"/>
              <a:tabLst>
                <a:tab pos="285750" algn="l"/>
              </a:tabLst>
              <a:defRPr/>
            </a:pPr>
            <a:endParaRPr lang="en-US" sz="1200" dirty="0"/>
          </a:p>
          <a:p>
            <a:pPr marL="287338" indent="-287338">
              <a:lnSpc>
                <a:spcPct val="93000"/>
              </a:lnSpc>
              <a:spcBef>
                <a:spcPct val="15000"/>
              </a:spcBef>
              <a:spcAft>
                <a:spcPct val="15000"/>
              </a:spcAft>
              <a:buSzPct val="100000"/>
              <a:tabLst>
                <a:tab pos="285750" algn="l"/>
              </a:tabLst>
              <a:defRPr/>
            </a:pPr>
            <a:endParaRPr lang="fr-FR" sz="12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1218690892"/>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1000018</a:t>
                      </a:r>
                    </a:p>
                  </a:txBody>
                  <a:tcPr marL="9525" marR="9525" marT="9525" marB="0" anchor="b"/>
                </a:tc>
                <a:tc>
                  <a:txBody>
                    <a:bodyPr/>
                    <a:lstStyle/>
                    <a:p>
                      <a:pPr algn="l" fontAlgn="b"/>
                      <a:r>
                        <a:rPr lang="en-US" sz="1100" dirty="0"/>
                        <a:t>5G Media Streaming Protocols Phase 2</a:t>
                      </a:r>
                    </a:p>
                  </a:txBody>
                  <a:tcPr marL="9525" marR="9525" marT="9525" marB="0" anchor="b"/>
                </a:tc>
                <a:tc>
                  <a:txBody>
                    <a:bodyPr/>
                    <a:lstStyle/>
                    <a:p>
                      <a:pPr algn="l" fontAlgn="b"/>
                      <a:r>
                        <a:rPr lang="en-US" sz="1100" dirty="0"/>
                        <a:t>5GMS_Pro_Ph2 </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75%</a:t>
                      </a:r>
                    </a:p>
                  </a:txBody>
                  <a:tcPr marL="36001" marR="36001" marT="0" marB="0" anchor="b"/>
                </a:tc>
                <a:tc>
                  <a:txBody>
                    <a:bodyPr/>
                    <a:lstStyle/>
                    <a:p>
                      <a:pPr algn="l" fontAlgn="b"/>
                      <a:r>
                        <a:rPr lang="en-US" sz="1100" dirty="0">
                          <a:effectLst/>
                          <a:hlinkClick r:id="rId4"/>
                        </a:rPr>
                        <a:t>SP-230976</a:t>
                      </a:r>
                      <a:endParaRPr lang="en-US" sz="1100" b="0" u="none" dirty="0"/>
                    </a:p>
                  </a:txBody>
                  <a:tcPr marL="9525" marR="9525" marT="9525" marB="0" anchor="b"/>
                </a:tc>
                <a:tc>
                  <a:txBody>
                    <a:bodyPr/>
                    <a:lstStyle/>
                    <a:p>
                      <a:pPr algn="r">
                        <a:lnSpc>
                          <a:spcPct val="107000"/>
                        </a:lnSpc>
                        <a:spcAft>
                          <a:spcPts val="800"/>
                        </a:spcAft>
                      </a:pPr>
                      <a:r>
                        <a:rPr lang="en-GB" sz="105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349594051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Rel-19 Work Items</a:t>
            </a:r>
          </a:p>
        </p:txBody>
      </p:sp>
      <p:graphicFrame>
        <p:nvGraphicFramePr>
          <p:cNvPr id="3" name="Table 2">
            <a:extLst>
              <a:ext uri="{FF2B5EF4-FFF2-40B4-BE49-F238E27FC236}">
                <a16:creationId xmlns:a16="http://schemas.microsoft.com/office/drawing/2014/main" id="{9DF7F766-4989-562C-8B45-49B7BEF9A12E}"/>
              </a:ext>
            </a:extLst>
          </p:cNvPr>
          <p:cNvGraphicFramePr>
            <a:graphicFrameLocks noGrp="1"/>
          </p:cNvGraphicFramePr>
          <p:nvPr>
            <p:extLst>
              <p:ext uri="{D42A27DB-BD31-4B8C-83A1-F6EECF244321}">
                <p14:modId xmlns:p14="http://schemas.microsoft.com/office/powerpoint/2010/main" val="213240139"/>
              </p:ext>
            </p:extLst>
          </p:nvPr>
        </p:nvGraphicFramePr>
        <p:xfrm>
          <a:off x="647700" y="1357900"/>
          <a:ext cx="10238474" cy="1000512"/>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551172648"/>
                  </a:ext>
                </a:extLst>
              </a:tr>
              <a:tr h="32073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825203558"/>
                  </a:ext>
                </a:extLst>
              </a:tr>
            </a:tbl>
          </a:graphicData>
        </a:graphic>
      </p:graphicFrame>
    </p:spTree>
    <p:extLst>
      <p:ext uri="{BB962C8B-B14F-4D97-AF65-F5344CB8AC3E}">
        <p14:creationId xmlns:p14="http://schemas.microsoft.com/office/powerpoint/2010/main" val="2314990821"/>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Video Operating Points - Harmonization and Stereo MV-HEVC </a:t>
            </a:r>
            <a:r>
              <a:rPr lang="en-US" altLang="en-US" dirty="0"/>
              <a:t>(</a:t>
            </a:r>
            <a:r>
              <a:rPr lang="en-US" sz="3200" dirty="0"/>
              <a:t>VOPS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98594273"/>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342900" marR="0" lvl="0" indent="-342900" algn="just">
              <a:buFont typeface="+mj-lt"/>
              <a:buAutoNum type="arabicPeriod"/>
            </a:pPr>
            <a:r>
              <a:rPr lang="en-US" sz="1400" dirty="0">
                <a:effectLst/>
                <a:ea typeface="Times New Roman" panose="02020603050405020304" pitchFamily="18" charset="0"/>
              </a:rPr>
              <a:t>Harmonize and include </a:t>
            </a:r>
            <a:r>
              <a:rPr lang="en-GB" sz="1400" dirty="0">
                <a:effectLst/>
                <a:ea typeface="Times New Roman" panose="02020603050405020304" pitchFamily="18" charset="0"/>
              </a:rPr>
              <a:t>as needed </a:t>
            </a:r>
            <a:r>
              <a:rPr lang="en-US" sz="1400" dirty="0">
                <a:effectLst/>
                <a:ea typeface="Times New Roman" panose="02020603050405020304" pitchFamily="18" charset="0"/>
              </a:rPr>
              <a:t>all the SA4 video operating points </a:t>
            </a:r>
            <a:r>
              <a:rPr lang="en-GB" sz="1400" dirty="0">
                <a:effectLst/>
                <a:ea typeface="Times New Roman" panose="02020603050405020304" pitchFamily="18" charset="0"/>
              </a:rPr>
              <a:t>into a new specification that will be home to all such video operating points and upgrade HEVC-based levels based on industry practices.</a:t>
            </a:r>
            <a:endParaRPr lang="en-US" sz="1400" dirty="0">
              <a:effectLst/>
              <a:ea typeface="Times New Roman" panose="02020603050405020304" pitchFamily="18" charset="0"/>
            </a:endParaRPr>
          </a:p>
          <a:p>
            <a:pPr marL="342900" marR="0" lvl="0" indent="-342900" algn="just">
              <a:buFont typeface="+mj-lt"/>
              <a:buAutoNum type="arabicPeriod"/>
            </a:pPr>
            <a:r>
              <a:rPr lang="en-GB" sz="1400" dirty="0">
                <a:effectLst/>
                <a:ea typeface="Times New Roman" panose="02020603050405020304" pitchFamily="18" charset="0"/>
              </a:rPr>
              <a:t>Define the MV-HEVC capability in this new specification.</a:t>
            </a:r>
            <a:endParaRPr lang="en-US" sz="1400" dirty="0">
              <a:effectLst/>
              <a:ea typeface="Times New Roman" panose="02020603050405020304" pitchFamily="18" charset="0"/>
            </a:endParaRPr>
          </a:p>
          <a:p>
            <a:pPr marL="342900" marR="0" lvl="0" indent="-342900" algn="just">
              <a:buFont typeface="+mj-lt"/>
              <a:buAutoNum type="arabicPeriod"/>
            </a:pPr>
            <a:r>
              <a:rPr lang="en-US" sz="1400" dirty="0">
                <a:effectLst/>
                <a:ea typeface="Times New Roman" panose="02020603050405020304" pitchFamily="18" charset="0"/>
              </a:rPr>
              <a:t>Then add and harmonize stereoscopic MV-HEVC operating points and capabilities for TS 26.511, TS 26.119 and TS 26.143</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Draft TS 26.165 </a:t>
            </a:r>
            <a:r>
              <a:rPr lang="en-US" sz="1400" i="1" dirty="0">
                <a:ea typeface="Calibri" panose="020F0502020204030204" pitchFamily="34" charset="0"/>
                <a:cs typeface="Times New Roman" panose="02020603050405020304" pitchFamily="18" charset="0"/>
              </a:rPr>
              <a:t>Media Delivery: Video Capabilities and Operation Points</a:t>
            </a:r>
            <a:r>
              <a:rPr lang="en-US" sz="1400" dirty="0">
                <a:ea typeface="Calibri" panose="020F0502020204030204" pitchFamily="34" charset="0"/>
                <a:cs typeface="Times New Roman" panose="02020603050405020304" pitchFamily="18" charset="0"/>
              </a:rPr>
              <a:t>,  initiated and progressed with introduction, existing video capabilities and mapping of capabilities to existing frameworks</a:t>
            </a:r>
          </a:p>
          <a:p>
            <a:pPr marL="287338" indent="-287338">
              <a:lnSpc>
                <a:spcPct val="93000"/>
              </a:lnSpc>
              <a:spcBef>
                <a:spcPct val="15000"/>
              </a:spcBef>
              <a:spcAft>
                <a:spcPct val="15000"/>
              </a:spcAft>
              <a:buSzPct val="100000"/>
              <a:tabLst>
                <a:tab pos="285750" algn="l"/>
              </a:tabLst>
              <a:defRPr/>
            </a:pPr>
            <a:r>
              <a:rPr lang="en-US" sz="1400" dirty="0">
                <a:effectLst/>
                <a:ea typeface="Calibri" panose="020F0502020204030204" pitchFamily="34" charset="0"/>
                <a:cs typeface="Times New Roman" panose="02020603050405020304" pitchFamily="18" charset="0"/>
              </a:rPr>
              <a:t>On the MPEG dependencies, progress on the analysis of the codec string encoding for layered HEVC and the support of carriage of metadata in CMAF. A reply-LS to MPEG was sent to share SA4 requirements with them.</a:t>
            </a:r>
          </a:p>
          <a:p>
            <a:pPr marL="287338" indent="-287338">
              <a:lnSpc>
                <a:spcPct val="93000"/>
              </a:lnSpc>
              <a:spcBef>
                <a:spcPct val="15000"/>
              </a:spcBef>
              <a:spcAft>
                <a:spcPct val="15000"/>
              </a:spcAft>
              <a:buSzPct val="100000"/>
              <a:tabLst>
                <a:tab pos="285750" algn="l"/>
              </a:tabLst>
              <a:defRPr/>
            </a:pPr>
            <a:endParaRPr lang="en-US" sz="1400" dirty="0">
              <a:effectLst/>
              <a:ea typeface="Calibri" panose="020F0502020204030204" pitchFamily="34" charset="0"/>
              <a:cs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n/a</a:t>
            </a:r>
          </a:p>
          <a:p>
            <a:pPr marL="0" marR="0" lvl="0" indent="0" algn="just">
              <a:buNone/>
            </a:pPr>
            <a:endParaRPr lang="en-US" sz="1200" dirty="0">
              <a:effectLst/>
              <a:ea typeface="Times New Roman" panose="02020603050405020304" pitchFamily="18" charset="0"/>
            </a:endParaRPr>
          </a:p>
          <a:p>
            <a:pPr marL="687388" lvl="1" indent="-287338">
              <a:lnSpc>
                <a:spcPct val="93000"/>
              </a:lnSpc>
              <a:spcBef>
                <a:spcPct val="15000"/>
              </a:spcBef>
              <a:spcAft>
                <a:spcPct val="15000"/>
              </a:spcAft>
              <a:buSzPct val="100000"/>
              <a:tabLst>
                <a:tab pos="285750" algn="l"/>
              </a:tabLst>
              <a:defRPr/>
            </a:pPr>
            <a:endParaRPr lang="en-US" sz="1000" dirty="0">
              <a:solidFill>
                <a:srgbClr val="000000"/>
              </a:solidFill>
              <a:effectLst/>
              <a:ea typeface="MS Mincho" panose="02020609040205080304" pitchFamily="49" charset="-128"/>
            </a:endParaRPr>
          </a:p>
          <a:p>
            <a:pPr marL="287338" indent="-287338">
              <a:lnSpc>
                <a:spcPct val="93000"/>
              </a:lnSpc>
              <a:spcBef>
                <a:spcPct val="15000"/>
              </a:spcBef>
              <a:spcAft>
                <a:spcPct val="15000"/>
              </a:spcAft>
              <a:buSzPct val="100000"/>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417955615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Split Rendering over IMS </a:t>
            </a:r>
            <a:r>
              <a:rPr lang="en-US" altLang="en-US" dirty="0"/>
              <a:t>(</a:t>
            </a:r>
            <a:r>
              <a:rPr lang="en-US" sz="3200" dirty="0"/>
              <a:t>SR_IMS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862002762"/>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184471"/>
            <a:ext cx="11068050" cy="4100444"/>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hangingPunct="0">
              <a:spcBef>
                <a:spcPts val="0"/>
              </a:spcBef>
              <a:spcAft>
                <a:spcPts val="900"/>
              </a:spcAft>
            </a:pPr>
            <a:r>
              <a:rPr lang="en-US" sz="1400" dirty="0">
                <a:effectLst/>
                <a:ea typeface="SimSun" panose="02010600030101010101" pitchFamily="2" charset="-122"/>
              </a:rPr>
              <a:t>Identify functional entities for IMS-based split rendering and introduce a mapping to the IMS architecture. Identify interfaces and define network APIs for delivering media from 3GPP and non-3GPP services for split rendering of XR services. Define protocols, procedures, and codecs for delivery of split-rendered media and metadata for support of split rendered content including uplink (e.g., pose), and downlink (e.g., rendered pose) as part of a new specification. </a:t>
            </a:r>
          </a:p>
          <a:p>
            <a:pPr marL="0" marR="0" indent="0" hangingPunct="0">
              <a:spcBef>
                <a:spcPts val="0"/>
              </a:spcBef>
              <a:spcAft>
                <a:spcPts val="900"/>
              </a:spcAft>
              <a:buNone/>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Agreed initial skeleton of TS 26.567 </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Agreed scope and overview including generalized IMS DC architecture to support split rendering  </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4 items were agreed to be added into TS 26.567</a:t>
            </a:r>
          </a:p>
          <a:p>
            <a:pPr marL="687388" lvl="1"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Updates to generalized architecture including entity names</a:t>
            </a:r>
          </a:p>
          <a:p>
            <a:pPr marL="687388" lvl="1"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Inputs on reference points</a:t>
            </a:r>
          </a:p>
          <a:p>
            <a:pPr marL="687388" lvl="1"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Inputs on functional entity </a:t>
            </a:r>
          </a:p>
          <a:p>
            <a:pPr marL="687388" lvl="1"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General procedures for media session establishment </a:t>
            </a:r>
            <a:endParaRPr lang="en-US" sz="1400" dirty="0">
              <a:effectLst/>
              <a:ea typeface="Calibri" panose="020F0502020204030204" pitchFamily="34" charset="0"/>
              <a:cs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Progress identification of the functional entities of split rendering over the IMS architecture (including the potential architecture level mapping), reference points and media level procedures. Start work on formats and signaling.</a:t>
            </a:r>
          </a:p>
          <a:p>
            <a:pPr marL="0" indent="0">
              <a:lnSpc>
                <a:spcPct val="93000"/>
              </a:lnSpc>
              <a:spcBef>
                <a:spcPct val="15000"/>
              </a:spcBef>
              <a:spcAft>
                <a:spcPct val="15000"/>
              </a:spcAft>
              <a:buSzPct val="100000"/>
              <a:buNone/>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238085783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Study Items targeting Rel-19</a:t>
            </a:r>
          </a:p>
        </p:txBody>
      </p:sp>
      <p:graphicFrame>
        <p:nvGraphicFramePr>
          <p:cNvPr id="3" name="Table 2">
            <a:extLst>
              <a:ext uri="{FF2B5EF4-FFF2-40B4-BE49-F238E27FC236}">
                <a16:creationId xmlns:a16="http://schemas.microsoft.com/office/drawing/2014/main" id="{EA5FFC3A-731D-451E-43F3-E43A69CCFAD4}"/>
              </a:ext>
            </a:extLst>
          </p:cNvPr>
          <p:cNvGraphicFramePr>
            <a:graphicFrameLocks noGrp="1"/>
          </p:cNvGraphicFramePr>
          <p:nvPr>
            <p:extLst>
              <p:ext uri="{D42A27DB-BD31-4B8C-83A1-F6EECF244321}">
                <p14:modId xmlns:p14="http://schemas.microsoft.com/office/powerpoint/2010/main" val="3848412945"/>
              </p:ext>
            </p:extLst>
          </p:nvPr>
        </p:nvGraphicFramePr>
        <p:xfrm>
          <a:off x="579989" y="1263204"/>
          <a:ext cx="10084901" cy="3321156"/>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675244">
                  <a:extLst>
                    <a:ext uri="{9D8B030D-6E8A-4147-A177-3AD203B41FA5}">
                      <a16:colId xmlns:a16="http://schemas.microsoft.com/office/drawing/2014/main" val="20001"/>
                    </a:ext>
                  </a:extLst>
                </a:gridCol>
                <a:gridCol w="1435510">
                  <a:extLst>
                    <a:ext uri="{9D8B030D-6E8A-4147-A177-3AD203B41FA5}">
                      <a16:colId xmlns:a16="http://schemas.microsoft.com/office/drawing/2014/main" val="20002"/>
                    </a:ext>
                  </a:extLst>
                </a:gridCol>
                <a:gridCol w="801174">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9/9/2024</a:t>
                      </a:r>
                      <a:br>
                        <a:rPr lang="en-US" sz="1100" dirty="0">
                          <a:solidFill>
                            <a:schemeClr val="tx1"/>
                          </a:solidFill>
                        </a:rPr>
                      </a:br>
                      <a:r>
                        <a:rPr lang="en-US" sz="1100" dirty="0">
                          <a:solidFill>
                            <a:srgbClr val="FF0000"/>
                          </a:solidFill>
                        </a:rPr>
                        <a:t>-&gt; 3/3/2025</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b"/>
                      <a:r>
                        <a:rPr lang="en-US" sz="1100" dirty="0">
                          <a:hlinkClick r:id="rId2"/>
                        </a:rPr>
                        <a:t>SP-220328</a:t>
                      </a:r>
                      <a:endParaRPr lang="en-US" sz="1100" dirty="0"/>
                    </a:p>
                  </a:txBody>
                  <a:tcPr marL="9525" marR="9525" marT="9525" marB="0" anchor="b"/>
                </a:tc>
                <a:tc>
                  <a:txBody>
                    <a:bodyPr/>
                    <a:lstStyle/>
                    <a:p>
                      <a:pPr algn="r">
                        <a:lnSpc>
                          <a:spcPct val="107000"/>
                        </a:lnSpc>
                        <a:spcAft>
                          <a:spcPts val="800"/>
                        </a:spcAft>
                      </a:pPr>
                      <a:r>
                        <a:rPr lang="en-GB" sz="1100" dirty="0">
                          <a:solidFill>
                            <a:srgbClr val="FF0000"/>
                          </a:solidFill>
                        </a:rPr>
                        <a:t>75%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0001"/>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9/9/2024</a:t>
                      </a:r>
                    </a:p>
                  </a:txBody>
                  <a:tcPr marL="9525" marR="9525" marT="9525" marB="0" anchor="b"/>
                </a:tc>
                <a:tc>
                  <a:txBody>
                    <a:bodyPr/>
                    <a:lstStyle/>
                    <a:p>
                      <a:pPr algn="r">
                        <a:lnSpc>
                          <a:spcPct val="107000"/>
                        </a:lnSpc>
                        <a:spcAft>
                          <a:spcPts val="800"/>
                        </a:spcAft>
                      </a:pPr>
                      <a:r>
                        <a:rPr lang="en-GB" sz="1100" dirty="0">
                          <a:solidFill>
                            <a:schemeClr val="tx1"/>
                          </a:solidFill>
                        </a:rPr>
                        <a:t>70%</a:t>
                      </a:r>
                    </a:p>
                  </a:txBody>
                  <a:tcPr marL="36001" marR="36001" marT="0" marB="0" anchor="b"/>
                </a:tc>
                <a:tc>
                  <a:txBody>
                    <a:bodyPr/>
                    <a:lstStyle/>
                    <a:p>
                      <a:pPr algn="r" fontAlgn="b"/>
                      <a:r>
                        <a:rPr lang="en-US" sz="1100" dirty="0">
                          <a:hlinkClick r:id="rId3"/>
                        </a:rPr>
                        <a:t>SP-221330</a:t>
                      </a:r>
                      <a:endParaRPr lang="en-US" sz="1100" dirty="0"/>
                    </a:p>
                  </a:txBody>
                  <a:tcPr marL="9525" marR="9525" marT="9525" marB="0" anchor="b"/>
                </a:tc>
                <a:tc>
                  <a:txBody>
                    <a:bodyPr/>
                    <a:lstStyle/>
                    <a:p>
                      <a:pPr algn="r">
                        <a:lnSpc>
                          <a:spcPct val="107000"/>
                        </a:lnSpc>
                        <a:spcAft>
                          <a:spcPts val="800"/>
                        </a:spcAft>
                      </a:pPr>
                      <a:r>
                        <a:rPr lang="en-GB" sz="1100" dirty="0">
                          <a:solidFill>
                            <a:srgbClr val="FF0000"/>
                          </a:solidFill>
                        </a:rPr>
                        <a:t>85%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134000311"/>
                  </a:ext>
                </a:extLst>
              </a:tr>
              <a:tr h="265183">
                <a:tc>
                  <a:txBody>
                    <a:bodyPr/>
                    <a:lstStyle/>
                    <a:p>
                      <a:pPr algn="r" fontAlgn="b"/>
                      <a:r>
                        <a:rPr lang="en-US" sz="1100" dirty="0">
                          <a:solidFill>
                            <a:schemeClr val="bg1"/>
                          </a:solidFill>
                        </a:rPr>
                        <a:t>1000016</a:t>
                      </a:r>
                    </a:p>
                  </a:txBody>
                  <a:tcPr marL="9525" marR="9525" marT="9525" marB="0" anchor="b"/>
                </a:tc>
                <a:tc>
                  <a:txBody>
                    <a:bodyPr/>
                    <a:lstStyle/>
                    <a:p>
                      <a:pPr algn="l" fontAlgn="b"/>
                      <a:r>
                        <a:rPr lang="en-US" sz="1100" dirty="0">
                          <a:solidFill>
                            <a:schemeClr val="tx1"/>
                          </a:solidFill>
                        </a:rPr>
                        <a:t>Feasibility Study on Film Grain synthesis</a:t>
                      </a:r>
                    </a:p>
                  </a:txBody>
                  <a:tcPr marL="9525" marR="9525" marT="9525" marB="0" anchor="b"/>
                </a:tc>
                <a:tc>
                  <a:txBody>
                    <a:bodyPr/>
                    <a:lstStyle/>
                    <a:p>
                      <a:pPr algn="l" fontAlgn="b"/>
                      <a:r>
                        <a:rPr lang="en-US" sz="1100" dirty="0">
                          <a:solidFill>
                            <a:schemeClr val="tx1"/>
                          </a:solidFill>
                        </a:rPr>
                        <a:t>FS_FGS </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4" action="ppaction://hlinkfile"/>
                        </a:rPr>
                        <a:t>SP-230539</a:t>
                      </a:r>
                      <a:endParaRPr lang="en-US" sz="1100" b="0" u="none" dirty="0">
                        <a:solidFill>
                          <a:schemeClr val="tx1"/>
                        </a:solidFill>
                      </a:endParaRPr>
                    </a:p>
                  </a:txBody>
                  <a:tcPr marL="9525" marR="9525" marT="9525" marB="0" anchor="b"/>
                </a:tc>
                <a:tc>
                  <a:txBody>
                    <a:bodyPr/>
                    <a:lstStyle/>
                    <a:p>
                      <a:pPr algn="r">
                        <a:lnSpc>
                          <a:spcPct val="107000"/>
                        </a:lnSpc>
                        <a:spcAft>
                          <a:spcPts val="800"/>
                        </a:spcAft>
                      </a:pPr>
                      <a:r>
                        <a:rPr lang="en-GB" sz="1100" dirty="0">
                          <a:solidFill>
                            <a:srgbClr val="FF0000"/>
                          </a:solidFill>
                        </a:rPr>
                        <a:t>30%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788929415"/>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5" action="ppaction://hlinkfile"/>
                        </a:rPr>
                        <a:t>SP-230544</a:t>
                      </a:r>
                      <a:endParaRPr lang="en-US" sz="1100" b="0" u="none" dirty="0">
                        <a:solidFill>
                          <a:schemeClr val="tx1"/>
                        </a:solidFill>
                        <a:latin typeface="+mn-lt"/>
                      </a:endParaRPr>
                    </a:p>
                  </a:txBody>
                  <a:tcPr marL="9525" marR="9525" marT="9525" marB="0" anchor="b"/>
                </a:tc>
                <a:tc>
                  <a:txBody>
                    <a:bodyPr/>
                    <a:lstStyle/>
                    <a:p>
                      <a:pPr algn="r">
                        <a:lnSpc>
                          <a:spcPct val="107000"/>
                        </a:lnSpc>
                        <a:spcAft>
                          <a:spcPts val="800"/>
                        </a:spcAft>
                      </a:pPr>
                      <a:r>
                        <a:rPr lang="en-GB" sz="1100" dirty="0">
                          <a:solidFill>
                            <a:srgbClr val="FF0000"/>
                          </a:solidFill>
                        </a:rPr>
                        <a:t>50%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669039939"/>
                  </a:ext>
                </a:extLst>
              </a:tr>
              <a:tr h="265183">
                <a:tc>
                  <a:txBody>
                    <a:bodyPr/>
                    <a:lstStyle/>
                    <a:p>
                      <a:pPr algn="r" fontAlgn="b"/>
                      <a:r>
                        <a:rPr lang="en-US" sz="1100" dirty="0">
                          <a:solidFill>
                            <a:schemeClr val="bg1"/>
                          </a:solidFill>
                        </a:rPr>
                        <a:t>1030004</a:t>
                      </a:r>
                    </a:p>
                  </a:txBody>
                  <a:tcPr marL="9525" marR="9525" marT="9525" marB="0" anchor="b"/>
                </a:tc>
                <a:tc>
                  <a:txBody>
                    <a:bodyPr/>
                    <a:lstStyle/>
                    <a:p>
                      <a:pPr algn="l" fontAlgn="b"/>
                      <a:r>
                        <a:rPr lang="en-US" sz="1100" dirty="0">
                          <a:solidFill>
                            <a:schemeClr val="tx1"/>
                          </a:solidFill>
                        </a:rPr>
                        <a:t>Study on Media </a:t>
                      </a:r>
                      <a:r>
                        <a:rPr lang="en-US" sz="1100" dirty="0" err="1">
                          <a:solidFill>
                            <a:schemeClr val="tx1"/>
                          </a:solidFill>
                        </a:rPr>
                        <a:t>enerGy</a:t>
                      </a:r>
                      <a:r>
                        <a:rPr lang="en-US" sz="1100" dirty="0">
                          <a:solidFill>
                            <a:schemeClr val="tx1"/>
                          </a:solidFill>
                        </a:rPr>
                        <a:t> consumption </a:t>
                      </a:r>
                      <a:r>
                        <a:rPr lang="en-US" sz="1100" dirty="0" err="1">
                          <a:solidFill>
                            <a:schemeClr val="tx1"/>
                          </a:solidFill>
                        </a:rPr>
                        <a:t>exposuRE</a:t>
                      </a:r>
                      <a:r>
                        <a:rPr lang="en-US" sz="1100" dirty="0">
                          <a:solidFill>
                            <a:schemeClr val="tx1"/>
                          </a:solidFill>
                        </a:rPr>
                        <a:t> and </a:t>
                      </a:r>
                      <a:r>
                        <a:rPr lang="en-US" sz="1100" dirty="0" err="1">
                          <a:solidFill>
                            <a:schemeClr val="tx1"/>
                          </a:solidFill>
                        </a:rPr>
                        <a:t>EvaluatioN</a:t>
                      </a:r>
                      <a:r>
                        <a:rPr lang="en-US" sz="1100" dirty="0">
                          <a:solidFill>
                            <a:schemeClr val="tx1"/>
                          </a:solidFill>
                        </a:rPr>
                        <a:t> framework</a:t>
                      </a:r>
                    </a:p>
                  </a:txBody>
                  <a:tcPr marL="9525" marR="9525" marT="9525" marB="0" anchor="b"/>
                </a:tc>
                <a:tc>
                  <a:txBody>
                    <a:bodyPr/>
                    <a:lstStyle/>
                    <a:p>
                      <a:pPr algn="l" fontAlgn="b"/>
                      <a:r>
                        <a:rPr lang="en-US" sz="1100" dirty="0" err="1">
                          <a:solidFill>
                            <a:schemeClr val="tx1"/>
                          </a:solidFill>
                        </a:rPr>
                        <a:t>FS_MediaEnergyGREEN</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6"/>
                        </a:rPr>
                        <a:t>SP-240481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399550442"/>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br>
                        <a:rPr lang="en-US" sz="1100" dirty="0">
                          <a:solidFill>
                            <a:schemeClr val="tx1"/>
                          </a:solidFill>
                        </a:rPr>
                      </a:br>
                      <a:r>
                        <a:rPr lang="en-US" sz="1100" dirty="0">
                          <a:solidFill>
                            <a:srgbClr val="FF0000"/>
                          </a:solidFill>
                        </a:rPr>
                        <a:t>-&gt; 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7"/>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643484382"/>
                  </a:ext>
                </a:extLst>
              </a:tr>
              <a:tr h="265183">
                <a:tc>
                  <a:txBody>
                    <a:bodyPr/>
                    <a:lstStyle/>
                    <a:p>
                      <a:pPr algn="r" fontAlgn="b"/>
                      <a:r>
                        <a:rPr lang="en-US" sz="1100" dirty="0">
                          <a:solidFill>
                            <a:schemeClr val="bg1"/>
                          </a:solidFill>
                        </a:rPr>
                        <a:t>1030006</a:t>
                      </a:r>
                    </a:p>
                  </a:txBody>
                  <a:tcPr marL="9525" marR="9525" marT="9525" marB="0" anchor="b"/>
                </a:tc>
                <a:tc>
                  <a:txBody>
                    <a:bodyPr/>
                    <a:lstStyle/>
                    <a:p>
                      <a:pPr algn="l" fontAlgn="b"/>
                      <a:r>
                        <a:rPr lang="en-US" sz="1100" dirty="0">
                          <a:solidFill>
                            <a:schemeClr val="tx1"/>
                          </a:solidFill>
                        </a:rPr>
                        <a:t>Study on Advanced Media Delivery</a:t>
                      </a:r>
                    </a:p>
                  </a:txBody>
                  <a:tcPr marL="9525" marR="9525" marT="9525" marB="0" anchor="b"/>
                </a:tc>
                <a:tc>
                  <a:txBody>
                    <a:bodyPr/>
                    <a:lstStyle/>
                    <a:p>
                      <a:pPr algn="l" fontAlgn="b"/>
                      <a:r>
                        <a:rPr lang="en-US" sz="1100" dirty="0">
                          <a:solidFill>
                            <a:schemeClr val="tx1"/>
                          </a:solidFill>
                        </a:rPr>
                        <a:t>FS_AMD</a:t>
                      </a:r>
                    </a:p>
                  </a:txBody>
                  <a:tcPr marL="9525" marR="9525" marT="9525" marB="0" anchor="b"/>
                </a:tc>
                <a:tc>
                  <a:txBody>
                    <a:bodyPr/>
                    <a:lstStyle/>
                    <a:p>
                      <a:pPr algn="r" fontAlgn="b"/>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8"/>
                        </a:rPr>
                        <a:t>SP-240514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4092775877"/>
                  </a:ext>
                </a:extLst>
              </a:tr>
              <a:tr h="265183">
                <a:tc>
                  <a:txBody>
                    <a:bodyPr/>
                    <a:lstStyle/>
                    <a:p>
                      <a:pPr algn="r" fontAlgn="b"/>
                      <a:r>
                        <a:rPr lang="en-US" sz="1100" dirty="0">
                          <a:solidFill>
                            <a:schemeClr val="bg1"/>
                          </a:solidFill>
                        </a:rPr>
                        <a:t>1030007</a:t>
                      </a:r>
                    </a:p>
                  </a:txBody>
                  <a:tcPr marL="9525" marR="9525" marT="9525" marB="0" anchor="b"/>
                </a:tc>
                <a:tc>
                  <a:txBody>
                    <a:bodyPr/>
                    <a:lstStyle/>
                    <a:p>
                      <a:pPr algn="l" fontAlgn="b"/>
                      <a:r>
                        <a:rPr lang="en-US" sz="1100" dirty="0">
                          <a:solidFill>
                            <a:schemeClr val="tx1"/>
                          </a:solidFill>
                        </a:rPr>
                        <a:t>Study of 5G Real-time Transport Protocol Configurations, Phase 2</a:t>
                      </a:r>
                    </a:p>
                  </a:txBody>
                  <a:tcPr marL="9525" marR="9525" marT="9525" marB="0" anchor="b"/>
                </a:tc>
                <a:tc>
                  <a:txBody>
                    <a:bodyPr/>
                    <a:lstStyle/>
                    <a:p>
                      <a:pPr algn="l" fontAlgn="b"/>
                      <a:r>
                        <a:rPr lang="en-US" sz="1100" dirty="0">
                          <a:solidFill>
                            <a:schemeClr val="tx1"/>
                          </a:solidFill>
                        </a:rPr>
                        <a:t>FS_5G_RTP_Ph2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9"/>
                        </a:rPr>
                        <a:t>SP-240482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713869790"/>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10"/>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35534630"/>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endParaRPr lang="en-GB" sz="1100" dirty="0">
                        <a:solidFill>
                          <a:schemeClr val="tx1"/>
                        </a:solidFill>
                      </a:endParaRPr>
                    </a:p>
                  </a:txBody>
                  <a:tcPr marL="36001" marR="36001" marT="0" marB="0" anchor="b"/>
                </a:tc>
                <a:tc>
                  <a:txBody>
                    <a:bodyPr/>
                    <a:lstStyle/>
                    <a:p>
                      <a:pPr algn="r" fontAlgn="t"/>
                      <a:r>
                        <a:rPr lang="en-US" sz="1100" b="0" i="0" u="sng" strike="noStrike" dirty="0">
                          <a:solidFill>
                            <a:srgbClr val="0000FF"/>
                          </a:solidFill>
                          <a:effectLst/>
                          <a:latin typeface="+mn-lt"/>
                          <a:hlinkClick r:id="rId11"/>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101476272"/>
                  </a:ext>
                </a:extLst>
              </a:tr>
            </a:tbl>
          </a:graphicData>
        </a:graphic>
      </p:graphicFrame>
    </p:spTree>
    <p:extLst>
      <p:ext uri="{BB962C8B-B14F-4D97-AF65-F5344CB8AC3E}">
        <p14:creationId xmlns:p14="http://schemas.microsoft.com/office/powerpoint/2010/main" val="1818184995"/>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200" dirty="0"/>
              <a:t>  The objectives of the study item are primarily to identify relevant interoperability requirements and implementation constraints of AI/ML in 5G media services. </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The TR 26.927 includes some updates on the procedures for federated learning, for split inferencing, use of </a:t>
            </a:r>
            <a:r>
              <a:rPr lang="en-US" altLang="zh-CN" sz="1200" dirty="0" err="1">
                <a:cs typeface="Arial" pitchFamily="34" charset="0"/>
              </a:rPr>
              <a:t>NerF</a:t>
            </a:r>
            <a:r>
              <a:rPr lang="en-US" altLang="zh-CN" sz="1200" dirty="0">
                <a:cs typeface="Arial" pitchFamily="34" charset="0"/>
              </a:rPr>
              <a:t> and documentation of related work within 3GPP and MPEG.</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In the Permanent document, operator’s considerations are kept tracked and analysis of how much they are covered by the study.</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On the evaluation side, NNC compression results when applied to speech recognition received, the scripts and material will be available on the dedicated 5G-MAG repo.</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A particular focus was made on ONNX format, and to which extend the models can be split and their impact on the performance of the resulting models.</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Timeline extended to allow for more considerations on evaluations, operator input and potential normative work</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Reflecting more operator input</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AI/ML evaluation</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Text of TR 26.847</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Potential related normative work and conclusions</a:t>
            </a:r>
          </a:p>
          <a:p>
            <a:pPr marL="287338" lvl="0" indent="-287338"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200" dirty="0"/>
          </a:p>
          <a:p>
            <a:pPr marL="0" indent="0">
              <a:buNone/>
            </a:pPr>
            <a:endParaRPr lang="fr-FR" sz="1200" dirty="0"/>
          </a:p>
        </p:txBody>
      </p:sp>
      <p:graphicFrame>
        <p:nvGraphicFramePr>
          <p:cNvPr id="4" name="Table 3">
            <a:extLst>
              <a:ext uri="{FF2B5EF4-FFF2-40B4-BE49-F238E27FC236}">
                <a16:creationId xmlns:a16="http://schemas.microsoft.com/office/drawing/2014/main" id="{BAE5BA83-9702-4BEA-8D31-3E91EC15040A}"/>
              </a:ext>
            </a:extLst>
          </p:cNvPr>
          <p:cNvGraphicFramePr>
            <a:graphicFrameLocks noGrp="1"/>
          </p:cNvGraphicFramePr>
          <p:nvPr>
            <p:extLst>
              <p:ext uri="{D42A27DB-BD31-4B8C-83A1-F6EECF244321}">
                <p14:modId xmlns:p14="http://schemas.microsoft.com/office/powerpoint/2010/main" val="2595347786"/>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029365130"/>
                    </a:ext>
                  </a:extLst>
                </a:gridCol>
                <a:gridCol w="3844407">
                  <a:extLst>
                    <a:ext uri="{9D8B030D-6E8A-4147-A177-3AD203B41FA5}">
                      <a16:colId xmlns:a16="http://schemas.microsoft.com/office/drawing/2014/main" val="1242704509"/>
                    </a:ext>
                  </a:extLst>
                </a:gridCol>
                <a:gridCol w="1095473">
                  <a:extLst>
                    <a:ext uri="{9D8B030D-6E8A-4147-A177-3AD203B41FA5}">
                      <a16:colId xmlns:a16="http://schemas.microsoft.com/office/drawing/2014/main" val="1339814967"/>
                    </a:ext>
                  </a:extLst>
                </a:gridCol>
                <a:gridCol w="807092">
                  <a:extLst>
                    <a:ext uri="{9D8B030D-6E8A-4147-A177-3AD203B41FA5}">
                      <a16:colId xmlns:a16="http://schemas.microsoft.com/office/drawing/2014/main" val="1142247066"/>
                    </a:ext>
                  </a:extLst>
                </a:gridCol>
                <a:gridCol w="551732">
                  <a:extLst>
                    <a:ext uri="{9D8B030D-6E8A-4147-A177-3AD203B41FA5}">
                      <a16:colId xmlns:a16="http://schemas.microsoft.com/office/drawing/2014/main" val="368115895"/>
                    </a:ext>
                  </a:extLst>
                </a:gridCol>
                <a:gridCol w="643064">
                  <a:extLst>
                    <a:ext uri="{9D8B030D-6E8A-4147-A177-3AD203B41FA5}">
                      <a16:colId xmlns:a16="http://schemas.microsoft.com/office/drawing/2014/main" val="2455226772"/>
                    </a:ext>
                  </a:extLst>
                </a:gridCol>
                <a:gridCol w="643064">
                  <a:extLst>
                    <a:ext uri="{9D8B030D-6E8A-4147-A177-3AD203B41FA5}">
                      <a16:colId xmlns:a16="http://schemas.microsoft.com/office/drawing/2014/main" val="1835048682"/>
                    </a:ext>
                  </a:extLst>
                </a:gridCol>
                <a:gridCol w="1898167">
                  <a:extLst>
                    <a:ext uri="{9D8B030D-6E8A-4147-A177-3AD203B41FA5}">
                      <a16:colId xmlns:a16="http://schemas.microsoft.com/office/drawing/2014/main" val="1250370078"/>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795152656"/>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9/9/2024</a:t>
                      </a:r>
                      <a:br>
                        <a:rPr lang="en-US" sz="1100" dirty="0">
                          <a:solidFill>
                            <a:schemeClr val="tx1"/>
                          </a:solidFill>
                        </a:rPr>
                      </a:br>
                      <a:r>
                        <a:rPr lang="en-US" sz="1100" dirty="0">
                          <a:solidFill>
                            <a:srgbClr val="FF0000"/>
                          </a:solidFill>
                        </a:rPr>
                        <a:t>-&gt; 3/3/2025</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b"/>
                      <a:r>
                        <a:rPr lang="en-US" sz="1100" dirty="0">
                          <a:hlinkClick r:id="rId2"/>
                        </a:rPr>
                        <a:t>SP-220328</a:t>
                      </a:r>
                      <a:endParaRPr lang="en-US" sz="1100" dirty="0"/>
                    </a:p>
                  </a:txBody>
                  <a:tcPr marL="9525" marR="9525" marT="9525" marB="0" anchor="b"/>
                </a:tc>
                <a:tc>
                  <a:txBody>
                    <a:bodyPr/>
                    <a:lstStyle/>
                    <a:p>
                      <a:pPr algn="r">
                        <a:lnSpc>
                          <a:spcPct val="107000"/>
                        </a:lnSpc>
                        <a:spcAft>
                          <a:spcPts val="800"/>
                        </a:spcAft>
                      </a:pPr>
                      <a:r>
                        <a:rPr lang="en-GB" sz="1100" dirty="0">
                          <a:solidFill>
                            <a:srgbClr val="FF0000"/>
                          </a:solidFill>
                        </a:rPr>
                        <a:t>75%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042227117"/>
                  </a:ext>
                </a:extLst>
              </a:tr>
            </a:tbl>
          </a:graphicData>
        </a:graphic>
      </p:graphicFrame>
    </p:spTree>
    <p:extLst>
      <p:ext uri="{BB962C8B-B14F-4D97-AF65-F5344CB8AC3E}">
        <p14:creationId xmlns:p14="http://schemas.microsoft.com/office/powerpoint/2010/main" val="593177862"/>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Study on Diverse audio Capturing system for End-user Devices </a:t>
            </a:r>
            <a:r>
              <a:rPr lang="en-US" altLang="en-US" sz="3200" dirty="0"/>
              <a:t>(</a:t>
            </a:r>
            <a:r>
              <a:rPr lang="en-US" sz="3200" dirty="0" err="1"/>
              <a:t>FS_DaCED</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This study item considers codec-independent immersive voice and audio capturing configurations for end-user devices. The outcome of the studies can be used as guidelines for the manufacturers to deploy immersive voice and audio services. </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Proposed updates to TR 26.933 were reviewed and agreed including: Microphones for the Headphones, Example design of parametric spatial audio capture for multi-microphone devices, Harmonized proposal of an example audio capture processing solution</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hlinkClick r:id="rId2"/>
              </a:rPr>
              <a:t>SP-240715</a:t>
            </a:r>
            <a:r>
              <a:rPr lang="en-US" altLang="zh-CN" sz="1400" dirty="0">
                <a:cs typeface="Arial" pitchFamily="34" charset="0"/>
              </a:rPr>
              <a:t> TR 26.933 v 1.0.0 - Study on Diverse Audio Capturing system, for information</a:t>
            </a:r>
          </a:p>
          <a:p>
            <a:pPr marL="0" lvl="0" indent="0" fontAlgn="base">
              <a:lnSpc>
                <a:spcPct val="93000"/>
              </a:lnSpc>
              <a:spcBef>
                <a:spcPct val="15000"/>
              </a:spcBef>
              <a:spcAft>
                <a:spcPct val="15000"/>
              </a:spcAft>
              <a:buSzPct val="100000"/>
              <a:buNone/>
              <a:tabLst>
                <a:tab pos="285750" algn="l"/>
              </a:tabLst>
              <a:defRPr/>
            </a:pPr>
            <a:endParaRPr lang="en-US" sz="1400" b="1" u="sng"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Example audio capture processing solutions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Remaining issues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Provide recommendation on potential work for </a:t>
            </a:r>
            <a:r>
              <a:rPr kumimoji="0" lang="en-US" altLang="zh-CN" sz="1400" b="0" i="0" u="none" strike="noStrike" kern="0" cap="none" spc="0" normalizeH="0" baseline="0" noProof="0" dirty="0" err="1">
                <a:ln>
                  <a:noFill/>
                </a:ln>
                <a:solidFill>
                  <a:prstClr val="black"/>
                </a:solidFill>
                <a:effectLst/>
                <a:uLnTx/>
                <a:uFillTx/>
                <a:ea typeface="宋体" panose="02010600030101010101" pitchFamily="2" charset="-122"/>
                <a:cs typeface="Arial" pitchFamily="34" charset="0"/>
              </a:rPr>
              <a:t>DaCED</a:t>
            </a: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 based on the findings in this study.</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Agree on TR 26. 933 v2.0.0 to be sent to SA plenary for approval</a:t>
            </a: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3881009999"/>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9/9/2024</a:t>
                      </a:r>
                    </a:p>
                  </a:txBody>
                  <a:tcPr marL="9525" marR="9525" marT="9525" marB="0" anchor="b"/>
                </a:tc>
                <a:tc>
                  <a:txBody>
                    <a:bodyPr/>
                    <a:lstStyle/>
                    <a:p>
                      <a:pPr algn="r">
                        <a:lnSpc>
                          <a:spcPct val="107000"/>
                        </a:lnSpc>
                        <a:spcAft>
                          <a:spcPts val="800"/>
                        </a:spcAft>
                      </a:pPr>
                      <a:r>
                        <a:rPr lang="en-GB" sz="1100" dirty="0">
                          <a:solidFill>
                            <a:schemeClr val="tx1"/>
                          </a:solidFill>
                        </a:rPr>
                        <a:t>70%</a:t>
                      </a:r>
                    </a:p>
                  </a:txBody>
                  <a:tcPr marL="36001" marR="36001" marT="0" marB="0" anchor="b"/>
                </a:tc>
                <a:tc>
                  <a:txBody>
                    <a:bodyPr/>
                    <a:lstStyle/>
                    <a:p>
                      <a:pPr algn="r" fontAlgn="b"/>
                      <a:r>
                        <a:rPr lang="en-US" sz="1100" dirty="0">
                          <a:hlinkClick r:id="rId4"/>
                        </a:rPr>
                        <a:t>SP-221330</a:t>
                      </a:r>
                      <a:endParaRPr lang="en-US" sz="1100" dirty="0"/>
                    </a:p>
                  </a:txBody>
                  <a:tcPr marL="9525" marR="9525" marT="9525" marB="0" anchor="b"/>
                </a:tc>
                <a:tc>
                  <a:txBody>
                    <a:bodyPr/>
                    <a:lstStyle/>
                    <a:p>
                      <a:pPr algn="r">
                        <a:lnSpc>
                          <a:spcPct val="107000"/>
                        </a:lnSpc>
                        <a:spcAft>
                          <a:spcPts val="800"/>
                        </a:spcAft>
                      </a:pPr>
                      <a:r>
                        <a:rPr lang="en-GB" sz="1100" dirty="0">
                          <a:solidFill>
                            <a:srgbClr val="FF0000"/>
                          </a:solidFill>
                        </a:rPr>
                        <a:t>85%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84435226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pPr fontAlgn="b"/>
            <a:r>
              <a:rPr lang="en-US" sz="3200" dirty="0"/>
              <a:t>Feasibility Study on Film Grain synthesis (FS_FGS)</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2434689200"/>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1000016</a:t>
                      </a:r>
                    </a:p>
                  </a:txBody>
                  <a:tcPr marL="9525" marR="9525" marT="9525" marB="0" anchor="b"/>
                </a:tc>
                <a:tc>
                  <a:txBody>
                    <a:bodyPr/>
                    <a:lstStyle/>
                    <a:p>
                      <a:pPr algn="l" fontAlgn="b"/>
                      <a:r>
                        <a:rPr lang="en-US" sz="1100" dirty="0">
                          <a:solidFill>
                            <a:schemeClr val="tx1"/>
                          </a:solidFill>
                        </a:rPr>
                        <a:t>Feasibility Study on Film Grain synthesis</a:t>
                      </a:r>
                    </a:p>
                  </a:txBody>
                  <a:tcPr marL="9525" marR="9525" marT="9525" marB="0" anchor="b"/>
                </a:tc>
                <a:tc>
                  <a:txBody>
                    <a:bodyPr/>
                    <a:lstStyle/>
                    <a:p>
                      <a:pPr algn="l" fontAlgn="b"/>
                      <a:r>
                        <a:rPr lang="en-US" sz="1100" dirty="0">
                          <a:solidFill>
                            <a:schemeClr val="tx1"/>
                          </a:solidFill>
                        </a:rPr>
                        <a:t>FS_FGS </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2" action="ppaction://hlinkfile"/>
                        </a:rPr>
                        <a:t>SP-230539</a:t>
                      </a:r>
                      <a:endParaRPr lang="en-US" sz="1100" b="0" u="none" dirty="0">
                        <a:solidFill>
                          <a:schemeClr val="tx1"/>
                        </a:solidFill>
                      </a:endParaRPr>
                    </a:p>
                  </a:txBody>
                  <a:tcPr marL="9525" marR="9525" marT="9525" marB="0" anchor="b"/>
                </a:tc>
                <a:tc>
                  <a:txBody>
                    <a:bodyPr/>
                    <a:lstStyle/>
                    <a:p>
                      <a:pPr algn="r">
                        <a:lnSpc>
                          <a:spcPct val="107000"/>
                        </a:lnSpc>
                        <a:spcAft>
                          <a:spcPts val="800"/>
                        </a:spcAft>
                      </a:pPr>
                      <a:r>
                        <a:rPr lang="en-GB" sz="1100" dirty="0">
                          <a:solidFill>
                            <a:srgbClr val="FF0000"/>
                          </a:solidFill>
                        </a:rPr>
                        <a:t>30%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388094"/>
            <a:ext cx="11068050" cy="355106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200" dirty="0">
                <a:solidFill>
                  <a:srgbClr val="000000"/>
                </a:solidFill>
                <a:effectLst/>
                <a:ea typeface="MS Mincho" panose="02020609040205080304" pitchFamily="49" charset="-128"/>
              </a:rPr>
              <a:t>This study aims to evaluate use of Film Grain Synthesis (FGS) in 5G video services.</a:t>
            </a:r>
          </a:p>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Awaiting inputs from </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ISO/IEC JTC1 SC29 JVET Film Grain Synthesis </a:t>
            </a:r>
            <a:r>
              <a:rPr kumimoji="0" lang="en-US" altLang="zh-CN" sz="12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AhG</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t>
            </a:r>
            <a:endParaRPr lang="en-US" altLang="zh-CN" sz="1200" dirty="0">
              <a:cs typeface="Arial" pitchFamily="34" charset="0"/>
            </a:endParaRPr>
          </a:p>
          <a:p>
            <a:pPr lvl="0" fontAlgn="base">
              <a:lnSpc>
                <a:spcPct val="93000"/>
              </a:lnSpc>
              <a:spcBef>
                <a:spcPct val="15000"/>
              </a:spcBef>
              <a:spcAft>
                <a:spcPct val="15000"/>
              </a:spcAft>
              <a:buSzPct val="100000"/>
              <a:tabLst>
                <a:tab pos="285750" algn="l"/>
              </a:tabLst>
              <a:defRPr/>
            </a:pPr>
            <a:endParaRPr lang="en-US" altLang="zh-CN" sz="12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Monitor status and new developments of the ISO/IEC JTC1 SC29 JVET Film Grain Synthesis </a:t>
            </a:r>
            <a:r>
              <a:rPr kumimoji="0" lang="en-US" altLang="zh-CN" sz="12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AhG</a:t>
            </a:r>
            <a:endPar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endParaRPr>
          </a:p>
          <a:p>
            <a:pPr marL="0" marR="0" lvl="0" indent="0" algn="l" defTabSz="914400" rtl="0" eaLnBrk="0" fontAlgn="base" latinLnBrk="0" hangingPunct="0">
              <a:lnSpc>
                <a:spcPct val="93000"/>
              </a:lnSpc>
              <a:spcBef>
                <a:spcPct val="15000"/>
              </a:spcBef>
              <a:spcAft>
                <a:spcPct val="15000"/>
              </a:spcAft>
              <a:buClrTx/>
              <a:buSzPct val="100000"/>
              <a:buNone/>
              <a:tabLst>
                <a:tab pos="285750" algn="l"/>
              </a:tabLst>
              <a:defRPr/>
            </a:pPr>
            <a:endPar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endParaRPr>
          </a:p>
          <a:p>
            <a:pPr marL="287338" indent="-287338">
              <a:buNone/>
            </a:pPr>
            <a:endParaRPr lang="fr-FR" sz="1200" dirty="0"/>
          </a:p>
        </p:txBody>
      </p:sp>
    </p:spTree>
    <p:extLst>
      <p:ext uri="{BB962C8B-B14F-4D97-AF65-F5344CB8AC3E}">
        <p14:creationId xmlns:p14="http://schemas.microsoft.com/office/powerpoint/2010/main" val="36238281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1" y="1454151"/>
            <a:ext cx="9521774" cy="4830763"/>
          </a:xfrm>
        </p:spPr>
        <p:txBody>
          <a:bodyPr/>
          <a:lstStyle/>
          <a:p>
            <a:pPr>
              <a:lnSpc>
                <a:spcPct val="90000"/>
              </a:lnSpc>
              <a:spcBef>
                <a:spcPts val="1800"/>
              </a:spcBef>
              <a:tabLst>
                <a:tab pos="2152650" algn="l"/>
                <a:tab pos="5118100" algn="l"/>
              </a:tabLst>
              <a:defRPr/>
            </a:pPr>
            <a:r>
              <a:rPr lang="fi-FI" sz="2000" kern="0" dirty="0"/>
              <a:t>SA4 officials:</a:t>
            </a:r>
          </a:p>
          <a:p>
            <a:pPr lvl="1">
              <a:lnSpc>
                <a:spcPct val="90000"/>
              </a:lnSpc>
              <a:spcBef>
                <a:spcPts val="400"/>
              </a:spcBef>
              <a:tabLst>
                <a:tab pos="2152650" algn="l"/>
                <a:tab pos="5118100" algn="l"/>
              </a:tabLst>
              <a:defRPr/>
            </a:pPr>
            <a:r>
              <a:rPr lang="fi-FI" sz="1600" kern="0" dirty="0"/>
              <a:t>Chair: </a:t>
            </a:r>
            <a:r>
              <a:rPr lang="en-GB" sz="1600" kern="0" dirty="0"/>
              <a:t>Frédéric Gabin (Dolby France SAS, ETSI)</a:t>
            </a:r>
            <a:endParaRPr lang="en-US" sz="1600" kern="0" dirty="0">
              <a:solidFill>
                <a:srgbClr val="FF0000"/>
              </a:solidFill>
            </a:endParaRPr>
          </a:p>
          <a:p>
            <a:pPr lvl="1">
              <a:lnSpc>
                <a:spcPct val="90000"/>
              </a:lnSpc>
              <a:spcBef>
                <a:spcPts val="400"/>
              </a:spcBef>
              <a:tabLst>
                <a:tab pos="2152650" algn="l"/>
                <a:tab pos="5118100" algn="l"/>
              </a:tabLst>
              <a:defRPr/>
            </a:pPr>
            <a:r>
              <a:rPr lang="fi-FI" sz="1600" kern="0" dirty="0"/>
              <a:t>Vice Chairs: </a:t>
            </a:r>
          </a:p>
          <a:p>
            <a:pPr lvl="2">
              <a:lnSpc>
                <a:spcPct val="90000"/>
              </a:lnSpc>
              <a:spcBef>
                <a:spcPts val="200"/>
              </a:spcBef>
              <a:tabLst>
                <a:tab pos="2152650" algn="l"/>
                <a:tab pos="5118100" algn="l"/>
              </a:tabLst>
              <a:defRPr/>
            </a:pPr>
            <a:r>
              <a:rPr lang="en-GB" sz="1400" dirty="0"/>
              <a:t>Gilles Teniou (Tencent, CCSA)</a:t>
            </a:r>
            <a:r>
              <a:rPr lang="en-GB" sz="1400" kern="0" dirty="0">
                <a:solidFill>
                  <a:srgbClr val="FF0000"/>
                </a:solidFill>
              </a:rPr>
              <a:t> </a:t>
            </a:r>
          </a:p>
          <a:p>
            <a:pPr lvl="2">
              <a:lnSpc>
                <a:spcPct val="90000"/>
              </a:lnSpc>
              <a:spcBef>
                <a:spcPts val="200"/>
              </a:spcBef>
              <a:tabLst>
                <a:tab pos="2152650" algn="l"/>
                <a:tab pos="5118100" algn="l"/>
              </a:tabLst>
              <a:defRPr/>
            </a:pPr>
            <a:r>
              <a:rPr lang="en-GB" sz="1400" dirty="0"/>
              <a:t>Jaeyeon Song (Samsung Electronics Co., Ltd, TTA)</a:t>
            </a:r>
          </a:p>
          <a:p>
            <a:pPr lvl="1">
              <a:lnSpc>
                <a:spcPct val="90000"/>
              </a:lnSpc>
              <a:spcBef>
                <a:spcPts val="400"/>
              </a:spcBef>
              <a:tabLst>
                <a:tab pos="2152650" algn="l"/>
                <a:tab pos="5118100" algn="l"/>
              </a:tabLst>
              <a:defRPr/>
            </a:pPr>
            <a:r>
              <a:rPr lang="fi-FI" sz="1600" kern="0" dirty="0"/>
              <a:t>Secretary: </a:t>
            </a:r>
            <a:r>
              <a:rPr lang="en-US" sz="1600" dirty="0">
                <a:solidFill>
                  <a:srgbClr val="FF0000"/>
                </a:solidFill>
                <a:effectLst/>
                <a:latin typeface="Calibri" panose="020F0502020204030204" pitchFamily="34" charset="0"/>
              </a:rPr>
              <a:t>NEW! </a:t>
            </a:r>
            <a:r>
              <a:rPr lang="fi-FI" sz="1600" kern="0" dirty="0">
                <a:solidFill>
                  <a:srgbClr val="FF0000"/>
                </a:solidFill>
              </a:rPr>
              <a:t>Andrijana Brekalo (MCC Support) is back !</a:t>
            </a:r>
          </a:p>
          <a:p>
            <a:pPr lvl="2">
              <a:lnSpc>
                <a:spcPct val="90000"/>
              </a:lnSpc>
              <a:spcBef>
                <a:spcPts val="400"/>
              </a:spcBef>
              <a:tabLst>
                <a:tab pos="2152650" algn="l"/>
                <a:tab pos="5118100" algn="l"/>
              </a:tabLst>
              <a:defRPr/>
            </a:pPr>
            <a:r>
              <a:rPr lang="fi-FI" sz="1200" dirty="0">
                <a:solidFill>
                  <a:srgbClr val="FF0000"/>
                </a:solidFill>
              </a:rPr>
              <a:t>Big thanks to </a:t>
            </a:r>
            <a:r>
              <a:rPr lang="fi-FI" sz="1200" kern="0" dirty="0">
                <a:solidFill>
                  <a:srgbClr val="FF0000"/>
                </a:solidFill>
              </a:rPr>
              <a:t>Antoine Burckard (MCC) for his excellent support since November 2023. Antoine will remain as backup to Andrijana.</a:t>
            </a:r>
            <a:endParaRPr lang="fi-FI" sz="1600" kern="0" dirty="0"/>
          </a:p>
          <a:p>
            <a:pPr>
              <a:lnSpc>
                <a:spcPct val="90000"/>
              </a:lnSpc>
              <a:spcBef>
                <a:spcPts val="1800"/>
              </a:spcBef>
              <a:spcAft>
                <a:spcPts val="0"/>
              </a:spcAft>
              <a:tabLst>
                <a:tab pos="2152650" algn="l"/>
                <a:tab pos="5118100" algn="l"/>
              </a:tabLst>
              <a:defRPr/>
            </a:pPr>
            <a:r>
              <a:rPr lang="fi-FI" sz="2000" kern="0" dirty="0"/>
              <a:t>Sub Working Groups and their </a:t>
            </a:r>
            <a:r>
              <a:rPr lang="en-GB" sz="2000" kern="0" dirty="0"/>
              <a:t>Chairs</a:t>
            </a:r>
          </a:p>
          <a:p>
            <a:pPr lvl="1">
              <a:lnSpc>
                <a:spcPct val="90000"/>
              </a:lnSpc>
              <a:spcBef>
                <a:spcPts val="1800"/>
              </a:spcBef>
              <a:spcAft>
                <a:spcPts val="0"/>
              </a:spcAft>
              <a:tabLst>
                <a:tab pos="2152650" algn="l"/>
                <a:tab pos="5118100" algn="l"/>
              </a:tabLst>
              <a:defRPr/>
            </a:pPr>
            <a:endParaRPr lang="en-GB" sz="1600" dirty="0"/>
          </a:p>
          <a:p>
            <a:pPr lvl="1">
              <a:lnSpc>
                <a:spcPct val="90000"/>
              </a:lnSpc>
              <a:spcBef>
                <a:spcPts val="1800"/>
              </a:spcBef>
              <a:spcAft>
                <a:spcPts val="0"/>
              </a:spcAft>
              <a:tabLst>
                <a:tab pos="2152650" algn="l"/>
                <a:tab pos="5118100" algn="l"/>
              </a:tabLst>
              <a:defRPr/>
            </a:pPr>
            <a:endParaRPr lang="en-GB" sz="1600" kern="0" dirty="0"/>
          </a:p>
          <a:p>
            <a:pPr lvl="1">
              <a:lnSpc>
                <a:spcPct val="90000"/>
              </a:lnSpc>
              <a:spcBef>
                <a:spcPts val="1800"/>
              </a:spcBef>
              <a:spcAft>
                <a:spcPts val="0"/>
              </a:spcAft>
              <a:tabLst>
                <a:tab pos="2152650" algn="l"/>
                <a:tab pos="5118100" algn="l"/>
              </a:tabLst>
              <a:defRPr/>
            </a:pPr>
            <a:endParaRPr lang="en-GB" sz="1600" dirty="0"/>
          </a:p>
          <a:p>
            <a:pPr lvl="1">
              <a:lnSpc>
                <a:spcPct val="90000"/>
              </a:lnSpc>
              <a:spcBef>
                <a:spcPts val="1800"/>
              </a:spcBef>
              <a:spcAft>
                <a:spcPts val="0"/>
              </a:spcAft>
              <a:tabLst>
                <a:tab pos="2152650" algn="l"/>
                <a:tab pos="5118100" algn="l"/>
              </a:tabLst>
              <a:defRPr/>
            </a:pPr>
            <a:endParaRPr lang="en-GB" sz="1600" kern="0" dirty="0"/>
          </a:p>
          <a:p>
            <a:pPr lvl="1">
              <a:lnSpc>
                <a:spcPct val="90000"/>
              </a:lnSpc>
              <a:spcBef>
                <a:spcPts val="1800"/>
              </a:spcBef>
              <a:spcAft>
                <a:spcPts val="0"/>
              </a:spcAft>
              <a:tabLst>
                <a:tab pos="2152650" algn="l"/>
                <a:tab pos="5118100" algn="l"/>
              </a:tabLst>
              <a:defRPr/>
            </a:pPr>
            <a:r>
              <a:rPr lang="en-GB" sz="1600" dirty="0">
                <a:hlinkClick r:id="rId3"/>
              </a:rPr>
              <a:t>SP-240721</a:t>
            </a:r>
            <a:r>
              <a:rPr lang="en-GB" sz="1600" dirty="0"/>
              <a:t>: SWG </a:t>
            </a:r>
            <a:r>
              <a:rPr lang="en-GB" sz="1600" dirty="0" err="1"/>
              <a:t>ToRs</a:t>
            </a:r>
            <a:r>
              <a:rPr lang="en-GB" sz="1600" dirty="0"/>
              <a:t> agreed at SA4#128 and for approval at SA#104</a:t>
            </a:r>
            <a:endParaRPr lang="en-GB" sz="1600" kern="0" dirty="0"/>
          </a:p>
          <a:p>
            <a:pPr lvl="1">
              <a:lnSpc>
                <a:spcPct val="90000"/>
              </a:lnSpc>
              <a:spcBef>
                <a:spcPts val="1800"/>
              </a:spcBef>
              <a:spcAft>
                <a:spcPts val="0"/>
              </a:spcAft>
              <a:tabLst>
                <a:tab pos="2152650" algn="l"/>
                <a:tab pos="5118100" algn="l"/>
              </a:tabLst>
              <a:defRPr/>
            </a:pPr>
            <a:endParaRPr lang="en-GB" sz="1600" kern="0" dirty="0"/>
          </a:p>
          <a:p>
            <a:endParaRPr lang="fr-FR" sz="2400" dirty="0"/>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418433495"/>
              </p:ext>
            </p:extLst>
          </p:nvPr>
        </p:nvGraphicFramePr>
        <p:xfrm>
          <a:off x="1060985" y="3873180"/>
          <a:ext cx="9108490" cy="1530669"/>
        </p:xfrm>
        <a:graphic>
          <a:graphicData uri="http://schemas.openxmlformats.org/drawingml/2006/table">
            <a:tbl>
              <a:tblPr firstRow="1" bandRow="1">
                <a:tableStyleId>{5C22544A-7EE6-4342-B048-85BDC9FD1C3A}</a:tableStyleId>
              </a:tblPr>
              <a:tblGrid>
                <a:gridCol w="2148395">
                  <a:extLst>
                    <a:ext uri="{9D8B030D-6E8A-4147-A177-3AD203B41FA5}">
                      <a16:colId xmlns:a16="http://schemas.microsoft.com/office/drawing/2014/main" val="20000"/>
                    </a:ext>
                  </a:extLst>
                </a:gridCol>
                <a:gridCol w="2345342">
                  <a:extLst>
                    <a:ext uri="{9D8B030D-6E8A-4147-A177-3AD203B41FA5}">
                      <a16:colId xmlns:a16="http://schemas.microsoft.com/office/drawing/2014/main" val="20001"/>
                    </a:ext>
                  </a:extLst>
                </a:gridCol>
                <a:gridCol w="2799077">
                  <a:extLst>
                    <a:ext uri="{9D8B030D-6E8A-4147-A177-3AD203B41FA5}">
                      <a16:colId xmlns:a16="http://schemas.microsoft.com/office/drawing/2014/main" val="20002"/>
                    </a:ext>
                  </a:extLst>
                </a:gridCol>
                <a:gridCol w="1815676">
                  <a:extLst>
                    <a:ext uri="{9D8B030D-6E8A-4147-A177-3AD203B41FA5}">
                      <a16:colId xmlns:a16="http://schemas.microsoft.com/office/drawing/2014/main" val="20004"/>
                    </a:ext>
                  </a:extLst>
                </a:gridCol>
              </a:tblGrid>
              <a:tr h="451845">
                <a:tc>
                  <a:txBody>
                    <a:bodyPr/>
                    <a:lstStyle/>
                    <a:p>
                      <a:pPr>
                        <a:lnSpc>
                          <a:spcPct val="90000"/>
                        </a:lnSpc>
                      </a:pPr>
                      <a:r>
                        <a:rPr lang="en-GB" sz="1200" dirty="0">
                          <a:latin typeface="+mn-lt"/>
                          <a:cs typeface="Arial" panose="020B0604020202020204" pitchFamily="34" charset="0"/>
                        </a:rPr>
                        <a:t>Audio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1009464">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latin typeface="+mn-lt"/>
                          <a:cs typeface="Arial" panose="020B0604020202020204" pitchFamily="34" charset="0"/>
                        </a:rPr>
                        <a:t>Tomas Toftgård (Ericsson LM, ETSI) &amp; Stéphane Ragot (Orange, ETSI)</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rgbClr val="FF0000"/>
                          </a:solidFill>
                          <a:latin typeface="+mn-lt"/>
                          <a:cs typeface="Arial" panose="020B0604020202020204" pitchFamily="34" charset="0"/>
                        </a:rPr>
                        <a:t>Note: Chair and Vice-Chair positions to be confirmed at SA4#129-e</a:t>
                      </a: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France SAS,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dirty="0">
                          <a:solidFill>
                            <a:schemeClr val="tx1"/>
                          </a:solidFill>
                        </a:rPr>
                        <a:t>Saba Ahsan (Nokia corporation, ETSI)</a:t>
                      </a:r>
                      <a:endParaRPr lang="en-US" sz="1200" b="0" dirty="0">
                        <a:solidFill>
                          <a:schemeClr val="tx1"/>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Feasibility Study on Avatars for Real-Time Communication </a:t>
            </a:r>
            <a:r>
              <a:rPr lang="en-US" altLang="en-US" dirty="0"/>
              <a:t>(</a:t>
            </a:r>
            <a:r>
              <a:rPr lang="en-US" sz="3200" dirty="0"/>
              <a:t>FS_AVATAR</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056602006"/>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903776">
                  <a:extLst>
                    <a:ext uri="{9D8B030D-6E8A-4147-A177-3AD203B41FA5}">
                      <a16:colId xmlns:a16="http://schemas.microsoft.com/office/drawing/2014/main" val="1647222598"/>
                    </a:ext>
                  </a:extLst>
                </a:gridCol>
                <a:gridCol w="455048">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2" action="ppaction://hlinkfile"/>
                        </a:rPr>
                        <a:t>SP-230544</a:t>
                      </a:r>
                      <a:endParaRPr lang="en-US" sz="1100" b="0" u="none" dirty="0">
                        <a:solidFill>
                          <a:schemeClr val="tx1"/>
                        </a:solidFill>
                        <a:latin typeface="+mn-lt"/>
                      </a:endParaRPr>
                    </a:p>
                  </a:txBody>
                  <a:tcPr marL="9525" marR="9525" marT="9525" marB="0" anchor="b"/>
                </a:tc>
                <a:tc>
                  <a:txBody>
                    <a:bodyPr/>
                    <a:lstStyle/>
                    <a:p>
                      <a:pPr algn="r">
                        <a:lnSpc>
                          <a:spcPct val="107000"/>
                        </a:lnSpc>
                        <a:spcAft>
                          <a:spcPts val="800"/>
                        </a:spcAft>
                      </a:pPr>
                      <a:r>
                        <a:rPr lang="en-GB" sz="1100" dirty="0">
                          <a:solidFill>
                            <a:srgbClr val="FF0000"/>
                          </a:solidFill>
                        </a:rPr>
                        <a:t>50%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070171"/>
            <a:ext cx="11068050" cy="4214744"/>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Based on relevant TR 22.856 use cases, the study item aims, among other objectives, to collect and document Avatar animation and representation approaches, document the requirements for an interoperable base Avatar format.</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Reviewed and agreed to document Avatar related features on </a:t>
            </a:r>
            <a:r>
              <a:rPr lang="en-US" altLang="zh-CN" sz="1400" dirty="0" err="1">
                <a:cs typeface="Arial" pitchFamily="34" charset="0"/>
              </a:rPr>
              <a:t>glTF</a:t>
            </a:r>
            <a:r>
              <a:rPr lang="en-US" altLang="zh-CN" sz="1400" dirty="0">
                <a:cs typeface="Arial" pitchFamily="34" charset="0"/>
              </a:rPr>
              <a:t> 2.0 and MPEG-I SD as well as Morph target animations approaches.</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Initiated discussion on the interoperability aspects by analyzing which configurations would be worth specifying in terms of format recommendation, fallback…</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Also agreed some considerations related to the 2D format Avatars, including specific architecture and corresponding call flow mapping.</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Discuss and agree common terminology for Avatar and Avatar animation</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Identify and document key requirements and capabilities of an inter-operable Avatar representation format</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Refine shortlist of potential candidates for the Avatar representation format,</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Study the integration of Avatars into the RTC services (including WebRTC and IMS),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Study the cross-operation with split rendering,</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Investigate the QoS, processing, and storage requirements for Avatars,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In collaboration with SA3, investigate security aspects of Avatars, including authentication, privacy, DRM, …</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Document the network procedures and the impact on the 5G-RTC architecture</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endParaRPr>
          </a:p>
          <a:p>
            <a:pPr marL="287338" indent="-287338">
              <a:lnSpc>
                <a:spcPct val="93000"/>
              </a:lnSpc>
              <a:spcBef>
                <a:spcPct val="15000"/>
              </a:spcBef>
              <a:spcAft>
                <a:spcPct val="15000"/>
              </a:spcAft>
              <a:buSzPct val="100000"/>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2187930363"/>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Study on Media </a:t>
            </a:r>
            <a:r>
              <a:rPr lang="en-US" dirty="0" err="1"/>
              <a:t>enerGy</a:t>
            </a:r>
            <a:r>
              <a:rPr lang="en-US" dirty="0"/>
              <a:t> consumption </a:t>
            </a:r>
            <a:r>
              <a:rPr lang="en-US" dirty="0" err="1"/>
              <a:t>exposuRE</a:t>
            </a:r>
            <a:r>
              <a:rPr lang="en-US" dirty="0"/>
              <a:t> and </a:t>
            </a:r>
            <a:r>
              <a:rPr lang="en-US" dirty="0" err="1"/>
              <a:t>EvaluatioN</a:t>
            </a:r>
            <a:r>
              <a:rPr lang="en-US" dirty="0"/>
              <a:t> framework </a:t>
            </a:r>
            <a:r>
              <a:rPr lang="en-US" altLang="en-US" dirty="0"/>
              <a:t>(</a:t>
            </a:r>
            <a:r>
              <a:rPr lang="en-US" dirty="0" err="1"/>
              <a:t>FS_MediaEnergyGREEN</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924271102"/>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1030004</a:t>
                      </a:r>
                    </a:p>
                  </a:txBody>
                  <a:tcPr marL="9525" marR="9525" marT="9525" marB="0" anchor="b"/>
                </a:tc>
                <a:tc>
                  <a:txBody>
                    <a:bodyPr/>
                    <a:lstStyle/>
                    <a:p>
                      <a:pPr algn="l" fontAlgn="b"/>
                      <a:r>
                        <a:rPr lang="en-US" sz="1100" dirty="0">
                          <a:solidFill>
                            <a:schemeClr val="tx1"/>
                          </a:solidFill>
                        </a:rPr>
                        <a:t>Study on Media </a:t>
                      </a:r>
                      <a:r>
                        <a:rPr lang="en-US" sz="1100" dirty="0" err="1">
                          <a:solidFill>
                            <a:schemeClr val="tx1"/>
                          </a:solidFill>
                        </a:rPr>
                        <a:t>enerGy</a:t>
                      </a:r>
                      <a:r>
                        <a:rPr lang="en-US" sz="1100" dirty="0">
                          <a:solidFill>
                            <a:schemeClr val="tx1"/>
                          </a:solidFill>
                        </a:rPr>
                        <a:t> consumption </a:t>
                      </a:r>
                      <a:r>
                        <a:rPr lang="en-US" sz="1100" dirty="0" err="1">
                          <a:solidFill>
                            <a:schemeClr val="tx1"/>
                          </a:solidFill>
                        </a:rPr>
                        <a:t>exposuRE</a:t>
                      </a:r>
                      <a:r>
                        <a:rPr lang="en-US" sz="1100" dirty="0">
                          <a:solidFill>
                            <a:schemeClr val="tx1"/>
                          </a:solidFill>
                        </a:rPr>
                        <a:t> and </a:t>
                      </a:r>
                      <a:r>
                        <a:rPr lang="en-US" sz="1100" dirty="0" err="1">
                          <a:solidFill>
                            <a:schemeClr val="tx1"/>
                          </a:solidFill>
                        </a:rPr>
                        <a:t>EvaluatioN</a:t>
                      </a:r>
                      <a:r>
                        <a:rPr lang="en-US" sz="1100" dirty="0">
                          <a:solidFill>
                            <a:schemeClr val="tx1"/>
                          </a:solidFill>
                        </a:rPr>
                        <a:t> framework</a:t>
                      </a:r>
                    </a:p>
                  </a:txBody>
                  <a:tcPr marL="9525" marR="9525" marT="9525" marB="0" anchor="b"/>
                </a:tc>
                <a:tc>
                  <a:txBody>
                    <a:bodyPr/>
                    <a:lstStyle/>
                    <a:p>
                      <a:pPr algn="l" fontAlgn="b"/>
                      <a:r>
                        <a:rPr lang="en-US" sz="1100" dirty="0" err="1">
                          <a:solidFill>
                            <a:schemeClr val="tx1"/>
                          </a:solidFill>
                        </a:rPr>
                        <a:t>FS_MediaEnergyGREEN</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a:r>
              <a:rPr lang="en-US" sz="1400" dirty="0">
                <a:effectLst/>
                <a:ea typeface="Times New Roman" panose="02020603050405020304" pitchFamily="18" charset="0"/>
              </a:rPr>
              <a:t>The study aims to identify sustainable media metrics, architectural impacts (APIs), functional extensions required for SA4 service enablers and evaluate the feasibility of an evaluation framework to facilitate efficient energy use and energy saving for media services.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Progressed TR 26.942 with:</a:t>
            </a:r>
          </a:p>
          <a:p>
            <a:pPr lvl="1">
              <a:lnSpc>
                <a:spcPct val="93000"/>
              </a:lnSpc>
              <a:spcBef>
                <a:spcPct val="15000"/>
              </a:spcBef>
              <a:spcAft>
                <a:spcPct val="15000"/>
              </a:spcAft>
              <a:buSzPct val="100000"/>
              <a:tabLst>
                <a:tab pos="285750" algn="l"/>
              </a:tabLst>
              <a:defRPr/>
            </a:pPr>
            <a:r>
              <a:rPr lang="en-US" altLang="zh-CN" sz="1400" dirty="0">
                <a:cs typeface="Arial" pitchFamily="34" charset="0"/>
              </a:rPr>
              <a:t>TR skeleton</a:t>
            </a:r>
          </a:p>
          <a:p>
            <a:pPr lvl="1">
              <a:lnSpc>
                <a:spcPct val="93000"/>
              </a:lnSpc>
              <a:spcBef>
                <a:spcPct val="15000"/>
              </a:spcBef>
              <a:spcAft>
                <a:spcPct val="15000"/>
              </a:spcAft>
              <a:buSzPct val="100000"/>
              <a:tabLst>
                <a:tab pos="285750" algn="l"/>
              </a:tabLst>
              <a:defRPr/>
            </a:pPr>
            <a:r>
              <a:rPr lang="en-US" altLang="zh-CN" sz="1400" dirty="0">
                <a:cs typeface="Arial" pitchFamily="34" charset="0"/>
              </a:rPr>
              <a:t>Related work </a:t>
            </a:r>
          </a:p>
          <a:p>
            <a:pPr lvl="1">
              <a:lnSpc>
                <a:spcPct val="93000"/>
              </a:lnSpc>
              <a:spcBef>
                <a:spcPct val="15000"/>
              </a:spcBef>
              <a:spcAft>
                <a:spcPct val="15000"/>
              </a:spcAft>
              <a:buSzPct val="100000"/>
              <a:tabLst>
                <a:tab pos="285750" algn="l"/>
              </a:tabLst>
              <a:defRPr/>
            </a:pPr>
            <a:r>
              <a:rPr lang="en-US" altLang="zh-CN" sz="1400" dirty="0">
                <a:cs typeface="Arial" pitchFamily="34" charset="0"/>
              </a:rPr>
              <a:t>Collection and exposure of energy consumption information by OAM </a:t>
            </a:r>
          </a:p>
          <a:p>
            <a:pPr lvl="1">
              <a:lnSpc>
                <a:spcPct val="93000"/>
              </a:lnSpc>
              <a:spcBef>
                <a:spcPct val="15000"/>
              </a:spcBef>
              <a:spcAft>
                <a:spcPct val="15000"/>
              </a:spcAft>
              <a:buSzPct val="100000"/>
              <a:tabLst>
                <a:tab pos="285750" algn="l"/>
              </a:tabLst>
              <a:defRPr/>
            </a:pPr>
            <a:r>
              <a:rPr lang="en-US" altLang="zh-CN" sz="1400" dirty="0">
                <a:cs typeface="Arial" pitchFamily="34" charset="0"/>
              </a:rPr>
              <a:t>Description of the existing collection and exposure of energy consumption information at UE</a:t>
            </a:r>
          </a:p>
          <a:p>
            <a:pPr lvl="1">
              <a:lnSpc>
                <a:spcPct val="93000"/>
              </a:lnSpc>
              <a:spcBef>
                <a:spcPct val="15000"/>
              </a:spcBef>
              <a:spcAft>
                <a:spcPct val="15000"/>
              </a:spcAft>
              <a:buSzPct val="100000"/>
              <a:tabLst>
                <a:tab pos="285750" algn="l"/>
              </a:tabLst>
              <a:defRPr/>
            </a:pPr>
            <a:r>
              <a:rPr lang="en-US" altLang="zh-CN" sz="1400" dirty="0">
                <a:cs typeface="Arial" pitchFamily="34" charset="0"/>
              </a:rPr>
              <a:t>Context information on greenhouse gas reporting laws, protocols and framework </a:t>
            </a:r>
          </a:p>
          <a:p>
            <a:pPr lvl="1">
              <a:lnSpc>
                <a:spcPct val="93000"/>
              </a:lnSpc>
              <a:spcBef>
                <a:spcPct val="15000"/>
              </a:spcBef>
              <a:spcAft>
                <a:spcPct val="15000"/>
              </a:spcAft>
              <a:buSzPct val="100000"/>
              <a:tabLst>
                <a:tab pos="285750" algn="l"/>
              </a:tabLst>
              <a:defRPr/>
            </a:pPr>
            <a:r>
              <a:rPr lang="en-US" altLang="zh-CN" sz="1400" dirty="0">
                <a:cs typeface="Arial" pitchFamily="34" charset="0"/>
              </a:rPr>
              <a:t>Network energy use </a:t>
            </a:r>
          </a:p>
          <a:p>
            <a:pPr lvl="1">
              <a:lnSpc>
                <a:spcPct val="93000"/>
              </a:lnSpc>
              <a:spcBef>
                <a:spcPct val="15000"/>
              </a:spcBef>
              <a:spcAft>
                <a:spcPct val="15000"/>
              </a:spcAft>
              <a:buSzPct val="100000"/>
              <a:tabLst>
                <a:tab pos="285750" algn="l"/>
              </a:tabLst>
              <a:defRPr/>
            </a:pPr>
            <a:r>
              <a:rPr lang="en-US" altLang="zh-CN" sz="1400" dirty="0">
                <a:cs typeface="Arial" pitchFamily="34" charset="0"/>
              </a:rPr>
              <a:t>UE energy consumption information reporting</a:t>
            </a:r>
            <a:endParaRPr lang="en-US" altLang="zh-CN" sz="10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latin typeface="Calibri"/>
                <a:ea typeface="宋体" panose="02010600030101010101" pitchFamily="2" charset="-122"/>
                <a:cs typeface="Arial" pitchFamily="34" charset="0"/>
              </a:rPr>
              <a:t>D</a:t>
            </a:r>
            <a:r>
              <a:rPr kumimoji="0" lang="en-US" altLang="zh-CN" sz="14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escription</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 of the related work</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Potential additional use cases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Key issues description </a:t>
            </a:r>
          </a:p>
          <a:p>
            <a:pPr marL="0" indent="0">
              <a:lnSpc>
                <a:spcPct val="93000"/>
              </a:lnSpc>
              <a:spcBef>
                <a:spcPct val="15000"/>
              </a:spcBef>
              <a:spcAft>
                <a:spcPct val="15000"/>
              </a:spcAft>
              <a:buSzPct val="100000"/>
              <a:buNone/>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161148831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Study on Media Messaging </a:t>
            </a:r>
            <a:r>
              <a:rPr lang="en-US" altLang="en-US" dirty="0"/>
              <a:t>(</a:t>
            </a:r>
            <a:r>
              <a:rPr lang="en-US" dirty="0" err="1"/>
              <a:t>FS_MeMe</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770659313"/>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br>
                        <a:rPr lang="en-US" sz="1100" dirty="0">
                          <a:solidFill>
                            <a:schemeClr val="tx1"/>
                          </a:solidFill>
                        </a:rPr>
                      </a:br>
                      <a:r>
                        <a:rPr lang="en-US" sz="1100" dirty="0">
                          <a:solidFill>
                            <a:srgbClr val="FF0000"/>
                          </a:solidFill>
                        </a:rPr>
                        <a:t>-&gt; 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buNone/>
              <a:tabLst>
                <a:tab pos="285750" algn="l"/>
              </a:tabLst>
              <a:defRPr/>
            </a:pPr>
            <a:r>
              <a:rPr lang="en-US" sz="1400" dirty="0">
                <a:solidFill>
                  <a:srgbClr val="000000"/>
                </a:solidFill>
                <a:effectLst/>
                <a:ea typeface="MS Mincho" panose="02020609040205080304" pitchFamily="49" charset="-128"/>
              </a:rPr>
              <a:t>Key topics to be studied: A) Integration of TS 26.143 Capabilities and Profiles into IETF MIMI, B) Support of advanced file format, C) Support of external body content and late binding, D) DRM and encrypted content,  E) Additional media experiences. In particular how they relate to the system and data models in TS 26.143 and collect additional industry requirements according to F) Additional industry requirements as above. Identify gaps and recommend potential normative work to enhance interoperability in Messaging Services.</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indent="0">
              <a:lnSpc>
                <a:spcPct val="93000"/>
              </a:lnSpc>
              <a:spcBef>
                <a:spcPct val="15000"/>
              </a:spcBef>
              <a:spcAft>
                <a:spcPct val="15000"/>
              </a:spcAft>
              <a:buSzPct val="100000"/>
              <a:buNone/>
              <a:tabLst>
                <a:tab pos="285750" algn="l"/>
              </a:tabLst>
              <a:defRPr/>
            </a:pPr>
            <a:r>
              <a:rPr lang="en-US" altLang="zh-CN" sz="1400" dirty="0">
                <a:solidFill>
                  <a:prstClr val="black"/>
                </a:solidFill>
                <a:ea typeface="宋体" panose="02010600030101010101" pitchFamily="2" charset="-122"/>
                <a:cs typeface="Arial" pitchFamily="34" charset="0"/>
              </a:rPr>
              <a:t>Progress the study the integration of TS 26.143 capabilities and profiles into IETF MIMI content formats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TR 26.841 progressed to v0.2.0 including background and key topics</a:t>
            </a:r>
            <a:endParaRPr lang="en-GB" sz="1400" b="1" u="sng"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Progress the study the integration of TS 26.143 capabilities and profiles into IETF MIMI content formats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Progress the study the suitability to enhance the specification of the MMBP Generator and MMBP Player in TS 26.143 by using the Media Service Enabler principles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Collaborate with MPEG to study the needs and functionalities for an advanced file format to be added to TS 26.143 based on bullet B above taking into account the key topics identified in objective 1.</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Start identifying gaps and recommend potential normative work to enhance interoperability in Messaging Services.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Coordinate work with external organizations such as ISO/IEC JTC29 WG3 (MPEG Systems), 5G-MAG, GSMA and IETF, as needed.</a:t>
            </a:r>
          </a:p>
          <a:p>
            <a:pPr marL="228600" indent="-228600">
              <a:lnSpc>
                <a:spcPct val="93000"/>
              </a:lnSpc>
              <a:spcBef>
                <a:spcPct val="15000"/>
              </a:spcBef>
              <a:spcAft>
                <a:spcPct val="15000"/>
              </a:spcAft>
              <a:buSzPct val="100000"/>
              <a:buAutoNum type="arabicPeriod" startAt="6"/>
              <a:tabLst>
                <a:tab pos="285750" algn="l"/>
              </a:tabLst>
              <a:defRPr/>
            </a:pPr>
            <a:endParaRPr lang="en-US" sz="1200" dirty="0">
              <a:solidFill>
                <a:srgbClr val="000000"/>
              </a:solidFill>
              <a:effectLst/>
              <a:ea typeface="MS Mincho" panose="02020609040205080304" pitchFamily="49" charset="-128"/>
            </a:endParaRPr>
          </a:p>
          <a:p>
            <a:pPr marL="287338" indent="-287338">
              <a:lnSpc>
                <a:spcPct val="93000"/>
              </a:lnSpc>
              <a:spcBef>
                <a:spcPct val="15000"/>
              </a:spcBef>
              <a:spcAft>
                <a:spcPct val="15000"/>
              </a:spcAft>
              <a:buSzPct val="100000"/>
              <a:tabLst>
                <a:tab pos="285750" algn="l"/>
              </a:tabLst>
              <a:defRPr/>
            </a:pPr>
            <a:endParaRPr lang="en-US" sz="1200" dirty="0">
              <a:solidFill>
                <a:srgbClr val="000000"/>
              </a:solidFill>
              <a:effectLst/>
              <a:ea typeface="MS Mincho" panose="02020609040205080304" pitchFamily="49" charset="-128"/>
            </a:endParaRPr>
          </a:p>
          <a:p>
            <a:pPr marL="287338" indent="-287338">
              <a:buNone/>
            </a:pPr>
            <a:endParaRPr lang="fr-FR" sz="1200" dirty="0"/>
          </a:p>
        </p:txBody>
      </p:sp>
    </p:spTree>
    <p:extLst>
      <p:ext uri="{BB962C8B-B14F-4D97-AF65-F5344CB8AC3E}">
        <p14:creationId xmlns:p14="http://schemas.microsoft.com/office/powerpoint/2010/main" val="357090799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Advanced Media Delivery </a:t>
            </a:r>
            <a:r>
              <a:rPr lang="en-US" altLang="en-US" dirty="0"/>
              <a:t>(</a:t>
            </a:r>
            <a:r>
              <a:rPr lang="en-US" dirty="0"/>
              <a:t>FS_AMD</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885932177"/>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1030006</a:t>
                      </a:r>
                    </a:p>
                  </a:txBody>
                  <a:tcPr marL="9525" marR="9525" marT="9525" marB="0" anchor="b"/>
                </a:tc>
                <a:tc>
                  <a:txBody>
                    <a:bodyPr/>
                    <a:lstStyle/>
                    <a:p>
                      <a:pPr algn="l" fontAlgn="b"/>
                      <a:r>
                        <a:rPr lang="en-US" sz="1100" dirty="0">
                          <a:solidFill>
                            <a:schemeClr val="tx1"/>
                          </a:solidFill>
                        </a:rPr>
                        <a:t>Study on Advanced Media Delivery</a:t>
                      </a:r>
                    </a:p>
                  </a:txBody>
                  <a:tcPr marL="9525" marR="9525" marT="9525" marB="0" anchor="b"/>
                </a:tc>
                <a:tc>
                  <a:txBody>
                    <a:bodyPr/>
                    <a:lstStyle/>
                    <a:p>
                      <a:pPr algn="l" fontAlgn="b"/>
                      <a:r>
                        <a:rPr lang="en-US" sz="1100" dirty="0">
                          <a:solidFill>
                            <a:schemeClr val="tx1"/>
                          </a:solidFill>
                        </a:rPr>
                        <a:t>FS_AMD</a:t>
                      </a:r>
                    </a:p>
                  </a:txBody>
                  <a:tcPr marL="9525" marR="9525" marT="9525" marB="0" anchor="b"/>
                </a:tc>
                <a:tc>
                  <a:txBody>
                    <a:bodyPr/>
                    <a:lstStyle/>
                    <a:p>
                      <a:pPr algn="r" fontAlgn="b"/>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SP-240514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0" y="2254929"/>
            <a:ext cx="5448299"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Study the following topics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0" indent="0">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0" indent="0">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12 out of 13 topics progressed with CRs (10 endorsed) to TR 26.804 (5GMS) or 26.802 (MBS).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400" b="1" i="0" u="sng" strike="noStrike" dirty="0">
                <a:solidFill>
                  <a:srgbClr val="0000FF"/>
                </a:solidFill>
                <a:effectLst/>
                <a:hlinkClick r:id="rId4"/>
              </a:rPr>
              <a:t>SP-240674</a:t>
            </a:r>
            <a:r>
              <a:rPr lang="en-US" sz="1400" dirty="0"/>
              <a:t> revised </a:t>
            </a:r>
            <a:r>
              <a:rPr lang="en-US" sz="1400" b="0" i="0" u="none" strike="noStrike" dirty="0">
                <a:solidFill>
                  <a:srgbClr val="000000"/>
                </a:solidFill>
                <a:effectLst/>
              </a:rPr>
              <a:t>SID on Advanced Media Delivery </a:t>
            </a:r>
            <a:endParaRPr lang="en-GB" sz="1400" b="1" u="sng" dirty="0">
              <a:cs typeface="Arial" pitchFamily="34" charset="0"/>
            </a:endParaRPr>
          </a:p>
          <a:p>
            <a:pPr marL="0" indent="0">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p:txBody>
      </p:sp>
      <p:graphicFrame>
        <p:nvGraphicFramePr>
          <p:cNvPr id="3" name="Table 2">
            <a:extLst>
              <a:ext uri="{FF2B5EF4-FFF2-40B4-BE49-F238E27FC236}">
                <a16:creationId xmlns:a16="http://schemas.microsoft.com/office/drawing/2014/main" id="{DB2D4B04-224A-9B8B-2259-E4CE8BEB362F}"/>
              </a:ext>
            </a:extLst>
          </p:cNvPr>
          <p:cNvGraphicFramePr>
            <a:graphicFrameLocks noGrp="1"/>
          </p:cNvGraphicFramePr>
          <p:nvPr>
            <p:extLst>
              <p:ext uri="{D42A27DB-BD31-4B8C-83A1-F6EECF244321}">
                <p14:modId xmlns:p14="http://schemas.microsoft.com/office/powerpoint/2010/main" val="226043717"/>
              </p:ext>
            </p:extLst>
          </p:nvPr>
        </p:nvGraphicFramePr>
        <p:xfrm>
          <a:off x="890071" y="2772722"/>
          <a:ext cx="4100570" cy="2057400"/>
        </p:xfrm>
        <a:graphic>
          <a:graphicData uri="http://schemas.openxmlformats.org/drawingml/2006/table">
            <a:tbl>
              <a:tblPr firstRow="1" bandRow="1">
                <a:tableStyleId>{5C22544A-7EE6-4342-B048-85BDC9FD1C3A}</a:tableStyleId>
              </a:tblPr>
              <a:tblGrid>
                <a:gridCol w="300962">
                  <a:extLst>
                    <a:ext uri="{9D8B030D-6E8A-4147-A177-3AD203B41FA5}">
                      <a16:colId xmlns:a16="http://schemas.microsoft.com/office/drawing/2014/main" val="197069885"/>
                    </a:ext>
                  </a:extLst>
                </a:gridCol>
                <a:gridCol w="3799608">
                  <a:extLst>
                    <a:ext uri="{9D8B030D-6E8A-4147-A177-3AD203B41FA5}">
                      <a16:colId xmlns:a16="http://schemas.microsoft.com/office/drawing/2014/main" val="944285760"/>
                    </a:ext>
                  </a:extLst>
                </a:gridCol>
              </a:tblGrid>
              <a:tr h="0">
                <a:tc>
                  <a:txBody>
                    <a:bodyPr/>
                    <a:lstStyle/>
                    <a:p>
                      <a:pPr marL="0" marR="0" hangingPunct="0">
                        <a:spcBef>
                          <a:spcPts val="0"/>
                        </a:spcBef>
                        <a:spcAft>
                          <a:spcPts val="0"/>
                        </a:spcAft>
                      </a:pPr>
                      <a:r>
                        <a:rPr lang="en-US" sz="900">
                          <a:effectLst/>
                        </a:rPr>
                        <a:t>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Specification Structure</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456951130"/>
                  </a:ext>
                </a:extLst>
              </a:tr>
              <a:tr h="0">
                <a:tc>
                  <a:txBody>
                    <a:bodyPr/>
                    <a:lstStyle/>
                    <a:p>
                      <a:pPr marL="0" marR="0" hangingPunct="0">
                        <a:spcBef>
                          <a:spcPts val="0"/>
                        </a:spcBef>
                        <a:spcAft>
                          <a:spcPts val="0"/>
                        </a:spcAft>
                      </a:pPr>
                      <a:r>
                        <a:rPr lang="en-US" sz="900">
                          <a:effectLst/>
                        </a:rPr>
                        <a:t>1</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Common Client Metadata</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783243804"/>
                  </a:ext>
                </a:extLst>
              </a:tr>
              <a:tr h="0">
                <a:tc>
                  <a:txBody>
                    <a:bodyPr/>
                    <a:lstStyle/>
                    <a:p>
                      <a:pPr marL="0" marR="0" hangingPunct="0">
                        <a:spcBef>
                          <a:spcPts val="0"/>
                        </a:spcBef>
                        <a:spcAft>
                          <a:spcPts val="0"/>
                        </a:spcAft>
                      </a:pPr>
                      <a:r>
                        <a:rPr lang="en-US" sz="900">
                          <a:effectLst/>
                        </a:rPr>
                        <a:t>2</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Common Server-and Network-Assisted Streaming.</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3620487525"/>
                  </a:ext>
                </a:extLst>
              </a:tr>
              <a:tr h="0">
                <a:tc>
                  <a:txBody>
                    <a:bodyPr/>
                    <a:lstStyle/>
                    <a:p>
                      <a:pPr marL="0" marR="0" hangingPunct="0">
                        <a:spcBef>
                          <a:spcPts val="0"/>
                        </a:spcBef>
                        <a:spcAft>
                          <a:spcPts val="0"/>
                        </a:spcAft>
                      </a:pPr>
                      <a:r>
                        <a:rPr lang="en-US" sz="900">
                          <a:effectLst/>
                        </a:rPr>
                        <a:t>3a</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Multi-CDN and Multi-Access Media Delivery.</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3697019072"/>
                  </a:ext>
                </a:extLst>
              </a:tr>
              <a:tr h="0">
                <a:tc>
                  <a:txBody>
                    <a:bodyPr/>
                    <a:lstStyle/>
                    <a:p>
                      <a:pPr marL="0" marR="0" hangingPunct="0">
                        <a:spcBef>
                          <a:spcPts val="0"/>
                        </a:spcBef>
                        <a:spcAft>
                          <a:spcPts val="0"/>
                        </a:spcAft>
                      </a:pPr>
                      <a:r>
                        <a:rPr lang="en-US" sz="900">
                          <a:effectLst/>
                        </a:rPr>
                        <a:t>3b</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Multi-Access with ATSSS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892479990"/>
                  </a:ext>
                </a:extLst>
              </a:tr>
              <a:tr h="0">
                <a:tc>
                  <a:txBody>
                    <a:bodyPr/>
                    <a:lstStyle/>
                    <a:p>
                      <a:pPr marL="0" marR="0" hangingPunct="0">
                        <a:spcBef>
                          <a:spcPts val="0"/>
                        </a:spcBef>
                        <a:spcAft>
                          <a:spcPts val="0"/>
                        </a:spcAft>
                      </a:pPr>
                      <a:r>
                        <a:rPr lang="en-US" sz="900">
                          <a:effectLst/>
                        </a:rPr>
                        <a:t>4</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Modem Usage Optimized Media Streaming.</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536298022"/>
                  </a:ext>
                </a:extLst>
              </a:tr>
              <a:tr h="0">
                <a:tc>
                  <a:txBody>
                    <a:bodyPr/>
                    <a:lstStyle/>
                    <a:p>
                      <a:pPr marL="0" marR="0" hangingPunct="0">
                        <a:spcBef>
                          <a:spcPts val="0"/>
                        </a:spcBef>
                        <a:spcAft>
                          <a:spcPts val="0"/>
                        </a:spcAft>
                      </a:pPr>
                      <a:r>
                        <a:rPr lang="en-US" sz="900">
                          <a:effectLst/>
                        </a:rPr>
                        <a:t>5</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DRM and Conditional Access.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49245851"/>
                  </a:ext>
                </a:extLst>
              </a:tr>
              <a:tr h="0">
                <a:tc>
                  <a:txBody>
                    <a:bodyPr/>
                    <a:lstStyle/>
                    <a:p>
                      <a:pPr marL="0" marR="0" hangingPunct="0">
                        <a:spcBef>
                          <a:spcPts val="0"/>
                        </a:spcBef>
                        <a:spcAft>
                          <a:spcPts val="0"/>
                        </a:spcAft>
                      </a:pPr>
                      <a:r>
                        <a:rPr lang="en-US" sz="900">
                          <a:effectLst/>
                        </a:rPr>
                        <a:t>6</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In-session Unicast Repair for MBS Object Distribution.</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654441616"/>
                  </a:ext>
                </a:extLst>
              </a:tr>
              <a:tr h="0">
                <a:tc>
                  <a:txBody>
                    <a:bodyPr/>
                    <a:lstStyle/>
                    <a:p>
                      <a:pPr marL="0" marR="0" hangingPunct="0">
                        <a:spcBef>
                          <a:spcPts val="0"/>
                        </a:spcBef>
                        <a:spcAft>
                          <a:spcPts val="0"/>
                        </a:spcAft>
                      </a:pPr>
                      <a:r>
                        <a:rPr lang="en-US" sz="900">
                          <a:effectLst/>
                        </a:rPr>
                        <a:t>7</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MBS User Service and Delivery Protocols for eMBMS.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39261925"/>
                  </a:ext>
                </a:extLst>
              </a:tr>
              <a:tr h="0">
                <a:tc>
                  <a:txBody>
                    <a:bodyPr/>
                    <a:lstStyle/>
                    <a:p>
                      <a:pPr marL="0" marR="0" hangingPunct="0">
                        <a:spcBef>
                          <a:spcPts val="0"/>
                        </a:spcBef>
                        <a:spcAft>
                          <a:spcPts val="0"/>
                        </a:spcAft>
                      </a:pPr>
                      <a:r>
                        <a:rPr lang="en-US" sz="900">
                          <a:effectLst/>
                        </a:rPr>
                        <a:t>8</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Selected MBMS Functionalities not supported in MBS.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380296222"/>
                  </a:ext>
                </a:extLst>
              </a:tr>
              <a:tr h="0">
                <a:tc>
                  <a:txBody>
                    <a:bodyPr/>
                    <a:lstStyle/>
                    <a:p>
                      <a:pPr marL="0" marR="0" hangingPunct="0">
                        <a:spcBef>
                          <a:spcPts val="0"/>
                        </a:spcBef>
                        <a:spcAft>
                          <a:spcPts val="0"/>
                        </a:spcAft>
                      </a:pPr>
                      <a:r>
                        <a:rPr lang="en-US" sz="900">
                          <a:effectLst/>
                        </a:rPr>
                        <a:t>9</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dirty="0">
                          <a:effectLst/>
                        </a:rPr>
                        <a:t>DASH/HLS Interoperability.</a:t>
                      </a: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4035805231"/>
                  </a:ext>
                </a:extLst>
              </a:tr>
              <a:tr h="0">
                <a:tc>
                  <a:txBody>
                    <a:bodyPr/>
                    <a:lstStyle/>
                    <a:p>
                      <a:pPr marL="0" marR="0" hangingPunct="0">
                        <a:spcBef>
                          <a:spcPts val="0"/>
                        </a:spcBef>
                        <a:spcAft>
                          <a:spcPts val="0"/>
                        </a:spcAft>
                      </a:pPr>
                      <a:r>
                        <a:rPr lang="en-US" sz="900">
                          <a:effectLst/>
                        </a:rPr>
                        <a:t>10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Further harmonization of RTC and Streaming for Advanced Media Delivery.</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073142036"/>
                  </a:ext>
                </a:extLst>
              </a:tr>
              <a:tr h="0">
                <a:tc>
                  <a:txBody>
                    <a:bodyPr/>
                    <a:lstStyle/>
                    <a:p>
                      <a:pPr marL="0" marR="0" hangingPunct="0">
                        <a:spcBef>
                          <a:spcPts val="0"/>
                        </a:spcBef>
                        <a:spcAft>
                          <a:spcPts val="0"/>
                        </a:spcAft>
                      </a:pPr>
                      <a:r>
                        <a:rPr lang="en-US" sz="900">
                          <a:effectLst/>
                        </a:rPr>
                        <a:t>11</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Issues identified by Market Representation Partners.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045604430"/>
                  </a:ext>
                </a:extLst>
              </a:tr>
              <a:tr h="0">
                <a:tc>
                  <a:txBody>
                    <a:bodyPr/>
                    <a:lstStyle/>
                    <a:p>
                      <a:pPr marL="0" marR="0" hangingPunct="0">
                        <a:spcBef>
                          <a:spcPts val="0"/>
                        </a:spcBef>
                        <a:spcAft>
                          <a:spcPts val="0"/>
                        </a:spcAft>
                      </a:pPr>
                      <a:r>
                        <a:rPr lang="en-US" sz="900">
                          <a:effectLst/>
                        </a:rPr>
                        <a:t>12</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Improved QoS support</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892166873"/>
                  </a:ext>
                </a:extLst>
              </a:tr>
              <a:tr h="0">
                <a:tc>
                  <a:txBody>
                    <a:bodyPr/>
                    <a:lstStyle/>
                    <a:p>
                      <a:pPr marL="0" marR="0" hangingPunct="0">
                        <a:spcBef>
                          <a:spcPts val="0"/>
                        </a:spcBef>
                        <a:spcAft>
                          <a:spcPts val="0"/>
                        </a:spcAft>
                      </a:pPr>
                      <a:r>
                        <a:rPr lang="en-US" sz="900" dirty="0">
                          <a:effectLst/>
                        </a:rPr>
                        <a:t>13</a:t>
                      </a: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dirty="0">
                          <a:effectLst/>
                        </a:rPr>
                        <a:t>Impacts and opportunities of QUIC for segmented content delivery</a:t>
                      </a: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4222701424"/>
                  </a:ext>
                </a:extLst>
              </a:tr>
            </a:tbl>
          </a:graphicData>
        </a:graphic>
      </p:graphicFrame>
      <p:sp>
        <p:nvSpPr>
          <p:cNvPr id="4" name="Espace réservé du contenu 2">
            <a:extLst>
              <a:ext uri="{FF2B5EF4-FFF2-40B4-BE49-F238E27FC236}">
                <a16:creationId xmlns:a16="http://schemas.microsoft.com/office/drawing/2014/main" id="{FE559B1D-35CC-DDAD-B3ED-187A678D07F9}"/>
              </a:ext>
            </a:extLst>
          </p:cNvPr>
          <p:cNvSpPr txBox="1">
            <a:spLocks/>
          </p:cNvSpPr>
          <p:nvPr/>
        </p:nvSpPr>
        <p:spPr bwMode="auto">
          <a:xfrm>
            <a:off x="6440737" y="2297336"/>
            <a:ext cx="5213272" cy="402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93000"/>
              </a:lnSpc>
              <a:spcBef>
                <a:spcPct val="15000"/>
              </a:spcBef>
              <a:spcAft>
                <a:spcPct val="15000"/>
              </a:spcAft>
              <a:buSzPct val="100000"/>
              <a:buFontTx/>
              <a:buNone/>
              <a:tabLst>
                <a:tab pos="285750" algn="l"/>
              </a:tabLst>
              <a:defRPr/>
            </a:pPr>
            <a:endParaRPr lang="en-GB" sz="1200" b="1" u="sng" kern="0" dirty="0">
              <a:cs typeface="Arial" pitchFamily="34" charset="0"/>
            </a:endParaRPr>
          </a:p>
          <a:p>
            <a:pPr marL="0" indent="0">
              <a:lnSpc>
                <a:spcPct val="93000"/>
              </a:lnSpc>
              <a:spcBef>
                <a:spcPct val="15000"/>
              </a:spcBef>
              <a:spcAft>
                <a:spcPct val="15000"/>
              </a:spcAft>
              <a:buSzPct val="100000"/>
              <a:buFontTx/>
              <a:buNone/>
              <a:tabLst>
                <a:tab pos="285750" algn="l"/>
              </a:tabLst>
              <a:defRPr/>
            </a:pPr>
            <a:r>
              <a:rPr lang="en-GB" sz="1200" b="1" u="sng" kern="0" dirty="0">
                <a:cs typeface="Arial" pitchFamily="34" charset="0"/>
              </a:rPr>
              <a:t>Next steps</a:t>
            </a:r>
            <a:endParaRPr lang="en-US" sz="1200" b="1" u="sng" kern="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200" kern="0" dirty="0">
                <a:cs typeface="Arial" pitchFamily="34" charset="0"/>
              </a:rPr>
              <a:t>Complete high-level call flows.</a:t>
            </a:r>
          </a:p>
          <a:p>
            <a:pPr>
              <a:lnSpc>
                <a:spcPct val="93000"/>
              </a:lnSpc>
              <a:spcBef>
                <a:spcPct val="15000"/>
              </a:spcBef>
              <a:spcAft>
                <a:spcPct val="15000"/>
              </a:spcAft>
              <a:buSzPct val="100000"/>
              <a:tabLst>
                <a:tab pos="285750" algn="l"/>
              </a:tabLst>
              <a:defRPr/>
            </a:pPr>
            <a:r>
              <a:rPr lang="en-US" sz="1200" kern="0" dirty="0">
                <a:cs typeface="Arial" pitchFamily="34" charset="0"/>
              </a:rPr>
              <a:t>Progress identifying the issues that need to be solved.</a:t>
            </a:r>
          </a:p>
          <a:p>
            <a:pPr>
              <a:lnSpc>
                <a:spcPct val="93000"/>
              </a:lnSpc>
              <a:spcBef>
                <a:spcPct val="15000"/>
              </a:spcBef>
              <a:spcAft>
                <a:spcPct val="15000"/>
              </a:spcAft>
              <a:buSzPct val="100000"/>
              <a:tabLst>
                <a:tab pos="285750" algn="l"/>
              </a:tabLst>
              <a:defRPr/>
            </a:pPr>
            <a:r>
              <a:rPr lang="en-US" sz="1200" kern="0" dirty="0">
                <a:cs typeface="Arial" pitchFamily="34" charset="0"/>
              </a:rPr>
              <a:t>Progress candidate solutions including call flows, protocols and APIs for each of the identified issues.</a:t>
            </a:r>
          </a:p>
          <a:p>
            <a:pPr>
              <a:lnSpc>
                <a:spcPct val="93000"/>
              </a:lnSpc>
              <a:spcBef>
                <a:spcPct val="15000"/>
              </a:spcBef>
              <a:spcAft>
                <a:spcPct val="15000"/>
              </a:spcAft>
              <a:buSzPct val="100000"/>
              <a:tabLst>
                <a:tab pos="285750" algn="l"/>
              </a:tabLst>
              <a:defRPr/>
            </a:pPr>
            <a:r>
              <a:rPr lang="en-US" sz="1200" kern="0" dirty="0">
                <a:cs typeface="Arial" pitchFamily="34" charset="0"/>
              </a:rPr>
              <a:t>Complete identifying gaps and recommend potential normative work for stage-2 for relevant work topics.</a:t>
            </a:r>
          </a:p>
          <a:p>
            <a:pPr>
              <a:lnSpc>
                <a:spcPct val="93000"/>
              </a:lnSpc>
              <a:spcBef>
                <a:spcPct val="15000"/>
              </a:spcBef>
              <a:spcAft>
                <a:spcPct val="15000"/>
              </a:spcAft>
              <a:buSzPct val="100000"/>
              <a:tabLst>
                <a:tab pos="285750" algn="l"/>
              </a:tabLst>
              <a:defRPr/>
            </a:pPr>
            <a:r>
              <a:rPr lang="en-US" sz="1200" kern="0" dirty="0">
                <a:cs typeface="Arial" pitchFamily="34" charset="0"/>
              </a:rPr>
              <a:t>Agree CRs addressing potential normative work for stage-2 for relevant work topics</a:t>
            </a:r>
          </a:p>
          <a:p>
            <a:pPr>
              <a:lnSpc>
                <a:spcPct val="93000"/>
              </a:lnSpc>
              <a:spcBef>
                <a:spcPct val="15000"/>
              </a:spcBef>
              <a:spcAft>
                <a:spcPct val="15000"/>
              </a:spcAft>
              <a:buSzPct val="100000"/>
              <a:tabLst>
                <a:tab pos="285750" algn="l"/>
              </a:tabLst>
              <a:defRPr/>
            </a:pPr>
            <a:r>
              <a:rPr lang="en-US" sz="1200" kern="0" dirty="0">
                <a:cs typeface="Arial" pitchFamily="34" charset="0"/>
              </a:rPr>
              <a:t>Progress CRs relevant for stage-3</a:t>
            </a:r>
          </a:p>
          <a:p>
            <a:pPr>
              <a:lnSpc>
                <a:spcPct val="93000"/>
              </a:lnSpc>
              <a:spcBef>
                <a:spcPct val="15000"/>
              </a:spcBef>
              <a:spcAft>
                <a:spcPct val="15000"/>
              </a:spcAft>
              <a:buSzPct val="100000"/>
              <a:tabLst>
                <a:tab pos="285750" algn="l"/>
              </a:tabLst>
              <a:defRPr/>
            </a:pPr>
            <a:r>
              <a:rPr lang="en-US" sz="1200" kern="0" dirty="0">
                <a:cs typeface="Arial" pitchFamily="34" charset="0"/>
              </a:rPr>
              <a:t>Communicate with other 3GPP working groups and external organizations, in particular 5G-MAG, on need basis</a:t>
            </a:r>
          </a:p>
          <a:p>
            <a:pPr>
              <a:lnSpc>
                <a:spcPct val="93000"/>
              </a:lnSpc>
              <a:spcBef>
                <a:spcPct val="15000"/>
              </a:spcBef>
              <a:spcAft>
                <a:spcPct val="15000"/>
              </a:spcAft>
              <a:buSzPct val="100000"/>
              <a:tabLst>
                <a:tab pos="285750" algn="l"/>
              </a:tabLst>
              <a:defRPr/>
            </a:pPr>
            <a:endParaRPr lang="en-GB" sz="1200" kern="0" dirty="0">
              <a:cs typeface="Arial" pitchFamily="34" charset="0"/>
            </a:endParaRPr>
          </a:p>
          <a:p>
            <a:pPr marL="287338" indent="-287338">
              <a:lnSpc>
                <a:spcPct val="93000"/>
              </a:lnSpc>
              <a:spcBef>
                <a:spcPct val="15000"/>
              </a:spcBef>
              <a:spcAft>
                <a:spcPct val="15000"/>
              </a:spcAft>
              <a:buSzPct val="100000"/>
              <a:buFontTx/>
              <a:buNone/>
              <a:tabLst>
                <a:tab pos="285750" algn="l"/>
              </a:tabLst>
              <a:defRPr/>
            </a:pPr>
            <a:endParaRPr lang="en-GB" sz="1200" b="1" u="sng" kern="0" dirty="0">
              <a:cs typeface="Arial" pitchFamily="34" charset="0"/>
            </a:endParaRPr>
          </a:p>
          <a:p>
            <a:pPr marL="287338" indent="-287338">
              <a:lnSpc>
                <a:spcPct val="93000"/>
              </a:lnSpc>
              <a:spcBef>
                <a:spcPct val="15000"/>
              </a:spcBef>
              <a:spcAft>
                <a:spcPct val="15000"/>
              </a:spcAft>
              <a:buSzPct val="100000"/>
              <a:buFontTx/>
              <a:buNone/>
              <a:tabLst>
                <a:tab pos="285750" algn="l"/>
              </a:tabLst>
              <a:defRPr/>
            </a:pPr>
            <a:endParaRPr lang="en-GB" sz="1200" b="1" u="sng" kern="0" dirty="0">
              <a:cs typeface="Arial" pitchFamily="34" charset="0"/>
            </a:endParaRPr>
          </a:p>
        </p:txBody>
      </p:sp>
    </p:spTree>
    <p:extLst>
      <p:ext uri="{BB962C8B-B14F-4D97-AF65-F5344CB8AC3E}">
        <p14:creationId xmlns:p14="http://schemas.microsoft.com/office/powerpoint/2010/main" val="2046531324"/>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5G Real-time Transport Protocol Configurations, </a:t>
            </a:r>
            <a:br>
              <a:rPr lang="en-US" dirty="0"/>
            </a:br>
            <a:r>
              <a:rPr lang="en-US" dirty="0"/>
              <a:t>Phase 2 </a:t>
            </a:r>
            <a:r>
              <a:rPr lang="en-US" altLang="en-US" dirty="0"/>
              <a:t>(</a:t>
            </a:r>
            <a:r>
              <a:rPr lang="en-US" dirty="0"/>
              <a:t>FS_5G_RTP_Ph2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505499403"/>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1030007</a:t>
                      </a:r>
                    </a:p>
                  </a:txBody>
                  <a:tcPr marL="9525" marR="9525" marT="9525" marB="0" anchor="b"/>
                </a:tc>
                <a:tc>
                  <a:txBody>
                    <a:bodyPr/>
                    <a:lstStyle/>
                    <a:p>
                      <a:pPr algn="l" fontAlgn="b"/>
                      <a:r>
                        <a:rPr lang="en-US" sz="1100" dirty="0">
                          <a:solidFill>
                            <a:schemeClr val="tx1"/>
                          </a:solidFill>
                        </a:rPr>
                        <a:t>Study of 5G Real-time Transport Protocol Configurations, Phase 2</a:t>
                      </a:r>
                    </a:p>
                  </a:txBody>
                  <a:tcPr marL="9525" marR="9525" marT="9525" marB="0" anchor="b"/>
                </a:tc>
                <a:tc>
                  <a:txBody>
                    <a:bodyPr/>
                    <a:lstStyle/>
                    <a:p>
                      <a:pPr algn="l" fontAlgn="b"/>
                      <a:r>
                        <a:rPr lang="en-US" sz="1100" dirty="0">
                          <a:solidFill>
                            <a:schemeClr val="tx1"/>
                          </a:solidFill>
                        </a:rPr>
                        <a:t>FS_5G_RTP_Ph2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kern="0" dirty="0">
                <a:cs typeface="Arial" pitchFamily="34" charset="0"/>
              </a:rPr>
              <a:t>Study </a:t>
            </a:r>
            <a:r>
              <a:rPr lang="en-US" sz="1400" dirty="0">
                <a:effectLst/>
                <a:ea typeface="SimSun" panose="02010600030101010101" pitchFamily="2" charset="-122"/>
              </a:rPr>
              <a:t>the following Key Issues in more detail, and in particular how they relate to RTP and RTCP for WebRTC and IMS-based XR services: Inaccuracy of the PDU Set Size (</a:t>
            </a:r>
            <a:r>
              <a:rPr lang="en-US" sz="1400" dirty="0" err="1">
                <a:effectLst/>
                <a:ea typeface="SimSun" panose="02010600030101010101" pitchFamily="2" charset="-122"/>
              </a:rPr>
              <a:t>PSSize</a:t>
            </a:r>
            <a:r>
              <a:rPr lang="en-US" sz="1400" dirty="0">
                <a:effectLst/>
                <a:ea typeface="SimSun" panose="02010600030101010101" pitchFamily="2" charset="-122"/>
              </a:rPr>
              <a:t>) information, Issues around "lonely” PDU, as identified by SA2</a:t>
            </a:r>
            <a:r>
              <a:rPr lang="en-US" sz="1400" dirty="0">
                <a:ea typeface="SimSun" panose="02010600030101010101" pitchFamily="2" charset="-122"/>
              </a:rPr>
              <a:t>, </a:t>
            </a:r>
            <a:r>
              <a:rPr lang="en-US" sz="1400" dirty="0">
                <a:effectLst/>
                <a:ea typeface="SimSun" panose="02010600030101010101" pitchFamily="2" charset="-122"/>
              </a:rPr>
              <a:t>Enhancements for application-layer FEC support (e.g., for split rendering); Application-layer FEC awareness for PDU Set handling; RTP transport of XR metadata; PDU Set marking for XR streams with RTP end-to-end encryption; RTCP messages to better support XR services in 5G</a:t>
            </a:r>
            <a:r>
              <a:rPr lang="en-US" sz="1400" dirty="0">
                <a:ea typeface="SimSun" panose="02010600030101010101" pitchFamily="2" charset="-122"/>
              </a:rPr>
              <a:t>; </a:t>
            </a:r>
            <a:r>
              <a:rPr lang="en-US" sz="1400" dirty="0">
                <a:effectLst/>
                <a:ea typeface="SimSun" panose="02010600030101010101" pitchFamily="2" charset="-122"/>
              </a:rPr>
              <a:t>RTP retransmission for supporting XR services in 5G; Feasibility of RTP multiplexing options for transport of XR media streams; Document use cases and intended deployment scenarios of enhancements for RTP header extension for PDU Set marking; Enhancements of RTP header extension for PDU Set marking; End of Data Burst Marking.</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Agreed inputs to TR 26.822 v0.1.0 on RTP multiplexing options for transport of XR media streams; PDU Set size, PDU set marking of streams with e2e encryption, Data burst marking and time to the next burst, QoS requirements for lonely PDUs, RTP retransmission PDU set handling, Delivery over multiple sessions and multiplexed media streams, Definition of PDU Set for AL-FEC and AL-FEC awareness, Congestion control algorithms and AL-FEC.</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Identify gaps that require solutions for each of the key issues.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Discuss and agree on candidate solutions for the key issues requiring solutions.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Send TR 26.822 to SA for information</a:t>
            </a:r>
          </a:p>
        </p:txBody>
      </p:sp>
    </p:spTree>
    <p:extLst>
      <p:ext uri="{BB962C8B-B14F-4D97-AF65-F5344CB8AC3E}">
        <p14:creationId xmlns:p14="http://schemas.microsoft.com/office/powerpoint/2010/main" val="606357753"/>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Beyond 2D Video</a:t>
            </a:r>
            <a:br>
              <a:rPr lang="en-US" dirty="0"/>
            </a:br>
            <a:r>
              <a:rPr lang="en-US" altLang="en-US" dirty="0"/>
              <a:t>(</a:t>
            </a:r>
            <a:r>
              <a:rPr lang="en-US" dirty="0"/>
              <a:t>FS_Beyond2D</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894013082"/>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Identify and document beyond 2D formats, that are market-relevant</a:t>
            </a:r>
            <a:r>
              <a:rPr lang="en-GB" sz="1400" dirty="0">
                <a:effectLst/>
                <a:ea typeface="Times New Roman" panose="02020603050405020304" pitchFamily="18" charset="0"/>
              </a:rPr>
              <a:t> within the next years</a:t>
            </a:r>
            <a:r>
              <a:rPr lang="en-US" sz="1400" dirty="0">
                <a:effectLst/>
                <a:ea typeface="Times New Roman" panose="02020603050405020304" pitchFamily="18" charset="0"/>
              </a:rPr>
              <a:t>, generated from established and emerging capturing systems </a:t>
            </a:r>
            <a:r>
              <a:rPr lang="en-GB" sz="1400" dirty="0">
                <a:effectLst/>
                <a:ea typeface="Times New Roman" panose="02020603050405020304" pitchFamily="18" charset="0"/>
              </a:rPr>
              <a:t>(including cameras for spatial video capturing)</a:t>
            </a:r>
            <a:r>
              <a:rPr lang="en-US" sz="1400" dirty="0">
                <a:effectLst/>
                <a:ea typeface="Times New Roman" panose="02020603050405020304" pitchFamily="18" charset="0"/>
              </a:rPr>
              <a:t>, contribution, and usable on display technologies</a:t>
            </a:r>
            <a:r>
              <a:rPr lang="en-GB" sz="1400" dirty="0">
                <a:effectLst/>
                <a:ea typeface="Times New Roman" panose="02020603050405020304" pitchFamily="18" charset="0"/>
              </a:rPr>
              <a:t> (smartphones, VR HMDs, AR glasses, autostereoscopic and </a:t>
            </a:r>
            <a:r>
              <a:rPr lang="en-GB" sz="1400" dirty="0" err="1">
                <a:effectLst/>
                <a:ea typeface="Times New Roman" panose="02020603050405020304" pitchFamily="18" charset="0"/>
              </a:rPr>
              <a:t>multiscopic</a:t>
            </a:r>
            <a:r>
              <a:rPr lang="en-GB" sz="1400" dirty="0">
                <a:effectLst/>
                <a:ea typeface="Times New Roman" panose="02020603050405020304" pitchFamily="18" charset="0"/>
              </a:rPr>
              <a:t> displays)</a:t>
            </a:r>
            <a:r>
              <a:rPr lang="en-US" sz="1400" dirty="0">
                <a:effectLst/>
                <a:ea typeface="Times New Roman" panose="02020603050405020304" pitchFamily="18" charset="0"/>
              </a:rPr>
              <a:t>. Establish and document a set of beyond 2D video end-to-end reference scenarios; Define concrete evaluation framework per scenario; </a:t>
            </a:r>
            <a:r>
              <a:rPr lang="en-GB" sz="1400" dirty="0">
                <a:effectLst/>
                <a:ea typeface="Times New Roman" panose="02020603050405020304" pitchFamily="18" charset="0"/>
              </a:rPr>
              <a:t>Identify potential areas for normative work as the next phase and communicate with other 3GPP WGs regarding</a:t>
            </a:r>
            <a:r>
              <a:rPr lang="en-US" sz="1400" dirty="0">
                <a:effectLst/>
                <a:ea typeface="SimSun" panose="02010600030101010101" pitchFamily="2" charset="-122"/>
              </a:rPr>
              <a:t> r</a:t>
            </a:r>
            <a:r>
              <a:rPr lang="en-GB" sz="1400" dirty="0" err="1">
                <a:effectLst/>
                <a:ea typeface="Times New Roman" panose="02020603050405020304" pitchFamily="18" charset="0"/>
              </a:rPr>
              <a:t>elevant</a:t>
            </a:r>
            <a:r>
              <a:rPr lang="en-GB" sz="1400" dirty="0">
                <a:effectLst/>
                <a:ea typeface="Times New Roman" panose="02020603050405020304" pitchFamily="18" charset="0"/>
              </a:rPr>
              <a:t> aspects related to the study to the extent needed.</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Good progress in the definition of the reference model and the evaluation framework.</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Discussed the market relevance aspects that we agreed to convert into a list of key indicators on how mature the technology is for the industry.</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Progress on the scenarios with the consideration of Messaging, streaming of volumetric video and scenes. Those scenarios are documented into the Permanent Document, and a template is agreed for their documentation into the TR 26.956.</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Complete work on collecting and documenting Scenarios/workflows, and related B2D video formats.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Decide the prioritized scenarios and associated formats for evaluation, based on their market relevance.</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Progress work on each scenario</a:t>
            </a:r>
          </a:p>
          <a:p>
            <a:pPr marL="342900" marR="0" lvl="0" indent="-342900">
              <a:spcBef>
                <a:spcPts val="0"/>
              </a:spcBef>
              <a:spcAft>
                <a:spcPts val="900"/>
              </a:spcAft>
              <a:buFont typeface="+mj-lt"/>
              <a:buAutoNum type="arabicPeriod" startAt="5"/>
            </a:pPr>
            <a:endParaRPr lang="en-US" sz="11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100" dirty="0">
              <a:effectLst/>
              <a:ea typeface="SimSun" panose="02010600030101010101" pitchFamily="2" charset="-122"/>
            </a:endParaRPr>
          </a:p>
        </p:txBody>
      </p:sp>
    </p:spTree>
    <p:extLst>
      <p:ext uri="{BB962C8B-B14F-4D97-AF65-F5344CB8AC3E}">
        <p14:creationId xmlns:p14="http://schemas.microsoft.com/office/powerpoint/2010/main" val="442270582"/>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Audio Codec APIs</a:t>
            </a:r>
            <a:br>
              <a:rPr lang="en-US" dirty="0"/>
            </a:br>
            <a:r>
              <a:rPr lang="en-US" altLang="en-US" dirty="0"/>
              <a:t>(</a:t>
            </a:r>
            <a:r>
              <a:rPr lang="en-US" dirty="0"/>
              <a:t>FS_ACAPI</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4007627539"/>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endParaRPr lang="en-GB" sz="1100" dirty="0">
                        <a:solidFill>
                          <a:schemeClr val="tx1"/>
                        </a:solidFill>
                      </a:endParaRP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indent="0">
              <a:spcBef>
                <a:spcPts val="0"/>
              </a:spcBef>
              <a:spcAft>
                <a:spcPts val="0"/>
              </a:spcAft>
              <a:buNone/>
            </a:pPr>
            <a:r>
              <a:rPr lang="en-GB" sz="1400" dirty="0">
                <a:effectLst/>
                <a:ea typeface="Times New Roman" panose="02020603050405020304" pitchFamily="18" charset="0"/>
              </a:rPr>
              <a:t>The overall objective of this study item is to study APIs to provide support for 3GPP's speech and audio codecs in TS 26.114 and TS 26.117 for enhanced Web-based applications over 3GPP networks.</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An initial skeleton of TR 26.858 was agreed with inclusion of API descriptions for 3GPP speech/audio codecs.</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Start to identify relevant interfaces on hardware/firmware platforms to the (supported) relevant codecs defined in TS 26.114 and TS 26.117 and other common pre- and postprocessing blocks, including capture front end and renderer, and characterize signal (including control signal and metadata) flows on these interfaces.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Continue to identify potential gaps in the 3GPP and W3C specifications to enable and simplify the use of the codecs in TS 26.114 and TS 26.117 in </a:t>
            </a:r>
            <a:r>
              <a:rPr lang="en-US" altLang="zh-CN" sz="1400" dirty="0" err="1">
                <a:solidFill>
                  <a:prstClr val="black"/>
                </a:solidFill>
                <a:ea typeface="宋体" panose="02010600030101010101" pitchFamily="2" charset="-122"/>
                <a:cs typeface="Arial" pitchFamily="34" charset="0"/>
              </a:rPr>
              <a:t>WebCodecs</a:t>
            </a:r>
            <a:r>
              <a:rPr lang="en-US" altLang="zh-CN" sz="1400" dirty="0">
                <a:solidFill>
                  <a:prstClr val="black"/>
                </a:solidFill>
                <a:ea typeface="宋体" panose="02010600030101010101" pitchFamily="2" charset="-122"/>
                <a:cs typeface="Arial" pitchFamily="34" charset="0"/>
              </a:rPr>
              <a:t> and WebRTC</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Continue to identify common APIs for the relevant codecs defined in TS 26.114 and TS 26.117 and other common pre- and postprocessing blocks, including capture front end and renderer, that are useable to expose the identified interfaces.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Progress TR</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Potentially communicate with external organizations, on need basis</a:t>
            </a:r>
          </a:p>
          <a:p>
            <a:pPr marL="0" marR="0" indent="0">
              <a:spcBef>
                <a:spcPts val="0"/>
              </a:spcBef>
              <a:spcAft>
                <a:spcPts val="0"/>
              </a:spcAft>
              <a:buNone/>
            </a:pPr>
            <a:endParaRPr lang="en-GB" sz="1100" dirty="0">
              <a:effectLst/>
              <a:ea typeface="Times New Roman" panose="02020603050405020304" pitchFamily="18" charset="0"/>
            </a:endParaRPr>
          </a:p>
          <a:p>
            <a:pPr marL="0" marR="0" indent="0">
              <a:spcBef>
                <a:spcPts val="0"/>
              </a:spcBef>
              <a:spcAft>
                <a:spcPts val="0"/>
              </a:spcAft>
              <a:buNone/>
            </a:pPr>
            <a:endParaRPr lang="en-US" sz="11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100" dirty="0">
              <a:effectLst/>
              <a:ea typeface="SimSun" panose="02010600030101010101" pitchFamily="2" charset="-122"/>
            </a:endParaRPr>
          </a:p>
        </p:txBody>
      </p:sp>
    </p:spTree>
    <p:extLst>
      <p:ext uri="{BB962C8B-B14F-4D97-AF65-F5344CB8AC3E}">
        <p14:creationId xmlns:p14="http://schemas.microsoft.com/office/powerpoint/2010/main" val="3555150503"/>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New Work and Study Item(s)</a:t>
            </a:r>
          </a:p>
        </p:txBody>
      </p:sp>
      <p:graphicFrame>
        <p:nvGraphicFramePr>
          <p:cNvPr id="3" name="Table 2">
            <a:extLst>
              <a:ext uri="{FF2B5EF4-FFF2-40B4-BE49-F238E27FC236}">
                <a16:creationId xmlns:a16="http://schemas.microsoft.com/office/drawing/2014/main" id="{33C05D97-3796-FCBC-16DB-11BE71D86A2C}"/>
              </a:ext>
            </a:extLst>
          </p:cNvPr>
          <p:cNvGraphicFramePr>
            <a:graphicFrameLocks noGrp="1"/>
          </p:cNvGraphicFramePr>
          <p:nvPr>
            <p:extLst>
              <p:ext uri="{D42A27DB-BD31-4B8C-83A1-F6EECF244321}">
                <p14:modId xmlns:p14="http://schemas.microsoft.com/office/powerpoint/2010/main" val="1632486386"/>
              </p:ext>
            </p:extLst>
          </p:nvPr>
        </p:nvGraphicFramePr>
        <p:xfrm>
          <a:off x="624377" y="1609483"/>
          <a:ext cx="10084901" cy="1238815"/>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972048">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363644">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b="1" dirty="0">
                          <a:latin typeface="+mn-lt"/>
                        </a:rPr>
                        <a:t>1030002</a:t>
                      </a:r>
                    </a:p>
                  </a:txBody>
                  <a:tcPr marL="9525" marR="9525" marT="9525" marB="0" anchor="b"/>
                </a:tc>
                <a:tc>
                  <a:txBody>
                    <a:bodyPr/>
                    <a:lstStyle/>
                    <a:p>
                      <a:pPr algn="l" fontAlgn="b"/>
                      <a:r>
                        <a:rPr lang="en-US" sz="1100" b="0" dirty="0">
                          <a:latin typeface="+mn-lt"/>
                        </a:rPr>
                        <a:t>Study on Haptics in 5G Media Services</a:t>
                      </a:r>
                    </a:p>
                  </a:txBody>
                  <a:tcPr marL="9525" marR="9525" marT="9525" marB="0" anchor="b"/>
                </a:tc>
                <a:tc>
                  <a:txBody>
                    <a:bodyPr/>
                    <a:lstStyle/>
                    <a:p>
                      <a:pPr algn="l" fontAlgn="b"/>
                      <a:r>
                        <a:rPr lang="en-US" sz="1100" b="0" dirty="0" err="1">
                          <a:latin typeface="+mn-lt"/>
                        </a:rPr>
                        <a:t>FS_Haptics</a:t>
                      </a:r>
                      <a:endParaRPr lang="en-US" sz="1100" b="0" dirty="0">
                        <a:latin typeface="+mn-lt"/>
                      </a:endParaRPr>
                    </a:p>
                  </a:txBody>
                  <a:tcPr marL="9525" marR="9525" marT="9525" marB="0" anchor="b"/>
                </a:tc>
                <a:tc>
                  <a:txBody>
                    <a:bodyPr/>
                    <a:lstStyle/>
                    <a:p>
                      <a:pPr algn="r" fontAlgn="b"/>
                      <a:r>
                        <a:rPr lang="en-US" sz="1100" b="0" dirty="0">
                          <a:solidFill>
                            <a:schemeClr val="tx1"/>
                          </a:solidFill>
                          <a:latin typeface="+mn-lt"/>
                        </a:rPr>
                        <a:t>3/3/2025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algn="l" fontAlgn="t"/>
                      <a:r>
                        <a:rPr lang="en-US" sz="1100" b="0" i="0" u="sng" strike="noStrike" dirty="0">
                          <a:solidFill>
                            <a:srgbClr val="0000FF"/>
                          </a:solidFill>
                          <a:effectLst/>
                          <a:latin typeface="+mn-lt"/>
                          <a:hlinkClick r:id="rId2"/>
                        </a:rPr>
                        <a:t>SP-240675</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tc>
                  <a:txBody>
                    <a:bodyPr/>
                    <a:lstStyle/>
                    <a:p>
                      <a:pPr algn="r">
                        <a:lnSpc>
                          <a:spcPct val="107000"/>
                        </a:lnSpc>
                        <a:spcAft>
                          <a:spcPts val="800"/>
                        </a:spcAft>
                      </a:pPr>
                      <a:r>
                        <a:rPr lang="en-GB" sz="1100" b="0" dirty="0">
                          <a:solidFill>
                            <a:srgbClr val="FF0000"/>
                          </a:solidFill>
                          <a:latin typeface="+mn-lt"/>
                        </a:rPr>
                        <a:t>SID</a:t>
                      </a:r>
                    </a:p>
                  </a:txBody>
                  <a:tcPr marL="36001" marR="36001" marT="0" marB="0" anchor="b"/>
                </a:tc>
                <a:extLst>
                  <a:ext uri="{0D108BD9-81ED-4DB2-BD59-A6C34878D82A}">
                    <a16:rowId xmlns:a16="http://schemas.microsoft.com/office/drawing/2014/main" val="10001"/>
                  </a:ext>
                </a:extLst>
              </a:tr>
              <a:tr h="26518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0" i="0" u="sng" strike="noStrike" dirty="0">
                          <a:solidFill>
                            <a:srgbClr val="0000FF"/>
                          </a:solidFill>
                          <a:effectLst/>
                          <a:latin typeface="+mn-lt"/>
                          <a:hlinkClick r:id="rId3"/>
                        </a:rPr>
                        <a:t>SP-240676</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WID</a:t>
                      </a:r>
                    </a:p>
                  </a:txBody>
                  <a:tcPr marL="36001" marR="36001" marT="0" marB="0" anchor="b"/>
                </a:tc>
                <a:extLst>
                  <a:ext uri="{0D108BD9-81ED-4DB2-BD59-A6C34878D82A}">
                    <a16:rowId xmlns:a16="http://schemas.microsoft.com/office/drawing/2014/main" val="2134000311"/>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1" i="0" u="sng" strike="noStrike" dirty="0">
                          <a:solidFill>
                            <a:srgbClr val="0000FF"/>
                          </a:solidFill>
                          <a:effectLst/>
                          <a:latin typeface="+mn-lt"/>
                          <a:hlinkClick r:id="rId4"/>
                        </a:rPr>
                        <a:t>SP-240677</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SID</a:t>
                      </a:r>
                    </a:p>
                  </a:txBody>
                  <a:tcPr marL="36001" marR="36001" marT="0" marB="0" anchor="b"/>
                </a:tc>
                <a:extLst>
                  <a:ext uri="{0D108BD9-81ED-4DB2-BD59-A6C34878D82A}">
                    <a16:rowId xmlns:a16="http://schemas.microsoft.com/office/drawing/2014/main" val="3788929415"/>
                  </a:ext>
                </a:extLst>
              </a:tr>
            </a:tbl>
          </a:graphicData>
        </a:graphic>
      </p:graphicFrame>
    </p:spTree>
    <p:extLst>
      <p:ext uri="{BB962C8B-B14F-4D97-AF65-F5344CB8AC3E}">
        <p14:creationId xmlns:p14="http://schemas.microsoft.com/office/powerpoint/2010/main" val="87331106"/>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Study on Haptics in 5G Media Services</a:t>
            </a:r>
            <a:br>
              <a:rPr lang="en-US" dirty="0"/>
            </a:br>
            <a:r>
              <a:rPr lang="en-US" altLang="en-US" dirty="0"/>
              <a:t>(</a:t>
            </a:r>
            <a:r>
              <a:rPr lang="en-US" dirty="0" err="1"/>
              <a:t>FS_Haptics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700261224"/>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0" dirty="0">
                          <a:latin typeface="+mn-lt"/>
                        </a:rPr>
                        <a:t>1030002</a:t>
                      </a:r>
                    </a:p>
                  </a:txBody>
                  <a:tcPr marL="9525" marR="9525" marT="9525" marB="0" anchor="b"/>
                </a:tc>
                <a:tc>
                  <a:txBody>
                    <a:bodyPr/>
                    <a:lstStyle/>
                    <a:p>
                      <a:pPr algn="l" fontAlgn="b"/>
                      <a:r>
                        <a:rPr lang="en-US" sz="1100" b="0" dirty="0">
                          <a:latin typeface="+mn-lt"/>
                        </a:rPr>
                        <a:t>Study on Haptics in 5G Media Services</a:t>
                      </a:r>
                    </a:p>
                  </a:txBody>
                  <a:tcPr marL="9525" marR="9525" marT="9525" marB="0" anchor="b"/>
                </a:tc>
                <a:tc>
                  <a:txBody>
                    <a:bodyPr/>
                    <a:lstStyle/>
                    <a:p>
                      <a:pPr algn="l" fontAlgn="b"/>
                      <a:r>
                        <a:rPr lang="en-US" sz="1100" b="0" dirty="0">
                          <a:latin typeface="+mn-lt"/>
                        </a:rPr>
                        <a:t>VOPS</a:t>
                      </a:r>
                    </a:p>
                  </a:txBody>
                  <a:tcPr marL="9525" marR="9525" marT="9525" marB="0" anchor="b"/>
                </a:tc>
                <a:tc>
                  <a:txBody>
                    <a:bodyPr/>
                    <a:lstStyle/>
                    <a:p>
                      <a:pPr algn="r" fontAlgn="b"/>
                      <a:r>
                        <a:rPr lang="en-US" sz="1100" b="0" dirty="0">
                          <a:solidFill>
                            <a:schemeClr val="tx1"/>
                          </a:solidFill>
                          <a:latin typeface="+mn-lt"/>
                        </a:rPr>
                        <a:t>3/3/2025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algn="l" fontAlgn="t"/>
                      <a:r>
                        <a:rPr lang="en-US" sz="1100" b="0" i="0" u="sng" strike="noStrike" dirty="0">
                          <a:solidFill>
                            <a:srgbClr val="0000FF"/>
                          </a:solidFill>
                          <a:effectLst/>
                          <a:latin typeface="+mn-lt"/>
                          <a:hlinkClick r:id="rId2"/>
                        </a:rPr>
                        <a:t>SP-240675</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tc>
                  <a:txBody>
                    <a:bodyPr/>
                    <a:lstStyle/>
                    <a:p>
                      <a:pPr algn="r">
                        <a:lnSpc>
                          <a:spcPct val="107000"/>
                        </a:lnSpc>
                        <a:spcAft>
                          <a:spcPts val="800"/>
                        </a:spcAft>
                      </a:pPr>
                      <a:r>
                        <a:rPr lang="en-GB" sz="1100" b="0" dirty="0">
                          <a:solidFill>
                            <a:srgbClr val="FF0000"/>
                          </a:solidFill>
                          <a:latin typeface="+mn-lt"/>
                        </a:rPr>
                        <a:t>SID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a:spcBef>
                <a:spcPts val="0"/>
              </a:spcBef>
              <a:spcAft>
                <a:spcPts val="900"/>
              </a:spcAft>
            </a:pPr>
            <a:r>
              <a:rPr lang="en-GB" sz="1400" dirty="0">
                <a:effectLst/>
                <a:ea typeface="Times New Roman" panose="02020603050405020304" pitchFamily="18" charset="0"/>
              </a:rPr>
              <a:t>The study aims to investigate and identify the data format, and potential codecs, transport protocols suitable to enhance SA4 services and enablers with haptic capabilities. </a:t>
            </a:r>
            <a:endParaRPr lang="en-US" sz="1100" dirty="0">
              <a:effectLst/>
              <a:ea typeface="Times New Roman" panose="02020603050405020304" pitchFamily="18" charset="0"/>
            </a:endParaRPr>
          </a:p>
          <a:p>
            <a:pPr marL="0" marR="0">
              <a:spcBef>
                <a:spcPts val="0"/>
              </a:spcBef>
              <a:spcAft>
                <a:spcPts val="900"/>
              </a:spcAft>
            </a:pPr>
            <a:r>
              <a:rPr lang="en-US" sz="1400" dirty="0">
                <a:effectLst/>
                <a:ea typeface="Times New Roman" panose="02020603050405020304" pitchFamily="18" charset="0"/>
              </a:rPr>
              <a:t>The main objectives of this study include:</a:t>
            </a:r>
            <a:endParaRPr lang="en-US" sz="1100" dirty="0">
              <a:effectLst/>
              <a:ea typeface="Times New Roman" panose="02020603050405020304" pitchFamily="18" charset="0"/>
            </a:endParaRPr>
          </a:p>
          <a:p>
            <a:pPr lvl="1" indent="-342900">
              <a:spcBef>
                <a:spcPts val="0"/>
              </a:spcBef>
              <a:spcAft>
                <a:spcPts val="900"/>
              </a:spcAft>
              <a:buFont typeface="Symbol" panose="05050102010706020507" pitchFamily="18" charset="2"/>
              <a:buChar char=""/>
            </a:pPr>
            <a:r>
              <a:rPr lang="en-US" sz="1400" dirty="0">
                <a:effectLst/>
                <a:ea typeface="Times New Roman" panose="02020603050405020304" pitchFamily="18" charset="0"/>
              </a:rPr>
              <a:t>Identify relevant use cases and requirements already defined in TR 22.847 and refine them as necessary.</a:t>
            </a:r>
          </a:p>
          <a:p>
            <a:pPr lvl="1" indent="-342900">
              <a:spcBef>
                <a:spcPts val="0"/>
              </a:spcBef>
              <a:spcAft>
                <a:spcPts val="900"/>
              </a:spcAft>
              <a:buFont typeface="Symbol" panose="05050102010706020507" pitchFamily="18" charset="2"/>
              <a:buChar char=""/>
            </a:pPr>
            <a:r>
              <a:rPr lang="en-US" sz="1400" dirty="0">
                <a:effectLst/>
                <a:ea typeface="Times New Roman" panose="02020603050405020304" pitchFamily="18" charset="0"/>
              </a:rPr>
              <a:t>Identify and describe the candidate input formats for haptic experience, relevant to the above use case</a:t>
            </a:r>
          </a:p>
          <a:p>
            <a:pPr lvl="1" indent="-342900">
              <a:spcBef>
                <a:spcPts val="0"/>
              </a:spcBef>
              <a:spcAft>
                <a:spcPts val="900"/>
              </a:spcAft>
              <a:buFont typeface="Symbol" panose="05050102010706020507" pitchFamily="18" charset="2"/>
              <a:buChar char=""/>
            </a:pPr>
            <a:r>
              <a:rPr lang="en-US" sz="1400" dirty="0">
                <a:effectLst/>
                <a:ea typeface="Times New Roman" panose="02020603050405020304" pitchFamily="18" charset="0"/>
              </a:rPr>
              <a:t>Identify relevant device types with support for haptic playback and/or capture.</a:t>
            </a:r>
          </a:p>
          <a:p>
            <a:pPr lvl="1" indent="-342900">
              <a:spcBef>
                <a:spcPts val="0"/>
              </a:spcBef>
              <a:spcAft>
                <a:spcPts val="900"/>
              </a:spcAft>
              <a:buFont typeface="Symbol" panose="05050102010706020507" pitchFamily="18" charset="2"/>
              <a:buChar char=""/>
            </a:pPr>
            <a:r>
              <a:rPr lang="en-US" sz="1400" dirty="0">
                <a:effectLst/>
                <a:ea typeface="Times New Roman" panose="02020603050405020304" pitchFamily="18" charset="0"/>
              </a:rPr>
              <a:t>Identify candidate technologies (codec, storage format, and transport protocols) that may be suitable for enabling haptic experiences.</a:t>
            </a:r>
          </a:p>
          <a:p>
            <a:pPr lvl="1" indent="-342900">
              <a:spcBef>
                <a:spcPts val="0"/>
              </a:spcBef>
              <a:spcAft>
                <a:spcPts val="0"/>
              </a:spcAft>
              <a:buFont typeface="Symbol" panose="05050102010706020507" pitchFamily="18" charset="2"/>
              <a:buChar char=""/>
            </a:pPr>
            <a:r>
              <a:rPr lang="en-US" sz="1400" dirty="0">
                <a:effectLst/>
                <a:ea typeface="Times New Roman" panose="02020603050405020304" pitchFamily="18" charset="0"/>
              </a:rPr>
              <a:t>Identify the use of existing 3GPP network APIs to assist the QoS for the delivery of haptic experiences if necessary.</a:t>
            </a:r>
          </a:p>
          <a:p>
            <a:pPr lvl="1" indent="-342900">
              <a:spcBef>
                <a:spcPts val="0"/>
              </a:spcBef>
              <a:spcAft>
                <a:spcPts val="0"/>
              </a:spcAft>
              <a:buFont typeface="Symbol" panose="05050102010706020507" pitchFamily="18" charset="2"/>
              <a:buChar char=""/>
            </a:pPr>
            <a:endParaRPr lang="en-US" sz="1400" dirty="0">
              <a:ea typeface="Times New Roman" panose="02020603050405020304" pitchFamily="18" charset="0"/>
            </a:endParaRPr>
          </a:p>
          <a:p>
            <a:pPr lvl="1" indent="-342900">
              <a:spcBef>
                <a:spcPts val="0"/>
              </a:spcBef>
              <a:spcAft>
                <a:spcPts val="0"/>
              </a:spcAft>
              <a:buFont typeface="Symbol" panose="05050102010706020507" pitchFamily="18" charset="2"/>
              <a:buChar char=""/>
            </a:pPr>
            <a:r>
              <a:rPr lang="en-US" sz="1400" dirty="0">
                <a:effectLst/>
                <a:ea typeface="Times New Roman" panose="02020603050405020304" pitchFamily="18" charset="0"/>
              </a:rPr>
              <a:t>Provide recommendations on the integration of haptic in various 3GPP services, including in 5GMS streaming, RTC communications, avatar representation, and broadcast.</a:t>
            </a:r>
          </a:p>
          <a:p>
            <a:pPr marL="400050" lvl="1" indent="0">
              <a:spcBef>
                <a:spcPts val="0"/>
              </a:spcBef>
              <a:spcAft>
                <a:spcPts val="0"/>
              </a:spcAft>
              <a:buNone/>
            </a:pPr>
            <a:endParaRPr lang="en-GB" sz="1400" dirty="0">
              <a:effectLst/>
              <a:ea typeface="Times New Roman" panose="02020603050405020304" pitchFamily="18" charset="0"/>
            </a:endParaRPr>
          </a:p>
          <a:p>
            <a:pPr marL="0" marR="0" indent="0">
              <a:spcBef>
                <a:spcPts val="0"/>
              </a:spcBef>
              <a:spcAft>
                <a:spcPts val="0"/>
              </a:spcAft>
              <a:buNone/>
            </a:pPr>
            <a:endParaRPr lang="en-US" sz="11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100" dirty="0">
              <a:effectLst/>
              <a:ea typeface="SimSun" panose="02010600030101010101" pitchFamily="2" charset="-122"/>
            </a:endParaRPr>
          </a:p>
        </p:txBody>
      </p:sp>
    </p:spTree>
    <p:extLst>
      <p:ext uri="{BB962C8B-B14F-4D97-AF65-F5344CB8AC3E}">
        <p14:creationId xmlns:p14="http://schemas.microsoft.com/office/powerpoint/2010/main" val="1634015298"/>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dirty="0"/>
              <a:t>EVS Codec Extension for Immersive Voice and Audio Services, Phase 2 </a:t>
            </a:r>
            <a:r>
              <a:rPr lang="en-US" altLang="en-US" dirty="0"/>
              <a:t>(</a:t>
            </a:r>
            <a:r>
              <a:rPr lang="en-US" sz="3200" dirty="0"/>
              <a:t>IVAS_Codec_Ph2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281378862"/>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0" i="0" u="sng" strike="noStrike" dirty="0">
                          <a:solidFill>
                            <a:srgbClr val="0000FF"/>
                          </a:solidFill>
                          <a:effectLst/>
                          <a:latin typeface="+mn-lt"/>
                          <a:hlinkClick r:id="rId2"/>
                        </a:rPr>
                        <a:t>SP-240676</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WID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a:spcBef>
                <a:spcPts val="0"/>
              </a:spcBef>
              <a:spcAft>
                <a:spcPts val="900"/>
              </a:spcAft>
            </a:pPr>
            <a:r>
              <a:rPr lang="en-US" sz="1400" dirty="0">
                <a:effectLst/>
                <a:ea typeface="Times New Roman" panose="02020603050405020304" pitchFamily="18" charset="0"/>
              </a:rPr>
              <a:t>The overall objective of this work item is to provide an improved set of IVAS specifications. The following objectives should be achieved with the work item:</a:t>
            </a:r>
          </a:p>
          <a:p>
            <a:pPr marL="0" marR="0">
              <a:spcBef>
                <a:spcPts val="0"/>
              </a:spcBef>
              <a:spcAft>
                <a:spcPts val="900"/>
              </a:spcAft>
            </a:pPr>
            <a:r>
              <a:rPr lang="en-US" sz="1400" dirty="0">
                <a:effectLst/>
                <a:ea typeface="Times New Roman" panose="02020603050405020304" pitchFamily="18" charset="0"/>
              </a:rPr>
              <a:t>A fixed-point C-code to be part of TS 26.251:</a:t>
            </a:r>
          </a:p>
          <a:p>
            <a:pPr marL="0" marR="0">
              <a:spcBef>
                <a:spcPts val="0"/>
              </a:spcBef>
              <a:spcAft>
                <a:spcPts val="900"/>
              </a:spcAft>
            </a:pPr>
            <a:r>
              <a:rPr lang="en-US" sz="1400" dirty="0">
                <a:effectLst/>
                <a:ea typeface="Times New Roman" panose="02020603050405020304" pitchFamily="18" charset="0"/>
              </a:rPr>
              <a:t>Characterization of the IVAS codec based on the floating-point and fixed-point C-codes, and documentation of characterization results into TR 26.997.</a:t>
            </a:r>
          </a:p>
          <a:p>
            <a:pPr marL="0" marR="0">
              <a:spcBef>
                <a:spcPts val="0"/>
              </a:spcBef>
              <a:spcAft>
                <a:spcPts val="900"/>
              </a:spcAft>
            </a:pPr>
            <a:r>
              <a:rPr lang="en-US" sz="1400" dirty="0">
                <a:effectLst/>
                <a:ea typeface="Times New Roman" panose="02020603050405020304" pitchFamily="18" charset="0"/>
              </a:rPr>
              <a:t>Enhancements to codec conformance test procedures and criteria. </a:t>
            </a:r>
          </a:p>
          <a:p>
            <a:pPr marL="0" marR="0">
              <a:spcBef>
                <a:spcPts val="0"/>
              </a:spcBef>
              <a:spcAft>
                <a:spcPts val="900"/>
              </a:spcAft>
            </a:pPr>
            <a:r>
              <a:rPr lang="en-US" sz="1400" dirty="0">
                <a:effectLst/>
                <a:ea typeface="Times New Roman" panose="02020603050405020304" pitchFamily="18" charset="0"/>
              </a:rPr>
              <a:t>Definition of relevant tiers of functionality to be implementable on a wide range of UEs with different capabilities, balancing user experience and implementation complexity/cost. </a:t>
            </a:r>
          </a:p>
          <a:p>
            <a:pPr marL="0" marR="0">
              <a:spcBef>
                <a:spcPts val="0"/>
              </a:spcBef>
              <a:spcAft>
                <a:spcPts val="900"/>
              </a:spcAft>
            </a:pPr>
            <a:r>
              <a:rPr lang="en-US" sz="1400" dirty="0">
                <a:effectLst/>
                <a:ea typeface="Times New Roman" panose="02020603050405020304" pitchFamily="18" charset="0"/>
              </a:rPr>
              <a:t>Enhancements to the RTP payload format and SDP negotiation, including split rendering operation. </a:t>
            </a:r>
          </a:p>
          <a:p>
            <a:pPr marL="0" marR="0">
              <a:spcBef>
                <a:spcPts val="0"/>
              </a:spcBef>
              <a:spcAft>
                <a:spcPts val="900"/>
              </a:spcAft>
            </a:pPr>
            <a:r>
              <a:rPr lang="en-US" sz="1400" dirty="0">
                <a:effectLst/>
                <a:ea typeface="Times New Roman" panose="02020603050405020304" pitchFamily="18" charset="0"/>
              </a:rPr>
              <a:t>Update relevant system and service specifications.</a:t>
            </a:r>
          </a:p>
          <a:p>
            <a:pPr marL="400050" lvl="1" indent="0">
              <a:spcBef>
                <a:spcPts val="0"/>
              </a:spcBef>
              <a:spcAft>
                <a:spcPts val="0"/>
              </a:spcAft>
              <a:buNone/>
            </a:pPr>
            <a:endParaRPr lang="en-GB" sz="1400" dirty="0">
              <a:effectLst/>
              <a:ea typeface="Times New Roman" panose="02020603050405020304" pitchFamily="18" charset="0"/>
            </a:endParaRP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spTree>
    <p:extLst>
      <p:ext uri="{BB962C8B-B14F-4D97-AF65-F5344CB8AC3E}">
        <p14:creationId xmlns:p14="http://schemas.microsoft.com/office/powerpoint/2010/main" val="31140819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SA#103 </a:t>
            </a:r>
          </a:p>
        </p:txBody>
      </p:sp>
      <p:sp>
        <p:nvSpPr>
          <p:cNvPr id="2" name="Espace réservé du contenu 1">
            <a:extLst>
              <a:ext uri="{FF2B5EF4-FFF2-40B4-BE49-F238E27FC236}">
                <a16:creationId xmlns:a16="http://schemas.microsoft.com/office/drawing/2014/main" id="{17C79130-A3BC-45EE-8B01-2DF31413434A}"/>
              </a:ext>
            </a:extLst>
          </p:cNvPr>
          <p:cNvSpPr>
            <a:spLocks noGrp="1"/>
          </p:cNvSpPr>
          <p:nvPr>
            <p:ph idx="1"/>
          </p:nvPr>
        </p:nvSpPr>
        <p:spPr/>
        <p:txBody>
          <a:bodyPr/>
          <a:lstStyle/>
          <a:p>
            <a:pPr>
              <a:defRPr/>
            </a:pPr>
            <a:r>
              <a:rPr lang="en-GB" altLang="en-US" sz="2400" dirty="0"/>
              <a:t>SWG AH conference calls (2 to 3 hours each)</a:t>
            </a:r>
          </a:p>
          <a:p>
            <a:pPr lvl="1">
              <a:lnSpc>
                <a:spcPct val="90000"/>
              </a:lnSpc>
              <a:spcBef>
                <a:spcPts val="200"/>
              </a:spcBef>
              <a:tabLst>
                <a:tab pos="1787525" algn="l"/>
                <a:tab pos="3671888" algn="l"/>
              </a:tabLst>
              <a:defRPr/>
            </a:pPr>
            <a:r>
              <a:rPr lang="en-US" sz="2000" dirty="0"/>
              <a:t>MBS SWG: 28 March, 2 May, 7 May, 6 June</a:t>
            </a:r>
          </a:p>
          <a:p>
            <a:pPr lvl="1">
              <a:lnSpc>
                <a:spcPct val="90000"/>
              </a:lnSpc>
              <a:spcBef>
                <a:spcPts val="200"/>
              </a:spcBef>
              <a:tabLst>
                <a:tab pos="1787525" algn="l"/>
                <a:tab pos="3671888" algn="l"/>
              </a:tabLst>
              <a:defRPr/>
            </a:pPr>
            <a:r>
              <a:rPr lang="en-US" sz="2000" dirty="0"/>
              <a:t>Audio SWG: 18 March (ISAR), 25 March (IVAS), 29 April (IVAS), June 7 (IVAS), June 7 (ATIAS)</a:t>
            </a:r>
            <a:endParaRPr lang="en-US" sz="1600" dirty="0"/>
          </a:p>
          <a:p>
            <a:pPr lvl="1">
              <a:lnSpc>
                <a:spcPct val="90000"/>
              </a:lnSpc>
              <a:spcBef>
                <a:spcPts val="200"/>
              </a:spcBef>
              <a:tabLst>
                <a:tab pos="1787525" algn="l"/>
                <a:tab pos="3671888" algn="l"/>
              </a:tabLst>
              <a:defRPr/>
            </a:pPr>
            <a:r>
              <a:rPr lang="en-US" sz="2000" dirty="0"/>
              <a:t>RTC SWG: 27 March, 6 May</a:t>
            </a:r>
          </a:p>
          <a:p>
            <a:pPr lvl="1">
              <a:lnSpc>
                <a:spcPct val="90000"/>
              </a:lnSpc>
              <a:spcBef>
                <a:spcPts val="200"/>
              </a:spcBef>
              <a:tabLst>
                <a:tab pos="1787525" algn="l"/>
                <a:tab pos="3671888" algn="l"/>
              </a:tabLst>
              <a:defRPr/>
            </a:pPr>
            <a:r>
              <a:rPr lang="en-US" sz="2000" dirty="0"/>
              <a:t>Video SWG: 26 March, 7 May</a:t>
            </a:r>
            <a:endParaRPr lang="en-US" sz="2000" u="sng" dirty="0">
              <a:solidFill>
                <a:srgbClr val="FF0000"/>
              </a:solidFill>
            </a:endParaRPr>
          </a:p>
          <a:p>
            <a:pPr>
              <a:defRPr/>
            </a:pPr>
            <a:r>
              <a:rPr lang="fi-FI" sz="2400" dirty="0"/>
              <a:t>SA4 plenary meetings</a:t>
            </a:r>
            <a:endParaRPr lang="fr-FR" dirty="0"/>
          </a:p>
        </p:txBody>
      </p:sp>
      <p:graphicFrame>
        <p:nvGraphicFramePr>
          <p:cNvPr id="4" name="Table 3">
            <a:extLst>
              <a:ext uri="{FF2B5EF4-FFF2-40B4-BE49-F238E27FC236}">
                <a16:creationId xmlns:a16="http://schemas.microsoft.com/office/drawing/2014/main" id="{20756F58-E087-3481-EAEA-C943B6B15107}"/>
              </a:ext>
            </a:extLst>
          </p:cNvPr>
          <p:cNvGraphicFramePr>
            <a:graphicFrameLocks noGrp="1"/>
          </p:cNvGraphicFramePr>
          <p:nvPr>
            <p:extLst>
              <p:ext uri="{D42A27DB-BD31-4B8C-83A1-F6EECF244321}">
                <p14:modId xmlns:p14="http://schemas.microsoft.com/office/powerpoint/2010/main" val="774134590"/>
              </p:ext>
            </p:extLst>
          </p:nvPr>
        </p:nvGraphicFramePr>
        <p:xfrm>
          <a:off x="1744611" y="4111903"/>
          <a:ext cx="8459123" cy="1483127"/>
        </p:xfrm>
        <a:graphic>
          <a:graphicData uri="http://schemas.openxmlformats.org/drawingml/2006/table">
            <a:tbl>
              <a:tblPr firstRow="1" bandRow="1">
                <a:tableStyleId>{5C22544A-7EE6-4342-B048-85BDC9FD1C3A}</a:tableStyleId>
              </a:tblPr>
              <a:tblGrid>
                <a:gridCol w="1771939">
                  <a:extLst>
                    <a:ext uri="{9D8B030D-6E8A-4147-A177-3AD203B41FA5}">
                      <a16:colId xmlns:a16="http://schemas.microsoft.com/office/drawing/2014/main" val="20000"/>
                    </a:ext>
                  </a:extLst>
                </a:gridCol>
                <a:gridCol w="2683075">
                  <a:extLst>
                    <a:ext uri="{9D8B030D-6E8A-4147-A177-3AD203B41FA5}">
                      <a16:colId xmlns:a16="http://schemas.microsoft.com/office/drawing/2014/main" val="20001"/>
                    </a:ext>
                  </a:extLst>
                </a:gridCol>
                <a:gridCol w="4004109">
                  <a:extLst>
                    <a:ext uri="{9D8B030D-6E8A-4147-A177-3AD203B41FA5}">
                      <a16:colId xmlns:a16="http://schemas.microsoft.com/office/drawing/2014/main" val="20002"/>
                    </a:ext>
                  </a:extLst>
                </a:gridCol>
              </a:tblGrid>
              <a:tr h="363637">
                <a:tc>
                  <a:txBody>
                    <a:bodyPr/>
                    <a:lstStyle/>
                    <a:p>
                      <a:pPr marL="36000">
                        <a:lnSpc>
                          <a:spcPct val="90000"/>
                        </a:lnSpc>
                      </a:pPr>
                      <a:r>
                        <a:rPr lang="fi-FI" sz="1400" dirty="0"/>
                        <a:t>Meetings</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5974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SA4#127bis-e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8-12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793297862"/>
                  </a:ext>
                </a:extLst>
              </a:tr>
              <a:tr h="55974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20-24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TTA, Venue: </a:t>
                      </a:r>
                      <a:r>
                        <a:rPr lang="en-US" sz="1400" b="0" u="none" dirty="0" err="1">
                          <a:solidFill>
                            <a:schemeClr val="tx1"/>
                          </a:solidFill>
                          <a:latin typeface="+mn-lt"/>
                          <a:cs typeface="Arial" panose="020B0604020202020204" pitchFamily="34" charset="0"/>
                        </a:rPr>
                        <a:t>Jeju</a:t>
                      </a:r>
                      <a:r>
                        <a:rPr lang="en-US" sz="1400" b="0" u="none" dirty="0">
                          <a:solidFill>
                            <a:schemeClr val="tx1"/>
                          </a:solidFill>
                          <a:latin typeface="+mn-lt"/>
                          <a:cs typeface="Arial" panose="020B0604020202020204" pitchFamily="34" charset="0"/>
                        </a:rPr>
                        <a:t>, South Korea</a:t>
                      </a:r>
                    </a:p>
                  </a:txBody>
                  <a:tcPr marL="91429" marR="91429" marT="45667" marB="45667" anchor="ctr"/>
                </a:tc>
                <a:extLst>
                  <a:ext uri="{0D108BD9-81ED-4DB2-BD59-A6C34878D82A}">
                    <a16:rowId xmlns:a16="http://schemas.microsoft.com/office/drawing/2014/main" val="1842346829"/>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dirty="0"/>
              <a:t>Study on Spatial Computing for AR Services</a:t>
            </a:r>
            <a:br>
              <a:rPr lang="en-US" sz="3200" dirty="0"/>
            </a:br>
            <a:r>
              <a:rPr lang="en-US" altLang="en-US" dirty="0"/>
              <a:t>(</a:t>
            </a:r>
            <a:r>
              <a:rPr lang="en-US" sz="3200" dirty="0" err="1"/>
              <a:t>FS_ARSpatial</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058287376"/>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1" i="0" u="sng" strike="noStrike" dirty="0">
                          <a:solidFill>
                            <a:srgbClr val="0000FF"/>
                          </a:solidFill>
                          <a:effectLst/>
                          <a:latin typeface="+mn-lt"/>
                          <a:hlinkClick r:id="rId2"/>
                        </a:rPr>
                        <a:t>SP-240677</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SID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a:spcBef>
                <a:spcPts val="0"/>
              </a:spcBef>
              <a:spcAft>
                <a:spcPts val="900"/>
              </a:spcAft>
            </a:pPr>
            <a:r>
              <a:rPr lang="en-US" sz="1400" dirty="0">
                <a:effectLst/>
                <a:ea typeface="Times New Roman" panose="02020603050405020304" pitchFamily="18" charset="0"/>
              </a:rPr>
              <a:t>The study has the following objectives: </a:t>
            </a:r>
          </a:p>
          <a:p>
            <a:pPr marL="0" marR="0">
              <a:spcBef>
                <a:spcPts val="0"/>
              </a:spcBef>
              <a:spcAft>
                <a:spcPts val="900"/>
              </a:spcAft>
            </a:pPr>
            <a:r>
              <a:rPr lang="en-US" sz="1400" dirty="0">
                <a:effectLst/>
                <a:ea typeface="Times New Roman" panose="02020603050405020304" pitchFamily="18" charset="0"/>
              </a:rPr>
              <a:t>1.	Study how spatial computing functions such as </a:t>
            </a:r>
            <a:r>
              <a:rPr lang="en-US" sz="1400" dirty="0" err="1">
                <a:effectLst/>
                <a:ea typeface="Times New Roman" panose="02020603050405020304" pitchFamily="18" charset="0"/>
              </a:rPr>
              <a:t>relocalization</a:t>
            </a:r>
            <a:r>
              <a:rPr lang="en-US" sz="1400" dirty="0">
                <a:effectLst/>
                <a:ea typeface="Times New Roman" panose="02020603050405020304" pitchFamily="18" charset="0"/>
              </a:rPr>
              <a:t>, mapping, and semantic perception are realized and identify the necessary set of spatial mapping information. </a:t>
            </a:r>
          </a:p>
          <a:p>
            <a:pPr marL="0" marR="0">
              <a:spcBef>
                <a:spcPts val="0"/>
              </a:spcBef>
              <a:spcAft>
                <a:spcPts val="900"/>
              </a:spcAft>
            </a:pPr>
            <a:r>
              <a:rPr lang="en-US" sz="1400" dirty="0">
                <a:effectLst/>
                <a:ea typeface="Times New Roman" panose="02020603050405020304" pitchFamily="18" charset="0"/>
              </a:rPr>
              <a:t>2.	Collect and document the different formats for spatial descriptions as well as interoperability requirements for such descriptions. </a:t>
            </a:r>
          </a:p>
          <a:p>
            <a:pPr marL="0" marR="0">
              <a:spcBef>
                <a:spcPts val="0"/>
              </a:spcBef>
              <a:spcAft>
                <a:spcPts val="900"/>
              </a:spcAft>
            </a:pPr>
            <a:r>
              <a:rPr lang="en-US" sz="1400" dirty="0">
                <a:effectLst/>
                <a:ea typeface="Times New Roman" panose="02020603050405020304" pitchFamily="18" charset="0"/>
              </a:rPr>
              <a:t>3.	Identify where spatial computing functions run and which media, metadata, and description formats are used for exchange between these elements based on the architecture defined in the TS 26.506, notably in split processing scenarios. And document relevant procedures, flows, configurations, </a:t>
            </a:r>
            <a:r>
              <a:rPr lang="en-US" sz="1400" dirty="0" err="1">
                <a:effectLst/>
                <a:ea typeface="Times New Roman" panose="02020603050405020304" pitchFamily="18" charset="0"/>
              </a:rPr>
              <a:t>QoE</a:t>
            </a:r>
            <a:r>
              <a:rPr lang="en-US" sz="1400" dirty="0">
                <a:effectLst/>
                <a:ea typeface="Times New Roman" panose="02020603050405020304" pitchFamily="18" charset="0"/>
              </a:rPr>
              <a:t> metrics, and transport protocols.</a:t>
            </a:r>
          </a:p>
          <a:p>
            <a:pPr marL="0" marR="0">
              <a:spcBef>
                <a:spcPts val="0"/>
              </a:spcBef>
              <a:spcAft>
                <a:spcPts val="900"/>
              </a:spcAft>
            </a:pPr>
            <a:r>
              <a:rPr lang="en-US" sz="1400" dirty="0">
                <a:effectLst/>
                <a:ea typeface="Times New Roman" panose="02020603050405020304" pitchFamily="18" charset="0"/>
              </a:rPr>
              <a:t>4.	Identify gaps in TS 26.119, TS 26.506, and TS 26.565 to support XR Spatial Description handling, with a focus on real-time scenario, based on relevant use cases from 3GPP SA1 TR 22.856 and SA4 TR 26.998.</a:t>
            </a:r>
          </a:p>
          <a:p>
            <a:pPr marL="0" marR="0">
              <a:spcBef>
                <a:spcPts val="0"/>
              </a:spcBef>
              <a:spcAft>
                <a:spcPts val="900"/>
              </a:spcAft>
            </a:pPr>
            <a:r>
              <a:rPr lang="en-US" sz="1400" dirty="0">
                <a:effectLst/>
                <a:ea typeface="Times New Roman" panose="02020603050405020304" pitchFamily="18" charset="0"/>
              </a:rPr>
              <a:t>5.	Study the interactions and cross-operation between a spatial computing service and other media service enablers and architectures, such as split rendering, as well as potential interactions with AI/ML architectures in TR 26.927. </a:t>
            </a:r>
          </a:p>
          <a:p>
            <a:pPr marL="0" marR="0">
              <a:spcBef>
                <a:spcPts val="0"/>
              </a:spcBef>
              <a:spcAft>
                <a:spcPts val="900"/>
              </a:spcAft>
            </a:pPr>
            <a:r>
              <a:rPr lang="en-US" sz="1400" dirty="0">
                <a:effectLst/>
                <a:ea typeface="Times New Roman" panose="02020603050405020304" pitchFamily="18" charset="0"/>
              </a:rPr>
              <a:t>6.	Identify and recommend potential areas for normative work as the next phase and communicate/align with other potential 3GPP WGs and external organizations on relevant aspects related to the study. </a:t>
            </a:r>
          </a:p>
          <a:p>
            <a:pPr marL="400050" lvl="1" indent="0">
              <a:spcBef>
                <a:spcPts val="0"/>
              </a:spcBef>
              <a:spcAft>
                <a:spcPts val="0"/>
              </a:spcAft>
              <a:buNone/>
            </a:pPr>
            <a:endParaRPr lang="en-GB" sz="1400" dirty="0">
              <a:effectLst/>
              <a:ea typeface="Times New Roman" panose="02020603050405020304" pitchFamily="18" charset="0"/>
            </a:endParaRP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spTree>
    <p:extLst>
      <p:ext uri="{BB962C8B-B14F-4D97-AF65-F5344CB8AC3E}">
        <p14:creationId xmlns:p14="http://schemas.microsoft.com/office/powerpoint/2010/main" val="3969708521"/>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SA4 planning</a:t>
            </a:r>
          </a:p>
        </p:txBody>
      </p:sp>
      <p:pic>
        <p:nvPicPr>
          <p:cNvPr id="3" name="Picture 2">
            <a:extLst>
              <a:ext uri="{FF2B5EF4-FFF2-40B4-BE49-F238E27FC236}">
                <a16:creationId xmlns:a16="http://schemas.microsoft.com/office/drawing/2014/main" id="{6FEA4C66-679E-A6F0-562C-C91428A13A95}"/>
              </a:ext>
            </a:extLst>
          </p:cNvPr>
          <p:cNvPicPr>
            <a:picLocks noChangeAspect="1"/>
          </p:cNvPicPr>
          <p:nvPr/>
        </p:nvPicPr>
        <p:blipFill>
          <a:blip r:embed="rId2"/>
          <a:stretch>
            <a:fillRect/>
          </a:stretch>
        </p:blipFill>
        <p:spPr>
          <a:xfrm>
            <a:off x="392067" y="1371600"/>
            <a:ext cx="11407865" cy="4974551"/>
          </a:xfrm>
          <a:prstGeom prst="rect">
            <a:avLst/>
          </a:prstGeom>
        </p:spPr>
      </p:pic>
    </p:spTree>
    <p:extLst>
      <p:ext uri="{BB962C8B-B14F-4D97-AF65-F5344CB8AC3E}">
        <p14:creationId xmlns:p14="http://schemas.microsoft.com/office/powerpoint/2010/main" val="3939165623"/>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2027238" y="1222376"/>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All dependencies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extLst>
              <p:ext uri="{D42A27DB-BD31-4B8C-83A1-F6EECF244321}">
                <p14:modId xmlns:p14="http://schemas.microsoft.com/office/powerpoint/2010/main" val="2083424504"/>
              </p:ext>
            </p:extLst>
          </p:nvPr>
        </p:nvGraphicFramePr>
        <p:xfrm>
          <a:off x="2114551" y="2928939"/>
          <a:ext cx="8281987" cy="765743"/>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Draft draft-ietf-mimi-content-01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26.143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err="1">
                          <a:ln>
                            <a:noFill/>
                          </a:ln>
                          <a:solidFill>
                            <a:srgbClr val="0000FF"/>
                          </a:solidFill>
                          <a:effectLst/>
                          <a:latin typeface="Arial" panose="020B0604020202020204" pitchFamily="34" charset="0"/>
                          <a:cs typeface="Arial" panose="020B0604020202020204" pitchFamily="34" charset="0"/>
                        </a:rPr>
                        <a:t>pCR</a:t>
                      </a: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in S4aI230183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Frédéric Gabin</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PROMISE (Rel-18)</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To be further studied in Rel-19 as part of </a:t>
                      </a:r>
                      <a:r>
                        <a:rPr kumimoji="0" lang="en-US" altLang="en-US" sz="800" b="0" i="0" u="none" strike="noStrike" cap="none" normalizeH="0" baseline="0" dirty="0" err="1">
                          <a:ln>
                            <a:noFill/>
                          </a:ln>
                          <a:solidFill>
                            <a:srgbClr val="0000FF"/>
                          </a:solidFill>
                          <a:effectLst/>
                          <a:latin typeface="Arial" panose="020B0604020202020204" pitchFamily="34" charset="0"/>
                          <a:cs typeface="Arial" panose="020B0604020202020204" pitchFamily="34" charset="0"/>
                        </a:rPr>
                        <a:t>FS_Meme</a:t>
                      </a: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26438999"/>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Summary of action items</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pPr eaLnBrk="1" hangingPunct="1">
              <a:lnSpc>
                <a:spcPct val="90000"/>
              </a:lnSpc>
              <a:spcBef>
                <a:spcPts val="2400"/>
              </a:spcBef>
            </a:pPr>
            <a:r>
              <a:rPr lang="en-GB" altLang="en-US" dirty="0"/>
              <a:t> Action Points from SA#103 to SA4:</a:t>
            </a:r>
          </a:p>
          <a:p>
            <a:pPr lvl="1">
              <a:lnSpc>
                <a:spcPct val="90000"/>
              </a:lnSpc>
              <a:spcBef>
                <a:spcPts val="900"/>
              </a:spcBef>
            </a:pPr>
            <a:r>
              <a:rPr lang="en-US" altLang="fr-FR" sz="1800" dirty="0">
                <a:cs typeface="Arial" panose="020B0604020202020204" pitchFamily="34" charset="0"/>
              </a:rPr>
              <a:t>TSG SA asks SA WG4 to consider Guidance on Rel-19 </a:t>
            </a:r>
            <a:r>
              <a:rPr lang="en-US" altLang="fr-FR" sz="1800" dirty="0" err="1">
                <a:cs typeface="Arial" panose="020B0604020202020204" pitchFamily="34" charset="0"/>
              </a:rPr>
              <a:t>Rapporteurship</a:t>
            </a:r>
            <a:r>
              <a:rPr lang="en-US" altLang="fr-FR" sz="1800" dirty="0">
                <a:cs typeface="Arial" panose="020B0604020202020204" pitchFamily="34" charset="0"/>
              </a:rPr>
              <a:t> (SP-230746). </a:t>
            </a:r>
          </a:p>
          <a:p>
            <a:pPr lvl="2">
              <a:lnSpc>
                <a:spcPct val="90000"/>
              </a:lnSpc>
              <a:spcBef>
                <a:spcPts val="900"/>
              </a:spcBef>
            </a:pPr>
            <a:r>
              <a:rPr lang="en-US" altLang="fr-FR" sz="1400" dirty="0">
                <a:cs typeface="Arial" panose="020B0604020202020204" pitchFamily="34" charset="0"/>
              </a:rPr>
              <a:t>SA4 had considered the document and agreed in S4-240597 to submit the original SID (Study on Advanced Media Delivery FS_AMD).</a:t>
            </a:r>
          </a:p>
          <a:p>
            <a:pPr eaLnBrk="1" hangingPunct="1">
              <a:lnSpc>
                <a:spcPct val="90000"/>
              </a:lnSpc>
              <a:spcBef>
                <a:spcPts val="3000"/>
              </a:spcBef>
            </a:pPr>
            <a:r>
              <a:rPr lang="en-GB" altLang="en-US" dirty="0"/>
              <a:t> Action items from SA4 to SA#104:</a:t>
            </a:r>
          </a:p>
          <a:p>
            <a:pPr lvl="1">
              <a:lnSpc>
                <a:spcPct val="90000"/>
              </a:lnSpc>
              <a:spcBef>
                <a:spcPts val="300"/>
              </a:spcBef>
            </a:pPr>
            <a:r>
              <a:rPr lang="en-US" altLang="en-US" sz="1800" dirty="0"/>
              <a:t>Approve 1 new WID, 2 new Studies and one revised Study</a:t>
            </a:r>
          </a:p>
          <a:p>
            <a:pPr lvl="1">
              <a:lnSpc>
                <a:spcPct val="90000"/>
              </a:lnSpc>
              <a:spcBef>
                <a:spcPts val="300"/>
              </a:spcBef>
            </a:pPr>
            <a:r>
              <a:rPr lang="en-US" altLang="en-US" sz="1800" dirty="0"/>
              <a:t>Approve all agreed SA4 TRs and TSs presented for approval</a:t>
            </a:r>
          </a:p>
          <a:p>
            <a:pPr lvl="1">
              <a:lnSpc>
                <a:spcPct val="90000"/>
              </a:lnSpc>
              <a:spcBef>
                <a:spcPts val="300"/>
              </a:spcBef>
            </a:pPr>
            <a:r>
              <a:rPr lang="en-US" altLang="en-US" sz="1800" dirty="0"/>
              <a:t>Approve all SA4 agreed CRs</a:t>
            </a:r>
          </a:p>
          <a:p>
            <a:pPr lvl="1">
              <a:lnSpc>
                <a:spcPct val="90000"/>
              </a:lnSpc>
              <a:spcBef>
                <a:spcPts val="300"/>
              </a:spcBef>
            </a:pPr>
            <a:r>
              <a:rPr lang="en-US" altLang="zh-CN" sz="1800" dirty="0">
                <a:cs typeface="Arial" pitchFamily="34" charset="0"/>
              </a:rPr>
              <a:t>Approve SA4 SWG </a:t>
            </a:r>
            <a:r>
              <a:rPr lang="en-US" altLang="zh-CN" sz="1800" dirty="0" err="1">
                <a:cs typeface="Arial" pitchFamily="34" charset="0"/>
              </a:rPr>
              <a:t>ToRs</a:t>
            </a:r>
            <a:endParaRPr lang="en-US" altLang="zh-CN" sz="1800" dirty="0">
              <a:cs typeface="Arial" pitchFamily="34" charset="0"/>
            </a:endParaRPr>
          </a:p>
          <a:p>
            <a:pPr lvl="1">
              <a:lnSpc>
                <a:spcPct val="90000"/>
              </a:lnSpc>
              <a:spcBef>
                <a:spcPts val="300"/>
              </a:spcBef>
            </a:pPr>
            <a:endParaRPr lang="en-US" altLang="zh-CN" sz="1800" dirty="0">
              <a:cs typeface="Arial" pitchFamily="34" charset="0"/>
            </a:endParaRPr>
          </a:p>
          <a:p>
            <a:pPr lvl="1">
              <a:lnSpc>
                <a:spcPct val="90000"/>
              </a:lnSpc>
              <a:spcBef>
                <a:spcPts val="300"/>
              </a:spcBef>
            </a:pPr>
            <a:endParaRPr lang="en-US" altLang="en-US" sz="1800" dirty="0"/>
          </a:p>
          <a:p>
            <a:pPr lvl="1">
              <a:lnSpc>
                <a:spcPct val="90000"/>
              </a:lnSpc>
              <a:spcBef>
                <a:spcPts val="300"/>
              </a:spcBef>
            </a:pPr>
            <a:endParaRPr lang="en-US" altLang="en-US" sz="1800" dirty="0"/>
          </a:p>
          <a:p>
            <a:pPr lvl="1">
              <a:lnSpc>
                <a:spcPct val="90000"/>
              </a:lnSpc>
              <a:spcBef>
                <a:spcPts val="300"/>
              </a:spcBef>
            </a:pPr>
            <a:endParaRPr lang="en-US" altLang="en-US" sz="1800" dirty="0"/>
          </a:p>
          <a:p>
            <a:endParaRPr lang="fr-FR" dirty="0"/>
          </a:p>
        </p:txBody>
      </p:sp>
    </p:spTree>
    <p:extLst>
      <p:ext uri="{BB962C8B-B14F-4D97-AF65-F5344CB8AC3E}">
        <p14:creationId xmlns:p14="http://schemas.microsoft.com/office/powerpoint/2010/main" val="246209766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2" name="Espace réservé du contenu 1">
            <a:extLst>
              <a:ext uri="{FF2B5EF4-FFF2-40B4-BE49-F238E27FC236}">
                <a16:creationId xmlns:a16="http://schemas.microsoft.com/office/drawing/2014/main" id="{F6FAEB32-1D0C-41F9-A9E1-F9FBAD32225E}"/>
              </a:ext>
            </a:extLst>
          </p:cNvPr>
          <p:cNvSpPr>
            <a:spLocks noGrp="1"/>
          </p:cNvSpPr>
          <p:nvPr>
            <p:ph idx="1"/>
          </p:nvPr>
        </p:nvSpPr>
        <p:spPr/>
        <p:txBody>
          <a:bodyPr/>
          <a:lstStyle/>
          <a:p>
            <a:pPr>
              <a:lnSpc>
                <a:spcPct val="85000"/>
              </a:lnSpc>
              <a:spcBef>
                <a:spcPts val="3000"/>
              </a:spcBef>
            </a:pPr>
            <a:r>
              <a:rPr lang="en-GB" altLang="en-US" sz="2000" dirty="0"/>
              <a:t>SWG AH conference calls</a:t>
            </a:r>
          </a:p>
          <a:p>
            <a:pPr lvl="1">
              <a:lnSpc>
                <a:spcPct val="90000"/>
              </a:lnSpc>
              <a:spcBef>
                <a:spcPts val="200"/>
              </a:spcBef>
              <a:tabLst>
                <a:tab pos="1787525" algn="l"/>
                <a:tab pos="3671888" algn="l"/>
              </a:tabLst>
              <a:defRPr/>
            </a:pPr>
            <a:r>
              <a:rPr lang="en-US" sz="2000" dirty="0"/>
              <a:t>MBS SWG: 27 June, 11 July, 25 July</a:t>
            </a:r>
          </a:p>
          <a:p>
            <a:pPr lvl="1">
              <a:lnSpc>
                <a:spcPct val="90000"/>
              </a:lnSpc>
              <a:spcBef>
                <a:spcPts val="200"/>
              </a:spcBef>
              <a:tabLst>
                <a:tab pos="1787525" algn="l"/>
                <a:tab pos="3671888" algn="l"/>
              </a:tabLst>
              <a:defRPr/>
            </a:pPr>
            <a:r>
              <a:rPr lang="en-US" sz="2000" dirty="0"/>
              <a:t>Audio SWG: 28 June (</a:t>
            </a:r>
            <a:r>
              <a:rPr lang="en-US" sz="2000" dirty="0" err="1"/>
              <a:t>FS_DaCED</a:t>
            </a:r>
            <a:r>
              <a:rPr lang="en-US" sz="2000" dirty="0"/>
              <a:t>)</a:t>
            </a:r>
            <a:endParaRPr lang="en-US" sz="1600" dirty="0"/>
          </a:p>
          <a:p>
            <a:pPr lvl="1">
              <a:lnSpc>
                <a:spcPct val="90000"/>
              </a:lnSpc>
              <a:spcBef>
                <a:spcPts val="200"/>
              </a:spcBef>
              <a:tabLst>
                <a:tab pos="1787525" algn="l"/>
                <a:tab pos="3671888" algn="l"/>
              </a:tabLst>
              <a:defRPr/>
            </a:pPr>
            <a:r>
              <a:rPr lang="en-US" sz="2000" dirty="0"/>
              <a:t>RTC SWG: 26 June</a:t>
            </a:r>
          </a:p>
          <a:p>
            <a:pPr lvl="1">
              <a:lnSpc>
                <a:spcPct val="90000"/>
              </a:lnSpc>
              <a:spcBef>
                <a:spcPts val="200"/>
              </a:spcBef>
              <a:tabLst>
                <a:tab pos="1787525" algn="l"/>
                <a:tab pos="3671888" algn="l"/>
              </a:tabLst>
              <a:defRPr/>
            </a:pPr>
            <a:r>
              <a:rPr lang="en-US" sz="2000" dirty="0"/>
              <a:t>Video SWG: 25 June, 9 July, 23 July</a:t>
            </a:r>
            <a:endParaRPr lang="en-US" sz="2000" u="sng" dirty="0">
              <a:solidFill>
                <a:srgbClr val="FF0000"/>
              </a:solidFill>
            </a:endParaRPr>
          </a:p>
          <a:p>
            <a:pPr>
              <a:spcBef>
                <a:spcPts val="2800"/>
              </a:spcBef>
              <a:defRPr/>
            </a:pPr>
            <a:r>
              <a:rPr lang="en-GB" altLang="en-US" sz="2400" dirty="0"/>
              <a:t>SA4 plenary meetings in next quarter</a:t>
            </a:r>
            <a:endParaRPr lang="en-GB" altLang="en-US" sz="2400" dirty="0">
              <a:solidFill>
                <a:srgbClr val="FF0000"/>
              </a:solidFill>
            </a:endParaRPr>
          </a:p>
          <a:p>
            <a:pPr>
              <a:defRPr/>
            </a:pPr>
            <a:endParaRPr lang="en-GB" altLang="en-US" sz="2400" dirty="0"/>
          </a:p>
          <a:p>
            <a:pPr>
              <a:defRPr/>
            </a:pPr>
            <a:endParaRPr lang="en-GB" altLang="en-US" sz="2400" dirty="0"/>
          </a:p>
          <a:p>
            <a:pPr>
              <a:lnSpc>
                <a:spcPct val="90000"/>
              </a:lnSpc>
              <a:spcBef>
                <a:spcPts val="200"/>
              </a:spcBef>
              <a:tabLst>
                <a:tab pos="1787525" algn="l"/>
                <a:tab pos="3671888" algn="l"/>
              </a:tabLst>
              <a:defRPr/>
            </a:pPr>
            <a:endParaRPr lang="en-US" altLang="en-US" sz="2400" dirty="0"/>
          </a:p>
        </p:txBody>
      </p:sp>
      <p:graphicFrame>
        <p:nvGraphicFramePr>
          <p:cNvPr id="4" name="Table 3">
            <a:extLst>
              <a:ext uri="{FF2B5EF4-FFF2-40B4-BE49-F238E27FC236}">
                <a16:creationId xmlns:a16="http://schemas.microsoft.com/office/drawing/2014/main" id="{90634327-9076-D7C0-E025-90E834470211}"/>
              </a:ext>
            </a:extLst>
          </p:cNvPr>
          <p:cNvGraphicFramePr>
            <a:graphicFrameLocks noGrp="1"/>
          </p:cNvGraphicFramePr>
          <p:nvPr>
            <p:extLst>
              <p:ext uri="{D42A27DB-BD31-4B8C-83A1-F6EECF244321}">
                <p14:modId xmlns:p14="http://schemas.microsoft.com/office/powerpoint/2010/main" val="1493853798"/>
              </p:ext>
            </p:extLst>
          </p:nvPr>
        </p:nvGraphicFramePr>
        <p:xfrm>
          <a:off x="1880044" y="3949059"/>
          <a:ext cx="7559675" cy="1343343"/>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19-23 August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 Subsequent SA4 plenary meetings in 2024</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6" name="Table 5">
            <a:extLst>
              <a:ext uri="{FF2B5EF4-FFF2-40B4-BE49-F238E27FC236}">
                <a16:creationId xmlns:a16="http://schemas.microsoft.com/office/drawing/2014/main" id="{7BE4D0B7-FD5F-4FBC-A11A-6CEF7109A01D}"/>
              </a:ext>
            </a:extLst>
          </p:cNvPr>
          <p:cNvGraphicFramePr>
            <a:graphicFrameLocks noGrp="1"/>
          </p:cNvGraphicFramePr>
          <p:nvPr>
            <p:extLst>
              <p:ext uri="{D42A27DB-BD31-4B8C-83A1-F6EECF244321}">
                <p14:modId xmlns:p14="http://schemas.microsoft.com/office/powerpoint/2010/main" val="2388960839"/>
              </p:ext>
            </p:extLst>
          </p:nvPr>
        </p:nvGraphicFramePr>
        <p:xfrm>
          <a:off x="2111398" y="1767719"/>
          <a:ext cx="7559675" cy="1141517"/>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18-22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Orlando, Florida,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33203306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(2025): 3 F2F and 2 e-meetings (revised at SA4#128 based on ISO/IEC SC 29 (MPEG) schedule)</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4" name="Table 3">
            <a:extLst>
              <a:ext uri="{FF2B5EF4-FFF2-40B4-BE49-F238E27FC236}">
                <a16:creationId xmlns:a16="http://schemas.microsoft.com/office/drawing/2014/main" id="{E6F22766-5745-1026-CCE8-8000A377966B}"/>
              </a:ext>
            </a:extLst>
          </p:cNvPr>
          <p:cNvGraphicFramePr>
            <a:graphicFrameLocks noGrp="1"/>
          </p:cNvGraphicFramePr>
          <p:nvPr>
            <p:extLst>
              <p:ext uri="{D42A27DB-BD31-4B8C-83A1-F6EECF244321}">
                <p14:modId xmlns:p14="http://schemas.microsoft.com/office/powerpoint/2010/main" val="4166559198"/>
              </p:ext>
            </p:extLst>
          </p:nvPr>
        </p:nvGraphicFramePr>
        <p:xfrm>
          <a:off x="1888079" y="2324100"/>
          <a:ext cx="7559675" cy="378587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05306">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8717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SA4#131</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Feb.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endParaRPr lang="en-US" sz="1400" b="0" u="none" dirty="0">
                        <a:solidFill>
                          <a:schemeClr val="tx1"/>
                        </a:solidFill>
                        <a:latin typeface="+mn-lt"/>
                        <a:cs typeface="Arial" panose="020B0604020202020204" pitchFamily="34" charset="0"/>
                      </a:endParaRP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EBU, Venue: Geneva, Switzerland</a:t>
                      </a:r>
                    </a:p>
                  </a:txBody>
                  <a:tcPr marL="91429" marR="91429" marT="45667" marB="45667" anchor="ctr"/>
                </a:tc>
                <a:extLst>
                  <a:ext uri="{0D108BD9-81ED-4DB2-BD59-A6C34878D82A}">
                    <a16:rowId xmlns:a16="http://schemas.microsoft.com/office/drawing/2014/main" val="10002"/>
                  </a:ext>
                </a:extLst>
              </a:tr>
              <a:tr h="65953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SA4#131e-bis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a:t>
                      </a:r>
                      <a:r>
                        <a:rPr lang="en-US" sz="1400" u="sng" dirty="0">
                          <a:solidFill>
                            <a:srgbClr val="FF0000"/>
                          </a:solidFill>
                          <a:effectLst/>
                          <a:latin typeface="+mn-lt"/>
                          <a:ea typeface="Calibri" panose="020F0502020204030204" pitchFamily="34" charset="0"/>
                          <a:cs typeface="Arial" panose="020B0604020202020204" pitchFamily="34" charset="0"/>
                        </a:rPr>
                        <a:t>11-17 April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2388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19-23 May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Japan</a:t>
                      </a:r>
                    </a:p>
                  </a:txBody>
                  <a:tcPr marL="91429" marR="91429" marT="45667" marB="45667" anchor="ctr"/>
                </a:tc>
                <a:extLst>
                  <a:ext uri="{0D108BD9-81ED-4DB2-BD59-A6C34878D82A}">
                    <a16:rowId xmlns:a16="http://schemas.microsoft.com/office/drawing/2014/main" val="10004"/>
                  </a:ext>
                </a:extLst>
              </a:tr>
              <a:tr h="80585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SA4#133e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21-25 Jul.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2388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SA4#134</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Nov.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77675382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- 4</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(2026): 3 F2F and 2 e-meetings</a:t>
            </a: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lvl="1">
              <a:defRPr/>
            </a:pPr>
            <a:r>
              <a:rPr lang="en-US" dirty="0">
                <a:solidFill>
                  <a:schemeClr val="tx1"/>
                </a:solidFill>
              </a:rPr>
              <a:t>* </a:t>
            </a:r>
            <a:r>
              <a:rPr lang="en-US" b="0" dirty="0">
                <a:solidFill>
                  <a:schemeClr val="tx1"/>
                </a:solidFill>
              </a:rPr>
              <a:t>Only one of April or October bis meeting is expected to be needed.</a:t>
            </a:r>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3" name="Table 2">
            <a:extLst>
              <a:ext uri="{FF2B5EF4-FFF2-40B4-BE49-F238E27FC236}">
                <a16:creationId xmlns:a16="http://schemas.microsoft.com/office/drawing/2014/main" id="{D7EE71CD-F552-A9B4-BEE7-4C94315D936F}"/>
              </a:ext>
            </a:extLst>
          </p:cNvPr>
          <p:cNvGraphicFramePr>
            <a:graphicFrameLocks noGrp="1"/>
          </p:cNvGraphicFramePr>
          <p:nvPr>
            <p:extLst>
              <p:ext uri="{D42A27DB-BD31-4B8C-83A1-F6EECF244321}">
                <p14:modId xmlns:p14="http://schemas.microsoft.com/office/powerpoint/2010/main" val="963009828"/>
              </p:ext>
            </p:extLst>
          </p:nvPr>
        </p:nvGraphicFramePr>
        <p:xfrm>
          <a:off x="2020281" y="1909135"/>
          <a:ext cx="7559675" cy="3647745"/>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331795">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648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SA4#135</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9-13 Feb. 2026</a:t>
                      </a:r>
                      <a:endParaRPr lang="en-US" sz="1400" u="sng" dirty="0">
                        <a:solidFill>
                          <a:srgbClr val="FF0000"/>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69335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SA4#135e-bis*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13-17 Apr. 2026</a:t>
                      </a:r>
                    </a:p>
                    <a:p>
                      <a:pPr marL="0" marR="0" lvl="0" indent="0" algn="l" defTabSz="914423" rtl="0" eaLnBrk="1" fontAlgn="auto" latinLnBrk="0" hangingPunct="1">
                        <a:lnSpc>
                          <a:spcPct val="100000"/>
                        </a:lnSpc>
                        <a:spcBef>
                          <a:spcPts val="0"/>
                        </a:spcBef>
                        <a:spcAft>
                          <a:spcPts val="0"/>
                        </a:spcAft>
                        <a:buClrTx/>
                        <a:buSzTx/>
                        <a:buFontTx/>
                        <a:buNone/>
                        <a:tabLst/>
                        <a:defRPr/>
                      </a:pPr>
                      <a:r>
                        <a:rPr lang="en-US" sz="1400" u="none" dirty="0">
                          <a:solidFill>
                            <a:schemeClr val="tx1"/>
                          </a:solidFill>
                          <a:effectLst/>
                          <a:latin typeface="+mn-lt"/>
                          <a:ea typeface="Calibri" panose="020F0502020204030204" pitchFamily="34" charset="0"/>
                          <a:cs typeface="Arial" panose="020B0604020202020204" pitchFamily="34" charset="0"/>
                        </a:rPr>
                        <a:t>Note: dates TBC depending on MPEG#154 exact dates.</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45058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SA4#136</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a:t>
                      </a:r>
                      <a:r>
                        <a:rPr lang="en-US" sz="1400" u="sng" dirty="0">
                          <a:solidFill>
                            <a:srgbClr val="FF0000"/>
                          </a:solidFill>
                          <a:effectLst/>
                          <a:latin typeface="+mn-lt"/>
                          <a:ea typeface="Calibri" panose="020F0502020204030204" pitchFamily="34" charset="0"/>
                          <a:cs typeface="Arial" panose="020B0604020202020204" pitchFamily="34" charset="0"/>
                        </a:rPr>
                        <a:t>11-15 May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sng" dirty="0">
                          <a:solidFill>
                            <a:srgbClr val="FF0000"/>
                          </a:solidFill>
                          <a:latin typeface="+mn-lt"/>
                          <a:cs typeface="Arial" panose="020B0604020202020204" pitchFamily="34" charset="0"/>
                        </a:rPr>
                        <a:t>Host (TBC): Interdigital, Venue: Montreal</a:t>
                      </a:r>
                      <a:endParaRPr lang="en-US" sz="1400" b="0" u="none" dirty="0">
                        <a:solidFill>
                          <a:schemeClr val="tx1"/>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4"/>
                  </a:ext>
                </a:extLst>
              </a:tr>
              <a:tr h="45137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24-28 Aug.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79046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SA4#137e-bis*</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12-16 Oct. 2026</a:t>
                      </a:r>
                    </a:p>
                    <a:p>
                      <a:pPr marL="0" marR="0" lvl="0" indent="0" algn="l" defTabSz="914423" rtl="0" eaLnBrk="1" fontAlgn="auto" latinLnBrk="0" hangingPunct="1">
                        <a:lnSpc>
                          <a:spcPct val="100000"/>
                        </a:lnSpc>
                        <a:spcBef>
                          <a:spcPts val="0"/>
                        </a:spcBef>
                        <a:spcAft>
                          <a:spcPts val="0"/>
                        </a:spcAft>
                        <a:buClrTx/>
                        <a:buSzTx/>
                        <a:buFontTx/>
                        <a:buNone/>
                        <a:tabLst/>
                        <a:defRPr/>
                      </a:pPr>
                      <a:r>
                        <a:rPr lang="en-US" sz="1400" u="none" dirty="0">
                          <a:solidFill>
                            <a:schemeClr val="tx1"/>
                          </a:solidFill>
                          <a:effectLst/>
                          <a:latin typeface="+mn-lt"/>
                          <a:ea typeface="Calibri" panose="020F0502020204030204" pitchFamily="34" charset="0"/>
                          <a:cs typeface="Arial" panose="020B0604020202020204" pitchFamily="34" charset="0"/>
                        </a:rPr>
                        <a:t>Note: dates TBC depending on MPEG#156 exact dates.</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626309156"/>
                  </a:ext>
                </a:extLst>
              </a:tr>
              <a:tr h="51073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16-20 Nov.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404138950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dirty="0"/>
              <a:t>SA4 meeting statistics</a:t>
            </a:r>
          </a:p>
        </p:txBody>
      </p:sp>
      <p:sp>
        <p:nvSpPr>
          <p:cNvPr id="8" name="Espace réservé du contenu 1">
            <a:extLst>
              <a:ext uri="{FF2B5EF4-FFF2-40B4-BE49-F238E27FC236}">
                <a16:creationId xmlns:a16="http://schemas.microsoft.com/office/drawing/2014/main" id="{66A15E75-0973-4195-A43E-2B3DD802BE88}"/>
              </a:ext>
            </a:extLst>
          </p:cNvPr>
          <p:cNvSpPr>
            <a:spLocks noGrp="1"/>
          </p:cNvSpPr>
          <p:nvPr>
            <p:ph idx="1"/>
          </p:nvPr>
        </p:nvSpPr>
        <p:spPr>
          <a:xfrm>
            <a:off x="647700" y="1454151"/>
            <a:ext cx="11184467" cy="839610"/>
          </a:xfrm>
        </p:spPr>
        <p:txBody>
          <a:bodyPr/>
          <a:lstStyle/>
          <a:p>
            <a:pPr>
              <a:lnSpc>
                <a:spcPct val="85000"/>
              </a:lnSpc>
              <a:spcBef>
                <a:spcPts val="3000"/>
              </a:spcBef>
            </a:pPr>
            <a:r>
              <a:rPr lang="en-US" altLang="en-US" sz="2000" dirty="0"/>
              <a:t>Note 1: the number of F2F participants at SA4#127 (88) is representative of a regular standalone SA4 F2F meeting.</a:t>
            </a:r>
          </a:p>
          <a:p>
            <a:pPr>
              <a:lnSpc>
                <a:spcPct val="85000"/>
              </a:lnSpc>
              <a:spcBef>
                <a:spcPts val="3000"/>
              </a:spcBef>
            </a:pPr>
            <a:r>
              <a:rPr lang="en-US" altLang="en-US" sz="2000" dirty="0"/>
              <a:t>Note 2: the number of </a:t>
            </a:r>
            <a:r>
              <a:rPr lang="en-US" altLang="en-US" sz="2000" dirty="0" err="1"/>
              <a:t>Tdocs</a:t>
            </a:r>
            <a:r>
              <a:rPr lang="en-US" altLang="en-US" sz="2000" dirty="0"/>
              <a:t> per meeting at SA4#128 is at a record high</a:t>
            </a:r>
          </a:p>
          <a:p>
            <a:pPr lvl="1">
              <a:lnSpc>
                <a:spcPct val="90000"/>
              </a:lnSpc>
              <a:spcBef>
                <a:spcPts val="200"/>
              </a:spcBef>
              <a:tabLst>
                <a:tab pos="1787525" algn="l"/>
                <a:tab pos="3671888" algn="l"/>
              </a:tabLst>
              <a:defRPr/>
            </a:pPr>
            <a:endParaRPr lang="en-US" sz="2000" dirty="0"/>
          </a:p>
          <a:p>
            <a:pPr>
              <a:lnSpc>
                <a:spcPct val="90000"/>
              </a:lnSpc>
              <a:spcBef>
                <a:spcPts val="200"/>
              </a:spcBef>
              <a:tabLst>
                <a:tab pos="1787525" algn="l"/>
                <a:tab pos="3671888" algn="l"/>
              </a:tabLst>
              <a:defRPr/>
            </a:pPr>
            <a:endParaRPr lang="en-US" altLang="en-US" sz="2400" dirty="0"/>
          </a:p>
        </p:txBody>
      </p:sp>
      <p:pic>
        <p:nvPicPr>
          <p:cNvPr id="2" name="Picture 1">
            <a:extLst>
              <a:ext uri="{FF2B5EF4-FFF2-40B4-BE49-F238E27FC236}">
                <a16:creationId xmlns:a16="http://schemas.microsoft.com/office/drawing/2014/main" id="{E3BF1054-7282-C52E-C939-FF5705ABE3D9}"/>
              </a:ext>
            </a:extLst>
          </p:cNvPr>
          <p:cNvPicPr>
            <a:picLocks noChangeAspect="1"/>
          </p:cNvPicPr>
          <p:nvPr/>
        </p:nvPicPr>
        <p:blipFill>
          <a:blip r:embed="rId2"/>
          <a:stretch>
            <a:fillRect/>
          </a:stretch>
        </p:blipFill>
        <p:spPr>
          <a:xfrm>
            <a:off x="731055" y="3332329"/>
            <a:ext cx="5364945" cy="2767824"/>
          </a:xfrm>
          <a:prstGeom prst="rect">
            <a:avLst/>
          </a:prstGeom>
        </p:spPr>
      </p:pic>
      <p:pic>
        <p:nvPicPr>
          <p:cNvPr id="3" name="Picture 2">
            <a:extLst>
              <a:ext uri="{FF2B5EF4-FFF2-40B4-BE49-F238E27FC236}">
                <a16:creationId xmlns:a16="http://schemas.microsoft.com/office/drawing/2014/main" id="{A4F2C6E3-B936-02EF-5A01-EB2940D9882D}"/>
              </a:ext>
            </a:extLst>
          </p:cNvPr>
          <p:cNvPicPr>
            <a:picLocks noChangeAspect="1"/>
          </p:cNvPicPr>
          <p:nvPr/>
        </p:nvPicPr>
        <p:blipFill>
          <a:blip r:embed="rId3"/>
          <a:stretch>
            <a:fillRect/>
          </a:stretch>
        </p:blipFill>
        <p:spPr>
          <a:xfrm>
            <a:off x="6239933" y="3320136"/>
            <a:ext cx="5358848" cy="2780017"/>
          </a:xfrm>
          <a:prstGeom prst="rect">
            <a:avLst/>
          </a:prstGeom>
        </p:spPr>
      </p:pic>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Props/app.xml><?xml version="1.0" encoding="utf-8"?>
<Properties xmlns="http://schemas.openxmlformats.org/officeDocument/2006/extended-properties" xmlns:vt="http://schemas.openxmlformats.org/officeDocument/2006/docPropsVTypes">
  <Template/>
  <TotalTime>102755</TotalTime>
  <Words>7247</Words>
  <Application>Microsoft Office PowerPoint</Application>
  <PresentationFormat>Widescreen</PresentationFormat>
  <Paragraphs>1322</Paragraphs>
  <Slides>43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Arial </vt:lpstr>
      <vt:lpstr>Calibri</vt:lpstr>
      <vt:lpstr>Symbol</vt:lpstr>
      <vt:lpstr>Times New Roman</vt:lpstr>
      <vt:lpstr>Office Theme</vt:lpstr>
      <vt:lpstr>     TSG SA WG4 (SA4) Status Report at TSG SA#104    </vt:lpstr>
      <vt:lpstr>Outline</vt:lpstr>
      <vt:lpstr>SA4 leadership and subgroups</vt:lpstr>
      <vt:lpstr>Meetings held since SA#103 </vt:lpstr>
      <vt:lpstr>Calendar of future meetings - 1</vt:lpstr>
      <vt:lpstr>Calendar of future meetings - 2</vt:lpstr>
      <vt:lpstr>Calendar of future meetings - 3</vt:lpstr>
      <vt:lpstr>Calendar of future meetings - 4</vt:lpstr>
      <vt:lpstr>SA4 meeting statistics</vt:lpstr>
      <vt:lpstr>SA4 progress highlights </vt:lpstr>
      <vt:lpstr>CRs to features in Release 17 and earlier</vt:lpstr>
      <vt:lpstr>Overview of work progress  Rel-18 Work Items (all complete!) 1/2</vt:lpstr>
      <vt:lpstr>Overview of work progress  Rel-18 Work Items (all complete!) 2/2</vt:lpstr>
      <vt:lpstr>CRs to completed features in Release 18 and TEI18</vt:lpstr>
      <vt:lpstr>CRs to TEI19</vt:lpstr>
      <vt:lpstr>Immersive Real-time Communication for WebRTC (iRTCW) – Complete !</vt:lpstr>
      <vt:lpstr>IMS-based AR Conversational Services (IBACS) - Complete !</vt:lpstr>
      <vt:lpstr>Split Rendering Media Service Enabler (SR_MSE) - Complete !</vt:lpstr>
      <vt:lpstr>Terminal Audio quality performance and Test methods for Immersive Audio Services (ATIAS) – Complete !</vt:lpstr>
      <vt:lpstr>EVS Codec Extension for Immersive Voice and Audio Services (IVAS_Codec) – Complete !</vt:lpstr>
      <vt:lpstr>Immersive Audio for Split Rendering Scenarios (ISAR) – Complete !</vt:lpstr>
      <vt:lpstr>5G Media Streaming Protocols Phase 2 (5GMS_Pro_Ph2) – Complete !</vt:lpstr>
      <vt:lpstr>Overview of work progress  Rel-19 Work Items</vt:lpstr>
      <vt:lpstr>Video Operating Points - Harmonization and Stereo MV-HEVC (VOPS)</vt:lpstr>
      <vt:lpstr>Split Rendering over IMS (SR_IMS)</vt:lpstr>
      <vt:lpstr>Overview of work progress  Study Items targeting Rel-19</vt:lpstr>
      <vt:lpstr>Feasibility Study on Artificial Intelligence (AI) and Machine Learning (ML) for Media (FS_AI4Media)</vt:lpstr>
      <vt:lpstr>Study on Diverse audio Capturing system for End-user Devices (FS_DaCED)</vt:lpstr>
      <vt:lpstr>Feasibility Study on Film Grain synthesis (FS_FGS)</vt:lpstr>
      <vt:lpstr>Feasibility Study on Avatars for Real-Time Communication (FS_AVATAR)</vt:lpstr>
      <vt:lpstr>Study on Media enerGy consumption exposuRE and EvaluatioN framework (FS_MediaEnergyGREEN)</vt:lpstr>
      <vt:lpstr>Study on Media Messaging (FS_MeMe)</vt:lpstr>
      <vt:lpstr>Advanced Media Delivery (FS_AMD)</vt:lpstr>
      <vt:lpstr>5G Real-time Transport Protocol Configurations,  Phase 2 (FS_5G_RTP_Ph2)</vt:lpstr>
      <vt:lpstr>Beyond 2D Video (FS_Beyond2D)</vt:lpstr>
      <vt:lpstr>Audio Codec APIs (FS_ACAPI)</vt:lpstr>
      <vt:lpstr>New Work and Study Item(s)</vt:lpstr>
      <vt:lpstr>Study on Haptics in 5G Media Services (FS_Haptics)</vt:lpstr>
      <vt:lpstr>EVS Codec Extension for Immersive Voice and Audio Services, Phase 2 (IVAS_Codec_Ph2)</vt:lpstr>
      <vt:lpstr>Study on Spatial Computing for AR Services (FS_ARSpatial)</vt:lpstr>
      <vt:lpstr>SA4 planning</vt:lpstr>
      <vt:lpstr>Dependencies on IETF drafts in SA4</vt:lpstr>
      <vt:lpstr>Summary of action items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3115</cp:revision>
  <cp:lastPrinted>2016-09-13T11:31:59Z</cp:lastPrinted>
  <dcterms:created xsi:type="dcterms:W3CDTF">2008-08-30T09:32:10Z</dcterms:created>
  <dcterms:modified xsi:type="dcterms:W3CDTF">2024-06-11T15:49:08Z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