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10"/>
  </p:notesMasterIdLst>
  <p:handoutMasterIdLst>
    <p:handoutMasterId r:id="rId11"/>
  </p:handoutMasterIdLst>
  <p:sldIdLst>
    <p:sldId id="303" r:id="rId2"/>
    <p:sldId id="710" r:id="rId3"/>
    <p:sldId id="712" r:id="rId4"/>
    <p:sldId id="711" r:id="rId5"/>
    <p:sldId id="713" r:id="rId6"/>
    <p:sldId id="715" r:id="rId7"/>
    <p:sldId id="714" r:id="rId8"/>
    <p:sldId id="716" r:id="rId9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06-10-2219_Puneet Jain" initials="PKJ" lastIdx="1" clrIdx="0">
    <p:extLst>
      <p:ext uri="{19B8F6BF-5375-455C-9EA6-DF929625EA0E}">
        <p15:presenceInfo xmlns:p15="http://schemas.microsoft.com/office/powerpoint/2012/main" userId="06-10-2219_Puneet Jain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62A14D"/>
    <a:srgbClr val="FF3300"/>
    <a:srgbClr val="E9EDF4"/>
    <a:srgbClr val="000000"/>
    <a:srgbClr val="C6D254"/>
    <a:srgbClr val="B1D254"/>
    <a:srgbClr val="72AF2F"/>
    <a:srgbClr val="5C88D0"/>
    <a:srgbClr val="2A6EA8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010" autoAdjust="0"/>
    <p:restoredTop sz="94660"/>
  </p:normalViewPr>
  <p:slideViewPr>
    <p:cSldViewPr snapToGrid="0">
      <p:cViewPr varScale="1">
        <p:scale>
          <a:sx n="81" d="100"/>
          <a:sy n="81" d="100"/>
        </p:scale>
        <p:origin x="1452" y="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82" d="100"/>
          <a:sy n="82" d="100"/>
        </p:scale>
        <p:origin x="3956" y="44"/>
      </p:cViewPr>
      <p:guideLst>
        <p:guide orient="horz" pos="3127"/>
        <p:guide pos="2141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6/11/2024</a:t>
            </a:fld>
            <a:endParaRPr lang="en-US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6/11/2024</a:t>
            </a:fld>
            <a:endParaRPr lang="en-US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22104670-74C2-4A6C-A838-B3BB595D87DD}" type="slidenum">
              <a:rPr lang="en-GB" altLang="en-US" smtClean="0"/>
              <a:pPr>
                <a:spcBef>
                  <a:spcPct val="0"/>
                </a:spcBef>
              </a:pPr>
              <a:t>1</a:t>
            </a:fld>
            <a:endParaRPr lang="en-GB" altLang="en-US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6489131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21338145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3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44511355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4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9678142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5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399459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Meeting #104</a:t>
            </a:r>
          </a:p>
          <a:p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18 – 21 June 2024, Shanghai, China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604543" y="324480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SP-240718</a:t>
            </a:r>
            <a:endParaRPr lang="en-GB" altLang="en-US" sz="1400" b="1" dirty="0">
              <a:solidFill>
                <a:schemeClr val="bg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SA#104, </a:t>
            </a:r>
            <a:r>
              <a:rPr lang="en-US" altLang="de-DE" sz="1200" dirty="0">
                <a:solidFill>
                  <a:schemeClr val="bg1"/>
                </a:solidFill>
              </a:rPr>
              <a:t>18</a:t>
            </a:r>
            <a:r>
              <a:rPr lang="en-US" altLang="de-DE" sz="1200" baseline="0" dirty="0">
                <a:solidFill>
                  <a:schemeClr val="bg1"/>
                </a:solidFill>
              </a:rPr>
              <a:t> – 21</a:t>
            </a:r>
            <a:r>
              <a:rPr lang="en-US" altLang="de-DE" sz="1200" dirty="0">
                <a:solidFill>
                  <a:schemeClr val="bg1"/>
                </a:solidFill>
              </a:rPr>
              <a:t> June 2024</a:t>
            </a:r>
            <a:endParaRPr lang="en-GB" altLang="de-DE" sz="1200" dirty="0">
              <a:solidFill>
                <a:schemeClr val="bg1"/>
              </a:solidFill>
            </a:endParaRPr>
          </a:p>
          <a:p>
            <a:pPr>
              <a:defRPr/>
            </a:pPr>
            <a:endParaRPr lang="en-GB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2024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ubtitle 6"/>
          <p:cNvSpPr>
            <a:spLocks noGrp="1"/>
          </p:cNvSpPr>
          <p:nvPr>
            <p:ph type="subTitle" idx="4294967295"/>
          </p:nvPr>
        </p:nvSpPr>
        <p:spPr>
          <a:xfrm>
            <a:off x="1371600" y="3712307"/>
            <a:ext cx="6400800" cy="2297317"/>
          </a:xfrm>
        </p:spPr>
        <p:txBody>
          <a:bodyPr/>
          <a:lstStyle/>
          <a:p>
            <a:pPr marL="0" indent="0" algn="ctr" eaLnBrk="1" hangingPunct="1">
              <a:buFontTx/>
              <a:buNone/>
            </a:pPr>
            <a:r>
              <a:rPr lang="fr-FR" altLang="de-DE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Samsung, Lenovo, </a:t>
            </a:r>
            <a:r>
              <a:rPr lang="fr-FR" altLang="de-DE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CATT</a:t>
            </a:r>
            <a:r>
              <a:rPr lang="fr-FR" altLang="de-DE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China Mobile, </a:t>
            </a:r>
            <a:r>
              <a:rPr lang="fr-FR" altLang="de-DE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ETRI</a:t>
            </a:r>
            <a:r>
              <a:rPr lang="fr-FR" altLang="de-DE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fr-FR" altLang="de-DE" sz="20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Hisillicon</a:t>
            </a:r>
            <a:r>
              <a:rPr lang="fr-FR" altLang="de-DE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fr-FR" altLang="de-DE" sz="20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Huawei</a:t>
            </a:r>
            <a:r>
              <a:rPr lang="fr-FR" altLang="de-DE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fr-FR" altLang="de-DE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Intel, </a:t>
            </a:r>
            <a:r>
              <a:rPr lang="fr-FR" altLang="de-DE" sz="20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InterDigital</a:t>
            </a:r>
            <a:r>
              <a:rPr lang="fr-FR" altLang="de-DE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fr-FR" altLang="de-DE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KPN, </a:t>
            </a:r>
            <a:r>
              <a:rPr lang="en-US" altLang="de-DE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KT Corp.,</a:t>
            </a:r>
            <a:r>
              <a:rPr lang="fr-FR" altLang="de-DE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fr-FR" altLang="de-DE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LG </a:t>
            </a:r>
            <a:r>
              <a:rPr lang="fr-FR" altLang="de-DE" sz="20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Uplus</a:t>
            </a:r>
            <a:r>
              <a:rPr lang="fr-FR" altLang="de-DE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fr-FR" altLang="de-DE" sz="20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MediaTek</a:t>
            </a:r>
            <a:r>
              <a:rPr lang="fr-FR" altLang="de-DE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NEC</a:t>
            </a:r>
            <a:r>
              <a:rPr lang="fr-FR" altLang="de-DE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fr-FR" altLang="de-DE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NTT DOCOMO, </a:t>
            </a:r>
            <a:r>
              <a:rPr lang="fr-FR" altLang="de-DE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OPPO, ORANGE, </a:t>
            </a:r>
            <a:r>
              <a:rPr lang="fr-FR" altLang="de-DE" sz="20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Rakuten</a:t>
            </a:r>
            <a:r>
              <a:rPr lang="fr-FR" altLang="de-DE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Mobile, SK Telecom, Toyota, </a:t>
            </a:r>
            <a:r>
              <a:rPr lang="fr-FR" altLang="de-DE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Vivo</a:t>
            </a:r>
            <a:r>
              <a:rPr lang="fr-FR" altLang="de-DE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ZTE</a:t>
            </a:r>
            <a:endParaRPr lang="de-DE" altLang="de-DE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Text Box 63"/>
          <p:cNvSpPr txBox="1">
            <a:spLocks noChangeArrowheads="1"/>
          </p:cNvSpPr>
          <p:nvPr/>
        </p:nvSpPr>
        <p:spPr bwMode="auto">
          <a:xfrm>
            <a:off x="2023681" y="1575654"/>
            <a:ext cx="5096652" cy="16927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defRPr/>
            </a:pPr>
            <a:r>
              <a:rPr lang="en-GB" sz="5200" b="1" dirty="0">
                <a:solidFill>
                  <a:srgbClr val="FF3300"/>
                </a:solidFill>
                <a:latin typeface="Calibri" pitchFamily="34" charset="0"/>
              </a:rPr>
              <a:t>Way forward </a:t>
            </a:r>
          </a:p>
          <a:p>
            <a:pPr algn="ctr">
              <a:defRPr/>
            </a:pPr>
            <a:r>
              <a:rPr lang="en-GB" sz="5200" b="1" dirty="0">
                <a:solidFill>
                  <a:srgbClr val="FF3300"/>
                </a:solidFill>
                <a:latin typeface="Calibri" pitchFamily="34" charset="0"/>
              </a:rPr>
              <a:t>for SA2 </a:t>
            </a:r>
            <a:r>
              <a:rPr lang="en-GB" sz="5200" b="1" dirty="0" err="1">
                <a:solidFill>
                  <a:srgbClr val="FF3300"/>
                </a:solidFill>
                <a:latin typeface="Calibri" pitchFamily="34" charset="0"/>
              </a:rPr>
              <a:t>EnergySys</a:t>
            </a:r>
            <a:endParaRPr lang="en-US" sz="2000" dirty="0">
              <a:solidFill>
                <a:srgbClr val="948A54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eaLnBrk="1" hangingPunct="1"/>
            <a:r>
              <a:rPr lang="de-DE" altLang="de-DE" b="1" dirty="0"/>
              <a:t>Summary of Issue </a:t>
            </a:r>
          </a:p>
        </p:txBody>
      </p:sp>
      <p:sp>
        <p:nvSpPr>
          <p:cNvPr id="6147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345488" cy="4749800"/>
          </a:xfrm>
        </p:spPr>
        <p:txBody>
          <a:bodyPr/>
          <a:lstStyle/>
          <a:p>
            <a:pPr eaLnBrk="1" hangingPunct="1">
              <a:defRPr/>
            </a:pPr>
            <a:r>
              <a:rPr lang="de-DE" altLang="de-DE" sz="2400" dirty="0">
                <a:latin typeface="Arial" panose="020B0604020202020204" pitchFamily="34" charset="0"/>
                <a:cs typeface="Arial" panose="020B0604020202020204" pitchFamily="34" charset="0"/>
              </a:rPr>
              <a:t>SA2 </a:t>
            </a:r>
            <a:r>
              <a:rPr lang="de-DE" altLang="de-DE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discussion </a:t>
            </a:r>
            <a:r>
              <a:rPr lang="de-DE" altLang="de-DE" sz="2400" dirty="0">
                <a:latin typeface="Arial" panose="020B0604020202020204" pitchFamily="34" charset="0"/>
                <a:cs typeface="Arial" panose="020B0604020202020204" pitchFamily="34" charset="0"/>
              </a:rPr>
              <a:t>on </a:t>
            </a:r>
            <a:r>
              <a:rPr lang="de-DE" altLang="de-DE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new </a:t>
            </a:r>
            <a:r>
              <a:rPr lang="de-DE" altLang="de-DE" sz="2400" dirty="0">
                <a:latin typeface="Arial" panose="020B0604020202020204" pitchFamily="34" charset="0"/>
                <a:cs typeface="Arial" panose="020B0604020202020204" pitchFamily="34" charset="0"/>
              </a:rPr>
              <a:t>functionality for EnergySys</a:t>
            </a:r>
          </a:p>
          <a:p>
            <a:pPr lvl="1" eaLnBrk="1" hangingPunct="1">
              <a:defRPr/>
            </a:pPr>
            <a:r>
              <a:rPr lang="en-GB" altLang="de-DE" sz="1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FS_EnergySys</a:t>
            </a:r>
            <a:r>
              <a:rPr lang="en-GB" altLang="de-DE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 in SA2 discussed </a:t>
            </a:r>
            <a:r>
              <a:rPr lang="en-GB" altLang="de-DE" sz="1800" dirty="0">
                <a:latin typeface="Arial" panose="020B0604020202020204" pitchFamily="34" charset="0"/>
                <a:cs typeface="Arial" panose="020B0604020202020204" pitchFamily="34" charset="0"/>
              </a:rPr>
              <a:t>functionality to support the feature for energy saving and energy efficiency in 5GC</a:t>
            </a:r>
          </a:p>
          <a:p>
            <a:pPr lvl="1" eaLnBrk="1" hangingPunct="1">
              <a:defRPr/>
            </a:pPr>
            <a:r>
              <a:rPr lang="en-GB" altLang="de-DE" sz="1800" dirty="0">
                <a:latin typeface="Arial" panose="020B0604020202020204" pitchFamily="34" charset="0"/>
                <a:cs typeface="Arial" panose="020B0604020202020204" pitchFamily="34" charset="0"/>
              </a:rPr>
              <a:t>Specifying a new functionality in 5GC was </a:t>
            </a:r>
            <a:r>
              <a:rPr lang="en-GB" altLang="de-DE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supported </a:t>
            </a:r>
            <a:r>
              <a:rPr lang="en-GB" altLang="de-DE" sz="1800" dirty="0">
                <a:latin typeface="Arial" panose="020B0604020202020204" pitchFamily="34" charset="0"/>
                <a:cs typeface="Arial" panose="020B0604020202020204" pitchFamily="34" charset="0"/>
              </a:rPr>
              <a:t>by majority of companies</a:t>
            </a:r>
          </a:p>
          <a:p>
            <a:pPr lvl="2" eaLnBrk="1" hangingPunct="1">
              <a:defRPr/>
            </a:pPr>
            <a:r>
              <a:rPr lang="en-GB" altLang="de-DE" sz="1400" dirty="0">
                <a:latin typeface="Arial" panose="020B0604020202020204" pitchFamily="34" charset="0"/>
                <a:cs typeface="Arial" panose="020B0604020202020204" pitchFamily="34" charset="0"/>
              </a:rPr>
              <a:t>There was a clear need </a:t>
            </a:r>
            <a:r>
              <a:rPr lang="en-GB" altLang="de-DE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to </a:t>
            </a:r>
            <a:r>
              <a:rPr lang="en-GB" altLang="de-DE" sz="1400" dirty="0">
                <a:latin typeface="Arial" panose="020B0604020202020204" pitchFamily="34" charset="0"/>
                <a:cs typeface="Arial" panose="020B0604020202020204" pitchFamily="34" charset="0"/>
              </a:rPr>
              <a:t>collect and calculate energy related information in 5GC to support the SA1 defined requirements for energy saving as service criteria, for which the existing functionalities do not support </a:t>
            </a:r>
          </a:p>
          <a:p>
            <a:pPr lvl="1" eaLnBrk="1" hangingPunct="1">
              <a:defRPr/>
            </a:pPr>
            <a:r>
              <a:rPr lang="en-GB" altLang="de-DE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Few </a:t>
            </a:r>
            <a:r>
              <a:rPr lang="en-GB" altLang="de-DE" sz="1800" dirty="0">
                <a:latin typeface="Arial" panose="020B0604020202020204" pitchFamily="34" charset="0"/>
                <a:cs typeface="Arial" panose="020B0604020202020204" pitchFamily="34" charset="0"/>
              </a:rPr>
              <a:t>companies </a:t>
            </a:r>
            <a:r>
              <a:rPr lang="en-GB" altLang="de-DE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presented different </a:t>
            </a:r>
            <a:r>
              <a:rPr lang="en-GB" altLang="de-DE" sz="1800" dirty="0">
                <a:latin typeface="Arial" panose="020B0604020202020204" pitchFamily="34" charset="0"/>
                <a:cs typeface="Arial" panose="020B0604020202020204" pitchFamily="34" charset="0"/>
              </a:rPr>
              <a:t>preference </a:t>
            </a:r>
            <a:r>
              <a:rPr lang="en-GB" altLang="de-DE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to </a:t>
            </a:r>
            <a:r>
              <a:rPr lang="en-GB" altLang="de-DE" sz="1800" dirty="0">
                <a:latin typeface="Arial" panose="020B0604020202020204" pitchFamily="34" charset="0"/>
                <a:cs typeface="Arial" panose="020B0604020202020204" pitchFamily="34" charset="0"/>
              </a:rPr>
              <a:t>enhance the CHF defined by SA5 for the purpose</a:t>
            </a:r>
          </a:p>
          <a:p>
            <a:pPr lvl="1" eaLnBrk="1" hangingPunct="1">
              <a:defRPr/>
            </a:pPr>
            <a:r>
              <a:rPr lang="en-GB" altLang="de-DE" sz="1800" dirty="0">
                <a:latin typeface="Arial" panose="020B0604020202020204" pitchFamily="34" charset="0"/>
                <a:cs typeface="Arial" panose="020B0604020202020204" pitchFamily="34" charset="0"/>
              </a:rPr>
              <a:t>SA2 could not confirm the majority’s view due to the sustained objections from </a:t>
            </a:r>
            <a:r>
              <a:rPr lang="en-GB" altLang="de-DE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companies</a:t>
            </a:r>
            <a:endParaRPr lang="en-GB" altLang="ko-KR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eaLnBrk="1" hangingPunct="1"/>
            <a:r>
              <a:rPr lang="de-DE" altLang="de-DE" b="1" dirty="0"/>
              <a:t>SA2 Majority View</a:t>
            </a:r>
          </a:p>
        </p:txBody>
      </p:sp>
      <p:sp>
        <p:nvSpPr>
          <p:cNvPr id="6147" name="Content Placeholder 2"/>
          <p:cNvSpPr>
            <a:spLocks noGrp="1"/>
          </p:cNvSpPr>
          <p:nvPr>
            <p:ph idx="1"/>
          </p:nvPr>
        </p:nvSpPr>
        <p:spPr>
          <a:xfrm>
            <a:off x="457200" y="1283855"/>
            <a:ext cx="8585200" cy="5066145"/>
          </a:xfrm>
        </p:spPr>
        <p:txBody>
          <a:bodyPr/>
          <a:lstStyle/>
          <a:p>
            <a:pPr eaLnBrk="1" hangingPunct="1">
              <a:defRPr/>
            </a:pPr>
            <a:r>
              <a:rPr lang="de-DE" altLang="de-DE" sz="2000" dirty="0">
                <a:latin typeface="Arial" panose="020B0604020202020204" pitchFamily="34" charset="0"/>
                <a:cs typeface="Arial" panose="020B0604020202020204" pitchFamily="34" charset="0"/>
              </a:rPr>
              <a:t>Rel-19 SA2 FS_EnergySys identified enhancements which needs a new functionality in 5GC to support energy efficiency and saving, e.g.:</a:t>
            </a:r>
          </a:p>
          <a:p>
            <a:pPr lvl="1" eaLnBrk="1" hangingPunct="1">
              <a:defRPr/>
            </a:pPr>
            <a:r>
              <a:rPr lang="de-DE" altLang="de-DE" sz="2000" dirty="0"/>
              <a:t>Energy Information exposure </a:t>
            </a:r>
            <a:r>
              <a:rPr lang="de-DE" altLang="de-DE" sz="2000" dirty="0" smtClean="0"/>
              <a:t>to </a:t>
            </a:r>
            <a:r>
              <a:rPr lang="de-DE" altLang="de-DE" sz="2000" dirty="0"/>
              <a:t>the 3rd party consumer regarding energy consumption </a:t>
            </a:r>
            <a:r>
              <a:rPr lang="en-US" altLang="de-DE" sz="2000" dirty="0"/>
              <a:t>per UE, and per UE per AF</a:t>
            </a:r>
          </a:p>
          <a:p>
            <a:pPr lvl="2" eaLnBrk="1" hangingPunct="1">
              <a:defRPr/>
            </a:pPr>
            <a:r>
              <a:rPr lang="en-US" altLang="de-DE" sz="1400" dirty="0">
                <a:latin typeface="Arial" panose="020B0604020202020204" pitchFamily="34" charset="0"/>
                <a:cs typeface="Arial" panose="020B0604020202020204" pitchFamily="34" charset="0"/>
              </a:rPr>
              <a:t>Different from what are being studied for OAM based on NF and slice granularity in SA5</a:t>
            </a:r>
            <a:endParaRPr lang="en-GB" altLang="ko-KR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 eaLnBrk="1" hangingPunct="1">
              <a:defRPr/>
            </a:pPr>
            <a:r>
              <a:rPr lang="en-US" altLang="zh-CN" sz="2000" dirty="0"/>
              <a:t>In addition, following procedures can consider energy related information:</a:t>
            </a:r>
            <a:endParaRPr lang="en-GB" altLang="ko-KR" sz="2000" dirty="0"/>
          </a:p>
          <a:p>
            <a:pPr lvl="2" eaLnBrk="1" hangingPunct="1">
              <a:defRPr/>
            </a:pPr>
            <a:r>
              <a:rPr lang="en-GB" altLang="ko-KR" sz="1600" dirty="0"/>
              <a:t>PCF making policy decision for a UE/PDU Session/Network Slice</a:t>
            </a:r>
          </a:p>
          <a:p>
            <a:pPr lvl="2" eaLnBrk="1" hangingPunct="1">
              <a:defRPr/>
            </a:pPr>
            <a:r>
              <a:rPr lang="en-GB" altLang="ko-KR" sz="1600" dirty="0" smtClean="0"/>
              <a:t>NF </a:t>
            </a:r>
            <a:r>
              <a:rPr lang="en-GB" altLang="ko-KR" sz="1600" dirty="0"/>
              <a:t>discovery and (re-)</a:t>
            </a:r>
            <a:r>
              <a:rPr lang="en-GB" altLang="ko-KR" sz="1600" dirty="0" smtClean="0"/>
              <a:t>selection</a:t>
            </a:r>
            <a:endParaRPr lang="en-GB" altLang="ko-KR" sz="1600" dirty="0"/>
          </a:p>
          <a:p>
            <a:pPr lvl="2" eaLnBrk="1" hangingPunct="1">
              <a:defRPr/>
            </a:pPr>
            <a:r>
              <a:rPr lang="en-GB" altLang="ko-KR" sz="1600" dirty="0"/>
              <a:t>UP path adjustment for a PDU session(s</a:t>
            </a:r>
            <a:r>
              <a:rPr lang="en-GB" altLang="ko-KR" sz="1600" dirty="0" smtClean="0"/>
              <a:t>)</a:t>
            </a:r>
            <a:endParaRPr lang="en-GB" altLang="ko-KR" sz="1600" strike="sngStrike" dirty="0">
              <a:highlight>
                <a:srgbClr val="FFFF00"/>
              </a:highlight>
            </a:endParaRPr>
          </a:p>
          <a:p>
            <a:pPr lvl="1" eaLnBrk="1" hangingPunct="1">
              <a:defRPr/>
            </a:pPr>
            <a:r>
              <a:rPr lang="en-GB" altLang="de-DE" sz="2000" dirty="0"/>
              <a:t>And more…</a:t>
            </a:r>
            <a:endParaRPr lang="de-DE" altLang="de-DE" sz="2000" dirty="0"/>
          </a:p>
          <a:p>
            <a:pPr lvl="1" eaLnBrk="1" hangingPunct="1">
              <a:defRPr/>
            </a:pPr>
            <a:endParaRPr lang="en-GB" altLang="de-DE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lvl="1" indent="0" eaLnBrk="1" hangingPunct="1">
              <a:buNone/>
              <a:defRPr/>
            </a:pPr>
            <a:endParaRPr lang="en-GB" altLang="ko-KR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lvl="1" indent="0" eaLnBrk="1" hangingPunct="1">
              <a:buNone/>
              <a:defRPr/>
            </a:pPr>
            <a:endParaRPr lang="en-GB" altLang="ko-KR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503977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eaLnBrk="1" hangingPunct="1"/>
            <a:r>
              <a:rPr lang="de-DE" altLang="de-DE" b="1" dirty="0"/>
              <a:t>Proposed Way-Forward</a:t>
            </a:r>
          </a:p>
        </p:txBody>
      </p:sp>
      <p:sp>
        <p:nvSpPr>
          <p:cNvPr id="6147" name="Content Placeholder 2"/>
          <p:cNvSpPr>
            <a:spLocks noGrp="1"/>
          </p:cNvSpPr>
          <p:nvPr>
            <p:ph idx="1"/>
          </p:nvPr>
        </p:nvSpPr>
        <p:spPr>
          <a:xfrm>
            <a:off x="488950" y="1175326"/>
            <a:ext cx="8345488" cy="4850569"/>
          </a:xfrm>
        </p:spPr>
        <p:txBody>
          <a:bodyPr/>
          <a:lstStyle/>
          <a:p>
            <a:pPr eaLnBrk="1" hangingPunct="1">
              <a:defRPr/>
            </a:pPr>
            <a:r>
              <a:rPr lang="en-GB" altLang="ko-KR" sz="2000" dirty="0">
                <a:latin typeface="Arial" panose="020B0604020202020204" pitchFamily="34" charset="0"/>
                <a:cs typeface="Arial" panose="020B0604020202020204" pitchFamily="34" charset="0"/>
              </a:rPr>
              <a:t>The decision for architectural enhancements and </a:t>
            </a:r>
            <a:r>
              <a:rPr lang="en-GB" altLang="ko-KR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a </a:t>
            </a:r>
            <a:r>
              <a:rPr lang="en-GB" altLang="ko-KR" sz="2000" dirty="0">
                <a:latin typeface="Arial" panose="020B0604020202020204" pitchFamily="34" charset="0"/>
                <a:cs typeface="Arial" panose="020B0604020202020204" pitchFamily="34" charset="0"/>
              </a:rPr>
              <a:t>new functionality for supporting energy related information to be used during UE related control procedures should be defined in SA2.</a:t>
            </a:r>
          </a:p>
          <a:p>
            <a:pPr lvl="1" eaLnBrk="1" hangingPunct="1">
              <a:defRPr/>
            </a:pPr>
            <a:r>
              <a:rPr lang="en-GB" altLang="ko-KR" sz="2000" dirty="0"/>
              <a:t>SA2 EnergySys is focused on UE related control procedures, such as the UE subscription, policy control and NF discovery &amp; selection and UP path selection.</a:t>
            </a:r>
          </a:p>
          <a:p>
            <a:pPr lvl="1" eaLnBrk="1" hangingPunct="1">
              <a:defRPr/>
            </a:pPr>
            <a:r>
              <a:rPr lang="en-GB" altLang="ko-KR" sz="2000" dirty="0"/>
              <a:t>Proponents for CHF claims that CHF can support the required use </a:t>
            </a:r>
            <a:r>
              <a:rPr lang="en-GB" altLang="ko-KR" sz="2000" dirty="0" smtClean="0"/>
              <a:t>cases.</a:t>
            </a:r>
            <a:br>
              <a:rPr lang="en-GB" altLang="ko-KR" sz="2000" dirty="0" smtClean="0"/>
            </a:br>
            <a:r>
              <a:rPr lang="en-GB" altLang="ko-KR" sz="2000" dirty="0" smtClean="0"/>
              <a:t>However</a:t>
            </a:r>
            <a:r>
              <a:rPr lang="en-GB" altLang="ko-KR" sz="2000" dirty="0"/>
              <a:t>, it is unclear how the existing mechanism defined for CHF can be enhanced to support such use cases for energy saving and energy efficiency. </a:t>
            </a:r>
            <a:r>
              <a:rPr lang="en-GB" altLang="ko-KR" sz="2000" dirty="0" smtClean="0"/>
              <a:t/>
            </a:r>
            <a:br>
              <a:rPr lang="en-GB" altLang="ko-KR" sz="2000" dirty="0" smtClean="0"/>
            </a:br>
            <a:r>
              <a:rPr lang="en-GB" altLang="ko-KR" sz="2000" dirty="0" smtClean="0"/>
              <a:t>Note </a:t>
            </a:r>
            <a:r>
              <a:rPr lang="en-GB" altLang="ko-KR" sz="2000" dirty="0"/>
              <a:t>that there is no related work in SA5 charging to make such enhancement.</a:t>
            </a:r>
            <a:endParaRPr lang="zh-CN" altLang="en-US" sz="2000" dirty="0"/>
          </a:p>
        </p:txBody>
      </p:sp>
    </p:spTree>
    <p:extLst>
      <p:ext uri="{BB962C8B-B14F-4D97-AF65-F5344CB8AC3E}">
        <p14:creationId xmlns:p14="http://schemas.microsoft.com/office/powerpoint/2010/main" val="336921267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eaLnBrk="1" hangingPunct="1"/>
            <a:r>
              <a:rPr lang="de-DE" altLang="de-DE" b="1" dirty="0"/>
              <a:t>Proposed Way-Forward</a:t>
            </a:r>
          </a:p>
        </p:txBody>
      </p:sp>
      <p:sp>
        <p:nvSpPr>
          <p:cNvPr id="6147" name="Content Placeholder 2"/>
          <p:cNvSpPr>
            <a:spLocks noGrp="1"/>
          </p:cNvSpPr>
          <p:nvPr>
            <p:ph idx="1"/>
          </p:nvPr>
        </p:nvSpPr>
        <p:spPr>
          <a:xfrm>
            <a:off x="503495" y="1221598"/>
            <a:ext cx="8345488" cy="3359728"/>
          </a:xfrm>
        </p:spPr>
        <p:txBody>
          <a:bodyPr/>
          <a:lstStyle/>
          <a:p>
            <a:pPr eaLnBrk="1" hangingPunct="1">
              <a:defRPr/>
            </a:pPr>
            <a:r>
              <a:rPr lang="en-GB" altLang="ko-KR" sz="2000" dirty="0">
                <a:latin typeface="Arial" panose="020B0604020202020204" pitchFamily="34" charset="0"/>
                <a:cs typeface="Arial" panose="020B0604020202020204" pitchFamily="34" charset="0"/>
              </a:rPr>
              <a:t>Possible </a:t>
            </a:r>
            <a:r>
              <a:rPr lang="en-GB" altLang="ko-KR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work distribution regarding </a:t>
            </a:r>
            <a:r>
              <a:rPr lang="en-GB" altLang="ko-KR" sz="2000" dirty="0">
                <a:latin typeface="Arial" panose="020B0604020202020204" pitchFamily="34" charset="0"/>
                <a:cs typeface="Arial" panose="020B0604020202020204" pitchFamily="34" charset="0"/>
              </a:rPr>
              <a:t>energy related information handling:</a:t>
            </a:r>
          </a:p>
        </p:txBody>
      </p:sp>
      <p:sp>
        <p:nvSpPr>
          <p:cNvPr id="33" name="矩形: 圆角 20">
            <a:extLst>
              <a:ext uri="{FF2B5EF4-FFF2-40B4-BE49-F238E27FC236}">
                <a16:creationId xmlns:a16="http://schemas.microsoft.com/office/drawing/2014/main" id="{23497F1F-87EA-4F85-B5C7-D0744FD3C522}"/>
              </a:ext>
            </a:extLst>
          </p:cNvPr>
          <p:cNvSpPr/>
          <p:nvPr/>
        </p:nvSpPr>
        <p:spPr>
          <a:xfrm>
            <a:off x="5093208" y="2242098"/>
            <a:ext cx="3124745" cy="2579148"/>
          </a:xfrm>
          <a:prstGeom prst="roundRect">
            <a:avLst/>
          </a:prstGeom>
          <a:solidFill>
            <a:schemeClr val="accent1">
              <a:lumMod val="40000"/>
              <a:lumOff val="6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矩形: 圆角 33">
            <a:extLst>
              <a:ext uri="{FF2B5EF4-FFF2-40B4-BE49-F238E27FC236}">
                <a16:creationId xmlns:a16="http://schemas.microsoft.com/office/drawing/2014/main" id="{BBA196DB-7619-4200-B4F9-FC2AFA83A725}"/>
              </a:ext>
            </a:extLst>
          </p:cNvPr>
          <p:cNvSpPr/>
          <p:nvPr/>
        </p:nvSpPr>
        <p:spPr>
          <a:xfrm>
            <a:off x="1466049" y="2242098"/>
            <a:ext cx="3032534" cy="2579149"/>
          </a:xfrm>
          <a:prstGeom prst="roundRect">
            <a:avLst/>
          </a:prstGeom>
          <a:solidFill>
            <a:srgbClr val="FFC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文本框 6">
            <a:extLst>
              <a:ext uri="{FF2B5EF4-FFF2-40B4-BE49-F238E27FC236}">
                <a16:creationId xmlns:a16="http://schemas.microsoft.com/office/drawing/2014/main" id="{93E9B71E-87BC-4C77-A015-DEA03104E864}"/>
              </a:ext>
            </a:extLst>
          </p:cNvPr>
          <p:cNvSpPr txBox="1"/>
          <p:nvPr/>
        </p:nvSpPr>
        <p:spPr>
          <a:xfrm>
            <a:off x="2472979" y="2148045"/>
            <a:ext cx="1018673" cy="36785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ts val="3440"/>
              </a:lnSpc>
            </a:pPr>
            <a:r>
              <a:rPr kumimoji="1" lang="en-US" altLang="zh-CN" sz="1400" b="1" dirty="0">
                <a:ea typeface="Microsoft YaHei" panose="020B0503020204020204" pitchFamily="34" charset="-122"/>
                <a:cs typeface="Arial" panose="020B0604020202020204" pitchFamily="34" charset="0"/>
              </a:rPr>
              <a:t>SA2</a:t>
            </a:r>
            <a:endParaRPr kumimoji="1" lang="zh-CN" altLang="en-US" sz="1400" b="1" dirty="0" err="1">
              <a:ea typeface="Microsoft YaHei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7" name="文本框 9">
            <a:extLst>
              <a:ext uri="{FF2B5EF4-FFF2-40B4-BE49-F238E27FC236}">
                <a16:creationId xmlns:a16="http://schemas.microsoft.com/office/drawing/2014/main" id="{9C309AC2-C698-4CC9-A5CD-85777B01E83B}"/>
              </a:ext>
            </a:extLst>
          </p:cNvPr>
          <p:cNvSpPr txBox="1"/>
          <p:nvPr/>
        </p:nvSpPr>
        <p:spPr>
          <a:xfrm>
            <a:off x="5730343" y="2148045"/>
            <a:ext cx="1954755" cy="36785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ts val="3440"/>
              </a:lnSpc>
            </a:pPr>
            <a:r>
              <a:rPr kumimoji="1" lang="en-US" altLang="zh-CN" sz="1400" b="1" dirty="0">
                <a:ea typeface="Microsoft YaHei" panose="020B0503020204020204" pitchFamily="34" charset="-122"/>
                <a:cs typeface="Arial" panose="020B0604020202020204" pitchFamily="34" charset="0"/>
              </a:rPr>
              <a:t>SA5 (OAM)</a:t>
            </a:r>
            <a:endParaRPr kumimoji="1" lang="zh-CN" altLang="en-US" sz="1400" b="1" dirty="0" err="1">
              <a:ea typeface="Microsoft YaHei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8" name="文本框 10">
            <a:extLst>
              <a:ext uri="{FF2B5EF4-FFF2-40B4-BE49-F238E27FC236}">
                <a16:creationId xmlns:a16="http://schemas.microsoft.com/office/drawing/2014/main" id="{593E603B-5A62-45E1-896D-AD5849461822}"/>
              </a:ext>
            </a:extLst>
          </p:cNvPr>
          <p:cNvSpPr txBox="1"/>
          <p:nvPr/>
        </p:nvSpPr>
        <p:spPr>
          <a:xfrm>
            <a:off x="5443396" y="3266943"/>
            <a:ext cx="2679114" cy="36785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ts val="3440"/>
              </a:lnSpc>
            </a:pPr>
            <a:r>
              <a:rPr kumimoji="1" lang="en-US" altLang="zh-CN" sz="1400" b="1" dirty="0">
                <a:ea typeface="Microsoft YaHei" panose="020B0503020204020204" pitchFamily="34" charset="-122"/>
                <a:cs typeface="Arial" panose="020B0604020202020204" pitchFamily="34" charset="0"/>
              </a:rPr>
              <a:t>SA5 (charging)</a:t>
            </a:r>
            <a:endParaRPr kumimoji="1" lang="zh-CN" altLang="en-US" sz="1400" b="1" dirty="0" err="1">
              <a:ea typeface="Microsoft YaHei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2" name="文本框 14">
            <a:extLst>
              <a:ext uri="{FF2B5EF4-FFF2-40B4-BE49-F238E27FC236}">
                <a16:creationId xmlns:a16="http://schemas.microsoft.com/office/drawing/2014/main" id="{03EC807D-E831-4C83-83AF-FAF65978AD32}"/>
              </a:ext>
            </a:extLst>
          </p:cNvPr>
          <p:cNvSpPr txBox="1"/>
          <p:nvPr/>
        </p:nvSpPr>
        <p:spPr>
          <a:xfrm>
            <a:off x="1671197" y="2618484"/>
            <a:ext cx="2644413" cy="200054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kumimoji="1" lang="en-US" altLang="zh-CN" b="1" u="sng" dirty="0">
                <a:solidFill>
                  <a:srgbClr val="000000"/>
                </a:solidFill>
                <a:ea typeface="Microsoft YaHei" panose="020B0503020204020204" pitchFamily="34" charset="-122"/>
              </a:rPr>
              <a:t>Monitor</a:t>
            </a:r>
            <a:r>
              <a:rPr kumimoji="1" lang="en-US" altLang="zh-CN" b="1" dirty="0">
                <a:solidFill>
                  <a:srgbClr val="000000"/>
                </a:solidFill>
                <a:ea typeface="Microsoft YaHei" panose="020B0503020204020204" pitchFamily="34" charset="-122"/>
              </a:rPr>
              <a:t> </a:t>
            </a:r>
            <a:r>
              <a:rPr kumimoji="1" lang="en-US" altLang="zh-CN" dirty="0">
                <a:solidFill>
                  <a:srgbClr val="000000"/>
                </a:solidFill>
                <a:ea typeface="Microsoft YaHei" panose="020B0503020204020204" pitchFamily="34" charset="-122"/>
              </a:rPr>
              <a:t>the data volume of overall UPF traffic and UE’s </a:t>
            </a:r>
            <a:r>
              <a:rPr kumimoji="1" lang="en-US" altLang="zh-CN" dirty="0" err="1">
                <a:solidFill>
                  <a:srgbClr val="000000"/>
                </a:solidFill>
                <a:ea typeface="Microsoft YaHei" panose="020B0503020204020204" pitchFamily="34" charset="-122"/>
              </a:rPr>
              <a:t>QoS</a:t>
            </a:r>
            <a:r>
              <a:rPr kumimoji="1" lang="en-US" altLang="zh-CN" dirty="0">
                <a:solidFill>
                  <a:srgbClr val="000000"/>
                </a:solidFill>
                <a:ea typeface="Microsoft YaHei" panose="020B0503020204020204" pitchFamily="34" charset="-122"/>
              </a:rPr>
              <a:t> Flow traffic</a:t>
            </a:r>
            <a:endParaRPr kumimoji="1" lang="zh-CN" altLang="en-US" dirty="0">
              <a:solidFill>
                <a:srgbClr val="000000"/>
              </a:solidFill>
              <a:ea typeface="Microsoft YaHei" panose="020B0503020204020204" pitchFamily="34" charset="-122"/>
            </a:endParaRPr>
          </a:p>
          <a:p>
            <a:pPr algn="l"/>
            <a:r>
              <a:rPr kumimoji="1" lang="en-US" altLang="zh-CN" b="1" u="sng" dirty="0" smtClean="0">
                <a:solidFill>
                  <a:srgbClr val="000000"/>
                </a:solidFill>
                <a:ea typeface="Microsoft YaHei" panose="020B0503020204020204" pitchFamily="34" charset="-122"/>
                <a:cs typeface="Arial" panose="020B0604020202020204" pitchFamily="34" charset="0"/>
              </a:rPr>
              <a:t>Calculate</a:t>
            </a:r>
            <a:r>
              <a:rPr kumimoji="1" lang="en-US" altLang="zh-CN" dirty="0" smtClean="0">
                <a:solidFill>
                  <a:srgbClr val="000000"/>
                </a:solidFill>
                <a:ea typeface="Microsoft YaHei" panose="020B0503020204020204" pitchFamily="34" charset="-122"/>
                <a:cs typeface="Arial" panose="020B0604020202020204" pitchFamily="34" charset="0"/>
              </a:rPr>
              <a:t> </a:t>
            </a:r>
            <a:r>
              <a:rPr kumimoji="1" lang="en-US" altLang="zh-CN" dirty="0">
                <a:solidFill>
                  <a:srgbClr val="000000"/>
                </a:solidFill>
                <a:ea typeface="Microsoft YaHei" panose="020B0503020204020204" pitchFamily="34" charset="-122"/>
                <a:cs typeface="Arial" panose="020B0604020202020204" pitchFamily="34" charset="0"/>
              </a:rPr>
              <a:t>energy related information </a:t>
            </a:r>
          </a:p>
          <a:p>
            <a:pPr algn="l"/>
            <a:r>
              <a:rPr kumimoji="1" lang="en-US" altLang="zh-CN" dirty="0">
                <a:solidFill>
                  <a:srgbClr val="000000"/>
                </a:solidFill>
                <a:ea typeface="Microsoft YaHei" panose="020B0503020204020204" pitchFamily="34" charset="-122"/>
                <a:cs typeface="Arial" panose="020B0604020202020204" pitchFamily="34" charset="0"/>
              </a:rPr>
              <a:t>per-UE-per-QoS-Flow </a:t>
            </a:r>
          </a:p>
          <a:p>
            <a:pPr algn="l"/>
            <a:r>
              <a:rPr kumimoji="1" lang="en-US" altLang="zh-CN" b="1" u="sng" dirty="0">
                <a:solidFill>
                  <a:srgbClr val="000000"/>
                </a:solidFill>
                <a:ea typeface="Microsoft YaHei" panose="020B0503020204020204" pitchFamily="34" charset="-122"/>
              </a:rPr>
              <a:t>Aggregate</a:t>
            </a:r>
            <a:r>
              <a:rPr kumimoji="1" lang="en-US" altLang="zh-CN" dirty="0">
                <a:solidFill>
                  <a:srgbClr val="000000"/>
                </a:solidFill>
                <a:ea typeface="Microsoft YaHei" panose="020B0503020204020204" pitchFamily="34" charset="-122"/>
                <a:cs typeface="Arial" panose="020B0604020202020204" pitchFamily="34" charset="0"/>
              </a:rPr>
              <a:t> for various granularities (e.g. per UE, per application, </a:t>
            </a:r>
            <a:r>
              <a:rPr kumimoji="1" lang="en-US" altLang="zh-CN" dirty="0" smtClean="0">
                <a:solidFill>
                  <a:srgbClr val="000000"/>
                </a:solidFill>
                <a:ea typeface="Microsoft YaHei" panose="020B0503020204020204" pitchFamily="34" charset="-122"/>
                <a:cs typeface="Arial" panose="020B0604020202020204" pitchFamily="34" charset="0"/>
              </a:rPr>
              <a:t>…)</a:t>
            </a:r>
          </a:p>
          <a:p>
            <a:pPr algn="l"/>
            <a:endParaRPr kumimoji="1" lang="en-US" altLang="zh-CN" dirty="0" smtClean="0">
              <a:solidFill>
                <a:srgbClr val="000000"/>
              </a:solidFill>
              <a:ea typeface="Microsoft YaHei" panose="020B0503020204020204" pitchFamily="34" charset="-122"/>
              <a:cs typeface="Arial" panose="020B0604020202020204" pitchFamily="34" charset="0"/>
            </a:endParaRPr>
          </a:p>
          <a:p>
            <a:pPr algn="l"/>
            <a:endParaRPr kumimoji="1" lang="en-US" altLang="zh-CN" dirty="0">
              <a:solidFill>
                <a:srgbClr val="000000"/>
              </a:solidFill>
              <a:ea typeface="Microsoft YaHei" panose="020B0503020204020204" pitchFamily="34" charset="-122"/>
            </a:endParaRPr>
          </a:p>
          <a:p>
            <a:r>
              <a:rPr kumimoji="1" lang="en-US" altLang="zh-CN" b="1" u="sng" dirty="0">
                <a:ea typeface="Microsoft YaHei" panose="020B0503020204020204" pitchFamily="34" charset="-122"/>
              </a:rPr>
              <a:t>Policy </a:t>
            </a:r>
            <a:r>
              <a:rPr kumimoji="1" lang="en-US" altLang="zh-CN" u="sng" dirty="0">
                <a:ea typeface="Microsoft YaHei" panose="020B0503020204020204" pitchFamily="34" charset="-122"/>
              </a:rPr>
              <a:t>decision, </a:t>
            </a:r>
            <a:r>
              <a:rPr kumimoji="1" lang="en-US" altLang="zh-CN" b="1" u="sng" dirty="0">
                <a:ea typeface="Microsoft YaHei" panose="020B0503020204020204" pitchFamily="34" charset="-122"/>
              </a:rPr>
              <a:t>analytics</a:t>
            </a:r>
            <a:r>
              <a:rPr kumimoji="1" lang="en-US" altLang="zh-CN" u="sng" dirty="0">
                <a:ea typeface="Microsoft YaHei" panose="020B0503020204020204" pitchFamily="34" charset="-122"/>
              </a:rPr>
              <a:t> and </a:t>
            </a:r>
            <a:r>
              <a:rPr kumimoji="1" lang="en-US" altLang="zh-CN" b="1" u="sng" dirty="0">
                <a:ea typeface="Microsoft YaHei" panose="020B0503020204020204" pitchFamily="34" charset="-122"/>
              </a:rPr>
              <a:t>prediction, </a:t>
            </a:r>
            <a:r>
              <a:rPr kumimoji="1" lang="en-US" altLang="zh-CN" u="sng" dirty="0" smtClean="0">
                <a:ea typeface="Microsoft YaHei" panose="020B0503020204020204" pitchFamily="34" charset="-122"/>
              </a:rPr>
              <a:t>NW </a:t>
            </a:r>
            <a:r>
              <a:rPr kumimoji="1" lang="en-US" altLang="zh-CN" b="1" u="sng" dirty="0">
                <a:ea typeface="Microsoft YaHei" panose="020B0503020204020204" pitchFamily="34" charset="-122"/>
              </a:rPr>
              <a:t>optimization </a:t>
            </a:r>
            <a:r>
              <a:rPr kumimoji="1" lang="en-US" altLang="zh-CN" u="sng" dirty="0">
                <a:ea typeface="Microsoft YaHei" panose="020B0503020204020204" pitchFamily="34" charset="-122"/>
              </a:rPr>
              <a:t>(e.g. NF discovery/selection and UP path selection</a:t>
            </a:r>
            <a:r>
              <a:rPr kumimoji="1" lang="en-US" altLang="zh-CN" u="sng" dirty="0" smtClean="0">
                <a:ea typeface="Microsoft YaHei" panose="020B0503020204020204" pitchFamily="34" charset="-122"/>
              </a:rPr>
              <a:t>), </a:t>
            </a:r>
            <a:r>
              <a:rPr kumimoji="1" lang="en-US" altLang="zh-CN" b="1" u="sng" dirty="0">
                <a:ea typeface="Microsoft YaHei" panose="020B0503020204020204" pitchFamily="34" charset="-122"/>
              </a:rPr>
              <a:t>Exposure </a:t>
            </a:r>
            <a:r>
              <a:rPr kumimoji="1" lang="en-US" altLang="zh-CN" u="sng" dirty="0">
                <a:ea typeface="Microsoft YaHei" panose="020B0503020204020204" pitchFamily="34" charset="-122"/>
              </a:rPr>
              <a:t>to </a:t>
            </a:r>
            <a:r>
              <a:rPr kumimoji="1" lang="en-US" altLang="zh-CN" u="sng" dirty="0" smtClean="0">
                <a:ea typeface="Microsoft YaHei" panose="020B0503020204020204" pitchFamily="34" charset="-122"/>
              </a:rPr>
              <a:t>AF</a:t>
            </a:r>
            <a:endParaRPr kumimoji="1" lang="en-US" altLang="zh-CN" u="sng" dirty="0">
              <a:ea typeface="Microsoft YaHei" panose="020B0503020204020204" pitchFamily="34" charset="-122"/>
            </a:endParaRPr>
          </a:p>
          <a:p>
            <a:pPr algn="l"/>
            <a:endParaRPr kumimoji="1" lang="en-US" altLang="zh-CN" dirty="0" smtClean="0">
              <a:solidFill>
                <a:srgbClr val="000000"/>
              </a:solidFill>
              <a:ea typeface="Microsoft YaHei" panose="020B0503020204020204" pitchFamily="34" charset="-122"/>
              <a:cs typeface="Arial" panose="020B0604020202020204" pitchFamily="34" charset="0"/>
            </a:endParaRPr>
          </a:p>
          <a:p>
            <a:r>
              <a:rPr kumimoji="1" lang="en-US" altLang="zh-CN" b="1" u="sng" dirty="0">
                <a:ea typeface="Microsoft YaHei" panose="020B0503020204020204" pitchFamily="34" charset="-122"/>
              </a:rPr>
              <a:t>Spending Limit control </a:t>
            </a:r>
            <a:r>
              <a:rPr kumimoji="1" lang="en-US" altLang="zh-CN" b="1" u="sng" dirty="0" smtClean="0">
                <a:ea typeface="Microsoft YaHei" panose="020B0503020204020204" pitchFamily="34" charset="-122"/>
              </a:rPr>
              <a:t>enforcement</a:t>
            </a:r>
            <a:endParaRPr kumimoji="1" lang="en-US" altLang="zh-CN" dirty="0">
              <a:solidFill>
                <a:srgbClr val="000000"/>
              </a:solidFill>
              <a:ea typeface="Microsoft YaHei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5" name="文本框 17">
            <a:extLst>
              <a:ext uri="{FF2B5EF4-FFF2-40B4-BE49-F238E27FC236}">
                <a16:creationId xmlns:a16="http://schemas.microsoft.com/office/drawing/2014/main" id="{6C5C78BA-6A4B-4CCD-8A62-2D0DD9C205C3}"/>
              </a:ext>
            </a:extLst>
          </p:cNvPr>
          <p:cNvSpPr txBox="1"/>
          <p:nvPr/>
        </p:nvSpPr>
        <p:spPr>
          <a:xfrm>
            <a:off x="5413894" y="3641769"/>
            <a:ext cx="2738118" cy="9233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kumimoji="1" lang="en-US" altLang="zh-CN" b="1" u="sng" dirty="0" smtClean="0">
                <a:solidFill>
                  <a:srgbClr val="000000"/>
                </a:solidFill>
                <a:ea typeface="Microsoft YaHei" panose="020B0503020204020204" pitchFamily="34" charset="-122"/>
              </a:rPr>
              <a:t>UE </a:t>
            </a:r>
            <a:r>
              <a:rPr kumimoji="1" lang="en-US" altLang="zh-CN" b="1" u="sng" dirty="0">
                <a:solidFill>
                  <a:srgbClr val="000000"/>
                </a:solidFill>
                <a:ea typeface="Microsoft YaHei" panose="020B0503020204020204" pitchFamily="34" charset="-122"/>
              </a:rPr>
              <a:t>charging </a:t>
            </a:r>
            <a:r>
              <a:rPr kumimoji="1" lang="en-US" altLang="zh-CN" b="1" u="sng" dirty="0" smtClean="0">
                <a:solidFill>
                  <a:srgbClr val="000000"/>
                </a:solidFill>
                <a:ea typeface="Microsoft YaHei" panose="020B0503020204020204" pitchFamily="34" charset="-122"/>
              </a:rPr>
              <a:t>and credit (spending) </a:t>
            </a:r>
            <a:r>
              <a:rPr kumimoji="1" lang="en-US" altLang="zh-CN" b="1" u="sng" dirty="0">
                <a:solidFill>
                  <a:srgbClr val="000000"/>
                </a:solidFill>
                <a:ea typeface="Microsoft YaHei" panose="020B0503020204020204" pitchFamily="34" charset="-122"/>
              </a:rPr>
              <a:t>control</a:t>
            </a:r>
          </a:p>
          <a:p>
            <a:r>
              <a:rPr kumimoji="1" lang="en-US" altLang="zh-CN" dirty="0" smtClean="0">
                <a:solidFill>
                  <a:srgbClr val="000000"/>
                </a:solidFill>
                <a:ea typeface="Microsoft YaHei" panose="020B0503020204020204" pitchFamily="34" charset="-122"/>
              </a:rPr>
              <a:t>- Receive energy related record, e.g., per-UE-</a:t>
            </a:r>
            <a:r>
              <a:rPr kumimoji="1" lang="en-US" altLang="zh-CN" dirty="0" err="1" smtClean="0">
                <a:solidFill>
                  <a:srgbClr val="000000"/>
                </a:solidFill>
                <a:ea typeface="Microsoft YaHei" panose="020B0503020204020204" pitchFamily="34" charset="-122"/>
              </a:rPr>
              <a:t>QoS</a:t>
            </a:r>
            <a:r>
              <a:rPr kumimoji="1" lang="en-US" altLang="zh-CN" dirty="0" smtClean="0">
                <a:solidFill>
                  <a:srgbClr val="000000"/>
                </a:solidFill>
                <a:ea typeface="Microsoft YaHei" panose="020B0503020204020204" pitchFamily="34" charset="-122"/>
              </a:rPr>
              <a:t>-Flow, </a:t>
            </a:r>
            <a:r>
              <a:rPr kumimoji="1" lang="en-US" altLang="zh-CN" dirty="0">
                <a:solidFill>
                  <a:srgbClr val="000000"/>
                </a:solidFill>
                <a:ea typeface="Microsoft YaHei" panose="020B0503020204020204" pitchFamily="34" charset="-122"/>
              </a:rPr>
              <a:t>and aggregate </a:t>
            </a:r>
            <a:r>
              <a:rPr kumimoji="1" lang="en-US" altLang="zh-CN" dirty="0" smtClean="0">
                <a:solidFill>
                  <a:srgbClr val="000000"/>
                </a:solidFill>
                <a:ea typeface="Microsoft YaHei" panose="020B0503020204020204" pitchFamily="34" charset="-122"/>
              </a:rPr>
              <a:t>per UE for charging</a:t>
            </a:r>
          </a:p>
          <a:p>
            <a:r>
              <a:rPr kumimoji="1" lang="en-US" altLang="zh-CN" dirty="0" smtClean="0">
                <a:solidFill>
                  <a:srgbClr val="000000"/>
                </a:solidFill>
                <a:ea typeface="Microsoft YaHei" panose="020B0503020204020204" pitchFamily="34" charset="-122"/>
              </a:rPr>
              <a:t>- Trigger spending </a:t>
            </a:r>
            <a:endParaRPr kumimoji="1" lang="en-US" altLang="zh-CN" dirty="0">
              <a:solidFill>
                <a:srgbClr val="000000"/>
              </a:solidFill>
              <a:ea typeface="Microsoft YaHei" panose="020B0503020204020204" pitchFamily="34" charset="-122"/>
            </a:endParaRPr>
          </a:p>
          <a:p>
            <a:endParaRPr kumimoji="1" lang="en-US" altLang="zh-CN" dirty="0">
              <a:solidFill>
                <a:srgbClr val="000000"/>
              </a:solidFill>
              <a:ea typeface="Microsoft YaHei" panose="020B0503020204020204" pitchFamily="34" charset="-122"/>
            </a:endParaRPr>
          </a:p>
          <a:p>
            <a:endParaRPr kumimoji="1" lang="zh-CN" altLang="en-US" b="1" u="sng" dirty="0" err="1">
              <a:solidFill>
                <a:srgbClr val="000000"/>
              </a:solidFill>
              <a:ea typeface="Microsoft YaHei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" name="직사각형 1"/>
          <p:cNvSpPr/>
          <p:nvPr/>
        </p:nvSpPr>
        <p:spPr>
          <a:xfrm>
            <a:off x="5349240" y="2574211"/>
            <a:ext cx="2716963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kumimoji="1" lang="en-US" altLang="zh-CN" b="1" u="sng" dirty="0">
                <a:solidFill>
                  <a:srgbClr val="000000"/>
                </a:solidFill>
                <a:ea typeface="Microsoft YaHei" panose="020B0503020204020204" pitchFamily="34" charset="-122"/>
              </a:rPr>
              <a:t>Collect</a:t>
            </a:r>
            <a:r>
              <a:rPr kumimoji="1" lang="en-US" altLang="zh-CN" b="1" dirty="0">
                <a:solidFill>
                  <a:srgbClr val="000000"/>
                </a:solidFill>
                <a:ea typeface="Microsoft YaHei" panose="020B0503020204020204" pitchFamily="34" charset="-122"/>
              </a:rPr>
              <a:t> </a:t>
            </a:r>
            <a:r>
              <a:rPr kumimoji="1" lang="en-US" altLang="zh-CN" dirty="0">
                <a:solidFill>
                  <a:srgbClr val="000000"/>
                </a:solidFill>
                <a:ea typeface="Microsoft YaHei" panose="020B0503020204020204" pitchFamily="34" charset="-122"/>
              </a:rPr>
              <a:t>energy related information per NF, per Network Slice </a:t>
            </a:r>
          </a:p>
          <a:p>
            <a:r>
              <a:rPr kumimoji="1" lang="en-US" altLang="zh-CN" dirty="0">
                <a:solidFill>
                  <a:srgbClr val="000000"/>
                </a:solidFill>
                <a:ea typeface="Microsoft YaHei" panose="020B0503020204020204" pitchFamily="34" charset="-122"/>
              </a:rPr>
              <a:t>(EC &amp; EE in R18, Carbon Emission and Renewable Energy in R19) </a:t>
            </a:r>
          </a:p>
        </p:txBody>
      </p:sp>
      <p:sp>
        <p:nvSpPr>
          <p:cNvPr id="3" name="왼쪽/오른쪽 화살표 2"/>
          <p:cNvSpPr/>
          <p:nvPr/>
        </p:nvSpPr>
        <p:spPr bwMode="auto">
          <a:xfrm>
            <a:off x="4399596" y="3298164"/>
            <a:ext cx="1014297" cy="537678"/>
          </a:xfrm>
          <a:prstGeom prst="leftRightArrow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lt1"/>
              </a:solidFill>
              <a:latin typeface="+mn-lt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282399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z="4000" dirty="0" smtClean="0"/>
              <a:t>Annex</a:t>
            </a:r>
            <a:endParaRPr lang="en-US" sz="4000" dirty="0"/>
          </a:p>
        </p:txBody>
      </p:sp>
    </p:spTree>
    <p:extLst>
      <p:ext uri="{BB962C8B-B14F-4D97-AF65-F5344CB8AC3E}">
        <p14:creationId xmlns:p14="http://schemas.microsoft.com/office/powerpoint/2010/main" val="199200834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 smtClean="0"/>
              <a:t>Consideration</a:t>
            </a:r>
            <a:endParaRPr 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1" hangingPunct="1">
              <a:defRPr/>
            </a:pPr>
            <a:r>
              <a:rPr lang="en-US" altLang="ko-KR" sz="2000" dirty="0">
                <a:latin typeface="Arial" panose="020B0604020202020204" pitchFamily="34" charset="0"/>
                <a:cs typeface="Arial" panose="020B0604020202020204" pitchFamily="34" charset="0"/>
              </a:rPr>
              <a:t>OAM is handling different granularities for calculating energy related information </a:t>
            </a:r>
            <a:r>
              <a:rPr lang="en-US" altLang="ko-KR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en-US" altLang="ko-KR" sz="2000" dirty="0">
                <a:latin typeface="Arial" panose="020B0604020202020204" pitchFamily="34" charset="0"/>
                <a:cs typeface="Arial" panose="020B0604020202020204" pitchFamily="34" charset="0"/>
              </a:rPr>
              <a:t>network element, network domain, cross-domain, communication service</a:t>
            </a:r>
            <a:r>
              <a:rPr lang="en-US" altLang="ko-KR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  <a:p>
            <a:pPr lvl="1" eaLnBrk="1" latinLnBrk="1" hangingPunct="1">
              <a:defRPr/>
            </a:pPr>
            <a:r>
              <a:rPr lang="en-US" altLang="ko-KR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These are irrelevant to support SA2 defined scenarios</a:t>
            </a:r>
            <a:endParaRPr lang="ko-KR" altLang="ko-KR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 eaLnBrk="1" latinLnBrk="1" hangingPunct="1">
              <a:defRPr/>
            </a:pPr>
            <a:r>
              <a:rPr lang="en-US" altLang="ko-KR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CHF does </a:t>
            </a:r>
            <a:r>
              <a:rPr lang="en-US" altLang="ko-KR" sz="2000" dirty="0">
                <a:latin typeface="Arial" panose="020B0604020202020204" pitchFamily="34" charset="0"/>
                <a:cs typeface="Arial" panose="020B0604020202020204" pitchFamily="34" charset="0"/>
              </a:rPr>
              <a:t>not support </a:t>
            </a:r>
            <a:r>
              <a:rPr lang="en-US" altLang="ko-KR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information exposure</a:t>
            </a:r>
          </a:p>
          <a:p>
            <a:pPr lvl="1" eaLnBrk="1" latinLnBrk="1" hangingPunct="1">
              <a:defRPr/>
            </a:pPr>
            <a:r>
              <a:rPr lang="en-US" altLang="ko-KR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Functionality of CHF is not defined for exposure to 3</a:t>
            </a:r>
            <a:r>
              <a:rPr lang="en-US" altLang="ko-KR" sz="1600" baseline="30000" dirty="0" smtClean="0">
                <a:latin typeface="Arial" panose="020B0604020202020204" pitchFamily="34" charset="0"/>
                <a:cs typeface="Arial" panose="020B0604020202020204" pitchFamily="34" charset="0"/>
              </a:rPr>
              <a:t>rd</a:t>
            </a:r>
            <a:r>
              <a:rPr lang="en-US" altLang="ko-KR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 party</a:t>
            </a:r>
            <a:endParaRPr lang="ko-KR" altLang="ko-KR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>
              <a:defRPr/>
            </a:pPr>
            <a:r>
              <a:rPr lang="en-US" altLang="ko-KR" sz="2000" dirty="0">
                <a:latin typeface="Arial" panose="020B0604020202020204" pitchFamily="34" charset="0"/>
                <a:cs typeface="Arial" panose="020B0604020202020204" pitchFamily="34" charset="0"/>
              </a:rPr>
              <a:t>SA2 </a:t>
            </a:r>
            <a:r>
              <a:rPr lang="en-US" altLang="ko-KR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is</a:t>
            </a:r>
            <a:r>
              <a:rPr lang="ko-KR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ko-KR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responsible </a:t>
            </a:r>
            <a:r>
              <a:rPr lang="en-US" altLang="ko-KR" sz="2000" dirty="0">
                <a:latin typeface="Arial" panose="020B0604020202020204" pitchFamily="34" charset="0"/>
                <a:cs typeface="Arial" panose="020B0604020202020204" pitchFamily="34" charset="0"/>
              </a:rPr>
              <a:t>for UE granularity, policy and path adjustments </a:t>
            </a:r>
            <a:endParaRPr lang="en-US" altLang="ko-KR" sz="2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 eaLnBrk="1" hangingPunct="1">
              <a:defRPr/>
            </a:pP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These are not related to CHF or SA5</a:t>
            </a: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8477657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 smtClean="0"/>
              <a:t>Consideration</a:t>
            </a:r>
            <a:endParaRPr 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85775" y="1298448"/>
            <a:ext cx="8388350" cy="4986465"/>
          </a:xfrm>
        </p:spPr>
        <p:txBody>
          <a:bodyPr/>
          <a:lstStyle/>
          <a:p>
            <a:pPr>
              <a:defRPr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SA2 proposal (New functionality)</a:t>
            </a:r>
          </a:p>
          <a:p>
            <a:pPr lvl="1">
              <a:defRPr/>
            </a:pP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Achieves scalability 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to support finer granularities required in SA2, 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i.e. per </a:t>
            </a:r>
            <a:r>
              <a:rPr lang="en-US" sz="1600" dirty="0" err="1">
                <a:latin typeface="Arial" panose="020B0604020202020204" pitchFamily="34" charset="0"/>
                <a:cs typeface="Arial" panose="020B0604020202020204" pitchFamily="34" charset="0"/>
              </a:rPr>
              <a:t>QoS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 Flow / per application flow</a:t>
            </a:r>
          </a:p>
          <a:p>
            <a:pPr lvl="1">
              <a:defRPr/>
            </a:pPr>
            <a:r>
              <a:rPr lang="en-US" altLang="ko-KR" sz="1600" dirty="0">
                <a:latin typeface="Arial" panose="020B0604020202020204" pitchFamily="34" charset="0"/>
                <a:cs typeface="Arial" panose="020B0604020202020204" pitchFamily="34" charset="0"/>
              </a:rPr>
              <a:t>Ensures future-proof extensibility: addition of control plane contribution on energy consumption, network sharing, roaming, </a:t>
            </a:r>
            <a:r>
              <a:rPr lang="en-US" altLang="ko-KR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ATSSS, etc.)</a:t>
            </a: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>
              <a:defRPr/>
            </a:pP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Can reuse the existing control procedures: exposure 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via 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NEF, AF influence, BDT, PDTQ, …</a:t>
            </a: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>
              <a:defRPr/>
            </a:pP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Cons: increased complexity of implementation in case of defining the new functionality on the existing NF</a:t>
            </a:r>
          </a:p>
          <a:p>
            <a:pPr>
              <a:defRPr/>
            </a:pP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CHF proposal (alternative)</a:t>
            </a:r>
          </a:p>
          <a:p>
            <a:pPr lvl="1">
              <a:defRPr/>
            </a:pP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May need small enhancements for 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SMF only to support energy-related Charging information</a:t>
            </a: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>
              <a:defRPr/>
            </a:pP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Cons: Complexity in evaluation of energy related information for UE granularity from charging information</a:t>
            </a:r>
          </a:p>
          <a:p>
            <a:pPr lvl="1">
              <a:defRPr/>
            </a:pP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Needs a new exposure framework for CHF</a:t>
            </a:r>
          </a:p>
          <a:p>
            <a:pPr lvl="1">
              <a:defRPr/>
            </a:pP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Allows limited extensibility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: any new info needs to go into 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the Charging information</a:t>
            </a:r>
          </a:p>
          <a:p>
            <a:pPr lvl="1">
              <a:defRPr/>
            </a:pP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Charging 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System belongs to different business unit of operator, may come from specialized vendor and has different life cycle</a:t>
            </a:r>
          </a:p>
          <a:p>
            <a:pPr lvl="1">
              <a:defRPr/>
            </a:pP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7530731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30048</TotalTime>
  <Words>729</Words>
  <Application>Microsoft Office PowerPoint</Application>
  <PresentationFormat>화면 슬라이드 쇼(4:3)</PresentationFormat>
  <Paragraphs>68</Paragraphs>
  <Slides>8</Slides>
  <Notes>5</Notes>
  <HiddenSlides>0</HiddenSlides>
  <MMClips>0</MMClips>
  <ScaleCrop>false</ScaleCrop>
  <HeadingPairs>
    <vt:vector size="6" baseType="variant">
      <vt:variant>
        <vt:lpstr>사용한 글꼴</vt:lpstr>
      </vt:variant>
      <vt:variant>
        <vt:i4>7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8</vt:i4>
      </vt:variant>
    </vt:vector>
  </HeadingPairs>
  <TitlesOfParts>
    <vt:vector size="16" baseType="lpstr">
      <vt:lpstr>Arial </vt:lpstr>
      <vt:lpstr>Microsoft YaHei</vt:lpstr>
      <vt:lpstr>宋体</vt:lpstr>
      <vt:lpstr>맑은 고딕</vt:lpstr>
      <vt:lpstr>Arial</vt:lpstr>
      <vt:lpstr>Calibri</vt:lpstr>
      <vt:lpstr>Times New Roman</vt:lpstr>
      <vt:lpstr>Office Theme</vt:lpstr>
      <vt:lpstr>PowerPoint 프레젠테이션</vt:lpstr>
      <vt:lpstr>Summary of Issue </vt:lpstr>
      <vt:lpstr>SA2 Majority View</vt:lpstr>
      <vt:lpstr>Proposed Way-Forward</vt:lpstr>
      <vt:lpstr>Proposed Way-Forward</vt:lpstr>
      <vt:lpstr>Annex</vt:lpstr>
      <vt:lpstr>Consideration</vt:lpstr>
      <vt:lpstr>Consideration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Samsung</cp:lastModifiedBy>
  <cp:revision>452</cp:revision>
  <dcterms:created xsi:type="dcterms:W3CDTF">2008-08-30T09:32:10Z</dcterms:created>
  <dcterms:modified xsi:type="dcterms:W3CDTF">2024-06-11T08:53:55Z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d71424e4-2b5e-4ef9-a35e-e093f5c635c8</vt:lpwstr>
  </property>
  <property fmtid="{D5CDD505-2E9C-101B-9397-08002B2CF9AE}" pid="3" name="CTP_TimeStamp">
    <vt:lpwstr>2020-06-24 16:05:50Z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  <property fmtid="{D5CDD505-2E9C-101B-9397-08002B2CF9AE}" pid="8" name="_readonly">
    <vt:lpwstr/>
  </property>
  <property fmtid="{D5CDD505-2E9C-101B-9397-08002B2CF9AE}" pid="9" name="_change">
    <vt:lpwstr/>
  </property>
  <property fmtid="{D5CDD505-2E9C-101B-9397-08002B2CF9AE}" pid="10" name="_full-control">
    <vt:lpwstr/>
  </property>
  <property fmtid="{D5CDD505-2E9C-101B-9397-08002B2CF9AE}" pid="11" name="sflag">
    <vt:lpwstr>1717675459</vt:lpwstr>
  </property>
</Properties>
</file>