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8" r:id="rId7"/>
    <p:sldId id="369" r:id="rId8"/>
    <p:sldId id="370" r:id="rId9"/>
    <p:sldId id="371"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D7447F-33EB-4DBD-BFE1-5D6E3CC379E6}" v="5" dt="2024-03-13T17:19:49.7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6949" autoAdjust="0"/>
  </p:normalViewPr>
  <p:slideViewPr>
    <p:cSldViewPr snapToGrid="0">
      <p:cViewPr varScale="1">
        <p:scale>
          <a:sx n="68" d="100"/>
          <a:sy n="68" d="100"/>
        </p:scale>
        <p:origin x="984"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50" d="100"/>
          <a:sy n="150" d="100"/>
        </p:scale>
        <p:origin x="1800" y="-236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2024</a:t>
            </a:r>
            <a:endParaRPr lang="en-GB" altLang="en-US" sz="800" dirty="0">
              <a:ln w="0"/>
              <a:latin typeface="Calibri" panose="020F0502020204030204" pitchFamily="34" charset="0"/>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9549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a:t>
            </a:r>
            <a:r>
              <a:rPr lang="sv-SE" altLang="en-US" sz="1200" b="1" dirty="0" smtClean="0">
                <a:latin typeface="Arial "/>
              </a:rPr>
              <a:t>104</a:t>
            </a:r>
            <a:endParaRPr lang="sv-SE" altLang="en-US" sz="1200" b="1" dirty="0">
              <a:latin typeface="Arial "/>
            </a:endParaRPr>
          </a:p>
          <a:p>
            <a:pPr eaLnBrk="1" hangingPunct="1">
              <a:defRPr/>
            </a:pPr>
            <a:r>
              <a:rPr lang="sv-SE" altLang="en-US" sz="1200" b="1" dirty="0" smtClean="0">
                <a:latin typeface="Arial "/>
              </a:rPr>
              <a:t>Shanghai, China, 18 – 21 June 2024</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algn="ctr" eaLnBrk="1" hangingPunct="1"/>
            <a:r>
              <a:rPr lang="it-IT" dirty="0" smtClean="0"/>
              <a:t>Discussion </a:t>
            </a:r>
            <a:r>
              <a:rPr lang="it-IT" dirty="0"/>
              <a:t>on MINT_Ph2_EPS</a:t>
            </a:r>
            <a:br>
              <a:rPr lang="it-IT" dirty="0"/>
            </a:br>
            <a:endParaRPr lang="en-GB" altLang="en-US" sz="2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8114552" cy="1500187"/>
          </a:xfrm>
        </p:spPr>
        <p:txBody>
          <a:bodyPr/>
          <a:lstStyle/>
          <a:p>
            <a:pPr marL="0" indent="0" algn="ctr" eaLnBrk="1" hangingPunct="1">
              <a:buFontTx/>
              <a:buNone/>
            </a:pPr>
            <a:r>
              <a:rPr lang="en-GB" altLang="en-US" dirty="0" smtClean="0"/>
              <a:t>China Telecom</a:t>
            </a:r>
            <a:endParaRPr lang="en-GB" altLang="en-US" dirty="0"/>
          </a:p>
          <a:p>
            <a:pPr marL="0" indent="0" eaLnBrk="1" hangingPunct="1">
              <a:buFontTx/>
              <a:buNone/>
            </a:pPr>
            <a:endParaRPr lang="en-GB" altLang="en-US" dirty="0"/>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SP-240577 </a:t>
            </a:r>
            <a:endParaRPr lang="sv-SE" altLang="en-US" sz="1200" b="1" dirty="0">
              <a:latin typeface="Arial "/>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84044"/>
            <a:ext cx="10515600" cy="1325563"/>
          </a:xfrm>
        </p:spPr>
        <p:txBody>
          <a:bodyPr/>
          <a:lstStyle/>
          <a:p>
            <a:r>
              <a:rPr lang="en-GB" altLang="en-US" dirty="0" smtClean="0"/>
              <a:t>SA1 </a:t>
            </a:r>
            <a:r>
              <a:rPr lang="en-GB" altLang="en-US" dirty="0"/>
              <a:t>MINT_Ph2</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marL="0" indent="0">
              <a:buNone/>
            </a:pPr>
            <a:r>
              <a:rPr lang="en-US" sz="2400" dirty="0" smtClean="0"/>
              <a:t>The </a:t>
            </a:r>
            <a:r>
              <a:rPr lang="en-US" sz="2400" dirty="0"/>
              <a:t>following requirement was introduced to TS 22.261 by </a:t>
            </a:r>
            <a:r>
              <a:rPr lang="en-US" sz="2400" dirty="0" smtClean="0"/>
              <a:t>R19 MINT_Ph2</a:t>
            </a:r>
            <a:r>
              <a:rPr lang="en-US" sz="2400" dirty="0"/>
              <a:t>, approved in SA#97E:</a:t>
            </a:r>
          </a:p>
          <a:p>
            <a:pPr marL="457200" lvl="1" indent="0">
              <a:buNone/>
            </a:pPr>
            <a:r>
              <a:rPr lang="en-US" sz="2000" i="1" dirty="0"/>
              <a:t>Subject to regulatory requirements, operator's policy or UE capabilities, the 3GPP system shall be able to support a UE, with 5G-only national roaming access to a VPLMN, to obtain 4G connectivity service (e.g. voice call, mobile data service) from that VPLMN in the area where a Disaster Condition applies.</a:t>
            </a:r>
          </a:p>
          <a:p>
            <a:pPr marL="0" indent="0">
              <a:buNone/>
            </a:pPr>
            <a:endParaRPr lang="en-US" altLang="zh-CN" dirty="0" smtClean="0"/>
          </a:p>
          <a:p>
            <a:r>
              <a:rPr lang="en-US" altLang="zh-CN" sz="2000" dirty="0" smtClean="0"/>
              <a:t>HPLMN </a:t>
            </a:r>
            <a:r>
              <a:rPr lang="en-US" altLang="zh-CN" sz="2000" dirty="0"/>
              <a:t>has no </a:t>
            </a:r>
            <a:r>
              <a:rPr lang="en-US" altLang="zh-CN" sz="2000" dirty="0" smtClean="0"/>
              <a:t>4/5G coverage </a:t>
            </a:r>
            <a:r>
              <a:rPr lang="en-US" altLang="zh-CN" sz="2000" dirty="0"/>
              <a:t>in the impacted area. </a:t>
            </a:r>
            <a:endParaRPr lang="en-US" altLang="zh-CN" sz="2000" dirty="0" smtClean="0"/>
          </a:p>
          <a:p>
            <a:r>
              <a:rPr lang="en-US" altLang="zh-CN" sz="2000" dirty="0" smtClean="0"/>
              <a:t>Before </a:t>
            </a:r>
            <a:r>
              <a:rPr lang="en-US" altLang="zh-CN" sz="2000" dirty="0"/>
              <a:t>Disaster Condition applies, the UE obtains 5G service from a 5G VPLMN, while the UE cannot access 4G from that VPLMN. </a:t>
            </a:r>
          </a:p>
          <a:p>
            <a:r>
              <a:rPr lang="en-US" altLang="zh-CN" sz="2000" dirty="0"/>
              <a:t>When Disaster Condition applies to 5G </a:t>
            </a:r>
            <a:r>
              <a:rPr lang="en-US" altLang="zh-CN" sz="2000" dirty="0" smtClean="0"/>
              <a:t>VPLMN due to RAN failure, </a:t>
            </a:r>
            <a:r>
              <a:rPr lang="en-US" altLang="zh-CN" sz="2000" dirty="0"/>
              <a:t>the UE shall be able to perform Disaster Roaming in the 4G of that VPLMN, to obtain 4G service. </a:t>
            </a:r>
            <a:endParaRPr lang="en-US" sz="2000" dirty="0"/>
          </a:p>
          <a:p>
            <a:pPr marL="0" indent="0">
              <a:buNone/>
            </a:pPr>
            <a:endParaRPr lang="en-US" sz="28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84044"/>
            <a:ext cx="10515600" cy="1325563"/>
          </a:xfrm>
        </p:spPr>
        <p:txBody>
          <a:bodyPr/>
          <a:lstStyle/>
          <a:p>
            <a:r>
              <a:rPr lang="en-GB" altLang="en-US" dirty="0" smtClean="0"/>
              <a:t>CT1 </a:t>
            </a:r>
            <a:r>
              <a:rPr lang="en-GB" altLang="en-US" dirty="0"/>
              <a:t>MINT_Ph2_EPS Proposal</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394926" y="1787788"/>
            <a:ext cx="11402148" cy="4625624"/>
          </a:xfrm>
        </p:spPr>
        <p:txBody>
          <a:bodyPr/>
          <a:lstStyle/>
          <a:p>
            <a:pPr marL="0" indent="0">
              <a:buNone/>
            </a:pPr>
            <a:r>
              <a:rPr lang="en-US" altLang="zh-CN" sz="2000" dirty="0"/>
              <a:t>In CT1#148, a WID </a:t>
            </a:r>
            <a:r>
              <a:rPr lang="en-GB" altLang="zh-CN" sz="2000" dirty="0"/>
              <a:t>for MINT support in EPS (MINT_Ph2_EPS) was proposed to support the </a:t>
            </a:r>
            <a:r>
              <a:rPr lang="en-GB" altLang="zh-CN" sz="2000" dirty="0" smtClean="0"/>
              <a:t>requirement (C1-242486). </a:t>
            </a:r>
          </a:p>
          <a:p>
            <a:pPr marL="0" indent="0">
              <a:buNone/>
            </a:pPr>
            <a:r>
              <a:rPr lang="en-US" altLang="zh-CN" sz="2400" b="1" dirty="0" smtClean="0"/>
              <a:t>The </a:t>
            </a:r>
            <a:r>
              <a:rPr lang="en-US" altLang="zh-CN" sz="2400" b="1" dirty="0"/>
              <a:t>objectives of MINT_Ph2_EPS </a:t>
            </a:r>
            <a:r>
              <a:rPr lang="en-US" altLang="zh-CN" sz="2400" b="1" dirty="0" smtClean="0"/>
              <a:t>are:</a:t>
            </a:r>
            <a:endParaRPr lang="en-US" altLang="zh-CN" sz="2400" b="1" dirty="0"/>
          </a:p>
          <a:p>
            <a:r>
              <a:rPr lang="en-US" altLang="zh-CN" sz="2000" dirty="0"/>
              <a:t>define 4G PLMN selection for Disaster Roaming, </a:t>
            </a:r>
          </a:p>
          <a:p>
            <a:r>
              <a:rPr lang="en-US" altLang="zh-CN" sz="2000" dirty="0" smtClean="0"/>
              <a:t>reuse UE </a:t>
            </a:r>
            <a:r>
              <a:rPr lang="en-US" altLang="zh-CN" sz="2000" dirty="0"/>
              <a:t>configuration and provisioning for Disaster Roaming </a:t>
            </a:r>
            <a:r>
              <a:rPr lang="en-US" altLang="zh-CN" sz="2000" dirty="0" smtClean="0"/>
              <a:t>by 5G to </a:t>
            </a:r>
            <a:r>
              <a:rPr lang="en-US" altLang="zh-CN" sz="2000" dirty="0"/>
              <a:t>activate Disaster Roaming </a:t>
            </a:r>
            <a:r>
              <a:rPr lang="en-US" altLang="zh-CN" sz="2000" dirty="0" smtClean="0"/>
              <a:t>and </a:t>
            </a:r>
            <a:r>
              <a:rPr lang="en-US" altLang="zh-CN" sz="2000" dirty="0"/>
              <a:t>prevent signaling </a:t>
            </a:r>
            <a:r>
              <a:rPr lang="en-US" altLang="zh-CN" sz="2000" dirty="0" smtClean="0"/>
              <a:t>overload, including 5G provision of "disaster </a:t>
            </a:r>
            <a:r>
              <a:rPr lang="en-US" altLang="zh-CN" sz="2000" dirty="0"/>
              <a:t>roaming is enabled in the </a:t>
            </a:r>
            <a:r>
              <a:rPr lang="en-US" altLang="zh-CN" sz="2000" dirty="0" smtClean="0"/>
              <a:t>UE" and registration wait range,</a:t>
            </a:r>
            <a:endParaRPr lang="en-US" altLang="zh-CN" sz="2000" dirty="0"/>
          </a:p>
          <a:p>
            <a:r>
              <a:rPr lang="en-US" altLang="zh-CN" sz="2000" dirty="0"/>
              <a:t>enhance NAS protocol regarding attach procedure after selection of a Disaster Roaming 4G PLMN, including updates for unified access control, notification of information related to Disaster Roaming. </a:t>
            </a:r>
          </a:p>
          <a:p>
            <a:pPr marL="0" indent="0">
              <a:buNone/>
            </a:pPr>
            <a:r>
              <a:rPr lang="en-US" altLang="zh-CN" sz="2400" b="1" dirty="0"/>
              <a:t>NOTE:</a:t>
            </a:r>
          </a:p>
          <a:p>
            <a:r>
              <a:rPr lang="en-US" altLang="zh-CN" sz="2000" dirty="0"/>
              <a:t>The scope </a:t>
            </a:r>
            <a:r>
              <a:rPr lang="en-US" altLang="zh-CN" sz="2000" dirty="0" smtClean="0"/>
              <a:t>of Disaster Condition is </a:t>
            </a:r>
            <a:r>
              <a:rPr lang="en-US" altLang="zh-CN" sz="2000" dirty="0"/>
              <a:t>limited to </a:t>
            </a:r>
            <a:r>
              <a:rPr lang="en-US" altLang="zh-CN" sz="2000" b="1" dirty="0" smtClean="0">
                <a:solidFill>
                  <a:srgbClr val="FF0000"/>
                </a:solidFill>
              </a:rPr>
              <a:t>RAN </a:t>
            </a:r>
            <a:r>
              <a:rPr lang="en-US" altLang="zh-CN" sz="2000" b="1" dirty="0">
                <a:solidFill>
                  <a:srgbClr val="FF0000"/>
                </a:solidFill>
              </a:rPr>
              <a:t>failure</a:t>
            </a:r>
            <a:r>
              <a:rPr lang="en-US" altLang="zh-CN" sz="2000" dirty="0"/>
              <a:t>, same as R17 MINT. </a:t>
            </a:r>
            <a:endParaRPr lang="en-US" altLang="zh-CN" sz="2000" dirty="0" smtClean="0"/>
          </a:p>
          <a:p>
            <a:r>
              <a:rPr lang="en-US" altLang="zh-CN" sz="2000" dirty="0" smtClean="0"/>
              <a:t>The MINT_Ph2_EPS solutions should </a:t>
            </a:r>
            <a:r>
              <a:rPr lang="en-US" altLang="zh-CN" sz="2000" smtClean="0"/>
              <a:t>be </a:t>
            </a:r>
            <a:r>
              <a:rPr lang="en-US" altLang="zh-CN" sz="2000" b="1" smtClean="0">
                <a:solidFill>
                  <a:srgbClr val="FF0000"/>
                </a:solidFill>
              </a:rPr>
              <a:t>similar to </a:t>
            </a:r>
            <a:r>
              <a:rPr lang="en-US" altLang="zh-CN" sz="2000" b="1" dirty="0">
                <a:solidFill>
                  <a:srgbClr val="FF0000"/>
                </a:solidFill>
              </a:rPr>
              <a:t>Disaster Roaming </a:t>
            </a:r>
            <a:r>
              <a:rPr lang="en-US" altLang="zh-CN" sz="2000" b="1" dirty="0" smtClean="0">
                <a:solidFill>
                  <a:srgbClr val="FF0000"/>
                </a:solidFill>
              </a:rPr>
              <a:t>mechanisms defined for 5G in </a:t>
            </a:r>
            <a:r>
              <a:rPr lang="en-US" altLang="zh-CN" sz="2000" b="1" dirty="0">
                <a:solidFill>
                  <a:srgbClr val="FF0000"/>
                </a:solidFill>
              </a:rPr>
              <a:t>R17 </a:t>
            </a:r>
            <a:r>
              <a:rPr lang="en-US" altLang="zh-CN" sz="2000" b="1" dirty="0" smtClean="0">
                <a:solidFill>
                  <a:srgbClr val="FF0000"/>
                </a:solidFill>
              </a:rPr>
              <a:t>MINT</a:t>
            </a:r>
            <a:r>
              <a:rPr lang="en-US" altLang="zh-CN" sz="2000" dirty="0" smtClean="0"/>
              <a:t>.</a:t>
            </a:r>
            <a:endParaRPr lang="en-US" altLang="zh-CN" sz="2000" dirty="0"/>
          </a:p>
          <a:p>
            <a:pPr marL="0" indent="0">
              <a:buNone/>
            </a:pPr>
            <a:endParaRPr lang="en-US" sz="2000" dirty="0"/>
          </a:p>
        </p:txBody>
      </p:sp>
    </p:spTree>
    <p:extLst>
      <p:ext uri="{BB962C8B-B14F-4D97-AF65-F5344CB8AC3E}">
        <p14:creationId xmlns:p14="http://schemas.microsoft.com/office/powerpoint/2010/main" val="176568615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84044"/>
            <a:ext cx="10515600" cy="1325563"/>
          </a:xfrm>
        </p:spPr>
        <p:txBody>
          <a:bodyPr/>
          <a:lstStyle/>
          <a:p>
            <a:r>
              <a:rPr lang="en-GB" altLang="en-US" dirty="0" smtClean="0"/>
              <a:t>Incoming </a:t>
            </a:r>
            <a:r>
              <a:rPr lang="en-GB" altLang="en-US" dirty="0"/>
              <a:t>LS (1/2)</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marL="0" indent="0">
              <a:buNone/>
            </a:pPr>
            <a:r>
              <a:rPr lang="en-US" altLang="zh-CN" sz="2400" dirty="0"/>
              <a:t>Incoming LS from CT1 </a:t>
            </a:r>
            <a:r>
              <a:rPr lang="en-US" altLang="zh-CN" sz="2400" b="1" dirty="0">
                <a:solidFill>
                  <a:srgbClr val="FF0000"/>
                </a:solidFill>
              </a:rPr>
              <a:t>for action </a:t>
            </a:r>
            <a:r>
              <a:rPr lang="en-US" altLang="zh-CN" sz="2400" dirty="0"/>
              <a:t>(SP-240538 / C1-242675)</a:t>
            </a:r>
          </a:p>
          <a:p>
            <a:r>
              <a:rPr lang="en-US" altLang="zh-CN" sz="2400" dirty="0"/>
              <a:t>With </a:t>
            </a:r>
            <a:r>
              <a:rPr lang="en-US" altLang="zh-CN" sz="2400" dirty="0" smtClean="0"/>
              <a:t>limited</a:t>
            </a:r>
            <a:r>
              <a:rPr lang="en-US" altLang="zh-CN" sz="2400" dirty="0" smtClean="0"/>
              <a:t> </a:t>
            </a:r>
            <a:r>
              <a:rPr lang="en-US" altLang="zh-CN" sz="2400" dirty="0"/>
              <a:t>system level impacts, R17 MINT started with a study item in CT1, a work item in CT1, and then a work item for alignment in SA2. SA2 reviews were provided before CT1 normative work. </a:t>
            </a:r>
          </a:p>
          <a:p>
            <a:r>
              <a:rPr lang="en-US" altLang="zh-CN" sz="2400" dirty="0"/>
              <a:t>MINT_Ph2_EPS is the 4G version of R17 MINT. Similar to R17 MINT, MINT_Ph2_EPS includes both stage-2 and stage-3 aspects, and the stage 2 aspects regarding 4G network selection and access control are under CT1 responsibility.  </a:t>
            </a:r>
          </a:p>
          <a:p>
            <a:r>
              <a:rPr lang="en-US" altLang="zh-CN" sz="2400" u="sng" dirty="0"/>
              <a:t>CT1 would like to ask TSG SA if CT1 could conduct normative work for MINT_Ph2_EPS.</a:t>
            </a:r>
            <a:endParaRPr lang="zh-CN" altLang="en-US" sz="2400" u="sng" dirty="0"/>
          </a:p>
          <a:p>
            <a:pPr marL="0" indent="0">
              <a:buNone/>
            </a:pPr>
            <a:endParaRPr lang="en-US" sz="2800" dirty="0"/>
          </a:p>
        </p:txBody>
      </p:sp>
    </p:spTree>
    <p:extLst>
      <p:ext uri="{BB962C8B-B14F-4D97-AF65-F5344CB8AC3E}">
        <p14:creationId xmlns:p14="http://schemas.microsoft.com/office/powerpoint/2010/main" val="303562670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84044"/>
            <a:ext cx="10515600" cy="1325563"/>
          </a:xfrm>
        </p:spPr>
        <p:txBody>
          <a:bodyPr/>
          <a:lstStyle/>
          <a:p>
            <a:r>
              <a:rPr lang="en-GB" altLang="en-US" dirty="0" smtClean="0"/>
              <a:t>Incoming </a:t>
            </a:r>
            <a:r>
              <a:rPr lang="en-GB" altLang="en-US" dirty="0"/>
              <a:t>LS </a:t>
            </a:r>
            <a:r>
              <a:rPr lang="en-GB" altLang="en-US" dirty="0" smtClean="0"/>
              <a:t>(2/2</a:t>
            </a:r>
            <a:r>
              <a:rPr lang="en-GB" altLang="en-US" dirty="0"/>
              <a:t>)</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marL="0" indent="0">
              <a:buNone/>
            </a:pPr>
            <a:r>
              <a:rPr lang="en-US" altLang="zh-CN" sz="2400" dirty="0"/>
              <a:t>Incoming LS from SA2 </a:t>
            </a:r>
            <a:r>
              <a:rPr lang="en-US" altLang="zh-CN" sz="2400" b="1" dirty="0">
                <a:solidFill>
                  <a:srgbClr val="FF0000"/>
                </a:solidFill>
              </a:rPr>
              <a:t>for information </a:t>
            </a:r>
            <a:r>
              <a:rPr lang="en-US" altLang="zh-CN" sz="2400" dirty="0" smtClean="0"/>
              <a:t>(</a:t>
            </a:r>
            <a:r>
              <a:rPr lang="en-US" altLang="zh-CN" sz="2400" dirty="0"/>
              <a:t>SP-240558/ S2-2407313</a:t>
            </a:r>
            <a:r>
              <a:rPr lang="en-US" altLang="zh-CN" sz="2400" dirty="0" smtClean="0"/>
              <a:t>)</a:t>
            </a:r>
            <a:endParaRPr lang="en-US" altLang="zh-CN" sz="2400" dirty="0"/>
          </a:p>
          <a:p>
            <a:r>
              <a:rPr lang="en-US" altLang="zh-CN" sz="2400" dirty="0"/>
              <a:t>To provide SA2 reviews before CT1 normative work, SA2 recommends to follow R17 MINT working procedure: a study should be performed for MINT_Ph2_EPS. When the study is completed, then CT1 should consult with SA and SA2 on how to proceed with the normative work for MINT_Ph2_EPS.</a:t>
            </a:r>
          </a:p>
          <a:p>
            <a:r>
              <a:rPr lang="en-US" altLang="zh-CN" sz="2400" u="sng" dirty="0"/>
              <a:t>SA2 kindly asks TSG SA to take above information into consideration.</a:t>
            </a:r>
            <a:endParaRPr lang="zh-CN" altLang="en-US" sz="2400" u="sng" dirty="0"/>
          </a:p>
          <a:p>
            <a:pPr marL="0" indent="0">
              <a:buNone/>
            </a:pPr>
            <a:endParaRPr lang="en-US" sz="2800" dirty="0"/>
          </a:p>
        </p:txBody>
      </p:sp>
    </p:spTree>
    <p:extLst>
      <p:ext uri="{BB962C8B-B14F-4D97-AF65-F5344CB8AC3E}">
        <p14:creationId xmlns:p14="http://schemas.microsoft.com/office/powerpoint/2010/main" val="393246238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84044"/>
            <a:ext cx="10515600" cy="1325563"/>
          </a:xfrm>
        </p:spPr>
        <p:txBody>
          <a:bodyPr/>
          <a:lstStyle/>
          <a:p>
            <a:r>
              <a:rPr lang="en-GB" altLang="en-US" dirty="0" smtClean="0"/>
              <a:t>Conclusions </a:t>
            </a:r>
            <a:r>
              <a:rPr lang="en-GB" altLang="en-US" dirty="0"/>
              <a:t>and Way forward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marL="0" indent="0">
              <a:buNone/>
            </a:pPr>
            <a:r>
              <a:rPr lang="en-US" altLang="zh-CN" sz="2400" b="1" dirty="0"/>
              <a:t>Conclusions</a:t>
            </a:r>
          </a:p>
          <a:p>
            <a:r>
              <a:rPr lang="en-US" altLang="zh-CN" sz="2000" dirty="0"/>
              <a:t>MINT_Ph2_EPS is the 4G version of R17 MINT. It intends to support the requirement in TS 22.261, by allowing the UE to perform Disaster Roaming in 4G VPLMN under 5G RAN failure. </a:t>
            </a:r>
          </a:p>
          <a:p>
            <a:r>
              <a:rPr lang="en-US" altLang="zh-CN" sz="2000" dirty="0"/>
              <a:t>The scope of MINT_Ph2_EPS work is under CT1 responsibility, </a:t>
            </a:r>
            <a:r>
              <a:rPr lang="en-US" altLang="zh-CN" sz="2000" dirty="0" smtClean="0"/>
              <a:t>similar to </a:t>
            </a:r>
            <a:r>
              <a:rPr lang="en-US" altLang="zh-CN" sz="2000" dirty="0"/>
              <a:t>R17 MINT. </a:t>
            </a:r>
          </a:p>
          <a:p>
            <a:r>
              <a:rPr lang="en-US" altLang="zh-CN" sz="2000" dirty="0"/>
              <a:t>To receive SA2 reviews before CT1 normative work, it is reasonable to follow R17 MINT working procedure</a:t>
            </a:r>
            <a:r>
              <a:rPr lang="en-US" altLang="zh-CN" sz="2000" dirty="0" smtClean="0"/>
              <a:t>.</a:t>
            </a:r>
          </a:p>
          <a:p>
            <a:pPr marL="0" indent="0">
              <a:buNone/>
            </a:pPr>
            <a:r>
              <a:rPr lang="en-US" altLang="zh-CN" sz="2000" dirty="0" smtClean="0"/>
              <a:t> </a:t>
            </a:r>
            <a:endParaRPr lang="en-US" altLang="zh-CN" sz="2000" dirty="0"/>
          </a:p>
          <a:p>
            <a:pPr marL="0" indent="0">
              <a:buNone/>
            </a:pPr>
            <a:r>
              <a:rPr lang="en-US" altLang="zh-CN" sz="2400" b="1" dirty="0" smtClean="0"/>
              <a:t>Proposed Way </a:t>
            </a:r>
            <a:r>
              <a:rPr lang="en-US" altLang="zh-CN" sz="2400" b="1" dirty="0"/>
              <a:t>forward</a:t>
            </a:r>
          </a:p>
          <a:p>
            <a:r>
              <a:rPr lang="en-US" altLang="zh-CN" sz="2000" dirty="0"/>
              <a:t>In the reply LS to CT1, TSG SA kindly asks CT1 to have a study item for MINT_Ph2_EPS, and consult with SA and SA2 on how to proceed with the normative work when the study is completed. </a:t>
            </a:r>
          </a:p>
        </p:txBody>
      </p:sp>
    </p:spTree>
    <p:extLst>
      <p:ext uri="{BB962C8B-B14F-4D97-AF65-F5344CB8AC3E}">
        <p14:creationId xmlns:p14="http://schemas.microsoft.com/office/powerpoint/2010/main" val="14964301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purl.org/dc/terms/"/>
    <ds:schemaRef ds:uri="280d8efa-eff2-4910-88d2-79ca146720c4"/>
    <ds:schemaRef ds:uri="679a257e-872f-4c98-9e8a-0a9c104f72cd"/>
    <ds:schemaRef ds:uri="http://www.w3.org/XML/1998/namespace"/>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188</TotalTime>
  <Words>600</Words>
  <Application>Microsoft Office PowerPoint</Application>
  <PresentationFormat>宽屏</PresentationFormat>
  <Paragraphs>36</Paragraphs>
  <Slides>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Arial </vt:lpstr>
      <vt:lpstr>宋体</vt:lpstr>
      <vt:lpstr>Arial</vt:lpstr>
      <vt:lpstr>Calibri</vt:lpstr>
      <vt:lpstr>Calibri Light</vt:lpstr>
      <vt:lpstr>Times New Roman</vt:lpstr>
      <vt:lpstr>Office Theme</vt:lpstr>
      <vt:lpstr>Discussion on MINT_Ph2_EPS </vt:lpstr>
      <vt:lpstr>SA1 MINT_Ph2</vt:lpstr>
      <vt:lpstr>CT1 MINT_Ph2_EPS Proposal</vt:lpstr>
      <vt:lpstr>Incoming LS (1/2)</vt:lpstr>
      <vt:lpstr>Incoming LS (2/2)</vt:lpstr>
      <vt:lpstr>Conclusions and 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陈颖林</cp:lastModifiedBy>
  <cp:revision>637</cp:revision>
  <dcterms:created xsi:type="dcterms:W3CDTF">2010-02-05T13:52:04Z</dcterms:created>
  <dcterms:modified xsi:type="dcterms:W3CDTF">2024-06-11T14:37:53Z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55339bf0-f345-473a-9ec8-6ca7c8197055_Enabled">
    <vt:lpwstr>true</vt:lpwstr>
  </property>
  <property fmtid="{D5CDD505-2E9C-101B-9397-08002B2CF9AE}" pid="4" name="MSIP_Label_55339bf0-f345-473a-9ec8-6ca7c8197055_SetDate">
    <vt:lpwstr>2024-02-27T10:16:34Z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c84cc550-2a66-4ba9-ab3b-eb8de5740712</vt:lpwstr>
  </property>
  <property fmtid="{D5CDD505-2E9C-101B-9397-08002B2CF9AE}" pid="9" name="MSIP_Label_55339bf0-f345-473a-9ec8-6ca7c8197055_ContentBits">
    <vt:lpwstr>0</vt:lpwstr>
  </property>
</Properties>
</file>