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54" r:id="rId16"/>
    <p:sldId id="1116" r:id="rId17"/>
    <p:sldId id="1133" r:id="rId18"/>
    <p:sldId id="802" r:id="rId19"/>
    <p:sldId id="1158" r:id="rId20"/>
    <p:sldId id="1144" r:id="rId21"/>
    <p:sldId id="1155" r:id="rId22"/>
    <p:sldId id="1152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8C5D5"/>
    <a:srgbClr val="C9C9C9"/>
    <a:srgbClr val="00CC99"/>
    <a:srgbClr val="B17ED8"/>
    <a:srgbClr val="D6D6D6"/>
    <a:srgbClr val="509BB0"/>
    <a:srgbClr val="00CC00"/>
    <a:srgbClr val="31859C"/>
    <a:srgbClr val="0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3D8638-EFAB-4042-AF8B-F769DFBB24DC}" v="4" dt="2024-03-21T16:59:39.09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073D8638-EFAB-4042-AF8B-F769DFBB24DC}"/>
    <pc:docChg chg="custSel modSld">
      <pc:chgData name="Alain Sultan" userId="2b0808dc-3530-4760-ae57-56aa48186e32" providerId="ADAL" clId="{073D8638-EFAB-4042-AF8B-F769DFBB24DC}" dt="2024-03-21T17:02:35.867" v="121" actId="6549"/>
      <pc:docMkLst>
        <pc:docMk/>
      </pc:docMkLst>
      <pc:sldChg chg="modSp mod">
        <pc:chgData name="Alain Sultan" userId="2b0808dc-3530-4760-ae57-56aa48186e32" providerId="ADAL" clId="{073D8638-EFAB-4042-AF8B-F769DFBB24DC}" dt="2024-03-21T16:57:14.763" v="19" actId="108"/>
        <pc:sldMkLst>
          <pc:docMk/>
          <pc:sldMk cId="3698809958" sldId="1152"/>
        </pc:sldMkLst>
        <pc:spChg chg="mod">
          <ac:chgData name="Alain Sultan" userId="2b0808dc-3530-4760-ae57-56aa48186e32" providerId="ADAL" clId="{073D8638-EFAB-4042-AF8B-F769DFBB24DC}" dt="2024-03-21T16:57:14.763" v="19" actId="108"/>
          <ac:spMkLst>
            <pc:docMk/>
            <pc:sldMk cId="3698809958" sldId="1152"/>
            <ac:spMk id="15363" creationId="{327648EE-823A-8480-AF69-241EEC3DE6EE}"/>
          </ac:spMkLst>
        </pc:spChg>
      </pc:sldChg>
      <pc:sldChg chg="addSp delSp modSp mod">
        <pc:chgData name="Alain Sultan" userId="2b0808dc-3530-4760-ae57-56aa48186e32" providerId="ADAL" clId="{073D8638-EFAB-4042-AF8B-F769DFBB24DC}" dt="2024-03-21T17:02:35.867" v="121" actId="6549"/>
        <pc:sldMkLst>
          <pc:docMk/>
          <pc:sldMk cId="3304272316" sldId="1158"/>
        </pc:sldMkLst>
        <pc:spChg chg="add mod">
          <ac:chgData name="Alain Sultan" userId="2b0808dc-3530-4760-ae57-56aa48186e32" providerId="ADAL" clId="{073D8638-EFAB-4042-AF8B-F769DFBB24DC}" dt="2024-03-21T16:58:27.786" v="33" actId="20577"/>
          <ac:spMkLst>
            <pc:docMk/>
            <pc:sldMk cId="3304272316" sldId="1158"/>
            <ac:spMk id="3" creationId="{BFC11874-F820-8555-F3DD-56E344F97992}"/>
          </ac:spMkLst>
        </pc:spChg>
        <pc:spChg chg="add mod">
          <ac:chgData name="Alain Sultan" userId="2b0808dc-3530-4760-ae57-56aa48186e32" providerId="ADAL" clId="{073D8638-EFAB-4042-AF8B-F769DFBB24DC}" dt="2024-03-21T16:59:52.236" v="44" actId="1076"/>
          <ac:spMkLst>
            <pc:docMk/>
            <pc:sldMk cId="3304272316" sldId="1158"/>
            <ac:spMk id="10" creationId="{42539E43-96F0-9559-F463-14054C88F1A1}"/>
          </ac:spMkLst>
        </pc:spChg>
        <pc:spChg chg="mod">
          <ac:chgData name="Alain Sultan" userId="2b0808dc-3530-4760-ae57-56aa48186e32" providerId="ADAL" clId="{073D8638-EFAB-4042-AF8B-F769DFBB24DC}" dt="2024-03-21T17:01:13.290" v="67" actId="552"/>
          <ac:spMkLst>
            <pc:docMk/>
            <pc:sldMk cId="3304272316" sldId="1158"/>
            <ac:spMk id="18" creationId="{5290C507-3484-6A34-73D1-2C0E61E8F4E2}"/>
          </ac:spMkLst>
        </pc:spChg>
        <pc:spChg chg="add del mod">
          <ac:chgData name="Alain Sultan" userId="2b0808dc-3530-4760-ae57-56aa48186e32" providerId="ADAL" clId="{073D8638-EFAB-4042-AF8B-F769DFBB24DC}" dt="2024-03-21T16:59:21.848" v="41" actId="21"/>
          <ac:spMkLst>
            <pc:docMk/>
            <pc:sldMk cId="3304272316" sldId="1158"/>
            <ac:spMk id="20" creationId="{D1A40ADE-56D9-03FA-B64E-D3B3C09433EC}"/>
          </ac:spMkLst>
        </pc:spChg>
        <pc:spChg chg="add mod">
          <ac:chgData name="Alain Sultan" userId="2b0808dc-3530-4760-ae57-56aa48186e32" providerId="ADAL" clId="{073D8638-EFAB-4042-AF8B-F769DFBB24DC}" dt="2024-03-21T16:59:52.236" v="44" actId="1076"/>
          <ac:spMkLst>
            <pc:docMk/>
            <pc:sldMk cId="3304272316" sldId="1158"/>
            <ac:spMk id="24" creationId="{D1A40ADE-56D9-03FA-B64E-D3B3C09433EC}"/>
          </ac:spMkLst>
        </pc:spChg>
        <pc:spChg chg="mod">
          <ac:chgData name="Alain Sultan" userId="2b0808dc-3530-4760-ae57-56aa48186e32" providerId="ADAL" clId="{073D8638-EFAB-4042-AF8B-F769DFBB24DC}" dt="2024-03-21T17:01:33.344" v="74" actId="6549"/>
          <ac:spMkLst>
            <pc:docMk/>
            <pc:sldMk cId="3304272316" sldId="1158"/>
            <ac:spMk id="61" creationId="{949047CD-F01D-8426-6AF0-4CD1206C7FB8}"/>
          </ac:spMkLst>
        </pc:spChg>
        <pc:spChg chg="mod">
          <ac:chgData name="Alain Sultan" userId="2b0808dc-3530-4760-ae57-56aa48186e32" providerId="ADAL" clId="{073D8638-EFAB-4042-AF8B-F769DFBB24DC}" dt="2024-03-21T17:02:35.867" v="121" actId="6549"/>
          <ac:spMkLst>
            <pc:docMk/>
            <pc:sldMk cId="3304272316" sldId="1158"/>
            <ac:spMk id="9249" creationId="{B36A3B24-2876-59C8-CCA5-6562DEF88E9F}"/>
          </ac:spMkLst>
        </pc:spChg>
        <pc:spChg chg="mod">
          <ac:chgData name="Alain Sultan" userId="2b0808dc-3530-4760-ae57-56aa48186e32" providerId="ADAL" clId="{073D8638-EFAB-4042-AF8B-F769DFBB24DC}" dt="2024-03-21T17:01:51.465" v="90" actId="20577"/>
          <ac:spMkLst>
            <pc:docMk/>
            <pc:sldMk cId="3304272316" sldId="1158"/>
            <ac:spMk id="9250" creationId="{5CA2ED88-17A5-C7DC-9D89-4691B65C00C1}"/>
          </ac:spMkLst>
        </pc:spChg>
        <pc:spChg chg="mod">
          <ac:chgData name="Alain Sultan" userId="2b0808dc-3530-4760-ae57-56aa48186e32" providerId="ADAL" clId="{073D8638-EFAB-4042-AF8B-F769DFBB24DC}" dt="2024-03-21T17:02:05.385" v="104" actId="6549"/>
          <ac:spMkLst>
            <pc:docMk/>
            <pc:sldMk cId="3304272316" sldId="1158"/>
            <ac:spMk id="9251" creationId="{3ACF84FC-3DCF-7BAF-3948-80C3F1974504}"/>
          </ac:spMkLst>
        </pc:spChg>
        <pc:spChg chg="mod">
          <ac:chgData name="Alain Sultan" userId="2b0808dc-3530-4760-ae57-56aa48186e32" providerId="ADAL" clId="{073D8638-EFAB-4042-AF8B-F769DFBB24DC}" dt="2024-03-21T17:01:59.782" v="97" actId="6549"/>
          <ac:spMkLst>
            <pc:docMk/>
            <pc:sldMk cId="3304272316" sldId="1158"/>
            <ac:spMk id="9252" creationId="{D2D7662F-972A-BEB4-88DD-8603D72E89DE}"/>
          </ac:spMkLst>
        </pc:spChg>
        <pc:spChg chg="mod">
          <ac:chgData name="Alain Sultan" userId="2b0808dc-3530-4760-ae57-56aa48186e32" providerId="ADAL" clId="{073D8638-EFAB-4042-AF8B-F769DFBB24DC}" dt="2024-03-21T17:02:15.422" v="116" actId="20577"/>
          <ac:spMkLst>
            <pc:docMk/>
            <pc:sldMk cId="3304272316" sldId="1158"/>
            <ac:spMk id="9253" creationId="{EDB78B5A-985D-0D72-3F44-7FD392550BB6}"/>
          </ac:spMkLst>
        </pc:spChg>
        <pc:spChg chg="mod">
          <ac:chgData name="Alain Sultan" userId="2b0808dc-3530-4760-ae57-56aa48186e32" providerId="ADAL" clId="{073D8638-EFAB-4042-AF8B-F769DFBB24DC}" dt="2024-03-21T17:01:13.290" v="67" actId="552"/>
          <ac:spMkLst>
            <pc:docMk/>
            <pc:sldMk cId="3304272316" sldId="1158"/>
            <ac:spMk id="9255" creationId="{2AC0A55B-9075-2801-E70D-1CD4078A7F2A}"/>
          </ac:spMkLst>
        </pc:spChg>
        <pc:spChg chg="del">
          <ac:chgData name="Alain Sultan" userId="2b0808dc-3530-4760-ae57-56aa48186e32" providerId="ADAL" clId="{073D8638-EFAB-4042-AF8B-F769DFBB24DC}" dt="2024-03-21T16:58:01.292" v="27" actId="478"/>
          <ac:spMkLst>
            <pc:docMk/>
            <pc:sldMk cId="3304272316" sldId="1158"/>
            <ac:spMk id="9256" creationId="{B1B3C95E-8F9A-CF2E-879F-9A12723F3227}"/>
          </ac:spMkLst>
        </pc:spChg>
        <pc:spChg chg="mod">
          <ac:chgData name="Alain Sultan" userId="2b0808dc-3530-4760-ae57-56aa48186e32" providerId="ADAL" clId="{073D8638-EFAB-4042-AF8B-F769DFBB24DC}" dt="2024-03-21T17:02:10.390" v="110" actId="20577"/>
          <ac:spMkLst>
            <pc:docMk/>
            <pc:sldMk cId="3304272316" sldId="1158"/>
            <ac:spMk id="9277" creationId="{68C7BE15-DE8E-30D2-86AF-788B32BA535D}"/>
          </ac:spMkLst>
        </pc:spChg>
        <pc:spChg chg="del">
          <ac:chgData name="Alain Sultan" userId="2b0808dc-3530-4760-ae57-56aa48186e32" providerId="ADAL" clId="{073D8638-EFAB-4042-AF8B-F769DFBB24DC}" dt="2024-03-21T16:59:14.124" v="39" actId="478"/>
          <ac:spMkLst>
            <pc:docMk/>
            <pc:sldMk cId="3304272316" sldId="1158"/>
            <ac:spMk id="17478" creationId="{8D346766-F971-94B2-31CF-1E4B8965462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3/21/2024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3/21/2024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#103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TSG#103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- TSG#103 agreements on Rel-20/21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TSG#103, revised WID/SID during TSG#103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SP-240518 </a:t>
            </a:r>
            <a:r>
              <a:rPr lang="en-GB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(rev of SP-240469, SP-240418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 ,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RP-240824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TSG#103, 18 -22 March 2024, Maastricht, The Netherlands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826" y="1616530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6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2485011" y="202521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long, </a:t>
            </a:r>
            <a:r>
              <a:rPr lang="en-GB" altLang="en-US" sz="1100" b="1" dirty="0"/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FF0000"/>
                </a:solidFill>
              </a:rPr>
              <a:t>All normative work completed (including exception on ISN)</a:t>
            </a:r>
          </a:p>
          <a:p>
            <a:pPr marL="341273" indent="-341313">
              <a:defRPr/>
            </a:pPr>
            <a:r>
              <a:rPr lang="en-US" altLang="en-US" sz="1600" dirty="0"/>
              <a:t>Stage 2 (SA2, SA6)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Studies: </a:t>
            </a:r>
            <a:r>
              <a:rPr lang="en-US" altLang="en-US" sz="1200" dirty="0"/>
              <a:t>23 studies, </a:t>
            </a:r>
            <a:r>
              <a:rPr lang="en-US" altLang="en-US" sz="1200" b="1" dirty="0"/>
              <a:t>OCI = 38% </a:t>
            </a:r>
            <a:r>
              <a:rPr lang="en-US" altLang="en-US" sz="1200" dirty="0"/>
              <a:t>(against nearly 0% at previous TSG)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Normative</a:t>
            </a:r>
            <a:r>
              <a:rPr lang="en-US" altLang="en-US" sz="1200" dirty="0"/>
              <a:t>: 22 items, </a:t>
            </a:r>
            <a:r>
              <a:rPr lang="en-US" altLang="en-US" sz="1200" b="1" dirty="0"/>
              <a:t>OCI = 17% </a:t>
            </a:r>
            <a:r>
              <a:rPr lang="en-US" altLang="en-US" sz="1200" dirty="0"/>
              <a:t>(against nearly 0% at previous TSG)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RAN4 content definition completed</a:t>
            </a:r>
          </a:p>
          <a:p>
            <a:pPr marL="739815" lvl="1" indent="-341313">
              <a:defRPr/>
            </a:pPr>
            <a:r>
              <a:rPr lang="en-GB" altLang="en-US" sz="1200" dirty="0"/>
              <a:t>RAN studies: 3 Studies, just started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RAN Core</a:t>
            </a:r>
            <a:r>
              <a:rPr lang="en-GB" altLang="en-US" sz="1200" dirty="0"/>
              <a:t>: 10 items (</a:t>
            </a:r>
            <a:r>
              <a:rPr lang="en-GB" altLang="en-US" sz="1200" b="1" dirty="0"/>
              <a:t>OCI=4%</a:t>
            </a:r>
            <a:r>
              <a:rPr lang="en-GB" altLang="en-US" sz="1200" dirty="0"/>
              <a:t>); RAN Perf: 9 items, not started</a:t>
            </a:r>
          </a:p>
          <a:p>
            <a:pPr marL="739815" lvl="1" indent="-341313">
              <a:defRPr/>
            </a:pPr>
            <a:r>
              <a:rPr lang="en-GB" altLang="en-US" sz="1200" dirty="0"/>
              <a:t>Other RAN: 6 items (OCI=10%)</a:t>
            </a:r>
          </a:p>
          <a:p>
            <a:pPr marL="341313" indent="-341313">
              <a:defRPr/>
            </a:pPr>
            <a:r>
              <a:rPr lang="en-US" altLang="en-US" sz="1600" dirty="0"/>
              <a:t>SA 3/4/5 &amp; CT </a:t>
            </a:r>
          </a:p>
          <a:p>
            <a:pPr marL="739815" lvl="1" indent="-341313">
              <a:defRPr/>
            </a:pPr>
            <a:r>
              <a:rPr lang="en-GB" altLang="en-US" sz="1200" dirty="0"/>
              <a:t>SA3: 16 studies (OCI=7%); 7 normative WIDs (just starting)</a:t>
            </a:r>
          </a:p>
          <a:p>
            <a:pPr marL="739815" lvl="1" indent="-341313">
              <a:defRPr/>
            </a:pPr>
            <a:r>
              <a:rPr lang="en-GB" altLang="en-US" sz="1200" dirty="0"/>
              <a:t>SA4: 7 studies, 2 normative; all just starting</a:t>
            </a:r>
          </a:p>
          <a:p>
            <a:pPr marL="739815" lvl="1" indent="-341313">
              <a:defRPr/>
            </a:pPr>
            <a:r>
              <a:rPr lang="en-GB" altLang="en-US" sz="1200" dirty="0"/>
              <a:t>SA5: 17 studies, 4 normative; all just starting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not started (0 WID/SID so far)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05" y="2930540"/>
            <a:ext cx="3566919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66" y="3074869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87" y="2797436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564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088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27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5242560" y="2035973"/>
            <a:ext cx="2370666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5784427" y="2322913"/>
            <a:ext cx="2458720" cy="1967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578774" y="4225072"/>
            <a:ext cx="368131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1057701" y="2283962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1057701" y="4591850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203787" y="43294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2871893" y="3901341"/>
            <a:ext cx="1171787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90239" y="43642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5229013" y="4533999"/>
            <a:ext cx="3644057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330427231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(1/2)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24481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SA1’s approach to split Rel-20 into “Rel-20_5GA” and “Rel-20_6G” is globally adopted</a:t>
            </a:r>
          </a:p>
          <a:p>
            <a:pPr lvl="1"/>
            <a:r>
              <a:rPr lang="en-US" altLang="en-US" sz="1400" dirty="0"/>
              <a:t>Rel-20_5GA covers 5GA studies and normative; Rel-20_6G covers 6G studies only (6G normative in Rel-21)</a:t>
            </a:r>
          </a:p>
          <a:p>
            <a:r>
              <a:rPr lang="en-US" altLang="en-US" sz="1800" dirty="0"/>
              <a:t>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not yet defined (NYD);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; Stage 3 RAN normative freeze : NYD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392909-D59F-0A9E-400B-BD81144FCB7D}"/>
              </a:ext>
            </a:extLst>
          </p:cNvPr>
          <p:cNvSpPr txBox="1"/>
          <p:nvPr/>
        </p:nvSpPr>
        <p:spPr>
          <a:xfrm>
            <a:off x="4148919" y="4838162"/>
            <a:ext cx="458190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CT-240307/SP-240458/RP-240823 (TSG Chairs)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(2/2)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800" dirty="0"/>
              <a:t>First 3 Rel-20_5GA Studies approved at TSG#103: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Satellite Access Phase 4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FRMCS Phase 6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Energy Efficiency as Service Criteria Phase 2 </a:t>
            </a:r>
          </a:p>
          <a:p>
            <a:pPr marL="739815" lvl="1" indent="-341313">
              <a:defRPr/>
            </a:pPr>
            <a:r>
              <a:rPr lang="en-GB" altLang="en-US" sz="1800" dirty="0"/>
              <a:t>Rel-20_6G:</a:t>
            </a:r>
          </a:p>
          <a:p>
            <a:pPr marL="1139865" lvl="2" indent="-341313">
              <a:defRPr/>
            </a:pPr>
            <a:r>
              <a:rPr lang="en-GB" altLang="en-US" sz="1600" dirty="0"/>
              <a:t>Not started</a:t>
            </a:r>
          </a:p>
          <a:p>
            <a:pPr marL="739815" lvl="1" indent="-341313">
              <a:defRPr/>
            </a:pPr>
            <a:r>
              <a:rPr lang="en-GB" altLang="en-US" sz="18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600" dirty="0"/>
              <a:t>Not started</a:t>
            </a:r>
          </a:p>
          <a:p>
            <a:pPr marL="341273" indent="-341313">
              <a:defRPr/>
            </a:pPr>
            <a:r>
              <a:rPr lang="en-US" altLang="en-US" sz="24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800" dirty="0"/>
              <a:t>Not started</a:t>
            </a:r>
            <a:endParaRPr lang="en-GB" altLang="en-US" sz="1100" dirty="0"/>
          </a:p>
          <a:p>
            <a:pPr marL="739775" lvl="1" indent="-341313">
              <a:defRPr/>
            </a:pPr>
            <a:endParaRPr lang="en-US" altLang="en-US" sz="1800" dirty="0"/>
          </a:p>
          <a:p>
            <a:pPr marL="739815" lvl="1" indent="-341313"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v.0.2.0 in </a:t>
            </a:r>
            <a:r>
              <a:rPr lang="it-IT" altLang="en-US" sz="1100" dirty="0"/>
              <a:t>SP-240419 / RP-240037 / CP-240284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8173" y="1074661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31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185286" y="1898519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4167443" y="21999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268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3912" y="1377493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197849" y="292737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215010" y="263459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44738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8057243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 </a:t>
            </a:r>
            <a:r>
              <a:rPr lang="en-GB" altLang="en-US" sz="1000" i="1" kern="0" dirty="0"/>
              <a:t>(last remaining item was EDGEAPP_EXT (UID 960011, SA6, now “98%”)</a:t>
            </a:r>
            <a:endParaRPr lang="en-GB" altLang="en-US" sz="1100" i="1" kern="0" dirty="0"/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349" y="735682"/>
            <a:ext cx="6897153" cy="139336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reaching completion.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71 studies for all these WGs, </a:t>
            </a:r>
            <a:r>
              <a:rPr lang="en-US" altLang="en-US" sz="1100" b="1" dirty="0"/>
              <a:t>All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244 items for all these WGs, </a:t>
            </a:r>
            <a:r>
              <a:rPr lang="en-US" altLang="en-US" sz="1100" b="1" dirty="0"/>
              <a:t>OCI** (St.3 Norm)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78% at previous TSG</a:t>
            </a:r>
          </a:p>
          <a:p>
            <a:pPr marL="1139825" lvl="2" indent="-341313">
              <a:defRPr/>
            </a:pPr>
            <a:r>
              <a:rPr lang="en-US" altLang="en-US" sz="1050" b="1" dirty="0">
                <a:solidFill>
                  <a:srgbClr val="FF0000"/>
                </a:solidFill>
              </a:rPr>
              <a:t>Items 90% or less completed (Exception sheets provided for most of them):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46641" y="4728972"/>
            <a:ext cx="7499100" cy="46911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050" i="1" kern="0" dirty="0"/>
              <a:t>*Note: For tools limitation reasons, SA3, SA4 and SA5 are reported here, even if they cover several Stages</a:t>
            </a:r>
          </a:p>
          <a:p>
            <a:pPr marL="0" indent="0">
              <a:buNone/>
              <a:defRPr/>
            </a:pPr>
            <a:r>
              <a:rPr lang="en-GB" altLang="en-US" sz="1050" i="1" kern="0" dirty="0">
                <a:latin typeface="+mn-lt"/>
              </a:rPr>
              <a:t>**OCI = Overall Completion Index = average of all % completion</a:t>
            </a:r>
          </a:p>
          <a:p>
            <a:pPr marL="0" indent="0">
              <a:buNone/>
              <a:defRPr/>
            </a:pPr>
            <a:endParaRPr lang="en-GB" altLang="en-US" sz="1050" i="1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F3CF866-2FD3-0393-D75F-5A5381B92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407046"/>
              </p:ext>
            </p:extLst>
          </p:nvPr>
        </p:nvGraphicFramePr>
        <p:xfrm>
          <a:off x="1354480" y="2102466"/>
          <a:ext cx="5578583" cy="2565296"/>
        </p:xfrm>
        <a:graphic>
          <a:graphicData uri="http://schemas.openxmlformats.org/drawingml/2006/table">
            <a:tbl>
              <a:tblPr/>
              <a:tblGrid>
                <a:gridCol w="475178">
                  <a:extLst>
                    <a:ext uri="{9D8B030D-6E8A-4147-A177-3AD203B41FA5}">
                      <a16:colId xmlns:a16="http://schemas.microsoft.com/office/drawing/2014/main" val="2407480434"/>
                    </a:ext>
                  </a:extLst>
                </a:gridCol>
                <a:gridCol w="3595327">
                  <a:extLst>
                    <a:ext uri="{9D8B030D-6E8A-4147-A177-3AD203B41FA5}">
                      <a16:colId xmlns:a16="http://schemas.microsoft.com/office/drawing/2014/main" val="1925948850"/>
                    </a:ext>
                  </a:extLst>
                </a:gridCol>
                <a:gridCol w="1091821">
                  <a:extLst>
                    <a:ext uri="{9D8B030D-6E8A-4147-A177-3AD203B41FA5}">
                      <a16:colId xmlns:a16="http://schemas.microsoft.com/office/drawing/2014/main" val="4131437546"/>
                    </a:ext>
                  </a:extLst>
                </a:gridCol>
                <a:gridCol w="416257">
                  <a:extLst>
                    <a:ext uri="{9D8B030D-6E8A-4147-A177-3AD203B41FA5}">
                      <a16:colId xmlns:a16="http://schemas.microsoft.com/office/drawing/2014/main" val="2277999161"/>
                    </a:ext>
                  </a:extLst>
                </a:gridCol>
              </a:tblGrid>
              <a:tr h="19201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UID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Name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Acronym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402272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980057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5G_eLCS_Ph3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5G_eLCS_Ph3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771127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980064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SEAL_Ph3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SEAL_Ph3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65%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48643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980066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   CT1 aspects of SEALDD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SEALDD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4448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1000020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 aspects of enh4MCPTT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enh4MCPTT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309240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990011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   CT1 aspects of MCGWUE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MCGWUE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50%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152935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1010004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Mission Critical ad hoc group Communications 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MC_AHGC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677114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1020050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474230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1020006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933193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1030026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599344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1030025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IVAS_Codec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446803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1030001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CT4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IVAS_Codec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2405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980075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EDGEAPP_Ph2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EDGEAPP_Ph2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817998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990097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ADAES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ADAES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70%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367315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1010003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Study on IMS Disaster Prevention and Restoration Enhancement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FS_IMS_RES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50%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717158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1000001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Study on Reducing Information Exposure over SBI 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FS_RedInfExp_SBI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80%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1758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39" y="1079248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RAN#103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(21 items): </a:t>
            </a:r>
            <a:r>
              <a:rPr lang="en-US" altLang="en-US" sz="1100" b="1" dirty="0"/>
              <a:t>All 100% complete (was 95%)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 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93%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88%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95 items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67 items are 100% complete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Items below 80%: see table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72%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55%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73 item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25 items are 100%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57% (12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7841538-61D0-11F4-423C-664EBF8DB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984745"/>
              </p:ext>
            </p:extLst>
          </p:nvPr>
        </p:nvGraphicFramePr>
        <p:xfrm>
          <a:off x="4205821" y="1764145"/>
          <a:ext cx="4179895" cy="276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900 MHz NR band in the US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0186954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High Power UE support for NR bands n100 and n101 for Rail Mobile Radio (RMR) in Europe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512347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961108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NR inter-band Carrier Aggregation/Dual Connectivity for y bands DL (y=4, 5, 6) with x bands UL (x=1, 2)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NR_CADC_R18_yBDL_xBUL-Core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8831744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1011053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pat: Rel-18 basket WI 3Tx NR inter-band UL Carrier Aggregation (CA) and EN-DC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R18_3Tx_NR_CA_ENDC-Core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60082945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970188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High power UE (power class m with 1&lt;m&lt;3) for a single FR1 band in UL of Dual Connectivity (DC) combinations of x bands (x=1,2,3, 4 for y=1 or x=1, 2 for y=2) LTE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and y bands NR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HPUE_FR1_DC_LTE_NR_R18-Core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5429941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960199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LTE-Advanced Carrier Aggregation for x bands (2&lt;=x&lt;= 6) DL with y bands (y=1, 2) UL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LTE_CA_R18_xBDL_yBUL-Core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60192045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600MHz US LTE band with 1.4 and 3MHz channel bandwidths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10604569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7" y="3568391"/>
            <a:ext cx="5028577" cy="9620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775" y="4067290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4953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63035" y="3820574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9">
            <a:extLst>
              <a:ext uri="{FF2B5EF4-FFF2-40B4-BE49-F238E27FC236}">
                <a16:creationId xmlns:a16="http://schemas.microsoft.com/office/drawing/2014/main" id="{B2ACD6C4-1490-380E-D73B-C121F55B0DA6}"/>
              </a:ext>
            </a:extLst>
          </p:cNvPr>
          <p:cNvSpPr>
            <a:spLocks/>
          </p:cNvSpPr>
          <p:nvPr/>
        </p:nvSpPr>
        <p:spPr bwMode="auto">
          <a:xfrm>
            <a:off x="954858" y="403988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30063</TotalTime>
  <Words>3665</Words>
  <Application>Microsoft Office PowerPoint</Application>
  <PresentationFormat>On-screen Show (16:9)</PresentationFormat>
  <Paragraphs>602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More info on Release 20 (1/2)</vt:lpstr>
      <vt:lpstr>More info on Release 20 (2/2)</vt:lpstr>
      <vt:lpstr>Release 20 progress overview</vt:lpstr>
      <vt:lpstr>Content of this Work Plan review </vt:lpstr>
      <vt:lpstr>Release 21 initial talks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2006</cp:revision>
  <cp:lastPrinted>2017-02-24T12:37:51Z</cp:lastPrinted>
  <dcterms:created xsi:type="dcterms:W3CDTF">2008-08-30T09:32:10Z</dcterms:created>
  <dcterms:modified xsi:type="dcterms:W3CDTF">2024-03-21T17:02:44Z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