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9"/>
  </p:notesMasterIdLst>
  <p:handoutMasterIdLst>
    <p:handoutMasterId r:id="rId30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37" r:id="rId12"/>
    <p:sldId id="1142" r:id="rId13"/>
    <p:sldId id="1102" r:id="rId14"/>
    <p:sldId id="1103" r:id="rId15"/>
    <p:sldId id="1154" r:id="rId16"/>
    <p:sldId id="1116" r:id="rId17"/>
    <p:sldId id="1133" r:id="rId18"/>
    <p:sldId id="802" r:id="rId19"/>
    <p:sldId id="1158" r:id="rId20"/>
    <p:sldId id="1144" r:id="rId21"/>
    <p:sldId id="1155" r:id="rId22"/>
    <p:sldId id="1152" r:id="rId23"/>
    <p:sldId id="1147" r:id="rId24"/>
    <p:sldId id="1146" r:id="rId25"/>
    <p:sldId id="1143" r:id="rId26"/>
    <p:sldId id="1148" r:id="rId27"/>
    <p:sldId id="760" r:id="rId2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9C9C9"/>
    <a:srgbClr val="00CC99"/>
    <a:srgbClr val="B17ED8"/>
    <a:srgbClr val="D6D6D6"/>
    <a:srgbClr val="509BB0"/>
    <a:srgbClr val="00CC00"/>
    <a:srgbClr val="31859C"/>
    <a:srgbClr val="000000"/>
    <a:srgbClr val="FFC000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3E1B4D-93AC-4134-9DFE-8583604DEA7E}" v="6" dt="2024-03-21T15:10:36.15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11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24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073E1B4D-93AC-4134-9DFE-8583604DEA7E}"/>
    <pc:docChg chg="custSel addSld delSld modSld">
      <pc:chgData name="Alain Sultan" userId="2b0808dc-3530-4760-ae57-56aa48186e32" providerId="ADAL" clId="{073E1B4D-93AC-4134-9DFE-8583604DEA7E}" dt="2024-03-21T16:34:51.424" v="257" actId="20577"/>
      <pc:docMkLst>
        <pc:docMk/>
      </pc:docMkLst>
      <pc:sldChg chg="modSp mod">
        <pc:chgData name="Alain Sultan" userId="2b0808dc-3530-4760-ae57-56aa48186e32" providerId="ADAL" clId="{073E1B4D-93AC-4134-9DFE-8583604DEA7E}" dt="2024-03-21T15:10:36.153" v="241" actId="1076"/>
        <pc:sldMkLst>
          <pc:docMk/>
          <pc:sldMk cId="0" sldId="1116"/>
        </pc:sldMkLst>
        <pc:spChg chg="mod">
          <ac:chgData name="Alain Sultan" userId="2b0808dc-3530-4760-ae57-56aa48186e32" providerId="ADAL" clId="{073E1B4D-93AC-4134-9DFE-8583604DEA7E}" dt="2024-03-21T15:10:36.153" v="241" actId="1076"/>
          <ac:spMkLst>
            <pc:docMk/>
            <pc:sldMk cId="0" sldId="1116"/>
            <ac:spMk id="15363" creationId="{8B6101D0-4944-92F0-0F66-B23B066C30CA}"/>
          </ac:spMkLst>
        </pc:spChg>
      </pc:sldChg>
      <pc:sldChg chg="modSp mod">
        <pc:chgData name="Alain Sultan" userId="2b0808dc-3530-4760-ae57-56aa48186e32" providerId="ADAL" clId="{073E1B4D-93AC-4134-9DFE-8583604DEA7E}" dt="2024-03-21T16:34:51.424" v="257" actId="20577"/>
        <pc:sldMkLst>
          <pc:docMk/>
          <pc:sldMk cId="3698809958" sldId="1152"/>
        </pc:sldMkLst>
        <pc:spChg chg="mod">
          <ac:chgData name="Alain Sultan" userId="2b0808dc-3530-4760-ae57-56aa48186e32" providerId="ADAL" clId="{073E1B4D-93AC-4134-9DFE-8583604DEA7E}" dt="2024-03-21T16:34:51.424" v="257" actId="20577"/>
          <ac:spMkLst>
            <pc:docMk/>
            <pc:sldMk cId="3698809958" sldId="1152"/>
            <ac:spMk id="15363" creationId="{327648EE-823A-8480-AF69-241EEC3DE6EE}"/>
          </ac:spMkLst>
        </pc:spChg>
      </pc:sldChg>
      <pc:sldChg chg="delSp modSp del mod">
        <pc:chgData name="Alain Sultan" userId="2b0808dc-3530-4760-ae57-56aa48186e32" providerId="ADAL" clId="{073E1B4D-93AC-4134-9DFE-8583604DEA7E}" dt="2024-03-21T14:21:39.587" v="96" actId="47"/>
        <pc:sldMkLst>
          <pc:docMk/>
          <pc:sldMk cId="426797947" sldId="1157"/>
        </pc:sldMkLst>
        <pc:spChg chg="del">
          <ac:chgData name="Alain Sultan" userId="2b0808dc-3530-4760-ae57-56aa48186e32" providerId="ADAL" clId="{073E1B4D-93AC-4134-9DFE-8583604DEA7E}" dt="2024-03-21T14:07:28.552" v="1" actId="478"/>
          <ac:spMkLst>
            <pc:docMk/>
            <pc:sldMk cId="426797947" sldId="1157"/>
            <ac:spMk id="9278" creationId="{F67AA466-CF53-BC1A-A9CF-646671FA18BE}"/>
          </ac:spMkLst>
        </pc:spChg>
        <pc:spChg chg="del">
          <ac:chgData name="Alain Sultan" userId="2b0808dc-3530-4760-ae57-56aa48186e32" providerId="ADAL" clId="{073E1B4D-93AC-4134-9DFE-8583604DEA7E}" dt="2024-03-21T14:07:25.795" v="0" actId="478"/>
          <ac:spMkLst>
            <pc:docMk/>
            <pc:sldMk cId="426797947" sldId="1157"/>
            <ac:spMk id="17408" creationId="{006AEFE2-99E1-2023-8904-91CD442D4EB3}"/>
          </ac:spMkLst>
        </pc:spChg>
        <pc:spChg chg="del">
          <ac:chgData name="Alain Sultan" userId="2b0808dc-3530-4760-ae57-56aa48186e32" providerId="ADAL" clId="{073E1B4D-93AC-4134-9DFE-8583604DEA7E}" dt="2024-03-21T14:07:28.552" v="1" actId="478"/>
          <ac:spMkLst>
            <pc:docMk/>
            <pc:sldMk cId="426797947" sldId="1157"/>
            <ac:spMk id="17409" creationId="{F2CDE9ED-8FFD-983B-261A-0FEDCEBC09FC}"/>
          </ac:spMkLst>
        </pc:spChg>
        <pc:spChg chg="del">
          <ac:chgData name="Alain Sultan" userId="2b0808dc-3530-4760-ae57-56aa48186e32" providerId="ADAL" clId="{073E1B4D-93AC-4134-9DFE-8583604DEA7E}" dt="2024-03-21T14:07:25.795" v="0" actId="478"/>
          <ac:spMkLst>
            <pc:docMk/>
            <pc:sldMk cId="426797947" sldId="1157"/>
            <ac:spMk id="17410" creationId="{F7FEF663-09F3-6EF6-597F-2B2B33147C61}"/>
          </ac:spMkLst>
        </pc:spChg>
        <pc:spChg chg="mod">
          <ac:chgData name="Alain Sultan" userId="2b0808dc-3530-4760-ae57-56aa48186e32" providerId="ADAL" clId="{073E1B4D-93AC-4134-9DFE-8583604DEA7E}" dt="2024-03-21T14:08:19.014" v="47" actId="6549"/>
          <ac:spMkLst>
            <pc:docMk/>
            <pc:sldMk cId="426797947" sldId="1157"/>
            <ac:spMk id="17480" creationId="{2A6319EB-DCDC-3453-CA80-90EDBD001102}"/>
          </ac:spMkLst>
        </pc:spChg>
      </pc:sldChg>
      <pc:sldChg chg="addSp delSp modSp add mod">
        <pc:chgData name="Alain Sultan" userId="2b0808dc-3530-4760-ae57-56aa48186e32" providerId="ADAL" clId="{073E1B4D-93AC-4134-9DFE-8583604DEA7E}" dt="2024-03-21T14:24:48.189" v="237" actId="14100"/>
        <pc:sldMkLst>
          <pc:docMk/>
          <pc:sldMk cId="3304272316" sldId="1158"/>
        </pc:sldMkLst>
        <pc:spChg chg="add del mod">
          <ac:chgData name="Alain Sultan" userId="2b0808dc-3530-4760-ae57-56aa48186e32" providerId="ADAL" clId="{073E1B4D-93AC-4134-9DFE-8583604DEA7E}" dt="2024-03-21T14:15:27.442" v="55" actId="478"/>
          <ac:spMkLst>
            <pc:docMk/>
            <pc:sldMk cId="3304272316" sldId="1158"/>
            <ac:spMk id="3" creationId="{1043BD12-8A58-951F-741B-896D26AB342B}"/>
          </ac:spMkLst>
        </pc:spChg>
        <pc:spChg chg="add mod">
          <ac:chgData name="Alain Sultan" userId="2b0808dc-3530-4760-ae57-56aa48186e32" providerId="ADAL" clId="{073E1B4D-93AC-4134-9DFE-8583604DEA7E}" dt="2024-03-21T14:23:26.853" v="228" actId="1035"/>
          <ac:spMkLst>
            <pc:docMk/>
            <pc:sldMk cId="3304272316" sldId="1158"/>
            <ac:spMk id="7" creationId="{424EF5C1-A38A-7FD8-E531-F96907E8D9A9}"/>
          </ac:spMkLst>
        </pc:spChg>
        <pc:spChg chg="del">
          <ac:chgData name="Alain Sultan" userId="2b0808dc-3530-4760-ae57-56aa48186e32" providerId="ADAL" clId="{073E1B4D-93AC-4134-9DFE-8583604DEA7E}" dt="2024-03-21T14:23:17.112" v="173" actId="21"/>
          <ac:spMkLst>
            <pc:docMk/>
            <pc:sldMk cId="3304272316" sldId="1158"/>
            <ac:spMk id="10" creationId="{C3AF14EE-D00F-FF88-D0EF-DCB82A375C54}"/>
          </ac:spMkLst>
        </pc:spChg>
        <pc:spChg chg="add mod">
          <ac:chgData name="Alain Sultan" userId="2b0808dc-3530-4760-ae57-56aa48186e32" providerId="ADAL" clId="{073E1B4D-93AC-4134-9DFE-8583604DEA7E}" dt="2024-03-21T14:23:26.853" v="228" actId="1035"/>
          <ac:spMkLst>
            <pc:docMk/>
            <pc:sldMk cId="3304272316" sldId="1158"/>
            <ac:spMk id="11" creationId="{FE24CF68-8B37-DF46-AA49-F300DC5F28F4}"/>
          </ac:spMkLst>
        </pc:spChg>
        <pc:spChg chg="add del mod">
          <ac:chgData name="Alain Sultan" userId="2b0808dc-3530-4760-ae57-56aa48186e32" providerId="ADAL" clId="{073E1B4D-93AC-4134-9DFE-8583604DEA7E}" dt="2024-03-21T14:20:28.434" v="75" actId="478"/>
          <ac:spMkLst>
            <pc:docMk/>
            <pc:sldMk cId="3304272316" sldId="1158"/>
            <ac:spMk id="20" creationId="{9D9B59DE-AD0C-BE78-D084-6F4E6EC640CC}"/>
          </ac:spMkLst>
        </pc:spChg>
        <pc:spChg chg="add del mod">
          <ac:chgData name="Alain Sultan" userId="2b0808dc-3530-4760-ae57-56aa48186e32" providerId="ADAL" clId="{073E1B4D-93AC-4134-9DFE-8583604DEA7E}" dt="2024-03-21T14:20:28.434" v="75" actId="478"/>
          <ac:spMkLst>
            <pc:docMk/>
            <pc:sldMk cId="3304272316" sldId="1158"/>
            <ac:spMk id="24" creationId="{61ADBD37-A88D-D1F6-2BB1-98EC394C8442}"/>
          </ac:spMkLst>
        </pc:spChg>
        <pc:spChg chg="add mod">
          <ac:chgData name="Alain Sultan" userId="2b0808dc-3530-4760-ae57-56aa48186e32" providerId="ADAL" clId="{073E1B4D-93AC-4134-9DFE-8583604DEA7E}" dt="2024-03-21T14:21:07.879" v="94" actId="1076"/>
          <ac:spMkLst>
            <pc:docMk/>
            <pc:sldMk cId="3304272316" sldId="1158"/>
            <ac:spMk id="29" creationId="{84BA872D-4877-CA1D-CFE0-1E1600F55F6C}"/>
          </ac:spMkLst>
        </pc:spChg>
        <pc:spChg chg="add mod">
          <ac:chgData name="Alain Sultan" userId="2b0808dc-3530-4760-ae57-56aa48186e32" providerId="ADAL" clId="{073E1B4D-93AC-4134-9DFE-8583604DEA7E}" dt="2024-03-21T14:21:10.614" v="95" actId="20577"/>
          <ac:spMkLst>
            <pc:docMk/>
            <pc:sldMk cId="3304272316" sldId="1158"/>
            <ac:spMk id="31" creationId="{94C8F3AC-BBE8-BF02-3EB6-F73417D8036D}"/>
          </ac:spMkLst>
        </pc:spChg>
        <pc:spChg chg="mod">
          <ac:chgData name="Alain Sultan" userId="2b0808dc-3530-4760-ae57-56aa48186e32" providerId="ADAL" clId="{073E1B4D-93AC-4134-9DFE-8583604DEA7E}" dt="2024-03-21T14:24:48.189" v="237" actId="14100"/>
          <ac:spMkLst>
            <pc:docMk/>
            <pc:sldMk cId="3304272316" sldId="1158"/>
            <ac:spMk id="39" creationId="{23AA6E87-D2AB-0497-606D-17BBDD9C183D}"/>
          </ac:spMkLst>
        </pc:spChg>
        <pc:spChg chg="mod">
          <ac:chgData name="Alain Sultan" userId="2b0808dc-3530-4760-ae57-56aa48186e32" providerId="ADAL" clId="{073E1B4D-93AC-4134-9DFE-8583604DEA7E}" dt="2024-03-21T14:23:35.324" v="236" actId="1035"/>
          <ac:spMkLst>
            <pc:docMk/>
            <pc:sldMk cId="3304272316" sldId="1158"/>
            <ac:spMk id="62" creationId="{0801A27C-E3C7-61B4-5E0A-B7DBCAE7D26C}"/>
          </ac:spMkLst>
        </pc:spChg>
        <pc:spChg chg="mod">
          <ac:chgData name="Alain Sultan" userId="2b0808dc-3530-4760-ae57-56aa48186e32" providerId="ADAL" clId="{073E1B4D-93AC-4134-9DFE-8583604DEA7E}" dt="2024-03-21T14:23:35.324" v="236" actId="1035"/>
          <ac:spMkLst>
            <pc:docMk/>
            <pc:sldMk cId="3304272316" sldId="1158"/>
            <ac:spMk id="63" creationId="{5AB410C4-DC1B-63D4-AFC3-C2F711FCDC67}"/>
          </ac:spMkLst>
        </pc:spChg>
        <pc:spChg chg="add mod">
          <ac:chgData name="Alain Sultan" userId="2b0808dc-3530-4760-ae57-56aa48186e32" providerId="ADAL" clId="{073E1B4D-93AC-4134-9DFE-8583604DEA7E}" dt="2024-03-21T14:23:28.662" v="229"/>
          <ac:spMkLst>
            <pc:docMk/>
            <pc:sldMk cId="3304272316" sldId="1158"/>
            <ac:spMk id="17473" creationId="{C3AF14EE-D00F-FF88-D0EF-DCB82A375C54}"/>
          </ac:spMkLst>
        </pc:spChg>
        <pc:spChg chg="mod">
          <ac:chgData name="Alain Sultan" userId="2b0808dc-3530-4760-ae57-56aa48186e32" providerId="ADAL" clId="{073E1B4D-93AC-4134-9DFE-8583604DEA7E}" dt="2024-03-21T14:23:26.853" v="228" actId="1035"/>
          <ac:spMkLst>
            <pc:docMk/>
            <pc:sldMk cId="3304272316" sldId="1158"/>
            <ac:spMk id="17479" creationId="{E382B73F-88FF-5032-62B2-366A77A8E999}"/>
          </ac:spMkLst>
        </pc:spChg>
        <pc:spChg chg="mod">
          <ac:chgData name="Alain Sultan" userId="2b0808dc-3530-4760-ae57-56aa48186e32" providerId="ADAL" clId="{073E1B4D-93AC-4134-9DFE-8583604DEA7E}" dt="2024-03-21T14:23:26.853" v="228" actId="1035"/>
          <ac:spMkLst>
            <pc:docMk/>
            <pc:sldMk cId="3304272316" sldId="1158"/>
            <ac:spMk id="17480" creationId="{C7198510-45BD-C822-BE2D-F03B2E32F4E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3/21/2024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3/21/2024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21/03/2024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#103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TSG#103 (subject to removal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- TSG#103 agreements on Rel-20/21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TSG#103, revised WID/SID during TSG#103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SP-240469 </a:t>
            </a:r>
            <a:r>
              <a:rPr lang="en-GB" alt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(rev of SP-240418</a:t>
            </a:r>
            <a:r>
              <a:rPr lang="en-GB" altLang="en-US" sz="500" dirty="0">
                <a:solidFill>
                  <a:schemeClr val="bg1"/>
                </a:solidFill>
                <a:latin typeface="Arial" panose="020B0604020202020204" pitchFamily="34" charset="0"/>
              </a:rPr>
              <a:t> ,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RP-240824</a:t>
            </a:r>
            <a:r>
              <a:rPr lang="en-GB" altLang="en-US" sz="500" dirty="0">
                <a:solidFill>
                  <a:schemeClr val="bg1"/>
                </a:solidFill>
                <a:latin typeface="Arial" panose="020B0604020202020204" pitchFamily="34" charset="0"/>
              </a:rPr>
              <a:t>)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TSG#103, 18 -22 March 2024, Maastricht, The Netherlands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826" y="1616530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447198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986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B92AC1B-A978-60CA-5817-DC78F5180956}"/>
              </a:ext>
            </a:extLst>
          </p:cNvPr>
          <p:cNvSpPr/>
          <p:nvPr/>
        </p:nvSpPr>
        <p:spPr bwMode="auto">
          <a:xfrm>
            <a:off x="2485011" y="2025217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555839"/>
            <a:ext cx="8605837" cy="431672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dirty="0"/>
              <a:t>14 studies – stable for long, </a:t>
            </a:r>
            <a:r>
              <a:rPr lang="en-GB" altLang="en-US" sz="1100" b="1" dirty="0"/>
              <a:t>All studies completed </a:t>
            </a:r>
            <a:r>
              <a:rPr lang="en-GB" altLang="en-US" sz="900" dirty="0"/>
              <a:t>(including last exception: FS_ISN)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24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100" b="1" dirty="0">
                <a:solidFill>
                  <a:srgbClr val="FF0000"/>
                </a:solidFill>
              </a:rPr>
              <a:t>All normative work completed (including exception on ISN)</a:t>
            </a:r>
          </a:p>
          <a:p>
            <a:pPr marL="341273" indent="-341313">
              <a:defRPr/>
            </a:pPr>
            <a:r>
              <a:rPr lang="en-US" altLang="en-US" sz="1600" dirty="0"/>
              <a:t>Stage 2 (SA2, SA6)</a:t>
            </a:r>
          </a:p>
          <a:p>
            <a:pPr marL="739775" lvl="1" indent="-341313">
              <a:defRPr/>
            </a:pPr>
            <a:r>
              <a:rPr lang="en-GB" altLang="en-US" sz="1200" dirty="0"/>
              <a:t>SA &amp; RAN Content defined at TSG#101 &amp; 102 (considering SA1 outputs)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Studies: </a:t>
            </a:r>
            <a:r>
              <a:rPr lang="en-US" altLang="en-US" sz="1200" dirty="0"/>
              <a:t>23 studies, </a:t>
            </a:r>
            <a:r>
              <a:rPr lang="en-US" altLang="en-US" sz="1200" b="1" dirty="0"/>
              <a:t>OCI = 38% </a:t>
            </a:r>
            <a:r>
              <a:rPr lang="en-US" altLang="en-US" sz="1200" dirty="0"/>
              <a:t>(against nearly 0% at previous TSG)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Normative</a:t>
            </a:r>
            <a:r>
              <a:rPr lang="en-US" altLang="en-US" sz="1200" dirty="0"/>
              <a:t>: 22 items, </a:t>
            </a:r>
            <a:r>
              <a:rPr lang="en-US" altLang="en-US" sz="1200" b="1" dirty="0"/>
              <a:t>OCI = 17% </a:t>
            </a:r>
            <a:r>
              <a:rPr lang="en-US" altLang="en-US" sz="1200" dirty="0"/>
              <a:t>(against nearly 0% at previous TSG)</a:t>
            </a:r>
          </a:p>
          <a:p>
            <a:pPr marL="341273" indent="-341313">
              <a:defRPr/>
            </a:pPr>
            <a:r>
              <a:rPr lang="en-US" altLang="en-US" sz="1600" dirty="0"/>
              <a:t>RAN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RAN4 content definition completed</a:t>
            </a:r>
          </a:p>
          <a:p>
            <a:pPr marL="739815" lvl="1" indent="-341313">
              <a:defRPr/>
            </a:pPr>
            <a:r>
              <a:rPr lang="en-GB" altLang="en-US" sz="1200" dirty="0"/>
              <a:t>RAN studies: 3 Studies, just started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RAN Core</a:t>
            </a:r>
            <a:r>
              <a:rPr lang="en-GB" altLang="en-US" sz="1200" dirty="0"/>
              <a:t>: 10 items (</a:t>
            </a:r>
            <a:r>
              <a:rPr lang="en-GB" altLang="en-US" sz="1200" b="1" dirty="0"/>
              <a:t>OCI=4%</a:t>
            </a:r>
            <a:r>
              <a:rPr lang="en-GB" altLang="en-US" sz="1200" dirty="0"/>
              <a:t>); RAN Perf: 9 items, not started</a:t>
            </a:r>
          </a:p>
          <a:p>
            <a:pPr marL="739815" lvl="1" indent="-341313">
              <a:defRPr/>
            </a:pPr>
            <a:r>
              <a:rPr lang="en-GB" altLang="en-US" sz="1200" dirty="0"/>
              <a:t>Other RAN: 6 items (OCI=10%)</a:t>
            </a:r>
          </a:p>
          <a:p>
            <a:pPr marL="341313" indent="-341313">
              <a:defRPr/>
            </a:pPr>
            <a:r>
              <a:rPr lang="en-US" altLang="en-US" sz="1600" dirty="0"/>
              <a:t>SA 3/4/5 &amp; CT </a:t>
            </a:r>
          </a:p>
          <a:p>
            <a:pPr marL="739815" lvl="1" indent="-341313">
              <a:defRPr/>
            </a:pPr>
            <a:r>
              <a:rPr lang="en-GB" altLang="en-US" sz="1200" dirty="0"/>
              <a:t>SA3: 16 studies (OCI=7%); 7 normative WIDs (just starting)</a:t>
            </a:r>
          </a:p>
          <a:p>
            <a:pPr marL="739815" lvl="1" indent="-341313">
              <a:defRPr/>
            </a:pPr>
            <a:r>
              <a:rPr lang="en-GB" altLang="en-US" sz="1200" dirty="0"/>
              <a:t>SA4: 7 studies, 2 normative; all just starting</a:t>
            </a:r>
          </a:p>
          <a:p>
            <a:pPr marL="739815" lvl="1" indent="-341313">
              <a:defRPr/>
            </a:pPr>
            <a:r>
              <a:rPr lang="en-GB" altLang="en-US" sz="1200" dirty="0"/>
              <a:t>SA5: 17 studies, 2 normative; all just starting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CT WG: not started (0 WID/SID so far)</a:t>
            </a:r>
          </a:p>
          <a:p>
            <a:pPr marL="739815" lvl="1" indent="-341313">
              <a:defRPr/>
            </a:pPr>
            <a:endParaRPr lang="en-GB" altLang="en-US" sz="1200" dirty="0"/>
          </a:p>
          <a:p>
            <a:pPr marL="739815" lvl="1" indent="-341313">
              <a:defRPr/>
            </a:pP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005" y="2930540"/>
            <a:ext cx="3566919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66" y="3074869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87" y="2797436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5649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8088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427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126251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349705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4348" y="3759816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121852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125450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1420891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1422658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6364657" y="2593622"/>
            <a:ext cx="187849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824484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0" y="2871906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133493" y="285100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456" y="3142060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5242560" y="2035973"/>
            <a:ext cx="2370666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5784427" y="2322913"/>
            <a:ext cx="2458720" cy="1967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293295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1725810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2309710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1725689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2939622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321056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324458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357722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578774" y="4225072"/>
            <a:ext cx="368131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3913444"/>
            <a:ext cx="39624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815629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1201945" y="2283962"/>
            <a:ext cx="1965497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5GA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1201945" y="4591850"/>
            <a:ext cx="1965497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6G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6" name="TextBox 9255">
            <a:extLst>
              <a:ext uri="{FF2B5EF4-FFF2-40B4-BE49-F238E27FC236}">
                <a16:creationId xmlns:a16="http://schemas.microsoft.com/office/drawing/2014/main" id="{B1B3C95E-8F9A-CF2E-879F-9A12723F3227}"/>
              </a:ext>
            </a:extLst>
          </p:cNvPr>
          <p:cNvSpPr txBox="1"/>
          <p:nvPr/>
        </p:nvSpPr>
        <p:spPr>
          <a:xfrm>
            <a:off x="7840134" y="3857427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?</a:t>
            </a:r>
          </a:p>
        </p:txBody>
      </p:sp>
      <p:sp>
        <p:nvSpPr>
          <p:cNvPr id="17478" name="TextBox 17477">
            <a:extLst>
              <a:ext uri="{FF2B5EF4-FFF2-40B4-BE49-F238E27FC236}">
                <a16:creationId xmlns:a16="http://schemas.microsoft.com/office/drawing/2014/main" id="{8D346766-F971-94B2-31CF-1E4B89654621}"/>
              </a:ext>
            </a:extLst>
          </p:cNvPr>
          <p:cNvSpPr txBox="1"/>
          <p:nvPr/>
        </p:nvSpPr>
        <p:spPr>
          <a:xfrm>
            <a:off x="8503920" y="4805692"/>
            <a:ext cx="31496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?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3203787" y="4329481"/>
            <a:ext cx="1197887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2871893" y="3901341"/>
            <a:ext cx="1171787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190239" y="4364224"/>
            <a:ext cx="1198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2580640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5229013" y="4533999"/>
            <a:ext cx="3644057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424EF5C1-A38A-7FD8-E531-F96907E8D9A9}"/>
              </a:ext>
            </a:extLst>
          </p:cNvPr>
          <p:cNvSpPr/>
          <p:nvPr/>
        </p:nvSpPr>
        <p:spPr bwMode="auto">
          <a:xfrm>
            <a:off x="3129280" y="143594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4CF68-8B37-DF46-AA49-F300DC5F28F4}"/>
              </a:ext>
            </a:extLst>
          </p:cNvPr>
          <p:cNvSpPr txBox="1"/>
          <p:nvPr/>
        </p:nvSpPr>
        <p:spPr>
          <a:xfrm>
            <a:off x="3020907" y="142798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5313680" y="257047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5205307" y="2562516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427231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More info on Release 20 (1/2)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24481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SA1’s approach to split Rel-20 into “Rel-20_5GA” and “Rel-20_6G” is globally adopted</a:t>
            </a:r>
          </a:p>
          <a:p>
            <a:pPr lvl="1"/>
            <a:r>
              <a:rPr lang="en-US" altLang="en-US" sz="1400" dirty="0"/>
              <a:t>Rel-20_5GA covers 5GA studies and normative; Rel-20_6G covers 6G studies only (6G normative in Rel-21)</a:t>
            </a:r>
          </a:p>
          <a:p>
            <a:r>
              <a:rPr lang="en-US" altLang="en-US" sz="1800" dirty="0"/>
              <a:t>Rel-20_5GA 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(assuming no delay on Rel-19)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not yet defined (NYD);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; Stage 3 RAN normative freeze : NYD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Other WGs : + 18 months compared to Rel-19 dates, i.e. for RAN: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392909-D59F-0A9E-400B-BD81144FCB7D}"/>
              </a:ext>
            </a:extLst>
          </p:cNvPr>
          <p:cNvSpPr txBox="1"/>
          <p:nvPr/>
        </p:nvSpPr>
        <p:spPr>
          <a:xfrm>
            <a:off x="4148919" y="4838162"/>
            <a:ext cx="458190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CT-240307/SP-240458/RP-240823 (TSG Chairs)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More info on Release 20 (2/2)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Rel-20_6G </a:t>
            </a:r>
            <a:r>
              <a:rPr lang="en-US" altLang="en-US" sz="1800" i="1" dirty="0"/>
              <a:t>(only studies) </a:t>
            </a:r>
            <a:r>
              <a:rPr lang="en-US" altLang="en-US" sz="1800" dirty="0"/>
              <a:t>endorsed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(assuming no delay on Rel-19)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RAN IMT-2030 discussion is expected in RAN from 09/24 to 12/24</a:t>
            </a:r>
          </a:p>
          <a:p>
            <a:pPr lvl="1">
              <a:defRPr/>
            </a:pPr>
            <a:r>
              <a:rPr lang="en-GB" altLang="en-US" sz="1400" dirty="0"/>
              <a:t>RP SI Rel-20 focusing on ITU– IMT-2030:  approval 12/24 until 06/25</a:t>
            </a:r>
          </a:p>
          <a:p>
            <a:pPr lvl="1">
              <a:defRPr/>
            </a:pPr>
            <a:r>
              <a:rPr lang="en-GB" altLang="en-US" sz="1400" dirty="0"/>
              <a:t>RP SI Rel-20 focusing on 6G General: approval 03/25 (after WS),  until 06/26</a:t>
            </a:r>
          </a:p>
          <a:p>
            <a:pPr lvl="1">
              <a:defRPr/>
            </a:pPr>
            <a:r>
              <a:rPr lang="en-GB" altLang="en-US" sz="1400" dirty="0"/>
              <a:t>SA2 and RAN-WG SIDs approval: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SIDs approval: TBD at future TSG meeting</a:t>
            </a:r>
          </a:p>
          <a:p>
            <a:pPr lvl="1">
              <a:defRPr/>
            </a:pPr>
            <a:r>
              <a:rPr lang="en-GB" altLang="en-US" sz="1400" dirty="0"/>
              <a:t>CT WG SIDs approval: March 2026 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400" dirty="0"/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4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800" dirty="0"/>
              <a:t>First 3 Rel-20 </a:t>
            </a:r>
            <a:r>
              <a:rPr lang="en-GB" altLang="en-US" sz="1800"/>
              <a:t>Studies approved at TSG</a:t>
            </a:r>
            <a:r>
              <a:rPr lang="en-GB" altLang="en-US" sz="1800" dirty="0"/>
              <a:t>#103: </a:t>
            </a:r>
          </a:p>
          <a:p>
            <a:pPr marL="1139865" lvl="2" indent="-341313">
              <a:defRPr/>
            </a:pPr>
            <a:r>
              <a:rPr lang="en-GB" altLang="en-US" sz="1600" dirty="0"/>
              <a:t>Study on Satellite Access Phase 4 </a:t>
            </a:r>
          </a:p>
          <a:p>
            <a:pPr marL="1139865" lvl="2" indent="-341313">
              <a:defRPr/>
            </a:pPr>
            <a:r>
              <a:rPr lang="en-GB" altLang="en-US" sz="1600" dirty="0"/>
              <a:t>Study on FRMCS Phase 6 </a:t>
            </a:r>
          </a:p>
          <a:p>
            <a:pPr marL="1139865" lvl="2" indent="-341313">
              <a:defRPr/>
            </a:pPr>
            <a:r>
              <a:rPr lang="en-GB" altLang="en-US" sz="1600" dirty="0"/>
              <a:t>Study on Energy Efficiency as Service Criteria Phase 2 </a:t>
            </a:r>
          </a:p>
          <a:p>
            <a:pPr marL="739815" lvl="1" indent="-341313">
              <a:defRPr/>
            </a:pPr>
            <a:r>
              <a:rPr lang="en-GB" altLang="en-US" sz="18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600" dirty="0"/>
              <a:t>Not started</a:t>
            </a:r>
          </a:p>
          <a:p>
            <a:pPr marL="341273" indent="-341313">
              <a:defRPr/>
            </a:pPr>
            <a:r>
              <a:rPr lang="en-US" altLang="en-US" sz="24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800" dirty="0"/>
              <a:t>Not started</a:t>
            </a:r>
            <a:endParaRPr lang="en-GB" altLang="en-US" sz="1100" dirty="0"/>
          </a:p>
          <a:p>
            <a:pPr marL="739775" lvl="1" indent="-341313">
              <a:defRPr/>
            </a:pPr>
            <a:endParaRPr lang="en-US" altLang="en-US" sz="1800" dirty="0"/>
          </a:p>
          <a:p>
            <a:pPr marL="739815" lvl="1" indent="-341313"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Started – v.0.2.0 in </a:t>
            </a:r>
            <a:r>
              <a:rPr lang="it-IT" altLang="en-US" sz="1100" dirty="0"/>
              <a:t>SP-240419 / RP-240037 / CP-240284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28173" y="1074661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831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4185286" y="1898519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BFDAD22C-FD9C-3CB4-3706-6732877FDAFC}"/>
              </a:ext>
            </a:extLst>
          </p:cNvPr>
          <p:cNvSpPr/>
          <p:nvPr/>
        </p:nvSpPr>
        <p:spPr bwMode="auto">
          <a:xfrm>
            <a:off x="4167443" y="21999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3780" y="1436130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268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43912" y="1377493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7197849" y="292737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7215010" y="2634592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Stages 1 &amp; 2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6447387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and TSG content definition:</a:t>
            </a:r>
          </a:p>
          <a:p>
            <a:pPr marL="739775" lvl="1" indent="-341313"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Completed</a:t>
            </a:r>
            <a:r>
              <a:rPr lang="en-US" altLang="en-US" sz="1200" dirty="0"/>
              <a:t> since TSG#94</a:t>
            </a:r>
          </a:p>
          <a:p>
            <a:pPr marL="739775" lvl="1" indent="-341313">
              <a:defRPr/>
            </a:pPr>
            <a:r>
              <a:rPr lang="en-US" altLang="en-US" sz="1200" dirty="0"/>
              <a:t>SA1 has 25 normative items plus 14 studies. </a:t>
            </a:r>
          </a:p>
          <a:p>
            <a:pPr marL="1139865" lvl="2" indent="-341313">
              <a:defRPr/>
            </a:pPr>
            <a:endParaRPr lang="en-GB" altLang="en-US" sz="900" u="sng" dirty="0"/>
          </a:p>
          <a:p>
            <a:pPr marL="798552" lvl="2" indent="0">
              <a:buFont typeface="Arial" panose="020B0604020202020204" pitchFamily="34" charset="0"/>
              <a:buNone/>
              <a:defRPr/>
            </a:pPr>
            <a:endParaRPr lang="en-GB" altLang="en-US" sz="9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16A5E4F-6587-41F0-87BD-C82D2C16623A}"/>
              </a:ext>
            </a:extLst>
          </p:cNvPr>
          <p:cNvSpPr txBox="1">
            <a:spLocks/>
          </p:cNvSpPr>
          <p:nvPr/>
        </p:nvSpPr>
        <p:spPr bwMode="auto">
          <a:xfrm>
            <a:off x="185738" y="2773363"/>
            <a:ext cx="8057243" cy="21848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600" kern="0" dirty="0"/>
              <a:t>Stage 2 at SA2 and SA6: </a:t>
            </a:r>
          </a:p>
          <a:p>
            <a:pPr marL="739815" lvl="1" indent="-341313">
              <a:defRPr/>
            </a:pPr>
            <a:r>
              <a:rPr lang="en-GB" altLang="en-US" sz="1200" kern="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 </a:t>
            </a:r>
            <a:r>
              <a:rPr lang="en-GB" altLang="en-US" sz="1100" kern="0" dirty="0"/>
              <a:t>since TSG#99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43 studies</a:t>
            </a:r>
          </a:p>
          <a:p>
            <a:pPr marL="739815" lvl="1" indent="-341313">
              <a:defRPr/>
            </a:pPr>
            <a:r>
              <a:rPr lang="en-GB" altLang="en-US" sz="1200" b="1" u="sng" kern="0" dirty="0"/>
              <a:t>Normative : 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</a:t>
            </a:r>
            <a:r>
              <a:rPr lang="en-GB" altLang="en-US" sz="1100" kern="0" dirty="0"/>
              <a:t> since TSG#100 </a:t>
            </a:r>
            <a:r>
              <a:rPr lang="en-GB" altLang="en-US" sz="1000" i="1" kern="0" dirty="0"/>
              <a:t>(last remaining item was EDGEAPP_EXT (UID 960011, SA6, now “98%”)</a:t>
            </a:r>
            <a:endParaRPr lang="en-GB" altLang="en-US" sz="1100" i="1" kern="0" dirty="0"/>
          </a:p>
          <a:p>
            <a:pPr marL="1139865" lvl="2" indent="-341313">
              <a:defRPr/>
            </a:pPr>
            <a:r>
              <a:rPr lang="en-GB" altLang="en-US" sz="1100" kern="0" dirty="0"/>
              <a:t>SA2 and SA6 have 57 normative items</a:t>
            </a:r>
          </a:p>
          <a:p>
            <a:pPr marL="798552" lvl="2" indent="0">
              <a:buNone/>
              <a:defRPr/>
            </a:pPr>
            <a:endParaRPr lang="en-GB" altLang="en-US" sz="1100" kern="0" dirty="0"/>
          </a:p>
          <a:p>
            <a:pPr marL="1139865" lvl="2" indent="-341313">
              <a:defRPr/>
            </a:pPr>
            <a:endParaRPr lang="en-GB" altLang="en-US" sz="900" kern="0" dirty="0"/>
          </a:p>
        </p:txBody>
      </p: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3194050" y="142398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299" name="Freeform: Shape 8">
            <a:extLst>
              <a:ext uri="{FF2B5EF4-FFF2-40B4-BE49-F238E27FC236}">
                <a16:creationId xmlns:a16="http://schemas.microsoft.com/office/drawing/2014/main" id="{5B038A7E-1E3F-E162-1D71-E0F4A61274F5}"/>
              </a:ext>
            </a:extLst>
          </p:cNvPr>
          <p:cNvSpPr>
            <a:spLocks/>
          </p:cNvSpPr>
          <p:nvPr/>
        </p:nvSpPr>
        <p:spPr bwMode="auto">
          <a:xfrm>
            <a:off x="3496880" y="327380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8B1B6C6F-0693-2E3C-DA40-D8DAF713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(SA/CT)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D77686AA-0952-294F-6BBA-8AED9083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349" y="735682"/>
            <a:ext cx="6897153" cy="1393369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3 (CT WGs) and SA3, SA4 and SA5*: reaching completion.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1100" dirty="0"/>
              <a:t>71 studies for all these WGs, </a:t>
            </a:r>
            <a:r>
              <a:rPr lang="en-US" altLang="en-US" sz="1100" b="1" dirty="0"/>
              <a:t>All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u="sng" dirty="0"/>
              <a:t>: </a:t>
            </a:r>
          </a:p>
          <a:p>
            <a:pPr marL="1139825" lvl="2" indent="-341313">
              <a:defRPr/>
            </a:pPr>
            <a:r>
              <a:rPr lang="en-US" altLang="en-US" sz="1100" dirty="0"/>
              <a:t>244 items for all these WGs, </a:t>
            </a:r>
            <a:r>
              <a:rPr lang="en-US" altLang="en-US" sz="1100" b="1" dirty="0"/>
              <a:t>OCI** (St.3 Norm) = 92%</a:t>
            </a:r>
            <a:r>
              <a:rPr lang="en-US" altLang="en-US" sz="1100" dirty="0"/>
              <a:t> </a:t>
            </a:r>
            <a:r>
              <a:rPr lang="en-US" altLang="en-US" sz="1050" dirty="0"/>
              <a:t>- against 78% at previous TSG</a:t>
            </a:r>
          </a:p>
          <a:p>
            <a:pPr marL="1139825" lvl="2" indent="-341313">
              <a:defRPr/>
            </a:pPr>
            <a:r>
              <a:rPr lang="en-US" altLang="en-US" sz="1050" b="1" dirty="0">
                <a:solidFill>
                  <a:srgbClr val="FF0000"/>
                </a:solidFill>
              </a:rPr>
              <a:t>Items 90% or less completed (Exception sheets provided for most of them):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B61FFBB-03DC-17D8-3ADC-3EB3A1851AF1}"/>
              </a:ext>
            </a:extLst>
          </p:cNvPr>
          <p:cNvSpPr txBox="1">
            <a:spLocks/>
          </p:cNvSpPr>
          <p:nvPr/>
        </p:nvSpPr>
        <p:spPr bwMode="auto">
          <a:xfrm>
            <a:off x="146641" y="4728972"/>
            <a:ext cx="7499100" cy="469119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050" i="1" kern="0" dirty="0"/>
              <a:t>*Note: For tools limitation reasons, SA3, SA4 and SA5 are reported here, even if they cover several Stages</a:t>
            </a:r>
          </a:p>
          <a:p>
            <a:pPr marL="0" indent="0">
              <a:buNone/>
              <a:defRPr/>
            </a:pPr>
            <a:r>
              <a:rPr lang="en-GB" altLang="en-US" sz="1050" i="1" kern="0" dirty="0">
                <a:latin typeface="+mn-lt"/>
              </a:rPr>
              <a:t>**OCI = Overall Completion Index = average of all % completion</a:t>
            </a:r>
          </a:p>
          <a:p>
            <a:pPr marL="0" indent="0">
              <a:buNone/>
              <a:defRPr/>
            </a:pPr>
            <a:endParaRPr lang="en-GB" altLang="en-US" sz="1050" i="1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F3CF866-2FD3-0393-D75F-5A5381B92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407046"/>
              </p:ext>
            </p:extLst>
          </p:nvPr>
        </p:nvGraphicFramePr>
        <p:xfrm>
          <a:off x="1354480" y="2102466"/>
          <a:ext cx="5578583" cy="2565296"/>
        </p:xfrm>
        <a:graphic>
          <a:graphicData uri="http://schemas.openxmlformats.org/drawingml/2006/table">
            <a:tbl>
              <a:tblPr/>
              <a:tblGrid>
                <a:gridCol w="475178">
                  <a:extLst>
                    <a:ext uri="{9D8B030D-6E8A-4147-A177-3AD203B41FA5}">
                      <a16:colId xmlns:a16="http://schemas.microsoft.com/office/drawing/2014/main" val="2407480434"/>
                    </a:ext>
                  </a:extLst>
                </a:gridCol>
                <a:gridCol w="3595327">
                  <a:extLst>
                    <a:ext uri="{9D8B030D-6E8A-4147-A177-3AD203B41FA5}">
                      <a16:colId xmlns:a16="http://schemas.microsoft.com/office/drawing/2014/main" val="1925948850"/>
                    </a:ext>
                  </a:extLst>
                </a:gridCol>
                <a:gridCol w="1091821">
                  <a:extLst>
                    <a:ext uri="{9D8B030D-6E8A-4147-A177-3AD203B41FA5}">
                      <a16:colId xmlns:a16="http://schemas.microsoft.com/office/drawing/2014/main" val="4131437546"/>
                    </a:ext>
                  </a:extLst>
                </a:gridCol>
                <a:gridCol w="416257">
                  <a:extLst>
                    <a:ext uri="{9D8B030D-6E8A-4147-A177-3AD203B41FA5}">
                      <a16:colId xmlns:a16="http://schemas.microsoft.com/office/drawing/2014/main" val="2277999161"/>
                    </a:ext>
                  </a:extLst>
                </a:gridCol>
              </a:tblGrid>
              <a:tr h="19201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UID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Name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Acronym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402272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980057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5G_eLCS_Ph3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5G_eLCS_Ph3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5771127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980064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SEAL_Ph3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SEAL_Ph3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65%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486439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980066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   CT1 aspects of SEALDD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SEALDD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85%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44489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1000020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 aspects of enh4MCPTT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enh4MCPTT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90%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309240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990011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   CT1 aspects of MCGWUE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MCGWUE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50%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1152935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1010004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Mission Critical ad hoc group Communications 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MC_AHGC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85%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677114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1020050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NSCALE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NSCALE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80%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474230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1020006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CT3 aspects of NSCALE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NSCALE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933193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1030026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CT1 aspects of </a:t>
                      </a:r>
                      <a:r>
                        <a:rPr lang="en-GB" sz="1000" dirty="0" err="1"/>
                        <a:t>IVAS_Codec</a:t>
                      </a:r>
                      <a:endParaRPr lang="en-GB" sz="1000" dirty="0"/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 err="1"/>
                        <a:t>IVAS_Codec</a:t>
                      </a:r>
                      <a:endParaRPr lang="en-GB" sz="1000" dirty="0"/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599344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1030025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CT3 aspects of </a:t>
                      </a:r>
                      <a:r>
                        <a:rPr lang="en-GB" sz="1000" dirty="0" err="1"/>
                        <a:t>IVAS_Codec</a:t>
                      </a:r>
                      <a:endParaRPr lang="en-GB" sz="1000" dirty="0"/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IVAS_Codec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446803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1030001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CT4 aspects of </a:t>
                      </a:r>
                      <a:r>
                        <a:rPr lang="en-GB" sz="1000" dirty="0" err="1"/>
                        <a:t>IVAS_Codec</a:t>
                      </a:r>
                      <a:endParaRPr lang="en-GB" sz="1000" dirty="0"/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IVAS_Codec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24059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980075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CT3 aspects of EDGEAPP_Ph2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EDGEAPP_Ph2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90%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817998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990097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   CT3 aspects of ADAES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ADAES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70%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367315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1010003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Study on IMS Disaster Prevention and Restoration Enhancement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FS_IMS_RES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50%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717158"/>
                  </a:ext>
                </a:extLst>
              </a:tr>
              <a:tr h="145463"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/>
                        <a:t>1000001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dirty="0"/>
                        <a:t>Study on Reducing Information Exposure over SBI 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/>
                        <a:t>FS_RedInfExp_SBI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dirty="0"/>
                        <a:t>80%</a:t>
                      </a:r>
                    </a:p>
                  </a:txBody>
                  <a:tcPr marL="5819" marR="5819" marT="5819" marB="0" anchor="b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17586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939" y="1079248"/>
            <a:ext cx="7444416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Stage 3 in RAN: </a:t>
            </a:r>
            <a:r>
              <a:rPr lang="en-US" altLang="en-US" sz="1200" dirty="0"/>
              <a:t>(reminder: new WIDs/SIDs approved at RAN#103 not considered here)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200" dirty="0"/>
              <a:t>RAN studies (21 items): </a:t>
            </a:r>
            <a:r>
              <a:rPr lang="en-US" altLang="en-US" sz="1100" b="1" dirty="0"/>
              <a:t>All 100% complete (was 95%)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Core aspects 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93%</a:t>
            </a:r>
            <a:r>
              <a:rPr lang="en-US" altLang="en-US" sz="1600" b="1" u="sng" dirty="0"/>
              <a:t>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88% at previous RAN</a:t>
            </a:r>
            <a:r>
              <a:rPr lang="en-US" altLang="en-US" sz="1200" dirty="0"/>
              <a:t> </a:t>
            </a:r>
          </a:p>
          <a:p>
            <a:pPr marL="1139825" lvl="2" indent="-341313">
              <a:defRPr/>
            </a:pPr>
            <a:r>
              <a:rPr lang="en-US" altLang="en-US" sz="1100" dirty="0"/>
              <a:t>95 items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67 items are 100% complete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Items below 80%: see table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Perf aspects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72%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55% at previous RAN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100" dirty="0"/>
              <a:t>73 item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25 items are 100%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RAN5 testing</a:t>
            </a:r>
            <a:r>
              <a:rPr lang="en-US" altLang="en-US" sz="1200" dirty="0"/>
              <a:t>: OCI: 57% (12 items)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47841538-61D0-11F4-423C-664EBF8DBD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984745"/>
              </p:ext>
            </p:extLst>
          </p:nvPr>
        </p:nvGraphicFramePr>
        <p:xfrm>
          <a:off x="4205821" y="1764145"/>
          <a:ext cx="4179895" cy="276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388">
                  <a:extLst>
                    <a:ext uri="{9D8B030D-6E8A-4147-A177-3AD203B41FA5}">
                      <a16:colId xmlns:a16="http://schemas.microsoft.com/office/drawing/2014/main" val="3222647738"/>
                    </a:ext>
                  </a:extLst>
                </a:gridCol>
                <a:gridCol w="1739590">
                  <a:extLst>
                    <a:ext uri="{9D8B030D-6E8A-4147-A177-3AD203B41FA5}">
                      <a16:colId xmlns:a16="http://schemas.microsoft.com/office/drawing/2014/main" val="926339070"/>
                    </a:ext>
                  </a:extLst>
                </a:gridCol>
                <a:gridCol w="718139">
                  <a:extLst>
                    <a:ext uri="{9D8B030D-6E8A-4147-A177-3AD203B41FA5}">
                      <a16:colId xmlns:a16="http://schemas.microsoft.com/office/drawing/2014/main" val="2640248035"/>
                    </a:ext>
                  </a:extLst>
                </a:gridCol>
                <a:gridCol w="267629">
                  <a:extLst>
                    <a:ext uri="{9D8B030D-6E8A-4147-A177-3AD203B41FA5}">
                      <a16:colId xmlns:a16="http://schemas.microsoft.com/office/drawing/2014/main" val="382036318"/>
                    </a:ext>
                  </a:extLst>
                </a:gridCol>
                <a:gridCol w="593245">
                  <a:extLst>
                    <a:ext uri="{9D8B030D-6E8A-4147-A177-3AD203B41FA5}">
                      <a16:colId xmlns:a16="http://schemas.microsoft.com/office/drawing/2014/main" val="3843353810"/>
                    </a:ext>
                  </a:extLst>
                </a:gridCol>
                <a:gridCol w="405904">
                  <a:extLst>
                    <a:ext uri="{9D8B030D-6E8A-4147-A177-3AD203B41FA5}">
                      <a16:colId xmlns:a16="http://schemas.microsoft.com/office/drawing/2014/main" val="3863759199"/>
                    </a:ext>
                  </a:extLst>
                </a:gridCol>
              </a:tblGrid>
              <a:tr h="149403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33389836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981145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Introduction of 900 MHz NR band in the US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0186954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961113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High Power UE support for NR bands n100 and n101 for Rail Mobile Radio (RMR) in Europe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NR_RAIL_HPUE_n100_n101-Core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512347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961108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Rel-18 NR inter-band Carrier Aggregation/Dual Connectivity for y bands DL (y=4, 5, 6) with x bands UL (x=1, 2)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NR_CADC_R18_yBDL_xBUL-Core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8831744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1011053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pat: Rel-18 basket WI 3Tx NR inter-band UL Carrier Aggregation (CA) and EN-DC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R18_3Tx_NR_CA_ENDC-Core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60082945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970188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Rel-18 High power UE (power class m with 1&lt;m&lt;3) for a single FR1 band in UL of Dual Connectivity (DC) combinations of x bands (x=1,2,3, 4 for y=1 or x=1, 2 for y=2) LTE inter-band CA (</a:t>
                      </a:r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xDL</a:t>
                      </a: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/1UL) and y bands NR inter-band CA (</a:t>
                      </a:r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yDL</a:t>
                      </a: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/1UL)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HPUE_FR1_DC_LTE_NR_R18-Core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5429941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960199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Rel-18 LTE-Advanced Carrier Aggregation for x bands (2&lt;=x&lt;= 6) DL with y bands (y=1, 2) UL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LTE_CA_R18_xBDL_yBUL-Core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60192045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991140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Introduction of 600MHz US LTE band with 1.4 and 3MHz channel bandwidths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106045696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(after maintenance) declared frozen</a:t>
            </a:r>
          </a:p>
          <a:p>
            <a:pPr lvl="2">
              <a:defRPr/>
            </a:pPr>
            <a:r>
              <a:rPr lang="en-US" altLang="en-US" sz="1100" dirty="0"/>
              <a:t>RAN2, RAN3, RAN4Core (before maintenance) declared frozen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7" y="3568391"/>
            <a:ext cx="5028577" cy="96205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4775" y="4067290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74953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493116" y="69381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747364" y="1188147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19879" y="158659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24340" y="2043864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31259" y="2594061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38894" y="3275586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963035" y="3820574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9">
            <a:extLst>
              <a:ext uri="{FF2B5EF4-FFF2-40B4-BE49-F238E27FC236}">
                <a16:creationId xmlns:a16="http://schemas.microsoft.com/office/drawing/2014/main" id="{B2ACD6C4-1490-380E-D73B-C121F55B0DA6}"/>
              </a:ext>
            </a:extLst>
          </p:cNvPr>
          <p:cNvSpPr>
            <a:spLocks/>
          </p:cNvSpPr>
          <p:nvPr/>
        </p:nvSpPr>
        <p:spPr bwMode="auto">
          <a:xfrm>
            <a:off x="954858" y="4039881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30042</TotalTime>
  <Words>3644</Words>
  <Application>Microsoft Office PowerPoint</Application>
  <PresentationFormat>On-screen Show (16:9)</PresentationFormat>
  <Paragraphs>600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Stages 1 &amp; 2</vt:lpstr>
      <vt:lpstr>Release 18 Progress: Stage 3 (SA/CT)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PowerPoint Presentation</vt:lpstr>
      <vt:lpstr>More info on Release 20 (1/2)</vt:lpstr>
      <vt:lpstr>More info on Release 20 (2/2)</vt:lpstr>
      <vt:lpstr>Release 20 progress overview</vt:lpstr>
      <vt:lpstr>Content of this Work Plan review </vt:lpstr>
      <vt:lpstr>Release 21 initial talks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</cp:lastModifiedBy>
  <cp:revision>2005</cp:revision>
  <cp:lastPrinted>2017-02-24T12:37:51Z</cp:lastPrinted>
  <dcterms:created xsi:type="dcterms:W3CDTF">2008-08-30T09:32:10Z</dcterms:created>
  <dcterms:modified xsi:type="dcterms:W3CDTF">2024-03-21T16:34:54Z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